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79" r:id="rId9"/>
    <p:sldId id="270" r:id="rId10"/>
    <p:sldId id="278" r:id="rId11"/>
    <p:sldId id="263" r:id="rId12"/>
    <p:sldId id="277" r:id="rId13"/>
    <p:sldId id="262" r:id="rId14"/>
    <p:sldId id="267" r:id="rId15"/>
    <p:sldId id="276" r:id="rId16"/>
    <p:sldId id="268" r:id="rId17"/>
    <p:sldId id="275" r:id="rId18"/>
    <p:sldId id="271" r:id="rId19"/>
    <p:sldId id="274" r:id="rId20"/>
    <p:sldId id="269" r:id="rId21"/>
    <p:sldId id="273" r:id="rId22"/>
    <p:sldId id="280" r:id="rId23"/>
    <p:sldId id="261" r:id="rId24"/>
    <p:sldId id="27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02.09.14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A1%D0%B5%D1%80%D1%86%D0%B5%D0%B2%D0%BE-%D1%81%D1%83%D0%B4%D0%B8%D0%BD%D0%BD%D0%B0_%D1%81%D0%B8%D1%81%D1%82%D0%B5%D0%BC%D0%B0" TargetMode="External"/><Relationship Id="rId4" Type="http://schemas.openxmlformats.org/officeDocument/2006/relationships/hyperlink" Target="http://znaimo.com.ua/%D0%9A%D1%80%D0%BE%D0%B2%D0%BE%D0%BE%D0%B1%D1%96%D0%B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znaimo.com.ua/%D0%94%D0%B8%D1%85%D0%B0%D0%BD%D0%BD%D1%8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k.wikipedia.org/wiki/%D0%9C%D1%83%D0%B7%D0%B8%D0%BA%D0%B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1%96%D0%BA" TargetMode="External"/><Relationship Id="rId4" Type="http://schemas.openxmlformats.org/officeDocument/2006/relationships/hyperlink" Target="http://uk.wikipedia.org/wiki/%D0%A1%D0%BE%D1%86%D1%96%D0%B0%D0%BB%D1%8C%D0%BD%D0%B8%D0%B9_%D1%81%D1%82%D0%B0%D1%82%D1%83%D1%8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k.wikipedia.org/wiki/%D0%91%D1%96%D0%BE%D0%B3%D1%80%D0%B0%D1%84%D1%96%D1%8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k.wikipedia.org/wiki/%D0%86%D0%BC%D0%BF%D1%80%D0%BE%D0%B2%D1%96%D0%B7%D0%B0%D1%86%D1%96%D1%8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znaimo.com.ua/%D0%9F%D1%81%D0%B8%D1%85%D0%BE%D0%B0%D0%BD%D0%B0%D0%BB%D1%96%D0%B7" TargetMode="External"/><Relationship Id="rId3" Type="http://schemas.openxmlformats.org/officeDocument/2006/relationships/hyperlink" Target="http://znaimo.com.ua/%D0%9A%D0%B0%D1%82%D0%B0%D1%80%D1%81%D0%B8%D1%81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znaimo.com.ua/%D0%A6%D0%B5%D0%BD%D1%82%D1%80%D0%B0%D0%BB%D1%8C%D0%BD%D0%B0_%D0%BD%D0%B5%D1%80%D0%B2%D0%BE%D0%B2%D0%B0_%D1%81%D0%B8%D1%81%D1%82%D0%B5%D0%BC%D0%B0" TargetMode="External"/><Relationship Id="rId3" Type="http://schemas.openxmlformats.org/officeDocument/2006/relationships/hyperlink" Target="http://znaimo.com.ua/%D0%93%D0%B0%D0%B7%D0%BE%D0%BE%D0%B1%D0%BC%D0%B5%D0%BD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znaimo.com.ua/%D0%95%D0%BF%D1%96%D0%BB%D0%B5%D0%BF%D1%81%D1%96%D1%8F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znaimo.com.ua/%D0%9A%D1%80%D0%BE%D0%B2%D1%8F%D0%BD%D0%B8%D0%B9_%D1%82%D0%B8%D1%81%D0%BA" TargetMode="External"/><Relationship Id="rId3" Type="http://schemas.openxmlformats.org/officeDocument/2006/relationships/hyperlink" Target="http://znaimo.com.ua/%D0%92%D0%B5%D1%80%D0%B4%D1%96_%D0%94%D0%B6%D1%83%D0%B7%D0%B5%D0%BF%D0%BF%D0%B5" TargetMode="External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hyperlink" Target="http://znaimo.com.ua/%D0%A2%D1%80%D0%B0%D0%B2%D0%BB%D0%B5%D0%BD%D0%BD%D1%8F" TargetMode="External"/><Relationship Id="rId12" Type="http://schemas.openxmlformats.org/officeDocument/2006/relationships/hyperlink" Target="http://znaimo.com.ua/%D0%9F%D0%B0%D0%BC%D1%8F%D1%82%D1%8C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znaimo.com.ua/%D0%A0%D0%B5%D1%86%D0%B5%D0%BF%D1%82%D0%BE%D1%80" TargetMode="External"/><Relationship Id="rId3" Type="http://schemas.openxmlformats.org/officeDocument/2006/relationships/hyperlink" Target="http://znaimo.com.ua/%D0%9D%D0%B5%D1%80%D0%B2%D0%BE%D0%B2%D0%B0_%D1%81%D0%B8%D1%81%D1%82%D0%B5%D0%BC%D0%B0" TargetMode="External"/><Relationship Id="rId4" Type="http://schemas.openxmlformats.org/officeDocument/2006/relationships/hyperlink" Target="http://znaimo.com.ua/%D0%91%D0%BE%D0%BB%D1%8C%D0%BE%D0%B2%D0%B8%D0%B9_%D0%BF%D0%BE%D1%80%D1%96%D0%B3" TargetMode="External"/><Relationship Id="rId5" Type="http://schemas.openxmlformats.org/officeDocument/2006/relationships/hyperlink" Target="http://znaimo.com.ua/%D0%93%D0%BE%D1%80%D0%BC%D0%BE%D0%BD%D0%B8" TargetMode="External"/><Relationship Id="rId6" Type="http://schemas.openxmlformats.org/officeDocument/2006/relationships/hyperlink" Target="http://znaimo.com.ua/%D0%A1%D1%82%D1%80%D0%B5%D1%81" TargetMode="External"/><Relationship Id="rId7" Type="http://schemas.openxmlformats.org/officeDocument/2006/relationships/hyperlink" Target="http://znaimo.com.ua/%D0%9F%D1%83%D0%BB%D1%8C%D1%81" TargetMode="External"/><Relationship Id="rId8" Type="http://schemas.openxmlformats.org/officeDocument/2006/relationships/hyperlink" Target="http://znaimo.com.ua/%D0%9A%D1%80%D0%BE%D0%B2%D1%8F%D0%BD%D0%B8%D0%B9_%D1%82%D0%B8%D1%81%D0%BA" TargetMode="External"/><Relationship Id="rId9" Type="http://schemas.openxmlformats.org/officeDocument/2006/relationships/hyperlink" Target="http://znaimo.com.ua/%D0%9A%D0%BE%D0%BE%D1%80%D0%B4%D0%B8%D0%BD%D0%B0%D1%86%D1%96%D1%8F_%D1%80%D1%83%D1%85%D1%96%D0%B2" TargetMode="External"/><Relationship Id="rId10" Type="http://schemas.openxmlformats.org/officeDocument/2006/relationships/hyperlink" Target="http://znaimo.com.ua/%D0%A2%D0%B5%D0%BC%D0%BF%D0%B5%D1%80%D0%B0%D1%82%D1%83%D1%80%D0%B0_%D1%82%D1%96%D0%BB%D0%B0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znaimo.com.ua/%D0%9C%D1%83%D0%B7%D0%B8%D0%BA%D0%BE%D1%82%D0%B5%D1%80%D0%B0%D0%BF%D1%96%D1%8F" TargetMode="External"/><Relationship Id="rId3" Type="http://schemas.openxmlformats.org/officeDocument/2006/relationships/hyperlink" Target="http://www.muzterapia.com/pobereznaa-galina-ionovna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151593759500290814-a-1802744773732722657-s-sites.googlegroups.com/site/muzterapiya/literatura/mt-i-pedagogika/Pedagog-potenc-MT.pdf?attachauth=ANoY7crPu5K-mfhl23wT0zKX9-26Da2rCZSbCTrVgTlyNdsQ7FvOp_cVBCrcPEM2Vp6x1rdq7SebSVUmlTyyvm6cg7P6JHC7guQfj6U3NDXjTrscXcTJU4IIvWa516ou4Ir43nqNY-jugh72mdns8qBPe8xXyqW1jxepIQK11kZeYHz6o66Qcas9tKgdEVunR1svJqxEuueyn3jioxcDEvlxvpafa-_96DrJ7HVJiBjmvuAe-NVt25j03Cfu6a4b38t1WRp0mkGG&amp;attredirects=0" TargetMode="External"/><Relationship Id="rId4" Type="http://schemas.openxmlformats.org/officeDocument/2006/relationships/hyperlink" Target="http://151593759500290814-a-1802744773732722657-s-sites.googlegroups.com/site/muzterapiya/literatura/%D0%9C%D1%83%D0%B7%D1%8B%D0%BA%D0%B0%D0%B2%D0%94%D0%B5%D1%82%D1%81%D0%BA%D0%BE%D0%B9%D0%B4%D1%83%D1%88%D0%B5.pdf?attachauth=ANoY7crBDAHbiN_jVYl01vznlU58fawtRBDpGM2Ezs0-X3MhIwGBxS5TufjlXrruSNp9hAheG7twhnhkXwhdI2LtUEmlRMzQyAXuBL47f-sy33xm9WGJW8a4GpyNTs6BeJisyJkIa88mLWAjvMjjtLaZ_ztFgcWTu-TOPqC3PwU2oQ8GI6bzBzoPPnHgZg1FEil3zdx3lE3G094KJLP8G3fYv1sEjJgygvH5iNabX9_D_RyuruibnzuR9u0V4oZP5wqCZRi6Eia_sWHsh5oT7IjWVrVVD8B9amLLX8tjs734W9efxj1qCft77OdUdwgx_1M0s1fN_r0fN1orqVKz3IdAdXIr68B8pg==&amp;attredirects=0" TargetMode="External"/><Relationship Id="rId5" Type="http://schemas.openxmlformats.org/officeDocument/2006/relationships/hyperlink" Target="http://znaimo.com.ua/%D0%9C%D1%83%D0%B7%D0%B8%D0%BA%D0%BE%D1%82%D0%B5%D1%80%D0%B0%D0%BF%D1%96%D1%8F" TargetMode="External"/><Relationship Id="rId6" Type="http://schemas.openxmlformats.org/officeDocument/2006/relationships/hyperlink" Target="http://www.mignews.com.ua/events/world/102013.html" TargetMode="External"/><Relationship Id="rId7" Type="http://schemas.openxmlformats.org/officeDocument/2006/relationships/hyperlink" Target="http://www.likar.info/news/16511.html" TargetMode="External"/><Relationship Id="rId8" Type="http://schemas.openxmlformats.org/officeDocument/2006/relationships/hyperlink" Target="http://www.timesonline.co.uk/tol/life_and_style/health/article5375698.ece" TargetMode="External"/><Relationship Id="rId9" Type="http://schemas.openxmlformats.org/officeDocument/2006/relationships/hyperlink" Target="http://www.likar.info/news/19903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uzterapia.com/pobereznaa-galina-ionovn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9C%D1%83%D0%B7%D0%B8%D0%BA%D0%B0" TargetMode="External"/><Relationship Id="rId4" Type="http://schemas.openxmlformats.org/officeDocument/2006/relationships/hyperlink" Target="http://znaimo.com.ua/%D0%A2%D0%B5%D1%80%D0%B0%D0%BF%D1%96%D1%8F_(%D0%BB%D1%96%D0%BA%D1%83%D0%B2%D0%B0%D0%BD%D0%BD%D1%8F)" TargetMode="External"/><Relationship Id="rId5" Type="http://schemas.openxmlformats.org/officeDocument/2006/relationships/hyperlink" Target="http://znaimo.com.ua/%D0%9F%D1%81%D0%B8%D1%85%D0%BE%D1%82%D0%B5%D1%80%D0%B0%D0%BF%D1%96%D1%8F" TargetMode="Externa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9D%D0%B0%D1%83%D1%87%D1%96%D0%BD%D0%BD%D1%8F&amp;action=edit&amp;redlink=1" TargetMode="External"/><Relationship Id="rId4" Type="http://schemas.openxmlformats.org/officeDocument/2006/relationships/hyperlink" Target="http://uk.wikipedia.org/wiki/%D0%9F%D0%B0%D0%BC'%D1%8F%D1%82%D1%8C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k.wikipedia.org/wiki/%D0%9C%D0%B8%D1%81%D0%BB%D0%B5%D0%BD%D0%BD%D1%8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90%D1%80%D0%B8%D1%81%D1%82%D0%BE%D1%82%D0%B5%D0%BB%D1%8C" TargetMode="External"/><Relationship Id="rId4" Type="http://schemas.openxmlformats.org/officeDocument/2006/relationships/hyperlink" Target="http://znaimo.com.ua/%D0%9F%D0%BB%D0%B0%D1%82%D0%BE%D0%BD" TargetMode="External"/><Relationship Id="rId5" Type="http://schemas.openxmlformats.org/officeDocument/2006/relationships/hyperlink" Target="http://znaimo.com.ua/%D0%9F%D0%BB%D1%83%D1%82%D0%B0%D1%80%D1%85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znaimo.com.ua/%D0%9F%D1%96%D1%84%D0%B0%D0%B3%D0%BE%D1%8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86%D1%81%D1%82%D0%BE%D1%80%D1%96%D1%8F_%D0%86%D0%BD%D0%B4%D1%96%D1%97" TargetMode="External"/><Relationship Id="rId4" Type="http://schemas.openxmlformats.org/officeDocument/2006/relationships/hyperlink" Target="http://znaimo.com.ua/%D0%90%D0%B2%D1%96%D1%86%D0%B5%D0%BD%D0%BD%D0%B0" TargetMode="External"/><Relationship Id="rId5" Type="http://schemas.openxmlformats.org/officeDocument/2006/relationships/hyperlink" Target="http://znaimo.com.ua/%D0%93%D1%96%D0%BF%D0%BF%D0%BE%D0%BA%D1%80%D0%B0%D1%82" TargetMode="External"/><Relationship Id="rId6" Type="http://schemas.openxmlformats.org/officeDocument/2006/relationships/hyperlink" Target="http://znaimo.com.ua/%D0%93%D0%B0%D0%BB%D0%B5%D0%BD" TargetMode="External"/><Relationship Id="rId7" Type="http://schemas.openxmlformats.org/officeDocument/2006/relationships/hyperlink" Target="http://znaimo.com.ua/%D0%95%D1%81%D0%BA%D1%83%D0%BB%D0%B0%D0%B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znaimo.com.ua/%D0%A1%D1%82%D0%B0%D1%80%D0%BE%D0%B4%D0%B0%D0%B2%D0%BD%D1%96%D0%B9_%D0%84%D0%B3%D0%B8%D0%BF%D0%B5%D1%82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92%D0%B8%D1%80%D0%B0%D0%B7%D0%BA%D0%B0_%D1%88%D0%BB%D1%83%D0%BD%D0%BA%D0%B0" TargetMode="External"/><Relationship Id="rId4" Type="http://schemas.openxmlformats.org/officeDocument/2006/relationships/hyperlink" Target="http://znaimo.com.ua/%D0%A2%D1%83%D0%B1%D0%B5%D1%80%D0%BA%D1%83%D0%BB%D1%8C%D0%BE%D0%B7" TargetMode="External"/><Relationship Id="rId5" Type="http://schemas.openxmlformats.org/officeDocument/2006/relationships/hyperlink" Target="http://znaimo.com.ua/%D0%9F%D0%BE%D0%BB%D0%BE%D0%B3%D0%B8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znaimo.com.ua/%D0%95%D1%81%D1%8C%D0%BA%D0%B8%D1%80%D0%BE%D0%BB%D1%8C_%D0%96%D0%B0%D0%BD-%D0%95%D1%82%D1%8C%D1%94%D0%BD_%D0%94%D0%BE%D0%BC%D1%96%D0%BD%D1%96%D0%B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Специф</a:t>
            </a:r>
            <a:r>
              <a:rPr lang="uk-UA" dirty="0" err="1" smtClean="0"/>
              <a:t>іка</a:t>
            </a:r>
            <a:r>
              <a:rPr lang="uk-UA" dirty="0" smtClean="0"/>
              <a:t> застосування музикотерапії</a:t>
            </a:r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другій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половині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ХХ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технічні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дослідженні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фізіологічних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реакцій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організмі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музичного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незрівнянно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розширилися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доведено,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музика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активно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впливає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життєво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важливих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фізіологічних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систем,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інтенсивність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фізіологічних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процесів,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  <a:hlinkClick r:id="rId2" tooltip="Дихання"/>
              </a:rPr>
              <a:t>дихання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  <a:hlinkClick r:id="rId3" tooltip="Серцево-судинна система"/>
              </a:rPr>
              <a:t>серцево-судинну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tooltip="Серцево-судинна система"/>
              </a:rPr>
              <a:t> систему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  <a:hlinkClick r:id="rId4" tooltip="Кровообіг"/>
              </a:rPr>
              <a:t>кровообіг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гормональних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біохімічних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70000" lnSpcReduction="20000"/>
          </a:bodyPr>
          <a:lstStyle/>
          <a:p>
            <a:r>
              <a:rPr lang="ru-RU" sz="4300" dirty="0" err="1" smtClean="0"/>
              <a:t>Рецептивна</a:t>
            </a:r>
            <a:r>
              <a:rPr lang="ru-RU" sz="4300" dirty="0" smtClean="0"/>
              <a:t> </a:t>
            </a:r>
            <a:r>
              <a:rPr lang="ru-RU" sz="4300" dirty="0" err="1" smtClean="0"/>
              <a:t>музикотерапія</a:t>
            </a:r>
            <a:endParaRPr lang="ru-RU" sz="4300" dirty="0" smtClean="0"/>
          </a:p>
          <a:p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Рецептивна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музикотерапія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найстарішою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формою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музикотерапії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активної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музикотерапії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рецептивна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в себе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активне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музіціювання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пацієнта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як компонент.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Пацієнт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пасивно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сприймає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  <a:hlinkClick r:id="rId2" tooltip="Музика"/>
              </a:rPr>
              <a:t>музику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відтворювану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терапевтом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звуковідтворюючого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пристрою,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жодним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чином не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впливаючи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музичний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образ.</a:t>
            </a: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87424"/>
            <a:ext cx="8229600" cy="1219200"/>
          </a:xfrm>
        </p:spPr>
        <p:txBody>
          <a:bodyPr/>
          <a:lstStyle/>
          <a:p>
            <a:r>
              <a:rPr lang="uk-UA" dirty="0" smtClean="0"/>
              <a:t>3)Рецептивна музикотерапія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рецептивну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музикотерапію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називали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пасивною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зазнало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сприймання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активним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процесом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Рецептивна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музикотерапія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тому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факті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прослуховування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здатне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поглибити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самоспостереження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самосприйняття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активізації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біографічно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значущу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асоціюється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певними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подіями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Таким чином,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людину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сильно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смаків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суб'єктивного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музична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2" tooltip="Біографія"/>
              </a:rPr>
              <a:t>біографія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3" tooltip="Вік"/>
              </a:rPr>
              <a:t>вік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4" tooltip="Соціальний статус"/>
              </a:rPr>
              <a:t>соціальний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 tooltip="Соціальний статус"/>
              </a:rPr>
              <a:t> статус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обставини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прослуховування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терапевтичному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сеансі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відтворювати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звуковідтворюючих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уможливлює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довільне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число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бездоганних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повторень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точно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оригіналу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Активна </a:t>
            </a:r>
            <a:r>
              <a:rPr lang="ru-RU" dirty="0" err="1" smtClean="0"/>
              <a:t>музикотерапія</a:t>
            </a:r>
            <a:endParaRPr lang="ru-RU" dirty="0" smtClean="0"/>
          </a:p>
          <a:p>
            <a:r>
              <a:rPr lang="ru-RU" dirty="0" err="1" smtClean="0"/>
              <a:t>Різниця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активною </a:t>
            </a:r>
            <a:r>
              <a:rPr lang="ru-RU" dirty="0" err="1" smtClean="0"/>
              <a:t>і</a:t>
            </a:r>
            <a:r>
              <a:rPr lang="ru-RU" dirty="0" smtClean="0"/>
              <a:t> рецептивною </a:t>
            </a:r>
            <a:r>
              <a:rPr lang="ru-RU" dirty="0" err="1" smtClean="0"/>
              <a:t>музикотерапією</a:t>
            </a:r>
            <a:r>
              <a:rPr lang="ru-RU" dirty="0" smtClean="0"/>
              <a:t> </a:t>
            </a:r>
            <a:r>
              <a:rPr lang="ru-RU" dirty="0" err="1" smtClean="0"/>
              <a:t>випливає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аспекту </a:t>
            </a:r>
            <a:r>
              <a:rPr lang="ru-RU" dirty="0" err="1" smtClean="0"/>
              <a:t>музично-образної</a:t>
            </a:r>
            <a:r>
              <a:rPr lang="ru-RU" dirty="0" smtClean="0"/>
              <a:t> </a:t>
            </a:r>
            <a:r>
              <a:rPr lang="ru-RU" dirty="0" err="1" smtClean="0"/>
              <a:t>участі</a:t>
            </a:r>
            <a:r>
              <a:rPr lang="ru-RU" dirty="0" smtClean="0"/>
              <a:t> </a:t>
            </a:r>
            <a:r>
              <a:rPr lang="ru-RU" dirty="0" err="1" smtClean="0"/>
              <a:t>пацієнта</a:t>
            </a:r>
            <a:r>
              <a:rPr lang="ru-RU" dirty="0" smtClean="0"/>
              <a:t>.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активної</a:t>
            </a:r>
            <a:r>
              <a:rPr lang="ru-RU" dirty="0" smtClean="0"/>
              <a:t> </a:t>
            </a:r>
            <a:r>
              <a:rPr lang="ru-RU" dirty="0" err="1" smtClean="0"/>
              <a:t>музикотерапії</a:t>
            </a:r>
            <a:r>
              <a:rPr lang="ru-RU" dirty="0" smtClean="0"/>
              <a:t> </a:t>
            </a:r>
            <a:r>
              <a:rPr lang="ru-RU" dirty="0" err="1" smtClean="0"/>
              <a:t>пацієнт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</a:t>
            </a:r>
            <a:r>
              <a:rPr lang="ru-RU" dirty="0" err="1" smtClean="0"/>
              <a:t>активну</a:t>
            </a:r>
            <a:r>
              <a:rPr lang="ru-RU" dirty="0" smtClean="0"/>
              <a:t> участь шляхом </a:t>
            </a:r>
            <a:r>
              <a:rPr lang="ru-RU" dirty="0" err="1" smtClean="0"/>
              <a:t>гри</a:t>
            </a:r>
            <a:r>
              <a:rPr lang="ru-RU" dirty="0" smtClean="0"/>
              <a:t> на </a:t>
            </a:r>
            <a:r>
              <a:rPr lang="ru-RU" dirty="0" err="1" smtClean="0"/>
              <a:t>музичному</a:t>
            </a:r>
            <a:r>
              <a:rPr lang="ru-RU" dirty="0" smtClean="0"/>
              <a:t> </a:t>
            </a:r>
            <a:r>
              <a:rPr lang="ru-RU" dirty="0" err="1" smtClean="0"/>
              <a:t>інструменті</a:t>
            </a:r>
            <a:r>
              <a:rPr lang="ru-RU" dirty="0" smtClean="0"/>
              <a:t>. </a:t>
            </a:r>
            <a:r>
              <a:rPr lang="ru-RU" dirty="0" err="1" smtClean="0"/>
              <a:t>Музичний</a:t>
            </a:r>
            <a:r>
              <a:rPr lang="ru-RU" dirty="0" smtClean="0"/>
              <a:t> </a:t>
            </a:r>
            <a:r>
              <a:rPr lang="ru-RU" dirty="0" err="1" smtClean="0"/>
              <a:t>інструмент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пацієнт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Імпровізація"/>
              </a:rPr>
              <a:t>імпровізує</a:t>
            </a:r>
            <a:r>
              <a:rPr lang="ru-RU" dirty="0" smtClean="0"/>
              <a:t> (</a:t>
            </a:r>
            <a:r>
              <a:rPr lang="ru-RU" dirty="0" err="1" smtClean="0"/>
              <a:t>переважно</a:t>
            </a:r>
            <a:r>
              <a:rPr lang="ru-RU" dirty="0" smtClean="0"/>
              <a:t>), </a:t>
            </a:r>
            <a:r>
              <a:rPr lang="ru-RU" dirty="0" err="1" smtClean="0"/>
              <a:t>поруч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вербальним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невербальним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 — </a:t>
            </a:r>
            <a:r>
              <a:rPr lang="ru-RU" dirty="0" err="1" smtClean="0"/>
              <a:t>музичний</a:t>
            </a:r>
            <a:r>
              <a:rPr lang="ru-RU" dirty="0" smtClean="0"/>
              <a:t>. </a:t>
            </a: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музичного</a:t>
            </a:r>
            <a:r>
              <a:rPr lang="ru-RU" dirty="0" smtClean="0"/>
              <a:t> </a:t>
            </a:r>
            <a:r>
              <a:rPr lang="ru-RU" dirty="0" err="1" smtClean="0"/>
              <a:t>інструмента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інструментів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конкретної</a:t>
            </a:r>
            <a:r>
              <a:rPr lang="ru-RU" dirty="0" smtClean="0"/>
              <a:t> </a:t>
            </a:r>
            <a:r>
              <a:rPr lang="ru-RU" dirty="0" err="1" smtClean="0"/>
              <a:t>терапевтичної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поточним</a:t>
            </a:r>
            <a:r>
              <a:rPr lang="ru-RU" dirty="0" smtClean="0"/>
              <a:t> станом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етапом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перебуває</a:t>
            </a:r>
            <a:r>
              <a:rPr lang="ru-RU" dirty="0" smtClean="0"/>
              <a:t> </a:t>
            </a:r>
            <a:r>
              <a:rPr lang="ru-RU" dirty="0" err="1" smtClean="0"/>
              <a:t>пацієнт</a:t>
            </a:r>
            <a:r>
              <a:rPr lang="ru-RU" dirty="0" smtClean="0"/>
              <a:t>. </a:t>
            </a:r>
            <a:r>
              <a:rPr lang="ru-RU" dirty="0" err="1" smtClean="0"/>
              <a:t>Музична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інструментальна</a:t>
            </a:r>
            <a:r>
              <a:rPr lang="ru-RU" dirty="0" smtClean="0"/>
              <a:t> </a:t>
            </a:r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 smtClean="0"/>
              <a:t>пацієнта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не </a:t>
            </a:r>
            <a:r>
              <a:rPr lang="ru-RU" dirty="0" err="1" smtClean="0"/>
              <a:t>відіграє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музика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у </a:t>
            </a:r>
            <a:r>
              <a:rPr lang="ru-RU" dirty="0" err="1" smtClean="0"/>
              <a:t>музикотерапії</a:t>
            </a:r>
            <a:r>
              <a:rPr lang="ru-RU" dirty="0" smtClean="0"/>
              <a:t>, не ставить </a:t>
            </a:r>
            <a:r>
              <a:rPr lang="ru-RU" dirty="0" err="1" smtClean="0"/>
              <a:t>жодних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до </a:t>
            </a:r>
            <a:r>
              <a:rPr lang="ru-RU" dirty="0" err="1" smtClean="0"/>
              <a:t>здібностей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вправності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229600" cy="1219200"/>
          </a:xfrm>
        </p:spPr>
        <p:txBody>
          <a:bodyPr/>
          <a:lstStyle/>
          <a:p>
            <a:r>
              <a:rPr lang="uk-UA" dirty="0" smtClean="0"/>
              <a:t>4)Активна музикотерапія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Музикотерапія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ХХ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столітті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оформилася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шкіл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Шведська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школа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(основоположник - А.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Понтвік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висунула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концепцію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псіхорезонанса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виходить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здатна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проникнути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глибинні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пласти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людської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вступати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резонанс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озвученою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гармонією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виявлятися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назовні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Лікувальний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ефект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американського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психотерапії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грунтується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ідеях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традиційного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2" tooltip="Психоаналіз"/>
              </a:rPr>
              <a:t>психоаналізу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час сеансу психотерапевт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доводить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пацієнта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3" tooltip="Катарсис"/>
              </a:rPr>
              <a:t>катарсісной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розрядки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полегшує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стан.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велике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підбір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творів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викликають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переживання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5)</a:t>
            </a:r>
            <a:r>
              <a:rPr lang="ru-RU" sz="3600" dirty="0" err="1" smtClean="0"/>
              <a:t>Напрями</a:t>
            </a:r>
            <a:r>
              <a:rPr lang="ru-RU" sz="3600" dirty="0" smtClean="0"/>
              <a:t> </a:t>
            </a:r>
            <a:r>
              <a:rPr lang="ru-RU" sz="3600" dirty="0" err="1" smtClean="0"/>
              <a:t>музичної</a:t>
            </a:r>
            <a:r>
              <a:rPr lang="ru-RU" sz="3600" dirty="0" smtClean="0"/>
              <a:t> </a:t>
            </a:r>
            <a:r>
              <a:rPr lang="ru-RU" sz="3600" dirty="0" err="1" smtClean="0"/>
              <a:t>терапії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Американські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Музикотерапевти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розробили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обширні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каталоги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лікувальних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творів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найрізноманітніших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жанрів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стилів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​​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стимулюючого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заспокійливого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лікувальної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Німецька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школа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(Швабе,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Келер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Кеніг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виходячи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тези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психофізичного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єдності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увага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направила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форм комплексного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цілющого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мистецтв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Росії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присвячені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механізму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людину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з'явилися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кінці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ХІХ-поч.ХХ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У роботах В. М. Бехтерева, І. М. Сеченова, І. М.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Догеля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І. Р. Тарханова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з'явилися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сприятливий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 tooltip="Центральна нервова система"/>
              </a:rPr>
              <a:t>центральную нервную систему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дыхание, кровообращение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 tooltip="Газообмен"/>
              </a:rPr>
              <a:t>г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3" tooltip="Газообмен"/>
              </a:rPr>
              <a:t>азообмен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Музикотерапія</a:t>
            </a:r>
            <a:r>
              <a:rPr lang="ru-RU" sz="2800" dirty="0" smtClean="0"/>
              <a:t> </a:t>
            </a:r>
            <a:r>
              <a:rPr lang="ru-RU" sz="2800" dirty="0" err="1" smtClean="0"/>
              <a:t>сьогодні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знаходить</a:t>
            </a:r>
            <a:r>
              <a:rPr lang="ru-RU" sz="2800" dirty="0" smtClean="0"/>
              <a:t> перспективу </a:t>
            </a:r>
            <a:r>
              <a:rPr lang="ru-RU" sz="2800" dirty="0" err="1" smtClean="0"/>
              <a:t>піднятися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статусі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технології</a:t>
            </a:r>
            <a:r>
              <a:rPr lang="ru-RU" sz="2800" dirty="0" smtClean="0"/>
              <a:t> </a:t>
            </a:r>
            <a:r>
              <a:rPr lang="ru-RU" sz="2800" dirty="0" err="1" smtClean="0"/>
              <a:t>вирішення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медичних</a:t>
            </a:r>
            <a:r>
              <a:rPr lang="ru-RU" sz="2800" dirty="0" smtClean="0"/>
              <a:t>, </a:t>
            </a:r>
            <a:r>
              <a:rPr lang="ru-RU" sz="2800" dirty="0" err="1" smtClean="0"/>
              <a:t>реабілітаційних</a:t>
            </a:r>
            <a:r>
              <a:rPr lang="ru-RU" sz="2800" dirty="0" smtClean="0"/>
              <a:t>, </a:t>
            </a:r>
            <a:r>
              <a:rPr lang="ru-RU" sz="2800" dirty="0" err="1" smtClean="0"/>
              <a:t>розвиваючих</a:t>
            </a:r>
            <a:r>
              <a:rPr lang="ru-RU" sz="2800" dirty="0" smtClean="0"/>
              <a:t>, </a:t>
            </a:r>
            <a:r>
              <a:rPr lang="ru-RU" sz="2800" dirty="0" err="1" smtClean="0"/>
              <a:t>корекційних</a:t>
            </a:r>
            <a:r>
              <a:rPr lang="ru-RU" sz="2800" dirty="0" smtClean="0"/>
              <a:t>,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виховних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завдань</a:t>
            </a:r>
            <a:r>
              <a:rPr lang="ru-RU" sz="2800" dirty="0" smtClean="0"/>
              <a:t> до </a:t>
            </a:r>
            <a:r>
              <a:rPr lang="ru-RU" sz="2800" dirty="0" err="1" smtClean="0"/>
              <a:t>експертної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системі</a:t>
            </a:r>
            <a:r>
              <a:rPr lang="ru-RU" sz="2800" dirty="0" smtClean="0"/>
              <a:t> активного </a:t>
            </a:r>
            <a:r>
              <a:rPr lang="ru-RU" sz="2800" dirty="0" err="1" smtClean="0"/>
              <a:t>впливу</a:t>
            </a:r>
            <a:r>
              <a:rPr lang="ru-RU" sz="2800" dirty="0" smtClean="0"/>
              <a:t> на </a:t>
            </a:r>
            <a:r>
              <a:rPr lang="ru-RU" sz="2800" dirty="0" err="1" smtClean="0"/>
              <a:t>особистість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. </a:t>
            </a:r>
            <a:r>
              <a:rPr lang="ru-RU" sz="2800" dirty="0" err="1" smtClean="0"/>
              <a:t>З'єднання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медичних</a:t>
            </a:r>
            <a:r>
              <a:rPr lang="ru-RU" sz="2800" dirty="0" smtClean="0"/>
              <a:t>, </a:t>
            </a:r>
            <a:r>
              <a:rPr lang="ru-RU" sz="2800" dirty="0" err="1" smtClean="0"/>
              <a:t>педагогічних</a:t>
            </a:r>
            <a:r>
              <a:rPr lang="ru-RU" sz="2800" dirty="0" smtClean="0"/>
              <a:t>, </a:t>
            </a:r>
            <a:r>
              <a:rPr lang="ru-RU" sz="2800" dirty="0" err="1" smtClean="0"/>
              <a:t>психотерапевтичних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методів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керованим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музичним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впливом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</a:t>
            </a:r>
            <a:r>
              <a:rPr lang="ru-RU" sz="2800" dirty="0" err="1" smtClean="0"/>
              <a:t>зробити</a:t>
            </a:r>
            <a:r>
              <a:rPr lang="ru-RU" sz="2800" dirty="0" smtClean="0"/>
              <a:t> переворот у </a:t>
            </a:r>
            <a:r>
              <a:rPr lang="ru-RU" sz="2800" dirty="0" err="1" smtClean="0"/>
              <a:t>долі</a:t>
            </a:r>
            <a:r>
              <a:rPr lang="ru-RU" sz="2800" dirty="0" smtClean="0"/>
              <a:t> як </a:t>
            </a:r>
            <a:r>
              <a:rPr lang="ru-RU" sz="2800" dirty="0" err="1" smtClean="0"/>
              <a:t>окремої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, так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суспільства</a:t>
            </a:r>
            <a:r>
              <a:rPr lang="ru-RU" sz="2800" dirty="0" smtClean="0"/>
              <a:t> в </a:t>
            </a:r>
            <a:r>
              <a:rPr lang="ru-RU" sz="2800" dirty="0" err="1" smtClean="0"/>
              <a:t>цілому</a:t>
            </a:r>
            <a:r>
              <a:rPr lang="ru-RU" sz="2800" dirty="0" smtClean="0"/>
              <a:t> - </a:t>
            </a:r>
            <a:r>
              <a:rPr lang="ru-RU" sz="2800" dirty="0" err="1" smtClean="0"/>
              <a:t>така</a:t>
            </a:r>
            <a:r>
              <a:rPr lang="ru-RU" sz="2800" dirty="0" smtClean="0"/>
              <a:t> суть </a:t>
            </a:r>
            <a:r>
              <a:rPr lang="ru-RU" sz="2800" dirty="0" err="1" smtClean="0"/>
              <a:t>новітньої</a:t>
            </a:r>
            <a:r>
              <a:rPr lang="ru-RU" sz="2800" dirty="0" smtClean="0"/>
              <a:t> </a:t>
            </a:r>
            <a:r>
              <a:rPr lang="ru-RU" sz="2800" dirty="0" err="1" smtClean="0"/>
              <a:t>парадигми</a:t>
            </a:r>
            <a:r>
              <a:rPr lang="ru-RU" sz="2800" dirty="0" smtClean="0"/>
              <a:t> </a:t>
            </a:r>
            <a:r>
              <a:rPr lang="ru-RU" sz="2800" dirty="0" err="1" smtClean="0"/>
              <a:t>музикотерапії</a:t>
            </a:r>
            <a:r>
              <a:rPr lang="ru-RU" sz="2800" dirty="0" smtClean="0"/>
              <a:t> як </a:t>
            </a:r>
            <a:r>
              <a:rPr lang="ru-RU" sz="2800" dirty="0" err="1" smtClean="0"/>
              <a:t>новітньої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технології</a:t>
            </a:r>
            <a:r>
              <a:rPr lang="ru-RU" sz="2800" dirty="0" smtClean="0"/>
              <a:t> </a:t>
            </a:r>
            <a:r>
              <a:rPr lang="ru-RU" sz="2800" dirty="0" err="1" smtClean="0"/>
              <a:t>самоздійснення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6)</a:t>
            </a:r>
            <a:r>
              <a:rPr lang="ru-RU" dirty="0" err="1" smtClean="0"/>
              <a:t>Дослідження</a:t>
            </a:r>
            <a:r>
              <a:rPr lang="ru-RU" dirty="0" smtClean="0"/>
              <a:t> та </a:t>
            </a:r>
            <a:r>
              <a:rPr lang="ru-RU" dirty="0" err="1" smtClean="0"/>
              <a:t>експерименти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оздоровчого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почалися</a:t>
            </a:r>
            <a:r>
              <a:rPr lang="ru-RU" dirty="0" smtClean="0"/>
              <a:t> в </a:t>
            </a:r>
            <a:r>
              <a:rPr lang="ru-RU" dirty="0" err="1" smtClean="0"/>
              <a:t>кінці</a:t>
            </a:r>
            <a:r>
              <a:rPr lang="ru-RU" dirty="0" smtClean="0"/>
              <a:t> </a:t>
            </a:r>
            <a:r>
              <a:rPr lang="en-US" dirty="0" smtClean="0"/>
              <a:t>XIX </a:t>
            </a:r>
            <a:r>
              <a:rPr lang="ru-RU" dirty="0" err="1" smtClean="0"/>
              <a:t>століття</a:t>
            </a:r>
            <a:r>
              <a:rPr lang="ru-RU" dirty="0" smtClean="0"/>
              <a:t>. У 1899р. невропатолог Джеймс Л. </a:t>
            </a:r>
            <a:r>
              <a:rPr lang="ru-RU" dirty="0" err="1" smtClean="0"/>
              <a:t>Корнінг</a:t>
            </a:r>
            <a:r>
              <a:rPr lang="ru-RU" dirty="0" smtClean="0"/>
              <a:t> </a:t>
            </a:r>
            <a:r>
              <a:rPr lang="ru-RU" dirty="0" err="1" smtClean="0"/>
              <a:t>провів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 для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пацієнтів</a:t>
            </a:r>
            <a:r>
              <a:rPr lang="ru-RU" dirty="0" smtClean="0"/>
              <a:t>.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досліджують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 на </a:t>
            </a:r>
            <a:r>
              <a:rPr lang="ru-RU" dirty="0" err="1" smtClean="0"/>
              <a:t>людину</a:t>
            </a:r>
            <a:r>
              <a:rPr lang="ru-RU" dirty="0" smtClean="0"/>
              <a:t>, </a:t>
            </a:r>
            <a:r>
              <a:rPr lang="ru-RU" dirty="0" err="1" smtClean="0"/>
              <a:t>з'явилися</a:t>
            </a:r>
            <a:r>
              <a:rPr lang="ru-RU" dirty="0" smtClean="0"/>
              <a:t> в </a:t>
            </a:r>
            <a:r>
              <a:rPr lang="ru-RU" dirty="0" err="1" smtClean="0"/>
              <a:t>кінці</a:t>
            </a:r>
            <a:r>
              <a:rPr lang="ru-RU" dirty="0" smtClean="0"/>
              <a:t> </a:t>
            </a:r>
            <a:r>
              <a:rPr lang="en-US" dirty="0" smtClean="0"/>
              <a:t>XIX-</a:t>
            </a:r>
            <a:r>
              <a:rPr lang="ru-RU" dirty="0" err="1" smtClean="0"/>
              <a:t>поч</a:t>
            </a:r>
            <a:r>
              <a:rPr lang="ru-RU" dirty="0" smtClean="0"/>
              <a:t>.</a:t>
            </a:r>
            <a:r>
              <a:rPr lang="en-US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 smtClean="0"/>
              <a:t>. У роботах В. М. Бехтерева, І. М. </a:t>
            </a:r>
            <a:r>
              <a:rPr lang="ru-RU" dirty="0" err="1" smtClean="0"/>
              <a:t>Догеля</a:t>
            </a:r>
            <a:r>
              <a:rPr lang="ru-RU" dirty="0" smtClean="0"/>
              <a:t>, І. Р. Тарханова та </a:t>
            </a:r>
            <a:r>
              <a:rPr lang="ru-RU" dirty="0" err="1" smtClean="0"/>
              <a:t>ін</a:t>
            </a:r>
            <a:r>
              <a:rPr lang="ru-RU" dirty="0" smtClean="0"/>
              <a:t> </a:t>
            </a: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про </a:t>
            </a:r>
            <a:r>
              <a:rPr lang="ru-RU" dirty="0" err="1" smtClean="0"/>
              <a:t>сприятливий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 на </a:t>
            </a:r>
            <a:r>
              <a:rPr lang="ru-RU" dirty="0" err="1" smtClean="0"/>
              <a:t>центральну</a:t>
            </a:r>
            <a:r>
              <a:rPr lang="ru-RU" dirty="0" smtClean="0"/>
              <a:t> </a:t>
            </a:r>
            <a:r>
              <a:rPr lang="ru-RU" dirty="0" err="1" smtClean="0"/>
              <a:t>нервову</a:t>
            </a:r>
            <a:r>
              <a:rPr lang="ru-RU" dirty="0" smtClean="0"/>
              <a:t> систему, </a:t>
            </a:r>
            <a:r>
              <a:rPr lang="ru-RU" dirty="0" err="1" smtClean="0"/>
              <a:t>дихання</a:t>
            </a:r>
            <a:r>
              <a:rPr lang="ru-RU" dirty="0" smtClean="0"/>
              <a:t>, </a:t>
            </a:r>
            <a:r>
              <a:rPr lang="ru-RU" dirty="0" err="1" smtClean="0"/>
              <a:t>кровообіг</a:t>
            </a:r>
            <a:r>
              <a:rPr lang="ru-RU" dirty="0" smtClean="0"/>
              <a:t>, </a:t>
            </a:r>
            <a:r>
              <a:rPr lang="ru-RU" dirty="0" err="1" smtClean="0"/>
              <a:t>газообмін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зміну</a:t>
            </a:r>
            <a:r>
              <a:rPr lang="ru-RU" dirty="0" smtClean="0"/>
              <a:t> </a:t>
            </a:r>
            <a:r>
              <a:rPr lang="ru-RU" dirty="0" err="1" smtClean="0"/>
              <a:t>емпіричному</a:t>
            </a:r>
            <a:r>
              <a:rPr lang="ru-RU" dirty="0" smtClean="0"/>
              <a:t> </a:t>
            </a:r>
            <a:r>
              <a:rPr lang="ru-RU" dirty="0" err="1" smtClean="0"/>
              <a:t>етапу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 </a:t>
            </a:r>
            <a:r>
              <a:rPr lang="ru-RU" dirty="0" err="1" smtClean="0"/>
              <a:t>прийшов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 smtClean="0"/>
              <a:t>експериментально-фізіологічних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В. М. Бехтерева в 1913р. в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засновано</a:t>
            </a:r>
            <a:r>
              <a:rPr lang="ru-RU" dirty="0" smtClean="0"/>
              <a:t> "</a:t>
            </a:r>
            <a:r>
              <a:rPr lang="ru-RU" dirty="0" err="1" smtClean="0"/>
              <a:t>Товариство</a:t>
            </a:r>
            <a:r>
              <a:rPr lang="ru-RU" dirty="0" smtClean="0"/>
              <a:t>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лікувально-виховного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 та </a:t>
            </a:r>
            <a:r>
              <a:rPr lang="ru-RU" dirty="0" err="1" smtClean="0"/>
              <a:t>гігієни</a:t>
            </a:r>
            <a:r>
              <a:rPr lang="ru-RU" dirty="0" smtClean="0"/>
              <a:t>". Перша </a:t>
            </a:r>
            <a:r>
              <a:rPr lang="ru-RU" dirty="0" err="1" smtClean="0"/>
              <a:t>згадка</a:t>
            </a:r>
            <a:r>
              <a:rPr lang="ru-RU" dirty="0" smtClean="0"/>
              <a:t> про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музичної</a:t>
            </a:r>
            <a:r>
              <a:rPr lang="ru-RU" dirty="0" smtClean="0"/>
              <a:t> </a:t>
            </a:r>
            <a:r>
              <a:rPr lang="ru-RU" dirty="0" err="1" smtClean="0"/>
              <a:t>терапії</a:t>
            </a:r>
            <a:r>
              <a:rPr lang="ru-RU" dirty="0" smtClean="0"/>
              <a:t> в </a:t>
            </a:r>
            <a:r>
              <a:rPr lang="ru-RU" dirty="0" err="1" smtClean="0"/>
              <a:t>журналі</a:t>
            </a:r>
            <a:r>
              <a:rPr lang="ru-RU" dirty="0" smtClean="0"/>
              <a:t> </a:t>
            </a:r>
            <a:r>
              <a:rPr lang="ru-RU" dirty="0" err="1" smtClean="0"/>
              <a:t>Американської</a:t>
            </a:r>
            <a:r>
              <a:rPr lang="ru-RU" dirty="0" smtClean="0"/>
              <a:t> </a:t>
            </a:r>
            <a:r>
              <a:rPr lang="ru-RU" dirty="0" err="1" smtClean="0"/>
              <a:t>музичної</a:t>
            </a:r>
            <a:r>
              <a:rPr lang="ru-RU" dirty="0" smtClean="0"/>
              <a:t> </a:t>
            </a:r>
            <a:r>
              <a:rPr lang="ru-RU" dirty="0" err="1" smtClean="0"/>
              <a:t>асоціації</a:t>
            </a:r>
            <a:r>
              <a:rPr lang="ru-RU" dirty="0" smtClean="0"/>
              <a:t> </a:t>
            </a:r>
            <a:r>
              <a:rPr lang="ru-RU" dirty="0" err="1" smtClean="0"/>
              <a:t>датована</a:t>
            </a:r>
            <a:r>
              <a:rPr lang="ru-RU" dirty="0" smtClean="0"/>
              <a:t> 1914 роком.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 1918р. </a:t>
            </a:r>
            <a:r>
              <a:rPr lang="ru-RU" sz="3200" dirty="0" err="1" smtClean="0"/>
              <a:t>Колумбійський</a:t>
            </a:r>
            <a:r>
              <a:rPr lang="ru-RU" sz="3200" dirty="0" smtClean="0"/>
              <a:t> </a:t>
            </a:r>
            <a:r>
              <a:rPr lang="ru-RU" sz="3200" dirty="0" err="1" smtClean="0"/>
              <a:t>університет</a:t>
            </a:r>
            <a:r>
              <a:rPr lang="ru-RU" sz="3200" dirty="0" smtClean="0"/>
              <a:t> </a:t>
            </a:r>
            <a:r>
              <a:rPr lang="ru-RU" sz="3200" dirty="0" err="1" smtClean="0"/>
              <a:t>розробив</a:t>
            </a:r>
            <a:r>
              <a:rPr lang="ru-RU" sz="3200" dirty="0" smtClean="0"/>
              <a:t> перший курс "</a:t>
            </a:r>
            <a:r>
              <a:rPr lang="ru-RU" sz="3200" dirty="0" err="1" smtClean="0"/>
              <a:t>музикотерапії</a:t>
            </a:r>
            <a:r>
              <a:rPr lang="ru-RU" sz="3200" dirty="0" smtClean="0"/>
              <a:t>", </a:t>
            </a:r>
            <a:r>
              <a:rPr lang="ru-RU" sz="3200" dirty="0" err="1" smtClean="0"/>
              <a:t>який</a:t>
            </a:r>
            <a:r>
              <a:rPr lang="ru-RU" sz="3200" dirty="0" smtClean="0"/>
              <a:t> вела Маргарет Андерсен, </a:t>
            </a:r>
            <a:r>
              <a:rPr lang="ru-RU" sz="3200" dirty="0" err="1" smtClean="0"/>
              <a:t>музикант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Великобританії</a:t>
            </a:r>
            <a:r>
              <a:rPr lang="ru-RU" sz="3200" dirty="0" smtClean="0"/>
              <a:t>. </a:t>
            </a:r>
            <a:r>
              <a:rPr lang="ru-RU" sz="3200" dirty="0" err="1" smtClean="0"/>
              <a:t>Поступово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була</a:t>
            </a:r>
            <a:r>
              <a:rPr lang="ru-RU" sz="3200" dirty="0" smtClean="0"/>
              <a:t> </a:t>
            </a:r>
            <a:r>
              <a:rPr lang="ru-RU" sz="3200" dirty="0" err="1" smtClean="0"/>
              <a:t>усвідомлена</a:t>
            </a:r>
            <a:r>
              <a:rPr lang="ru-RU" sz="3200" dirty="0" smtClean="0"/>
              <a:t> </a:t>
            </a:r>
            <a:r>
              <a:rPr lang="ru-RU" sz="3200" dirty="0" err="1" smtClean="0"/>
              <a:t>необхідність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розробки</a:t>
            </a:r>
            <a:r>
              <a:rPr lang="ru-RU" sz="3200" dirty="0" smtClean="0"/>
              <a:t> </a:t>
            </a:r>
            <a:r>
              <a:rPr lang="ru-RU" sz="3200" dirty="0" err="1" smtClean="0"/>
              <a:t>академічних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програм</a:t>
            </a:r>
            <a:r>
              <a:rPr lang="ru-RU" sz="3200" dirty="0" smtClean="0"/>
              <a:t> </a:t>
            </a:r>
            <a:r>
              <a:rPr lang="ru-RU" sz="3200" dirty="0" err="1" smtClean="0"/>
              <a:t>підготовки</a:t>
            </a:r>
            <a:r>
              <a:rPr lang="ru-RU" sz="3200" dirty="0" smtClean="0"/>
              <a:t> </a:t>
            </a:r>
            <a:r>
              <a:rPr lang="ru-RU" sz="3200" dirty="0" err="1" smtClean="0"/>
              <a:t>професійних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музикотерапевтів</a:t>
            </a:r>
            <a:r>
              <a:rPr lang="ru-RU" sz="3200" dirty="0" smtClean="0"/>
              <a:t>. Перша </a:t>
            </a:r>
            <a:r>
              <a:rPr lang="ru-RU" sz="3200" dirty="0" err="1" smtClean="0"/>
              <a:t>навчальна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програма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була</a:t>
            </a:r>
            <a:r>
              <a:rPr lang="ru-RU" sz="3200" dirty="0" smtClean="0"/>
              <a:t> </a:t>
            </a:r>
            <a:r>
              <a:rPr lang="ru-RU" sz="3200" dirty="0" err="1" smtClean="0"/>
              <a:t>розроблена</a:t>
            </a:r>
            <a:r>
              <a:rPr lang="ru-RU" sz="3200" dirty="0" smtClean="0"/>
              <a:t> у </a:t>
            </a:r>
            <a:r>
              <a:rPr lang="ru-RU" sz="3200" dirty="0" err="1" smtClean="0"/>
              <a:t>Великобританії</a:t>
            </a:r>
            <a:r>
              <a:rPr lang="ru-RU" sz="3200" dirty="0" smtClean="0"/>
              <a:t>, в </a:t>
            </a:r>
            <a:r>
              <a:rPr lang="ru-RU" sz="3200" dirty="0" err="1" smtClean="0"/>
              <a:t>Лондоні</a:t>
            </a:r>
            <a:r>
              <a:rPr lang="ru-RU" sz="3200" dirty="0" smtClean="0"/>
              <a:t> </a:t>
            </a:r>
            <a:r>
              <a:rPr lang="ru-RU" sz="3200" dirty="0" err="1" smtClean="0"/>
              <a:t>в</a:t>
            </a:r>
            <a:r>
              <a:rPr lang="ru-RU" sz="3200" dirty="0" smtClean="0"/>
              <a:t> 1961р., А в 1975 тут же </a:t>
            </a:r>
            <a:r>
              <a:rPr lang="ru-RU" sz="3200" dirty="0" err="1" smtClean="0"/>
              <a:t>був</a:t>
            </a:r>
            <a:r>
              <a:rPr lang="ru-RU" sz="3200" dirty="0" smtClean="0"/>
              <a:t> </a:t>
            </a:r>
            <a:r>
              <a:rPr lang="ru-RU" sz="3200" dirty="0" err="1" smtClean="0"/>
              <a:t>заснований</a:t>
            </a:r>
            <a:r>
              <a:rPr lang="ru-RU" sz="3200" dirty="0" smtClean="0"/>
              <a:t> Центр </a:t>
            </a:r>
            <a:r>
              <a:rPr lang="ru-RU" sz="3200" dirty="0" err="1" smtClean="0"/>
              <a:t>музичної</a:t>
            </a:r>
            <a:r>
              <a:rPr lang="ru-RU" sz="3200" dirty="0" smtClean="0"/>
              <a:t> </a:t>
            </a:r>
            <a:r>
              <a:rPr lang="ru-RU" sz="3200" dirty="0" err="1" smtClean="0"/>
              <a:t>терапії</a:t>
            </a:r>
            <a:r>
              <a:rPr lang="ru-RU" sz="3200" dirty="0" smtClean="0"/>
              <a:t>. </a:t>
            </a:r>
            <a:r>
              <a:rPr lang="ru-RU" sz="3200" dirty="0" err="1" smtClean="0"/>
              <a:t>Навчальні</a:t>
            </a:r>
            <a:r>
              <a:rPr lang="ru-RU" sz="3200" dirty="0" smtClean="0"/>
              <a:t> </a:t>
            </a:r>
            <a:r>
              <a:rPr lang="ru-RU" sz="3200" dirty="0" err="1" smtClean="0"/>
              <a:t>музикотерапевтіческіе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програми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були</a:t>
            </a:r>
            <a:r>
              <a:rPr lang="ru-RU" sz="3200" dirty="0" smtClean="0"/>
              <a:t> </a:t>
            </a:r>
            <a:r>
              <a:rPr lang="ru-RU" sz="3200" dirty="0" err="1" smtClean="0"/>
              <a:t>реалізовані</a:t>
            </a:r>
            <a:r>
              <a:rPr lang="ru-RU" sz="3200" dirty="0" smtClean="0"/>
              <a:t> в </a:t>
            </a:r>
            <a:r>
              <a:rPr lang="ru-RU" sz="3200" dirty="0" err="1" smtClean="0"/>
              <a:t>інших</a:t>
            </a:r>
            <a:r>
              <a:rPr lang="ru-RU" sz="3200" dirty="0" smtClean="0"/>
              <a:t> </a:t>
            </a:r>
            <a:r>
              <a:rPr lang="ru-RU" sz="3200" dirty="0" err="1" smtClean="0"/>
              <a:t>країнах</a:t>
            </a:r>
            <a:r>
              <a:rPr lang="ru-RU" sz="3200" dirty="0" smtClean="0"/>
              <a:t> </a:t>
            </a:r>
            <a:r>
              <a:rPr lang="ru-RU" sz="3200" dirty="0" err="1" smtClean="0"/>
              <a:t>Європи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-459432"/>
            <a:ext cx="8229600" cy="1219200"/>
          </a:xfrm>
        </p:spPr>
        <p:txBody>
          <a:bodyPr/>
          <a:lstStyle/>
          <a:p>
            <a:r>
              <a:rPr lang="ru-RU" dirty="0" smtClean="0"/>
              <a:t>6)</a:t>
            </a:r>
            <a:r>
              <a:rPr lang="ru-RU" dirty="0" err="1" smtClean="0"/>
              <a:t>Дослідження</a:t>
            </a:r>
            <a:r>
              <a:rPr lang="ru-RU" dirty="0" smtClean="0"/>
              <a:t> та </a:t>
            </a:r>
            <a:r>
              <a:rPr lang="ru-RU" dirty="0" err="1" smtClean="0"/>
              <a:t>експерименти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 </a:t>
            </a:r>
            <a:r>
              <a:rPr lang="ru-RU" sz="2800" dirty="0" err="1" smtClean="0"/>
              <a:t>другій</a:t>
            </a:r>
            <a:r>
              <a:rPr lang="ru-RU" sz="2800" dirty="0" smtClean="0"/>
              <a:t> </a:t>
            </a:r>
            <a:r>
              <a:rPr lang="ru-RU" sz="2800" dirty="0" err="1" smtClean="0"/>
              <a:t>половині</a:t>
            </a:r>
            <a:r>
              <a:rPr lang="ru-RU" sz="2800" dirty="0" smtClean="0"/>
              <a:t> </a:t>
            </a:r>
            <a:r>
              <a:rPr lang="en-US" sz="2800" dirty="0" smtClean="0"/>
              <a:t>XX</a:t>
            </a:r>
            <a:r>
              <a:rPr lang="ru-RU" sz="2800" dirty="0" smtClean="0"/>
              <a:t>ст. </a:t>
            </a:r>
            <a:r>
              <a:rPr lang="ru-RU" sz="2800" dirty="0" err="1" smtClean="0"/>
              <a:t>інтерес</a:t>
            </a:r>
            <a:r>
              <a:rPr lang="ru-RU" sz="2800" dirty="0" smtClean="0"/>
              <a:t> до </a:t>
            </a:r>
            <a:r>
              <a:rPr lang="ru-RU" sz="2800" dirty="0" err="1" smtClean="0"/>
              <a:t>музичної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терапії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механізму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впливу</a:t>
            </a:r>
            <a:r>
              <a:rPr lang="ru-RU" sz="2800" dirty="0" smtClean="0"/>
              <a:t> </a:t>
            </a:r>
            <a:r>
              <a:rPr lang="ru-RU" sz="2800" dirty="0" err="1" smtClean="0"/>
              <a:t>істотно</a:t>
            </a:r>
            <a:r>
              <a:rPr lang="ru-RU" sz="2800" dirty="0" smtClean="0"/>
              <a:t> </a:t>
            </a:r>
            <a:r>
              <a:rPr lang="ru-RU" sz="2800" dirty="0" err="1" smtClean="0"/>
              <a:t>зріс</a:t>
            </a:r>
            <a:r>
              <a:rPr lang="ru-RU" sz="2800" dirty="0" smtClean="0"/>
              <a:t>. </a:t>
            </a:r>
            <a:r>
              <a:rPr lang="ru-RU" sz="2800" dirty="0" err="1" smtClean="0"/>
              <a:t>Сьогодні</a:t>
            </a:r>
            <a:r>
              <a:rPr lang="ru-RU" sz="2800" dirty="0" smtClean="0"/>
              <a:t> </a:t>
            </a:r>
            <a:r>
              <a:rPr lang="ru-RU" sz="2800" dirty="0" err="1" smtClean="0"/>
              <a:t>музичну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терапію</a:t>
            </a:r>
            <a:r>
              <a:rPr lang="ru-RU" sz="2800" dirty="0" smtClean="0"/>
              <a:t> в </a:t>
            </a:r>
            <a:r>
              <a:rPr lang="ru-RU" sz="2800" dirty="0" err="1" smtClean="0"/>
              <a:t>більш-менш</a:t>
            </a:r>
            <a:r>
              <a:rPr lang="ru-RU" sz="2800" dirty="0" smtClean="0"/>
              <a:t> широких масштабах </a:t>
            </a:r>
            <a:r>
              <a:rPr lang="ru-RU" sz="2800" dirty="0" err="1" smtClean="0"/>
              <a:t>використовують</a:t>
            </a:r>
            <a:r>
              <a:rPr lang="ru-RU" sz="2800" dirty="0" smtClean="0"/>
              <a:t> практично у </a:t>
            </a:r>
            <a:r>
              <a:rPr lang="ru-RU" sz="2800" dirty="0" err="1" smtClean="0"/>
              <a:t>всіх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країнах</a:t>
            </a:r>
            <a:r>
              <a:rPr lang="ru-RU" sz="2800" dirty="0" smtClean="0"/>
              <a:t> </a:t>
            </a:r>
            <a:r>
              <a:rPr lang="ru-RU" sz="2800" dirty="0" err="1" smtClean="0"/>
              <a:t>Західної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Європи</a:t>
            </a:r>
            <a:r>
              <a:rPr lang="ru-RU" sz="2800" dirty="0" smtClean="0"/>
              <a:t>. </a:t>
            </a:r>
            <a:r>
              <a:rPr lang="ru-RU" sz="2800" dirty="0" err="1" smtClean="0"/>
              <a:t>Експерименти</a:t>
            </a:r>
            <a:r>
              <a:rPr lang="ru-RU" sz="2800" dirty="0" smtClean="0"/>
              <a:t> </a:t>
            </a:r>
            <a:r>
              <a:rPr lang="ru-RU" sz="2800" dirty="0" err="1" smtClean="0"/>
              <a:t>ведуться</a:t>
            </a:r>
            <a:r>
              <a:rPr lang="ru-RU" sz="2800" dirty="0" smtClean="0"/>
              <a:t> у </a:t>
            </a:r>
            <a:r>
              <a:rPr lang="ru-RU" sz="2800" dirty="0" err="1" smtClean="0"/>
              <a:t>кількох</a:t>
            </a:r>
            <a:r>
              <a:rPr lang="ru-RU" sz="2800" dirty="0" smtClean="0"/>
              <a:t> </a:t>
            </a:r>
            <a:r>
              <a:rPr lang="ru-RU" sz="2800" dirty="0" err="1" smtClean="0"/>
              <a:t>напрямках</a:t>
            </a:r>
            <a:r>
              <a:rPr lang="ru-RU" sz="2800" dirty="0" smtClean="0"/>
              <a:t>: </a:t>
            </a:r>
            <a:r>
              <a:rPr lang="ru-RU" sz="2800" dirty="0" err="1" smtClean="0"/>
              <a:t>вплив</a:t>
            </a:r>
            <a:r>
              <a:rPr lang="ru-RU" sz="2800" dirty="0" smtClean="0"/>
              <a:t> </a:t>
            </a:r>
            <a:r>
              <a:rPr lang="ru-RU" sz="2800" dirty="0" err="1" smtClean="0"/>
              <a:t>окремих</a:t>
            </a:r>
            <a:r>
              <a:rPr lang="ru-RU" sz="2800" dirty="0" smtClean="0"/>
              <a:t> </a:t>
            </a:r>
            <a:r>
              <a:rPr lang="ru-RU" sz="2800" dirty="0" err="1" smtClean="0"/>
              <a:t>музичних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інструментів</a:t>
            </a:r>
            <a:r>
              <a:rPr lang="ru-RU" sz="2800" dirty="0" smtClean="0"/>
              <a:t> на </a:t>
            </a:r>
            <a:r>
              <a:rPr lang="ru-RU" sz="2800" dirty="0" err="1" smtClean="0"/>
              <a:t>живі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організми</a:t>
            </a:r>
            <a:r>
              <a:rPr lang="ru-RU" sz="2800" dirty="0" smtClean="0"/>
              <a:t>, </a:t>
            </a:r>
            <a:r>
              <a:rPr lang="ru-RU" sz="2800" dirty="0" err="1" smtClean="0"/>
              <a:t>вплив</a:t>
            </a:r>
            <a:r>
              <a:rPr lang="ru-RU" sz="2800" dirty="0" smtClean="0"/>
              <a:t> </a:t>
            </a:r>
            <a:r>
              <a:rPr lang="ru-RU" sz="2800" dirty="0" err="1" smtClean="0"/>
              <a:t>музики</a:t>
            </a:r>
            <a:r>
              <a:rPr lang="ru-RU" sz="2800" dirty="0" smtClean="0"/>
              <a:t> великих </a:t>
            </a:r>
            <a:r>
              <a:rPr lang="ru-RU" sz="2800" dirty="0" err="1" smtClean="0"/>
              <a:t>геніїв</a:t>
            </a:r>
            <a:r>
              <a:rPr lang="ru-RU" sz="2800" dirty="0" smtClean="0"/>
              <a:t> </a:t>
            </a:r>
            <a:r>
              <a:rPr lang="ru-RU" sz="2800" dirty="0" err="1" smtClean="0"/>
              <a:t>людства</a:t>
            </a:r>
            <a:r>
              <a:rPr lang="ru-RU" sz="2800" dirty="0" smtClean="0"/>
              <a:t>; </a:t>
            </a:r>
            <a:r>
              <a:rPr lang="ru-RU" sz="2800" dirty="0" err="1" smtClean="0"/>
              <a:t>індивідуальний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</a:t>
            </a:r>
            <a:r>
              <a:rPr lang="ru-RU" sz="2800" dirty="0" smtClean="0"/>
              <a:t> </a:t>
            </a:r>
            <a:r>
              <a:rPr lang="ru-RU" sz="2800" dirty="0" err="1" smtClean="0"/>
              <a:t>окремих</a:t>
            </a:r>
            <a:r>
              <a:rPr lang="ru-RU" sz="2800" dirty="0" smtClean="0"/>
              <a:t> </a:t>
            </a:r>
            <a:r>
              <a:rPr lang="ru-RU" sz="2800" dirty="0" err="1" smtClean="0"/>
              <a:t>творів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композиторів</a:t>
            </a:r>
            <a:r>
              <a:rPr lang="ru-RU" sz="2800" dirty="0" smtClean="0"/>
              <a:t>; </a:t>
            </a:r>
            <a:r>
              <a:rPr lang="ru-RU" sz="2800" dirty="0" err="1" smtClean="0"/>
              <a:t>вплив</a:t>
            </a:r>
            <a:r>
              <a:rPr lang="ru-RU" sz="2800" dirty="0" smtClean="0"/>
              <a:t> на </a:t>
            </a:r>
            <a:r>
              <a:rPr lang="ru-RU" sz="2800" dirty="0" err="1" smtClean="0"/>
              <a:t>організм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 </a:t>
            </a:r>
            <a:r>
              <a:rPr lang="ru-RU" sz="2800" dirty="0" err="1" smtClean="0"/>
              <a:t>традиційних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народних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напрямків</a:t>
            </a:r>
            <a:r>
              <a:rPr lang="ru-RU" sz="2800" dirty="0" smtClean="0"/>
              <a:t> в </a:t>
            </a:r>
            <a:r>
              <a:rPr lang="ru-RU" sz="2800" dirty="0" err="1" smtClean="0"/>
              <a:t>музиці</a:t>
            </a:r>
            <a:r>
              <a:rPr lang="ru-RU" sz="2800" dirty="0" smtClean="0"/>
              <a:t>, а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сучасних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напрямків</a:t>
            </a:r>
            <a:r>
              <a:rPr lang="ru-RU" sz="2800" dirty="0" smtClean="0"/>
              <a:t>; перинатальна </a:t>
            </a:r>
            <a:r>
              <a:rPr lang="ru-RU" sz="2800" dirty="0" err="1" smtClean="0"/>
              <a:t>музикотерапія</a:t>
            </a:r>
            <a:r>
              <a:rPr lang="ru-RU" sz="2800" dirty="0" smtClean="0"/>
              <a:t>. </a:t>
            </a:r>
            <a:r>
              <a:rPr lang="ru-RU" sz="2800" dirty="0" err="1" smtClean="0"/>
              <a:t>Поступово</a:t>
            </a:r>
            <a:r>
              <a:rPr lang="ru-RU" sz="2800" dirty="0" smtClean="0"/>
              <a:t> </a:t>
            </a:r>
            <a:r>
              <a:rPr lang="ru-RU" sz="2800" dirty="0" err="1" smtClean="0"/>
              <a:t>накопичуються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наукові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дані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підтверджують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знання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давніх</a:t>
            </a:r>
            <a:r>
              <a:rPr lang="ru-RU" sz="2800" dirty="0" smtClean="0"/>
              <a:t> про те,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музика</a:t>
            </a:r>
            <a:r>
              <a:rPr lang="ru-RU" sz="2800" dirty="0" smtClean="0"/>
              <a:t> - </a:t>
            </a:r>
            <a:r>
              <a:rPr lang="ru-RU" sz="2800" dirty="0" err="1" smtClean="0"/>
              <a:t>наймогутніший</a:t>
            </a:r>
            <a:r>
              <a:rPr lang="ru-RU" sz="2800" dirty="0" smtClean="0"/>
              <a:t> </a:t>
            </a:r>
            <a:r>
              <a:rPr lang="ru-RU" sz="2800" dirty="0" err="1" smtClean="0"/>
              <a:t>джерело</a:t>
            </a:r>
            <a:r>
              <a:rPr lang="ru-RU" sz="2800" dirty="0" smtClean="0"/>
              <a:t> </a:t>
            </a:r>
            <a:r>
              <a:rPr lang="ru-RU" sz="2800" dirty="0" err="1" smtClean="0"/>
              <a:t>енергій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впливають</a:t>
            </a:r>
            <a:r>
              <a:rPr lang="ru-RU" sz="2800" dirty="0" smtClean="0"/>
              <a:t> на </a:t>
            </a:r>
            <a:r>
              <a:rPr lang="ru-RU" sz="2800" dirty="0" err="1" smtClean="0"/>
              <a:t>людину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uk-UA" sz="3200" b="1" dirty="0" smtClean="0"/>
              <a:t>1)Психологічні механізми музично-творчого самовираження.</a:t>
            </a:r>
          </a:p>
          <a:p>
            <a:pPr lvl="0">
              <a:buNone/>
            </a:pPr>
            <a:r>
              <a:rPr lang="uk-UA" sz="3200" b="1" dirty="0" smtClean="0"/>
              <a:t>2)Історія музикотерапії</a:t>
            </a:r>
          </a:p>
          <a:p>
            <a:pPr lvl="0">
              <a:buNone/>
            </a:pPr>
            <a:r>
              <a:rPr lang="uk-UA" sz="3200" b="1" dirty="0" smtClean="0"/>
              <a:t>3)Терапевтичний потенціал рецептивної музикотерапії. </a:t>
            </a:r>
            <a:endParaRPr lang="ru-RU" sz="3200" b="1" dirty="0" smtClean="0"/>
          </a:p>
          <a:p>
            <a:pPr lvl="0">
              <a:buNone/>
            </a:pPr>
            <a:r>
              <a:rPr lang="uk-UA" sz="3200" b="1" dirty="0" smtClean="0"/>
              <a:t>4)Форми та техніки активної музикотерапії.  </a:t>
            </a:r>
            <a:endParaRPr lang="ru-RU" sz="3200" b="1" dirty="0" smtClean="0"/>
          </a:p>
          <a:p>
            <a:pPr>
              <a:buNone/>
            </a:pPr>
            <a:r>
              <a:rPr lang="uk-UA" sz="3200" b="1" dirty="0" smtClean="0"/>
              <a:t>5)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Напрями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музичної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терапії</a:t>
            </a:r>
            <a:endParaRPr lang="ru-RU" sz="3200" b="1" dirty="0" smtClean="0"/>
          </a:p>
          <a:p>
            <a:pPr>
              <a:buNone/>
            </a:pPr>
            <a:r>
              <a:rPr lang="uk-UA" sz="3200" b="1" dirty="0" smtClean="0"/>
              <a:t>6)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Дослідження</a:t>
            </a:r>
            <a:r>
              <a:rPr lang="ru-RU" sz="3200" b="1" dirty="0" smtClean="0"/>
              <a:t> та </a:t>
            </a:r>
            <a:r>
              <a:rPr lang="ru-RU" sz="3200" b="1" dirty="0" err="1" smtClean="0"/>
              <a:t>експерименти</a:t>
            </a:r>
            <a:endParaRPr lang="ru-RU" sz="3200" b="1" dirty="0" smtClean="0"/>
          </a:p>
          <a:p>
            <a:pPr>
              <a:buNone/>
            </a:pPr>
            <a:r>
              <a:rPr lang="uk-UA" sz="3200" b="1" dirty="0" smtClean="0"/>
              <a:t>7)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Приклади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музикотерапевтіческого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впливу</a:t>
            </a:r>
            <a:endParaRPr lang="ru-RU" sz="3200" b="1" dirty="0" smtClean="0"/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219200"/>
          </a:xfrm>
        </p:spPr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- </a:t>
            </a:r>
            <a:r>
              <a:rPr lang="ru-RU" sz="2800" dirty="0" err="1" smtClean="0"/>
              <a:t>Багаторазово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підтверджений</a:t>
            </a:r>
            <a:r>
              <a:rPr lang="ru-RU" sz="2800" dirty="0" smtClean="0"/>
              <a:t> факт: ре-мажорна соната Моцарта </a:t>
            </a:r>
            <a:r>
              <a:rPr lang="ru-RU" sz="2800" dirty="0" err="1" smtClean="0"/>
              <a:t>зупиняє</a:t>
            </a:r>
            <a:r>
              <a:rPr lang="ru-RU" sz="2800" dirty="0" smtClean="0"/>
              <a:t> напади </a:t>
            </a:r>
            <a:r>
              <a:rPr lang="ru-RU" sz="2800" dirty="0" err="1" smtClean="0">
                <a:hlinkClick r:id="rId2" tooltip="Епілепсія"/>
              </a:rPr>
              <a:t>епілепсії</a:t>
            </a:r>
            <a:r>
              <a:rPr lang="ru-RU" sz="2800" dirty="0" smtClean="0"/>
              <a:t> 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навіть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позбавляє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неї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- </a:t>
            </a:r>
            <a:r>
              <a:rPr lang="ru-RU" sz="2800" dirty="0" err="1" smtClean="0"/>
              <a:t>Бразильські</a:t>
            </a:r>
            <a:r>
              <a:rPr lang="ru-RU" sz="2800" dirty="0" smtClean="0"/>
              <a:t> </a:t>
            </a:r>
            <a:r>
              <a:rPr lang="ru-RU" sz="2800" dirty="0" err="1" smtClean="0"/>
              <a:t>вчені</a:t>
            </a:r>
            <a:r>
              <a:rPr lang="ru-RU" sz="2800" dirty="0" smtClean="0"/>
              <a:t> провели </a:t>
            </a:r>
            <a:r>
              <a:rPr lang="ru-RU" sz="2800" dirty="0" err="1" smtClean="0"/>
              <a:t>експеримент</a:t>
            </a:r>
            <a:r>
              <a:rPr lang="ru-RU" sz="2800" dirty="0" smtClean="0"/>
              <a:t>, в </a:t>
            </a:r>
            <a:r>
              <a:rPr lang="ru-RU" sz="2800" dirty="0" err="1" smtClean="0"/>
              <a:t>якому</a:t>
            </a:r>
            <a:r>
              <a:rPr lang="ru-RU" sz="2800" dirty="0" smtClean="0"/>
              <a:t> взяли участь 60 </a:t>
            </a:r>
            <a:r>
              <a:rPr lang="ru-RU" sz="2800" dirty="0" err="1" smtClean="0"/>
              <a:t>пацієнтів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страждали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порушеннями</a:t>
            </a:r>
            <a:r>
              <a:rPr lang="ru-RU" sz="2800" dirty="0" smtClean="0"/>
              <a:t> </a:t>
            </a:r>
            <a:r>
              <a:rPr lang="ru-RU" sz="2800" dirty="0" err="1" smtClean="0"/>
              <a:t>зору</a:t>
            </a:r>
            <a:r>
              <a:rPr lang="ru-RU" sz="2800" dirty="0" smtClean="0"/>
              <a:t>. Половина </a:t>
            </a:r>
            <a:r>
              <a:rPr lang="ru-RU" sz="2800" dirty="0" err="1" smtClean="0"/>
              <a:t>учасників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готувалися</a:t>
            </a:r>
            <a:r>
              <a:rPr lang="ru-RU" sz="2800" dirty="0" smtClean="0"/>
              <a:t> до </a:t>
            </a:r>
            <a:r>
              <a:rPr lang="ru-RU" sz="2800" dirty="0" err="1" smtClean="0"/>
              <a:t>дослідження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зору</a:t>
            </a:r>
            <a:r>
              <a:rPr lang="ru-RU" sz="2800" dirty="0" smtClean="0"/>
              <a:t>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</a:t>
            </a:r>
            <a:r>
              <a:rPr lang="ru-RU" sz="2800" dirty="0" err="1" smtClean="0"/>
              <a:t>музику</a:t>
            </a:r>
            <a:r>
              <a:rPr lang="ru-RU" sz="2800" dirty="0" smtClean="0"/>
              <a:t> Моцарта. </a:t>
            </a:r>
            <a:r>
              <a:rPr lang="ru-RU" sz="2800" dirty="0" err="1" smtClean="0"/>
              <a:t>Інші</a:t>
            </a:r>
            <a:r>
              <a:rPr lang="ru-RU" sz="2800" dirty="0" smtClean="0"/>
              <a:t> </a:t>
            </a:r>
            <a:r>
              <a:rPr lang="ru-RU" sz="2800" dirty="0" err="1" smtClean="0"/>
              <a:t>чекали</a:t>
            </a:r>
            <a:r>
              <a:rPr lang="ru-RU" sz="2800" dirty="0" smtClean="0"/>
              <a:t> початку </a:t>
            </a:r>
            <a:r>
              <a:rPr lang="ru-RU" sz="2800" dirty="0" err="1" smtClean="0"/>
              <a:t>тестування</a:t>
            </a:r>
            <a:r>
              <a:rPr lang="ru-RU" sz="2800" dirty="0" smtClean="0"/>
              <a:t> в </a:t>
            </a:r>
            <a:r>
              <a:rPr lang="ru-RU" sz="2800" dirty="0" err="1" smtClean="0"/>
              <a:t>повній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тиші</a:t>
            </a:r>
            <a:r>
              <a:rPr lang="ru-RU" sz="2800" dirty="0" smtClean="0"/>
              <a:t>. </a:t>
            </a:r>
            <a:r>
              <a:rPr lang="ru-RU" sz="2800" dirty="0" err="1" smtClean="0"/>
              <a:t>Пацієнти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чекали</a:t>
            </a:r>
            <a:r>
              <a:rPr lang="ru-RU" sz="2800" dirty="0" smtClean="0"/>
              <a:t> початку тесту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</a:t>
            </a:r>
            <a:r>
              <a:rPr lang="ru-RU" sz="2800" dirty="0" err="1" smtClean="0"/>
              <a:t>музику</a:t>
            </a:r>
            <a:r>
              <a:rPr lang="ru-RU" sz="2800" dirty="0" smtClean="0"/>
              <a:t> Моцарта, </a:t>
            </a:r>
            <a:r>
              <a:rPr lang="ru-RU" sz="2800" dirty="0" err="1" smtClean="0"/>
              <a:t>краще</a:t>
            </a:r>
            <a:r>
              <a:rPr lang="ru-RU" sz="2800" dirty="0" smtClean="0"/>
              <a:t> </a:t>
            </a:r>
            <a:r>
              <a:rPr lang="ru-RU" sz="2800" dirty="0" err="1" smtClean="0"/>
              <a:t>фокусували</a:t>
            </a:r>
            <a:r>
              <a:rPr lang="ru-RU" sz="2800" dirty="0" smtClean="0"/>
              <a:t> </a:t>
            </a:r>
            <a:r>
              <a:rPr lang="ru-RU" sz="2800" dirty="0" err="1" smtClean="0"/>
              <a:t>зір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впоралися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завданням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значно</a:t>
            </a:r>
            <a:r>
              <a:rPr lang="ru-RU" sz="2800" dirty="0" smtClean="0"/>
              <a:t> </a:t>
            </a:r>
            <a:r>
              <a:rPr lang="ru-RU" sz="2800" dirty="0" err="1" smtClean="0"/>
              <a:t>швидше</a:t>
            </a:r>
            <a:r>
              <a:rPr lang="ru-RU" sz="2800" dirty="0" smtClean="0"/>
              <a:t>, </a:t>
            </a:r>
            <a:r>
              <a:rPr lang="ru-RU" sz="2800" dirty="0" err="1" smtClean="0"/>
              <a:t>ніж</a:t>
            </a:r>
            <a:r>
              <a:rPr lang="ru-RU" sz="2800" dirty="0" smtClean="0"/>
              <a:t> </a:t>
            </a:r>
            <a:r>
              <a:rPr lang="ru-RU" sz="2800" dirty="0" err="1" smtClean="0"/>
              <a:t>ті</a:t>
            </a:r>
            <a:r>
              <a:rPr lang="ru-RU" sz="2800" dirty="0" smtClean="0"/>
              <a:t>, </a:t>
            </a:r>
            <a:r>
              <a:rPr lang="ru-RU" sz="2800" dirty="0" err="1" smtClean="0"/>
              <a:t>хто</a:t>
            </a:r>
            <a:r>
              <a:rPr lang="ru-RU" sz="2800" dirty="0" smtClean="0"/>
              <a:t> </a:t>
            </a:r>
            <a:r>
              <a:rPr lang="ru-RU" sz="2800" dirty="0" err="1" smtClean="0"/>
              <a:t>готувався</a:t>
            </a:r>
            <a:r>
              <a:rPr lang="ru-RU" sz="2800" dirty="0" smtClean="0"/>
              <a:t> до </a:t>
            </a:r>
            <a:r>
              <a:rPr lang="ru-RU" sz="2800" dirty="0" err="1" smtClean="0"/>
              <a:t>тестування</a:t>
            </a:r>
            <a:r>
              <a:rPr lang="ru-RU" sz="2800" dirty="0" smtClean="0"/>
              <a:t> в </a:t>
            </a:r>
            <a:r>
              <a:rPr lang="ru-RU" sz="2800" dirty="0" err="1" smtClean="0"/>
              <a:t>тиші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7)</a:t>
            </a:r>
            <a:r>
              <a:rPr lang="ru-RU" sz="2700" dirty="0" err="1" smtClean="0"/>
              <a:t>Приклади</a:t>
            </a:r>
            <a:r>
              <a:rPr lang="ru-RU" sz="2700" dirty="0" smtClean="0"/>
              <a:t> </a:t>
            </a:r>
            <a:r>
              <a:rPr lang="ru-RU" sz="2700" dirty="0" err="1" smtClean="0"/>
              <a:t>музикотерапевтичного</a:t>
            </a:r>
            <a:r>
              <a:rPr lang="ru-RU" sz="2700" dirty="0" smtClean="0"/>
              <a:t> </a:t>
            </a:r>
            <a:r>
              <a:rPr lang="ru-RU" sz="2700" dirty="0" err="1" smtClean="0"/>
              <a:t>впливу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Прослуховування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типу </a:t>
            </a:r>
            <a:r>
              <a:rPr lang="ru-RU" dirty="0" err="1" smtClean="0"/>
              <a:t>здатне</a:t>
            </a:r>
            <a:r>
              <a:rPr lang="ru-RU" dirty="0" smtClean="0"/>
              <a:t> </a:t>
            </a:r>
            <a:r>
              <a:rPr lang="ru-RU" dirty="0" err="1" smtClean="0"/>
              <a:t>уповільнити</a:t>
            </a:r>
            <a:r>
              <a:rPr lang="ru-RU" dirty="0" smtClean="0"/>
              <a:t> </a:t>
            </a:r>
            <a:r>
              <a:rPr lang="ru-RU" dirty="0" err="1" smtClean="0"/>
              <a:t>серцебиття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знизити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Кров'яний тиск"/>
              </a:rPr>
              <a:t>кров'яний</a:t>
            </a:r>
            <a:r>
              <a:rPr lang="ru-RU" dirty="0" smtClean="0">
                <a:hlinkClick r:id="rId2" tooltip="Кров'яний тиск"/>
              </a:rPr>
              <a:t> </a:t>
            </a:r>
            <a:r>
              <a:rPr lang="ru-RU" dirty="0" err="1" smtClean="0">
                <a:hlinkClick r:id="rId2" tooltip="Кров'яний тиск"/>
              </a:rPr>
              <a:t>тиск</a:t>
            </a:r>
            <a:r>
              <a:rPr lang="ru-RU" dirty="0" smtClean="0"/>
              <a:t>. </a:t>
            </a:r>
            <a:r>
              <a:rPr lang="ru-RU" dirty="0" err="1" smtClean="0"/>
              <a:t>Дослідники</a:t>
            </a:r>
            <a:r>
              <a:rPr lang="ru-RU" dirty="0" smtClean="0"/>
              <a:t> </a:t>
            </a:r>
            <a:r>
              <a:rPr lang="ru-RU" dirty="0" err="1" smtClean="0"/>
              <a:t>перевірили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комбінації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тиші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з'ясували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найкраще</a:t>
            </a:r>
            <a:r>
              <a:rPr lang="ru-RU" dirty="0" smtClean="0"/>
              <a:t> на </a:t>
            </a:r>
            <a:r>
              <a:rPr lang="ru-RU" dirty="0" err="1" smtClean="0"/>
              <a:t>кровотік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серце</a:t>
            </a:r>
            <a:r>
              <a:rPr lang="ru-RU" dirty="0" smtClean="0"/>
              <a:t> </a:t>
            </a:r>
            <a:r>
              <a:rPr lang="ru-RU" dirty="0" err="1" smtClean="0"/>
              <a:t>діють</a:t>
            </a:r>
            <a:r>
              <a:rPr lang="ru-RU" dirty="0" smtClean="0"/>
              <a:t> </a:t>
            </a:r>
            <a:r>
              <a:rPr lang="ru-RU" dirty="0" err="1" smtClean="0"/>
              <a:t>мелодії</a:t>
            </a:r>
            <a:r>
              <a:rPr lang="ru-RU" dirty="0" smtClean="0"/>
              <a:t>, </a:t>
            </a:r>
            <a:r>
              <a:rPr lang="ru-RU" dirty="0" err="1" smtClean="0"/>
              <a:t>багаті</a:t>
            </a:r>
            <a:r>
              <a:rPr lang="ru-RU" dirty="0" smtClean="0"/>
              <a:t> акцентами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чергують</a:t>
            </a:r>
            <a:r>
              <a:rPr lang="ru-RU" dirty="0" smtClean="0"/>
              <a:t> </a:t>
            </a:r>
            <a:r>
              <a:rPr lang="ru-RU" dirty="0" err="1" smtClean="0"/>
              <a:t>швидкі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повільні</a:t>
            </a:r>
            <a:r>
              <a:rPr lang="ru-RU" dirty="0" smtClean="0"/>
              <a:t> </a:t>
            </a:r>
            <a:r>
              <a:rPr lang="ru-RU" dirty="0" err="1" smtClean="0"/>
              <a:t>такти</a:t>
            </a:r>
            <a:r>
              <a:rPr lang="ru-RU" dirty="0" smtClean="0"/>
              <a:t>. </a:t>
            </a:r>
            <a:r>
              <a:rPr lang="ru-RU" dirty="0" err="1" smtClean="0"/>
              <a:t>Арії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Верді, Джузеппе"/>
              </a:rPr>
              <a:t>Верді</a:t>
            </a:r>
            <a:r>
              <a:rPr lang="ru-RU" dirty="0" smtClean="0"/>
              <a:t>,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передують</a:t>
            </a:r>
            <a:r>
              <a:rPr lang="ru-RU" dirty="0" smtClean="0"/>
              <a:t> 10-секундні </a:t>
            </a:r>
            <a:r>
              <a:rPr lang="ru-RU" dirty="0" err="1" smtClean="0"/>
              <a:t>музичні</a:t>
            </a:r>
            <a:r>
              <a:rPr lang="ru-RU" dirty="0" smtClean="0"/>
              <a:t> </a:t>
            </a:r>
            <a:r>
              <a:rPr lang="ru-RU" dirty="0" err="1" smtClean="0"/>
              <a:t>вступу</a:t>
            </a:r>
            <a:r>
              <a:rPr lang="ru-RU" dirty="0" smtClean="0"/>
              <a:t>, </a:t>
            </a:r>
            <a:r>
              <a:rPr lang="ru-RU" dirty="0" err="1" smtClean="0"/>
              <a:t>виявилися</a:t>
            </a:r>
            <a:r>
              <a:rPr lang="ru-RU" dirty="0" smtClean="0"/>
              <a:t> прекрасно </a:t>
            </a:r>
            <a:r>
              <a:rPr lang="ru-RU" dirty="0" err="1" smtClean="0"/>
              <a:t>синхронізованими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серцево-судинним</a:t>
            </a:r>
            <a:r>
              <a:rPr lang="ru-RU" dirty="0" smtClean="0"/>
              <a:t> ритмом.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7)</a:t>
            </a:r>
            <a:r>
              <a:rPr lang="ru-RU" sz="3600" dirty="0" err="1" smtClean="0"/>
              <a:t>Приклади</a:t>
            </a:r>
            <a:r>
              <a:rPr lang="ru-RU" sz="3600" dirty="0" smtClean="0"/>
              <a:t> </a:t>
            </a:r>
            <a:r>
              <a:rPr lang="ru-RU" sz="3600" dirty="0" err="1" smtClean="0"/>
              <a:t>музикотерапевтичного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впливу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- С. </a:t>
            </a:r>
            <a:r>
              <a:rPr lang="ru-RU" sz="2800" dirty="0" err="1" smtClean="0"/>
              <a:t>Шабутін</a:t>
            </a:r>
            <a:r>
              <a:rPr lang="ru-RU" sz="2800" dirty="0" smtClean="0"/>
              <a:t>. С. </a:t>
            </a:r>
            <a:r>
              <a:rPr lang="ru-RU" sz="2800" dirty="0" err="1" smtClean="0"/>
              <a:t>Хміль</a:t>
            </a:r>
            <a:r>
              <a:rPr lang="ru-RU" sz="2800" dirty="0" smtClean="0"/>
              <a:t>, І. </a:t>
            </a:r>
            <a:r>
              <a:rPr lang="ru-RU" sz="2800" dirty="0" err="1" smtClean="0"/>
              <a:t>Шабутіна</a:t>
            </a:r>
            <a:r>
              <a:rPr lang="ru-RU" sz="2800" dirty="0" smtClean="0"/>
              <a:t>  </a:t>
            </a:r>
            <a:r>
              <a:rPr lang="ru-RU" sz="2800" dirty="0" err="1" smtClean="0"/>
              <a:t>наводять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можливі</a:t>
            </a:r>
            <a:r>
              <a:rPr lang="ru-RU" sz="2800" dirty="0" smtClean="0"/>
              <a:t> </a:t>
            </a:r>
            <a:r>
              <a:rPr lang="ru-RU" sz="2800" dirty="0" err="1" smtClean="0"/>
              <a:t>варіанти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терапевтичного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музики</a:t>
            </a:r>
            <a:r>
              <a:rPr lang="ru-RU" sz="2800" dirty="0" smtClean="0"/>
              <a:t>: </a:t>
            </a:r>
            <a:r>
              <a:rPr lang="ru-RU" sz="2800" dirty="0" err="1" smtClean="0"/>
              <a:t>впливає</a:t>
            </a:r>
            <a:r>
              <a:rPr lang="ru-RU" sz="2800" dirty="0" smtClean="0"/>
              <a:t> на </a:t>
            </a:r>
            <a:r>
              <a:rPr lang="ru-RU" sz="2800" dirty="0" err="1" smtClean="0">
                <a:hlinkClick r:id="rId2" tooltip="Рецептор"/>
              </a:rPr>
              <a:t>рецептори</a:t>
            </a:r>
            <a:r>
              <a:rPr lang="ru-RU" sz="2800" dirty="0" smtClean="0"/>
              <a:t> </a:t>
            </a:r>
            <a:r>
              <a:rPr lang="ru-RU" sz="2800" dirty="0" err="1" smtClean="0"/>
              <a:t>шкіри</a:t>
            </a:r>
            <a:r>
              <a:rPr lang="ru-RU" sz="2800" dirty="0" smtClean="0"/>
              <a:t>; </a:t>
            </a:r>
            <a:r>
              <a:rPr lang="ru-RU" sz="2800" dirty="0" err="1" smtClean="0"/>
              <a:t>активізує</a:t>
            </a:r>
            <a:r>
              <a:rPr lang="ru-RU" sz="2800" dirty="0" smtClean="0"/>
              <a:t> </a:t>
            </a:r>
            <a:r>
              <a:rPr lang="ru-RU" sz="2800" dirty="0" err="1" smtClean="0"/>
              <a:t>функції</a:t>
            </a:r>
            <a:r>
              <a:rPr lang="ru-RU" sz="2800" dirty="0" smtClean="0"/>
              <a:t> </a:t>
            </a:r>
            <a:r>
              <a:rPr lang="ru-RU" sz="2800" dirty="0" err="1" smtClean="0">
                <a:hlinkClick r:id="rId3" tooltip="Нервова система"/>
              </a:rPr>
              <a:t>нервової</a:t>
            </a:r>
            <a:r>
              <a:rPr lang="ru-RU" sz="2800" dirty="0" smtClean="0">
                <a:hlinkClick r:id="rId3" tooltip="Нервова система"/>
              </a:rPr>
              <a:t> </a:t>
            </a:r>
            <a:r>
              <a:rPr lang="ru-RU" sz="2800" dirty="0" err="1" smtClean="0">
                <a:hlinkClick r:id="rId3" tooltip="Нервова система"/>
              </a:rPr>
              <a:t>системи</a:t>
            </a:r>
            <a:r>
              <a:rPr lang="ru-RU" sz="2800" dirty="0" smtClean="0"/>
              <a:t>; </a:t>
            </a:r>
            <a:r>
              <a:rPr lang="ru-RU" sz="2800" dirty="0" err="1" smtClean="0"/>
              <a:t>зменшує</a:t>
            </a:r>
            <a:r>
              <a:rPr lang="ru-RU" sz="2800" dirty="0" smtClean="0"/>
              <a:t> </a:t>
            </a:r>
            <a:r>
              <a:rPr lang="ru-RU" sz="2800" dirty="0" err="1" smtClean="0">
                <a:hlinkClick r:id="rId4" tooltip="Больовий поріг"/>
              </a:rPr>
              <a:t>больовий</a:t>
            </a:r>
            <a:r>
              <a:rPr lang="ru-RU" sz="2800" dirty="0" smtClean="0">
                <a:hlinkClick r:id="rId4" tooltip="Больовий поріг"/>
              </a:rPr>
              <a:t> </a:t>
            </a:r>
            <a:r>
              <a:rPr lang="ru-RU" sz="2800" dirty="0" err="1" smtClean="0">
                <a:hlinkClick r:id="rId4" tooltip="Больовий поріг"/>
              </a:rPr>
              <a:t>поріг</a:t>
            </a:r>
            <a:r>
              <a:rPr lang="ru-RU" sz="2800" dirty="0" smtClean="0"/>
              <a:t>; </a:t>
            </a:r>
            <a:r>
              <a:rPr lang="ru-RU" sz="2800" dirty="0" err="1" smtClean="0"/>
              <a:t>регулює</a:t>
            </a:r>
            <a:r>
              <a:rPr lang="ru-RU" sz="2800" dirty="0" smtClean="0"/>
              <a:t> </a:t>
            </a:r>
            <a:r>
              <a:rPr lang="ru-RU" sz="2800" dirty="0" err="1" smtClean="0"/>
              <a:t>виділення</a:t>
            </a:r>
            <a:r>
              <a:rPr lang="ru-RU" sz="2800" dirty="0" smtClean="0"/>
              <a:t> </a:t>
            </a:r>
            <a:r>
              <a:rPr lang="ru-RU" sz="2800" dirty="0" err="1" smtClean="0">
                <a:hlinkClick r:id="rId5" tooltip="Гормони"/>
              </a:rPr>
              <a:t>гормонів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знижує</a:t>
            </a:r>
            <a:r>
              <a:rPr lang="ru-RU" sz="2800" dirty="0" smtClean="0"/>
              <a:t> </a:t>
            </a:r>
            <a:r>
              <a:rPr lang="ru-RU" sz="2800" dirty="0" err="1" smtClean="0">
                <a:hlinkClick r:id="rId6" tooltip="Стрес"/>
              </a:rPr>
              <a:t>стрес</a:t>
            </a:r>
            <a:r>
              <a:rPr lang="ru-RU" sz="2800" dirty="0" smtClean="0"/>
              <a:t>; </a:t>
            </a:r>
            <a:r>
              <a:rPr lang="ru-RU" sz="2800" dirty="0" err="1" smtClean="0"/>
              <a:t>впливає</a:t>
            </a:r>
            <a:r>
              <a:rPr lang="ru-RU" sz="2800" dirty="0" smtClean="0"/>
              <a:t> </a:t>
            </a:r>
            <a:r>
              <a:rPr lang="ru-RU" sz="2800" dirty="0" err="1" smtClean="0"/>
              <a:t>на</a:t>
            </a:r>
            <a:r>
              <a:rPr lang="ru-RU" sz="2800" dirty="0" smtClean="0"/>
              <a:t> </a:t>
            </a:r>
            <a:r>
              <a:rPr lang="ru-RU" sz="2800" dirty="0" err="1" smtClean="0"/>
              <a:t>серцевий</a:t>
            </a:r>
            <a:r>
              <a:rPr lang="ru-RU" sz="2800" dirty="0" smtClean="0"/>
              <a:t> ритм </a:t>
            </a:r>
            <a:r>
              <a:rPr lang="ru-RU" sz="2800" dirty="0" err="1" smtClean="0"/>
              <a:t>і</a:t>
            </a:r>
            <a:r>
              <a:rPr lang="ru-RU" sz="2800" dirty="0" smtClean="0"/>
              <a:t> </a:t>
            </a:r>
            <a:r>
              <a:rPr lang="ru-RU" sz="2800" dirty="0" smtClean="0">
                <a:hlinkClick r:id="rId7" tooltip="Пульс"/>
              </a:rPr>
              <a:t>пульс</a:t>
            </a:r>
            <a:r>
              <a:rPr lang="ru-RU" sz="2800" dirty="0" smtClean="0"/>
              <a:t>;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підвищувати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знижувати</a:t>
            </a:r>
            <a:r>
              <a:rPr lang="ru-RU" sz="2800" dirty="0" smtClean="0"/>
              <a:t> </a:t>
            </a:r>
            <a:r>
              <a:rPr lang="ru-RU" sz="2800" dirty="0" err="1" smtClean="0">
                <a:hlinkClick r:id="rId8" tooltip="Кров'яний тиск"/>
              </a:rPr>
              <a:t>кров'яний</a:t>
            </a:r>
            <a:r>
              <a:rPr lang="ru-RU" sz="2800" dirty="0" smtClean="0">
                <a:hlinkClick r:id="rId8" tooltip="Кров'яний тиск"/>
              </a:rPr>
              <a:t> </a:t>
            </a:r>
            <a:r>
              <a:rPr lang="ru-RU" sz="2800" dirty="0" err="1" smtClean="0">
                <a:hlinkClick r:id="rId8" tooltip="Кров'яний тиск"/>
              </a:rPr>
              <a:t>тиск</a:t>
            </a:r>
            <a:r>
              <a:rPr lang="ru-RU" sz="2800" dirty="0" smtClean="0"/>
              <a:t>; </a:t>
            </a:r>
            <a:r>
              <a:rPr lang="ru-RU" sz="2800" dirty="0" err="1" smtClean="0"/>
              <a:t>знижує</a:t>
            </a:r>
            <a:r>
              <a:rPr lang="ru-RU" sz="2800" dirty="0" smtClean="0"/>
              <a:t> </a:t>
            </a:r>
            <a:r>
              <a:rPr lang="ru-RU" sz="2800" dirty="0" err="1" smtClean="0"/>
              <a:t>м'язову</a:t>
            </a:r>
            <a:r>
              <a:rPr lang="ru-RU" sz="2800" dirty="0" smtClean="0"/>
              <a:t> </a:t>
            </a:r>
            <a:r>
              <a:rPr lang="ru-RU" sz="2800" dirty="0" err="1" smtClean="0"/>
              <a:t>напругу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покращує</a:t>
            </a:r>
            <a:r>
              <a:rPr lang="ru-RU" sz="2800" dirty="0" smtClean="0"/>
              <a:t> </a:t>
            </a:r>
            <a:r>
              <a:rPr lang="ru-RU" sz="2800" dirty="0" err="1" smtClean="0">
                <a:hlinkClick r:id="rId9" tooltip="Координація рухів"/>
              </a:rPr>
              <a:t>координацію</a:t>
            </a:r>
            <a:r>
              <a:rPr lang="ru-RU" sz="2800" dirty="0" smtClean="0">
                <a:hlinkClick r:id="rId9" tooltip="Координація рухів"/>
              </a:rPr>
              <a:t> </a:t>
            </a:r>
            <a:r>
              <a:rPr lang="ru-RU" sz="2800" dirty="0" err="1" smtClean="0">
                <a:hlinkClick r:id="rId9" tooltip="Координація рухів"/>
              </a:rPr>
              <a:t>рухів</a:t>
            </a:r>
            <a:r>
              <a:rPr lang="ru-RU" sz="2800" dirty="0" smtClean="0"/>
              <a:t>; </a:t>
            </a:r>
            <a:r>
              <a:rPr lang="ru-RU" sz="2800" dirty="0" err="1" smtClean="0"/>
              <a:t>нівелює</a:t>
            </a:r>
            <a:r>
              <a:rPr lang="ru-RU" sz="2800" dirty="0" smtClean="0"/>
              <a:t> </a:t>
            </a:r>
            <a:r>
              <a:rPr lang="ru-RU" sz="2800" dirty="0" err="1" smtClean="0"/>
              <a:t>неприємні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відчуття</a:t>
            </a:r>
            <a:r>
              <a:rPr lang="ru-RU" sz="2800" dirty="0" smtClean="0"/>
              <a:t>, </a:t>
            </a:r>
            <a:r>
              <a:rPr lang="ru-RU" sz="2800" dirty="0" err="1" smtClean="0"/>
              <a:t>впливає</a:t>
            </a:r>
            <a:r>
              <a:rPr lang="ru-RU" sz="2800" dirty="0" smtClean="0"/>
              <a:t> на </a:t>
            </a:r>
            <a:r>
              <a:rPr lang="ru-RU" sz="2800" dirty="0" smtClean="0">
                <a:hlinkClick r:id="rId10" tooltip="Температура тіла"/>
              </a:rPr>
              <a:t>температуру </a:t>
            </a:r>
            <a:r>
              <a:rPr lang="ru-RU" sz="2800" dirty="0" err="1" smtClean="0">
                <a:hlinkClick r:id="rId10" tooltip="Температура тіла"/>
              </a:rPr>
              <a:t>тіла</a:t>
            </a:r>
            <a:r>
              <a:rPr lang="ru-RU" sz="2800" dirty="0" smtClean="0"/>
              <a:t>; </a:t>
            </a:r>
            <a:r>
              <a:rPr lang="ru-RU" sz="2800" dirty="0" err="1" smtClean="0"/>
              <a:t>впливає</a:t>
            </a:r>
            <a:r>
              <a:rPr lang="ru-RU" sz="2800" dirty="0" smtClean="0"/>
              <a:t> на </a:t>
            </a:r>
            <a:r>
              <a:rPr lang="ru-RU" sz="2800" dirty="0" err="1" smtClean="0">
                <a:hlinkClick r:id="rId11" tooltip="Травлення"/>
              </a:rPr>
              <a:t>травлення</a:t>
            </a:r>
            <a:r>
              <a:rPr lang="ru-RU" sz="2800" dirty="0" smtClean="0"/>
              <a:t>; </a:t>
            </a:r>
            <a:r>
              <a:rPr lang="ru-RU" sz="2800" dirty="0" err="1" smtClean="0"/>
              <a:t>впливає</a:t>
            </a:r>
            <a:r>
              <a:rPr lang="ru-RU" sz="2800" dirty="0" smtClean="0"/>
              <a:t> </a:t>
            </a:r>
            <a:r>
              <a:rPr lang="ru-RU" sz="2800" dirty="0" err="1" smtClean="0"/>
              <a:t>на</a:t>
            </a:r>
            <a:r>
              <a:rPr lang="ru-RU" sz="2800" dirty="0" smtClean="0"/>
              <a:t> </a:t>
            </a:r>
            <a:r>
              <a:rPr lang="ru-RU" sz="2800" dirty="0" err="1" smtClean="0"/>
              <a:t>енергоінформаційний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потенціал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організму</a:t>
            </a:r>
            <a:r>
              <a:rPr lang="ru-RU" sz="2800" dirty="0" smtClean="0"/>
              <a:t>;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поліпшити</a:t>
            </a:r>
            <a:r>
              <a:rPr lang="ru-RU" sz="2800" dirty="0" smtClean="0"/>
              <a:t> </a:t>
            </a:r>
            <a:r>
              <a:rPr lang="ru-RU" sz="2800" dirty="0" err="1" smtClean="0">
                <a:hlinkClick r:id="rId12" tooltip="Пам'ять"/>
              </a:rPr>
              <a:t>пам'ять</a:t>
            </a:r>
            <a:r>
              <a:rPr lang="ru-RU" sz="2800" dirty="0" smtClean="0"/>
              <a:t> 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здатність</a:t>
            </a:r>
            <a:r>
              <a:rPr lang="ru-RU" sz="2800" dirty="0" smtClean="0"/>
              <a:t> до </a:t>
            </a:r>
            <a:r>
              <a:rPr lang="ru-RU" sz="2800" dirty="0" err="1" smtClean="0"/>
              <a:t>навчання</a:t>
            </a:r>
            <a:r>
              <a:rPr lang="ru-RU" sz="2800" dirty="0" smtClean="0"/>
              <a:t>; </a:t>
            </a:r>
            <a:r>
              <a:rPr lang="ru-RU" sz="2800" dirty="0" err="1" smtClean="0"/>
              <a:t>стимулює</a:t>
            </a:r>
            <a:r>
              <a:rPr lang="ru-RU" sz="2800" dirty="0" smtClean="0"/>
              <a:t> </a:t>
            </a:r>
            <a:r>
              <a:rPr lang="ru-RU" sz="2800" dirty="0" err="1" smtClean="0"/>
              <a:t>внутрішньоутробний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розвиток</a:t>
            </a:r>
            <a:r>
              <a:rPr lang="ru-RU" sz="2800" dirty="0" smtClean="0"/>
              <a:t> плода.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Ворожцова О. А. </a:t>
            </a:r>
            <a:r>
              <a:rPr lang="ru-RU" dirty="0" err="1" smtClean="0"/>
              <a:t>Музика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гра</a:t>
            </a:r>
            <a:r>
              <a:rPr lang="ru-RU" dirty="0" smtClean="0"/>
              <a:t> в </a:t>
            </a:r>
            <a:r>
              <a:rPr lang="ru-RU" dirty="0" err="1" smtClean="0"/>
              <a:t>дитячій</a:t>
            </a:r>
            <a:r>
              <a:rPr lang="ru-RU" dirty="0" smtClean="0"/>
              <a:t> </a:t>
            </a:r>
            <a:r>
              <a:rPr lang="ru-RU" dirty="0" err="1" smtClean="0"/>
              <a:t>психотерапії</a:t>
            </a:r>
            <a:r>
              <a:rPr lang="ru-RU" dirty="0" smtClean="0"/>
              <a:t>. - М., 2004</a:t>
            </a:r>
          </a:p>
          <a:p>
            <a:r>
              <a:rPr lang="ru-RU" dirty="0" smtClean="0"/>
              <a:t>↑ </a:t>
            </a:r>
            <a:r>
              <a:rPr lang="ru-RU" b="1" i="1" baseline="30000" dirty="0" smtClean="0">
                <a:hlinkClick r:id="rId2"/>
              </a:rPr>
              <a:t>1</a:t>
            </a:r>
            <a:r>
              <a:rPr lang="ru-RU" b="1" i="1" baseline="30000" dirty="0" smtClean="0"/>
              <a:t> </a:t>
            </a:r>
            <a:r>
              <a:rPr lang="ru-RU" b="1" i="1" baseline="30000" dirty="0" smtClean="0">
                <a:hlinkClick r:id="rId2"/>
              </a:rPr>
              <a:t>2</a:t>
            </a:r>
            <a:r>
              <a:rPr lang="ru-RU" b="1" i="1" baseline="30000" dirty="0" smtClean="0"/>
              <a:t> </a:t>
            </a:r>
            <a:r>
              <a:rPr lang="ru-RU" b="1" i="1" baseline="30000" dirty="0" smtClean="0">
                <a:hlinkClick r:id="rId2"/>
              </a:rPr>
              <a:t>3</a:t>
            </a:r>
            <a:r>
              <a:rPr lang="ru-RU" dirty="0" smtClean="0"/>
              <a:t> </a:t>
            </a:r>
            <a:r>
              <a:rPr lang="ru-RU" dirty="0" err="1" smtClean="0"/>
              <a:t>Блаво</a:t>
            </a:r>
            <a:r>
              <a:rPr lang="ru-RU" dirty="0" smtClean="0"/>
              <a:t>, </a:t>
            </a:r>
            <a:r>
              <a:rPr lang="ru-RU" dirty="0" err="1" smtClean="0"/>
              <a:t>Рушель</a:t>
            </a:r>
            <a:r>
              <a:rPr lang="ru-RU" dirty="0" smtClean="0"/>
              <a:t>. </a:t>
            </a:r>
            <a:r>
              <a:rPr lang="ru-RU" dirty="0" err="1" smtClean="0"/>
              <a:t>Новий</a:t>
            </a:r>
            <a:r>
              <a:rPr lang="ru-RU" dirty="0" smtClean="0"/>
              <a:t> шлях до </a:t>
            </a:r>
            <a:r>
              <a:rPr lang="ru-RU" dirty="0" err="1" smtClean="0"/>
              <a:t>самозцілення</a:t>
            </a:r>
            <a:r>
              <a:rPr lang="ru-RU" dirty="0" smtClean="0"/>
              <a:t>. - </a:t>
            </a:r>
            <a:r>
              <a:rPr lang="ru-RU" dirty="0" err="1" smtClean="0"/>
              <a:t>Новосибірськ</a:t>
            </a:r>
            <a:r>
              <a:rPr lang="ru-RU" dirty="0" smtClean="0"/>
              <a:t>, 2002</a:t>
            </a:r>
          </a:p>
          <a:p>
            <a:r>
              <a:rPr lang="ru-RU" dirty="0" err="1" smtClean="0"/>
              <a:t>Брусилівський</a:t>
            </a:r>
            <a:r>
              <a:rPr lang="ru-RU" dirty="0" smtClean="0"/>
              <a:t> Л. С. </a:t>
            </a:r>
            <a:r>
              <a:rPr lang="ru-RU" dirty="0" err="1" smtClean="0"/>
              <a:t>Музикотерапія</a:t>
            </a:r>
            <a:r>
              <a:rPr lang="ru-RU" dirty="0" smtClean="0"/>
              <a:t>. </a:t>
            </a:r>
            <a:r>
              <a:rPr lang="ru-RU" dirty="0" err="1" smtClean="0"/>
              <a:t>Керівництво</a:t>
            </a:r>
            <a:r>
              <a:rPr lang="ru-RU" dirty="0" smtClean="0"/>
              <a:t> по </a:t>
            </a:r>
            <a:r>
              <a:rPr lang="ru-RU" dirty="0" err="1" smtClean="0"/>
              <a:t>психотерапії</a:t>
            </a:r>
            <a:r>
              <a:rPr lang="ru-RU" dirty="0" smtClean="0"/>
              <a:t>. - М., 1985</a:t>
            </a:r>
          </a:p>
          <a:p>
            <a:r>
              <a:rPr lang="ru-RU" dirty="0" err="1" smtClean="0"/>
              <a:t>Введення</a:t>
            </a:r>
            <a:r>
              <a:rPr lang="ru-RU" dirty="0" smtClean="0"/>
              <a:t> в </a:t>
            </a:r>
            <a:r>
              <a:rPr lang="ru-RU" dirty="0" err="1" smtClean="0"/>
              <a:t>музикотерапію</a:t>
            </a:r>
            <a:r>
              <a:rPr lang="ru-RU" dirty="0" smtClean="0"/>
              <a:t> / Под ред. </a:t>
            </a:r>
            <a:r>
              <a:rPr lang="ru-RU" dirty="0" err="1" smtClean="0"/>
              <a:t>Г.-Г.Декер-Фойгт</a:t>
            </a:r>
            <a:r>
              <a:rPr lang="ru-RU" dirty="0" smtClean="0"/>
              <a:t>. - СПб.: </a:t>
            </a:r>
            <a:r>
              <a:rPr lang="ru-RU" dirty="0" err="1" smtClean="0"/>
              <a:t>Пітер</a:t>
            </a:r>
            <a:r>
              <a:rPr lang="ru-RU" dirty="0" smtClean="0"/>
              <a:t>, 2003</a:t>
            </a:r>
          </a:p>
          <a:p>
            <a:r>
              <a:rPr lang="ru-RU" dirty="0" err="1" smtClean="0"/>
              <a:t>Любан-Плоцца</a:t>
            </a:r>
            <a:r>
              <a:rPr lang="ru-RU" dirty="0" smtClean="0"/>
              <a:t> Б., </a:t>
            </a:r>
            <a:r>
              <a:rPr lang="ru-RU" dirty="0" err="1" smtClean="0">
                <a:hlinkClick r:id="rId3"/>
              </a:rPr>
              <a:t>Побережна</a:t>
            </a:r>
            <a:r>
              <a:rPr lang="ru-RU" dirty="0" smtClean="0">
                <a:hlinkClick r:id="rId3"/>
              </a:rPr>
              <a:t> Г.</a:t>
            </a:r>
            <a:r>
              <a:rPr lang="ru-RU" dirty="0" smtClean="0"/>
              <a:t> - </a:t>
            </a:r>
            <a:r>
              <a:rPr lang="en-US" dirty="0" smtClean="0"/>
              <a:t>www.muzterapia.com / </a:t>
            </a:r>
            <a:r>
              <a:rPr lang="en-US" dirty="0" err="1" smtClean="0"/>
              <a:t>pobereznaa-galina-ionovna</a:t>
            </a:r>
            <a:r>
              <a:rPr lang="en-US" dirty="0" smtClean="0"/>
              <a:t>, </a:t>
            </a:r>
            <a:r>
              <a:rPr lang="ru-RU" dirty="0" err="1" smtClean="0"/>
              <a:t>Бєлов</a:t>
            </a:r>
            <a:r>
              <a:rPr lang="ru-RU" dirty="0" smtClean="0"/>
              <a:t> О. </a:t>
            </a:r>
            <a:r>
              <a:rPr lang="ru-RU" dirty="0" err="1" smtClean="0"/>
              <a:t>Музика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психіка</a:t>
            </a:r>
            <a:r>
              <a:rPr lang="ru-RU" dirty="0" smtClean="0"/>
              <a:t>. - К., 2002</a:t>
            </a:r>
          </a:p>
          <a:p>
            <a:r>
              <a:rPr lang="ru-RU" dirty="0" err="1" smtClean="0"/>
              <a:t>Драганчук</a:t>
            </a:r>
            <a:r>
              <a:rPr lang="ru-RU" dirty="0" smtClean="0"/>
              <a:t> В. М. </a:t>
            </a:r>
            <a:r>
              <a:rPr lang="ru-RU" dirty="0" err="1" smtClean="0"/>
              <a:t>Музика</a:t>
            </a:r>
            <a:r>
              <a:rPr lang="ru-RU" dirty="0" smtClean="0"/>
              <a:t> Як фактор </a:t>
            </a:r>
            <a:r>
              <a:rPr lang="ru-RU" dirty="0" err="1" smtClean="0"/>
              <a:t>псіхокорігування</a:t>
            </a:r>
            <a:r>
              <a:rPr lang="ru-RU" dirty="0" smtClean="0"/>
              <a:t>: </a:t>
            </a:r>
            <a:r>
              <a:rPr lang="ru-RU" dirty="0" err="1" smtClean="0"/>
              <a:t>Історичні</a:t>
            </a:r>
            <a:r>
              <a:rPr lang="ru-RU" dirty="0" smtClean="0"/>
              <a:t>, </a:t>
            </a:r>
            <a:r>
              <a:rPr lang="ru-RU" dirty="0" err="1" smtClean="0"/>
              <a:t>теоретичні</a:t>
            </a:r>
            <a:r>
              <a:rPr lang="ru-RU" dirty="0" smtClean="0"/>
              <a:t> и </a:t>
            </a:r>
            <a:r>
              <a:rPr lang="ru-RU" dirty="0" err="1" smtClean="0"/>
              <a:t>практичні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. - К., 2003</a:t>
            </a:r>
          </a:p>
          <a:p>
            <a:r>
              <a:rPr lang="ru-RU" dirty="0" err="1" smtClean="0"/>
              <a:t>Євдокімова</a:t>
            </a:r>
            <a:r>
              <a:rPr lang="ru-RU" dirty="0" smtClean="0"/>
              <a:t> Ю., Мельниченко В. </a:t>
            </a:r>
            <a:r>
              <a:rPr lang="ru-RU" dirty="0" err="1" smtClean="0"/>
              <a:t>Музична</a:t>
            </a:r>
            <a:r>
              <a:rPr lang="ru-RU" dirty="0" smtClean="0"/>
              <a:t> </a:t>
            </a:r>
            <a:r>
              <a:rPr lang="ru-RU" dirty="0" err="1" smtClean="0"/>
              <a:t>терапія</a:t>
            </a:r>
            <a:r>
              <a:rPr lang="ru-RU" dirty="0" smtClean="0"/>
              <a:t>: </a:t>
            </a:r>
            <a:r>
              <a:rPr lang="ru-RU" dirty="0" err="1" smtClean="0"/>
              <a:t>Що</a:t>
            </a:r>
            <a:r>
              <a:rPr lang="ru-RU" dirty="0" smtClean="0"/>
              <a:t>? </a:t>
            </a:r>
            <a:r>
              <a:rPr lang="ru-RU" dirty="0" err="1" smtClean="0"/>
              <a:t>Навіщо</a:t>
            </a:r>
            <a:r>
              <a:rPr lang="ru-RU" dirty="0" smtClean="0"/>
              <a:t>? Як? </a:t>
            </a:r>
            <a:r>
              <a:rPr lang="ru-RU" dirty="0" err="1" smtClean="0"/>
              <a:t>Музична</a:t>
            </a:r>
            <a:r>
              <a:rPr lang="ru-RU" dirty="0" smtClean="0"/>
              <a:t> </a:t>
            </a:r>
            <a:r>
              <a:rPr lang="ru-RU" dirty="0" err="1" smtClean="0"/>
              <a:t>Академія</a:t>
            </a:r>
            <a:r>
              <a:rPr lang="ru-RU" dirty="0" smtClean="0"/>
              <a:t>. - 1993 - № 1 - С.178-183</a:t>
            </a:r>
          </a:p>
          <a:p>
            <a:r>
              <a:rPr lang="ru-RU" dirty="0" smtClean="0"/>
              <a:t>↑ </a:t>
            </a:r>
            <a:r>
              <a:rPr lang="ru-RU" b="1" i="1" baseline="30000" dirty="0" smtClean="0">
                <a:hlinkClick r:id="rId2"/>
              </a:rPr>
              <a:t>1</a:t>
            </a:r>
            <a:r>
              <a:rPr lang="ru-RU" b="1" i="1" baseline="30000" dirty="0" smtClean="0"/>
              <a:t> </a:t>
            </a:r>
            <a:r>
              <a:rPr lang="ru-RU" b="1" i="1" baseline="30000" dirty="0" smtClean="0">
                <a:hlinkClick r:id="rId2"/>
              </a:rPr>
              <a:t>2</a:t>
            </a:r>
            <a:r>
              <a:rPr lang="ru-RU" dirty="0" smtClean="0"/>
              <a:t> </a:t>
            </a:r>
            <a:r>
              <a:rPr lang="ru-RU" dirty="0" err="1" smtClean="0"/>
              <a:t>Шабутін</a:t>
            </a:r>
            <a:r>
              <a:rPr lang="ru-RU" dirty="0" smtClean="0"/>
              <a:t> С., </a:t>
            </a:r>
            <a:r>
              <a:rPr lang="ru-RU" dirty="0" err="1" smtClean="0"/>
              <a:t>Хміль</a:t>
            </a:r>
            <a:r>
              <a:rPr lang="ru-RU" dirty="0" smtClean="0"/>
              <a:t> С., </a:t>
            </a:r>
            <a:r>
              <a:rPr lang="ru-RU" dirty="0" err="1" smtClean="0"/>
              <a:t>Шабутіна</a:t>
            </a:r>
            <a:r>
              <a:rPr lang="ru-RU" dirty="0" smtClean="0"/>
              <a:t> І. </a:t>
            </a:r>
            <a:r>
              <a:rPr lang="ru-RU" dirty="0" err="1" smtClean="0"/>
              <a:t>Зцілення</a:t>
            </a:r>
            <a:r>
              <a:rPr lang="ru-RU" dirty="0" smtClean="0"/>
              <a:t> </a:t>
            </a:r>
            <a:r>
              <a:rPr lang="ru-RU" dirty="0" err="1" smtClean="0"/>
              <a:t>музикою</a:t>
            </a:r>
            <a:r>
              <a:rPr lang="ru-RU" dirty="0" smtClean="0"/>
              <a:t>. - </a:t>
            </a:r>
            <a:r>
              <a:rPr lang="ru-RU" dirty="0" err="1" smtClean="0"/>
              <a:t>Тернопіль</a:t>
            </a:r>
            <a:r>
              <a:rPr lang="ru-RU" dirty="0" smtClean="0"/>
              <a:t>: </a:t>
            </a:r>
            <a:r>
              <a:rPr lang="ru-RU" dirty="0" err="1" smtClean="0"/>
              <a:t>Підручники</a:t>
            </a:r>
            <a:r>
              <a:rPr lang="ru-RU" dirty="0" smtClean="0"/>
              <a:t> и </a:t>
            </a:r>
            <a:r>
              <a:rPr lang="ru-RU" dirty="0" err="1" smtClean="0"/>
              <a:t>посібники</a:t>
            </a:r>
            <a:r>
              <a:rPr lang="ru-RU" dirty="0" smtClean="0"/>
              <a:t>, 2008</a:t>
            </a:r>
          </a:p>
          <a:p>
            <a:r>
              <a:rPr lang="ru-RU" dirty="0" smtClean="0"/>
              <a:t>↑ </a:t>
            </a:r>
            <a:r>
              <a:rPr lang="ru-RU" b="1" i="1" baseline="30000" dirty="0" smtClean="0">
                <a:hlinkClick r:id="rId2"/>
              </a:rPr>
              <a:t>1</a:t>
            </a:r>
            <a:r>
              <a:rPr lang="ru-RU" b="1" i="1" baseline="30000" dirty="0" smtClean="0"/>
              <a:t> </a:t>
            </a:r>
            <a:r>
              <a:rPr lang="ru-RU" b="1" i="1" baseline="30000" dirty="0" smtClean="0">
                <a:hlinkClick r:id="rId2"/>
              </a:rPr>
              <a:t>2</a:t>
            </a:r>
            <a:r>
              <a:rPr lang="ru-RU" dirty="0" smtClean="0"/>
              <a:t> </a:t>
            </a:r>
            <a:r>
              <a:rPr lang="ru-RU" dirty="0" err="1" smtClean="0"/>
              <a:t>Шушарджан</a:t>
            </a:r>
            <a:r>
              <a:rPr lang="ru-RU" dirty="0" smtClean="0"/>
              <a:t> С. В. </a:t>
            </a:r>
            <a:r>
              <a:rPr lang="ru-RU" dirty="0" err="1" smtClean="0"/>
              <a:t>Музикотерапія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резерви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організ</a:t>
            </a:r>
            <a:r>
              <a:rPr lang="ru-RU" dirty="0" smtClean="0"/>
              <a:t> </a:t>
            </a:r>
            <a:r>
              <a:rPr lang="ru-RU" dirty="0" err="1" smtClean="0"/>
              <a:t>ма</a:t>
            </a:r>
            <a:r>
              <a:rPr lang="ru-RU" dirty="0" smtClean="0"/>
              <a:t>. - М., 1998</a:t>
            </a:r>
          </a:p>
          <a:p>
            <a:r>
              <a:rPr lang="ru-RU" dirty="0" err="1" smtClean="0"/>
              <a:t>Геник</a:t>
            </a:r>
            <a:r>
              <a:rPr lang="ru-RU" dirty="0" smtClean="0"/>
              <a:t> С. </a:t>
            </a:r>
            <a:r>
              <a:rPr lang="ru-RU" dirty="0" err="1" smtClean="0"/>
              <a:t>Музична</a:t>
            </a:r>
            <a:r>
              <a:rPr lang="ru-RU" dirty="0" smtClean="0"/>
              <a:t> </a:t>
            </a:r>
            <a:r>
              <a:rPr lang="ru-RU" dirty="0" err="1" smtClean="0"/>
              <a:t>терапія</a:t>
            </a:r>
            <a:r>
              <a:rPr lang="ru-RU" dirty="0" smtClean="0"/>
              <a:t> / / В кн. </a:t>
            </a:r>
            <a:r>
              <a:rPr lang="ru-RU" dirty="0" err="1" smtClean="0"/>
              <a:t>Геник</a:t>
            </a:r>
            <a:r>
              <a:rPr lang="ru-RU" dirty="0" smtClean="0"/>
              <a:t> С. Людина. </a:t>
            </a:r>
            <a:r>
              <a:rPr lang="ru-RU" dirty="0" err="1" smtClean="0"/>
              <a:t>Сім'я</a:t>
            </a:r>
            <a:r>
              <a:rPr lang="ru-RU" dirty="0" smtClean="0"/>
              <a:t>. </a:t>
            </a:r>
            <a:r>
              <a:rPr lang="ru-RU" dirty="0" err="1" smtClean="0"/>
              <a:t>Україна</a:t>
            </a:r>
            <a:r>
              <a:rPr lang="ru-RU" dirty="0" smtClean="0"/>
              <a:t>. - </a:t>
            </a:r>
            <a:r>
              <a:rPr lang="ru-RU" dirty="0" err="1" smtClean="0"/>
              <a:t>І.-Франківськ</a:t>
            </a:r>
            <a:r>
              <a:rPr lang="ru-RU" dirty="0" smtClean="0"/>
              <a:t>: 2000</a:t>
            </a:r>
          </a:p>
          <a:p>
            <a:r>
              <a:rPr lang="ru-RU" dirty="0" err="1" smtClean="0"/>
              <a:t>Зав'ялов</a:t>
            </a:r>
            <a:r>
              <a:rPr lang="ru-RU" dirty="0" smtClean="0"/>
              <a:t> В. Ю. </a:t>
            </a:r>
            <a:r>
              <a:rPr lang="ru-RU" dirty="0" err="1" smtClean="0"/>
              <a:t>Регулятивний</a:t>
            </a:r>
            <a:r>
              <a:rPr lang="ru-RU" dirty="0" smtClean="0"/>
              <a:t> </a:t>
            </a:r>
            <a:r>
              <a:rPr lang="ru-RU" dirty="0" err="1" smtClean="0"/>
              <a:t>музичний</a:t>
            </a:r>
            <a:r>
              <a:rPr lang="ru-RU" dirty="0" smtClean="0"/>
              <a:t> </a:t>
            </a:r>
            <a:r>
              <a:rPr lang="ru-RU" dirty="0" err="1" smtClean="0"/>
              <a:t>тренінг</a:t>
            </a:r>
            <a:r>
              <a:rPr lang="ru-RU" dirty="0" smtClean="0"/>
              <a:t> та </a:t>
            </a:r>
            <a:r>
              <a:rPr lang="ru-RU" dirty="0" err="1" smtClean="0"/>
              <a:t>музична</a:t>
            </a:r>
            <a:r>
              <a:rPr lang="ru-RU" dirty="0" smtClean="0"/>
              <a:t> </a:t>
            </a:r>
            <a:r>
              <a:rPr lang="ru-RU" dirty="0" err="1" smtClean="0"/>
              <a:t>терапія</a:t>
            </a:r>
            <a:r>
              <a:rPr lang="ru-RU" dirty="0" smtClean="0"/>
              <a:t> для </a:t>
            </a:r>
            <a:r>
              <a:rPr lang="ru-RU" dirty="0" err="1" smtClean="0"/>
              <a:t>дітей</a:t>
            </a:r>
            <a:r>
              <a:rPr lang="ru-RU" dirty="0" smtClean="0"/>
              <a:t> та </a:t>
            </a:r>
            <a:r>
              <a:rPr lang="ru-RU" dirty="0" err="1" smtClean="0"/>
              <a:t>подростков.-К</a:t>
            </a:r>
            <a:r>
              <a:rPr lang="ru-RU" dirty="0" smtClean="0"/>
              <a:t>., 1990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87424"/>
            <a:ext cx="8183880" cy="1051560"/>
          </a:xfrm>
        </p:spPr>
        <p:txBody>
          <a:bodyPr/>
          <a:lstStyle/>
          <a:p>
            <a:r>
              <a:rPr lang="uk-UA" dirty="0" smtClean="0"/>
              <a:t>Література</a:t>
            </a:r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Паньків</a:t>
            </a:r>
            <a:r>
              <a:rPr lang="ru-RU" dirty="0" smtClean="0"/>
              <a:t> Л.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 на </a:t>
            </a:r>
            <a:r>
              <a:rPr lang="ru-RU" dirty="0" err="1" smtClean="0"/>
              <a:t>псіхічне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особістості</a:t>
            </a:r>
            <a:r>
              <a:rPr lang="ru-RU" dirty="0" smtClean="0"/>
              <a:t> / / Початки </a:t>
            </a:r>
            <a:r>
              <a:rPr lang="ru-RU" dirty="0" err="1" smtClean="0"/>
              <a:t>ва</a:t>
            </a:r>
            <a:r>
              <a:rPr lang="ru-RU" dirty="0" smtClean="0"/>
              <a:t> школа. - 1999. - № 1. - С. 58 - 59</a:t>
            </a:r>
          </a:p>
          <a:p>
            <a:r>
              <a:rPr lang="ru-RU" dirty="0" err="1" smtClean="0">
                <a:hlinkClick r:id="rId2"/>
              </a:rPr>
              <a:t>Побережна</a:t>
            </a:r>
            <a:r>
              <a:rPr lang="ru-RU" dirty="0" smtClean="0">
                <a:hlinkClick r:id="rId2"/>
              </a:rPr>
              <a:t> Г.</a:t>
            </a:r>
            <a:r>
              <a:rPr lang="ru-RU" dirty="0" smtClean="0"/>
              <a:t> - </a:t>
            </a:r>
            <a:r>
              <a:rPr lang="en-US" dirty="0" smtClean="0"/>
              <a:t>www.muzterapia.com / </a:t>
            </a:r>
            <a:r>
              <a:rPr lang="en-US" dirty="0" err="1" smtClean="0"/>
              <a:t>pobereznaa-galina-ionovna</a:t>
            </a:r>
            <a:r>
              <a:rPr lang="en-US" dirty="0" smtClean="0"/>
              <a:t> </a:t>
            </a:r>
            <a:r>
              <a:rPr lang="ru-RU" dirty="0" err="1" smtClean="0">
                <a:hlinkClick r:id="rId3"/>
              </a:rPr>
              <a:t>Педагогічний</a:t>
            </a:r>
            <a:r>
              <a:rPr lang="ru-RU" dirty="0" smtClean="0">
                <a:hlinkClick r:id="rId3"/>
              </a:rPr>
              <a:t> </a:t>
            </a:r>
            <a:r>
              <a:rPr lang="ru-RU" dirty="0" err="1" smtClean="0">
                <a:hlinkClick r:id="rId3"/>
              </a:rPr>
              <a:t>Потенціал</a:t>
            </a:r>
            <a:r>
              <a:rPr lang="ru-RU" dirty="0" smtClean="0">
                <a:hlinkClick r:id="rId3"/>
              </a:rPr>
              <a:t> </a:t>
            </a:r>
            <a:r>
              <a:rPr lang="ru-RU" dirty="0" err="1" smtClean="0">
                <a:hlinkClick r:id="rId3"/>
              </a:rPr>
              <a:t>музікотерапії</a:t>
            </a:r>
            <a:r>
              <a:rPr lang="ru-RU" dirty="0" smtClean="0"/>
              <a:t> - / / </a:t>
            </a:r>
            <a:r>
              <a:rPr lang="ru-RU" dirty="0" err="1" smtClean="0"/>
              <a:t>Мистецтво</a:t>
            </a:r>
            <a:r>
              <a:rPr lang="ru-RU" dirty="0" smtClean="0"/>
              <a:t> та </a:t>
            </a:r>
            <a:r>
              <a:rPr lang="ru-RU" dirty="0" err="1" smtClean="0"/>
              <a:t>освіта</a:t>
            </a:r>
            <a:r>
              <a:rPr lang="ru-RU" dirty="0" smtClean="0"/>
              <a:t>. - № 2 - 2008 - С. 9-12</a:t>
            </a:r>
          </a:p>
          <a:p>
            <a:r>
              <a:rPr lang="ru-RU" dirty="0" err="1" smtClean="0">
                <a:hlinkClick r:id="rId2"/>
              </a:rPr>
              <a:t>Побережна</a:t>
            </a:r>
            <a:r>
              <a:rPr lang="ru-RU" dirty="0" smtClean="0">
                <a:hlinkClick r:id="rId2"/>
              </a:rPr>
              <a:t> Г.</a:t>
            </a:r>
            <a:r>
              <a:rPr lang="ru-RU" dirty="0" smtClean="0"/>
              <a:t> - </a:t>
            </a:r>
            <a:r>
              <a:rPr lang="en-US" dirty="0" smtClean="0"/>
              <a:t>www.muzterapia.com / </a:t>
            </a:r>
            <a:r>
              <a:rPr lang="en-US" dirty="0" err="1" smtClean="0"/>
              <a:t>pobereznaa-galina-ionovna</a:t>
            </a:r>
            <a:r>
              <a:rPr lang="en-US" dirty="0" smtClean="0"/>
              <a:t> </a:t>
            </a:r>
            <a:r>
              <a:rPr lang="ru-RU" dirty="0" err="1" smtClean="0">
                <a:hlinkClick r:id="rId4"/>
              </a:rPr>
              <a:t>Музика</a:t>
            </a:r>
            <a:r>
              <a:rPr lang="ru-RU" dirty="0" smtClean="0">
                <a:hlinkClick r:id="rId4"/>
              </a:rPr>
              <a:t> в </a:t>
            </a:r>
            <a:r>
              <a:rPr lang="ru-RU" dirty="0" err="1" smtClean="0">
                <a:hlinkClick r:id="rId4"/>
              </a:rPr>
              <a:t>дитячій</a:t>
            </a:r>
            <a:r>
              <a:rPr lang="ru-RU" dirty="0" smtClean="0">
                <a:hlinkClick r:id="rId4"/>
              </a:rPr>
              <a:t> </a:t>
            </a:r>
            <a:r>
              <a:rPr lang="ru-RU" dirty="0" err="1" smtClean="0">
                <a:hlinkClick r:id="rId4"/>
              </a:rPr>
              <a:t>душі</a:t>
            </a:r>
            <a:r>
              <a:rPr lang="ru-RU" dirty="0" smtClean="0"/>
              <a:t> - - К., 2007</a:t>
            </a:r>
          </a:p>
          <a:p>
            <a:r>
              <a:rPr lang="ru-RU" dirty="0" err="1" smtClean="0"/>
              <a:t>Чепіга</a:t>
            </a:r>
            <a:r>
              <a:rPr lang="ru-RU" dirty="0" smtClean="0"/>
              <a:t> М. П., Чепига С. М. </a:t>
            </a:r>
            <a:r>
              <a:rPr lang="ru-RU" dirty="0" err="1" smtClean="0"/>
              <a:t>Стімуляція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та </a:t>
            </a:r>
            <a:r>
              <a:rPr lang="ru-RU" dirty="0" err="1" smtClean="0"/>
              <a:t>інтелекту</a:t>
            </a:r>
            <a:r>
              <a:rPr lang="ru-RU" dirty="0" smtClean="0"/>
              <a:t>. - К., 2006</a:t>
            </a:r>
          </a:p>
          <a:p>
            <a:r>
              <a:rPr lang="ru-RU" dirty="0" smtClean="0"/>
              <a:t>Шошина Ж. Про </a:t>
            </a:r>
            <a:r>
              <a:rPr lang="ru-RU" dirty="0" err="1" smtClean="0"/>
              <a:t>музичної</a:t>
            </a:r>
            <a:r>
              <a:rPr lang="ru-RU" dirty="0" smtClean="0"/>
              <a:t> </a:t>
            </a:r>
            <a:r>
              <a:rPr lang="ru-RU" dirty="0" err="1" smtClean="0"/>
              <a:t>терапії</a:t>
            </a:r>
            <a:r>
              <a:rPr lang="ru-RU" dirty="0" smtClean="0"/>
              <a:t> / / </a:t>
            </a:r>
            <a:r>
              <a:rPr lang="ru-RU" dirty="0" err="1" smtClean="0"/>
              <a:t>Психологія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художньої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. - М.: Наука, 1984. - С.215-219</a:t>
            </a:r>
          </a:p>
          <a:p>
            <a:r>
              <a:rPr lang="ru-RU" dirty="0" smtClean="0"/>
              <a:t>↑ </a:t>
            </a:r>
            <a:r>
              <a:rPr lang="ru-RU" b="1" i="1" baseline="30000" dirty="0" smtClean="0">
                <a:hlinkClick r:id="rId5"/>
              </a:rPr>
              <a:t>1</a:t>
            </a:r>
            <a:r>
              <a:rPr lang="ru-RU" b="1" i="1" baseline="30000" dirty="0" smtClean="0"/>
              <a:t> </a:t>
            </a:r>
            <a:r>
              <a:rPr lang="ru-RU" b="1" i="1" baseline="30000" dirty="0" smtClean="0">
                <a:hlinkClick r:id="rId5"/>
              </a:rPr>
              <a:t>2</a:t>
            </a:r>
            <a:r>
              <a:rPr lang="ru-RU" dirty="0" smtClean="0"/>
              <a:t> </a:t>
            </a:r>
            <a:r>
              <a:rPr lang="ru-RU" dirty="0" err="1" smtClean="0"/>
              <a:t>Музика</a:t>
            </a:r>
            <a:r>
              <a:rPr lang="ru-RU" dirty="0" smtClean="0"/>
              <a:t> </a:t>
            </a:r>
            <a:r>
              <a:rPr lang="ru-RU" dirty="0" err="1" smtClean="0"/>
              <a:t>душі</a:t>
            </a:r>
            <a:r>
              <a:rPr lang="ru-RU" dirty="0" smtClean="0"/>
              <a:t>. </a:t>
            </a:r>
            <a:r>
              <a:rPr lang="ru-RU" dirty="0" err="1" smtClean="0"/>
              <a:t>Введення</a:t>
            </a:r>
            <a:r>
              <a:rPr lang="ru-RU" dirty="0" smtClean="0"/>
              <a:t> в </a:t>
            </a:r>
            <a:r>
              <a:rPr lang="ru-RU" dirty="0" err="1" smtClean="0"/>
              <a:t>музикотерапію</a:t>
            </a:r>
            <a:r>
              <a:rPr lang="ru-RU" dirty="0" smtClean="0"/>
              <a:t>. </a:t>
            </a:r>
            <a:r>
              <a:rPr lang="ru-RU" dirty="0" err="1" smtClean="0"/>
              <a:t>Складено</a:t>
            </a:r>
            <a:r>
              <a:rPr lang="ru-RU" dirty="0" smtClean="0"/>
              <a:t> по </a:t>
            </a:r>
            <a:r>
              <a:rPr lang="ru-RU" dirty="0" err="1" smtClean="0"/>
              <a:t>лекціях</a:t>
            </a:r>
            <a:r>
              <a:rPr lang="ru-RU" dirty="0" smtClean="0"/>
              <a:t> </a:t>
            </a:r>
            <a:r>
              <a:rPr lang="ru-RU" dirty="0" err="1" smtClean="0"/>
              <a:t>Антоніо</a:t>
            </a:r>
            <a:r>
              <a:rPr lang="ru-RU" dirty="0" smtClean="0"/>
              <a:t> </a:t>
            </a:r>
            <a:r>
              <a:rPr lang="ru-RU" dirty="0" err="1" smtClean="0"/>
              <a:t>Менегетті</a:t>
            </a:r>
            <a:r>
              <a:rPr lang="ru-RU" dirty="0" smtClean="0"/>
              <a:t> / Пер.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італійським</a:t>
            </a:r>
            <a:r>
              <a:rPr lang="ru-RU" dirty="0" smtClean="0"/>
              <a:t>. - СПб.: 1992</a:t>
            </a:r>
          </a:p>
          <a:p>
            <a:r>
              <a:rPr lang="ru-RU" dirty="0" smtClean="0"/>
              <a:t>↑ </a:t>
            </a:r>
            <a:r>
              <a:rPr lang="ru-RU" b="1" i="1" baseline="30000" dirty="0" smtClean="0">
                <a:hlinkClick r:id="rId5"/>
              </a:rPr>
              <a:t>1</a:t>
            </a:r>
            <a:r>
              <a:rPr lang="ru-RU" b="1" i="1" baseline="30000" dirty="0" smtClean="0"/>
              <a:t> </a:t>
            </a:r>
            <a:r>
              <a:rPr lang="ru-RU" b="1" i="1" baseline="30000" dirty="0" smtClean="0">
                <a:hlinkClick r:id="rId5"/>
              </a:rPr>
              <a:t>2</a:t>
            </a:r>
            <a:r>
              <a:rPr lang="ru-RU" b="1" i="1" baseline="30000" dirty="0" smtClean="0"/>
              <a:t> </a:t>
            </a:r>
            <a:r>
              <a:rPr lang="ru-RU" b="1" i="1" baseline="30000" dirty="0" smtClean="0">
                <a:hlinkClick r:id="rId5"/>
              </a:rPr>
              <a:t>3</a:t>
            </a:r>
            <a:r>
              <a:rPr lang="ru-RU" b="1" i="1" baseline="30000" dirty="0" smtClean="0"/>
              <a:t> </a:t>
            </a:r>
            <a:r>
              <a:rPr lang="ru-RU" b="1" i="1" baseline="30000" dirty="0" smtClean="0">
                <a:hlinkClick r:id="rId5"/>
              </a:rPr>
              <a:t>4</a:t>
            </a:r>
            <a:r>
              <a:rPr lang="ru-RU" b="1" i="1" baseline="30000" dirty="0" smtClean="0"/>
              <a:t> </a:t>
            </a:r>
            <a:r>
              <a:rPr lang="ru-RU" b="1" i="1" baseline="30000" dirty="0" smtClean="0">
                <a:hlinkClick r:id="rId5"/>
              </a:rPr>
              <a:t>5</a:t>
            </a:r>
            <a:r>
              <a:rPr lang="ru-RU" dirty="0" smtClean="0"/>
              <a:t> Петрушин В. І. </a:t>
            </a:r>
            <a:r>
              <a:rPr lang="ru-RU" dirty="0" err="1" smtClean="0"/>
              <a:t>Музична</a:t>
            </a:r>
            <a:r>
              <a:rPr lang="ru-RU" dirty="0" smtClean="0"/>
              <a:t> </a:t>
            </a:r>
            <a:r>
              <a:rPr lang="ru-RU" dirty="0" err="1" smtClean="0"/>
              <a:t>психотерапія</a:t>
            </a:r>
            <a:r>
              <a:rPr lang="ru-RU" dirty="0" smtClean="0"/>
              <a:t>. </a:t>
            </a:r>
            <a:r>
              <a:rPr lang="ru-RU" dirty="0" err="1" smtClean="0"/>
              <a:t>Теорія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практика. - М., 1999</a:t>
            </a:r>
          </a:p>
          <a:p>
            <a:r>
              <a:rPr lang="ru-RU" dirty="0" smtClean="0"/>
              <a:t>↑ </a:t>
            </a:r>
            <a:r>
              <a:rPr lang="ru-RU" b="1" i="1" baseline="30000" dirty="0" smtClean="0">
                <a:hlinkClick r:id="rId5"/>
              </a:rPr>
              <a:t>1</a:t>
            </a:r>
            <a:r>
              <a:rPr lang="ru-RU" b="1" i="1" baseline="30000" dirty="0" smtClean="0"/>
              <a:t> </a:t>
            </a:r>
            <a:r>
              <a:rPr lang="ru-RU" b="1" i="1" baseline="30000" dirty="0" smtClean="0">
                <a:hlinkClick r:id="rId5"/>
              </a:rPr>
              <a:t>2</a:t>
            </a:r>
            <a:r>
              <a:rPr lang="ru-RU" dirty="0" smtClean="0"/>
              <a:t> </a:t>
            </a:r>
            <a:r>
              <a:rPr lang="ru-RU" dirty="0" err="1" smtClean="0">
                <a:hlinkClick r:id="rId2"/>
              </a:rPr>
              <a:t>Побережна</a:t>
            </a:r>
            <a:r>
              <a:rPr lang="ru-RU" dirty="0" smtClean="0">
                <a:hlinkClick r:id="rId2"/>
              </a:rPr>
              <a:t> Г. І.</a:t>
            </a:r>
            <a:r>
              <a:rPr lang="ru-RU" dirty="0" smtClean="0"/>
              <a:t> - </a:t>
            </a:r>
            <a:r>
              <a:rPr lang="en-US" dirty="0" smtClean="0"/>
              <a:t>www.muzterapia.com / </a:t>
            </a:r>
            <a:r>
              <a:rPr lang="en-US" dirty="0" err="1" smtClean="0"/>
              <a:t>pobereznaa-galina-ionovna</a:t>
            </a:r>
            <a:r>
              <a:rPr lang="en-US" dirty="0" smtClean="0"/>
              <a:t> </a:t>
            </a:r>
            <a:r>
              <a:rPr lang="ru-RU" dirty="0" err="1" smtClean="0"/>
              <a:t>Музична</a:t>
            </a:r>
            <a:r>
              <a:rPr lang="ru-RU" dirty="0" smtClean="0"/>
              <a:t> </a:t>
            </a:r>
            <a:r>
              <a:rPr lang="ru-RU" dirty="0" err="1" smtClean="0"/>
              <a:t>терапія</a:t>
            </a:r>
            <a:r>
              <a:rPr lang="ru-RU" dirty="0" smtClean="0"/>
              <a:t> як предмет </a:t>
            </a:r>
            <a:r>
              <a:rPr lang="ru-RU" dirty="0" err="1" smtClean="0"/>
              <a:t>вдосконалення</a:t>
            </a:r>
            <a:r>
              <a:rPr lang="ru-RU" dirty="0" smtClean="0"/>
              <a:t> </a:t>
            </a:r>
            <a:r>
              <a:rPr lang="ru-RU" dirty="0" err="1" smtClean="0"/>
              <a:t>психокультури</a:t>
            </a:r>
            <a:r>
              <a:rPr lang="ru-RU" dirty="0" smtClean="0"/>
              <a:t> / /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педагогікі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. Сер.: </a:t>
            </a:r>
            <a:r>
              <a:rPr lang="ru-RU" dirty="0" err="1" smtClean="0"/>
              <a:t>Музична</a:t>
            </a:r>
            <a:r>
              <a:rPr lang="ru-RU" dirty="0" smtClean="0"/>
              <a:t> </a:t>
            </a:r>
            <a:r>
              <a:rPr lang="ru-RU" dirty="0" err="1" smtClean="0"/>
              <a:t>педагогіка</a:t>
            </a:r>
            <a:r>
              <a:rPr lang="ru-RU" dirty="0" smtClean="0"/>
              <a:t> и </a:t>
            </a:r>
            <a:r>
              <a:rPr lang="ru-RU" dirty="0" err="1" smtClean="0"/>
              <a:t>Мистецтвознавство</a:t>
            </a:r>
            <a:r>
              <a:rPr lang="ru-RU" dirty="0" smtClean="0"/>
              <a:t>. - </a:t>
            </a:r>
            <a:r>
              <a:rPr lang="ru-RU" dirty="0" err="1" smtClean="0"/>
              <a:t>Зб.статей</a:t>
            </a:r>
            <a:r>
              <a:rPr lang="ru-RU" dirty="0" smtClean="0"/>
              <a:t>: </a:t>
            </a:r>
            <a:r>
              <a:rPr lang="ru-RU" dirty="0" err="1" smtClean="0"/>
              <a:t>Вип</a:t>
            </a:r>
            <a:r>
              <a:rPr lang="ru-RU" dirty="0" smtClean="0"/>
              <a:t>. </a:t>
            </a:r>
            <a:r>
              <a:rPr lang="en-US" dirty="0" smtClean="0"/>
              <a:t>I. - </a:t>
            </a:r>
            <a:r>
              <a:rPr lang="ru-RU" dirty="0" smtClean="0"/>
              <a:t>Ялта: РВВ РВНЗ КДУ, 2007. - С. 51-61</a:t>
            </a:r>
          </a:p>
          <a:p>
            <a:r>
              <a:rPr lang="ru-RU" dirty="0" smtClean="0"/>
              <a:t>↑ </a:t>
            </a:r>
            <a:r>
              <a:rPr lang="ru-RU" b="1" i="1" baseline="30000" dirty="0" smtClean="0">
                <a:hlinkClick r:id="rId5"/>
              </a:rPr>
              <a:t>1</a:t>
            </a:r>
            <a:r>
              <a:rPr lang="ru-RU" b="1" i="1" baseline="30000" dirty="0" smtClean="0"/>
              <a:t> </a:t>
            </a:r>
            <a:r>
              <a:rPr lang="ru-RU" b="1" i="1" baseline="30000" dirty="0" smtClean="0">
                <a:hlinkClick r:id="rId5"/>
              </a:rPr>
              <a:t>2</a:t>
            </a:r>
            <a:r>
              <a:rPr lang="ru-RU" dirty="0" smtClean="0"/>
              <a:t> </a:t>
            </a:r>
            <a:r>
              <a:rPr lang="ru-RU" dirty="0" err="1" smtClean="0"/>
              <a:t>Юсфін</a:t>
            </a:r>
            <a:r>
              <a:rPr lang="ru-RU" dirty="0" smtClean="0"/>
              <a:t> А. Г. "</a:t>
            </a:r>
            <a:r>
              <a:rPr lang="ru-RU" dirty="0" err="1" smtClean="0"/>
              <a:t>Музика</a:t>
            </a:r>
            <a:r>
              <a:rPr lang="ru-RU" dirty="0" smtClean="0"/>
              <a:t> - сила </a:t>
            </a:r>
            <a:r>
              <a:rPr lang="ru-RU" dirty="0" err="1" smtClean="0"/>
              <a:t>життя</a:t>
            </a:r>
            <a:r>
              <a:rPr lang="ru-RU" dirty="0" smtClean="0"/>
              <a:t>". - СПГ.: ТОВ "</a:t>
            </a:r>
            <a:r>
              <a:rPr lang="ru-RU" dirty="0" err="1" smtClean="0"/>
              <a:t>Аюрведа</a:t>
            </a:r>
            <a:r>
              <a:rPr lang="ru-RU" dirty="0" smtClean="0"/>
              <a:t> Плюс". - 2006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  <a:r>
              <a:rPr lang="ru-RU" b="1" i="1" baseline="30000" dirty="0" smtClean="0">
                <a:hlinkClick r:id="rId5"/>
              </a:rPr>
              <a:t>1</a:t>
            </a:r>
            <a:r>
              <a:rPr lang="ru-RU" b="1" i="1" baseline="30000" dirty="0" smtClean="0"/>
              <a:t> </a:t>
            </a:r>
            <a:r>
              <a:rPr lang="ru-RU" b="1" i="1" baseline="30000" dirty="0" smtClean="0">
                <a:hlinkClick r:id="rId5"/>
              </a:rPr>
              <a:t>2</a:t>
            </a:r>
            <a:r>
              <a:rPr lang="ru-RU" b="1" i="1" baseline="30000" dirty="0" smtClean="0"/>
              <a:t> </a:t>
            </a:r>
            <a:r>
              <a:rPr lang="ru-RU" b="1" i="1" baseline="30000" dirty="0" smtClean="0">
                <a:hlinkClick r:id="rId5"/>
              </a:rPr>
              <a:t>3</a:t>
            </a:r>
            <a:r>
              <a:rPr lang="ru-RU" b="1" i="1" baseline="30000" dirty="0" smtClean="0"/>
              <a:t> </a:t>
            </a:r>
            <a:r>
              <a:rPr lang="ru-RU" b="1" i="1" baseline="30000" dirty="0" smtClean="0">
                <a:hlinkClick r:id="rId5"/>
              </a:rPr>
              <a:t>4</a:t>
            </a:r>
            <a:r>
              <a:rPr lang="ru-RU" b="1" i="1" baseline="30000" dirty="0" smtClean="0"/>
              <a:t> </a:t>
            </a:r>
            <a:r>
              <a:rPr lang="ru-RU" b="1" i="1" baseline="30000" dirty="0" smtClean="0">
                <a:hlinkClick r:id="rId5"/>
              </a:rPr>
              <a:t>5</a:t>
            </a:r>
            <a:r>
              <a:rPr lang="ru-RU" dirty="0" smtClean="0"/>
              <a:t> Петрушин В. І. </a:t>
            </a:r>
            <a:r>
              <a:rPr lang="ru-RU" dirty="0" err="1" smtClean="0"/>
              <a:t>Музична</a:t>
            </a:r>
            <a:r>
              <a:rPr lang="ru-RU" dirty="0" smtClean="0"/>
              <a:t> </a:t>
            </a:r>
            <a:r>
              <a:rPr lang="ru-RU" dirty="0" err="1" smtClean="0"/>
              <a:t>психотерапія</a:t>
            </a:r>
            <a:r>
              <a:rPr lang="ru-RU" dirty="0" smtClean="0"/>
              <a:t>. </a:t>
            </a:r>
            <a:r>
              <a:rPr lang="ru-RU" dirty="0" err="1" smtClean="0"/>
              <a:t>Теорія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практика. - М., 1999</a:t>
            </a:r>
          </a:p>
          <a:p>
            <a:r>
              <a:rPr lang="ru-RU" dirty="0" err="1" smtClean="0"/>
              <a:t>Антонова-Турченко</a:t>
            </a:r>
            <a:r>
              <a:rPr lang="ru-RU" dirty="0" smtClean="0"/>
              <a:t> О.Г., </a:t>
            </a:r>
            <a:r>
              <a:rPr lang="ru-RU" dirty="0" err="1" smtClean="0"/>
              <a:t>Дробот</a:t>
            </a:r>
            <a:r>
              <a:rPr lang="ru-RU" dirty="0" smtClean="0"/>
              <a:t> Л.С. </a:t>
            </a:r>
            <a:r>
              <a:rPr lang="ru-RU" dirty="0" err="1" smtClean="0"/>
              <a:t>Музична</a:t>
            </a:r>
            <a:r>
              <a:rPr lang="ru-RU" dirty="0" smtClean="0"/>
              <a:t> </a:t>
            </a:r>
            <a:r>
              <a:rPr lang="ru-RU" dirty="0" err="1" smtClean="0"/>
              <a:t>псіхотерапія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 </a:t>
            </a:r>
            <a:r>
              <a:rPr lang="ru-RU" dirty="0" err="1" smtClean="0"/>
              <a:t>ник-Хрестоматія</a:t>
            </a:r>
            <a:r>
              <a:rPr lang="ru-RU" dirty="0" smtClean="0"/>
              <a:t>. - К., 1997</a:t>
            </a:r>
          </a:p>
          <a:p>
            <a:endParaRPr lang="ru-RU" dirty="0" smtClean="0"/>
          </a:p>
          <a:p>
            <a:r>
              <a:rPr lang="en-US" dirty="0" smtClean="0"/>
              <a:t>" </a:t>
            </a:r>
            <a:r>
              <a:rPr lang="en-US" dirty="0" smtClean="0">
                <a:hlinkClick r:id="rId6"/>
              </a:rPr>
              <a:t>MIGnews.com.ua</a:t>
            </a:r>
            <a:r>
              <a:rPr lang="en-US" dirty="0" smtClean="0"/>
              <a:t> - www.mignews.com.ua/events/world/102013.html "2003.11.24</a:t>
            </a:r>
          </a:p>
          <a:p>
            <a:r>
              <a:rPr lang="ru-RU" dirty="0" smtClean="0">
                <a:hlinkClick r:id="rId7"/>
              </a:rPr>
              <a:t>Л</a:t>
            </a:r>
            <a:r>
              <a:rPr lang="en-US" dirty="0" err="1" smtClean="0">
                <a:hlinkClick r:id="rId7"/>
              </a:rPr>
              <a:t>i</a:t>
            </a:r>
            <a:r>
              <a:rPr lang="ru-RU" dirty="0" smtClean="0">
                <a:hlinkClick r:id="rId7"/>
              </a:rPr>
              <a:t>кар-</a:t>
            </a:r>
            <a:r>
              <a:rPr lang="en-US" dirty="0" err="1" smtClean="0">
                <a:hlinkClick r:id="rId7"/>
              </a:rPr>
              <a:t>i</a:t>
            </a:r>
            <a:r>
              <a:rPr lang="ru-RU" dirty="0" err="1" smtClean="0">
                <a:hlinkClick r:id="rId7"/>
              </a:rPr>
              <a:t>нфо</a:t>
            </a:r>
            <a:r>
              <a:rPr lang="ru-RU" dirty="0" smtClean="0"/>
              <a:t> - </a:t>
            </a:r>
            <a:r>
              <a:rPr lang="en-US" dirty="0" smtClean="0"/>
              <a:t>www.likar.info/news/16511.html 2008.10.07</a:t>
            </a:r>
          </a:p>
          <a:p>
            <a:r>
              <a:rPr lang="ru-RU" dirty="0" smtClean="0"/>
              <a:t>газета </a:t>
            </a:r>
            <a:r>
              <a:rPr lang="en-US" dirty="0" smtClean="0">
                <a:hlinkClick r:id="rId8"/>
              </a:rPr>
              <a:t>The Times</a:t>
            </a:r>
            <a:r>
              <a:rPr lang="en-US" dirty="0" smtClean="0"/>
              <a:t> - www.timesonline.co.uk/tol/life_and_style/health/article5375698.ece</a:t>
            </a:r>
          </a:p>
          <a:p>
            <a:r>
              <a:rPr lang="ru-RU" dirty="0" err="1" smtClean="0">
                <a:hlinkClick r:id="rId9"/>
              </a:rPr>
              <a:t>Лікар-інфо</a:t>
            </a:r>
            <a:r>
              <a:rPr lang="ru-RU" dirty="0" smtClean="0"/>
              <a:t> - </a:t>
            </a:r>
            <a:r>
              <a:rPr lang="en-US" dirty="0" smtClean="0"/>
              <a:t>www.likar.info/news/19903.html 2009.06.25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-609600"/>
            <a:ext cx="8229600" cy="1219200"/>
          </a:xfrm>
        </p:spPr>
        <p:txBody>
          <a:bodyPr/>
          <a:lstStyle/>
          <a:p>
            <a:r>
              <a:rPr lang="ru-RU" dirty="0" smtClean="0"/>
              <a:t>Л</a:t>
            </a:r>
            <a:r>
              <a:rPr lang="uk-UA" dirty="0" smtClean="0"/>
              <a:t>і</a:t>
            </a:r>
            <a:r>
              <a:rPr lang="ru-RU" dirty="0" err="1" smtClean="0"/>
              <a:t>тература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МУЗИКА</a:t>
            </a:r>
            <a:endParaRPr lang="ru-RU" dirty="0"/>
          </a:p>
        </p:txBody>
      </p:sp>
      <p:pic>
        <p:nvPicPr>
          <p:cNvPr id="5" name="Рисунок 4" descr="2muzika_tse_najdavnishe_mistetstv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418" r="9418"/>
          <a:stretch>
            <a:fillRect/>
          </a:stretch>
        </p:blipFill>
        <p:spPr>
          <a:xfrm>
            <a:off x="457200" y="457201"/>
            <a:ext cx="3761542" cy="3475856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211960" y="1600200"/>
            <a:ext cx="4824536" cy="5257800"/>
          </a:xfrm>
        </p:spPr>
        <p:txBody>
          <a:bodyPr>
            <a:noAutofit/>
          </a:bodyPr>
          <a:lstStyle/>
          <a:p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Музика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Засобом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настрою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музиці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служать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організовані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звуки.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елементами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виразними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музики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є: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мелодія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ритм, метр, темп,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динаміка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тембр,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гармонія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інструментування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Музика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гарним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засобом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художнього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смаку 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вона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здатна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впливати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настрій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психіатрії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спеціальна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музикотерапія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ЗВУК</a:t>
            </a:r>
            <a:endParaRPr lang="ru-RU" dirty="0"/>
          </a:p>
        </p:txBody>
      </p:sp>
      <p:pic>
        <p:nvPicPr>
          <p:cNvPr id="5" name="Рисунок 4" descr="ntVrlvIlIoU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1647" r="21647"/>
          <a:stretch>
            <a:fillRect/>
          </a:stretch>
        </p:blipFill>
        <p:spPr>
          <a:xfrm>
            <a:off x="457200" y="457200"/>
            <a:ext cx="3826768" cy="3536128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283968" y="1600200"/>
            <a:ext cx="4680520" cy="52578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Звук —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Звукові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хвилі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являють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коливання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частинок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Музикотерапія</a:t>
            </a:r>
            <a:endParaRPr lang="ru-RU" dirty="0"/>
          </a:p>
        </p:txBody>
      </p:sp>
      <p:pic>
        <p:nvPicPr>
          <p:cNvPr id="5" name="Содержимое 4" descr="ocuklar_i_n_14_800x600_mi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56792"/>
            <a:ext cx="3131840" cy="304442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59832" y="1268760"/>
            <a:ext cx="6084168" cy="5589240"/>
          </a:xfrm>
        </p:spPr>
        <p:txBody>
          <a:bodyPr>
            <a:noAutofit/>
          </a:bodyPr>
          <a:lstStyle/>
          <a:p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Музикотерапія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контрольоване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  <a:hlinkClick r:id="rId3" tooltip="Музика"/>
              </a:rPr>
              <a:t>музики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в 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  <a:hlinkClick r:id="rId4" tooltip="Терапія (лікування)"/>
              </a:rPr>
              <a:t>лікуванні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реабілітації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освіті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вихованні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дорослих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страждаючих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соматичних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психічних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захворювань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.</a:t>
            </a:r>
          </a:p>
          <a:p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музикотерапія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греко-латинське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перекладі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зцілення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музикою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визначень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музикотерапія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Значна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науковців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вважають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музикотерапію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допоміжним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засобом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  <a:hlinkClick r:id="rId5" tooltip="Психотерапія"/>
              </a:rPr>
              <a:t>психотерапії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засобом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специфічної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пацієнтів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складних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терапевтичних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автори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музикотерапію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як: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Системне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музики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лікування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фізіологічних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психосоціальних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аспектів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хвороби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розлади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реабілітації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профілактики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резервних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1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92500" lnSpcReduction="10000"/>
          </a:bodyPr>
          <a:lstStyle/>
          <a:p>
            <a:r>
              <a:rPr lang="ru-RU" sz="2900" dirty="0" err="1" smtClean="0"/>
              <a:t>Музика</a:t>
            </a:r>
            <a:r>
              <a:rPr lang="ru-RU" sz="2900" dirty="0" smtClean="0"/>
              <a:t> </a:t>
            </a:r>
            <a:r>
              <a:rPr lang="ru-RU" sz="2900" dirty="0" err="1" smtClean="0"/>
              <a:t>сприяє</a:t>
            </a:r>
            <a:r>
              <a:rPr lang="ru-RU" sz="2900" dirty="0" smtClean="0"/>
              <a:t> </a:t>
            </a:r>
            <a:r>
              <a:rPr lang="ru-RU" sz="2900" dirty="0" err="1" smtClean="0"/>
              <a:t>встановленню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зміцненню</a:t>
            </a:r>
            <a:r>
              <a:rPr lang="ru-RU" sz="2900" dirty="0" smtClean="0"/>
              <a:t> </a:t>
            </a:r>
            <a:r>
              <a:rPr lang="ru-RU" sz="2900" dirty="0" err="1" smtClean="0"/>
              <a:t>міжособистісних</a:t>
            </a:r>
            <a:r>
              <a:rPr lang="ru-RU" sz="2900" dirty="0" smtClean="0"/>
              <a:t> </a:t>
            </a:r>
            <a:r>
              <a:rPr lang="ru-RU" sz="2900" dirty="0" err="1" smtClean="0"/>
              <a:t>зв'язків</a:t>
            </a:r>
            <a:r>
              <a:rPr lang="ru-RU" sz="2900" dirty="0" smtClean="0"/>
              <a:t>, </a:t>
            </a:r>
            <a:r>
              <a:rPr lang="ru-RU" sz="2900" dirty="0" err="1" smtClean="0"/>
              <a:t>адаптації</a:t>
            </a:r>
            <a:r>
              <a:rPr lang="ru-RU" sz="2900" dirty="0" smtClean="0"/>
              <a:t> </a:t>
            </a:r>
            <a:r>
              <a:rPr lang="ru-RU" sz="2900" dirty="0" err="1" smtClean="0"/>
              <a:t>індивіда</a:t>
            </a:r>
            <a:r>
              <a:rPr lang="ru-RU" sz="2900" dirty="0" smtClean="0"/>
              <a:t> до </a:t>
            </a:r>
            <a:r>
              <a:rPr lang="ru-RU" sz="2900" dirty="0" err="1" smtClean="0"/>
              <a:t>середовища</a:t>
            </a:r>
            <a:r>
              <a:rPr lang="ru-RU" sz="2900" dirty="0" smtClean="0"/>
              <a:t>, в </a:t>
            </a:r>
            <a:r>
              <a:rPr lang="ru-RU" sz="2900" dirty="0" err="1" smtClean="0"/>
              <a:t>якому</a:t>
            </a:r>
            <a:r>
              <a:rPr lang="ru-RU" sz="2900" dirty="0" smtClean="0"/>
              <a:t> </a:t>
            </a:r>
            <a:r>
              <a:rPr lang="ru-RU" sz="2900" dirty="0" err="1" smtClean="0"/>
              <a:t>він</a:t>
            </a:r>
            <a:r>
              <a:rPr lang="ru-RU" sz="2900" dirty="0" smtClean="0"/>
              <a:t> </a:t>
            </a:r>
            <a:r>
              <a:rPr lang="ru-RU" sz="2900" dirty="0" err="1" smtClean="0"/>
              <a:t>перебуває</a:t>
            </a:r>
            <a:r>
              <a:rPr lang="ru-RU" sz="2900" dirty="0" smtClean="0"/>
              <a:t>. З </a:t>
            </a:r>
            <a:r>
              <a:rPr lang="ru-RU" sz="2900" dirty="0" err="1" smtClean="0"/>
              <a:t>іншого</a:t>
            </a:r>
            <a:r>
              <a:rPr lang="ru-RU" sz="2900" dirty="0" smtClean="0"/>
              <a:t> боку, </a:t>
            </a:r>
            <a:r>
              <a:rPr lang="ru-RU" sz="2900" dirty="0" err="1" smtClean="0"/>
              <a:t>музика</a:t>
            </a:r>
            <a:r>
              <a:rPr lang="ru-RU" sz="2900" dirty="0" smtClean="0"/>
              <a:t> </a:t>
            </a:r>
            <a:r>
              <a:rPr lang="ru-RU" sz="2900" dirty="0" err="1" smtClean="0"/>
              <a:t>являє</a:t>
            </a:r>
            <a:r>
              <a:rPr lang="ru-RU" sz="2900" dirty="0" smtClean="0"/>
              <a:t> собою стимул, </a:t>
            </a:r>
            <a:r>
              <a:rPr lang="ru-RU" sz="2900" dirty="0" err="1" smtClean="0"/>
              <a:t>що</a:t>
            </a:r>
            <a:r>
              <a:rPr lang="ru-RU" sz="2900" dirty="0" smtClean="0"/>
              <a:t> </a:t>
            </a:r>
            <a:r>
              <a:rPr lang="ru-RU" sz="2900" dirty="0" err="1" smtClean="0"/>
              <a:t>збагачує</a:t>
            </a:r>
            <a:r>
              <a:rPr lang="ru-RU" sz="2900" dirty="0" smtClean="0"/>
              <a:t> </a:t>
            </a:r>
            <a:r>
              <a:rPr lang="ru-RU" sz="2900" dirty="0" err="1" smtClean="0"/>
              <a:t>процеси</a:t>
            </a:r>
            <a:r>
              <a:rPr lang="ru-RU" sz="2900" dirty="0" smtClean="0"/>
              <a:t> </a:t>
            </a:r>
            <a:r>
              <a:rPr lang="ru-RU" sz="2900" dirty="0" err="1" smtClean="0"/>
              <a:t>сприймання</a:t>
            </a:r>
            <a:r>
              <a:rPr lang="ru-RU" sz="2900" dirty="0" smtClean="0"/>
              <a:t>, </a:t>
            </a:r>
            <a:r>
              <a:rPr lang="ru-RU" sz="2900" dirty="0" err="1" smtClean="0"/>
              <a:t>пізнання</a:t>
            </a:r>
            <a:r>
              <a:rPr lang="ru-RU" sz="2900" dirty="0" smtClean="0"/>
              <a:t> (</a:t>
            </a:r>
            <a:r>
              <a:rPr lang="ru-RU" sz="2900" dirty="0" err="1" smtClean="0">
                <a:hlinkClick r:id="rId2" tooltip="Мислення"/>
              </a:rPr>
              <a:t>мислення</a:t>
            </a:r>
            <a:r>
              <a:rPr lang="ru-RU" sz="2900" dirty="0" smtClean="0"/>
              <a:t>), </a:t>
            </a:r>
            <a:r>
              <a:rPr lang="ru-RU" sz="2900" dirty="0" err="1" smtClean="0"/>
              <a:t>мовлення</a:t>
            </a:r>
            <a:r>
              <a:rPr lang="ru-RU" sz="2900" dirty="0" smtClean="0"/>
              <a:t>, </a:t>
            </a:r>
            <a:r>
              <a:rPr lang="ru-RU" sz="2900" dirty="0" err="1" smtClean="0">
                <a:hlinkClick r:id="rId3" tooltip="Научіння (ще не написана)"/>
              </a:rPr>
              <a:t>научіння</a:t>
            </a:r>
            <a:r>
              <a:rPr lang="ru-RU" sz="2900" dirty="0" smtClean="0"/>
              <a:t> </a:t>
            </a:r>
            <a:r>
              <a:rPr lang="ru-RU" sz="2900" dirty="0" err="1" smtClean="0"/>
              <a:t>і</a:t>
            </a:r>
            <a:r>
              <a:rPr lang="ru-RU" sz="2900" dirty="0" smtClean="0"/>
              <a:t> </a:t>
            </a:r>
            <a:r>
              <a:rPr lang="ru-RU" sz="2900" dirty="0" err="1" smtClean="0">
                <a:hlinkClick r:id="rId4" tooltip="Пам'ять"/>
              </a:rPr>
              <a:t>запам'ятовування</a:t>
            </a:r>
            <a:r>
              <a:rPr lang="ru-RU" sz="2900" dirty="0" smtClean="0"/>
              <a:t>, а </a:t>
            </a:r>
            <a:r>
              <a:rPr lang="ru-RU" sz="2900" dirty="0" err="1" smtClean="0"/>
              <a:t>також</a:t>
            </a:r>
            <a:r>
              <a:rPr lang="ru-RU" sz="2900" dirty="0" smtClean="0"/>
              <a:t> </a:t>
            </a:r>
            <a:r>
              <a:rPr lang="ru-RU" sz="2900" dirty="0" err="1" smtClean="0"/>
              <a:t>покращити</a:t>
            </a:r>
            <a:r>
              <a:rPr lang="ru-RU" sz="2900" dirty="0" smtClean="0"/>
              <a:t> моторику, </a:t>
            </a:r>
            <a:r>
              <a:rPr lang="ru-RU" sz="2900" dirty="0" err="1" smtClean="0"/>
              <a:t>усім</a:t>
            </a:r>
            <a:r>
              <a:rPr lang="ru-RU" sz="2900" dirty="0" smtClean="0"/>
              <a:t> </a:t>
            </a:r>
            <a:r>
              <a:rPr lang="ru-RU" sz="2900" dirty="0" err="1" smtClean="0"/>
              <a:t>цим</a:t>
            </a:r>
            <a:r>
              <a:rPr lang="ru-RU" sz="2900" dirty="0" smtClean="0"/>
              <a:t> </a:t>
            </a:r>
            <a:r>
              <a:rPr lang="ru-RU" sz="2900" dirty="0" err="1" smtClean="0"/>
              <a:t>підвищуючи</a:t>
            </a:r>
            <a:r>
              <a:rPr lang="ru-RU" sz="2900" dirty="0" smtClean="0"/>
              <a:t> </a:t>
            </a:r>
            <a:r>
              <a:rPr lang="ru-RU" sz="2900" dirty="0" err="1" smtClean="0"/>
              <a:t>креативність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здатність</a:t>
            </a:r>
            <a:r>
              <a:rPr lang="ru-RU" sz="2900" dirty="0" smtClean="0"/>
              <a:t> </a:t>
            </a:r>
            <a:r>
              <a:rPr lang="ru-RU" sz="2900" dirty="0" err="1" smtClean="0"/>
              <a:t>адаптуватися</a:t>
            </a:r>
            <a:r>
              <a:rPr lang="ru-RU" sz="2900" dirty="0" smtClean="0"/>
              <a:t> до </a:t>
            </a:r>
            <a:r>
              <a:rPr lang="ru-RU" sz="2900" dirty="0" err="1" smtClean="0"/>
              <a:t>змін</a:t>
            </a:r>
            <a:r>
              <a:rPr lang="ru-RU" sz="2900" dirty="0" smtClean="0"/>
              <a:t>. </a:t>
            </a:r>
          </a:p>
          <a:p>
            <a:r>
              <a:rPr lang="ru-RU" sz="2900" dirty="0" err="1" smtClean="0"/>
              <a:t>Виділяють</a:t>
            </a:r>
            <a:r>
              <a:rPr lang="ru-RU" sz="2900" dirty="0" smtClean="0"/>
              <a:t> 2 </a:t>
            </a:r>
            <a:r>
              <a:rPr lang="ru-RU" sz="2900" dirty="0" err="1" smtClean="0"/>
              <a:t>основні</a:t>
            </a:r>
            <a:r>
              <a:rPr lang="ru-RU" sz="2900" dirty="0" smtClean="0"/>
              <a:t> </a:t>
            </a:r>
            <a:r>
              <a:rPr lang="ru-RU" sz="2900" dirty="0" err="1" smtClean="0"/>
              <a:t>типи</a:t>
            </a:r>
            <a:r>
              <a:rPr lang="ru-RU" sz="2900" dirty="0" smtClean="0"/>
              <a:t> </a:t>
            </a:r>
            <a:r>
              <a:rPr lang="ru-RU" sz="2900" dirty="0" err="1" smtClean="0"/>
              <a:t>музики</a:t>
            </a:r>
            <a:r>
              <a:rPr lang="ru-RU" sz="2900" dirty="0" smtClean="0"/>
              <a:t> за </a:t>
            </a:r>
            <a:r>
              <a:rPr lang="ru-RU" sz="2900" dirty="0" err="1" smtClean="0"/>
              <a:t>її</a:t>
            </a:r>
            <a:r>
              <a:rPr lang="ru-RU" sz="2900" dirty="0" smtClean="0"/>
              <a:t> </a:t>
            </a:r>
            <a:r>
              <a:rPr lang="ru-RU" sz="2900" dirty="0" err="1" smtClean="0"/>
              <a:t>впливом</a:t>
            </a:r>
            <a:r>
              <a:rPr lang="ru-RU" sz="2900" dirty="0" smtClean="0"/>
              <a:t> на </a:t>
            </a:r>
            <a:r>
              <a:rPr lang="ru-RU" sz="2900" dirty="0" err="1" smtClean="0"/>
              <a:t>поведінку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стан </a:t>
            </a:r>
            <a:r>
              <a:rPr lang="ru-RU" sz="2900" dirty="0" err="1" smtClean="0"/>
              <a:t>людини</a:t>
            </a:r>
            <a:r>
              <a:rPr lang="ru-RU" sz="2900" dirty="0" smtClean="0"/>
              <a:t>, а </a:t>
            </a:r>
            <a:r>
              <a:rPr lang="ru-RU" sz="2900" dirty="0" err="1" smtClean="0"/>
              <a:t>саме</a:t>
            </a:r>
            <a:r>
              <a:rPr lang="ru-RU" sz="2900" dirty="0" smtClean="0"/>
              <a:t>, </a:t>
            </a:r>
            <a:r>
              <a:rPr lang="ru-RU" sz="2900" dirty="0" err="1" smtClean="0"/>
              <a:t>заспокійливу</a:t>
            </a:r>
            <a:r>
              <a:rPr lang="ru-RU" sz="2900" dirty="0" smtClean="0"/>
              <a:t> </a:t>
            </a:r>
            <a:r>
              <a:rPr lang="ru-RU" sz="2900" dirty="0" err="1" smtClean="0"/>
              <a:t>музику</a:t>
            </a:r>
            <a:r>
              <a:rPr lang="ru-RU" sz="2900" dirty="0" smtClean="0"/>
              <a:t>, </a:t>
            </a:r>
            <a:r>
              <a:rPr lang="ru-RU" sz="2900" dirty="0" err="1" smtClean="0"/>
              <a:t>що</a:t>
            </a:r>
            <a:r>
              <a:rPr lang="ru-RU" sz="2900" dirty="0" smtClean="0"/>
              <a:t> </a:t>
            </a:r>
            <a:r>
              <a:rPr lang="ru-RU" sz="2900" dirty="0" err="1" smtClean="0"/>
              <a:t>характеризується</a:t>
            </a:r>
            <a:r>
              <a:rPr lang="ru-RU" sz="2900" dirty="0" smtClean="0"/>
              <a:t> </a:t>
            </a:r>
            <a:r>
              <a:rPr lang="ru-RU" sz="2900" dirty="0" err="1" smtClean="0"/>
              <a:t>правильністю</a:t>
            </a:r>
            <a:r>
              <a:rPr lang="ru-RU" sz="2900" dirty="0" smtClean="0"/>
              <a:t> ритму, </a:t>
            </a:r>
            <a:r>
              <a:rPr lang="ru-RU" sz="2900" dirty="0" err="1" smtClean="0"/>
              <a:t>передбачуваністю</a:t>
            </a:r>
            <a:r>
              <a:rPr lang="ru-RU" sz="2900" dirty="0" smtClean="0"/>
              <a:t> </a:t>
            </a:r>
            <a:r>
              <a:rPr lang="ru-RU" sz="2900" dirty="0" err="1" smtClean="0"/>
              <a:t>динаміки</a:t>
            </a:r>
            <a:r>
              <a:rPr lang="ru-RU" sz="2900" dirty="0" smtClean="0"/>
              <a:t> </a:t>
            </a:r>
            <a:r>
              <a:rPr lang="ru-RU" sz="2900" dirty="0" err="1" smtClean="0"/>
              <a:t>й</a:t>
            </a:r>
            <a:r>
              <a:rPr lang="ru-RU" sz="2900" dirty="0" smtClean="0"/>
              <a:t> </a:t>
            </a:r>
            <a:r>
              <a:rPr lang="ru-RU" sz="2900" dirty="0" err="1" smtClean="0"/>
              <a:t>гармонійністю</a:t>
            </a:r>
            <a:r>
              <a:rPr lang="ru-RU" sz="2900" dirty="0" smtClean="0"/>
              <a:t> </a:t>
            </a:r>
            <a:r>
              <a:rPr lang="ru-RU" sz="2900" dirty="0" err="1" smtClean="0"/>
              <a:t>звучання</a:t>
            </a:r>
            <a:r>
              <a:rPr lang="ru-RU" sz="2900" dirty="0" smtClean="0"/>
              <a:t>,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музику</a:t>
            </a:r>
            <a:r>
              <a:rPr lang="ru-RU" sz="2900" dirty="0" smtClean="0"/>
              <a:t> </a:t>
            </a:r>
            <a:r>
              <a:rPr lang="ru-RU" sz="2900" dirty="0" err="1" smtClean="0"/>
              <a:t>стимулюючу</a:t>
            </a:r>
            <a:r>
              <a:rPr lang="ru-RU" sz="2900" dirty="0" smtClean="0"/>
              <a:t>, </a:t>
            </a:r>
            <a:r>
              <a:rPr lang="ru-RU" sz="2900" dirty="0" err="1" smtClean="0"/>
              <a:t>що</a:t>
            </a:r>
            <a:r>
              <a:rPr lang="ru-RU" sz="2900" dirty="0" smtClean="0"/>
              <a:t> </a:t>
            </a:r>
            <a:r>
              <a:rPr lang="ru-RU" sz="2900" dirty="0" err="1" smtClean="0"/>
              <a:t>підвищує</a:t>
            </a:r>
            <a:r>
              <a:rPr lang="ru-RU" sz="2900" dirty="0" smtClean="0"/>
              <a:t> </a:t>
            </a:r>
            <a:r>
              <a:rPr lang="ru-RU" sz="2900" dirty="0" err="1" smtClean="0"/>
              <a:t>енергійність</a:t>
            </a:r>
            <a:r>
              <a:rPr lang="ru-RU" sz="2900" dirty="0" smtClean="0"/>
              <a:t> </a:t>
            </a:r>
            <a:r>
              <a:rPr lang="ru-RU" sz="2900" dirty="0" err="1" smtClean="0"/>
              <a:t>людини</a:t>
            </a:r>
            <a:r>
              <a:rPr lang="ru-RU" sz="2900" dirty="0" smtClean="0"/>
              <a:t>, </a:t>
            </a:r>
            <a:r>
              <a:rPr lang="ru-RU" sz="2900" dirty="0" err="1" smtClean="0"/>
              <a:t>спонукає</a:t>
            </a:r>
            <a:r>
              <a:rPr lang="ru-RU" sz="2900" dirty="0" smtClean="0"/>
              <a:t> до </a:t>
            </a:r>
            <a:r>
              <a:rPr lang="ru-RU" sz="2900" dirty="0" err="1" smtClean="0"/>
              <a:t>діяльності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збуджує</a:t>
            </a:r>
            <a:r>
              <a:rPr lang="ru-RU" sz="2900" dirty="0" smtClean="0"/>
              <a:t> </a:t>
            </a:r>
            <a:r>
              <a:rPr lang="ru-RU" sz="2900" dirty="0" err="1" smtClean="0"/>
              <a:t>емоційність</a:t>
            </a:r>
            <a:r>
              <a:rPr lang="ru-RU" sz="2900" dirty="0" smtClean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700" dirty="0" smtClean="0">
                <a:solidFill>
                  <a:schemeClr val="accent4">
                    <a:lumMod val="75000"/>
                  </a:schemeClr>
                </a:solidFill>
              </a:rPr>
              <a:t>1)Психологічні механізми музично-творчого самовираження.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Музична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терапія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народилася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середині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ХХ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лікувальна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практика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незапам'ятних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часів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Про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свідчать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найдавніші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дійшли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до нас.  Писали про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цілющу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силу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музичної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античні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філософи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  <a:hlinkClick r:id="rId2" tooltip="Піфагор"/>
              </a:rPr>
              <a:t>Піфагор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tooltip="Аристотель"/>
              </a:rPr>
              <a:t>Аристотель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4" tooltip="Платон"/>
              </a:rPr>
              <a:t>Платон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5" tooltip="Плутарх"/>
              </a:rPr>
              <a:t>Плутарх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Піфагор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взагалі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рекомендував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музику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як панацею для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душі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219200"/>
          </a:xfrm>
        </p:spPr>
        <p:txBody>
          <a:bodyPr/>
          <a:lstStyle/>
          <a:p>
            <a:r>
              <a:rPr lang="uk-UA" dirty="0" smtClean="0"/>
              <a:t>2)Історія музикотерапії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619268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  <a:hlinkClick r:id="rId2" tooltip="Стародавній Єгипет"/>
              </a:rPr>
              <a:t>Стародавньому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2" tooltip="Стародавній Єгипет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  <a:hlinkClick r:id="rId2" tooltip="Стародавній Єгипет"/>
              </a:rPr>
              <a:t>Єгипті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музику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приймали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пологи. В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  <a:hlinkClick r:id="rId3" tooltip="Історія Індії"/>
              </a:rPr>
              <a:t>Стародавній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tooltip="Історія Індії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  <a:hlinkClick r:id="rId3" tooltip="Історія Індії"/>
              </a:rPr>
              <a:t>Індії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вона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використовувалася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загоєння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ран,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поле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битви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  <a:hlinkClick r:id="rId4" tooltip="Авіценна"/>
              </a:rPr>
              <a:t>Авіценна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лікував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музикою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психічно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хворих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  <a:hlinkClick r:id="rId5" tooltip="Гіппократ"/>
              </a:rPr>
              <a:t>Гіппократ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зціляв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нею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безсоння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епілепсію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Римський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лікар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  <a:hlinkClick r:id="rId6" tooltip="Гален"/>
              </a:rPr>
              <a:t>Гален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рекомендував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музику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протиотруту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укусів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змій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  <a:hlinkClick r:id="rId7" tooltip="Ескулап"/>
              </a:rPr>
              <a:t>Ескулап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- при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емоційних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розладах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Древньокитайські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лікарі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вважали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музикою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взагалі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вилікувати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будь-які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хвороби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виписували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музичні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рецепти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той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інший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хворий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орган.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</p:spPr>
        <p:txBody>
          <a:bodyPr>
            <a:normAutofit lnSpcReduction="10000"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відродження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музикотерапевтіческой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практики: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французький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психіатр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2" tooltip="Еськироль, Жан-Етьєн Домінік"/>
              </a:rPr>
              <a:t>Еськироль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почав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музичну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терапію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психіатричних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закладах. Подальше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музикотерапія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отримала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У 30-х роках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військових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лікарів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використовували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німецькі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терапевти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лікуванні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3" tooltip="Виразка шлунка"/>
              </a:rPr>
              <a:t>виразки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 tooltip="Виразка шлунка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3" tooltip="Виразка шлунка"/>
              </a:rPr>
              <a:t>шлунка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швейцарські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лікуванні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легких форм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4" tooltip="Туберкульоз"/>
              </a:rPr>
              <a:t>туберкульозу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Австрійські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акушери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знеболювали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 tooltip="Пологи"/>
              </a:rPr>
              <a:t>пологи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звуку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анестезуючого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засобу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стало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застосовуватися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стоматологічній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хірургічній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практика стала основою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музикотерапії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219200"/>
          </a:xfrm>
        </p:spPr>
        <p:txBody>
          <a:bodyPr/>
          <a:lstStyle/>
          <a:p>
            <a:r>
              <a:rPr lang="uk-UA" dirty="0" smtClean="0"/>
              <a:t>2)Історія музикотерапії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217</TotalTime>
  <Words>794</Words>
  <Application>Microsoft Macintosh PowerPoint</Application>
  <PresentationFormat>Экран (4:3)</PresentationFormat>
  <Paragraphs>85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Бумажная</vt:lpstr>
      <vt:lpstr>Специфіка застосування музикотерапії</vt:lpstr>
      <vt:lpstr>План</vt:lpstr>
      <vt:lpstr>МУЗИКА</vt:lpstr>
      <vt:lpstr>ЗВУК</vt:lpstr>
      <vt:lpstr>Музикотерапія</vt:lpstr>
      <vt:lpstr>1)Психологічні механізми музично-творчого самовираження. </vt:lpstr>
      <vt:lpstr>2)Історія музикотерапії</vt:lpstr>
      <vt:lpstr>Презентация PowerPoint</vt:lpstr>
      <vt:lpstr>2)Історія музикотерапії</vt:lpstr>
      <vt:lpstr>Презентация PowerPoint</vt:lpstr>
      <vt:lpstr>3)Рецептивна музикотерапія</vt:lpstr>
      <vt:lpstr>Презентация PowerPoint</vt:lpstr>
      <vt:lpstr>4)Активна музикотерапія</vt:lpstr>
      <vt:lpstr>5)Напрями музичної терапії </vt:lpstr>
      <vt:lpstr>Презентация PowerPoint</vt:lpstr>
      <vt:lpstr> 6)Дослідження та експерименти </vt:lpstr>
      <vt:lpstr>Презентация PowerPoint</vt:lpstr>
      <vt:lpstr>6)Дослідження та експерименти</vt:lpstr>
      <vt:lpstr>Презентация PowerPoint</vt:lpstr>
      <vt:lpstr>7)Приклади музикотерапевтичного впливу </vt:lpstr>
      <vt:lpstr>7)Приклади музикотерапевтичного впливу </vt:lpstr>
      <vt:lpstr>Презентация PowerPoint</vt:lpstr>
      <vt:lpstr>Література</vt:lpstr>
      <vt:lpstr>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Специфіка застосування музикотерапії</dc:title>
  <cp:lastModifiedBy>macbook air</cp:lastModifiedBy>
  <cp:revision>25</cp:revision>
  <dcterms:modified xsi:type="dcterms:W3CDTF">2014-09-02T09:14:46Z</dcterms:modified>
</cp:coreProperties>
</file>