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5" r:id="rId9"/>
    <p:sldId id="266" r:id="rId10"/>
    <p:sldId id="267" r:id="rId11"/>
    <p:sldId id="268" r:id="rId12"/>
    <p:sldId id="269" r:id="rId13"/>
    <p:sldId id="284" r:id="rId14"/>
    <p:sldId id="280" r:id="rId15"/>
    <p:sldId id="281" r:id="rId16"/>
    <p:sldId id="282" r:id="rId17"/>
    <p:sldId id="283" r:id="rId18"/>
    <p:sldId id="270" r:id="rId19"/>
    <p:sldId id="273" r:id="rId20"/>
    <p:sldId id="274" r:id="rId21"/>
    <p:sldId id="279" r:id="rId22"/>
    <p:sldId id="271" r:id="rId23"/>
    <p:sldId id="275" r:id="rId24"/>
    <p:sldId id="276" r:id="rId25"/>
    <p:sldId id="277" r:id="rId26"/>
    <p:sldId id="278" r:id="rId27"/>
    <p:sldId id="285" r:id="rId28"/>
    <p:sldId id="286" r:id="rId29"/>
    <p:sldId id="287"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2" d="100"/>
          <a:sy n="82" d="100"/>
        </p:scale>
        <p:origin x="-156" y="10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r.wikipedia.org/wiki/192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С</a:t>
            </a:r>
            <a:r>
              <a:rPr lang="fr-FR" b="1" dirty="0" smtClean="0"/>
              <a:t>ours 1:</a:t>
            </a:r>
            <a:r>
              <a:rPr lang="fr-FR" dirty="0" smtClean="0"/>
              <a:t> L`objet d`études de la théorie de communication verbale. </a:t>
            </a:r>
            <a:r>
              <a:rPr lang="ru-RU" dirty="0" smtClean="0"/>
              <a:t/>
            </a:r>
            <a:br>
              <a:rPr lang="ru-RU" dirty="0" smtClean="0"/>
            </a:br>
            <a:r>
              <a:rPr lang="fr-FR" dirty="0" smtClean="0"/>
              <a:t>Les types de communication</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fontScale="85000" lnSpcReduction="20000"/>
          </a:bodyPr>
          <a:lstStyle/>
          <a:p>
            <a:pPr marL="514350" indent="-514350">
              <a:buAutoNum type="arabicPeriod"/>
            </a:pPr>
            <a:r>
              <a:rPr lang="en-US" dirty="0" smtClean="0"/>
              <a:t>La notion de communication.</a:t>
            </a:r>
            <a:endParaRPr lang="ru-RU" dirty="0" smtClean="0"/>
          </a:p>
          <a:p>
            <a:pPr marL="514350" indent="-514350">
              <a:buAutoNum type="arabicPeriod"/>
            </a:pPr>
            <a:r>
              <a:rPr lang="fr-FR" dirty="0" smtClean="0"/>
              <a:t>Les types de communication</a:t>
            </a:r>
            <a:r>
              <a:rPr lang="ru-RU" dirty="0" smtClean="0"/>
              <a:t>.</a:t>
            </a:r>
          </a:p>
          <a:p>
            <a:pPr marL="514350" indent="-514350">
              <a:buAutoNum type="arabicPeriod"/>
            </a:pPr>
            <a:r>
              <a:rPr lang="en-US" dirty="0" smtClean="0"/>
              <a:t>Les </a:t>
            </a:r>
            <a:r>
              <a:rPr lang="en-US" dirty="0" err="1" smtClean="0"/>
              <a:t>composantes</a:t>
            </a:r>
            <a:r>
              <a:rPr lang="en-US" dirty="0" smtClean="0"/>
              <a:t> de la communication.</a:t>
            </a:r>
          </a:p>
          <a:p>
            <a:pPr marL="514350" indent="-514350">
              <a:buAutoNum type="arabicPeriod"/>
            </a:pPr>
            <a:r>
              <a:rPr lang="en-US" dirty="0" smtClean="0"/>
              <a:t>La </a:t>
            </a:r>
            <a:r>
              <a:rPr lang="en-US" dirty="0" err="1" smtClean="0"/>
              <a:t>théorie</a:t>
            </a:r>
            <a:r>
              <a:rPr lang="en-US" dirty="0" smtClean="0"/>
              <a:t> </a:t>
            </a:r>
            <a:r>
              <a:rPr lang="en-US" smtClean="0"/>
              <a:t>de communication.</a:t>
            </a:r>
            <a:endParaRPr lang="ru-RU" dirty="0" smtClean="0"/>
          </a:p>
          <a:p>
            <a:pPr marL="514350" indent="-514350">
              <a:buAutoNum type="arabicPeriod"/>
            </a:pPr>
            <a:endParaRPr lang="en-US" dirty="0" smtClean="0"/>
          </a:p>
          <a:p>
            <a:pPr marL="514350" indent="-514350"/>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smtClean="0"/>
              <a:t>La théorie de la communication</a:t>
            </a:r>
            <a:endParaRPr lang="ru-RU" b="1" dirty="0"/>
          </a:p>
        </p:txBody>
      </p:sp>
      <p:sp>
        <p:nvSpPr>
          <p:cNvPr id="3" name="Содержимое 2"/>
          <p:cNvSpPr>
            <a:spLocks noGrp="1"/>
          </p:cNvSpPr>
          <p:nvPr>
            <p:ph idx="1"/>
          </p:nvPr>
        </p:nvSpPr>
        <p:spPr>
          <a:xfrm>
            <a:off x="457200" y="1214422"/>
            <a:ext cx="8229600" cy="4911741"/>
          </a:xfrm>
        </p:spPr>
        <p:txBody>
          <a:bodyPr>
            <a:normAutofit fontScale="85000" lnSpcReduction="10000"/>
          </a:bodyPr>
          <a:lstStyle/>
          <a:p>
            <a:pPr algn="just"/>
            <a:r>
              <a:rPr lang="fr-FR" dirty="0" smtClean="0"/>
              <a:t>est apparue vers le milieu du XXe siècle, peu de temps avant la Seconde Guerre Mondiale. Son objectif consistait alors à représenter de façon schématique la transmission d’informations. </a:t>
            </a:r>
          </a:p>
          <a:p>
            <a:pPr algn="just"/>
            <a:r>
              <a:rPr lang="fr-FR" dirty="0" smtClean="0"/>
              <a:t>L’élaboration de la première théorie de la communication remonte aux débuts </a:t>
            </a:r>
            <a:r>
              <a:rPr lang="en-US" dirty="0" smtClean="0"/>
              <a:t>des </a:t>
            </a:r>
            <a:r>
              <a:rPr lang="fr-FR" dirty="0" smtClean="0"/>
              <a:t>années 1940, à la même période que la théorie d’information. Elle vise à formaliser le transfert d’</a:t>
            </a:r>
            <a:r>
              <a:rPr lang="fr-FR" b="1" dirty="0" smtClean="0"/>
              <a:t>information</a:t>
            </a:r>
            <a:r>
              <a:rPr lang="fr-FR" dirty="0" smtClean="0"/>
              <a:t> en conceptualisant la communication. </a:t>
            </a:r>
          </a:p>
          <a:p>
            <a:pPr algn="just"/>
            <a:r>
              <a:rPr lang="fr-FR" dirty="0" smtClean="0"/>
              <a:t>La </a:t>
            </a:r>
            <a:r>
              <a:rPr lang="fr-FR" b="1" dirty="0" smtClean="0"/>
              <a:t>théorie de la communication</a:t>
            </a:r>
            <a:r>
              <a:rPr lang="fr-FR" dirty="0" smtClean="0"/>
              <a:t> a également pour but de modéliser la relation homme-machine établie entre les ordinateurs naissants et leurs utilisateurs.</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582594"/>
          </a:xfrm>
        </p:spPr>
        <p:txBody>
          <a:bodyPr>
            <a:normAutofit fontScale="90000"/>
          </a:bodyPr>
          <a:lstStyle/>
          <a:p>
            <a:r>
              <a:rPr lang="fr-FR" dirty="0" smtClean="0"/>
              <a:t/>
            </a:r>
            <a:br>
              <a:rPr lang="fr-FR" dirty="0" smtClean="0"/>
            </a:br>
            <a:r>
              <a:rPr lang="fr-FR" sz="3100" b="1" dirty="0" smtClean="0"/>
              <a:t>Théorie de la communication Shannon et Weaver</a:t>
            </a:r>
            <a:r>
              <a:rPr lang="fr-FR" dirty="0" smtClean="0"/>
              <a:t/>
            </a:r>
            <a:br>
              <a:rPr lang="fr-FR" dirty="0" smtClean="0"/>
            </a:br>
            <a:endParaRPr lang="ru-RU" dirty="0"/>
          </a:p>
        </p:txBody>
      </p:sp>
      <p:sp>
        <p:nvSpPr>
          <p:cNvPr id="3" name="Содержимое 2"/>
          <p:cNvSpPr>
            <a:spLocks noGrp="1"/>
          </p:cNvSpPr>
          <p:nvPr>
            <p:ph idx="1"/>
          </p:nvPr>
        </p:nvSpPr>
        <p:spPr>
          <a:xfrm>
            <a:off x="457200" y="928670"/>
            <a:ext cx="8229600" cy="5197493"/>
          </a:xfrm>
        </p:spPr>
        <p:txBody>
          <a:bodyPr>
            <a:normAutofit lnSpcReduction="10000"/>
          </a:bodyPr>
          <a:lstStyle/>
          <a:p>
            <a:pPr algn="just"/>
            <a:r>
              <a:rPr lang="fr-FR" dirty="0" smtClean="0"/>
              <a:t>Les travaux de Claude Shannon (</a:t>
            </a:r>
            <a:r>
              <a:rPr lang="fr-FR" b="1" dirty="0" smtClean="0"/>
              <a:t>l’ingénieur chercheur)</a:t>
            </a:r>
            <a:r>
              <a:rPr lang="fr-FR" dirty="0" smtClean="0"/>
              <a:t> et de Warren Weaver (</a:t>
            </a:r>
            <a:r>
              <a:rPr lang="fr-FR" b="1" dirty="0" smtClean="0"/>
              <a:t>mathématicien, philosophe de la communication) </a:t>
            </a:r>
            <a:r>
              <a:rPr lang="fr-FR" dirty="0" smtClean="0"/>
              <a:t>ont abouti à la première représentation schématique de communication. </a:t>
            </a:r>
          </a:p>
          <a:p>
            <a:pPr algn="just"/>
            <a:r>
              <a:rPr lang="fr-FR" dirty="0" smtClean="0"/>
              <a:t>Les études de ces deux personnes étaient principalement axées sur les problèmes liés à la transmission télégraphique: l’état du signal arrivé au destinataire devait être le plus proche possible de son état initial.</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suite</a:t>
            </a:r>
            <a:endParaRPr lang="ru-RU" dirty="0"/>
          </a:p>
        </p:txBody>
      </p:sp>
      <p:sp>
        <p:nvSpPr>
          <p:cNvPr id="3" name="Содержимое 2"/>
          <p:cNvSpPr>
            <a:spLocks noGrp="1"/>
          </p:cNvSpPr>
          <p:nvPr>
            <p:ph idx="1"/>
          </p:nvPr>
        </p:nvSpPr>
        <p:spPr>
          <a:xfrm>
            <a:off x="457200" y="1214422"/>
            <a:ext cx="8229600" cy="4911741"/>
          </a:xfrm>
        </p:spPr>
        <p:txBody>
          <a:bodyPr>
            <a:normAutofit fontScale="92500" lnSpcReduction="20000"/>
          </a:bodyPr>
          <a:lstStyle/>
          <a:p>
            <a:pPr algn="just"/>
            <a:r>
              <a:rPr lang="fr-FR" dirty="0" smtClean="0"/>
              <a:t>Au cours d’une transmission, le signal peut être affecté, voire subir des modifications par un phénomène de bruit. </a:t>
            </a:r>
          </a:p>
          <a:p>
            <a:pPr algn="just"/>
            <a:r>
              <a:rPr lang="fr-FR" dirty="0" smtClean="0"/>
              <a:t>Ce </a:t>
            </a:r>
            <a:r>
              <a:rPr lang="fr-FR" b="1" dirty="0" smtClean="0"/>
              <a:t>modèle de communication</a:t>
            </a:r>
            <a:r>
              <a:rPr lang="fr-FR" dirty="0" smtClean="0"/>
              <a:t> met en exergue les éléments qui rendent complexe, qui perturbent et qui sont susceptibles d’altérer les </a:t>
            </a:r>
            <a:r>
              <a:rPr lang="fr-FR" b="1" dirty="0" smtClean="0"/>
              <a:t>communications</a:t>
            </a:r>
            <a:r>
              <a:rPr lang="fr-FR" dirty="0" smtClean="0"/>
              <a:t>: codage, décodage, « bruit ». </a:t>
            </a:r>
          </a:p>
          <a:p>
            <a:pPr algn="just"/>
            <a:r>
              <a:rPr lang="fr-FR" dirty="0" smtClean="0"/>
              <a:t>Limité, il s’intéresse uniquement aux facteurs perturbants de la transmission sans tenir compte de l’interaction entre </a:t>
            </a:r>
            <a:r>
              <a:rPr lang="fr-FR" b="1" dirty="0" smtClean="0"/>
              <a:t>l’émetteur</a:t>
            </a:r>
            <a:r>
              <a:rPr lang="fr-FR" dirty="0" smtClean="0"/>
              <a:t> et </a:t>
            </a:r>
            <a:r>
              <a:rPr lang="fr-FR" b="1" dirty="0" smtClean="0"/>
              <a:t>le récepteur</a:t>
            </a:r>
            <a:r>
              <a:rPr lang="fr-FR" dirty="0" smtClean="0"/>
              <a:t>.</a:t>
            </a:r>
          </a:p>
          <a:p>
            <a:pPr algn="just">
              <a:buNone/>
            </a:pPr>
            <a:r>
              <a:rPr lang="fr-FR" dirty="0" smtClean="0"/>
              <a:t>En outre, le modèle n’envisage pas la possibilité de plusieurs récepteurs.</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fr-FR" dirty="0" smtClean="0"/>
              <a:t>Le modèle de communication de Shannon et de Weaver (1949)</a:t>
            </a:r>
            <a:endParaRPr lang="ru-RU" dirty="0"/>
          </a:p>
        </p:txBody>
      </p:sp>
      <p:pic>
        <p:nvPicPr>
          <p:cNvPr id="2050" name="Picture 2" descr="D:\Коммуникация\2020\VjpIDxi2A-p153RrUWQus-BIITA.png"/>
          <p:cNvPicPr>
            <a:picLocks noGrp="1" noChangeAspect="1" noChangeArrowheads="1"/>
          </p:cNvPicPr>
          <p:nvPr>
            <p:ph idx="1"/>
          </p:nvPr>
        </p:nvPicPr>
        <p:blipFill>
          <a:blip r:embed="rId2"/>
          <a:srcRect/>
          <a:stretch>
            <a:fillRect/>
          </a:stretch>
        </p:blipFill>
        <p:spPr bwMode="auto">
          <a:xfrm>
            <a:off x="714348" y="2357430"/>
            <a:ext cx="7786742" cy="2301410"/>
          </a:xfrm>
          <a:prstGeom prst="rect">
            <a:avLst/>
          </a:prstGeom>
          <a:noFill/>
        </p:spPr>
      </p:pic>
      <p:sp>
        <p:nvSpPr>
          <p:cNvPr id="5" name="Прямоугольник 4"/>
          <p:cNvSpPr/>
          <p:nvPr/>
        </p:nvSpPr>
        <p:spPr>
          <a:xfrm>
            <a:off x="357158" y="4786322"/>
            <a:ext cx="8286808" cy="1754326"/>
          </a:xfrm>
          <a:prstGeom prst="rect">
            <a:avLst/>
          </a:prstGeom>
        </p:spPr>
        <p:txBody>
          <a:bodyPr wrap="square">
            <a:spAutoFit/>
          </a:bodyPr>
          <a:lstStyle/>
          <a:p>
            <a:pPr algn="just"/>
            <a:r>
              <a:rPr lang="fr-FR" dirty="0" smtClean="0"/>
              <a:t>AVANTAGES : ce modèle va mettre en lumière les facteurs qui vont perturber la transmission de l'information (bruit).</a:t>
            </a:r>
          </a:p>
          <a:p>
            <a:pPr algn="just"/>
            <a:endParaRPr lang="fr-FR" dirty="0" smtClean="0"/>
          </a:p>
          <a:p>
            <a:pPr algn="just"/>
            <a:r>
              <a:rPr lang="fr-FR" dirty="0" smtClean="0"/>
              <a:t>INCONVÉNIENT: c'est un schéma simpliste qui ne peut s'appliquer à toute les situations de communications. Il ignore la pluralité des récepteurs. Il laisse de coté les éléments psychologiques et sociologiques. Il y a absence de boucle de rétroaction.</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Autofit/>
          </a:bodyPr>
          <a:lstStyle/>
          <a:p>
            <a:r>
              <a:rPr lang="fr-FR" sz="3200" b="1" dirty="0" smtClean="0"/>
              <a:t>Le modèle de Harold Lasswell </a:t>
            </a:r>
            <a:r>
              <a:rPr lang="ru-RU" sz="3200" dirty="0" smtClean="0"/>
              <a:t>(1948) </a:t>
            </a:r>
            <a:endParaRPr lang="ru-RU" sz="3200" b="1" dirty="0"/>
          </a:p>
        </p:txBody>
      </p:sp>
      <p:sp>
        <p:nvSpPr>
          <p:cNvPr id="3" name="Содержимое 2"/>
          <p:cNvSpPr>
            <a:spLocks noGrp="1"/>
          </p:cNvSpPr>
          <p:nvPr>
            <p:ph idx="1"/>
          </p:nvPr>
        </p:nvSpPr>
        <p:spPr>
          <a:xfrm>
            <a:off x="457200" y="1000108"/>
            <a:ext cx="8229600" cy="5500726"/>
          </a:xfrm>
        </p:spPr>
        <p:txBody>
          <a:bodyPr>
            <a:normAutofit fontScale="70000" lnSpcReduction="20000"/>
          </a:bodyPr>
          <a:lstStyle/>
          <a:p>
            <a:pPr algn="just">
              <a:buNone/>
            </a:pPr>
            <a:r>
              <a:rPr lang="fr-FR" dirty="0" smtClean="0"/>
              <a:t>Il fut l'un des premiers à s'intéresser à la communication de masse. Selon lui, on peut décrire "convenablement une action de communication en répondant aux questions suivantes " : Qui, dit quoi, par quel canal, à qui et avec quel effet ? </a:t>
            </a:r>
            <a:r>
              <a:rPr lang="fr-FR" dirty="0" smtClean="0">
                <a:hlinkClick r:id="rId2" tooltip="1927"/>
              </a:rPr>
              <a:t>« </a:t>
            </a:r>
            <a:endParaRPr lang="fr-FR" dirty="0" smtClean="0"/>
          </a:p>
          <a:p>
            <a:pPr>
              <a:buNone/>
            </a:pPr>
            <a:r>
              <a:rPr lang="en-US" dirty="0" smtClean="0"/>
              <a:t>En 1927 </a:t>
            </a:r>
            <a:r>
              <a:rPr lang="fr-FR" dirty="0" smtClean="0"/>
              <a:t>Lasswell</a:t>
            </a:r>
            <a:r>
              <a:rPr lang="en-US" dirty="0" smtClean="0"/>
              <a:t> a </a:t>
            </a:r>
            <a:r>
              <a:rPr lang="en-US" dirty="0" err="1" smtClean="0"/>
              <a:t>écrit</a:t>
            </a:r>
            <a:r>
              <a:rPr lang="en-US" dirty="0" smtClean="0"/>
              <a:t> “</a:t>
            </a:r>
            <a:r>
              <a:rPr lang="en-US" i="1" dirty="0" smtClean="0"/>
              <a:t>Propaganda </a:t>
            </a:r>
            <a:r>
              <a:rPr lang="en-US" i="1" dirty="0" smtClean="0"/>
              <a:t>Techniques in the World </a:t>
            </a:r>
            <a:r>
              <a:rPr lang="en-US" i="1" dirty="0" smtClean="0"/>
              <a:t>War”</a:t>
            </a:r>
            <a:endParaRPr lang="fr-FR" dirty="0" smtClean="0"/>
          </a:p>
          <a:p>
            <a:pPr algn="just">
              <a:buNone/>
            </a:pPr>
            <a:r>
              <a:rPr lang="fr-FR" dirty="0" smtClean="0"/>
              <a:t>- QUI : correspond à l'étude sociologique des milieux et organismes émetteurs (motivation de communiquer).</a:t>
            </a:r>
          </a:p>
          <a:p>
            <a:pPr algn="just">
              <a:buNone/>
            </a:pPr>
            <a:r>
              <a:rPr lang="fr-FR" dirty="0" smtClean="0"/>
              <a:t>- DIT QUOI : se rapporte au message, à l'analyse de son contenu.</a:t>
            </a:r>
          </a:p>
          <a:p>
            <a:pPr algn="just">
              <a:buNone/>
            </a:pPr>
            <a:r>
              <a:rPr lang="fr-FR" dirty="0" smtClean="0"/>
              <a:t>- PAR QUEL CANAL : désigne l'ensemble des techniques qui à un moment donné et pour une société déterminée, diffusent à la fois l'information et la culture.</a:t>
            </a:r>
          </a:p>
          <a:p>
            <a:pPr algn="just">
              <a:buNone/>
            </a:pPr>
            <a:r>
              <a:rPr lang="fr-FR" dirty="0" smtClean="0"/>
              <a:t>- A QUI : vise l'audience, les publics avec des analyses selon des variables (âges, sexe...)</a:t>
            </a:r>
          </a:p>
          <a:p>
            <a:pPr algn="just">
              <a:buNone/>
            </a:pPr>
            <a:r>
              <a:rPr lang="fr-FR" dirty="0" smtClean="0"/>
              <a:t>- AVEC QUEL EFFET : suppose une analyse des problèmes d'influence du message sur l'auditoire.</a:t>
            </a:r>
          </a:p>
          <a:p>
            <a:endParaRPr lang="fr-FR" dirty="0" smtClean="0"/>
          </a:p>
          <a:p>
            <a:pPr algn="just"/>
            <a:r>
              <a:rPr lang="fr-FR" dirty="0" smtClean="0"/>
              <a:t>Le modèle de Lasswell conçoit la communication comme un processus d'influence et de persuasion.</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en-US" dirty="0" smtClean="0"/>
              <a:t>suite</a:t>
            </a:r>
            <a:endParaRPr lang="ru-RU" dirty="0"/>
          </a:p>
        </p:txBody>
      </p:sp>
      <p:sp>
        <p:nvSpPr>
          <p:cNvPr id="3" name="Содержимое 2"/>
          <p:cNvSpPr>
            <a:spLocks noGrp="1"/>
          </p:cNvSpPr>
          <p:nvPr>
            <p:ph idx="1"/>
          </p:nvPr>
        </p:nvSpPr>
        <p:spPr>
          <a:xfrm>
            <a:off x="457200" y="1000108"/>
            <a:ext cx="8229600" cy="5126055"/>
          </a:xfrm>
        </p:spPr>
        <p:txBody>
          <a:bodyPr>
            <a:normAutofit fontScale="85000" lnSpcReduction="20000"/>
          </a:bodyPr>
          <a:lstStyle/>
          <a:p>
            <a:pPr algn="just">
              <a:buNone/>
            </a:pPr>
            <a:r>
              <a:rPr lang="fr-FR" b="1" dirty="0" smtClean="0"/>
              <a:t>AVANTAGES :</a:t>
            </a:r>
            <a:r>
              <a:rPr lang="fr-FR" dirty="0" smtClean="0"/>
              <a:t> L'intérêt essentiel du modèle de Lasswall est de dépasser la simple problématique de la transmission d'un message et d'envisager la communication comme un processus dynamique avec une suite d'étapes ayant chacune leur importance, leur spécificité et leur problématique. Il met aussi l'accent sur la finalité et les effets de la communication.</a:t>
            </a:r>
          </a:p>
          <a:p>
            <a:pPr algn="just"/>
            <a:endParaRPr lang="fr-FR" dirty="0" smtClean="0"/>
          </a:p>
          <a:p>
            <a:pPr algn="just">
              <a:buNone/>
            </a:pPr>
            <a:r>
              <a:rPr lang="fr-FR" b="1" dirty="0" smtClean="0"/>
              <a:t>LES LIMITES </a:t>
            </a:r>
            <a:r>
              <a:rPr lang="fr-FR" dirty="0" smtClean="0"/>
              <a:t>: Il s'agit d'un modèle assez simpliste. Le processus de communication est limité à la dimension persuasive. La communication est perçue comme une relation autoritaire. Il y a absence de toute forme de rétroaction, et le contexte sociologique et psychologique n'est pas pris en compte .</a:t>
            </a:r>
          </a:p>
          <a:p>
            <a:pPr algn="just"/>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fr-FR" sz="3600" b="1" dirty="0" smtClean="0">
                <a:latin typeface="Times New Roman" pitchFamily="18" charset="0"/>
                <a:cs typeface="Times New Roman" pitchFamily="18" charset="0"/>
              </a:rPr>
              <a:t>MODÈLE DE RILEY&amp; RILEY</a:t>
            </a:r>
            <a:endParaRPr lang="fr-FR" sz="3600" dirty="0" smtClean="0">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4768865"/>
          </a:xfrm>
        </p:spPr>
        <p:txBody>
          <a:bodyPr>
            <a:normAutofit fontScale="77500" lnSpcReduction="20000"/>
          </a:bodyPr>
          <a:lstStyle/>
          <a:p>
            <a:pPr algn="just">
              <a:buNone/>
            </a:pPr>
            <a:r>
              <a:rPr lang="fr-FR" dirty="0" smtClean="0"/>
              <a:t>Le modèle de Matilda et John Riley incluent dans le processus de communication, </a:t>
            </a:r>
            <a:r>
              <a:rPr lang="fr-FR" b="1" i="1" dirty="0" smtClean="0"/>
              <a:t>la notion d'appartenance à des groupes sociaux au sein d'un système social global</a:t>
            </a:r>
            <a:r>
              <a:rPr lang="fr-FR" dirty="0" smtClean="0"/>
              <a:t>, avec l'apparition </a:t>
            </a:r>
            <a:r>
              <a:rPr lang="fr-FR" b="1" i="1" dirty="0" smtClean="0"/>
              <a:t>d'une boucle de rétroaction </a:t>
            </a:r>
            <a:r>
              <a:rPr lang="fr-FR" dirty="0" smtClean="0"/>
              <a:t>entre l'émetteur et le récepteur qui montre l'existence d'un phénomène de réciprocité, d'une inter-influence entre les membres.</a:t>
            </a:r>
          </a:p>
          <a:p>
            <a:pPr algn="just"/>
            <a:r>
              <a:rPr lang="fr-FR" dirty="0" smtClean="0"/>
              <a:t>Dans ce modèle, les auteurs nous rappellent que nous sommes des individus qui appartiennent à des groupes. </a:t>
            </a:r>
          </a:p>
          <a:p>
            <a:pPr algn="just"/>
            <a:r>
              <a:rPr lang="fr-FR" dirty="0" smtClean="0"/>
              <a:t>L`émetteur </a:t>
            </a:r>
            <a:r>
              <a:rPr lang="fr-FR" dirty="0" smtClean="0"/>
              <a:t>et le récepteur sont donc restitués dans des groupes primaires (familles, communauté, petits groupes...). Ces groupes primaires sont des groupes d'appartenance, ils influencent la façon de voir et de juger. Ces groupes évoluent eux-mêmes dans un contexte social dont ils dépendent.</a:t>
            </a:r>
          </a:p>
          <a:p>
            <a:endParaRPr lang="fr-FR"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en-US" dirty="0" smtClean="0"/>
              <a:t>suite</a:t>
            </a:r>
            <a:endParaRPr lang="ru-RU" dirty="0"/>
          </a:p>
        </p:txBody>
      </p:sp>
      <p:sp>
        <p:nvSpPr>
          <p:cNvPr id="3" name="Содержимое 2"/>
          <p:cNvSpPr>
            <a:spLocks noGrp="1"/>
          </p:cNvSpPr>
          <p:nvPr>
            <p:ph idx="1"/>
          </p:nvPr>
        </p:nvSpPr>
        <p:spPr>
          <a:xfrm>
            <a:off x="457200" y="928670"/>
            <a:ext cx="8229600" cy="5572164"/>
          </a:xfrm>
        </p:spPr>
        <p:txBody>
          <a:bodyPr>
            <a:normAutofit fontScale="70000" lnSpcReduction="20000"/>
          </a:bodyPr>
          <a:lstStyle/>
          <a:p>
            <a:pPr algn="just"/>
            <a:r>
              <a:rPr lang="fr-FR" dirty="0" smtClean="0"/>
              <a:t>L'avantage du modèle de Riley, c'est </a:t>
            </a:r>
            <a:r>
              <a:rPr lang="fr-FR" b="1" i="1" dirty="0" smtClean="0"/>
              <a:t>l'apparition d'une boucle de rétroaction entre l'émetteur et le récepteur</a:t>
            </a:r>
            <a:r>
              <a:rPr lang="fr-FR" dirty="0" smtClean="0"/>
              <a:t> qui montre l'existence d'un phénomène de réciprocité, d'une inter-influence entre les individus en présence.</a:t>
            </a:r>
          </a:p>
          <a:p>
            <a:pPr algn="just">
              <a:buNone/>
            </a:pPr>
            <a:r>
              <a:rPr lang="fr-FR" dirty="0" smtClean="0">
                <a:solidFill>
                  <a:srgbClr val="FF0000"/>
                </a:solidFill>
              </a:rPr>
              <a:t>Le feed-back</a:t>
            </a:r>
            <a:r>
              <a:rPr lang="fr-FR" dirty="0" smtClean="0"/>
              <a:t> désigne </a:t>
            </a:r>
            <a:r>
              <a:rPr lang="fr-FR" dirty="0" smtClean="0">
                <a:solidFill>
                  <a:srgbClr val="FF0000"/>
                </a:solidFill>
              </a:rPr>
              <a:t>la réaction du récepteur </a:t>
            </a:r>
            <a:r>
              <a:rPr lang="fr-FR" dirty="0" smtClean="0"/>
              <a:t>au message émit et son retour vers l'émetteur. </a:t>
            </a:r>
          </a:p>
          <a:p>
            <a:pPr algn="just">
              <a:buNone/>
            </a:pPr>
            <a:r>
              <a:rPr lang="fr-FR" dirty="0" smtClean="0"/>
              <a:t>Cette notion de Feed-Back a permis aux chercheurs en sciences-sociales, de franchir un pas en passant d'une vision linéaire de la communication, à </a:t>
            </a:r>
            <a:r>
              <a:rPr lang="fr-FR" b="1" i="1" dirty="0" smtClean="0"/>
              <a:t>la conception d'un processus circulaire</a:t>
            </a:r>
            <a:r>
              <a:rPr lang="fr-FR" dirty="0" smtClean="0"/>
              <a:t>. </a:t>
            </a:r>
          </a:p>
          <a:p>
            <a:pPr algn="just">
              <a:buNone/>
            </a:pPr>
            <a:r>
              <a:rPr lang="fr-FR" dirty="0" smtClean="0"/>
              <a:t>On distingue </a:t>
            </a:r>
            <a:r>
              <a:rPr lang="fr-FR" b="1" dirty="0" smtClean="0"/>
              <a:t>2 formes de Feed-Back </a:t>
            </a:r>
            <a:r>
              <a:rPr lang="fr-FR" dirty="0" smtClean="0"/>
              <a:t>:</a:t>
            </a:r>
          </a:p>
          <a:p>
            <a:pPr algn="just">
              <a:buFontTx/>
              <a:buChar char="-"/>
            </a:pPr>
            <a:r>
              <a:rPr lang="fr-FR" b="1" dirty="0" smtClean="0"/>
              <a:t>Le Feed-Back positif </a:t>
            </a:r>
            <a:r>
              <a:rPr lang="fr-FR" dirty="0" smtClean="0"/>
              <a:t>est celui qui conduit à accentuer un phénomène avec un effet boule de neige (énervement entre 2 personnes). </a:t>
            </a:r>
          </a:p>
          <a:p>
            <a:pPr algn="just">
              <a:buFontTx/>
              <a:buChar char="-"/>
            </a:pPr>
            <a:r>
              <a:rPr lang="fr-FR" b="1" dirty="0" smtClean="0"/>
              <a:t>Le Feed-back négatif </a:t>
            </a:r>
            <a:r>
              <a:rPr lang="fr-FR" dirty="0" smtClean="0"/>
              <a:t>peut être considéré comme un phénomène de régulation qui tend à maintenir la relation dans un état de stabilité et d'équilibre.</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fr-FR" dirty="0" smtClean="0"/>
              <a:t/>
            </a:r>
            <a:br>
              <a:rPr lang="fr-FR" dirty="0" smtClean="0"/>
            </a:br>
            <a:r>
              <a:rPr lang="fr-FR" sz="3600" b="1" dirty="0" smtClean="0"/>
              <a:t>Théorie de la communication de Jakobson</a:t>
            </a:r>
            <a:r>
              <a:rPr lang="fr-FR" dirty="0" smtClean="0"/>
              <a:t/>
            </a:r>
            <a:br>
              <a:rPr lang="fr-FR" dirty="0" smtClean="0"/>
            </a:br>
            <a:endParaRPr lang="ru-RU" dirty="0"/>
          </a:p>
        </p:txBody>
      </p:sp>
      <p:sp>
        <p:nvSpPr>
          <p:cNvPr id="3" name="Содержимое 2"/>
          <p:cNvSpPr>
            <a:spLocks noGrp="1"/>
          </p:cNvSpPr>
          <p:nvPr>
            <p:ph idx="1"/>
          </p:nvPr>
        </p:nvSpPr>
        <p:spPr>
          <a:xfrm>
            <a:off x="457200" y="857232"/>
            <a:ext cx="8229600" cy="5268931"/>
          </a:xfrm>
        </p:spPr>
        <p:txBody>
          <a:bodyPr>
            <a:normAutofit fontScale="70000" lnSpcReduction="20000"/>
          </a:bodyPr>
          <a:lstStyle/>
          <a:p>
            <a:pPr algn="just"/>
            <a:r>
              <a:rPr lang="fr-FR" dirty="0" smtClean="0"/>
              <a:t>C’est un modèle de communication élaboré par le théoricien de la communication Roman Jakobson. </a:t>
            </a:r>
          </a:p>
          <a:p>
            <a:pPr algn="just"/>
            <a:r>
              <a:rPr lang="fr-FR" dirty="0" smtClean="0"/>
              <a:t>Il permet de réfléchir sur la communication en décrivant les différentes fonctions du langage </a:t>
            </a:r>
            <a:r>
              <a:rPr lang="fr-FR" b="1" dirty="0" smtClean="0"/>
              <a:t>expressif</a:t>
            </a:r>
            <a:r>
              <a:rPr lang="fr-FR" dirty="0" smtClean="0"/>
              <a:t> et en mettant en avant les facteurs qui interviennent dans le cadre d’une communication. </a:t>
            </a:r>
          </a:p>
          <a:p>
            <a:pPr algn="just"/>
            <a:r>
              <a:rPr lang="fr-FR" dirty="0" smtClean="0"/>
              <a:t>D’abord, le message est pensé par l’émetteur, ensuite codé, et enfin exprimé. </a:t>
            </a:r>
          </a:p>
          <a:p>
            <a:pPr algn="just"/>
            <a:r>
              <a:rPr lang="fr-FR" dirty="0" smtClean="0"/>
              <a:t>Quant au destinataire, il réceptionne le message, le décode, et le comprend à sa manière. </a:t>
            </a:r>
          </a:p>
          <a:p>
            <a:pPr algn="just"/>
            <a:r>
              <a:rPr lang="fr-FR" dirty="0" smtClean="0"/>
              <a:t>La transmission du message se fait via un canal, et le message est perturbé par des «bruits» pouvant être physiques et psychologiques. </a:t>
            </a:r>
          </a:p>
          <a:p>
            <a:pPr algn="just"/>
            <a:r>
              <a:rPr lang="fr-FR" dirty="0" smtClean="0"/>
              <a:t>Dans le cas où les canaux ne sont pas identiques et qu’il y a trop de bruits, on parle alors d’une communication non établie. </a:t>
            </a:r>
          </a:p>
          <a:p>
            <a:pPr algn="just">
              <a:buNone/>
            </a:pPr>
            <a:r>
              <a:rPr lang="fr-FR" dirty="0" smtClean="0"/>
              <a:t>Ce modèle de communication a été élaboré en constatant la différence qui peut avoir entre le message envoyé et le message réceptionné.</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fr-FR" sz="3200" b="1" dirty="0" smtClean="0"/>
              <a:t>Le schéma la communication Jakobson</a:t>
            </a:r>
            <a:endParaRPr lang="ru-RU" sz="3200" dirty="0"/>
          </a:p>
        </p:txBody>
      </p:sp>
      <p:pic>
        <p:nvPicPr>
          <p:cNvPr id="3074" name="Picture 2" descr="D:\Коммуникация\2020\Jakobson n5LLYgf7aevtVLZgS9gOABKeDyw.png"/>
          <p:cNvPicPr>
            <a:picLocks noGrp="1" noChangeAspect="1" noChangeArrowheads="1"/>
          </p:cNvPicPr>
          <p:nvPr>
            <p:ph idx="1"/>
          </p:nvPr>
        </p:nvPicPr>
        <p:blipFill>
          <a:blip r:embed="rId2"/>
          <a:srcRect/>
          <a:stretch>
            <a:fillRect/>
          </a:stretch>
        </p:blipFill>
        <p:spPr bwMode="auto">
          <a:xfrm>
            <a:off x="1494180" y="1214422"/>
            <a:ext cx="6935471" cy="542928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en-US" b="1" dirty="0" smtClean="0"/>
              <a:t>Communication ?</a:t>
            </a:r>
            <a:endParaRPr lang="ru-RU" b="1" dirty="0"/>
          </a:p>
        </p:txBody>
      </p:sp>
      <p:sp>
        <p:nvSpPr>
          <p:cNvPr id="3" name="Содержимое 2"/>
          <p:cNvSpPr>
            <a:spLocks noGrp="1"/>
          </p:cNvSpPr>
          <p:nvPr>
            <p:ph idx="1"/>
          </p:nvPr>
        </p:nvSpPr>
        <p:spPr>
          <a:xfrm>
            <a:off x="457200" y="1285860"/>
            <a:ext cx="8229600" cy="5286412"/>
          </a:xfrm>
        </p:spPr>
        <p:txBody>
          <a:bodyPr>
            <a:normAutofit fontScale="85000" lnSpcReduction="20000"/>
          </a:bodyPr>
          <a:lstStyle/>
          <a:p>
            <a:pPr algn="just"/>
            <a:r>
              <a:rPr lang="fr-FR" dirty="0" smtClean="0"/>
              <a:t>Comme la plupart des mots d’une langue, le verbe </a:t>
            </a:r>
            <a:r>
              <a:rPr lang="fr-FR" i="1" dirty="0" smtClean="0"/>
              <a:t>communiquer</a:t>
            </a:r>
            <a:r>
              <a:rPr lang="fr-FR" dirty="0" smtClean="0"/>
              <a:t> et le nom </a:t>
            </a:r>
            <a:r>
              <a:rPr lang="fr-FR" i="1" dirty="0" smtClean="0"/>
              <a:t>communication,</a:t>
            </a:r>
            <a:r>
              <a:rPr lang="fr-FR" dirty="0" smtClean="0"/>
              <a:t> qui en est dérivé, sont l’un et l’autre polysémiques:</a:t>
            </a:r>
          </a:p>
          <a:p>
            <a:pPr>
              <a:buNone/>
            </a:pPr>
            <a:endParaRPr lang="fr-FR" dirty="0" smtClean="0"/>
          </a:p>
          <a:p>
            <a:pPr>
              <a:buNone/>
            </a:pPr>
            <a:r>
              <a:rPr lang="fr-FR" dirty="0" smtClean="0"/>
              <a:t>Exemples:</a:t>
            </a:r>
          </a:p>
          <a:p>
            <a:pPr lvl="0" algn="just">
              <a:buNone/>
            </a:pPr>
            <a:r>
              <a:rPr lang="fr-FR" dirty="0" smtClean="0"/>
              <a:t>(1)</a:t>
            </a:r>
            <a:r>
              <a:rPr lang="ru-RU" dirty="0" smtClean="0"/>
              <a:t> </a:t>
            </a:r>
            <a:r>
              <a:rPr lang="fr-FR" dirty="0" smtClean="0"/>
              <a:t>Combien coûte une </a:t>
            </a:r>
            <a:r>
              <a:rPr lang="fr-FR" i="1" dirty="0" smtClean="0"/>
              <a:t>communication</a:t>
            </a:r>
            <a:r>
              <a:rPr lang="fr-FR" dirty="0" smtClean="0"/>
              <a:t> téléphonique avec Paris ?</a:t>
            </a:r>
            <a:endParaRPr lang="ru-RU" dirty="0" smtClean="0"/>
          </a:p>
          <a:p>
            <a:pPr lvl="0" algn="just">
              <a:buNone/>
            </a:pPr>
            <a:r>
              <a:rPr lang="fr-FR" dirty="0" smtClean="0"/>
              <a:t>(2) Dans cette région, les </a:t>
            </a:r>
            <a:r>
              <a:rPr lang="fr-FR" i="1" dirty="0" smtClean="0"/>
              <a:t>communications</a:t>
            </a:r>
            <a:r>
              <a:rPr lang="fr-FR" dirty="0" smtClean="0"/>
              <a:t> sont faciles.</a:t>
            </a:r>
            <a:endParaRPr lang="ru-RU" dirty="0" smtClean="0"/>
          </a:p>
          <a:p>
            <a:pPr lvl="0" algn="just">
              <a:buNone/>
            </a:pPr>
            <a:r>
              <a:rPr lang="fr-FR" dirty="0" smtClean="0"/>
              <a:t>(3) On devrait établir une </a:t>
            </a:r>
            <a:r>
              <a:rPr lang="fr-FR" i="1" dirty="0" smtClean="0"/>
              <a:t>communication</a:t>
            </a:r>
            <a:r>
              <a:rPr lang="fr-FR" dirty="0" smtClean="0"/>
              <a:t> entre ces deux pièces.</a:t>
            </a:r>
          </a:p>
          <a:p>
            <a:pPr lvl="0" algn="just">
              <a:buNone/>
            </a:pPr>
            <a:endParaRPr lang="fr-FR" dirty="0" smtClean="0"/>
          </a:p>
          <a:p>
            <a:pPr lvl="0" algn="just">
              <a:buNone/>
            </a:pPr>
            <a:r>
              <a:rPr lang="fr-FR" dirty="0" smtClean="0"/>
              <a:t>Dans ces emplois bien divers, le noyau sémantique qui se retrouve partout doit être </a:t>
            </a:r>
            <a:r>
              <a:rPr lang="fr-FR" b="1" i="1" dirty="0" smtClean="0"/>
              <a:t>l’idée de réunir ce qui de soi est séparé</a:t>
            </a:r>
            <a:r>
              <a:rPr lang="fr-FR" dirty="0" smtClean="0"/>
              <a:t>. </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fr-FR" sz="3200" b="1" dirty="0" smtClean="0"/>
              <a:t>Le schéma la communication Jakobson</a:t>
            </a:r>
            <a:endParaRPr lang="ru-RU" sz="3200" dirty="0"/>
          </a:p>
        </p:txBody>
      </p:sp>
      <p:sp>
        <p:nvSpPr>
          <p:cNvPr id="3" name="Содержимое 2"/>
          <p:cNvSpPr>
            <a:spLocks noGrp="1"/>
          </p:cNvSpPr>
          <p:nvPr>
            <p:ph idx="1"/>
          </p:nvPr>
        </p:nvSpPr>
        <p:spPr>
          <a:xfrm>
            <a:off x="457200" y="1142984"/>
            <a:ext cx="8229600" cy="4983179"/>
          </a:xfrm>
        </p:spPr>
        <p:txBody>
          <a:bodyPr>
            <a:normAutofit fontScale="55000" lnSpcReduction="20000"/>
          </a:bodyPr>
          <a:lstStyle/>
          <a:p>
            <a:r>
              <a:rPr lang="fr-FR" dirty="0" smtClean="0"/>
              <a:t>L'intérêt de ce schéma de la communication réside dans la conceptualisation des fonctions du langage. </a:t>
            </a:r>
          </a:p>
          <a:p>
            <a:pPr>
              <a:buNone/>
            </a:pPr>
            <a:r>
              <a:rPr lang="fr-FR" dirty="0" smtClean="0"/>
              <a:t>Jakobson fait correspondre à chaque facteur de la communication une fonction du langage. Au six facteurs, correspondent six fonctions.</a:t>
            </a:r>
          </a:p>
          <a:p>
            <a:pPr algn="just"/>
            <a:r>
              <a:rPr lang="fr-FR" b="1" dirty="0" smtClean="0"/>
              <a:t>La fonction expressive</a:t>
            </a:r>
            <a:r>
              <a:rPr lang="fr-FR" dirty="0" smtClean="0"/>
              <a:t> : elle est centrée sur le sujet qui parle : sentiments, émotions, mimiques, etc.</a:t>
            </a:r>
          </a:p>
          <a:p>
            <a:pPr algn="just"/>
            <a:r>
              <a:rPr lang="fr-FR" b="1" dirty="0" smtClean="0"/>
              <a:t>La fonction conative</a:t>
            </a:r>
            <a:r>
              <a:rPr lang="fr-FR" dirty="0" smtClean="0"/>
              <a:t> : cette fonction permet a l’émetteur d'agir sur le récepteur (inciter à écouter, à agir, à émouvoir).</a:t>
            </a:r>
          </a:p>
          <a:p>
            <a:pPr algn="just"/>
            <a:r>
              <a:rPr lang="fr-FR" b="1" dirty="0" smtClean="0"/>
              <a:t>La fonction phatique</a:t>
            </a:r>
            <a:r>
              <a:rPr lang="fr-FR" dirty="0" smtClean="0"/>
              <a:t> : cette fonction est relative au contact. Elle permet de provoquer et de maintenir le contact.</a:t>
            </a:r>
          </a:p>
          <a:p>
            <a:pPr algn="just"/>
            <a:r>
              <a:rPr lang="fr-FR" b="1" dirty="0" smtClean="0"/>
              <a:t>La fonction métalinguistique</a:t>
            </a:r>
            <a:r>
              <a:rPr lang="fr-FR" dirty="0" smtClean="0"/>
              <a:t> : cette fonction s'exerce lorsque l'échange porte sur le code lui-même et que les partenaires vérifient qu'ils utilisent bien le même code. Cette fonction consiste donc à utiliser un langage pour expliquer un autre langage.</a:t>
            </a:r>
          </a:p>
          <a:p>
            <a:pPr algn="just"/>
            <a:r>
              <a:rPr lang="fr-FR" b="1" dirty="0" smtClean="0"/>
              <a:t>La fonction référentielle</a:t>
            </a:r>
            <a:r>
              <a:rPr lang="fr-FR" dirty="0" smtClean="0"/>
              <a:t> : cette fonction permet de dénoter le monde qui nous entoure, c'est le référent, c'est-à-dire «de quoi il s'agit».</a:t>
            </a:r>
          </a:p>
          <a:p>
            <a:pPr algn="just"/>
            <a:r>
              <a:rPr lang="fr-FR" b="1" dirty="0" smtClean="0"/>
              <a:t>La fonction poétique</a:t>
            </a:r>
            <a:r>
              <a:rPr lang="fr-FR" dirty="0" smtClean="0"/>
              <a:t> : elle ne se limite pas à la poésie seulement, car tout message est expressif. Cette fonction se rapporte à la forme du message dans la mesure où elle a une valeur expressive propre.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14356"/>
          </a:xfrm>
        </p:spPr>
        <p:txBody>
          <a:bodyPr>
            <a:normAutofit fontScale="90000"/>
          </a:bodyPr>
          <a:lstStyle/>
          <a:p>
            <a:r>
              <a:rPr lang="fr-FR" sz="2700" b="1" dirty="0" smtClean="0"/>
              <a:t/>
            </a:r>
            <a:br>
              <a:rPr lang="fr-FR" sz="2700" b="1" dirty="0" smtClean="0"/>
            </a:br>
            <a:r>
              <a:rPr lang="fr-FR" sz="2700" b="1" dirty="0" smtClean="0"/>
              <a:t/>
            </a:r>
            <a:br>
              <a:rPr lang="fr-FR" sz="2700" b="1" dirty="0" smtClean="0"/>
            </a:br>
            <a:r>
              <a:rPr lang="fr-FR" sz="2700" b="1" dirty="0" smtClean="0"/>
              <a:t/>
            </a:r>
            <a:br>
              <a:rPr lang="fr-FR" sz="2700" b="1" dirty="0" smtClean="0"/>
            </a:br>
            <a:r>
              <a:rPr lang="fr-FR" sz="2700" b="1" dirty="0" smtClean="0"/>
              <a:t>SCHÉMA DE LA COMMUNICATION : Roman Jakobson (1963)</a:t>
            </a:r>
            <a:r>
              <a:rPr lang="ru-RU" dirty="0" smtClean="0"/>
              <a:t/>
            </a:r>
            <a:br>
              <a:rPr lang="ru-RU" dirty="0" smtClean="0"/>
            </a:br>
            <a:endParaRPr lang="ru-RU" dirty="0"/>
          </a:p>
        </p:txBody>
      </p:sp>
      <p:pic>
        <p:nvPicPr>
          <p:cNvPr id="4" name="Содержимое 3" descr="http://www.linguistes.com/langue/jakobson.gif"/>
          <p:cNvPicPr>
            <a:picLocks noGrp="1"/>
          </p:cNvPicPr>
          <p:nvPr>
            <p:ph idx="1"/>
          </p:nvPr>
        </p:nvPicPr>
        <p:blipFill>
          <a:blip r:embed="rId2"/>
          <a:srcRect/>
          <a:stretch>
            <a:fillRect/>
          </a:stretch>
        </p:blipFill>
        <p:spPr bwMode="auto">
          <a:xfrm>
            <a:off x="857224" y="785794"/>
            <a:ext cx="7643865" cy="578645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fr-FR" dirty="0" smtClean="0"/>
              <a:t>Théorie de la communication Palo Alto</a:t>
            </a:r>
            <a:br>
              <a:rPr lang="fr-FR" dirty="0" smtClean="0"/>
            </a:br>
            <a:endParaRPr lang="ru-RU" dirty="0"/>
          </a:p>
        </p:txBody>
      </p:sp>
      <p:sp>
        <p:nvSpPr>
          <p:cNvPr id="3" name="Содержимое 2"/>
          <p:cNvSpPr>
            <a:spLocks noGrp="1"/>
          </p:cNvSpPr>
          <p:nvPr>
            <p:ph idx="1"/>
          </p:nvPr>
        </p:nvSpPr>
        <p:spPr>
          <a:xfrm>
            <a:off x="457200" y="500042"/>
            <a:ext cx="8229600" cy="5626121"/>
          </a:xfrm>
        </p:spPr>
        <p:txBody>
          <a:bodyPr>
            <a:normAutofit fontScale="62500" lnSpcReduction="20000"/>
          </a:bodyPr>
          <a:lstStyle/>
          <a:p>
            <a:r>
              <a:rPr lang="fr-FR" dirty="0" smtClean="0"/>
              <a:t>L’école de Palo Alto est un groupe de chercheurs qui ont fait des </a:t>
            </a:r>
            <a:r>
              <a:rPr lang="fr-FR" b="1" dirty="0" smtClean="0"/>
              <a:t>analyses</a:t>
            </a:r>
            <a:r>
              <a:rPr lang="fr-FR" dirty="0" smtClean="0"/>
              <a:t> portant sur l’importance de la relation entre les acteurs de la communication et le message.</a:t>
            </a:r>
          </a:p>
          <a:p>
            <a:r>
              <a:rPr lang="fr-FR" dirty="0" smtClean="0"/>
              <a:t>Le fondateur de cette école, qui a pris le nom de la ville de </a:t>
            </a:r>
            <a:r>
              <a:rPr lang="fr-FR" b="1" i="1" dirty="0" smtClean="0"/>
              <a:t>Palo Alto en Californie, est Grégory Bateson</a:t>
            </a:r>
            <a:r>
              <a:rPr lang="fr-FR" dirty="0" smtClean="0"/>
              <a:t>, </a:t>
            </a:r>
            <a:r>
              <a:rPr lang="fr-FR" b="1" i="1" dirty="0" smtClean="0"/>
              <a:t>ethnologue et anthropologue  (</a:t>
            </a:r>
            <a:r>
              <a:rPr lang="fr-FR" dirty="0" smtClean="0"/>
              <a:t>à partir des années 1950)</a:t>
            </a:r>
            <a:r>
              <a:rPr lang="fr-FR" b="1" i="1" dirty="0" smtClean="0"/>
              <a:t>. Les autres participants: </a:t>
            </a:r>
            <a:r>
              <a:rPr lang="en-US" dirty="0" smtClean="0"/>
              <a:t>Donald D. Jackson, John </a:t>
            </a:r>
            <a:r>
              <a:rPr lang="en-US" dirty="0" err="1" smtClean="0"/>
              <a:t>Weakland</a:t>
            </a:r>
            <a:r>
              <a:rPr lang="en-US" dirty="0" smtClean="0"/>
              <a:t>, Jay Haley, Richard </a:t>
            </a:r>
            <a:r>
              <a:rPr lang="en-US" dirty="0" err="1" smtClean="0"/>
              <a:t>Fisch</a:t>
            </a:r>
            <a:r>
              <a:rPr lang="en-US" dirty="0" smtClean="0"/>
              <a:t>, William Fry et Paul </a:t>
            </a:r>
            <a:r>
              <a:rPr lang="en-US" dirty="0" err="1" smtClean="0"/>
              <a:t>Watzlawick</a:t>
            </a:r>
            <a:r>
              <a:rPr lang="en-US" dirty="0" smtClean="0"/>
              <a:t>.</a:t>
            </a:r>
            <a:endParaRPr lang="fr-FR" b="1" i="1" dirty="0" smtClean="0"/>
          </a:p>
          <a:p>
            <a:pPr algn="just"/>
            <a:r>
              <a:rPr lang="fr-FR" dirty="0" smtClean="0"/>
              <a:t>Le principe de ce modèle de communication repose sur le fait que « l’on ne peut pas ne pas communiquer ». </a:t>
            </a:r>
          </a:p>
          <a:p>
            <a:pPr algn="just"/>
            <a:r>
              <a:rPr lang="fr-FR" dirty="0" smtClean="0"/>
              <a:t>Selon ce concept, il est impossible de ne pas communiquer étant donné que la communication est inhérente au comportement des individus.</a:t>
            </a:r>
          </a:p>
          <a:p>
            <a:pPr algn="just"/>
            <a:r>
              <a:rPr lang="fr-FR" dirty="0" smtClean="0"/>
              <a:t>Le « non-comportement » n’existe pas, le silence et l’inaction sont un comportement, ce qui signifie que les individus communiquent en permanence. </a:t>
            </a:r>
          </a:p>
          <a:p>
            <a:pPr algn="just">
              <a:buNone/>
            </a:pPr>
            <a:r>
              <a:rPr lang="fr-FR" dirty="0" smtClean="0"/>
              <a:t>Les points essentiels se dégagent de ce modèle: la communication est une activité sociale permanente, elle a une fonction intégrative (communauté), elle met en jeu le comportement et le langage gestuel.</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fr-FR" sz="2800" b="1" dirty="0" smtClean="0"/>
              <a:t>Les apports essentiels de l’école de Palo Alto à la théorie de la communication sont les suivantes :</a:t>
            </a:r>
            <a:br>
              <a:rPr lang="fr-FR" sz="2800" b="1" dirty="0" smtClean="0"/>
            </a:br>
            <a:endParaRPr lang="ru-RU" sz="2800" b="1" dirty="0"/>
          </a:p>
        </p:txBody>
      </p:sp>
      <p:sp>
        <p:nvSpPr>
          <p:cNvPr id="3" name="Содержимое 2"/>
          <p:cNvSpPr>
            <a:spLocks noGrp="1"/>
          </p:cNvSpPr>
          <p:nvPr>
            <p:ph idx="1"/>
          </p:nvPr>
        </p:nvSpPr>
        <p:spPr>
          <a:xfrm>
            <a:off x="457200" y="1285860"/>
            <a:ext cx="8229600" cy="4840303"/>
          </a:xfrm>
        </p:spPr>
        <p:txBody>
          <a:bodyPr>
            <a:normAutofit fontScale="85000" lnSpcReduction="10000"/>
          </a:bodyPr>
          <a:lstStyle/>
          <a:p>
            <a:pPr algn="just"/>
            <a:r>
              <a:rPr lang="fr-FR" b="1" dirty="0" smtClean="0"/>
              <a:t>La communication est une activité sociale permanente</a:t>
            </a:r>
            <a:r>
              <a:rPr lang="fr-FR" dirty="0" smtClean="0"/>
              <a:t>, elle est le processus par lequel la culture se réalise (se réactualise et se renouvelle).</a:t>
            </a:r>
          </a:p>
          <a:p>
            <a:pPr algn="just"/>
            <a:r>
              <a:rPr lang="fr-FR" b="1" dirty="0" smtClean="0"/>
              <a:t>La communication sert plus à intégrer</a:t>
            </a:r>
            <a:r>
              <a:rPr lang="fr-FR" dirty="0" smtClean="0"/>
              <a:t>, à dire que l’on appartient à la même communauté (fonction d’intégrative), </a:t>
            </a:r>
            <a:r>
              <a:rPr lang="fr-FR" b="1" dirty="0" smtClean="0"/>
              <a:t>qu’à informer</a:t>
            </a:r>
            <a:r>
              <a:rPr lang="fr-FR" dirty="0" smtClean="0"/>
              <a:t>.</a:t>
            </a:r>
          </a:p>
          <a:p>
            <a:pPr algn="just"/>
            <a:r>
              <a:rPr lang="fr-FR" b="1" dirty="0" smtClean="0"/>
              <a:t>La communication n’est pas seulement verbale</a:t>
            </a:r>
            <a:r>
              <a:rPr lang="fr-FR" dirty="0" smtClean="0"/>
              <a:t>, elle met notamment en jeu le comportement (kinésique) et la position du corps dans l’espace (proxémique).</a:t>
            </a:r>
          </a:p>
          <a:p>
            <a:pPr algn="just"/>
            <a:r>
              <a:rPr lang="fr-FR" b="1" dirty="0" smtClean="0"/>
              <a:t>La communication ne se résume pas à l’acte intentionnel de communiquer</a:t>
            </a:r>
            <a:r>
              <a:rPr lang="fr-FR" dirty="0" smtClean="0"/>
              <a:t> : «on ne peut pas ne pas communiquer» (Watzlawick).</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fr-FR" b="1" dirty="0" smtClean="0"/>
              <a:t/>
            </a:r>
            <a:br>
              <a:rPr lang="fr-FR" b="1" dirty="0" smtClean="0"/>
            </a:br>
            <a:r>
              <a:rPr lang="fr-FR" b="1" dirty="0" smtClean="0"/>
              <a:t>L'école de Francfort</a:t>
            </a:r>
            <a:br>
              <a:rPr lang="fr-FR" b="1" dirty="0" smtClean="0"/>
            </a:br>
            <a:endParaRPr lang="ru-RU" dirty="0"/>
          </a:p>
        </p:txBody>
      </p:sp>
      <p:sp>
        <p:nvSpPr>
          <p:cNvPr id="3" name="Содержимое 2"/>
          <p:cNvSpPr>
            <a:spLocks noGrp="1"/>
          </p:cNvSpPr>
          <p:nvPr>
            <p:ph idx="1"/>
          </p:nvPr>
        </p:nvSpPr>
        <p:spPr>
          <a:xfrm>
            <a:off x="457200" y="1142984"/>
            <a:ext cx="8229600" cy="5286412"/>
          </a:xfrm>
        </p:spPr>
        <p:txBody>
          <a:bodyPr>
            <a:normAutofit fontScale="85000" lnSpcReduction="20000"/>
          </a:bodyPr>
          <a:lstStyle/>
          <a:p>
            <a:pPr algn="just"/>
            <a:r>
              <a:rPr lang="fr-FR" dirty="0" smtClean="0"/>
              <a:t>L’Ecole de Francfort est née en 1923 avec la fondation de l’Institut für Sozialforschung (Institut de Recherches Sociales) par décision du Ministère de l’Education de l`Allemagne. L’idée d’une institution permanente vouée à l’étude critique des phénomènes sociaux était apparue en 1922 lors d’un colloque consacré au marxisme (communisme).</a:t>
            </a:r>
          </a:p>
          <a:p>
            <a:pPr algn="just"/>
            <a:r>
              <a:rPr lang="fr-FR" dirty="0" smtClean="0"/>
              <a:t>Son projet initial était d'accomplir une analyse critique des sciences sociales dans une perspective néo-marxiste. </a:t>
            </a:r>
            <a:r>
              <a:rPr lang="fr-FR" b="1" i="1" dirty="0" smtClean="0"/>
              <a:t>L'école de Francfort est notamment connue pour s'être penchée sur l'apparition de la culture de masse dans les sociétés modernes, dont elle développera une critique à l'aide du concept de l‘«industrie culturelle ».</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fr-FR" b="1" dirty="0" smtClean="0"/>
              <a:t>L'école de </a:t>
            </a:r>
            <a:r>
              <a:rPr lang="fr-FR" b="1" dirty="0" smtClean="0"/>
              <a:t>Francfort </a:t>
            </a:r>
            <a:endParaRPr lang="ru-RU" dirty="0"/>
          </a:p>
        </p:txBody>
      </p:sp>
      <p:sp>
        <p:nvSpPr>
          <p:cNvPr id="3" name="Содержимое 2"/>
          <p:cNvSpPr>
            <a:spLocks noGrp="1"/>
          </p:cNvSpPr>
          <p:nvPr>
            <p:ph idx="1"/>
          </p:nvPr>
        </p:nvSpPr>
        <p:spPr>
          <a:xfrm>
            <a:off x="457200" y="1142984"/>
            <a:ext cx="8229600" cy="5072098"/>
          </a:xfrm>
        </p:spPr>
        <p:txBody>
          <a:bodyPr>
            <a:normAutofit fontScale="62500" lnSpcReduction="20000"/>
          </a:bodyPr>
          <a:lstStyle/>
          <a:p>
            <a:pPr>
              <a:buNone/>
            </a:pPr>
            <a:r>
              <a:rPr lang="fr-FR" dirty="0" smtClean="0"/>
              <a:t>se penche </a:t>
            </a:r>
            <a:r>
              <a:rPr lang="fr-FR" dirty="0" smtClean="0"/>
              <a:t>sur les concepts de critique comme :</a:t>
            </a:r>
          </a:p>
          <a:p>
            <a:r>
              <a:rPr lang="fr-FR" b="1" dirty="0" smtClean="0"/>
              <a:t>Au sens des Lumières</a:t>
            </a:r>
            <a:r>
              <a:rPr lang="fr-FR" dirty="0" smtClean="0"/>
              <a:t> : la raison pour décrypter les textes,</a:t>
            </a:r>
          </a:p>
          <a:p>
            <a:pPr algn="just"/>
            <a:r>
              <a:rPr lang="fr-FR" b="1" dirty="0" smtClean="0"/>
              <a:t>Au sens de la philosophie idéaliste allemande</a:t>
            </a:r>
            <a:r>
              <a:rPr lang="fr-FR" dirty="0" smtClean="0"/>
              <a:t> : voir Kant (épistémologie),</a:t>
            </a:r>
          </a:p>
          <a:p>
            <a:pPr algn="just"/>
            <a:r>
              <a:rPr lang="fr-FR" b="1" dirty="0" smtClean="0"/>
              <a:t>Au sens marxiste</a:t>
            </a:r>
            <a:r>
              <a:rPr lang="fr-FR" dirty="0" smtClean="0"/>
              <a:t> : il faut prendre conscience de la situation pour s'en libérer.</a:t>
            </a:r>
          </a:p>
          <a:p>
            <a:pPr algn="just">
              <a:buNone/>
            </a:pPr>
            <a:r>
              <a:rPr lang="fr-FR" dirty="0" smtClean="0"/>
              <a:t>A l'arrivée du parti nazi au pouvoir en 1933, l'Institut est fermé et ses membres sont contraints à l'exil. Adorno, Horkheimer et Marcuse partent aux États-Unis. </a:t>
            </a:r>
          </a:p>
          <a:p>
            <a:pPr algn="just">
              <a:buNone/>
            </a:pPr>
            <a:r>
              <a:rPr lang="fr-FR" dirty="0" smtClean="0"/>
              <a:t>Herbert Marcuse enseignera à Berkeley, en Californie. Après une escale à Genève, l'Institut est transféré à New York, où il restera jusqu'en 1950, date de son retour à Francfort. </a:t>
            </a:r>
          </a:p>
          <a:p>
            <a:pPr algn="just">
              <a:buNone/>
            </a:pPr>
            <a:r>
              <a:rPr lang="fr-FR" dirty="0" smtClean="0"/>
              <a:t>Jürgen Habermas, par un réinvestissement de la théorie critique, contribuera à fonder ce que l'on nommera la «Seconde génération de l'École de Francfort». S'il n'a que des liens historiques ténus avec l'école de Francfort, sa réappropriation de la théorie critique fait de lui non seulement l'héritier de Horkheimer mais aussi un innovateur susceptible de libérer la théorie critique « des entraves dont elle n'avait pas su elle-même se déprendre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fr-FR" b="1" dirty="0" smtClean="0"/>
              <a:t>L'école de Francfort</a:t>
            </a:r>
            <a:br>
              <a:rPr lang="fr-FR" b="1" dirty="0" smtClean="0"/>
            </a:br>
            <a:endParaRPr lang="ru-RU" dirty="0"/>
          </a:p>
        </p:txBody>
      </p:sp>
      <p:sp>
        <p:nvSpPr>
          <p:cNvPr id="3" name="Содержимое 2"/>
          <p:cNvSpPr>
            <a:spLocks noGrp="1"/>
          </p:cNvSpPr>
          <p:nvPr>
            <p:ph idx="1"/>
          </p:nvPr>
        </p:nvSpPr>
        <p:spPr>
          <a:xfrm>
            <a:off x="457200" y="857232"/>
            <a:ext cx="8229600" cy="6000768"/>
          </a:xfrm>
        </p:spPr>
        <p:txBody>
          <a:bodyPr>
            <a:normAutofit fontScale="62500" lnSpcReduction="20000"/>
          </a:bodyPr>
          <a:lstStyle/>
          <a:p>
            <a:pPr algn="just">
              <a:buNone/>
            </a:pPr>
            <a:r>
              <a:rPr lang="fr-FR" dirty="0" smtClean="0"/>
              <a:t>Après la guerre, l’Ecole de Francfort se détache de l’Institut pour devenir un courant de pensée. </a:t>
            </a:r>
          </a:p>
          <a:p>
            <a:pPr algn="just">
              <a:buNone/>
            </a:pPr>
            <a:r>
              <a:rPr lang="fr-FR" dirty="0" smtClean="0"/>
              <a:t>Il y a entre les chercheurs des liens personnels mais ce qui les unit particulièrement c’est une attitude philosophique et un certain nombre de choix politiques communs. Ce sont des marxistes non inféodés à un parti ou à un Etat, et </a:t>
            </a:r>
            <a:r>
              <a:rPr lang="fr-FR" b="1" i="1" dirty="0" smtClean="0"/>
              <a:t>la raison est leur référent essentiel ; la raison émancipatrice qui arme le sujet d’une  conscience critique, mais aussi la raison qui est à l’origine de l’émergence du capitalisme à travers une appropriation rationnelle de la nature. </a:t>
            </a:r>
            <a:r>
              <a:rPr lang="fr-FR" dirty="0" smtClean="0"/>
              <a:t>D’où une dialectique de la raison à la fois émancipatrice et instrument de domination. </a:t>
            </a:r>
          </a:p>
          <a:p>
            <a:pPr algn="just">
              <a:buNone/>
            </a:pPr>
            <a:r>
              <a:rPr lang="fr-FR" dirty="0" smtClean="0"/>
              <a:t>La critique de la culture de masse fait partie des Etudes Sociales, dans la mesure où elle s'inscrit dans la société contemporaine. </a:t>
            </a:r>
            <a:r>
              <a:rPr lang="fr-FR" b="1" i="1" dirty="0" smtClean="0"/>
              <a:t>La culture de masse est souvent décrite comme étant une «société de consommation» où une grande part des rapports entre les hommes est basée ou régis par des processus économiques ou la consommation et les volontés des entreprises deviennent des phénomènes de société. Ces processus institutionnalisent nos modes de vie et sont aujourd'hui sous l’emprise de « la mondialisation ».</a:t>
            </a:r>
          </a:p>
          <a:p>
            <a:pPr algn="just">
              <a:buNone/>
            </a:pPr>
            <a:r>
              <a:rPr lang="fr-FR" dirty="0" smtClean="0"/>
              <a:t> </a:t>
            </a:r>
            <a:r>
              <a:rPr lang="fr-FR" b="1" dirty="0" smtClean="0"/>
              <a:t/>
            </a:r>
            <a:br>
              <a:rPr lang="fr-FR" b="1" dirty="0" smtClean="0"/>
            </a:b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fr-FR" b="1" dirty="0" smtClean="0"/>
              <a:t/>
            </a:r>
            <a:br>
              <a:rPr lang="fr-FR" b="1" dirty="0" smtClean="0"/>
            </a:br>
            <a:r>
              <a:rPr lang="fr-FR" b="1" dirty="0" smtClean="0"/>
              <a:t/>
            </a:r>
            <a:br>
              <a:rPr lang="fr-FR" b="1" dirty="0" smtClean="0"/>
            </a:br>
            <a:r>
              <a:rPr lang="fr-FR" sz="3600" b="1" dirty="0" smtClean="0"/>
              <a:t>L'école de Londres</a:t>
            </a:r>
            <a:br>
              <a:rPr lang="fr-FR" sz="3600" b="1" dirty="0" smtClean="0"/>
            </a:br>
            <a:r>
              <a:rPr lang="fr-FR" sz="3600" b="1" dirty="0" smtClean="0"/>
              <a:t>(Le contextualisme britannique)</a:t>
            </a:r>
            <a:r>
              <a:rPr lang="ru-RU" sz="3600" b="1" dirty="0" smtClean="0"/>
              <a:t/>
            </a:r>
            <a:br>
              <a:rPr lang="ru-RU" sz="3600" b="1" dirty="0" smtClean="0"/>
            </a:br>
            <a:r>
              <a:rPr lang="ru-RU" b="1" dirty="0" smtClean="0"/>
              <a:t/>
            </a:r>
            <a:br>
              <a:rPr lang="ru-RU" b="1" dirty="0" smtClean="0"/>
            </a:br>
            <a:endParaRPr lang="ru-RU" dirty="0"/>
          </a:p>
        </p:txBody>
      </p:sp>
      <p:sp>
        <p:nvSpPr>
          <p:cNvPr id="3" name="Содержимое 2"/>
          <p:cNvSpPr>
            <a:spLocks noGrp="1"/>
          </p:cNvSpPr>
          <p:nvPr>
            <p:ph idx="1"/>
          </p:nvPr>
        </p:nvSpPr>
        <p:spPr>
          <a:xfrm>
            <a:off x="457200" y="1285860"/>
            <a:ext cx="8229600" cy="5286412"/>
          </a:xfrm>
        </p:spPr>
        <p:txBody>
          <a:bodyPr>
            <a:normAutofit fontScale="77500" lnSpcReduction="20000"/>
          </a:bodyPr>
          <a:lstStyle/>
          <a:p>
            <a:pPr algn="just"/>
            <a:r>
              <a:rPr lang="fr-FR" dirty="0" smtClean="0"/>
              <a:t>L'importance du contexte a été mise en évidence par les travaux de la London School, des linguistes influencés par </a:t>
            </a:r>
            <a:r>
              <a:rPr lang="fr-FR" b="1" dirty="0" smtClean="0"/>
              <a:t>Malinowski, </a:t>
            </a:r>
            <a:r>
              <a:rPr lang="fr-FR" dirty="0" smtClean="0"/>
              <a:t>Professeur d'Anthropologie</a:t>
            </a:r>
            <a:r>
              <a:rPr lang="fr-FR" b="1" dirty="0" smtClean="0"/>
              <a:t> </a:t>
            </a:r>
            <a:r>
              <a:rPr lang="fr-FR" dirty="0" smtClean="0"/>
              <a:t>à l'Université de Londres à partir de 1921, et par </a:t>
            </a:r>
            <a:r>
              <a:rPr lang="fr-FR" b="1" dirty="0" smtClean="0"/>
              <a:t>J.R. Firth </a:t>
            </a:r>
            <a:r>
              <a:rPr lang="fr-FR" dirty="0" smtClean="0"/>
              <a:t>qui est devenu le premier Professeur de Linguistique Générale à l'Université de Londres en 1944.</a:t>
            </a:r>
            <a:endParaRPr lang="ru-RU" dirty="0" smtClean="0"/>
          </a:p>
          <a:p>
            <a:pPr algn="just"/>
            <a:r>
              <a:rPr lang="fr-FR" dirty="0" smtClean="0"/>
              <a:t>À travers ses études sur les langues primitives du Pacifique Sud, Malinowski s'est convaincu du fait que </a:t>
            </a:r>
            <a:r>
              <a:rPr lang="fr-FR" b="1" i="1" dirty="0" smtClean="0"/>
              <a:t>tout langage humain était lié à des besoins fonctionnels et ne pouvait être compris en dehors de la culture et du contexte social de l'énoncé. </a:t>
            </a:r>
          </a:p>
          <a:p>
            <a:pPr algn="just"/>
            <a:r>
              <a:rPr lang="fr-FR" dirty="0" smtClean="0"/>
              <a:t>L'idée de contexte a été reprise par Firth en 1935 afin d'insister sur la nécessité de regarder ce qui est visible plutôt que de faire des hypothèses abstraites sur la notion </a:t>
            </a:r>
            <a:r>
              <a:rPr lang="fr-FR" smtClean="0"/>
              <a:t>de </a:t>
            </a:r>
            <a:r>
              <a:rPr lang="fr-FR" smtClean="0"/>
              <a:t>sens.</a:t>
            </a:r>
            <a:endParaRPr lang="ru-RU" dirty="0" smtClean="0"/>
          </a:p>
          <a:p>
            <a:pPr algn="just"/>
            <a:endParaRPr lang="ru-RU" dirty="0" smtClean="0"/>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fr-FR" sz="3600" b="1" i="1" dirty="0" smtClean="0">
                <a:latin typeface="Times New Roman" pitchFamily="18" charset="0"/>
                <a:cs typeface="Times New Roman" pitchFamily="18" charset="0"/>
              </a:rPr>
              <a:t>La révolution discursive</a:t>
            </a:r>
            <a:r>
              <a:rPr lang="fr-FR"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214422"/>
            <a:ext cx="8229600" cy="4525963"/>
          </a:xfrm>
        </p:spPr>
        <p:txBody>
          <a:bodyPr/>
          <a:lstStyle/>
          <a:p>
            <a:pPr algn="just"/>
            <a:r>
              <a:rPr lang="fr-FR" dirty="0" smtClean="0"/>
              <a:t>A la deuxième moitié du XX siècle s`est effectué le changement des paradigmes nommé </a:t>
            </a:r>
            <a:r>
              <a:rPr lang="fr-FR" b="1" i="1" dirty="0" smtClean="0"/>
              <a:t>la révolution discursive</a:t>
            </a:r>
            <a:r>
              <a:rPr lang="fr-FR" dirty="0" smtClean="0"/>
              <a:t> dans les sciences sociales. Cette révolution est devenue possible grâce à la parution de la nouvelle ontologie socio-psychologique, basée sur les principes humanitaires, qui est opposée à l`ontologie traditionnelle matérielle du monde réel.</a:t>
            </a:r>
            <a:endParaRPr lang="ru-RU" dirty="0" smtClean="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Autofit/>
          </a:bodyPr>
          <a:lstStyle/>
          <a:p>
            <a:r>
              <a:rPr lang="fr-FR" sz="3200" b="1" dirty="0" smtClean="0">
                <a:latin typeface="Times New Roman" pitchFamily="18" charset="0"/>
                <a:cs typeface="Times New Roman" pitchFamily="18" charset="0"/>
              </a:rPr>
              <a:t>La nouvelle ontologie socio-psychologique</a:t>
            </a:r>
            <a:endParaRPr lang="ru-RU" sz="32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1600200"/>
          <a:ext cx="8229600" cy="3611872"/>
        </p:xfrm>
        <a:graphic>
          <a:graphicData uri="http://schemas.openxmlformats.org/drawingml/2006/table">
            <a:tbl>
              <a:tblPr firstRow="1" bandRow="1">
                <a:tableStyleId>{5C22544A-7EE6-4342-B048-85BDC9FD1C3A}</a:tableStyleId>
              </a:tblPr>
              <a:tblGrid>
                <a:gridCol w="2057400"/>
                <a:gridCol w="2057400"/>
                <a:gridCol w="2057400"/>
                <a:gridCol w="2057400"/>
              </a:tblGrid>
              <a:tr h="685792">
                <a:tc>
                  <a:txBody>
                    <a:bodyPr/>
                    <a:lstStyle/>
                    <a:p>
                      <a:pPr algn="ctr">
                        <a:lnSpc>
                          <a:spcPts val="1680"/>
                        </a:lnSpc>
                        <a:spcBef>
                          <a:spcPts val="600"/>
                        </a:spcBef>
                        <a:spcAft>
                          <a:spcPts val="600"/>
                        </a:spcAft>
                      </a:pPr>
                      <a:endParaRPr lang="fr-FR" sz="2400" b="1" dirty="0" smtClean="0">
                        <a:latin typeface="Times New Roman" pitchFamily="18" charset="0"/>
                        <a:ea typeface="Times New Roman"/>
                        <a:cs typeface="Times New Roman" pitchFamily="18" charset="0"/>
                      </a:endParaRPr>
                    </a:p>
                    <a:p>
                      <a:pPr algn="ctr">
                        <a:lnSpc>
                          <a:spcPts val="1680"/>
                        </a:lnSpc>
                        <a:spcBef>
                          <a:spcPts val="600"/>
                        </a:spcBef>
                        <a:spcAft>
                          <a:spcPts val="600"/>
                        </a:spcAft>
                      </a:pPr>
                      <a:r>
                        <a:rPr lang="fr-FR" sz="2400" b="1" dirty="0" smtClean="0">
                          <a:latin typeface="Times New Roman" pitchFamily="18" charset="0"/>
                          <a:ea typeface="Times New Roman"/>
                          <a:cs typeface="Times New Roman" pitchFamily="18" charset="0"/>
                        </a:rPr>
                        <a:t>Ontologie</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ctr">
                        <a:lnSpc>
                          <a:spcPts val="1680"/>
                        </a:lnSpc>
                        <a:spcBef>
                          <a:spcPts val="600"/>
                        </a:spcBef>
                        <a:spcAft>
                          <a:spcPts val="600"/>
                        </a:spcAft>
                      </a:pPr>
                      <a:endParaRPr lang="fr-FR" sz="2400" b="1" dirty="0" smtClean="0">
                        <a:latin typeface="Times New Roman" pitchFamily="18" charset="0"/>
                        <a:ea typeface="Times New Roman"/>
                        <a:cs typeface="Times New Roman" pitchFamily="18" charset="0"/>
                      </a:endParaRPr>
                    </a:p>
                    <a:p>
                      <a:pPr algn="ctr">
                        <a:lnSpc>
                          <a:spcPts val="1680"/>
                        </a:lnSpc>
                        <a:spcBef>
                          <a:spcPts val="600"/>
                        </a:spcBef>
                        <a:spcAft>
                          <a:spcPts val="600"/>
                        </a:spcAft>
                      </a:pPr>
                      <a:r>
                        <a:rPr lang="fr-FR" sz="2400" b="1" dirty="0" smtClean="0">
                          <a:latin typeface="Times New Roman" pitchFamily="18" charset="0"/>
                          <a:ea typeface="Times New Roman"/>
                          <a:cs typeface="Times New Roman" pitchFamily="18" charset="0"/>
                        </a:rPr>
                        <a:t>Localisation</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ctr">
                        <a:lnSpc>
                          <a:spcPts val="1680"/>
                        </a:lnSpc>
                        <a:spcBef>
                          <a:spcPts val="600"/>
                        </a:spcBef>
                        <a:spcAft>
                          <a:spcPts val="600"/>
                        </a:spcAft>
                      </a:pPr>
                      <a:endParaRPr lang="fr-FR" sz="2400" b="1" dirty="0" smtClean="0">
                        <a:latin typeface="Times New Roman" pitchFamily="18" charset="0"/>
                        <a:ea typeface="Times New Roman"/>
                        <a:cs typeface="Times New Roman" pitchFamily="18" charset="0"/>
                      </a:endParaRPr>
                    </a:p>
                    <a:p>
                      <a:pPr algn="ctr">
                        <a:lnSpc>
                          <a:spcPts val="1680"/>
                        </a:lnSpc>
                        <a:spcBef>
                          <a:spcPts val="600"/>
                        </a:spcBef>
                        <a:spcAft>
                          <a:spcPts val="600"/>
                        </a:spcAft>
                      </a:pPr>
                      <a:r>
                        <a:rPr lang="fr-FR" sz="2400" b="1" dirty="0" smtClean="0">
                          <a:latin typeface="Times New Roman" pitchFamily="18" charset="0"/>
                          <a:ea typeface="Times New Roman"/>
                          <a:cs typeface="Times New Roman" pitchFamily="18" charset="0"/>
                        </a:rPr>
                        <a:t>Unités</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ctr">
                        <a:lnSpc>
                          <a:spcPts val="1680"/>
                        </a:lnSpc>
                        <a:spcBef>
                          <a:spcPts val="600"/>
                        </a:spcBef>
                        <a:spcAft>
                          <a:spcPts val="600"/>
                        </a:spcAft>
                      </a:pPr>
                      <a:endParaRPr lang="fr-FR" sz="2400" b="1" dirty="0" smtClean="0">
                        <a:latin typeface="Times New Roman" pitchFamily="18" charset="0"/>
                        <a:ea typeface="Times New Roman"/>
                        <a:cs typeface="Times New Roman" pitchFamily="18" charset="0"/>
                      </a:endParaRPr>
                    </a:p>
                    <a:p>
                      <a:pPr algn="ctr">
                        <a:lnSpc>
                          <a:spcPts val="1680"/>
                        </a:lnSpc>
                        <a:spcBef>
                          <a:spcPts val="600"/>
                        </a:spcBef>
                        <a:spcAft>
                          <a:spcPts val="600"/>
                        </a:spcAft>
                      </a:pPr>
                      <a:r>
                        <a:rPr lang="fr-FR" sz="2400" b="1" dirty="0" smtClean="0">
                          <a:latin typeface="Times New Roman" pitchFamily="18" charset="0"/>
                          <a:ea typeface="Times New Roman"/>
                          <a:cs typeface="Times New Roman" pitchFamily="18" charset="0"/>
                        </a:rPr>
                        <a:t>Relations</a:t>
                      </a:r>
                      <a:endParaRPr lang="ru-RU" sz="2400" dirty="0">
                        <a:latin typeface="Times New Roman" pitchFamily="18" charset="0"/>
                        <a:ea typeface="Times New Roman"/>
                        <a:cs typeface="Times New Roman" pitchFamily="18" charset="0"/>
                      </a:endParaRPr>
                    </a:p>
                  </a:txBody>
                  <a:tcPr marL="68580" marR="68580" marT="0" marB="0"/>
                </a:tc>
              </a:tr>
              <a:tr h="370840">
                <a:tc>
                  <a:txBody>
                    <a:bodyPr/>
                    <a:lstStyle/>
                    <a:p>
                      <a:pPr algn="just">
                        <a:spcAft>
                          <a:spcPts val="0"/>
                        </a:spcAft>
                      </a:pPr>
                      <a:r>
                        <a:rPr lang="fr-FR" sz="2400">
                          <a:latin typeface="Times New Roman" pitchFamily="18" charset="0"/>
                          <a:ea typeface="Times New Roman"/>
                          <a:cs typeface="Times New Roman" pitchFamily="18" charset="0"/>
                        </a:rPr>
                        <a:t>Ontologie mécanique (de Isaac Newton)</a:t>
                      </a:r>
                      <a:endParaRPr lang="ru-RU" sz="240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dirty="0">
                          <a:latin typeface="Times New Roman" pitchFamily="18" charset="0"/>
                          <a:ea typeface="Times New Roman"/>
                          <a:cs typeface="Times New Roman" pitchFamily="18" charset="0"/>
                        </a:rPr>
                        <a:t>Espace et temps</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dirty="0">
                          <a:latin typeface="Times New Roman" pitchFamily="18" charset="0"/>
                          <a:ea typeface="Times New Roman"/>
                          <a:cs typeface="Times New Roman" pitchFamily="18" charset="0"/>
                        </a:rPr>
                        <a:t>Objets et événement</a:t>
                      </a:r>
                      <a:r>
                        <a:rPr lang="en-US" sz="2400" dirty="0">
                          <a:latin typeface="Times New Roman" pitchFamily="18" charset="0"/>
                          <a:ea typeface="Times New Roman"/>
                          <a:cs typeface="Times New Roman" pitchFamily="18" charset="0"/>
                        </a:rPr>
                        <a:t>s</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a:latin typeface="Times New Roman" pitchFamily="18" charset="0"/>
                          <a:ea typeface="Times New Roman"/>
                          <a:cs typeface="Times New Roman" pitchFamily="18" charset="0"/>
                        </a:rPr>
                        <a:t>Déterminisme basé sur le principe de causalité</a:t>
                      </a:r>
                      <a:endParaRPr lang="ru-RU" sz="2400">
                        <a:latin typeface="Times New Roman" pitchFamily="18" charset="0"/>
                        <a:ea typeface="Times New Roman"/>
                        <a:cs typeface="Times New Roman" pitchFamily="18" charset="0"/>
                      </a:endParaRPr>
                    </a:p>
                  </a:txBody>
                  <a:tcPr marL="68580" marR="68580" marT="0" marB="0"/>
                </a:tc>
              </a:tr>
              <a:tr h="370840">
                <a:tc>
                  <a:txBody>
                    <a:bodyPr/>
                    <a:lstStyle/>
                    <a:p>
                      <a:pPr algn="just">
                        <a:spcAft>
                          <a:spcPts val="0"/>
                        </a:spcAft>
                      </a:pPr>
                      <a:r>
                        <a:rPr lang="fr-FR" sz="2400" dirty="0">
                          <a:latin typeface="Times New Roman" pitchFamily="18" charset="0"/>
                          <a:ea typeface="Times New Roman"/>
                          <a:cs typeface="Times New Roman" pitchFamily="18" charset="0"/>
                        </a:rPr>
                        <a:t>Ontologie discursive (de L.S.Vygotsky)</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dirty="0">
                          <a:latin typeface="Times New Roman" pitchFamily="18" charset="0"/>
                          <a:ea typeface="Times New Roman"/>
                          <a:cs typeface="Times New Roman" pitchFamily="18" charset="0"/>
                        </a:rPr>
                        <a:t>Communauté des gens, les mondes socaux</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dirty="0">
                          <a:latin typeface="Times New Roman" pitchFamily="18" charset="0"/>
                          <a:ea typeface="Times New Roman"/>
                          <a:cs typeface="Times New Roman" pitchFamily="18" charset="0"/>
                        </a:rPr>
                        <a:t>Actes de langage,</a:t>
                      </a:r>
                      <a:endParaRPr lang="ru-RU" sz="2400" dirty="0">
                        <a:latin typeface="Times New Roman" pitchFamily="18" charset="0"/>
                        <a:ea typeface="Times New Roman"/>
                        <a:cs typeface="Times New Roman" pitchFamily="18" charset="0"/>
                      </a:endParaRPr>
                    </a:p>
                    <a:p>
                      <a:pPr algn="just">
                        <a:spcAft>
                          <a:spcPts val="0"/>
                        </a:spcAft>
                      </a:pPr>
                      <a:r>
                        <a:rPr lang="fr-FR" sz="2400" dirty="0">
                          <a:latin typeface="Times New Roman" pitchFamily="18" charset="0"/>
                          <a:ea typeface="Times New Roman"/>
                          <a:cs typeface="Times New Roman" pitchFamily="18" charset="0"/>
                        </a:rPr>
                        <a:t>discours</a:t>
                      </a:r>
                      <a:endParaRPr lang="ru-RU" sz="2400" dirty="0">
                        <a:latin typeface="Times New Roman" pitchFamily="18" charset="0"/>
                        <a:ea typeface="Times New Roman"/>
                        <a:cs typeface="Times New Roman" pitchFamily="18" charset="0"/>
                      </a:endParaRPr>
                    </a:p>
                  </a:txBody>
                  <a:tcPr marL="68580" marR="68580" marT="0" marB="0"/>
                </a:tc>
                <a:tc>
                  <a:txBody>
                    <a:bodyPr/>
                    <a:lstStyle/>
                    <a:p>
                      <a:pPr algn="just">
                        <a:spcAft>
                          <a:spcPts val="0"/>
                        </a:spcAft>
                      </a:pPr>
                      <a:r>
                        <a:rPr lang="fr-FR" sz="2400" dirty="0">
                          <a:latin typeface="Times New Roman" pitchFamily="18" charset="0"/>
                          <a:ea typeface="Times New Roman"/>
                          <a:cs typeface="Times New Roman" pitchFamily="18" charset="0"/>
                        </a:rPr>
                        <a:t>Règles et normes du dialogue qui sont probables</a:t>
                      </a:r>
                      <a:endParaRPr lang="ru-RU" sz="2400" dirty="0">
                        <a:latin typeface="Times New Roman" pitchFamily="18" charset="0"/>
                        <a:ea typeface="Times New Roman"/>
                        <a:cs typeface="Times New Roman" pitchFamily="18" charset="0"/>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en-US" sz="3200" b="1" dirty="0" smtClean="0"/>
              <a:t>Communication: </a:t>
            </a:r>
            <a:r>
              <a:rPr lang="en-US" sz="3200" b="1" dirty="0" err="1" smtClean="0"/>
              <a:t>définition</a:t>
            </a:r>
            <a:endParaRPr lang="ru-RU" sz="3200" b="1" dirty="0"/>
          </a:p>
        </p:txBody>
      </p:sp>
      <p:sp>
        <p:nvSpPr>
          <p:cNvPr id="3" name="Содержимое 2"/>
          <p:cNvSpPr>
            <a:spLocks noGrp="1"/>
          </p:cNvSpPr>
          <p:nvPr>
            <p:ph idx="1"/>
          </p:nvPr>
        </p:nvSpPr>
        <p:spPr>
          <a:xfrm>
            <a:off x="457200" y="1071546"/>
            <a:ext cx="8229600" cy="5572164"/>
          </a:xfrm>
        </p:spPr>
        <p:txBody>
          <a:bodyPr>
            <a:normAutofit/>
          </a:bodyPr>
          <a:lstStyle/>
          <a:p>
            <a:pPr algn="just">
              <a:buNone/>
            </a:pPr>
            <a:r>
              <a:rPr lang="fr-FR" b="1" i="1" dirty="0" smtClean="0">
                <a:latin typeface="Times New Roman" pitchFamily="18" charset="0"/>
                <a:cs typeface="Times New Roman" pitchFamily="18" charset="0"/>
              </a:rPr>
              <a:t>Trésor de la langue française:</a:t>
            </a:r>
          </a:p>
          <a:p>
            <a:pPr algn="just">
              <a:buNone/>
            </a:pPr>
            <a:r>
              <a:rPr lang="fr-FR" dirty="0" smtClean="0">
                <a:latin typeface="Times New Roman" pitchFamily="18" charset="0"/>
                <a:cs typeface="Times New Roman" pitchFamily="18" charset="0"/>
              </a:rPr>
              <a:t>Processus par lequel une personne (ou un groupe de personnes) émet un message et le transmet à une autre personne (ou groupe de personnes) qui le reçoit, avec une marge d'erreurs possibles (due, d'une part, au codage de la langue parlée ou écrite, langage gestuel ou autres signes et symboles, par l'émetteur, puis au décodage du message par le récepteur, d'autre part au véhicule ou canal de communication emprunté).</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fr-FR" b="1" dirty="0" smtClean="0"/>
              <a:t>Les types de communication</a:t>
            </a:r>
            <a:r>
              <a:rPr lang="ru-RU" dirty="0" smtClean="0"/>
              <a:t/>
            </a:r>
            <a:br>
              <a:rPr lang="ru-RU" dirty="0" smtClean="0"/>
            </a:br>
            <a:endParaRPr lang="ru-RU" dirty="0"/>
          </a:p>
        </p:txBody>
      </p:sp>
      <p:sp>
        <p:nvSpPr>
          <p:cNvPr id="3" name="Содержимое 2"/>
          <p:cNvSpPr>
            <a:spLocks noGrp="1"/>
          </p:cNvSpPr>
          <p:nvPr>
            <p:ph idx="1"/>
          </p:nvPr>
        </p:nvSpPr>
        <p:spPr>
          <a:xfrm>
            <a:off x="457200" y="928670"/>
            <a:ext cx="8229600" cy="5643602"/>
          </a:xfrm>
        </p:spPr>
        <p:txBody>
          <a:bodyPr>
            <a:normAutofit fontScale="77500" lnSpcReduction="20000"/>
          </a:bodyPr>
          <a:lstStyle/>
          <a:p>
            <a:pPr>
              <a:buNone/>
            </a:pPr>
            <a:r>
              <a:rPr lang="fr-FR" dirty="0" smtClean="0"/>
              <a:t>Il existe </a:t>
            </a:r>
            <a:r>
              <a:rPr lang="fr-FR" b="1" dirty="0" smtClean="0"/>
              <a:t>2 types essentiels de communication</a:t>
            </a:r>
            <a:r>
              <a:rPr lang="fr-FR" dirty="0" smtClean="0"/>
              <a:t>:</a:t>
            </a:r>
            <a:endParaRPr lang="ru-RU" dirty="0" smtClean="0"/>
          </a:p>
          <a:p>
            <a:pPr algn="just"/>
            <a:r>
              <a:rPr lang="fr-FR" b="1" dirty="0" smtClean="0"/>
              <a:t>la communication verbale </a:t>
            </a:r>
            <a:r>
              <a:rPr lang="fr-FR" dirty="0" smtClean="0"/>
              <a:t>(sous-tend une communication de type langagier, est une forme d’interaction qui engage: on achète, on promet, on passe un contrat, etc.); </a:t>
            </a:r>
            <a:endParaRPr lang="ru-RU" dirty="0" smtClean="0"/>
          </a:p>
          <a:p>
            <a:pPr lvl="0" algn="just"/>
            <a:r>
              <a:rPr lang="fr-FR" b="1" dirty="0" smtClean="0"/>
              <a:t>la communication non verbale </a:t>
            </a:r>
            <a:r>
              <a:rPr lang="fr-FR" dirty="0" smtClean="0"/>
              <a:t>(Regards, gestes, silences, postures, mimiques, tenue vestimentaire).</a:t>
            </a:r>
          </a:p>
          <a:p>
            <a:pPr algn="just">
              <a:buNone/>
            </a:pPr>
            <a:endParaRPr lang="fr-FR" b="1" dirty="0" smtClean="0"/>
          </a:p>
          <a:p>
            <a:pPr algn="just">
              <a:buNone/>
            </a:pPr>
            <a:r>
              <a:rPr lang="fr-FR" b="1" dirty="0" smtClean="0"/>
              <a:t>Quand le verbal et le non verbal sont en correspondance, </a:t>
            </a:r>
          </a:p>
          <a:p>
            <a:pPr algn="just">
              <a:buNone/>
            </a:pPr>
            <a:r>
              <a:rPr lang="fr-FR" dirty="0" smtClean="0"/>
              <a:t>l'échange d'information est beaucoup plus performant. On parle alors de </a:t>
            </a:r>
            <a:r>
              <a:rPr lang="fr-FR" b="1" dirty="0" smtClean="0"/>
              <a:t>congruence. </a:t>
            </a:r>
            <a:r>
              <a:rPr lang="fr-FR" dirty="0" smtClean="0"/>
              <a:t>C'est le cas dans la</a:t>
            </a:r>
            <a:r>
              <a:rPr lang="fr-FR" b="1" dirty="0" smtClean="0"/>
              <a:t> communication.</a:t>
            </a:r>
          </a:p>
          <a:p>
            <a:pPr algn="just">
              <a:buNone/>
            </a:pPr>
            <a:endParaRPr lang="ru-RU" dirty="0" smtClean="0"/>
          </a:p>
          <a:p>
            <a:pPr>
              <a:buNone/>
            </a:pPr>
            <a:r>
              <a:rPr lang="fr-FR" b="1" dirty="0" smtClean="0"/>
              <a:t>Quand le verbal et le non verbal divergent, </a:t>
            </a:r>
            <a:r>
              <a:rPr lang="fr-FR" dirty="0" smtClean="0"/>
              <a:t>l'information subit beaucoup de distorsions. Elle est mal transmise. C'est le cas de la </a:t>
            </a:r>
            <a:r>
              <a:rPr lang="fr-FR" b="1" dirty="0" smtClean="0"/>
              <a:t>relation.</a:t>
            </a:r>
            <a:endParaRPr lang="ru-RU" dirty="0" smtClean="0"/>
          </a:p>
          <a:p>
            <a:pPr lvl="0" algn="just">
              <a:buNone/>
            </a:pP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fr-FR" b="1" dirty="0" smtClean="0"/>
              <a:t>Le "non dit"</a:t>
            </a:r>
            <a:endParaRPr lang="ru-RU" dirty="0"/>
          </a:p>
        </p:txBody>
      </p:sp>
      <p:sp>
        <p:nvSpPr>
          <p:cNvPr id="3" name="Содержимое 2"/>
          <p:cNvSpPr>
            <a:spLocks noGrp="1"/>
          </p:cNvSpPr>
          <p:nvPr>
            <p:ph idx="1"/>
          </p:nvPr>
        </p:nvSpPr>
        <p:spPr>
          <a:xfrm>
            <a:off x="457200" y="1285860"/>
            <a:ext cx="8229600" cy="4840303"/>
          </a:xfrm>
        </p:spPr>
        <p:txBody>
          <a:bodyPr>
            <a:normAutofit fontScale="92500" lnSpcReduction="20000"/>
          </a:bodyPr>
          <a:lstStyle/>
          <a:p>
            <a:pPr algn="just">
              <a:buNone/>
            </a:pPr>
            <a:r>
              <a:rPr lang="fr-FR" b="1" dirty="0" smtClean="0"/>
              <a:t>il faut différencier du non verbal</a:t>
            </a:r>
            <a:r>
              <a:rPr lang="fr-FR" dirty="0" smtClean="0"/>
              <a:t>. </a:t>
            </a:r>
          </a:p>
          <a:p>
            <a:pPr algn="just">
              <a:buNone/>
            </a:pPr>
            <a:r>
              <a:rPr lang="fr-FR" b="1" dirty="0" smtClean="0"/>
              <a:t>Le "non dit" </a:t>
            </a:r>
            <a:r>
              <a:rPr lang="fr-FR" dirty="0" smtClean="0"/>
              <a:t>définit </a:t>
            </a:r>
            <a:r>
              <a:rPr lang="fr-FR" b="1" dirty="0" smtClean="0"/>
              <a:t>un</a:t>
            </a:r>
            <a:r>
              <a:rPr lang="fr-FR" dirty="0" smtClean="0"/>
              <a:t> </a:t>
            </a:r>
            <a:r>
              <a:rPr lang="fr-FR" b="1" dirty="0" smtClean="0"/>
              <a:t>ressenti qui n'est pas dit du tout (ni en verbal ni en non verbal) </a:t>
            </a:r>
            <a:r>
              <a:rPr lang="fr-FR" dirty="0" smtClean="0"/>
              <a:t>et qui n'est souvent même pas conscient. </a:t>
            </a:r>
          </a:p>
          <a:p>
            <a:pPr algn="just">
              <a:buNone/>
            </a:pPr>
            <a:r>
              <a:rPr lang="fr-FR" dirty="0" smtClean="0"/>
              <a:t>C'est là que se trouve la vraie cause des comportements. Par exemple </a:t>
            </a:r>
            <a:r>
              <a:rPr lang="fr-FR" b="1" dirty="0" smtClean="0"/>
              <a:t>une formulation verbale courtoise </a:t>
            </a:r>
            <a:r>
              <a:rPr lang="fr-FR" dirty="0" smtClean="0"/>
              <a:t>(façade sociale) peut s'accompagner de</a:t>
            </a:r>
            <a:r>
              <a:rPr lang="fr-FR" b="1" dirty="0" smtClean="0"/>
              <a:t> reproches ou de colère non verbale </a:t>
            </a:r>
            <a:r>
              <a:rPr lang="fr-FR" dirty="0" smtClean="0"/>
              <a:t>(quand l'autre nous exaspère). Cette colère, en réalité, est</a:t>
            </a:r>
            <a:r>
              <a:rPr lang="fr-FR" b="1" dirty="0" smtClean="0"/>
              <a:t> causée par un malaise personnel non dit </a:t>
            </a:r>
            <a:r>
              <a:rPr lang="fr-FR" dirty="0" smtClean="0"/>
              <a:t>qui n'est avoué ni à l'autre ni à soi-même.</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14290"/>
            <a:ext cx="8229600" cy="654032"/>
          </a:xfrm>
        </p:spPr>
        <p:txBody>
          <a:bodyPr>
            <a:normAutofit fontScale="90000"/>
          </a:bodyPr>
          <a:lstStyle/>
          <a:p>
            <a:r>
              <a:rPr lang="fr-FR" b="1" dirty="0" smtClean="0"/>
              <a:t>Les formes de communication</a:t>
            </a:r>
            <a:r>
              <a:rPr lang="ru-RU" dirty="0" smtClean="0"/>
              <a:t/>
            </a:r>
            <a:br>
              <a:rPr lang="ru-RU" dirty="0" smtClean="0"/>
            </a:br>
            <a:endParaRPr lang="ru-RU" dirty="0"/>
          </a:p>
        </p:txBody>
      </p:sp>
      <p:sp>
        <p:nvSpPr>
          <p:cNvPr id="3" name="Содержимое 2"/>
          <p:cNvSpPr>
            <a:spLocks noGrp="1"/>
          </p:cNvSpPr>
          <p:nvPr>
            <p:ph idx="1"/>
          </p:nvPr>
        </p:nvSpPr>
        <p:spPr>
          <a:xfrm>
            <a:off x="457200" y="857232"/>
            <a:ext cx="8229600" cy="5268931"/>
          </a:xfrm>
        </p:spPr>
        <p:txBody>
          <a:bodyPr>
            <a:normAutofit fontScale="70000" lnSpcReduction="20000"/>
          </a:bodyPr>
          <a:lstStyle/>
          <a:p>
            <a:pPr>
              <a:buNone/>
            </a:pPr>
            <a:r>
              <a:rPr lang="fr-FR" dirty="0" smtClean="0"/>
              <a:t>On peut distinguer trois formes de communication :</a:t>
            </a:r>
            <a:endParaRPr lang="ru-RU" dirty="0" smtClean="0"/>
          </a:p>
          <a:p>
            <a:pPr marL="514350" indent="-514350" algn="just">
              <a:buAutoNum type="arabicParenR"/>
            </a:pPr>
            <a:r>
              <a:rPr lang="fr-FR" b="1" dirty="0" smtClean="0"/>
              <a:t>La communication interpersonnelle</a:t>
            </a:r>
            <a:r>
              <a:rPr lang="fr-FR" dirty="0" smtClean="0"/>
              <a:t> qui met en relation deux individus.</a:t>
            </a:r>
            <a:br>
              <a:rPr lang="fr-FR" dirty="0" smtClean="0"/>
            </a:br>
            <a:r>
              <a:rPr lang="fr-FR" b="1" dirty="0" smtClean="0"/>
              <a:t>Exemple :</a:t>
            </a:r>
            <a:r>
              <a:rPr lang="fr-FR" dirty="0" smtClean="0"/>
              <a:t> deux amis discutent du dernier film sorti au cinéma.</a:t>
            </a:r>
          </a:p>
          <a:p>
            <a:pPr marL="514350" indent="-514350" algn="just">
              <a:buNone/>
            </a:pPr>
            <a:endParaRPr lang="ru-RU" dirty="0" smtClean="0"/>
          </a:p>
          <a:p>
            <a:pPr marL="514350" indent="-514350" algn="just">
              <a:buAutoNum type="arabicParenR" startAt="2"/>
            </a:pPr>
            <a:r>
              <a:rPr lang="fr-FR" b="1" dirty="0" smtClean="0"/>
              <a:t>La communication de groupe</a:t>
            </a:r>
            <a:r>
              <a:rPr lang="fr-FR" dirty="0" smtClean="0"/>
              <a:t> qui met en relation plusieurs individus.</a:t>
            </a:r>
            <a:br>
              <a:rPr lang="fr-FR" dirty="0" smtClean="0"/>
            </a:br>
            <a:r>
              <a:rPr lang="fr-FR" b="1" dirty="0" smtClean="0"/>
              <a:t>Exemple :</a:t>
            </a:r>
            <a:r>
              <a:rPr lang="fr-FR" dirty="0" smtClean="0"/>
              <a:t> le professeur annonce à ses élèves la date du prochain devoir.</a:t>
            </a:r>
          </a:p>
          <a:p>
            <a:pPr marL="514350" indent="-514350" algn="just">
              <a:buNone/>
            </a:pPr>
            <a:endParaRPr lang="ru-RU" dirty="0" smtClean="0"/>
          </a:p>
          <a:p>
            <a:pPr algn="just">
              <a:buNone/>
            </a:pPr>
            <a:r>
              <a:rPr lang="fr-FR" b="1" dirty="0" smtClean="0"/>
              <a:t>3) La communication de masse</a:t>
            </a:r>
            <a:r>
              <a:rPr lang="fr-FR" dirty="0" smtClean="0"/>
              <a:t> qui est un ensemble de techniques qui permettent à un acteur de s’adresser à un public nombreux.</a:t>
            </a:r>
          </a:p>
          <a:p>
            <a:pPr algn="just">
              <a:buNone/>
            </a:pPr>
            <a:r>
              <a:rPr lang="fr-FR" dirty="0" smtClean="0"/>
              <a:t/>
            </a:r>
            <a:br>
              <a:rPr lang="fr-FR" dirty="0" smtClean="0"/>
            </a:br>
            <a:r>
              <a:rPr lang="fr-FR" b="1" dirty="0" smtClean="0"/>
              <a:t>Exemple :</a:t>
            </a:r>
            <a:r>
              <a:rPr lang="fr-FR" dirty="0" smtClean="0"/>
              <a:t> les diverses publicités des entreprises.</a:t>
            </a:r>
            <a:br>
              <a:rPr lang="fr-FR" dirty="0" smtClean="0"/>
            </a:br>
            <a:r>
              <a:rPr lang="fr-FR" dirty="0" smtClean="0"/>
              <a:t>(Les principaux moyens de communication de masse sont la télévision, la radio, la presse, l’affichage, le cinéma, Internet). </a:t>
            </a:r>
            <a:br>
              <a:rPr lang="fr-FR"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lstStyle/>
          <a:p>
            <a:r>
              <a:rPr lang="fr-FR" b="1" dirty="0" smtClean="0"/>
              <a:t>Les formes de communication</a:t>
            </a:r>
            <a:endParaRPr lang="ru-RU" dirty="0"/>
          </a:p>
        </p:txBody>
      </p:sp>
      <p:pic>
        <p:nvPicPr>
          <p:cNvPr id="4" name="Содержимое 3" descr="http://www.maxicours.com/img/1/8/4/6/184647.gif"/>
          <p:cNvPicPr>
            <a:picLocks noGrp="1"/>
          </p:cNvPicPr>
          <p:nvPr>
            <p:ph idx="1"/>
          </p:nvPr>
        </p:nvPicPr>
        <p:blipFill>
          <a:blip r:embed="rId2"/>
          <a:srcRect/>
          <a:stretch>
            <a:fillRect/>
          </a:stretch>
        </p:blipFill>
        <p:spPr bwMode="auto">
          <a:xfrm>
            <a:off x="1428728" y="1500174"/>
            <a:ext cx="5429288" cy="428627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fr-FR" sz="3200" b="1" dirty="0" smtClean="0">
                <a:latin typeface="Times New Roman" pitchFamily="18" charset="0"/>
                <a:cs typeface="Times New Roman" pitchFamily="18" charset="0"/>
              </a:rPr>
              <a:t>Les composantes de la communication</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197493"/>
          </a:xfrm>
        </p:spPr>
        <p:txBody>
          <a:bodyPr/>
          <a:lstStyle/>
          <a:p>
            <a:pPr>
              <a:buFontTx/>
              <a:buChar char="-"/>
            </a:pPr>
            <a:r>
              <a:rPr lang="fr-FR" b="1" dirty="0" smtClean="0"/>
              <a:t>l’émetteur</a:t>
            </a:r>
            <a:r>
              <a:rPr lang="fr-FR" dirty="0" smtClean="0"/>
              <a:t> (celui qui transmet un message), </a:t>
            </a:r>
          </a:p>
          <a:p>
            <a:pPr>
              <a:buFontTx/>
              <a:buChar char="-"/>
            </a:pPr>
            <a:r>
              <a:rPr lang="fr-FR" b="1" dirty="0" smtClean="0"/>
              <a:t>le récepteur</a:t>
            </a:r>
            <a:r>
              <a:rPr lang="fr-FR" dirty="0" smtClean="0"/>
              <a:t> (celui qui reçoit le message</a:t>
            </a:r>
            <a:r>
              <a:rPr lang="fr-FR" b="1" dirty="0" smtClean="0"/>
              <a:t>),</a:t>
            </a:r>
          </a:p>
          <a:p>
            <a:pPr>
              <a:buFontTx/>
              <a:buChar char="-"/>
            </a:pPr>
            <a:r>
              <a:rPr lang="fr-FR" b="1" dirty="0" smtClean="0"/>
              <a:t>le référent,</a:t>
            </a:r>
          </a:p>
          <a:p>
            <a:pPr>
              <a:buFontTx/>
              <a:buChar char="-"/>
            </a:pPr>
            <a:r>
              <a:rPr lang="fr-FR" b="1" dirty="0" smtClean="0"/>
              <a:t>le message,</a:t>
            </a:r>
          </a:p>
          <a:p>
            <a:pPr>
              <a:buFontTx/>
              <a:buChar char="-"/>
            </a:pPr>
            <a:r>
              <a:rPr lang="fr-FR" b="1" dirty="0" smtClean="0"/>
              <a:t>le canal (contact),</a:t>
            </a:r>
          </a:p>
          <a:p>
            <a:pPr>
              <a:buFontTx/>
              <a:buChar char="-"/>
            </a:pPr>
            <a:r>
              <a:rPr lang="fr-FR" b="1" dirty="0" smtClean="0"/>
              <a:t>le code.</a:t>
            </a:r>
          </a:p>
          <a:p>
            <a:pPr>
              <a:buFontTx/>
              <a:buChar char="-"/>
            </a:pPr>
            <a:endParaRPr lang="fr-FR" b="1" dirty="0" smtClean="0"/>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fr-FR" dirty="0" smtClean="0"/>
              <a:t/>
            </a:r>
            <a:br>
              <a:rPr lang="fr-FR" dirty="0" smtClean="0"/>
            </a:br>
            <a:r>
              <a:rPr lang="fr-FR" b="1" dirty="0" smtClean="0"/>
              <a:t>Les enjeux de la communication</a:t>
            </a:r>
            <a:r>
              <a:rPr lang="ru-RU" dirty="0" smtClean="0"/>
              <a:t/>
            </a:r>
            <a:br>
              <a:rPr lang="ru-RU" dirty="0" smtClean="0"/>
            </a:br>
            <a:endParaRPr lang="ru-RU" dirty="0"/>
          </a:p>
        </p:txBody>
      </p:sp>
      <p:sp>
        <p:nvSpPr>
          <p:cNvPr id="3" name="Содержимое 2"/>
          <p:cNvSpPr>
            <a:spLocks noGrp="1"/>
          </p:cNvSpPr>
          <p:nvPr>
            <p:ph idx="1"/>
          </p:nvPr>
        </p:nvSpPr>
        <p:spPr>
          <a:xfrm>
            <a:off x="457200" y="1071546"/>
            <a:ext cx="8229600" cy="5054617"/>
          </a:xfrm>
        </p:spPr>
        <p:txBody>
          <a:bodyPr>
            <a:normAutofit fontScale="92500"/>
          </a:bodyPr>
          <a:lstStyle/>
          <a:p>
            <a:pPr algn="just">
              <a:buNone/>
            </a:pPr>
            <a:r>
              <a:rPr lang="fr-FR" dirty="0" smtClean="0"/>
              <a:t>L’enjeu représente ce que chaque acteur de la communication cherche à gagner dans la situation de communication. Il existe plusieurs types d’enjeux:</a:t>
            </a:r>
          </a:p>
          <a:p>
            <a:pPr algn="just">
              <a:buNone/>
            </a:pPr>
            <a:r>
              <a:rPr lang="fr-FR" dirty="0" smtClean="0"/>
              <a:t> *</a:t>
            </a:r>
            <a:r>
              <a:rPr lang="fr-FR" b="1" dirty="0" smtClean="0">
                <a:latin typeface="Times New Roman" pitchFamily="18" charset="0"/>
                <a:cs typeface="Times New Roman" pitchFamily="18" charset="0"/>
              </a:rPr>
              <a:t>L’enjeu informatif</a:t>
            </a:r>
            <a:r>
              <a:rPr lang="fr-FR" dirty="0" smtClean="0">
                <a:latin typeface="Times New Roman" pitchFamily="18" charset="0"/>
                <a:cs typeface="Times New Roman" pitchFamily="18" charset="0"/>
              </a:rPr>
              <a:t>: transmettre une information</a:t>
            </a:r>
            <a:r>
              <a:rPr lang="ru-RU"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L’enjeu identitaire</a:t>
            </a:r>
            <a:r>
              <a:rPr lang="fr-FR" dirty="0" smtClean="0">
                <a:latin typeface="Times New Roman" pitchFamily="18" charset="0"/>
                <a:cs typeface="Times New Roman" pitchFamily="18" charset="0"/>
              </a:rPr>
              <a:t>: exprimer son identité</a:t>
            </a:r>
            <a:r>
              <a:rPr lang="ru-RU"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L’enjeu d’influence</a:t>
            </a:r>
            <a:r>
              <a:rPr lang="fr-FR" dirty="0" smtClean="0">
                <a:latin typeface="Times New Roman" pitchFamily="18" charset="0"/>
                <a:cs typeface="Times New Roman" pitchFamily="18" charset="0"/>
              </a:rPr>
              <a:t>: agir sur l’autre pour changer ses idées ou ses agissements</a:t>
            </a:r>
            <a:r>
              <a:rPr lang="ru-RU" dirty="0" smtClean="0">
                <a:latin typeface="Times New Roman" pitchFamily="18" charset="0"/>
                <a:cs typeface="Times New Roman" pitchFamily="18" charset="0"/>
              </a:rPr>
              <a:t>.</a:t>
            </a:r>
          </a:p>
          <a:p>
            <a:pPr algn="just">
              <a:buNone/>
            </a:pPr>
            <a:r>
              <a:rPr lang="fr-FR" dirty="0" smtClean="0">
                <a:latin typeface="Times New Roman" pitchFamily="18" charset="0"/>
                <a:cs typeface="Times New Roman" pitchFamily="18" charset="0"/>
              </a:rPr>
              <a:t>     * </a:t>
            </a:r>
            <a:r>
              <a:rPr lang="fr-FR" b="1" dirty="0" smtClean="0">
                <a:latin typeface="Times New Roman" pitchFamily="18" charset="0"/>
                <a:cs typeface="Times New Roman" pitchFamily="18" charset="0"/>
              </a:rPr>
              <a:t>L’enjeu relationnel</a:t>
            </a:r>
            <a:r>
              <a:rPr lang="fr-FR" dirty="0" smtClean="0">
                <a:latin typeface="Times New Roman" pitchFamily="18" charset="0"/>
                <a:cs typeface="Times New Roman" pitchFamily="18" charset="0"/>
              </a:rPr>
              <a:t>: créer ou consolider une relation</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1630</Words>
  <PresentationFormat>Экран (4:3)</PresentationFormat>
  <Paragraphs>163</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Сours 1: L`objet d`études de la théorie de communication verbale.  Les types de communication </vt:lpstr>
      <vt:lpstr>Communication ?</vt:lpstr>
      <vt:lpstr>Communication: définition</vt:lpstr>
      <vt:lpstr>Les types de communication </vt:lpstr>
      <vt:lpstr>Le "non dit"</vt:lpstr>
      <vt:lpstr>Les formes de communication </vt:lpstr>
      <vt:lpstr>Les formes de communication</vt:lpstr>
      <vt:lpstr>Les composantes de la communication</vt:lpstr>
      <vt:lpstr> Les enjeux de la communication </vt:lpstr>
      <vt:lpstr>La théorie de la communication</vt:lpstr>
      <vt:lpstr> Théorie de la communication Shannon et Weaver </vt:lpstr>
      <vt:lpstr>suite</vt:lpstr>
      <vt:lpstr>Le modèle de communication de Shannon et de Weaver (1949)</vt:lpstr>
      <vt:lpstr>Le modèle de Harold Lasswell (1948) </vt:lpstr>
      <vt:lpstr>suite</vt:lpstr>
      <vt:lpstr>MODÈLE DE RILEY&amp; RILEY</vt:lpstr>
      <vt:lpstr>suite</vt:lpstr>
      <vt:lpstr> Théorie de la communication de Jakobson </vt:lpstr>
      <vt:lpstr>Le schéma la communication Jakobson</vt:lpstr>
      <vt:lpstr>Le schéma la communication Jakobson</vt:lpstr>
      <vt:lpstr>   SCHÉMA DE LA COMMUNICATION : Roman Jakobson (1963) </vt:lpstr>
      <vt:lpstr>Théorie de la communication Palo Alto </vt:lpstr>
      <vt:lpstr>Les apports essentiels de l’école de Palo Alto à la théorie de la communication sont les suivantes : </vt:lpstr>
      <vt:lpstr> L'école de Francfort </vt:lpstr>
      <vt:lpstr>L'école de Francfort </vt:lpstr>
      <vt:lpstr>L'école de Francfort </vt:lpstr>
      <vt:lpstr>  L'école de Londres (Le contextualisme britannique)  </vt:lpstr>
      <vt:lpstr>La révolution discursive </vt:lpstr>
      <vt:lpstr>La nouvelle ontologie socio-psychologique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Сours 1: L`objet d`études de la théorie de communication verbale.  Les types de communication </dc:title>
  <dc:creator>Lenovo</dc:creator>
  <cp:lastModifiedBy>Lenovo</cp:lastModifiedBy>
  <cp:revision>52</cp:revision>
  <dcterms:created xsi:type="dcterms:W3CDTF">2020-01-26T19:08:17Z</dcterms:created>
  <dcterms:modified xsi:type="dcterms:W3CDTF">2020-02-03T07:41:35Z</dcterms:modified>
</cp:coreProperties>
</file>