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6" r:id="rId2"/>
    <p:sldId id="279" r:id="rId3"/>
    <p:sldId id="261" r:id="rId4"/>
    <p:sldId id="262" r:id="rId5"/>
    <p:sldId id="263" r:id="rId6"/>
    <p:sldId id="280" r:id="rId7"/>
    <p:sldId id="281" r:id="rId8"/>
    <p:sldId id="282" r:id="rId9"/>
    <p:sldId id="283" r:id="rId10"/>
    <p:sldId id="284" r:id="rId11"/>
    <p:sldId id="316" r:id="rId12"/>
    <p:sldId id="317" r:id="rId13"/>
    <p:sldId id="320" r:id="rId14"/>
    <p:sldId id="285" r:id="rId15"/>
    <p:sldId id="286" r:id="rId16"/>
    <p:sldId id="287" r:id="rId17"/>
    <p:sldId id="288" r:id="rId18"/>
    <p:sldId id="289" r:id="rId19"/>
    <p:sldId id="290" r:id="rId20"/>
    <p:sldId id="291" r:id="rId21"/>
    <p:sldId id="292" r:id="rId22"/>
    <p:sldId id="293" r:id="rId23"/>
    <p:sldId id="294" r:id="rId24"/>
    <p:sldId id="295" r:id="rId25"/>
    <p:sldId id="264" r:id="rId26"/>
    <p:sldId id="265" r:id="rId27"/>
    <p:sldId id="266" r:id="rId28"/>
    <p:sldId id="267" r:id="rId29"/>
    <p:sldId id="321" r:id="rId30"/>
    <p:sldId id="322" r:id="rId31"/>
    <p:sldId id="312" r:id="rId32"/>
    <p:sldId id="300" r:id="rId33"/>
    <p:sldId id="268" r:id="rId34"/>
    <p:sldId id="313" r:id="rId35"/>
    <p:sldId id="269" r:id="rId36"/>
    <p:sldId id="270" r:id="rId37"/>
    <p:sldId id="271" r:id="rId38"/>
    <p:sldId id="272" r:id="rId39"/>
    <p:sldId id="273" r:id="rId40"/>
    <p:sldId id="314" r:id="rId41"/>
    <p:sldId id="318" r:id="rId42"/>
    <p:sldId id="274" r:id="rId43"/>
    <p:sldId id="275" r:id="rId44"/>
    <p:sldId id="299" r:id="rId45"/>
    <p:sldId id="276" r:id="rId46"/>
    <p:sldId id="277" r:id="rId47"/>
    <p:sldId id="278" r:id="rId48"/>
    <p:sldId id="308" r:id="rId49"/>
    <p:sldId id="307" r:id="rId50"/>
    <p:sldId id="309" r:id="rId51"/>
    <p:sldId id="319" r:id="rId52"/>
    <p:sldId id="311" r:id="rId53"/>
    <p:sldId id="296" r:id="rId54"/>
    <p:sldId id="297" r:id="rId55"/>
    <p:sldId id="298" r:id="rId56"/>
    <p:sldId id="301" r:id="rId57"/>
    <p:sldId id="305" r:id="rId58"/>
    <p:sldId id="306" r:id="rId59"/>
    <p:sldId id="315" r:id="rId60"/>
    <p:sldId id="304" r:id="rId61"/>
    <p:sldId id="258"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46" d="100"/>
          <a:sy n="46" d="100"/>
        </p:scale>
        <p:origin x="-72" y="-149"/>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5364CC-61DE-4976-8D9D-9F451D5D8EFA}" type="datetimeFigureOut">
              <a:rPr lang="en-IN" smtClean="0"/>
              <a:pPr/>
              <a:t>11/11/2014</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171293-6102-4ED9-84A2-733F3D02C02F}" type="slidenum">
              <a:rPr lang="en-IN" smtClean="0"/>
              <a:pPr/>
              <a:t>‹#›</a:t>
            </a:fld>
            <a:endParaRPr lang="en-IN"/>
          </a:p>
        </p:txBody>
      </p:sp>
    </p:spTree>
    <p:extLst>
      <p:ext uri="{BB962C8B-B14F-4D97-AF65-F5344CB8AC3E}">
        <p14:creationId xmlns:p14="http://schemas.microsoft.com/office/powerpoint/2010/main" xmlns="" val="1127952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 charset="0"/>
              </a:defRPr>
            </a:lvl1pPr>
            <a:lvl2pPr marL="742950" indent="-285750">
              <a:defRPr sz="2400">
                <a:solidFill>
                  <a:schemeClr val="tx1"/>
                </a:solidFill>
                <a:latin typeface="Times" pitchFamily="1" charset="0"/>
              </a:defRPr>
            </a:lvl2pPr>
            <a:lvl3pPr marL="1143000" indent="-228600">
              <a:defRPr sz="2400">
                <a:solidFill>
                  <a:schemeClr val="tx1"/>
                </a:solidFill>
                <a:latin typeface="Times" pitchFamily="1" charset="0"/>
              </a:defRPr>
            </a:lvl3pPr>
            <a:lvl4pPr marL="1600200" indent="-228600">
              <a:defRPr sz="2400">
                <a:solidFill>
                  <a:schemeClr val="tx1"/>
                </a:solidFill>
                <a:latin typeface="Times" pitchFamily="1" charset="0"/>
              </a:defRPr>
            </a:lvl4pPr>
            <a:lvl5pPr marL="2057400" indent="-228600">
              <a:defRPr sz="2400">
                <a:solidFill>
                  <a:schemeClr val="tx1"/>
                </a:solidFill>
                <a:latin typeface="Times" pitchFamily="1" charset="0"/>
              </a:defRPr>
            </a:lvl5pPr>
            <a:lvl6pPr marL="2514600" indent="-228600" eaLnBrk="0" fontAlgn="base" hangingPunct="0">
              <a:spcBef>
                <a:spcPct val="0"/>
              </a:spcBef>
              <a:spcAft>
                <a:spcPct val="0"/>
              </a:spcAft>
              <a:defRPr sz="2400">
                <a:solidFill>
                  <a:schemeClr val="tx1"/>
                </a:solidFill>
                <a:latin typeface="Times" pitchFamily="1" charset="0"/>
              </a:defRPr>
            </a:lvl6pPr>
            <a:lvl7pPr marL="2971800" indent="-228600" eaLnBrk="0" fontAlgn="base" hangingPunct="0">
              <a:spcBef>
                <a:spcPct val="0"/>
              </a:spcBef>
              <a:spcAft>
                <a:spcPct val="0"/>
              </a:spcAft>
              <a:defRPr sz="2400">
                <a:solidFill>
                  <a:schemeClr val="tx1"/>
                </a:solidFill>
                <a:latin typeface="Times" pitchFamily="1" charset="0"/>
              </a:defRPr>
            </a:lvl7pPr>
            <a:lvl8pPr marL="3429000" indent="-228600" eaLnBrk="0" fontAlgn="base" hangingPunct="0">
              <a:spcBef>
                <a:spcPct val="0"/>
              </a:spcBef>
              <a:spcAft>
                <a:spcPct val="0"/>
              </a:spcAft>
              <a:defRPr sz="2400">
                <a:solidFill>
                  <a:schemeClr val="tx1"/>
                </a:solidFill>
                <a:latin typeface="Times" pitchFamily="1" charset="0"/>
              </a:defRPr>
            </a:lvl8pPr>
            <a:lvl9pPr marL="3886200" indent="-228600" eaLnBrk="0" fontAlgn="base" hangingPunct="0">
              <a:spcBef>
                <a:spcPct val="0"/>
              </a:spcBef>
              <a:spcAft>
                <a:spcPct val="0"/>
              </a:spcAft>
              <a:defRPr sz="2400">
                <a:solidFill>
                  <a:schemeClr val="tx1"/>
                </a:solidFill>
                <a:latin typeface="Times" pitchFamily="1" charset="0"/>
              </a:defRPr>
            </a:lvl9pPr>
          </a:lstStyle>
          <a:p>
            <a:fld id="{6A56BC90-A97A-4183-8E53-04955EC6A7AD}" type="slidenum">
              <a:rPr lang="en-US" sz="1200"/>
              <a:pPr/>
              <a:t>34</a:t>
            </a:fld>
            <a:endParaRPr lang="en-US" sz="120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 charset="0"/>
              </a:defRPr>
            </a:lvl1pPr>
            <a:lvl2pPr marL="742950" indent="-285750">
              <a:defRPr sz="2400">
                <a:solidFill>
                  <a:schemeClr val="tx1"/>
                </a:solidFill>
                <a:latin typeface="Times" pitchFamily="1" charset="0"/>
              </a:defRPr>
            </a:lvl2pPr>
            <a:lvl3pPr marL="1143000" indent="-228600">
              <a:defRPr sz="2400">
                <a:solidFill>
                  <a:schemeClr val="tx1"/>
                </a:solidFill>
                <a:latin typeface="Times" pitchFamily="1" charset="0"/>
              </a:defRPr>
            </a:lvl3pPr>
            <a:lvl4pPr marL="1600200" indent="-228600">
              <a:defRPr sz="2400">
                <a:solidFill>
                  <a:schemeClr val="tx1"/>
                </a:solidFill>
                <a:latin typeface="Times" pitchFamily="1" charset="0"/>
              </a:defRPr>
            </a:lvl4pPr>
            <a:lvl5pPr marL="2057400" indent="-228600">
              <a:defRPr sz="2400">
                <a:solidFill>
                  <a:schemeClr val="tx1"/>
                </a:solidFill>
                <a:latin typeface="Times" pitchFamily="1" charset="0"/>
              </a:defRPr>
            </a:lvl5pPr>
            <a:lvl6pPr marL="2514600" indent="-228600" eaLnBrk="0" fontAlgn="base" hangingPunct="0">
              <a:spcBef>
                <a:spcPct val="0"/>
              </a:spcBef>
              <a:spcAft>
                <a:spcPct val="0"/>
              </a:spcAft>
              <a:defRPr sz="2400">
                <a:solidFill>
                  <a:schemeClr val="tx1"/>
                </a:solidFill>
                <a:latin typeface="Times" pitchFamily="1" charset="0"/>
              </a:defRPr>
            </a:lvl6pPr>
            <a:lvl7pPr marL="2971800" indent="-228600" eaLnBrk="0" fontAlgn="base" hangingPunct="0">
              <a:spcBef>
                <a:spcPct val="0"/>
              </a:spcBef>
              <a:spcAft>
                <a:spcPct val="0"/>
              </a:spcAft>
              <a:defRPr sz="2400">
                <a:solidFill>
                  <a:schemeClr val="tx1"/>
                </a:solidFill>
                <a:latin typeface="Times" pitchFamily="1" charset="0"/>
              </a:defRPr>
            </a:lvl7pPr>
            <a:lvl8pPr marL="3429000" indent="-228600" eaLnBrk="0" fontAlgn="base" hangingPunct="0">
              <a:spcBef>
                <a:spcPct val="0"/>
              </a:spcBef>
              <a:spcAft>
                <a:spcPct val="0"/>
              </a:spcAft>
              <a:defRPr sz="2400">
                <a:solidFill>
                  <a:schemeClr val="tx1"/>
                </a:solidFill>
                <a:latin typeface="Times" pitchFamily="1" charset="0"/>
              </a:defRPr>
            </a:lvl8pPr>
            <a:lvl9pPr marL="3886200" indent="-228600" eaLnBrk="0" fontAlgn="base" hangingPunct="0">
              <a:spcBef>
                <a:spcPct val="0"/>
              </a:spcBef>
              <a:spcAft>
                <a:spcPct val="0"/>
              </a:spcAft>
              <a:defRPr sz="2400">
                <a:solidFill>
                  <a:schemeClr val="tx1"/>
                </a:solidFill>
                <a:latin typeface="Times" pitchFamily="1" charset="0"/>
              </a:defRPr>
            </a:lvl9pPr>
          </a:lstStyle>
          <a:p>
            <a:fld id="{318EBBD2-13F5-417B-B4EF-A75920517066}" type="slidenum">
              <a:rPr lang="en-US" sz="1200"/>
              <a:pPr/>
              <a:t>40</a:t>
            </a:fld>
            <a:endParaRPr lang="en-US" sz="12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6653B7-46BD-49FF-B268-B07F9A737327}" type="slidenum">
              <a:rPr lang="fr-FR"/>
              <a:pPr/>
              <a:t>59</a:t>
            </a:fld>
            <a:endParaRPr lang="fr-FR"/>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xfrm>
            <a:off x="915042" y="4343693"/>
            <a:ext cx="5027916" cy="4113922"/>
          </a:xfrm>
        </p:spPr>
        <p:txBody>
          <a:bodyPr/>
          <a:lstStyle/>
          <a:p>
            <a:r>
              <a:rPr lang="en-US"/>
              <a:t>Photo public domain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9245727D-F351-46BD-9050-A2C38E1EA341}" type="datetime1">
              <a:rPr lang="en-IN" smtClean="0"/>
              <a:pPr/>
              <a:t>11/11/2014</a:t>
            </a:fld>
            <a:endParaRPr lang="en-IN" dirty="0"/>
          </a:p>
        </p:txBody>
      </p:sp>
      <p:sp>
        <p:nvSpPr>
          <p:cNvPr id="5" name="Footer Placeholder 4"/>
          <p:cNvSpPr>
            <a:spLocks noGrp="1"/>
          </p:cNvSpPr>
          <p:nvPr>
            <p:ph type="ftr" sz="quarter" idx="11"/>
          </p:nvPr>
        </p:nvSpPr>
        <p:spPr/>
        <p:txBody>
          <a:bodyPr/>
          <a:lstStyle/>
          <a:p>
            <a:r>
              <a:rPr lang="en-IN" smtClean="0"/>
              <a:t>Dr.T.V.Rao MD</a:t>
            </a:r>
            <a:endParaRPr lang="en-IN" dirty="0"/>
          </a:p>
        </p:txBody>
      </p:sp>
      <p:sp>
        <p:nvSpPr>
          <p:cNvPr id="6" name="Slide Number Placeholder 5"/>
          <p:cNvSpPr>
            <a:spLocks noGrp="1"/>
          </p:cNvSpPr>
          <p:nvPr>
            <p:ph type="sldNum" sz="quarter" idx="12"/>
          </p:nvPr>
        </p:nvSpPr>
        <p:spPr/>
        <p:txBody>
          <a:bodyPr/>
          <a:lstStyle/>
          <a:p>
            <a:fld id="{E77E9959-E1CB-4D02-9561-EF9D74FB02D1}" type="slidenum">
              <a:rPr lang="en-IN" smtClean="0"/>
              <a:pPr/>
              <a:t>‹#›</a:t>
            </a:fld>
            <a:endParaRPr lang="en-IN" dirty="0"/>
          </a:p>
        </p:txBody>
      </p:sp>
    </p:spTree>
    <p:extLst>
      <p:ext uri="{BB962C8B-B14F-4D97-AF65-F5344CB8AC3E}">
        <p14:creationId xmlns:p14="http://schemas.microsoft.com/office/powerpoint/2010/main" xmlns="" val="1869718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133C6CD9-5AFE-402B-B3D5-31F775C80EC4}" type="datetime1">
              <a:rPr lang="en-IN" smtClean="0"/>
              <a:pPr/>
              <a:t>11/11/2014</a:t>
            </a:fld>
            <a:endParaRPr lang="en-IN" dirty="0"/>
          </a:p>
        </p:txBody>
      </p:sp>
      <p:sp>
        <p:nvSpPr>
          <p:cNvPr id="5" name="Footer Placeholder 4"/>
          <p:cNvSpPr>
            <a:spLocks noGrp="1"/>
          </p:cNvSpPr>
          <p:nvPr>
            <p:ph type="ftr" sz="quarter" idx="11"/>
          </p:nvPr>
        </p:nvSpPr>
        <p:spPr/>
        <p:txBody>
          <a:bodyPr/>
          <a:lstStyle/>
          <a:p>
            <a:r>
              <a:rPr lang="en-IN" smtClean="0"/>
              <a:t>Dr.T.V.Rao MD</a:t>
            </a:r>
            <a:endParaRPr lang="en-IN" dirty="0"/>
          </a:p>
        </p:txBody>
      </p:sp>
      <p:sp>
        <p:nvSpPr>
          <p:cNvPr id="6" name="Slide Number Placeholder 5"/>
          <p:cNvSpPr>
            <a:spLocks noGrp="1"/>
          </p:cNvSpPr>
          <p:nvPr>
            <p:ph type="sldNum" sz="quarter" idx="12"/>
          </p:nvPr>
        </p:nvSpPr>
        <p:spPr/>
        <p:txBody>
          <a:bodyPr/>
          <a:lstStyle/>
          <a:p>
            <a:fld id="{E77E9959-E1CB-4D02-9561-EF9D74FB02D1}" type="slidenum">
              <a:rPr lang="en-IN" smtClean="0"/>
              <a:pPr/>
              <a:t>‹#›</a:t>
            </a:fld>
            <a:endParaRPr lang="en-IN" dirty="0"/>
          </a:p>
        </p:txBody>
      </p:sp>
    </p:spTree>
    <p:extLst>
      <p:ext uri="{BB962C8B-B14F-4D97-AF65-F5344CB8AC3E}">
        <p14:creationId xmlns:p14="http://schemas.microsoft.com/office/powerpoint/2010/main" xmlns="" val="1481575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0E80F3D0-20C4-4426-80F8-48DEE90561A1}" type="datetime1">
              <a:rPr lang="en-IN" smtClean="0"/>
              <a:pPr/>
              <a:t>11/11/2014</a:t>
            </a:fld>
            <a:endParaRPr lang="en-IN" dirty="0"/>
          </a:p>
        </p:txBody>
      </p:sp>
      <p:sp>
        <p:nvSpPr>
          <p:cNvPr id="5" name="Footer Placeholder 4"/>
          <p:cNvSpPr>
            <a:spLocks noGrp="1"/>
          </p:cNvSpPr>
          <p:nvPr>
            <p:ph type="ftr" sz="quarter" idx="11"/>
          </p:nvPr>
        </p:nvSpPr>
        <p:spPr/>
        <p:txBody>
          <a:bodyPr/>
          <a:lstStyle/>
          <a:p>
            <a:r>
              <a:rPr lang="en-IN" smtClean="0"/>
              <a:t>Dr.T.V.Rao MD</a:t>
            </a:r>
            <a:endParaRPr lang="en-IN" dirty="0"/>
          </a:p>
        </p:txBody>
      </p:sp>
      <p:sp>
        <p:nvSpPr>
          <p:cNvPr id="6" name="Slide Number Placeholder 5"/>
          <p:cNvSpPr>
            <a:spLocks noGrp="1"/>
          </p:cNvSpPr>
          <p:nvPr>
            <p:ph type="sldNum" sz="quarter" idx="12"/>
          </p:nvPr>
        </p:nvSpPr>
        <p:spPr/>
        <p:txBody>
          <a:bodyPr/>
          <a:lstStyle/>
          <a:p>
            <a:fld id="{E77E9959-E1CB-4D02-9561-EF9D74FB02D1}" type="slidenum">
              <a:rPr lang="en-IN" smtClean="0"/>
              <a:pPr/>
              <a:t>‹#›</a:t>
            </a:fld>
            <a:endParaRPr lang="en-IN" dirty="0"/>
          </a:p>
        </p:txBody>
      </p:sp>
    </p:spTree>
    <p:extLst>
      <p:ext uri="{BB962C8B-B14F-4D97-AF65-F5344CB8AC3E}">
        <p14:creationId xmlns:p14="http://schemas.microsoft.com/office/powerpoint/2010/main" xmlns="" val="492843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31863" y="96838"/>
            <a:ext cx="7158037" cy="1412875"/>
          </a:xfrm>
        </p:spPr>
        <p:txBody>
          <a:bodyPr/>
          <a:lstStyle/>
          <a:p>
            <a:r>
              <a:rPr lang="en-US" smtClean="0"/>
              <a:t>Click to edit Master title style</a:t>
            </a:r>
            <a:endParaRPr lang="en-IN"/>
          </a:p>
        </p:txBody>
      </p:sp>
      <p:sp>
        <p:nvSpPr>
          <p:cNvPr id="3" name="Text Placeholder 2"/>
          <p:cNvSpPr>
            <a:spLocks noGrp="1"/>
          </p:cNvSpPr>
          <p:nvPr>
            <p:ph type="body" sz="half" idx="1"/>
          </p:nvPr>
        </p:nvSpPr>
        <p:spPr>
          <a:xfrm>
            <a:off x="949325" y="1981200"/>
            <a:ext cx="3754438"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856163" y="1981200"/>
            <a:ext cx="375443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a:xfrm>
            <a:off x="946150" y="6248400"/>
            <a:ext cx="1905000" cy="457200"/>
          </a:xfrm>
        </p:spPr>
        <p:txBody>
          <a:bodyPr/>
          <a:lstStyle>
            <a:lvl1pPr>
              <a:defRPr/>
            </a:lvl1pPr>
          </a:lstStyle>
          <a:p>
            <a:fld id="{DD31C218-338F-40A4-9174-ABE6AEF28152}" type="datetime1">
              <a:rPr lang="en-IN" smtClean="0"/>
              <a:pPr/>
              <a:t>11/11/2014</a:t>
            </a:fld>
            <a:endParaRPr lang="cs-CZ"/>
          </a:p>
        </p:txBody>
      </p:sp>
      <p:sp>
        <p:nvSpPr>
          <p:cNvPr id="6" name="Footer Placeholder 5"/>
          <p:cNvSpPr>
            <a:spLocks noGrp="1"/>
          </p:cNvSpPr>
          <p:nvPr>
            <p:ph type="ftr" sz="quarter" idx="11"/>
          </p:nvPr>
        </p:nvSpPr>
        <p:spPr>
          <a:xfrm>
            <a:off x="3352800" y="6248400"/>
            <a:ext cx="2895600" cy="457200"/>
          </a:xfrm>
        </p:spPr>
        <p:txBody>
          <a:bodyPr/>
          <a:lstStyle>
            <a:lvl1pPr>
              <a:defRPr/>
            </a:lvl1pPr>
          </a:lstStyle>
          <a:p>
            <a:r>
              <a:rPr lang="cs-CZ" smtClean="0"/>
              <a:t>Dr.T.V.Rao MD</a:t>
            </a:r>
            <a:endParaRPr lang="cs-CZ"/>
          </a:p>
        </p:txBody>
      </p:sp>
      <p:sp>
        <p:nvSpPr>
          <p:cNvPr id="7" name="Slide Number Placeholder 6"/>
          <p:cNvSpPr>
            <a:spLocks noGrp="1"/>
          </p:cNvSpPr>
          <p:nvPr>
            <p:ph type="sldNum" sz="quarter" idx="12"/>
          </p:nvPr>
        </p:nvSpPr>
        <p:spPr>
          <a:xfrm>
            <a:off x="6705600" y="6248400"/>
            <a:ext cx="1905000" cy="457200"/>
          </a:xfrm>
        </p:spPr>
        <p:txBody>
          <a:bodyPr/>
          <a:lstStyle>
            <a:lvl1pPr>
              <a:defRPr/>
            </a:lvl1pPr>
          </a:lstStyle>
          <a:p>
            <a:fld id="{263AD791-C125-42F9-B3AF-728D2242172D}" type="slidenum">
              <a:rPr lang="cs-CZ"/>
              <a:pPr/>
              <a:t>‹#›</a:t>
            </a:fld>
            <a:endParaRPr lang="cs-CZ"/>
          </a:p>
        </p:txBody>
      </p:sp>
    </p:spTree>
    <p:extLst>
      <p:ext uri="{BB962C8B-B14F-4D97-AF65-F5344CB8AC3E}">
        <p14:creationId xmlns:p14="http://schemas.microsoft.com/office/powerpoint/2010/main" xmlns="" val="3943673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Rectangle 4"/>
          <p:cNvSpPr>
            <a:spLocks noGrp="1" noChangeArrowheads="1"/>
          </p:cNvSpPr>
          <p:nvPr>
            <p:ph type="dt" sz="half" idx="10"/>
          </p:nvPr>
        </p:nvSpPr>
        <p:spPr>
          <a:ln/>
        </p:spPr>
        <p:txBody>
          <a:bodyPr/>
          <a:lstStyle>
            <a:lvl1pPr>
              <a:defRPr/>
            </a:lvl1pPr>
          </a:lstStyle>
          <a:p>
            <a:pPr>
              <a:defRPr/>
            </a:pPr>
            <a:fld id="{8EE59AEE-FCF2-4156-92D1-1F30615A6F7B}" type="datetime1">
              <a:rPr lang="en-IN" smtClean="0"/>
              <a:pPr>
                <a:defRPr/>
              </a:pPr>
              <a:t>11/11/2014</a:t>
            </a:fld>
            <a:endParaRPr lang="en-IN" dirty="0"/>
          </a:p>
        </p:txBody>
      </p:sp>
      <p:sp>
        <p:nvSpPr>
          <p:cNvPr id="6" name="Rectangle 5"/>
          <p:cNvSpPr>
            <a:spLocks noGrp="1" noChangeArrowheads="1"/>
          </p:cNvSpPr>
          <p:nvPr>
            <p:ph type="ftr" sz="quarter" idx="11"/>
          </p:nvPr>
        </p:nvSpPr>
        <p:spPr>
          <a:ln/>
        </p:spPr>
        <p:txBody>
          <a:bodyPr/>
          <a:lstStyle>
            <a:lvl1pPr>
              <a:defRPr/>
            </a:lvl1pPr>
          </a:lstStyle>
          <a:p>
            <a:pPr>
              <a:defRPr/>
            </a:pPr>
            <a:r>
              <a:rPr lang="en-IN" smtClean="0"/>
              <a:t>Dr.T.V.Rao MD</a:t>
            </a:r>
            <a:endParaRPr lang="en-IN" dirty="0"/>
          </a:p>
        </p:txBody>
      </p:sp>
      <p:sp>
        <p:nvSpPr>
          <p:cNvPr id="7" name="Rectangle 6"/>
          <p:cNvSpPr>
            <a:spLocks noGrp="1" noChangeArrowheads="1"/>
          </p:cNvSpPr>
          <p:nvPr>
            <p:ph type="sldNum" sz="quarter" idx="12"/>
          </p:nvPr>
        </p:nvSpPr>
        <p:spPr>
          <a:ln/>
        </p:spPr>
        <p:txBody>
          <a:bodyPr/>
          <a:lstStyle>
            <a:lvl1pPr>
              <a:defRPr/>
            </a:lvl1pPr>
          </a:lstStyle>
          <a:p>
            <a:pPr>
              <a:defRPr/>
            </a:pPr>
            <a:fld id="{9C0BD29D-268A-4139-97CD-7EFB5315FCB5}" type="slidenum">
              <a:rPr lang="en-IN"/>
              <a:pPr>
                <a:defRPr/>
              </a:pPr>
              <a:t>‹#›</a:t>
            </a:fld>
            <a:endParaRPr lang="en-IN" dirty="0"/>
          </a:p>
        </p:txBody>
      </p:sp>
    </p:spTree>
    <p:extLst>
      <p:ext uri="{BB962C8B-B14F-4D97-AF65-F5344CB8AC3E}">
        <p14:creationId xmlns:p14="http://schemas.microsoft.com/office/powerpoint/2010/main" xmlns="" val="2059501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AA8D96AF-F517-4071-8C73-D84FAABC203E}" type="datetime1">
              <a:rPr lang="en-IN" smtClean="0"/>
              <a:pPr/>
              <a:t>11/11/2014</a:t>
            </a:fld>
            <a:endParaRPr lang="en-IN" dirty="0"/>
          </a:p>
        </p:txBody>
      </p:sp>
      <p:sp>
        <p:nvSpPr>
          <p:cNvPr id="5" name="Footer Placeholder 4"/>
          <p:cNvSpPr>
            <a:spLocks noGrp="1"/>
          </p:cNvSpPr>
          <p:nvPr>
            <p:ph type="ftr" sz="quarter" idx="11"/>
          </p:nvPr>
        </p:nvSpPr>
        <p:spPr/>
        <p:txBody>
          <a:bodyPr/>
          <a:lstStyle/>
          <a:p>
            <a:r>
              <a:rPr lang="en-IN" smtClean="0"/>
              <a:t>Dr.T.V.Rao MD</a:t>
            </a:r>
            <a:endParaRPr lang="en-IN" dirty="0"/>
          </a:p>
        </p:txBody>
      </p:sp>
      <p:sp>
        <p:nvSpPr>
          <p:cNvPr id="6" name="Slide Number Placeholder 5"/>
          <p:cNvSpPr>
            <a:spLocks noGrp="1"/>
          </p:cNvSpPr>
          <p:nvPr>
            <p:ph type="sldNum" sz="quarter" idx="12"/>
          </p:nvPr>
        </p:nvSpPr>
        <p:spPr/>
        <p:txBody>
          <a:bodyPr/>
          <a:lstStyle/>
          <a:p>
            <a:fld id="{E77E9959-E1CB-4D02-9561-EF9D74FB02D1}" type="slidenum">
              <a:rPr lang="en-IN" smtClean="0"/>
              <a:pPr/>
              <a:t>‹#›</a:t>
            </a:fld>
            <a:endParaRPr lang="en-IN" dirty="0"/>
          </a:p>
        </p:txBody>
      </p:sp>
    </p:spTree>
    <p:extLst>
      <p:ext uri="{BB962C8B-B14F-4D97-AF65-F5344CB8AC3E}">
        <p14:creationId xmlns:p14="http://schemas.microsoft.com/office/powerpoint/2010/main" xmlns="" val="1907276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A32A28-8410-4AC8-B52F-9CD66DAFDB99}" type="datetime1">
              <a:rPr lang="en-IN" smtClean="0"/>
              <a:pPr/>
              <a:t>11/11/2014</a:t>
            </a:fld>
            <a:endParaRPr lang="en-IN" dirty="0"/>
          </a:p>
        </p:txBody>
      </p:sp>
      <p:sp>
        <p:nvSpPr>
          <p:cNvPr id="5" name="Footer Placeholder 4"/>
          <p:cNvSpPr>
            <a:spLocks noGrp="1"/>
          </p:cNvSpPr>
          <p:nvPr>
            <p:ph type="ftr" sz="quarter" idx="11"/>
          </p:nvPr>
        </p:nvSpPr>
        <p:spPr/>
        <p:txBody>
          <a:bodyPr/>
          <a:lstStyle/>
          <a:p>
            <a:r>
              <a:rPr lang="en-IN" smtClean="0"/>
              <a:t>Dr.T.V.Rao MD</a:t>
            </a:r>
            <a:endParaRPr lang="en-IN" dirty="0"/>
          </a:p>
        </p:txBody>
      </p:sp>
      <p:sp>
        <p:nvSpPr>
          <p:cNvPr id="6" name="Slide Number Placeholder 5"/>
          <p:cNvSpPr>
            <a:spLocks noGrp="1"/>
          </p:cNvSpPr>
          <p:nvPr>
            <p:ph type="sldNum" sz="quarter" idx="12"/>
          </p:nvPr>
        </p:nvSpPr>
        <p:spPr/>
        <p:txBody>
          <a:bodyPr/>
          <a:lstStyle/>
          <a:p>
            <a:fld id="{E77E9959-E1CB-4D02-9561-EF9D74FB02D1}" type="slidenum">
              <a:rPr lang="en-IN" smtClean="0"/>
              <a:pPr/>
              <a:t>‹#›</a:t>
            </a:fld>
            <a:endParaRPr lang="en-IN" dirty="0"/>
          </a:p>
        </p:txBody>
      </p:sp>
    </p:spTree>
    <p:extLst>
      <p:ext uri="{BB962C8B-B14F-4D97-AF65-F5344CB8AC3E}">
        <p14:creationId xmlns:p14="http://schemas.microsoft.com/office/powerpoint/2010/main" xmlns="" val="2547322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9C61F86F-1546-48E1-841A-139D943BE3A6}" type="datetime1">
              <a:rPr lang="en-IN" smtClean="0"/>
              <a:pPr/>
              <a:t>11/11/2014</a:t>
            </a:fld>
            <a:endParaRPr lang="en-IN" dirty="0"/>
          </a:p>
        </p:txBody>
      </p:sp>
      <p:sp>
        <p:nvSpPr>
          <p:cNvPr id="6" name="Footer Placeholder 5"/>
          <p:cNvSpPr>
            <a:spLocks noGrp="1"/>
          </p:cNvSpPr>
          <p:nvPr>
            <p:ph type="ftr" sz="quarter" idx="11"/>
          </p:nvPr>
        </p:nvSpPr>
        <p:spPr/>
        <p:txBody>
          <a:bodyPr/>
          <a:lstStyle/>
          <a:p>
            <a:r>
              <a:rPr lang="en-IN" smtClean="0"/>
              <a:t>Dr.T.V.Rao MD</a:t>
            </a:r>
            <a:endParaRPr lang="en-IN" dirty="0"/>
          </a:p>
        </p:txBody>
      </p:sp>
      <p:sp>
        <p:nvSpPr>
          <p:cNvPr id="7" name="Slide Number Placeholder 6"/>
          <p:cNvSpPr>
            <a:spLocks noGrp="1"/>
          </p:cNvSpPr>
          <p:nvPr>
            <p:ph type="sldNum" sz="quarter" idx="12"/>
          </p:nvPr>
        </p:nvSpPr>
        <p:spPr/>
        <p:txBody>
          <a:bodyPr/>
          <a:lstStyle/>
          <a:p>
            <a:fld id="{E77E9959-E1CB-4D02-9561-EF9D74FB02D1}" type="slidenum">
              <a:rPr lang="en-IN" smtClean="0"/>
              <a:pPr/>
              <a:t>‹#›</a:t>
            </a:fld>
            <a:endParaRPr lang="en-IN" dirty="0"/>
          </a:p>
        </p:txBody>
      </p:sp>
    </p:spTree>
    <p:extLst>
      <p:ext uri="{BB962C8B-B14F-4D97-AF65-F5344CB8AC3E}">
        <p14:creationId xmlns:p14="http://schemas.microsoft.com/office/powerpoint/2010/main" xmlns="" val="4178592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546E6941-961E-4EF1-8DAD-EB42BCCF93BA}" type="datetime1">
              <a:rPr lang="en-IN" smtClean="0"/>
              <a:pPr/>
              <a:t>11/11/2014</a:t>
            </a:fld>
            <a:endParaRPr lang="en-IN" dirty="0"/>
          </a:p>
        </p:txBody>
      </p:sp>
      <p:sp>
        <p:nvSpPr>
          <p:cNvPr id="8" name="Footer Placeholder 7"/>
          <p:cNvSpPr>
            <a:spLocks noGrp="1"/>
          </p:cNvSpPr>
          <p:nvPr>
            <p:ph type="ftr" sz="quarter" idx="11"/>
          </p:nvPr>
        </p:nvSpPr>
        <p:spPr/>
        <p:txBody>
          <a:bodyPr/>
          <a:lstStyle/>
          <a:p>
            <a:r>
              <a:rPr lang="en-IN" smtClean="0"/>
              <a:t>Dr.T.V.Rao MD</a:t>
            </a:r>
            <a:endParaRPr lang="en-IN" dirty="0"/>
          </a:p>
        </p:txBody>
      </p:sp>
      <p:sp>
        <p:nvSpPr>
          <p:cNvPr id="9" name="Slide Number Placeholder 8"/>
          <p:cNvSpPr>
            <a:spLocks noGrp="1"/>
          </p:cNvSpPr>
          <p:nvPr>
            <p:ph type="sldNum" sz="quarter" idx="12"/>
          </p:nvPr>
        </p:nvSpPr>
        <p:spPr/>
        <p:txBody>
          <a:bodyPr/>
          <a:lstStyle/>
          <a:p>
            <a:fld id="{E77E9959-E1CB-4D02-9561-EF9D74FB02D1}" type="slidenum">
              <a:rPr lang="en-IN" smtClean="0"/>
              <a:pPr/>
              <a:t>‹#›</a:t>
            </a:fld>
            <a:endParaRPr lang="en-IN" dirty="0"/>
          </a:p>
        </p:txBody>
      </p:sp>
    </p:spTree>
    <p:extLst>
      <p:ext uri="{BB962C8B-B14F-4D97-AF65-F5344CB8AC3E}">
        <p14:creationId xmlns:p14="http://schemas.microsoft.com/office/powerpoint/2010/main" xmlns="" val="136139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E2EE54C8-129B-45D0-8920-5407736629C1}" type="datetime1">
              <a:rPr lang="en-IN" smtClean="0"/>
              <a:pPr/>
              <a:t>11/11/2014</a:t>
            </a:fld>
            <a:endParaRPr lang="en-IN" dirty="0"/>
          </a:p>
        </p:txBody>
      </p:sp>
      <p:sp>
        <p:nvSpPr>
          <p:cNvPr id="4" name="Footer Placeholder 3"/>
          <p:cNvSpPr>
            <a:spLocks noGrp="1"/>
          </p:cNvSpPr>
          <p:nvPr>
            <p:ph type="ftr" sz="quarter" idx="11"/>
          </p:nvPr>
        </p:nvSpPr>
        <p:spPr/>
        <p:txBody>
          <a:bodyPr/>
          <a:lstStyle/>
          <a:p>
            <a:r>
              <a:rPr lang="en-IN" smtClean="0"/>
              <a:t>Dr.T.V.Rao MD</a:t>
            </a:r>
            <a:endParaRPr lang="en-IN" dirty="0"/>
          </a:p>
        </p:txBody>
      </p:sp>
      <p:sp>
        <p:nvSpPr>
          <p:cNvPr id="5" name="Slide Number Placeholder 4"/>
          <p:cNvSpPr>
            <a:spLocks noGrp="1"/>
          </p:cNvSpPr>
          <p:nvPr>
            <p:ph type="sldNum" sz="quarter" idx="12"/>
          </p:nvPr>
        </p:nvSpPr>
        <p:spPr/>
        <p:txBody>
          <a:bodyPr/>
          <a:lstStyle/>
          <a:p>
            <a:fld id="{E77E9959-E1CB-4D02-9561-EF9D74FB02D1}" type="slidenum">
              <a:rPr lang="en-IN" smtClean="0"/>
              <a:pPr/>
              <a:t>‹#›</a:t>
            </a:fld>
            <a:endParaRPr lang="en-IN" dirty="0"/>
          </a:p>
        </p:txBody>
      </p:sp>
    </p:spTree>
    <p:extLst>
      <p:ext uri="{BB962C8B-B14F-4D97-AF65-F5344CB8AC3E}">
        <p14:creationId xmlns:p14="http://schemas.microsoft.com/office/powerpoint/2010/main" xmlns="" val="3950966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E7348C-8348-43AC-B377-CF693787C7D6}" type="datetime1">
              <a:rPr lang="en-IN" smtClean="0"/>
              <a:pPr/>
              <a:t>11/11/2014</a:t>
            </a:fld>
            <a:endParaRPr lang="en-IN" dirty="0"/>
          </a:p>
        </p:txBody>
      </p:sp>
      <p:sp>
        <p:nvSpPr>
          <p:cNvPr id="3" name="Footer Placeholder 2"/>
          <p:cNvSpPr>
            <a:spLocks noGrp="1"/>
          </p:cNvSpPr>
          <p:nvPr>
            <p:ph type="ftr" sz="quarter" idx="11"/>
          </p:nvPr>
        </p:nvSpPr>
        <p:spPr/>
        <p:txBody>
          <a:bodyPr/>
          <a:lstStyle/>
          <a:p>
            <a:r>
              <a:rPr lang="en-IN" smtClean="0"/>
              <a:t>Dr.T.V.Rao MD</a:t>
            </a:r>
            <a:endParaRPr lang="en-IN" dirty="0"/>
          </a:p>
        </p:txBody>
      </p:sp>
      <p:sp>
        <p:nvSpPr>
          <p:cNvPr id="4" name="Slide Number Placeholder 3"/>
          <p:cNvSpPr>
            <a:spLocks noGrp="1"/>
          </p:cNvSpPr>
          <p:nvPr>
            <p:ph type="sldNum" sz="quarter" idx="12"/>
          </p:nvPr>
        </p:nvSpPr>
        <p:spPr/>
        <p:txBody>
          <a:bodyPr/>
          <a:lstStyle/>
          <a:p>
            <a:fld id="{E77E9959-E1CB-4D02-9561-EF9D74FB02D1}" type="slidenum">
              <a:rPr lang="en-IN" smtClean="0"/>
              <a:pPr/>
              <a:t>‹#›</a:t>
            </a:fld>
            <a:endParaRPr lang="en-IN" dirty="0"/>
          </a:p>
        </p:txBody>
      </p:sp>
    </p:spTree>
    <p:extLst>
      <p:ext uri="{BB962C8B-B14F-4D97-AF65-F5344CB8AC3E}">
        <p14:creationId xmlns:p14="http://schemas.microsoft.com/office/powerpoint/2010/main" xmlns="" val="4056502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D16CD6-702B-46FE-9BCC-DC9D785D4CAB}" type="datetime1">
              <a:rPr lang="en-IN" smtClean="0"/>
              <a:pPr/>
              <a:t>11/11/2014</a:t>
            </a:fld>
            <a:endParaRPr lang="en-IN" dirty="0"/>
          </a:p>
        </p:txBody>
      </p:sp>
      <p:sp>
        <p:nvSpPr>
          <p:cNvPr id="6" name="Footer Placeholder 5"/>
          <p:cNvSpPr>
            <a:spLocks noGrp="1"/>
          </p:cNvSpPr>
          <p:nvPr>
            <p:ph type="ftr" sz="quarter" idx="11"/>
          </p:nvPr>
        </p:nvSpPr>
        <p:spPr/>
        <p:txBody>
          <a:bodyPr/>
          <a:lstStyle/>
          <a:p>
            <a:r>
              <a:rPr lang="en-IN" smtClean="0"/>
              <a:t>Dr.T.V.Rao MD</a:t>
            </a:r>
            <a:endParaRPr lang="en-IN" dirty="0"/>
          </a:p>
        </p:txBody>
      </p:sp>
      <p:sp>
        <p:nvSpPr>
          <p:cNvPr id="7" name="Slide Number Placeholder 6"/>
          <p:cNvSpPr>
            <a:spLocks noGrp="1"/>
          </p:cNvSpPr>
          <p:nvPr>
            <p:ph type="sldNum" sz="quarter" idx="12"/>
          </p:nvPr>
        </p:nvSpPr>
        <p:spPr/>
        <p:txBody>
          <a:bodyPr/>
          <a:lstStyle/>
          <a:p>
            <a:fld id="{E77E9959-E1CB-4D02-9561-EF9D74FB02D1}" type="slidenum">
              <a:rPr lang="en-IN" smtClean="0"/>
              <a:pPr/>
              <a:t>‹#›</a:t>
            </a:fld>
            <a:endParaRPr lang="en-IN" dirty="0"/>
          </a:p>
        </p:txBody>
      </p:sp>
    </p:spTree>
    <p:extLst>
      <p:ext uri="{BB962C8B-B14F-4D97-AF65-F5344CB8AC3E}">
        <p14:creationId xmlns:p14="http://schemas.microsoft.com/office/powerpoint/2010/main" xmlns="" val="3902429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FC661B-BFDC-4707-B82A-D798C344AA19}" type="datetime1">
              <a:rPr lang="en-IN" smtClean="0"/>
              <a:pPr/>
              <a:t>11/11/2014</a:t>
            </a:fld>
            <a:endParaRPr lang="en-IN" dirty="0"/>
          </a:p>
        </p:txBody>
      </p:sp>
      <p:sp>
        <p:nvSpPr>
          <p:cNvPr id="6" name="Footer Placeholder 5"/>
          <p:cNvSpPr>
            <a:spLocks noGrp="1"/>
          </p:cNvSpPr>
          <p:nvPr>
            <p:ph type="ftr" sz="quarter" idx="11"/>
          </p:nvPr>
        </p:nvSpPr>
        <p:spPr/>
        <p:txBody>
          <a:bodyPr/>
          <a:lstStyle/>
          <a:p>
            <a:r>
              <a:rPr lang="en-IN" smtClean="0"/>
              <a:t>Dr.T.V.Rao MD</a:t>
            </a:r>
            <a:endParaRPr lang="en-IN" dirty="0"/>
          </a:p>
        </p:txBody>
      </p:sp>
      <p:sp>
        <p:nvSpPr>
          <p:cNvPr id="7" name="Slide Number Placeholder 6"/>
          <p:cNvSpPr>
            <a:spLocks noGrp="1"/>
          </p:cNvSpPr>
          <p:nvPr>
            <p:ph type="sldNum" sz="quarter" idx="12"/>
          </p:nvPr>
        </p:nvSpPr>
        <p:spPr/>
        <p:txBody>
          <a:bodyPr/>
          <a:lstStyle/>
          <a:p>
            <a:fld id="{E77E9959-E1CB-4D02-9561-EF9D74FB02D1}" type="slidenum">
              <a:rPr lang="en-IN" smtClean="0"/>
              <a:pPr/>
              <a:t>‹#›</a:t>
            </a:fld>
            <a:endParaRPr lang="en-IN" dirty="0"/>
          </a:p>
        </p:txBody>
      </p:sp>
    </p:spTree>
    <p:extLst>
      <p:ext uri="{BB962C8B-B14F-4D97-AF65-F5344CB8AC3E}">
        <p14:creationId xmlns:p14="http://schemas.microsoft.com/office/powerpoint/2010/main" xmlns="" val="3471050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7DC43A-81E7-42E1-BA31-BB1890F8C231}" type="datetime1">
              <a:rPr lang="en-IN" smtClean="0"/>
              <a:pPr/>
              <a:t>11/11/2014</a:t>
            </a:fld>
            <a:endParaRPr lang="en-IN"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IN" smtClean="0"/>
              <a:t>Dr.T.V.Rao MD</a:t>
            </a:r>
            <a:endParaRPr lang="en-IN"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7E9959-E1CB-4D02-9561-EF9D74FB02D1}" type="slidenum">
              <a:rPr lang="en-IN" smtClean="0"/>
              <a:pPr/>
              <a:t>‹#›</a:t>
            </a:fld>
            <a:endParaRPr lang="en-IN" dirty="0"/>
          </a:p>
        </p:txBody>
      </p:sp>
    </p:spTree>
    <p:extLst>
      <p:ext uri="{BB962C8B-B14F-4D97-AF65-F5344CB8AC3E}">
        <p14:creationId xmlns:p14="http://schemas.microsoft.com/office/powerpoint/2010/main" xmlns="" val="2371513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37.png"/><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340769"/>
            <a:ext cx="9036496" cy="2088231"/>
          </a:xfrm>
        </p:spPr>
        <p:txBody>
          <a:bodyPr>
            <a:noAutofit/>
          </a:bodyPr>
          <a:lstStyle/>
          <a:p>
            <a:r>
              <a:rPr lang="en-US" b="1" dirty="0" smtClean="0">
                <a:solidFill>
                  <a:srgbClr val="FF0000"/>
                </a:solidFill>
                <a:effectLst>
                  <a:outerShdw blurRad="38100" dist="38100" dir="2700000" algn="tl">
                    <a:srgbClr val="000000">
                      <a:alpha val="43137"/>
                    </a:srgbClr>
                  </a:outerShdw>
                </a:effectLst>
              </a:rPr>
              <a:t>Antigen and Antibody Reactions</a:t>
            </a:r>
            <a:br>
              <a:rPr lang="en-US" b="1" dirty="0" smtClean="0">
                <a:solidFill>
                  <a:srgbClr val="FF0000"/>
                </a:solidFill>
                <a:effectLst>
                  <a:outerShdw blurRad="38100" dist="38100" dir="2700000" algn="tl">
                    <a:srgbClr val="000000">
                      <a:alpha val="43137"/>
                    </a:srgbClr>
                  </a:outerShdw>
                </a:effectLst>
              </a:rPr>
            </a:br>
            <a:r>
              <a:rPr lang="en-US" sz="4000" b="1" dirty="0" smtClean="0">
                <a:solidFill>
                  <a:schemeClr val="accent3">
                    <a:lumMod val="50000"/>
                  </a:schemeClr>
                </a:solidFill>
                <a:effectLst>
                  <a:outerShdw blurRad="38100" dist="38100" dir="2700000" algn="tl">
                    <a:srgbClr val="000000">
                      <a:alpha val="43137"/>
                    </a:srgbClr>
                  </a:outerShdw>
                </a:effectLst>
              </a:rPr>
              <a:t>Detection By</a:t>
            </a:r>
            <a:r>
              <a:rPr lang="en-US" sz="4800" b="1" dirty="0" smtClean="0">
                <a:solidFill>
                  <a:srgbClr val="FF0000"/>
                </a:solidFill>
                <a:effectLst>
                  <a:outerShdw blurRad="38100" dist="38100" dir="2700000" algn="tl">
                    <a:srgbClr val="000000">
                      <a:alpha val="43137"/>
                    </a:srgbClr>
                  </a:outerShdw>
                </a:effectLst>
              </a:rPr>
              <a:t/>
            </a:r>
            <a:br>
              <a:rPr lang="en-US" sz="4800" b="1" dirty="0" smtClean="0">
                <a:solidFill>
                  <a:srgbClr val="FF0000"/>
                </a:solidFill>
                <a:effectLst>
                  <a:outerShdw blurRad="38100" dist="38100" dir="2700000" algn="tl">
                    <a:srgbClr val="000000">
                      <a:alpha val="43137"/>
                    </a:srgbClr>
                  </a:outerShdw>
                </a:effectLst>
              </a:rPr>
            </a:br>
            <a:r>
              <a:rPr lang="en-US" sz="4800" b="1" dirty="0" smtClean="0">
                <a:solidFill>
                  <a:srgbClr val="0070C0"/>
                </a:solidFill>
                <a:effectLst>
                  <a:outerShdw blurRad="38100" dist="38100" dir="2700000" algn="tl">
                    <a:srgbClr val="000000">
                      <a:alpha val="43137"/>
                    </a:srgbClr>
                  </a:outerShdw>
                </a:effectLst>
              </a:rPr>
              <a:t>Precipitation Methods</a:t>
            </a:r>
            <a:endParaRPr lang="en-IN" sz="4800" b="1" dirty="0">
              <a:solidFill>
                <a:srgbClr val="0070C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371600" y="3573016"/>
            <a:ext cx="6400800" cy="1728192"/>
          </a:xfrm>
        </p:spPr>
        <p:txBody>
          <a:bodyPr>
            <a:normAutofit/>
          </a:bodyPr>
          <a:lstStyle/>
          <a:p>
            <a:r>
              <a:rPr lang="en-US" b="1" dirty="0" smtClean="0">
                <a:solidFill>
                  <a:srgbClr val="00B050"/>
                </a:solidFill>
              </a:rPr>
              <a:t>Dr.T.V.Rao MD</a:t>
            </a:r>
            <a:endParaRPr lang="en-IN" b="1" dirty="0">
              <a:solidFill>
                <a:srgbClr val="00B050"/>
              </a:solidFill>
            </a:endParaRPr>
          </a:p>
        </p:txBody>
      </p:sp>
      <p:sp>
        <p:nvSpPr>
          <p:cNvPr id="4" name="Date Placeholder 3"/>
          <p:cNvSpPr>
            <a:spLocks noGrp="1"/>
          </p:cNvSpPr>
          <p:nvPr>
            <p:ph type="dt" sz="half" idx="10"/>
          </p:nvPr>
        </p:nvSpPr>
        <p:spPr/>
        <p:txBody>
          <a:bodyPr/>
          <a:lstStyle/>
          <a:p>
            <a:fld id="{2C2F8F79-6229-40DC-A7E8-01AD275CFB27}" type="datetime1">
              <a:rPr lang="en-IN" smtClean="0"/>
              <a:pPr/>
              <a:t>11/11/2014</a:t>
            </a:fld>
            <a:endParaRPr lang="en-IN" dirty="0"/>
          </a:p>
        </p:txBody>
      </p:sp>
      <p:sp>
        <p:nvSpPr>
          <p:cNvPr id="5" name="Footer Placeholder 4"/>
          <p:cNvSpPr>
            <a:spLocks noGrp="1"/>
          </p:cNvSpPr>
          <p:nvPr>
            <p:ph type="ftr" sz="quarter" idx="11"/>
          </p:nvPr>
        </p:nvSpPr>
        <p:spPr/>
        <p:txBody>
          <a:bodyPr/>
          <a:lstStyle/>
          <a:p>
            <a:r>
              <a:rPr lang="en-IN" smtClean="0"/>
              <a:t>Dr.T.V.Rao MD</a:t>
            </a:r>
            <a:endParaRPr lang="en-IN" dirty="0"/>
          </a:p>
        </p:txBody>
      </p:sp>
      <p:sp>
        <p:nvSpPr>
          <p:cNvPr id="6" name="Slide Number Placeholder 5"/>
          <p:cNvSpPr>
            <a:spLocks noGrp="1"/>
          </p:cNvSpPr>
          <p:nvPr>
            <p:ph type="sldNum" sz="quarter" idx="12"/>
          </p:nvPr>
        </p:nvSpPr>
        <p:spPr/>
        <p:txBody>
          <a:bodyPr/>
          <a:lstStyle/>
          <a:p>
            <a:fld id="{E77E9959-E1CB-4D02-9561-EF9D74FB02D1}" type="slidenum">
              <a:rPr lang="en-IN" smtClean="0"/>
              <a:pPr/>
              <a:t>1</a:t>
            </a:fld>
            <a:endParaRPr lang="en-IN"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75856" y="4077072"/>
            <a:ext cx="2592288" cy="16561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915731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Autofit/>
          </a:bodyPr>
          <a:lstStyle/>
          <a:p>
            <a:pPr eaLnBrk="1" hangingPunct="1"/>
            <a:r>
              <a:rPr lang="en-US" sz="4800" b="1" dirty="0" smtClean="0">
                <a:solidFill>
                  <a:srgbClr val="FF0000"/>
                </a:solidFill>
              </a:rPr>
              <a:t>Serology Prerogative of Microbiology</a:t>
            </a:r>
            <a:endParaRPr lang="en-IN" sz="4800" b="1" dirty="0" smtClean="0">
              <a:solidFill>
                <a:srgbClr val="FF0000"/>
              </a:solidFill>
            </a:endParaRPr>
          </a:p>
        </p:txBody>
      </p:sp>
      <p:sp>
        <p:nvSpPr>
          <p:cNvPr id="9219" name="Rectangle 3"/>
          <p:cNvSpPr>
            <a:spLocks noGrp="1" noChangeArrowheads="1"/>
          </p:cNvSpPr>
          <p:nvPr>
            <p:ph type="body" idx="1"/>
          </p:nvPr>
        </p:nvSpPr>
        <p:spPr/>
        <p:txBody>
          <a:bodyPr/>
          <a:lstStyle/>
          <a:p>
            <a:pPr eaLnBrk="1" hangingPunct="1"/>
            <a:r>
              <a:rPr lang="en-IN" sz="3600" dirty="0" smtClean="0"/>
              <a:t>It is rather curious that, although serum for a multitude of constituents in biochemistry and haematological laboratories, the term serology has come to imply almost exclusively the detection of antibodies in serum for </a:t>
            </a:r>
            <a:r>
              <a:rPr lang="en-IN" sz="3600" b="1" i="1" dirty="0" smtClean="0">
                <a:solidFill>
                  <a:srgbClr val="0000FF"/>
                </a:solidFill>
              </a:rPr>
              <a:t>antibodies in infectious diseases</a:t>
            </a:r>
            <a:r>
              <a:rPr lang="en-IN" sz="3600" dirty="0" smtClean="0"/>
              <a:t>, and terminology has become prerogative of microbiologists</a:t>
            </a:r>
            <a:r>
              <a:rPr lang="en-IN" dirty="0" smtClean="0"/>
              <a:t>.</a:t>
            </a:r>
          </a:p>
        </p:txBody>
      </p:sp>
      <p:pic>
        <p:nvPicPr>
          <p:cNvPr id="9220"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172450" y="6092825"/>
            <a:ext cx="971550" cy="765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fld id="{873EFAF5-0E7B-48A3-8A08-D0509927E9C0}" type="datetime1">
              <a:rPr lang="en-IN" smtClean="0"/>
              <a:pPr/>
              <a:t>11/11/2014</a:t>
            </a:fld>
            <a:endParaRPr lang="en-IN" dirty="0"/>
          </a:p>
        </p:txBody>
      </p:sp>
      <p:sp>
        <p:nvSpPr>
          <p:cNvPr id="3" name="Footer Placeholder 2"/>
          <p:cNvSpPr>
            <a:spLocks noGrp="1"/>
          </p:cNvSpPr>
          <p:nvPr>
            <p:ph type="ftr" sz="quarter" idx="11"/>
          </p:nvPr>
        </p:nvSpPr>
        <p:spPr/>
        <p:txBody>
          <a:bodyPr/>
          <a:lstStyle/>
          <a:p>
            <a:r>
              <a:rPr lang="en-IN" smtClean="0"/>
              <a:t>Dr.T.V.Rao MD</a:t>
            </a:r>
            <a:endParaRPr lang="en-IN" dirty="0"/>
          </a:p>
        </p:txBody>
      </p:sp>
      <p:sp>
        <p:nvSpPr>
          <p:cNvPr id="4" name="Slide Number Placeholder 3"/>
          <p:cNvSpPr>
            <a:spLocks noGrp="1"/>
          </p:cNvSpPr>
          <p:nvPr>
            <p:ph type="sldNum" sz="quarter" idx="12"/>
          </p:nvPr>
        </p:nvSpPr>
        <p:spPr/>
        <p:txBody>
          <a:bodyPr/>
          <a:lstStyle/>
          <a:p>
            <a:fld id="{E77E9959-E1CB-4D02-9561-EF9D74FB02D1}" type="slidenum">
              <a:rPr lang="en-IN" smtClean="0"/>
              <a:pPr/>
              <a:t>10</a:t>
            </a:fld>
            <a:endParaRPr lang="en-IN" dirty="0"/>
          </a:p>
        </p:txBody>
      </p:sp>
    </p:spTree>
    <p:extLst>
      <p:ext uri="{BB962C8B-B14F-4D97-AF65-F5344CB8AC3E}">
        <p14:creationId xmlns:p14="http://schemas.microsoft.com/office/powerpoint/2010/main" xmlns="" val="30005929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8FE000D-A149-498D-9B17-EE0404D42930}" type="slidenum">
              <a:rPr lang="en-US"/>
              <a:pPr/>
              <a:t>11</a:t>
            </a:fld>
            <a:endParaRPr lang="en-US"/>
          </a:p>
        </p:txBody>
      </p:sp>
      <p:sp>
        <p:nvSpPr>
          <p:cNvPr id="11266" name="Rectangle 2"/>
          <p:cNvSpPr>
            <a:spLocks noGrp="1" noChangeArrowheads="1"/>
          </p:cNvSpPr>
          <p:nvPr>
            <p:ph type="title"/>
          </p:nvPr>
        </p:nvSpPr>
        <p:spPr/>
        <p:txBody>
          <a:bodyPr>
            <a:normAutofit/>
          </a:bodyPr>
          <a:lstStyle/>
          <a:p>
            <a:r>
              <a:rPr lang="en-US" sz="5400" b="1" dirty="0">
                <a:solidFill>
                  <a:srgbClr val="FF0000"/>
                </a:solidFill>
              </a:rPr>
              <a:t>Immunological Tests</a:t>
            </a:r>
          </a:p>
        </p:txBody>
      </p:sp>
      <p:sp>
        <p:nvSpPr>
          <p:cNvPr id="11267" name="Rectangle 3"/>
          <p:cNvSpPr>
            <a:spLocks noGrp="1" noChangeArrowheads="1"/>
          </p:cNvSpPr>
          <p:nvPr>
            <p:ph type="body" idx="1"/>
          </p:nvPr>
        </p:nvSpPr>
        <p:spPr/>
        <p:txBody>
          <a:bodyPr/>
          <a:lstStyle/>
          <a:p>
            <a:r>
              <a:rPr lang="en-US"/>
              <a:t>A harmful agent can be detected</a:t>
            </a:r>
          </a:p>
          <a:p>
            <a:pPr lvl="1"/>
            <a:r>
              <a:rPr lang="en-US"/>
              <a:t>Toxins, viruses, hard to culture bacteria</a:t>
            </a:r>
          </a:p>
          <a:p>
            <a:pPr lvl="1"/>
            <a:r>
              <a:rPr lang="en-US"/>
              <a:t>Takes advantage of the specific nature of antibodies</a:t>
            </a:r>
          </a:p>
          <a:p>
            <a:r>
              <a:rPr lang="en-US"/>
              <a:t>Rise in amount of antibody is an indicator</a:t>
            </a:r>
          </a:p>
          <a:p>
            <a:pPr lvl="1"/>
            <a:r>
              <a:rPr lang="en-US"/>
              <a:t>An increase in specific antibody is an indicator of exposure, can confirm a diagnosis.</a:t>
            </a:r>
          </a:p>
          <a:p>
            <a:r>
              <a:rPr lang="en-US"/>
              <a:t>Antibodies bind, precipitate, and agglutinate.</a:t>
            </a:r>
          </a:p>
        </p:txBody>
      </p:sp>
    </p:spTree>
    <p:extLst>
      <p:ext uri="{BB962C8B-B14F-4D97-AF65-F5344CB8AC3E}">
        <p14:creationId xmlns:p14="http://schemas.microsoft.com/office/powerpoint/2010/main" xmlns="" val="23554760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AF7AB9C-411D-4A7D-9CC5-84407B9DC263}" type="slidenum">
              <a:rPr lang="en-US"/>
              <a:pPr/>
              <a:t>12</a:t>
            </a:fld>
            <a:endParaRPr lang="en-US"/>
          </a:p>
        </p:txBody>
      </p:sp>
      <p:sp>
        <p:nvSpPr>
          <p:cNvPr id="12290" name="Rectangle 2"/>
          <p:cNvSpPr>
            <a:spLocks noGrp="1" noChangeArrowheads="1"/>
          </p:cNvSpPr>
          <p:nvPr>
            <p:ph type="title"/>
          </p:nvPr>
        </p:nvSpPr>
        <p:spPr/>
        <p:txBody>
          <a:bodyPr>
            <a:normAutofit/>
          </a:bodyPr>
          <a:lstStyle/>
          <a:p>
            <a:r>
              <a:rPr lang="en-US" sz="6600" b="1" dirty="0">
                <a:solidFill>
                  <a:srgbClr val="FF0000"/>
                </a:solidFill>
              </a:rPr>
              <a:t>Precipitation tests</a:t>
            </a:r>
          </a:p>
        </p:txBody>
      </p:sp>
      <p:sp>
        <p:nvSpPr>
          <p:cNvPr id="12291" name="Rectangle 3"/>
          <p:cNvSpPr>
            <a:spLocks noGrp="1" noChangeArrowheads="1"/>
          </p:cNvSpPr>
          <p:nvPr>
            <p:ph type="body" idx="1"/>
          </p:nvPr>
        </p:nvSpPr>
        <p:spPr/>
        <p:txBody>
          <a:bodyPr>
            <a:normAutofit fontScale="92500"/>
          </a:bodyPr>
          <a:lstStyle/>
          <a:p>
            <a:r>
              <a:rPr lang="en-US"/>
              <a:t>When sufficient antigen and antibody molecules interact, they precipitate out of solution</a:t>
            </a:r>
          </a:p>
          <a:p>
            <a:pPr lvl="1"/>
            <a:r>
              <a:rPr lang="en-US"/>
              <a:t>Too few antigen molecules, little ppt.</a:t>
            </a:r>
          </a:p>
          <a:p>
            <a:pPr lvl="1"/>
            <a:r>
              <a:rPr lang="en-US"/>
              <a:t>Too many, agn-aby cross links not made.</a:t>
            </a:r>
          </a:p>
          <a:p>
            <a:r>
              <a:rPr lang="en-US"/>
              <a:t>Examples</a:t>
            </a:r>
          </a:p>
          <a:p>
            <a:pPr lvl="1"/>
            <a:r>
              <a:rPr lang="en-US"/>
              <a:t>immunodiffusion: antibody and antigen react in agar to make ppt band or ring.</a:t>
            </a:r>
          </a:p>
          <a:p>
            <a:pPr lvl="1"/>
            <a:r>
              <a:rPr lang="en-US"/>
              <a:t>Immunoelectrophoresis: complex mixture of antigens separated, then reacted with antibody.</a:t>
            </a:r>
          </a:p>
        </p:txBody>
      </p:sp>
    </p:spTree>
    <p:extLst>
      <p:ext uri="{BB962C8B-B14F-4D97-AF65-F5344CB8AC3E}">
        <p14:creationId xmlns:p14="http://schemas.microsoft.com/office/powerpoint/2010/main" xmlns="" val="25740378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smtClean="0">
                <a:solidFill>
                  <a:srgbClr val="FF0000"/>
                </a:solidFill>
              </a:rPr>
              <a:t>Precipitation Reaction as happens in </a:t>
            </a:r>
            <a:r>
              <a:rPr lang="en-US" sz="4000" b="1" dirty="0" smtClean="0">
                <a:solidFill>
                  <a:schemeClr val="accent5">
                    <a:lumMod val="50000"/>
                  </a:schemeClr>
                </a:solidFill>
              </a:rPr>
              <a:t>VITRO</a:t>
            </a:r>
            <a:endParaRPr lang="en-IN" sz="4000" b="1" dirty="0">
              <a:solidFill>
                <a:schemeClr val="accent5">
                  <a:lumMod val="50000"/>
                </a:schemeClr>
              </a:solidFill>
            </a:endParaRPr>
          </a:p>
        </p:txBody>
      </p:sp>
      <p:sp>
        <p:nvSpPr>
          <p:cNvPr id="4" name="Date Placeholder 3"/>
          <p:cNvSpPr>
            <a:spLocks noGrp="1"/>
          </p:cNvSpPr>
          <p:nvPr>
            <p:ph type="dt" sz="half" idx="10"/>
          </p:nvPr>
        </p:nvSpPr>
        <p:spPr/>
        <p:txBody>
          <a:bodyPr/>
          <a:lstStyle/>
          <a:p>
            <a:fld id="{AA8D96AF-F517-4071-8C73-D84FAABC203E}" type="datetime1">
              <a:rPr lang="en-IN" smtClean="0"/>
              <a:pPr/>
              <a:t>11/11/2014</a:t>
            </a:fld>
            <a:endParaRPr lang="en-IN" dirty="0"/>
          </a:p>
        </p:txBody>
      </p:sp>
      <p:sp>
        <p:nvSpPr>
          <p:cNvPr id="5" name="Footer Placeholder 4"/>
          <p:cNvSpPr>
            <a:spLocks noGrp="1"/>
          </p:cNvSpPr>
          <p:nvPr>
            <p:ph type="ftr" sz="quarter" idx="11"/>
          </p:nvPr>
        </p:nvSpPr>
        <p:spPr/>
        <p:txBody>
          <a:bodyPr/>
          <a:lstStyle/>
          <a:p>
            <a:r>
              <a:rPr lang="en-IN" smtClean="0"/>
              <a:t>Dr.T.V.Rao MD</a:t>
            </a:r>
            <a:endParaRPr lang="en-IN" dirty="0"/>
          </a:p>
        </p:txBody>
      </p:sp>
      <p:sp>
        <p:nvSpPr>
          <p:cNvPr id="6" name="Slide Number Placeholder 5"/>
          <p:cNvSpPr>
            <a:spLocks noGrp="1"/>
          </p:cNvSpPr>
          <p:nvPr>
            <p:ph type="sldNum" sz="quarter" idx="12"/>
          </p:nvPr>
        </p:nvSpPr>
        <p:spPr/>
        <p:txBody>
          <a:bodyPr/>
          <a:lstStyle/>
          <a:p>
            <a:fld id="{E77E9959-E1CB-4D02-9561-EF9D74FB02D1}" type="slidenum">
              <a:rPr lang="en-IN" smtClean="0"/>
              <a:pPr/>
              <a:t>13</a:t>
            </a:fld>
            <a:endParaRPr lang="en-IN"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0" y="1600200"/>
            <a:ext cx="9144000" cy="5357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85359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a:noAutofit/>
          </a:bodyPr>
          <a:lstStyle/>
          <a:p>
            <a:pPr eaLnBrk="1" hangingPunct="1"/>
            <a:r>
              <a:rPr lang="en-US" b="1" dirty="0" smtClean="0">
                <a:solidFill>
                  <a:srgbClr val="FF0000"/>
                </a:solidFill>
              </a:rPr>
              <a:t>Immunology/ Serology? </a:t>
            </a:r>
            <a:br>
              <a:rPr lang="en-US" b="1" dirty="0" smtClean="0">
                <a:solidFill>
                  <a:srgbClr val="FF0000"/>
                </a:solidFill>
              </a:rPr>
            </a:br>
            <a:r>
              <a:rPr lang="en-US" b="1" dirty="0" smtClean="0">
                <a:solidFill>
                  <a:srgbClr val="FF0000"/>
                </a:solidFill>
              </a:rPr>
              <a:t>Precipitation Reactions</a:t>
            </a:r>
          </a:p>
        </p:txBody>
      </p:sp>
      <p:sp>
        <p:nvSpPr>
          <p:cNvPr id="185347" name="Rectangle 3"/>
          <p:cNvSpPr>
            <a:spLocks noGrp="1" noChangeArrowheads="1"/>
          </p:cNvSpPr>
          <p:nvPr>
            <p:ph type="body" idx="1"/>
          </p:nvPr>
        </p:nvSpPr>
        <p:spPr/>
        <p:txBody>
          <a:bodyPr>
            <a:normAutofit fontScale="92500" lnSpcReduction="20000"/>
          </a:bodyPr>
          <a:lstStyle/>
          <a:p>
            <a:pPr eaLnBrk="1" hangingPunct="1">
              <a:lnSpc>
                <a:spcPct val="90000"/>
              </a:lnSpc>
            </a:pPr>
            <a:r>
              <a:rPr lang="en-US" sz="3900" dirty="0" smtClean="0"/>
              <a:t>Capillary tube precipitation (Ring Test)</a:t>
            </a:r>
          </a:p>
          <a:p>
            <a:pPr eaLnBrk="1" hangingPunct="1">
              <a:lnSpc>
                <a:spcPct val="90000"/>
              </a:lnSpc>
            </a:pPr>
            <a:r>
              <a:rPr lang="en-US" sz="3900" dirty="0" smtClean="0"/>
              <a:t>Ouchterlony Double Diffusion (Immunodiffusion)</a:t>
            </a:r>
          </a:p>
          <a:p>
            <a:pPr eaLnBrk="1" hangingPunct="1">
              <a:lnSpc>
                <a:spcPct val="90000"/>
              </a:lnSpc>
            </a:pPr>
            <a:r>
              <a:rPr lang="en-US" sz="3900" dirty="0" smtClean="0"/>
              <a:t>Radialimmunodiffusion (RID)</a:t>
            </a:r>
          </a:p>
          <a:p>
            <a:pPr eaLnBrk="1" hangingPunct="1">
              <a:lnSpc>
                <a:spcPct val="90000"/>
              </a:lnSpc>
            </a:pPr>
            <a:r>
              <a:rPr lang="en-US" sz="3900" dirty="0" smtClean="0"/>
              <a:t>Immunoelectrophoresis (IEP)</a:t>
            </a:r>
          </a:p>
          <a:p>
            <a:pPr eaLnBrk="1" hangingPunct="1">
              <a:lnSpc>
                <a:spcPct val="90000"/>
              </a:lnSpc>
            </a:pPr>
            <a:r>
              <a:rPr lang="en-US" sz="3900" dirty="0" smtClean="0"/>
              <a:t>Rocket Electroimmunodiffusion (EID)</a:t>
            </a:r>
          </a:p>
          <a:p>
            <a:pPr eaLnBrk="1" hangingPunct="1">
              <a:lnSpc>
                <a:spcPct val="90000"/>
              </a:lnSpc>
            </a:pPr>
            <a:r>
              <a:rPr lang="en-US" sz="3900" dirty="0" smtClean="0"/>
              <a:t>Counterimmunoelectrophoresis (CIEP)</a:t>
            </a:r>
          </a:p>
          <a:p>
            <a:pPr algn="ctr" eaLnBrk="1" hangingPunct="1">
              <a:lnSpc>
                <a:spcPct val="90000"/>
              </a:lnSpc>
              <a:buFontTx/>
              <a:buNone/>
            </a:pPr>
            <a:r>
              <a:rPr lang="en-US" sz="4400" b="1" dirty="0" smtClean="0">
                <a:solidFill>
                  <a:srgbClr val="FF0000"/>
                </a:solidFill>
              </a:rPr>
              <a:t>The above tests have moved to Biochemistry</a:t>
            </a:r>
          </a:p>
        </p:txBody>
      </p:sp>
      <p:pic>
        <p:nvPicPr>
          <p:cNvPr id="10244"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172450" y="6092825"/>
            <a:ext cx="971550" cy="765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fld id="{19A5CF8B-052F-466D-A42B-3512EEF5BE0F}" type="datetime1">
              <a:rPr lang="en-IN" smtClean="0"/>
              <a:pPr/>
              <a:t>11/11/2014</a:t>
            </a:fld>
            <a:endParaRPr lang="en-IN" dirty="0"/>
          </a:p>
        </p:txBody>
      </p:sp>
      <p:sp>
        <p:nvSpPr>
          <p:cNvPr id="3" name="Footer Placeholder 2"/>
          <p:cNvSpPr>
            <a:spLocks noGrp="1"/>
          </p:cNvSpPr>
          <p:nvPr>
            <p:ph type="ftr" sz="quarter" idx="11"/>
          </p:nvPr>
        </p:nvSpPr>
        <p:spPr/>
        <p:txBody>
          <a:bodyPr/>
          <a:lstStyle/>
          <a:p>
            <a:r>
              <a:rPr lang="en-IN" smtClean="0"/>
              <a:t>Dr.T.V.Rao MD</a:t>
            </a:r>
            <a:endParaRPr lang="en-IN" dirty="0"/>
          </a:p>
        </p:txBody>
      </p:sp>
      <p:sp>
        <p:nvSpPr>
          <p:cNvPr id="4" name="Slide Number Placeholder 3"/>
          <p:cNvSpPr>
            <a:spLocks noGrp="1"/>
          </p:cNvSpPr>
          <p:nvPr>
            <p:ph type="sldNum" sz="quarter" idx="12"/>
          </p:nvPr>
        </p:nvSpPr>
        <p:spPr/>
        <p:txBody>
          <a:bodyPr/>
          <a:lstStyle/>
          <a:p>
            <a:fld id="{E77E9959-E1CB-4D02-9561-EF9D74FB02D1}" type="slidenum">
              <a:rPr lang="en-IN" smtClean="0"/>
              <a:pPr/>
              <a:t>14</a:t>
            </a:fld>
            <a:endParaRPr lang="en-IN" dirty="0"/>
          </a:p>
        </p:txBody>
      </p:sp>
    </p:spTree>
    <p:extLst>
      <p:ext uri="{BB962C8B-B14F-4D97-AF65-F5344CB8AC3E}">
        <p14:creationId xmlns:p14="http://schemas.microsoft.com/office/powerpoint/2010/main" xmlns="" val="320680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5346"/>
                                        </p:tgtEl>
                                        <p:attrNameLst>
                                          <p:attrName>style.visibility</p:attrName>
                                        </p:attrNameLst>
                                      </p:cBhvr>
                                      <p:to>
                                        <p:strVal val="visible"/>
                                      </p:to>
                                    </p:set>
                                    <p:animEffect transition="in" filter="fade">
                                      <p:cBhvr>
                                        <p:cTn id="7" dur="2000"/>
                                        <p:tgtEl>
                                          <p:spTgt spid="1853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5347">
                                            <p:txEl>
                                              <p:pRg st="0" end="0"/>
                                            </p:txEl>
                                          </p:spTgt>
                                        </p:tgtEl>
                                        <p:attrNameLst>
                                          <p:attrName>style.visibility</p:attrName>
                                        </p:attrNameLst>
                                      </p:cBhvr>
                                      <p:to>
                                        <p:strVal val="visible"/>
                                      </p:to>
                                    </p:set>
                                    <p:animEffect transition="in" filter="fade">
                                      <p:cBhvr>
                                        <p:cTn id="12" dur="2000"/>
                                        <p:tgtEl>
                                          <p:spTgt spid="18534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5347">
                                            <p:txEl>
                                              <p:pRg st="1" end="1"/>
                                            </p:txEl>
                                          </p:spTgt>
                                        </p:tgtEl>
                                        <p:attrNameLst>
                                          <p:attrName>style.visibility</p:attrName>
                                        </p:attrNameLst>
                                      </p:cBhvr>
                                      <p:to>
                                        <p:strVal val="visible"/>
                                      </p:to>
                                    </p:set>
                                    <p:animEffect transition="in" filter="fade">
                                      <p:cBhvr>
                                        <p:cTn id="17" dur="2000"/>
                                        <p:tgtEl>
                                          <p:spTgt spid="18534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5347">
                                            <p:txEl>
                                              <p:pRg st="2" end="2"/>
                                            </p:txEl>
                                          </p:spTgt>
                                        </p:tgtEl>
                                        <p:attrNameLst>
                                          <p:attrName>style.visibility</p:attrName>
                                        </p:attrNameLst>
                                      </p:cBhvr>
                                      <p:to>
                                        <p:strVal val="visible"/>
                                      </p:to>
                                    </p:set>
                                    <p:animEffect transition="in" filter="fade">
                                      <p:cBhvr>
                                        <p:cTn id="22" dur="2000"/>
                                        <p:tgtEl>
                                          <p:spTgt spid="18534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5347">
                                            <p:txEl>
                                              <p:pRg st="3" end="3"/>
                                            </p:txEl>
                                          </p:spTgt>
                                        </p:tgtEl>
                                        <p:attrNameLst>
                                          <p:attrName>style.visibility</p:attrName>
                                        </p:attrNameLst>
                                      </p:cBhvr>
                                      <p:to>
                                        <p:strVal val="visible"/>
                                      </p:to>
                                    </p:set>
                                    <p:animEffect transition="in" filter="fade">
                                      <p:cBhvr>
                                        <p:cTn id="27" dur="2000"/>
                                        <p:tgtEl>
                                          <p:spTgt spid="185347">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5347">
                                            <p:txEl>
                                              <p:pRg st="4" end="4"/>
                                            </p:txEl>
                                          </p:spTgt>
                                        </p:tgtEl>
                                        <p:attrNameLst>
                                          <p:attrName>style.visibility</p:attrName>
                                        </p:attrNameLst>
                                      </p:cBhvr>
                                      <p:to>
                                        <p:strVal val="visible"/>
                                      </p:to>
                                    </p:set>
                                    <p:animEffect transition="in" filter="fade">
                                      <p:cBhvr>
                                        <p:cTn id="32" dur="2000"/>
                                        <p:tgtEl>
                                          <p:spTgt spid="185347">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5347">
                                            <p:txEl>
                                              <p:pRg st="5" end="5"/>
                                            </p:txEl>
                                          </p:spTgt>
                                        </p:tgtEl>
                                        <p:attrNameLst>
                                          <p:attrName>style.visibility</p:attrName>
                                        </p:attrNameLst>
                                      </p:cBhvr>
                                      <p:to>
                                        <p:strVal val="visible"/>
                                      </p:to>
                                    </p:set>
                                    <p:animEffect transition="in" filter="fade">
                                      <p:cBhvr>
                                        <p:cTn id="37" dur="2000"/>
                                        <p:tgtEl>
                                          <p:spTgt spid="185347">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5347">
                                            <p:txEl>
                                              <p:pRg st="6" end="6"/>
                                            </p:txEl>
                                          </p:spTgt>
                                        </p:tgtEl>
                                        <p:attrNameLst>
                                          <p:attrName>style.visibility</p:attrName>
                                        </p:attrNameLst>
                                      </p:cBhvr>
                                      <p:to>
                                        <p:strVal val="visible"/>
                                      </p:to>
                                    </p:set>
                                    <p:animEffect transition="in" filter="fade">
                                      <p:cBhvr>
                                        <p:cTn id="42" dur="2000"/>
                                        <p:tgtEl>
                                          <p:spTgt spid="1853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6" grpId="0"/>
      <p:bldP spid="18534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Autofit/>
          </a:bodyPr>
          <a:lstStyle/>
          <a:p>
            <a:pPr eaLnBrk="1" hangingPunct="1"/>
            <a:r>
              <a:rPr lang="en-IN" b="1" dirty="0" smtClean="0">
                <a:solidFill>
                  <a:srgbClr val="FF0000"/>
                </a:solidFill>
              </a:rPr>
              <a:t>Terms used in evaluating test methodology</a:t>
            </a:r>
          </a:p>
        </p:txBody>
      </p:sp>
      <p:sp>
        <p:nvSpPr>
          <p:cNvPr id="11267" name="Rectangle 3"/>
          <p:cNvSpPr>
            <a:spLocks noGrp="1" noChangeArrowheads="1"/>
          </p:cNvSpPr>
          <p:nvPr>
            <p:ph type="body" idx="1"/>
          </p:nvPr>
        </p:nvSpPr>
        <p:spPr>
          <a:xfrm>
            <a:off x="457200" y="1484784"/>
            <a:ext cx="8229600" cy="4641379"/>
          </a:xfrm>
        </p:spPr>
        <p:txBody>
          <a:bodyPr/>
          <a:lstStyle/>
          <a:p>
            <a:pPr eaLnBrk="1" hangingPunct="1">
              <a:lnSpc>
                <a:spcPct val="80000"/>
              </a:lnSpc>
              <a:buFontTx/>
              <a:buNone/>
            </a:pPr>
            <a:endParaRPr lang="en-IN" sz="2800" dirty="0" smtClean="0"/>
          </a:p>
          <a:p>
            <a:pPr marL="0" indent="0" algn="ctr" eaLnBrk="1" hangingPunct="1">
              <a:lnSpc>
                <a:spcPct val="80000"/>
              </a:lnSpc>
              <a:buNone/>
            </a:pPr>
            <a:r>
              <a:rPr lang="en-IN" sz="5400" b="1" dirty="0" smtClean="0">
                <a:solidFill>
                  <a:srgbClr val="0070C0"/>
                </a:solidFill>
              </a:rPr>
              <a:t>Sensitivity</a:t>
            </a:r>
          </a:p>
          <a:p>
            <a:pPr lvl="1" eaLnBrk="1" hangingPunct="1">
              <a:lnSpc>
                <a:spcPct val="80000"/>
              </a:lnSpc>
            </a:pPr>
            <a:r>
              <a:rPr lang="en-IN" sz="3600" b="1" dirty="0" smtClean="0">
                <a:solidFill>
                  <a:srgbClr val="FF3300"/>
                </a:solidFill>
              </a:rPr>
              <a:t>Analytical Sensitivity</a:t>
            </a:r>
            <a:r>
              <a:rPr lang="en-IN" sz="3600" dirty="0" smtClean="0"/>
              <a:t> – ability of a test to detect very small amounts of a </a:t>
            </a:r>
            <a:r>
              <a:rPr lang="en-IN" sz="3600" b="1" dirty="0" smtClean="0">
                <a:solidFill>
                  <a:srgbClr val="3333FF"/>
                </a:solidFill>
              </a:rPr>
              <a:t>substance</a:t>
            </a:r>
            <a:r>
              <a:rPr lang="en-IN" sz="3600" dirty="0" smtClean="0"/>
              <a:t> </a:t>
            </a:r>
          </a:p>
          <a:p>
            <a:pPr lvl="1" eaLnBrk="1" hangingPunct="1">
              <a:lnSpc>
                <a:spcPct val="80000"/>
              </a:lnSpc>
            </a:pPr>
            <a:r>
              <a:rPr lang="en-IN" sz="3600" b="1" dirty="0" smtClean="0">
                <a:solidFill>
                  <a:srgbClr val="FF3300"/>
                </a:solidFill>
              </a:rPr>
              <a:t>Clinical Sensitivity</a:t>
            </a:r>
            <a:r>
              <a:rPr lang="en-IN" sz="3600" dirty="0" smtClean="0"/>
              <a:t> – ability of test to give positive result if patient has the disease (no false negative results</a:t>
            </a:r>
            <a:r>
              <a:rPr lang="en-IN" sz="3200" dirty="0" smtClean="0"/>
              <a:t>) </a:t>
            </a:r>
          </a:p>
          <a:p>
            <a:pPr eaLnBrk="1" hangingPunct="1">
              <a:lnSpc>
                <a:spcPct val="80000"/>
              </a:lnSpc>
            </a:pPr>
            <a:endParaRPr lang="en-IN" dirty="0" smtClean="0"/>
          </a:p>
        </p:txBody>
      </p:sp>
      <p:pic>
        <p:nvPicPr>
          <p:cNvPr id="11268"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172450" y="6092825"/>
            <a:ext cx="971550" cy="765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fld id="{D207F03B-E9FA-4E97-9D49-7AE2C3F30D60}" type="datetime1">
              <a:rPr lang="en-IN" smtClean="0"/>
              <a:pPr/>
              <a:t>11/11/2014</a:t>
            </a:fld>
            <a:endParaRPr lang="en-IN" dirty="0"/>
          </a:p>
        </p:txBody>
      </p:sp>
      <p:sp>
        <p:nvSpPr>
          <p:cNvPr id="3" name="Footer Placeholder 2"/>
          <p:cNvSpPr>
            <a:spLocks noGrp="1"/>
          </p:cNvSpPr>
          <p:nvPr>
            <p:ph type="ftr" sz="quarter" idx="11"/>
          </p:nvPr>
        </p:nvSpPr>
        <p:spPr/>
        <p:txBody>
          <a:bodyPr/>
          <a:lstStyle/>
          <a:p>
            <a:r>
              <a:rPr lang="en-IN" smtClean="0"/>
              <a:t>Dr.T.V.Rao MD</a:t>
            </a:r>
            <a:endParaRPr lang="en-IN" dirty="0"/>
          </a:p>
        </p:txBody>
      </p:sp>
      <p:sp>
        <p:nvSpPr>
          <p:cNvPr id="4" name="Slide Number Placeholder 3"/>
          <p:cNvSpPr>
            <a:spLocks noGrp="1"/>
          </p:cNvSpPr>
          <p:nvPr>
            <p:ph type="sldNum" sz="quarter" idx="12"/>
          </p:nvPr>
        </p:nvSpPr>
        <p:spPr/>
        <p:txBody>
          <a:bodyPr/>
          <a:lstStyle/>
          <a:p>
            <a:fld id="{E77E9959-E1CB-4D02-9561-EF9D74FB02D1}" type="slidenum">
              <a:rPr lang="en-IN" smtClean="0"/>
              <a:pPr/>
              <a:t>15</a:t>
            </a:fld>
            <a:endParaRPr lang="en-IN" dirty="0"/>
          </a:p>
        </p:txBody>
      </p:sp>
    </p:spTree>
    <p:extLst>
      <p:ext uri="{BB962C8B-B14F-4D97-AF65-F5344CB8AC3E}">
        <p14:creationId xmlns:p14="http://schemas.microsoft.com/office/powerpoint/2010/main" xmlns="" val="40043808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a:bodyPr>
          <a:lstStyle/>
          <a:p>
            <a:pPr eaLnBrk="1" hangingPunct="1"/>
            <a:r>
              <a:rPr lang="en-IN" sz="6000" b="1" dirty="0" smtClean="0">
                <a:solidFill>
                  <a:srgbClr val="FF0000"/>
                </a:solidFill>
              </a:rPr>
              <a:t>Specificity</a:t>
            </a:r>
            <a:r>
              <a:rPr lang="en-IN" sz="6000" dirty="0" smtClean="0">
                <a:solidFill>
                  <a:srgbClr val="FF0000"/>
                </a:solidFill>
              </a:rPr>
              <a:t> </a:t>
            </a:r>
          </a:p>
        </p:txBody>
      </p:sp>
      <p:sp>
        <p:nvSpPr>
          <p:cNvPr id="12291" name="Rectangle 3"/>
          <p:cNvSpPr>
            <a:spLocks noGrp="1" noChangeArrowheads="1"/>
          </p:cNvSpPr>
          <p:nvPr>
            <p:ph type="body" idx="1"/>
          </p:nvPr>
        </p:nvSpPr>
        <p:spPr/>
        <p:txBody>
          <a:bodyPr>
            <a:noAutofit/>
          </a:bodyPr>
          <a:lstStyle/>
          <a:p>
            <a:pPr eaLnBrk="1" hangingPunct="1"/>
            <a:r>
              <a:rPr lang="en-IN" sz="4000" b="1" dirty="0" smtClean="0">
                <a:solidFill>
                  <a:srgbClr val="FF3300"/>
                </a:solidFill>
              </a:rPr>
              <a:t>Analytical Specificity</a:t>
            </a:r>
            <a:r>
              <a:rPr lang="en-IN" sz="4000" dirty="0" smtClean="0"/>
              <a:t> – ability of test to detect substance without interference from cross-reacting substances </a:t>
            </a:r>
          </a:p>
          <a:p>
            <a:pPr eaLnBrk="1" hangingPunct="1"/>
            <a:r>
              <a:rPr lang="en-IN" sz="4000" b="1" dirty="0" smtClean="0">
                <a:solidFill>
                  <a:srgbClr val="FF3300"/>
                </a:solidFill>
              </a:rPr>
              <a:t>Clinical Specificity</a:t>
            </a:r>
            <a:r>
              <a:rPr lang="en-IN" sz="4000" dirty="0" smtClean="0"/>
              <a:t> – ability of test to give negative result if patient does not have disease (no false positive results) </a:t>
            </a:r>
          </a:p>
          <a:p>
            <a:pPr eaLnBrk="1" hangingPunct="1"/>
            <a:endParaRPr lang="en-IN" sz="4000" dirty="0" smtClean="0"/>
          </a:p>
        </p:txBody>
      </p:sp>
      <p:sp>
        <p:nvSpPr>
          <p:cNvPr id="2" name="Date Placeholder 1"/>
          <p:cNvSpPr>
            <a:spLocks noGrp="1"/>
          </p:cNvSpPr>
          <p:nvPr>
            <p:ph type="dt" sz="half" idx="10"/>
          </p:nvPr>
        </p:nvSpPr>
        <p:spPr/>
        <p:txBody>
          <a:bodyPr/>
          <a:lstStyle/>
          <a:p>
            <a:fld id="{00B870DE-B023-40DF-9D7D-FB54EFF8B54A}" type="datetime1">
              <a:rPr lang="en-IN" smtClean="0"/>
              <a:pPr/>
              <a:t>11/11/2014</a:t>
            </a:fld>
            <a:endParaRPr lang="en-IN" dirty="0"/>
          </a:p>
        </p:txBody>
      </p:sp>
      <p:sp>
        <p:nvSpPr>
          <p:cNvPr id="3" name="Footer Placeholder 2"/>
          <p:cNvSpPr>
            <a:spLocks noGrp="1"/>
          </p:cNvSpPr>
          <p:nvPr>
            <p:ph type="ftr" sz="quarter" idx="11"/>
          </p:nvPr>
        </p:nvSpPr>
        <p:spPr/>
        <p:txBody>
          <a:bodyPr/>
          <a:lstStyle/>
          <a:p>
            <a:r>
              <a:rPr lang="en-IN" smtClean="0"/>
              <a:t>Dr.T.V.Rao MD</a:t>
            </a:r>
            <a:endParaRPr lang="en-IN" dirty="0"/>
          </a:p>
        </p:txBody>
      </p:sp>
      <p:sp>
        <p:nvSpPr>
          <p:cNvPr id="4" name="Slide Number Placeholder 3"/>
          <p:cNvSpPr>
            <a:spLocks noGrp="1"/>
          </p:cNvSpPr>
          <p:nvPr>
            <p:ph type="sldNum" sz="quarter" idx="12"/>
          </p:nvPr>
        </p:nvSpPr>
        <p:spPr/>
        <p:txBody>
          <a:bodyPr/>
          <a:lstStyle/>
          <a:p>
            <a:fld id="{E77E9959-E1CB-4D02-9561-EF9D74FB02D1}" type="slidenum">
              <a:rPr lang="en-IN" smtClean="0"/>
              <a:pPr/>
              <a:t>16</a:t>
            </a:fld>
            <a:endParaRPr lang="en-IN" dirty="0"/>
          </a:p>
        </p:txBody>
      </p:sp>
    </p:spTree>
    <p:extLst>
      <p:ext uri="{BB962C8B-B14F-4D97-AF65-F5344CB8AC3E}">
        <p14:creationId xmlns:p14="http://schemas.microsoft.com/office/powerpoint/2010/main" xmlns="" val="16815514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51520" y="96838"/>
            <a:ext cx="8496943" cy="1412875"/>
          </a:xfrm>
        </p:spPr>
        <p:txBody>
          <a:bodyPr>
            <a:normAutofit/>
          </a:bodyPr>
          <a:lstStyle/>
          <a:p>
            <a:pPr eaLnBrk="1" hangingPunct="1"/>
            <a:r>
              <a:rPr lang="en-US" sz="6600" b="1" dirty="0" smtClean="0">
                <a:solidFill>
                  <a:srgbClr val="FF0000"/>
                </a:solidFill>
              </a:rPr>
              <a:t>Affinity</a:t>
            </a:r>
            <a:r>
              <a:rPr lang="en-US" sz="5400" dirty="0" smtClean="0">
                <a:solidFill>
                  <a:srgbClr val="FF0000"/>
                </a:solidFill>
              </a:rPr>
              <a:t> </a:t>
            </a:r>
            <a:endParaRPr lang="en-IN" sz="5400" dirty="0" smtClean="0">
              <a:solidFill>
                <a:srgbClr val="FF0000"/>
              </a:solidFill>
            </a:endParaRPr>
          </a:p>
        </p:txBody>
      </p:sp>
      <p:sp>
        <p:nvSpPr>
          <p:cNvPr id="13315" name="Rectangle 4"/>
          <p:cNvSpPr>
            <a:spLocks noGrp="1" noChangeArrowheads="1"/>
          </p:cNvSpPr>
          <p:nvPr>
            <p:ph type="body" sz="half" idx="1"/>
          </p:nvPr>
        </p:nvSpPr>
        <p:spPr>
          <a:xfrm>
            <a:off x="251520" y="1484784"/>
            <a:ext cx="4452243" cy="4611216"/>
          </a:xfrm>
        </p:spPr>
        <p:txBody>
          <a:bodyPr>
            <a:normAutofit fontScale="92500"/>
          </a:bodyPr>
          <a:lstStyle/>
          <a:p>
            <a:pPr eaLnBrk="1" hangingPunct="1">
              <a:lnSpc>
                <a:spcPct val="90000"/>
              </a:lnSpc>
            </a:pPr>
            <a:r>
              <a:rPr lang="en-US" dirty="0" smtClean="0"/>
              <a:t>Affinity refers to the strength of binding between a single antigenic determinant and an individual antibody combining site.</a:t>
            </a:r>
          </a:p>
          <a:p>
            <a:pPr eaLnBrk="1" hangingPunct="1">
              <a:lnSpc>
                <a:spcPct val="90000"/>
              </a:lnSpc>
            </a:pPr>
            <a:r>
              <a:rPr lang="en-US" dirty="0" smtClean="0"/>
              <a:t> </a:t>
            </a:r>
            <a:r>
              <a:rPr lang="en-IN" dirty="0" smtClean="0"/>
              <a:t>Affinity is the equilibrium constant that describes the antigen-antibody reaction</a:t>
            </a:r>
            <a:endParaRPr lang="en-US" dirty="0" smtClean="0"/>
          </a:p>
          <a:p>
            <a:pPr eaLnBrk="1" hangingPunct="1">
              <a:lnSpc>
                <a:spcPct val="90000"/>
              </a:lnSpc>
            </a:pPr>
            <a:endParaRPr lang="en-IN" sz="2400" b="1" dirty="0" smtClean="0">
              <a:solidFill>
                <a:schemeClr val="tx2"/>
              </a:solidFill>
            </a:endParaRPr>
          </a:p>
          <a:p>
            <a:pPr eaLnBrk="1" hangingPunct="1">
              <a:lnSpc>
                <a:spcPct val="90000"/>
              </a:lnSpc>
            </a:pPr>
            <a:endParaRPr lang="en-IN" sz="2800" b="1" dirty="0" smtClean="0"/>
          </a:p>
        </p:txBody>
      </p:sp>
      <p:pic>
        <p:nvPicPr>
          <p:cNvPr id="13316" name="Picture 6"/>
          <p:cNvPicPr>
            <a:picLocks noGrp="1" noChangeAspect="1" noChangeArrowheads="1"/>
          </p:cNvPicPr>
          <p:nvPr>
            <p:ph sz="half" idx="2"/>
          </p:nvPr>
        </p:nvPicPr>
        <p:blipFill>
          <a:blip r:embed="rId2">
            <a:extLst>
              <a:ext uri="{28A0092B-C50C-407E-A947-70E740481C1C}">
                <a14:useLocalDpi xmlns:a14="http://schemas.microsoft.com/office/drawing/2010/main" xmlns="" val="0"/>
              </a:ext>
            </a:extLst>
          </a:blip>
          <a:srcRect/>
          <a:stretch>
            <a:fillRect/>
          </a:stretch>
        </p:blipFill>
        <p:spPr>
          <a:xfrm>
            <a:off x="4788024" y="1628800"/>
            <a:ext cx="3889126" cy="4752999"/>
          </a:xfrm>
        </p:spPr>
      </p:pic>
      <p:sp>
        <p:nvSpPr>
          <p:cNvPr id="2" name="Date Placeholder 1"/>
          <p:cNvSpPr>
            <a:spLocks noGrp="1"/>
          </p:cNvSpPr>
          <p:nvPr>
            <p:ph type="dt" sz="half" idx="10"/>
          </p:nvPr>
        </p:nvSpPr>
        <p:spPr/>
        <p:txBody>
          <a:bodyPr/>
          <a:lstStyle/>
          <a:p>
            <a:fld id="{F67873D2-0028-4872-8E01-C769DF171151}" type="datetime1">
              <a:rPr lang="en-IN" smtClean="0"/>
              <a:pPr/>
              <a:t>11/11/2014</a:t>
            </a:fld>
            <a:endParaRPr lang="cs-CZ"/>
          </a:p>
        </p:txBody>
      </p:sp>
      <p:sp>
        <p:nvSpPr>
          <p:cNvPr id="3" name="Footer Placeholder 2"/>
          <p:cNvSpPr>
            <a:spLocks noGrp="1"/>
          </p:cNvSpPr>
          <p:nvPr>
            <p:ph type="ftr" sz="quarter" idx="11"/>
          </p:nvPr>
        </p:nvSpPr>
        <p:spPr/>
        <p:txBody>
          <a:bodyPr/>
          <a:lstStyle/>
          <a:p>
            <a:r>
              <a:rPr lang="cs-CZ" smtClean="0"/>
              <a:t>Dr.T.V.Rao MD</a:t>
            </a:r>
            <a:endParaRPr lang="cs-CZ"/>
          </a:p>
        </p:txBody>
      </p:sp>
      <p:sp>
        <p:nvSpPr>
          <p:cNvPr id="4" name="Slide Number Placeholder 3"/>
          <p:cNvSpPr>
            <a:spLocks noGrp="1"/>
          </p:cNvSpPr>
          <p:nvPr>
            <p:ph type="sldNum" sz="quarter" idx="12"/>
          </p:nvPr>
        </p:nvSpPr>
        <p:spPr/>
        <p:txBody>
          <a:bodyPr/>
          <a:lstStyle/>
          <a:p>
            <a:fld id="{263AD791-C125-42F9-B3AF-728D2242172D}" type="slidenum">
              <a:rPr lang="cs-CZ" smtClean="0"/>
              <a:pPr/>
              <a:t>17</a:t>
            </a:fld>
            <a:endParaRPr lang="cs-CZ"/>
          </a:p>
        </p:txBody>
      </p:sp>
    </p:spTree>
    <p:extLst>
      <p:ext uri="{BB962C8B-B14F-4D97-AF65-F5344CB8AC3E}">
        <p14:creationId xmlns:p14="http://schemas.microsoft.com/office/powerpoint/2010/main" xmlns="" val="41853688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Autofit/>
          </a:bodyPr>
          <a:lstStyle/>
          <a:p>
            <a:pPr eaLnBrk="1" hangingPunct="1"/>
            <a:r>
              <a:rPr lang="en-US" sz="7200" b="1" dirty="0" smtClean="0">
                <a:solidFill>
                  <a:srgbClr val="FF0000"/>
                </a:solidFill>
              </a:rPr>
              <a:t>Affinity</a:t>
            </a:r>
          </a:p>
        </p:txBody>
      </p:sp>
      <p:sp>
        <p:nvSpPr>
          <p:cNvPr id="14339" name="Rectangle 3"/>
          <p:cNvSpPr>
            <a:spLocks noGrp="1" noChangeArrowheads="1"/>
          </p:cNvSpPr>
          <p:nvPr>
            <p:ph type="body" idx="1"/>
          </p:nvPr>
        </p:nvSpPr>
        <p:spPr/>
        <p:txBody>
          <a:bodyPr>
            <a:noAutofit/>
          </a:bodyPr>
          <a:lstStyle/>
          <a:p>
            <a:pPr eaLnBrk="1" hangingPunct="1">
              <a:lnSpc>
                <a:spcPct val="90000"/>
              </a:lnSpc>
            </a:pPr>
            <a:r>
              <a:rPr lang="en-US" sz="4000" dirty="0" smtClean="0"/>
              <a:t>Antibody affinity is the strength of the reaction between a single antigenic determinant and a single combining site on the antibody. </a:t>
            </a:r>
          </a:p>
          <a:p>
            <a:pPr eaLnBrk="1" hangingPunct="1">
              <a:lnSpc>
                <a:spcPct val="90000"/>
              </a:lnSpc>
            </a:pPr>
            <a:r>
              <a:rPr lang="en-US" sz="4000" dirty="0" smtClean="0"/>
              <a:t>It is the sum of the attractive and repulsive forces operating between the antigenic determinant and the combining site .</a:t>
            </a:r>
          </a:p>
        </p:txBody>
      </p:sp>
      <p:pic>
        <p:nvPicPr>
          <p:cNvPr id="14340"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172450" y="6092825"/>
            <a:ext cx="971550" cy="765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fld id="{13D119A2-8691-4408-8B40-36E481C09726}" type="datetime1">
              <a:rPr lang="en-IN" smtClean="0"/>
              <a:pPr/>
              <a:t>11/11/2014</a:t>
            </a:fld>
            <a:endParaRPr lang="en-IN" dirty="0"/>
          </a:p>
        </p:txBody>
      </p:sp>
      <p:sp>
        <p:nvSpPr>
          <p:cNvPr id="3" name="Footer Placeholder 2"/>
          <p:cNvSpPr>
            <a:spLocks noGrp="1"/>
          </p:cNvSpPr>
          <p:nvPr>
            <p:ph type="ftr" sz="quarter" idx="11"/>
          </p:nvPr>
        </p:nvSpPr>
        <p:spPr/>
        <p:txBody>
          <a:bodyPr/>
          <a:lstStyle/>
          <a:p>
            <a:r>
              <a:rPr lang="en-IN" smtClean="0"/>
              <a:t>Dr.T.V.Rao MD</a:t>
            </a:r>
            <a:endParaRPr lang="en-IN" dirty="0"/>
          </a:p>
        </p:txBody>
      </p:sp>
      <p:sp>
        <p:nvSpPr>
          <p:cNvPr id="4" name="Slide Number Placeholder 3"/>
          <p:cNvSpPr>
            <a:spLocks noGrp="1"/>
          </p:cNvSpPr>
          <p:nvPr>
            <p:ph type="sldNum" sz="quarter" idx="12"/>
          </p:nvPr>
        </p:nvSpPr>
        <p:spPr/>
        <p:txBody>
          <a:bodyPr/>
          <a:lstStyle/>
          <a:p>
            <a:fld id="{E77E9959-E1CB-4D02-9561-EF9D74FB02D1}" type="slidenum">
              <a:rPr lang="en-IN" smtClean="0"/>
              <a:pPr/>
              <a:t>18</a:t>
            </a:fld>
            <a:endParaRPr lang="en-IN" dirty="0"/>
          </a:p>
        </p:txBody>
      </p:sp>
    </p:spTree>
    <p:extLst>
      <p:ext uri="{BB962C8B-B14F-4D97-AF65-F5344CB8AC3E}">
        <p14:creationId xmlns:p14="http://schemas.microsoft.com/office/powerpoint/2010/main" xmlns="" val="38582350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p:txBody>
          <a:bodyPr>
            <a:normAutofit/>
          </a:bodyPr>
          <a:lstStyle/>
          <a:p>
            <a:pPr eaLnBrk="1" hangingPunct="1"/>
            <a:r>
              <a:rPr lang="en-US" sz="6000" b="1" dirty="0" smtClean="0">
                <a:solidFill>
                  <a:srgbClr val="FF0000"/>
                </a:solidFill>
              </a:rPr>
              <a:t>Avidity</a:t>
            </a:r>
            <a:endParaRPr lang="en-IN" sz="6000" b="1" dirty="0" smtClean="0">
              <a:solidFill>
                <a:srgbClr val="FF0000"/>
              </a:solidFill>
            </a:endParaRPr>
          </a:p>
        </p:txBody>
      </p:sp>
      <p:sp>
        <p:nvSpPr>
          <p:cNvPr id="15363" name="Rectangle 6"/>
          <p:cNvSpPr>
            <a:spLocks noGrp="1" noChangeArrowheads="1"/>
          </p:cNvSpPr>
          <p:nvPr>
            <p:ph type="body" sz="half" idx="2"/>
          </p:nvPr>
        </p:nvSpPr>
        <p:spPr/>
        <p:txBody>
          <a:bodyPr>
            <a:noAutofit/>
          </a:bodyPr>
          <a:lstStyle/>
          <a:p>
            <a:pPr eaLnBrk="1" hangingPunct="1">
              <a:lnSpc>
                <a:spcPct val="80000"/>
              </a:lnSpc>
            </a:pPr>
            <a:r>
              <a:rPr lang="en-US" sz="2800" b="1" dirty="0" smtClean="0"/>
              <a:t>Avidity is a measure of the overall strength of binding of an antigen with many antigenic determinants and multivalent antibodies</a:t>
            </a:r>
          </a:p>
          <a:p>
            <a:pPr eaLnBrk="1" hangingPunct="1">
              <a:lnSpc>
                <a:spcPct val="80000"/>
              </a:lnSpc>
            </a:pPr>
            <a:r>
              <a:rPr lang="en-US" sz="2800" dirty="0" smtClean="0"/>
              <a:t>Avidity is influenced by both the valence of the antibody and the valence of the antigen. </a:t>
            </a:r>
          </a:p>
          <a:p>
            <a:pPr eaLnBrk="1" hangingPunct="1">
              <a:lnSpc>
                <a:spcPct val="80000"/>
              </a:lnSpc>
            </a:pPr>
            <a:r>
              <a:rPr lang="en-US" sz="2800" b="1" dirty="0" smtClean="0"/>
              <a:t>Avidity is more than the sum of the individual affinities. </a:t>
            </a:r>
          </a:p>
          <a:p>
            <a:pPr eaLnBrk="1" hangingPunct="1">
              <a:lnSpc>
                <a:spcPct val="80000"/>
              </a:lnSpc>
            </a:pPr>
            <a:endParaRPr lang="en-IN" sz="2400" b="1" dirty="0" smtClean="0">
              <a:solidFill>
                <a:schemeClr val="tx2"/>
              </a:solidFill>
            </a:endParaRPr>
          </a:p>
        </p:txBody>
      </p:sp>
      <p:pic>
        <p:nvPicPr>
          <p:cNvPr id="15364" name="Picture 7" descr="avidity"/>
          <p:cNvPicPr>
            <a:picLocks noGrp="1" noChangeAspect="1" noChangeArrowheads="1"/>
          </p:cNvPicPr>
          <p:nvPr>
            <p:ph sz="half" idx="1"/>
          </p:nvPr>
        </p:nvPicPr>
        <p:blipFill>
          <a:blip r:embed="rId2">
            <a:extLst>
              <a:ext uri="{28A0092B-C50C-407E-A947-70E740481C1C}">
                <a14:useLocalDpi xmlns:a14="http://schemas.microsoft.com/office/drawing/2010/main" xmlns="" val="0"/>
              </a:ext>
            </a:extLst>
          </a:blip>
          <a:srcRect/>
          <a:stretch>
            <a:fillRect/>
          </a:stretch>
        </p:blipFill>
        <p:spPr>
          <a:xfrm>
            <a:off x="179512" y="1312569"/>
            <a:ext cx="4495800" cy="51847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5365" name="Picture 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172450" y="6092825"/>
            <a:ext cx="971550" cy="765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pPr>
              <a:defRPr/>
            </a:pPr>
            <a:fld id="{CF5DC0E3-5BB8-4BD7-959C-FDB894568E35}" type="datetime1">
              <a:rPr lang="en-IN" smtClean="0"/>
              <a:pPr>
                <a:defRPr/>
              </a:pPr>
              <a:t>11/11/2014</a:t>
            </a:fld>
            <a:endParaRPr lang="en-IN" dirty="0"/>
          </a:p>
        </p:txBody>
      </p:sp>
      <p:sp>
        <p:nvSpPr>
          <p:cNvPr id="3" name="Footer Placeholder 2"/>
          <p:cNvSpPr>
            <a:spLocks noGrp="1"/>
          </p:cNvSpPr>
          <p:nvPr>
            <p:ph type="ftr" sz="quarter" idx="11"/>
          </p:nvPr>
        </p:nvSpPr>
        <p:spPr/>
        <p:txBody>
          <a:bodyPr/>
          <a:lstStyle/>
          <a:p>
            <a:pPr>
              <a:defRPr/>
            </a:pPr>
            <a:r>
              <a:rPr lang="en-IN" smtClean="0"/>
              <a:t>Dr.T.V.Rao MD</a:t>
            </a:r>
            <a:endParaRPr lang="en-IN" dirty="0"/>
          </a:p>
        </p:txBody>
      </p:sp>
      <p:sp>
        <p:nvSpPr>
          <p:cNvPr id="4" name="Slide Number Placeholder 3"/>
          <p:cNvSpPr>
            <a:spLocks noGrp="1"/>
          </p:cNvSpPr>
          <p:nvPr>
            <p:ph type="sldNum" sz="quarter" idx="12"/>
          </p:nvPr>
        </p:nvSpPr>
        <p:spPr/>
        <p:txBody>
          <a:bodyPr/>
          <a:lstStyle/>
          <a:p>
            <a:pPr>
              <a:defRPr/>
            </a:pPr>
            <a:fld id="{9C0BD29D-268A-4139-97CD-7EFB5315FCB5}" type="slidenum">
              <a:rPr lang="en-IN" smtClean="0"/>
              <a:pPr>
                <a:defRPr/>
              </a:pPr>
              <a:t>19</a:t>
            </a:fld>
            <a:endParaRPr lang="en-IN" dirty="0"/>
          </a:p>
        </p:txBody>
      </p:sp>
    </p:spTree>
    <p:extLst>
      <p:ext uri="{BB962C8B-B14F-4D97-AF65-F5344CB8AC3E}">
        <p14:creationId xmlns:p14="http://schemas.microsoft.com/office/powerpoint/2010/main" xmlns="" val="16527671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a:bodyPr>
          <a:lstStyle/>
          <a:p>
            <a:pPr eaLnBrk="1" hangingPunct="1"/>
            <a:r>
              <a:rPr lang="en-US" sz="5400" b="1" dirty="0" smtClean="0">
                <a:solidFill>
                  <a:srgbClr val="FF0000"/>
                </a:solidFill>
                <a:effectLst>
                  <a:outerShdw blurRad="38100" dist="38100" dir="2700000" algn="tl">
                    <a:srgbClr val="000000">
                      <a:alpha val="43137"/>
                    </a:srgbClr>
                  </a:outerShdw>
                </a:effectLst>
              </a:rPr>
              <a:t>Beginning of Serology</a:t>
            </a:r>
            <a:endParaRPr lang="en-IN" sz="5400" b="1" dirty="0" smtClean="0">
              <a:solidFill>
                <a:srgbClr val="FF0000"/>
              </a:solidFill>
              <a:effectLst>
                <a:outerShdw blurRad="38100" dist="38100" dir="2700000" algn="tl">
                  <a:srgbClr val="000000">
                    <a:alpha val="43137"/>
                  </a:srgbClr>
                </a:outerShdw>
              </a:effectLst>
            </a:endParaRPr>
          </a:p>
        </p:txBody>
      </p:sp>
      <p:sp>
        <p:nvSpPr>
          <p:cNvPr id="4099" name="Rectangle 3"/>
          <p:cNvSpPr>
            <a:spLocks noGrp="1" noChangeArrowheads="1"/>
          </p:cNvSpPr>
          <p:nvPr>
            <p:ph type="body" idx="1"/>
          </p:nvPr>
        </p:nvSpPr>
        <p:spPr/>
        <p:txBody>
          <a:bodyPr>
            <a:noAutofit/>
          </a:bodyPr>
          <a:lstStyle/>
          <a:p>
            <a:pPr eaLnBrk="1" hangingPunct="1">
              <a:lnSpc>
                <a:spcPct val="90000"/>
              </a:lnSpc>
            </a:pPr>
            <a:r>
              <a:rPr lang="en-IN" dirty="0" smtClean="0"/>
              <a:t>Serology as a science began in 1901. Austrian American immunologist </a:t>
            </a:r>
            <a:r>
              <a:rPr lang="en-IN" b="1" dirty="0" smtClean="0">
                <a:solidFill>
                  <a:srgbClr val="FF3300"/>
                </a:solidFill>
              </a:rPr>
              <a:t>Karl Landsteiner</a:t>
            </a:r>
            <a:r>
              <a:rPr lang="en-IN" dirty="0" smtClean="0"/>
              <a:t> (1868-1943) identified groups of red blood cells as A, B, and O. From that discovery came the recognition that cells of all types, including blood cells, cells of the body, and microorganisms carry proteins and other molecules on their surface that are recognized by cells of the </a:t>
            </a:r>
            <a:r>
              <a:rPr lang="en-IN" b="1" dirty="0" smtClean="0">
                <a:solidFill>
                  <a:srgbClr val="FF3300"/>
                </a:solidFill>
              </a:rPr>
              <a:t>immune system</a:t>
            </a:r>
            <a:r>
              <a:rPr lang="en-IN" dirty="0" smtClean="0"/>
              <a:t>. </a:t>
            </a:r>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5603082"/>
            <a:ext cx="1655441" cy="12549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fld id="{8BE62E87-050B-4531-A479-EB8CA4DA47C3}" type="datetime1">
              <a:rPr lang="en-IN" smtClean="0"/>
              <a:pPr/>
              <a:t>11/11/2014</a:t>
            </a:fld>
            <a:endParaRPr lang="en-IN" dirty="0"/>
          </a:p>
        </p:txBody>
      </p:sp>
      <p:sp>
        <p:nvSpPr>
          <p:cNvPr id="3" name="Footer Placeholder 2"/>
          <p:cNvSpPr>
            <a:spLocks noGrp="1"/>
          </p:cNvSpPr>
          <p:nvPr>
            <p:ph type="ftr" sz="quarter" idx="11"/>
          </p:nvPr>
        </p:nvSpPr>
        <p:spPr/>
        <p:txBody>
          <a:bodyPr/>
          <a:lstStyle/>
          <a:p>
            <a:r>
              <a:rPr lang="en-IN" smtClean="0"/>
              <a:t>Dr.T.V.Rao MD</a:t>
            </a:r>
            <a:endParaRPr lang="en-IN" dirty="0"/>
          </a:p>
        </p:txBody>
      </p:sp>
      <p:sp>
        <p:nvSpPr>
          <p:cNvPr id="4" name="Slide Number Placeholder 3"/>
          <p:cNvSpPr>
            <a:spLocks noGrp="1"/>
          </p:cNvSpPr>
          <p:nvPr>
            <p:ph type="sldNum" sz="quarter" idx="12"/>
          </p:nvPr>
        </p:nvSpPr>
        <p:spPr/>
        <p:txBody>
          <a:bodyPr/>
          <a:lstStyle/>
          <a:p>
            <a:fld id="{E77E9959-E1CB-4D02-9561-EF9D74FB02D1}" type="slidenum">
              <a:rPr lang="en-IN" smtClean="0"/>
              <a:pPr/>
              <a:t>2</a:t>
            </a:fld>
            <a:endParaRPr lang="en-IN" dirty="0"/>
          </a:p>
        </p:txBody>
      </p:sp>
    </p:spTree>
    <p:extLst>
      <p:ext uri="{BB962C8B-B14F-4D97-AF65-F5344CB8AC3E}">
        <p14:creationId xmlns:p14="http://schemas.microsoft.com/office/powerpoint/2010/main" xmlns="" val="1934380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endParaRPr lang="en-US" dirty="0" smtClean="0"/>
          </a:p>
        </p:txBody>
      </p:sp>
      <p:pic>
        <p:nvPicPr>
          <p:cNvPr id="16387" name="Picture 3"/>
          <p:cNvPicPr>
            <a:picLocks noGrp="1" noChangeAspect="1" noChangeArrowheads="1"/>
          </p:cNvPicPr>
          <p:nvPr>
            <p:ph type="body" idx="1"/>
          </p:nvPr>
        </p:nvPicPr>
        <p:blipFill>
          <a:blip r:embed="rId2">
            <a:extLst>
              <a:ext uri="{28A0092B-C50C-407E-A947-70E740481C1C}">
                <a14:useLocalDpi xmlns:a14="http://schemas.microsoft.com/office/drawing/2010/main" xmlns="" val="0"/>
              </a:ext>
            </a:extLst>
          </a:blip>
          <a:srcRect/>
          <a:stretch>
            <a:fillRect/>
          </a:stretch>
        </p:blipFill>
        <p:spPr>
          <a:xfrm>
            <a:off x="0" y="0"/>
            <a:ext cx="9144000" cy="6858000"/>
          </a:xfrm>
        </p:spPr>
      </p:pic>
      <p:sp>
        <p:nvSpPr>
          <p:cNvPr id="2" name="Date Placeholder 1"/>
          <p:cNvSpPr>
            <a:spLocks noGrp="1"/>
          </p:cNvSpPr>
          <p:nvPr>
            <p:ph type="dt" sz="half" idx="10"/>
          </p:nvPr>
        </p:nvSpPr>
        <p:spPr/>
        <p:txBody>
          <a:bodyPr/>
          <a:lstStyle/>
          <a:p>
            <a:fld id="{6DC8C47E-297F-494A-921F-49091C1C2C37}" type="datetime1">
              <a:rPr lang="en-IN" smtClean="0"/>
              <a:pPr/>
              <a:t>11/11/2014</a:t>
            </a:fld>
            <a:endParaRPr lang="en-IN" dirty="0"/>
          </a:p>
        </p:txBody>
      </p:sp>
      <p:sp>
        <p:nvSpPr>
          <p:cNvPr id="3" name="Footer Placeholder 2"/>
          <p:cNvSpPr>
            <a:spLocks noGrp="1"/>
          </p:cNvSpPr>
          <p:nvPr>
            <p:ph type="ftr" sz="quarter" idx="11"/>
          </p:nvPr>
        </p:nvSpPr>
        <p:spPr/>
        <p:txBody>
          <a:bodyPr/>
          <a:lstStyle/>
          <a:p>
            <a:r>
              <a:rPr lang="en-IN" smtClean="0"/>
              <a:t>Dr.T.V.Rao MD</a:t>
            </a:r>
            <a:endParaRPr lang="en-IN" dirty="0"/>
          </a:p>
        </p:txBody>
      </p:sp>
      <p:sp>
        <p:nvSpPr>
          <p:cNvPr id="4" name="Slide Number Placeholder 3"/>
          <p:cNvSpPr>
            <a:spLocks noGrp="1"/>
          </p:cNvSpPr>
          <p:nvPr>
            <p:ph type="sldNum" sz="quarter" idx="12"/>
          </p:nvPr>
        </p:nvSpPr>
        <p:spPr/>
        <p:txBody>
          <a:bodyPr/>
          <a:lstStyle/>
          <a:p>
            <a:fld id="{E77E9959-E1CB-4D02-9561-EF9D74FB02D1}" type="slidenum">
              <a:rPr lang="en-IN" smtClean="0"/>
              <a:pPr/>
              <a:t>20</a:t>
            </a:fld>
            <a:endParaRPr lang="en-IN" dirty="0"/>
          </a:p>
        </p:txBody>
      </p:sp>
    </p:spTree>
    <p:extLst>
      <p:ext uri="{BB962C8B-B14F-4D97-AF65-F5344CB8AC3E}">
        <p14:creationId xmlns:p14="http://schemas.microsoft.com/office/powerpoint/2010/main" xmlns="" val="34135843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a:bodyPr>
          <a:lstStyle/>
          <a:p>
            <a:pPr eaLnBrk="1" hangingPunct="1"/>
            <a:r>
              <a:rPr lang="en-US" sz="5400" b="1" dirty="0" smtClean="0">
                <a:solidFill>
                  <a:srgbClr val="FF0000"/>
                </a:solidFill>
              </a:rPr>
              <a:t>Dilution</a:t>
            </a:r>
            <a:endParaRPr lang="en-IN" sz="5400" b="1" dirty="0" smtClean="0">
              <a:solidFill>
                <a:srgbClr val="FF0000"/>
              </a:solidFill>
            </a:endParaRPr>
          </a:p>
        </p:txBody>
      </p:sp>
      <p:sp>
        <p:nvSpPr>
          <p:cNvPr id="17411" name="Rectangle 3"/>
          <p:cNvSpPr>
            <a:spLocks noGrp="1" noChangeArrowheads="1"/>
          </p:cNvSpPr>
          <p:nvPr>
            <p:ph type="body" sz="half" idx="1"/>
          </p:nvPr>
        </p:nvSpPr>
        <p:spPr>
          <a:xfrm>
            <a:off x="467545" y="1412776"/>
            <a:ext cx="3816424" cy="4683224"/>
          </a:xfrm>
        </p:spPr>
        <p:txBody>
          <a:bodyPr>
            <a:normAutofit/>
          </a:bodyPr>
          <a:lstStyle/>
          <a:p>
            <a:pPr eaLnBrk="1" hangingPunct="1"/>
            <a:r>
              <a:rPr lang="en-US" sz="2800" dirty="0" smtClean="0"/>
              <a:t>Estimating the antibody by determining  the greatest degree to which the serum may be diluted without losing the power to given an observable effect in a mixture with specific antigen</a:t>
            </a:r>
            <a:endParaRPr lang="en-IN" sz="2800" dirty="0" smtClean="0"/>
          </a:p>
        </p:txBody>
      </p:sp>
      <p:pic>
        <p:nvPicPr>
          <p:cNvPr id="17412" name="Picture 5"/>
          <p:cNvPicPr>
            <a:picLocks noGrp="1" noChangeAspect="1" noChangeArrowheads="1"/>
          </p:cNvPicPr>
          <p:nvPr>
            <p:ph sz="half" idx="2"/>
          </p:nvPr>
        </p:nvPicPr>
        <p:blipFill>
          <a:blip r:embed="rId2">
            <a:extLst>
              <a:ext uri="{28A0092B-C50C-407E-A947-70E740481C1C}">
                <a14:useLocalDpi xmlns:a14="http://schemas.microsoft.com/office/drawing/2010/main" xmlns="" val="0"/>
              </a:ext>
            </a:extLst>
          </a:blip>
          <a:srcRect/>
          <a:stretch>
            <a:fillRect/>
          </a:stretch>
        </p:blipFill>
        <p:spPr>
          <a:xfrm>
            <a:off x="4499992" y="1484784"/>
            <a:ext cx="4495800" cy="50417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Date Placeholder 1"/>
          <p:cNvSpPr>
            <a:spLocks noGrp="1"/>
          </p:cNvSpPr>
          <p:nvPr>
            <p:ph type="dt" sz="half" idx="10"/>
          </p:nvPr>
        </p:nvSpPr>
        <p:spPr/>
        <p:txBody>
          <a:bodyPr/>
          <a:lstStyle/>
          <a:p>
            <a:fld id="{5ED76E5C-E0DD-424E-95AB-5F2D68C31DB3}" type="datetime1">
              <a:rPr lang="en-IN" smtClean="0"/>
              <a:pPr/>
              <a:t>11/11/2014</a:t>
            </a:fld>
            <a:endParaRPr lang="cs-CZ"/>
          </a:p>
        </p:txBody>
      </p:sp>
      <p:sp>
        <p:nvSpPr>
          <p:cNvPr id="3" name="Footer Placeholder 2"/>
          <p:cNvSpPr>
            <a:spLocks noGrp="1"/>
          </p:cNvSpPr>
          <p:nvPr>
            <p:ph type="ftr" sz="quarter" idx="11"/>
          </p:nvPr>
        </p:nvSpPr>
        <p:spPr/>
        <p:txBody>
          <a:bodyPr/>
          <a:lstStyle/>
          <a:p>
            <a:r>
              <a:rPr lang="cs-CZ" smtClean="0"/>
              <a:t>Dr.T.V.Rao MD</a:t>
            </a:r>
            <a:endParaRPr lang="cs-CZ"/>
          </a:p>
        </p:txBody>
      </p:sp>
      <p:sp>
        <p:nvSpPr>
          <p:cNvPr id="4" name="Slide Number Placeholder 3"/>
          <p:cNvSpPr>
            <a:spLocks noGrp="1"/>
          </p:cNvSpPr>
          <p:nvPr>
            <p:ph type="sldNum" sz="quarter" idx="12"/>
          </p:nvPr>
        </p:nvSpPr>
        <p:spPr/>
        <p:txBody>
          <a:bodyPr/>
          <a:lstStyle/>
          <a:p>
            <a:fld id="{263AD791-C125-42F9-B3AF-728D2242172D}" type="slidenum">
              <a:rPr lang="cs-CZ" smtClean="0"/>
              <a:pPr/>
              <a:t>21</a:t>
            </a:fld>
            <a:endParaRPr lang="cs-CZ"/>
          </a:p>
        </p:txBody>
      </p:sp>
    </p:spTree>
    <p:extLst>
      <p:ext uri="{BB962C8B-B14F-4D97-AF65-F5344CB8AC3E}">
        <p14:creationId xmlns:p14="http://schemas.microsoft.com/office/powerpoint/2010/main" xmlns="" val="37614874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Autofit/>
          </a:bodyPr>
          <a:lstStyle/>
          <a:p>
            <a:pPr eaLnBrk="1" hangingPunct="1"/>
            <a:r>
              <a:rPr lang="en-US" sz="7200" b="1" dirty="0" smtClean="0">
                <a:solidFill>
                  <a:srgbClr val="FF0000"/>
                </a:solidFill>
              </a:rPr>
              <a:t>Titer</a:t>
            </a:r>
            <a:endParaRPr lang="en-IN" sz="7200" b="1" dirty="0" smtClean="0">
              <a:solidFill>
                <a:srgbClr val="FF0000"/>
              </a:solidFill>
            </a:endParaRPr>
          </a:p>
        </p:txBody>
      </p:sp>
      <p:sp>
        <p:nvSpPr>
          <p:cNvPr id="18435" name="Rectangle 3"/>
          <p:cNvSpPr>
            <a:spLocks noGrp="1" noChangeArrowheads="1"/>
          </p:cNvSpPr>
          <p:nvPr>
            <p:ph type="body" sz="half" idx="2"/>
          </p:nvPr>
        </p:nvSpPr>
        <p:spPr/>
        <p:txBody>
          <a:bodyPr>
            <a:noAutofit/>
          </a:bodyPr>
          <a:lstStyle/>
          <a:p>
            <a:pPr eaLnBrk="1" hangingPunct="1"/>
            <a:r>
              <a:rPr lang="en-US" sz="3600" dirty="0" smtClean="0"/>
              <a:t>Different dilutions of serum are tested in mixture with a constant amount of antigen and greatest reacting dilution is taken as the measure or Titer</a:t>
            </a:r>
            <a:endParaRPr lang="en-IN" sz="3600" dirty="0" smtClean="0"/>
          </a:p>
        </p:txBody>
      </p:sp>
      <p:pic>
        <p:nvPicPr>
          <p:cNvPr id="18436" name="Picture 5"/>
          <p:cNvPicPr>
            <a:picLocks noGrp="1" noChangeAspect="1" noChangeArrowheads="1"/>
          </p:cNvPicPr>
          <p:nvPr>
            <p:ph sz="half" idx="1"/>
          </p:nvPr>
        </p:nvPicPr>
        <p:blipFill>
          <a:blip r:embed="rId2">
            <a:extLst>
              <a:ext uri="{28A0092B-C50C-407E-A947-70E740481C1C}">
                <a14:useLocalDpi xmlns:a14="http://schemas.microsoft.com/office/drawing/2010/main" xmlns="" val="0"/>
              </a:ext>
            </a:extLst>
          </a:blip>
          <a:srcRect/>
          <a:stretch>
            <a:fillRect/>
          </a:stretch>
        </p:blipFill>
        <p:spPr>
          <a:xfrm>
            <a:off x="251520" y="1340768"/>
            <a:ext cx="4495800" cy="5257800"/>
          </a:xfrm>
        </p:spPr>
      </p:pic>
      <p:pic>
        <p:nvPicPr>
          <p:cNvPr id="18437"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172450" y="6092825"/>
            <a:ext cx="971550" cy="765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pPr>
              <a:defRPr/>
            </a:pPr>
            <a:fld id="{001C800F-EDF1-4F0C-9120-6933DABF19D5}" type="datetime1">
              <a:rPr lang="en-IN" smtClean="0"/>
              <a:pPr>
                <a:defRPr/>
              </a:pPr>
              <a:t>11/11/2014</a:t>
            </a:fld>
            <a:endParaRPr lang="en-IN" dirty="0"/>
          </a:p>
        </p:txBody>
      </p:sp>
      <p:sp>
        <p:nvSpPr>
          <p:cNvPr id="3" name="Footer Placeholder 2"/>
          <p:cNvSpPr>
            <a:spLocks noGrp="1"/>
          </p:cNvSpPr>
          <p:nvPr>
            <p:ph type="ftr" sz="quarter" idx="11"/>
          </p:nvPr>
        </p:nvSpPr>
        <p:spPr/>
        <p:txBody>
          <a:bodyPr/>
          <a:lstStyle/>
          <a:p>
            <a:pPr>
              <a:defRPr/>
            </a:pPr>
            <a:r>
              <a:rPr lang="en-IN" smtClean="0"/>
              <a:t>Dr.T.V.Rao MD</a:t>
            </a:r>
            <a:endParaRPr lang="en-IN" dirty="0"/>
          </a:p>
        </p:txBody>
      </p:sp>
      <p:sp>
        <p:nvSpPr>
          <p:cNvPr id="4" name="Slide Number Placeholder 3"/>
          <p:cNvSpPr>
            <a:spLocks noGrp="1"/>
          </p:cNvSpPr>
          <p:nvPr>
            <p:ph type="sldNum" sz="quarter" idx="12"/>
          </p:nvPr>
        </p:nvSpPr>
        <p:spPr/>
        <p:txBody>
          <a:bodyPr/>
          <a:lstStyle/>
          <a:p>
            <a:pPr>
              <a:defRPr/>
            </a:pPr>
            <a:fld id="{9C0BD29D-268A-4139-97CD-7EFB5315FCB5}" type="slidenum">
              <a:rPr lang="en-IN" smtClean="0"/>
              <a:pPr>
                <a:defRPr/>
              </a:pPr>
              <a:t>22</a:t>
            </a:fld>
            <a:endParaRPr lang="en-IN" dirty="0"/>
          </a:p>
        </p:txBody>
      </p:sp>
    </p:spTree>
    <p:extLst>
      <p:ext uri="{BB962C8B-B14F-4D97-AF65-F5344CB8AC3E}">
        <p14:creationId xmlns:p14="http://schemas.microsoft.com/office/powerpoint/2010/main" xmlns="" val="15961977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a:bodyPr>
          <a:lstStyle/>
          <a:p>
            <a:pPr eaLnBrk="1" hangingPunct="1"/>
            <a:r>
              <a:rPr lang="en-US" sz="5400" b="1" dirty="0" smtClean="0">
                <a:solidFill>
                  <a:srgbClr val="FF0000"/>
                </a:solidFill>
              </a:rPr>
              <a:t>Expression of Titers</a:t>
            </a:r>
            <a:endParaRPr lang="en-IN" sz="5400" b="1" dirty="0" smtClean="0">
              <a:solidFill>
                <a:srgbClr val="FF0000"/>
              </a:solidFill>
            </a:endParaRPr>
          </a:p>
        </p:txBody>
      </p:sp>
      <p:sp>
        <p:nvSpPr>
          <p:cNvPr id="19459" name="Rectangle 3"/>
          <p:cNvSpPr>
            <a:spLocks noGrp="1" noChangeArrowheads="1"/>
          </p:cNvSpPr>
          <p:nvPr>
            <p:ph type="body" sz="half" idx="1"/>
          </p:nvPr>
        </p:nvSpPr>
        <p:spPr>
          <a:xfrm>
            <a:off x="539552" y="1981200"/>
            <a:ext cx="4164211" cy="4114800"/>
          </a:xfrm>
        </p:spPr>
        <p:txBody>
          <a:bodyPr>
            <a:noAutofit/>
          </a:bodyPr>
          <a:lstStyle/>
          <a:p>
            <a:pPr eaLnBrk="1" hangingPunct="1"/>
            <a:r>
              <a:rPr lang="en-US" sz="2800" dirty="0" smtClean="0"/>
              <a:t>Expressed in term of the was in which they are made</a:t>
            </a:r>
          </a:p>
          <a:p>
            <a:pPr eaLnBrk="1" hangingPunct="1"/>
            <a:r>
              <a:rPr lang="en-US" sz="2800" dirty="0" smtClean="0"/>
              <a:t>Dilution </a:t>
            </a:r>
            <a:r>
              <a:rPr lang="en-US" sz="2800" b="1" u="sng" dirty="0" smtClean="0"/>
              <a:t>1 in 8 is a dilution made by mixing one volume of serum with seven volumes of diluents</a:t>
            </a:r>
            <a:r>
              <a:rPr lang="en-US" sz="2800" dirty="0" smtClean="0"/>
              <a:t> </a:t>
            </a:r>
            <a:r>
              <a:rPr lang="en-US" sz="2400" b="1" dirty="0" smtClean="0">
                <a:solidFill>
                  <a:srgbClr val="FF3300"/>
                </a:solidFill>
              </a:rPr>
              <a:t> (Normal Saline )</a:t>
            </a:r>
          </a:p>
          <a:p>
            <a:pPr eaLnBrk="1" hangingPunct="1"/>
            <a:r>
              <a:rPr lang="en-US" sz="2800" b="1" dirty="0" smtClean="0">
                <a:solidFill>
                  <a:schemeClr val="tx2"/>
                </a:solidFill>
              </a:rPr>
              <a:t>Incorrect to express dilution as 1/8 </a:t>
            </a:r>
            <a:endParaRPr lang="en-IN" sz="2800" b="1" dirty="0" smtClean="0">
              <a:solidFill>
                <a:schemeClr val="tx2"/>
              </a:solidFill>
            </a:endParaRPr>
          </a:p>
        </p:txBody>
      </p:sp>
      <p:pic>
        <p:nvPicPr>
          <p:cNvPr id="19460" name="Picture 4"/>
          <p:cNvPicPr>
            <a:picLocks noGrp="1" noChangeAspect="1" noChangeArrowheads="1"/>
          </p:cNvPicPr>
          <p:nvPr>
            <p:ph sz="half" idx="2"/>
          </p:nvPr>
        </p:nvPicPr>
        <p:blipFill>
          <a:blip r:embed="rId2">
            <a:extLst>
              <a:ext uri="{28A0092B-C50C-407E-A947-70E740481C1C}">
                <a14:useLocalDpi xmlns:a14="http://schemas.microsoft.com/office/drawing/2010/main" xmlns="" val="0"/>
              </a:ext>
            </a:extLst>
          </a:blip>
          <a:srcRect/>
          <a:stretch>
            <a:fillRect/>
          </a:stretch>
        </p:blipFill>
        <p:spPr>
          <a:xfrm>
            <a:off x="4648200" y="1484784"/>
            <a:ext cx="4495800" cy="50417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Date Placeholder 1"/>
          <p:cNvSpPr>
            <a:spLocks noGrp="1"/>
          </p:cNvSpPr>
          <p:nvPr>
            <p:ph type="dt" sz="half" idx="10"/>
          </p:nvPr>
        </p:nvSpPr>
        <p:spPr/>
        <p:txBody>
          <a:bodyPr/>
          <a:lstStyle/>
          <a:p>
            <a:fld id="{35DF8CBF-FA3D-4B96-90C2-3A98AE57D16D}" type="datetime1">
              <a:rPr lang="en-IN" smtClean="0"/>
              <a:pPr/>
              <a:t>11/11/2014</a:t>
            </a:fld>
            <a:endParaRPr lang="cs-CZ"/>
          </a:p>
        </p:txBody>
      </p:sp>
      <p:sp>
        <p:nvSpPr>
          <p:cNvPr id="3" name="Footer Placeholder 2"/>
          <p:cNvSpPr>
            <a:spLocks noGrp="1"/>
          </p:cNvSpPr>
          <p:nvPr>
            <p:ph type="ftr" sz="quarter" idx="11"/>
          </p:nvPr>
        </p:nvSpPr>
        <p:spPr/>
        <p:txBody>
          <a:bodyPr/>
          <a:lstStyle/>
          <a:p>
            <a:r>
              <a:rPr lang="cs-CZ" smtClean="0"/>
              <a:t>Dr.T.V.Rao MD</a:t>
            </a:r>
            <a:endParaRPr lang="cs-CZ"/>
          </a:p>
        </p:txBody>
      </p:sp>
      <p:sp>
        <p:nvSpPr>
          <p:cNvPr id="4" name="Slide Number Placeholder 3"/>
          <p:cNvSpPr>
            <a:spLocks noGrp="1"/>
          </p:cNvSpPr>
          <p:nvPr>
            <p:ph type="sldNum" sz="quarter" idx="12"/>
          </p:nvPr>
        </p:nvSpPr>
        <p:spPr/>
        <p:txBody>
          <a:bodyPr/>
          <a:lstStyle/>
          <a:p>
            <a:fld id="{263AD791-C125-42F9-B3AF-728D2242172D}" type="slidenum">
              <a:rPr lang="cs-CZ" smtClean="0"/>
              <a:pPr/>
              <a:t>23</a:t>
            </a:fld>
            <a:endParaRPr lang="cs-CZ"/>
          </a:p>
        </p:txBody>
      </p:sp>
    </p:spTree>
    <p:extLst>
      <p:ext uri="{BB962C8B-B14F-4D97-AF65-F5344CB8AC3E}">
        <p14:creationId xmlns:p14="http://schemas.microsoft.com/office/powerpoint/2010/main" xmlns="" val="8954307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Autofit/>
          </a:bodyPr>
          <a:lstStyle/>
          <a:p>
            <a:pPr eaLnBrk="1" hangingPunct="1"/>
            <a:r>
              <a:rPr lang="en-US" sz="4800" b="1" dirty="0" smtClean="0">
                <a:solidFill>
                  <a:srgbClr val="FF0000"/>
                </a:solidFill>
                <a:effectLst>
                  <a:outerShdw blurRad="38100" dist="38100" dir="2700000" algn="tl">
                    <a:srgbClr val="000000">
                      <a:alpha val="43137"/>
                    </a:srgbClr>
                  </a:outerShdw>
                </a:effectLst>
              </a:rPr>
              <a:t>Common methods in creating dilutions</a:t>
            </a:r>
            <a:endParaRPr lang="en-IN" sz="4800" b="1" dirty="0" smtClean="0">
              <a:solidFill>
                <a:srgbClr val="FF0000"/>
              </a:solidFill>
              <a:effectLst>
                <a:outerShdw blurRad="38100" dist="38100" dir="2700000" algn="tl">
                  <a:srgbClr val="000000">
                    <a:alpha val="43137"/>
                  </a:srgbClr>
                </a:outerShdw>
              </a:effectLst>
            </a:endParaRPr>
          </a:p>
        </p:txBody>
      </p:sp>
      <p:pic>
        <p:nvPicPr>
          <p:cNvPr id="20483" name="Picture 3"/>
          <p:cNvPicPr>
            <a:picLocks noGrp="1" noChangeAspect="1" noChangeArrowheads="1"/>
          </p:cNvPicPr>
          <p:nvPr>
            <p:ph type="body" idx="1"/>
          </p:nvPr>
        </p:nvPicPr>
        <p:blipFill>
          <a:blip r:embed="rId2">
            <a:extLst>
              <a:ext uri="{28A0092B-C50C-407E-A947-70E740481C1C}">
                <a14:useLocalDpi xmlns:a14="http://schemas.microsoft.com/office/drawing/2010/main" xmlns="" val="0"/>
              </a:ext>
            </a:extLst>
          </a:blip>
          <a:srcRect/>
          <a:stretch>
            <a:fillRect/>
          </a:stretch>
        </p:blipFill>
        <p:spPr>
          <a:xfrm>
            <a:off x="0" y="1600200"/>
            <a:ext cx="9144000" cy="5257800"/>
          </a:xfrm>
        </p:spPr>
      </p:pic>
      <p:sp>
        <p:nvSpPr>
          <p:cNvPr id="2" name="Date Placeholder 1"/>
          <p:cNvSpPr>
            <a:spLocks noGrp="1"/>
          </p:cNvSpPr>
          <p:nvPr>
            <p:ph type="dt" sz="half" idx="10"/>
          </p:nvPr>
        </p:nvSpPr>
        <p:spPr/>
        <p:txBody>
          <a:bodyPr/>
          <a:lstStyle/>
          <a:p>
            <a:fld id="{787EC5B7-E4DD-4FB1-A332-D4026FCA83E2}" type="datetime1">
              <a:rPr lang="en-IN" smtClean="0"/>
              <a:pPr/>
              <a:t>11/11/2014</a:t>
            </a:fld>
            <a:endParaRPr lang="en-IN" dirty="0"/>
          </a:p>
        </p:txBody>
      </p:sp>
      <p:sp>
        <p:nvSpPr>
          <p:cNvPr id="3" name="Footer Placeholder 2"/>
          <p:cNvSpPr>
            <a:spLocks noGrp="1"/>
          </p:cNvSpPr>
          <p:nvPr>
            <p:ph type="ftr" sz="quarter" idx="11"/>
          </p:nvPr>
        </p:nvSpPr>
        <p:spPr/>
        <p:txBody>
          <a:bodyPr/>
          <a:lstStyle/>
          <a:p>
            <a:r>
              <a:rPr lang="en-IN" smtClean="0"/>
              <a:t>Dr.T.V.Rao MD</a:t>
            </a:r>
            <a:endParaRPr lang="en-IN" dirty="0"/>
          </a:p>
        </p:txBody>
      </p:sp>
      <p:sp>
        <p:nvSpPr>
          <p:cNvPr id="4" name="Slide Number Placeholder 3"/>
          <p:cNvSpPr>
            <a:spLocks noGrp="1"/>
          </p:cNvSpPr>
          <p:nvPr>
            <p:ph type="sldNum" sz="quarter" idx="12"/>
          </p:nvPr>
        </p:nvSpPr>
        <p:spPr/>
        <p:txBody>
          <a:bodyPr/>
          <a:lstStyle/>
          <a:p>
            <a:fld id="{E77E9959-E1CB-4D02-9561-EF9D74FB02D1}" type="slidenum">
              <a:rPr lang="en-IN" smtClean="0"/>
              <a:pPr/>
              <a:t>24</a:t>
            </a:fld>
            <a:endParaRPr lang="en-IN" dirty="0"/>
          </a:p>
        </p:txBody>
      </p:sp>
    </p:spTree>
    <p:extLst>
      <p:ext uri="{BB962C8B-B14F-4D97-AF65-F5344CB8AC3E}">
        <p14:creationId xmlns:p14="http://schemas.microsoft.com/office/powerpoint/2010/main" xmlns="" val="2127543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Autofit/>
          </a:bodyPr>
          <a:lstStyle/>
          <a:p>
            <a:r>
              <a:rPr lang="cs-CZ" sz="3600" b="1" dirty="0">
                <a:solidFill>
                  <a:schemeClr val="accent4">
                    <a:lumMod val="50000"/>
                  </a:schemeClr>
                </a:solidFill>
              </a:rPr>
              <a:t>Characteristics of </a:t>
            </a:r>
            <a:r>
              <a:rPr lang="cs-CZ" sz="3600" b="1" dirty="0" smtClean="0">
                <a:solidFill>
                  <a:schemeClr val="accent4">
                    <a:lumMod val="50000"/>
                  </a:schemeClr>
                </a:solidFill>
              </a:rPr>
              <a:t>Antibodies</a:t>
            </a:r>
            <a:r>
              <a:rPr lang="en-US" sz="3600" b="1" dirty="0" smtClean="0">
                <a:solidFill>
                  <a:schemeClr val="accent4">
                    <a:lumMod val="50000"/>
                  </a:schemeClr>
                </a:solidFill>
              </a:rPr>
              <a:t> are Variable</a:t>
            </a:r>
            <a:r>
              <a:rPr lang="cs-CZ" sz="3600" b="1" dirty="0" smtClean="0">
                <a:solidFill>
                  <a:schemeClr val="accent4">
                    <a:lumMod val="50000"/>
                  </a:schemeClr>
                </a:solidFill>
              </a:rPr>
              <a:t> </a:t>
            </a:r>
            <a:r>
              <a:rPr lang="cs-CZ" b="1" dirty="0">
                <a:solidFill>
                  <a:srgbClr val="FF0000"/>
                </a:solidFill>
              </a:rPr>
              <a:t>(Immunoglobulins)</a:t>
            </a:r>
          </a:p>
        </p:txBody>
      </p:sp>
      <p:sp>
        <p:nvSpPr>
          <p:cNvPr id="10243" name="Rectangle 3"/>
          <p:cNvSpPr>
            <a:spLocks noGrp="1" noChangeArrowheads="1"/>
          </p:cNvSpPr>
          <p:nvPr>
            <p:ph type="body" idx="1"/>
          </p:nvPr>
        </p:nvSpPr>
        <p:spPr/>
        <p:txBody>
          <a:bodyPr>
            <a:normAutofit/>
          </a:bodyPr>
          <a:lstStyle/>
          <a:p>
            <a:pPr>
              <a:lnSpc>
                <a:spcPct val="90000"/>
              </a:lnSpc>
            </a:pPr>
            <a:r>
              <a:rPr lang="cs-CZ" sz="3600" dirty="0"/>
              <a:t>Variability of antibodies is subject to 5-classes of Ig: G, A, M, D, E</a:t>
            </a:r>
          </a:p>
          <a:p>
            <a:pPr>
              <a:lnSpc>
                <a:spcPct val="90000"/>
              </a:lnSpc>
            </a:pPr>
            <a:r>
              <a:rPr lang="cs-CZ" sz="3600" dirty="0"/>
              <a:t>Heavy  chains – </a:t>
            </a:r>
            <a:r>
              <a:rPr lang="cs-CZ" sz="3600" dirty="0">
                <a:latin typeface="Symbol" pitchFamily="18" charset="2"/>
              </a:rPr>
              <a:t>g, a, m, d, e</a:t>
            </a:r>
          </a:p>
          <a:p>
            <a:pPr>
              <a:lnSpc>
                <a:spcPct val="90000"/>
              </a:lnSpc>
            </a:pPr>
            <a:r>
              <a:rPr lang="cs-CZ" sz="3600" dirty="0"/>
              <a:t>Light chains – </a:t>
            </a:r>
            <a:r>
              <a:rPr lang="cs-CZ" sz="3600" dirty="0">
                <a:latin typeface="Symbol" pitchFamily="18" charset="2"/>
              </a:rPr>
              <a:t>k, l</a:t>
            </a:r>
            <a:endParaRPr lang="cs-CZ" sz="3600" dirty="0"/>
          </a:p>
          <a:p>
            <a:pPr>
              <a:lnSpc>
                <a:spcPct val="90000"/>
              </a:lnSpc>
            </a:pPr>
            <a:r>
              <a:rPr lang="cs-CZ" sz="3600" dirty="0"/>
              <a:t>Subclasses of immunoglobulins: </a:t>
            </a:r>
          </a:p>
          <a:p>
            <a:pPr lvl="1">
              <a:lnSpc>
                <a:spcPct val="90000"/>
              </a:lnSpc>
            </a:pPr>
            <a:r>
              <a:rPr lang="cs-CZ" sz="3200" dirty="0"/>
              <a:t>IgG – </a:t>
            </a:r>
            <a:r>
              <a:rPr lang="cs-CZ" sz="3200" dirty="0">
                <a:latin typeface="Symbol" pitchFamily="18" charset="2"/>
              </a:rPr>
              <a:t>g</a:t>
            </a:r>
            <a:r>
              <a:rPr lang="cs-CZ" sz="3200" baseline="-25000" dirty="0">
                <a:latin typeface="Symbol" pitchFamily="18" charset="2"/>
              </a:rPr>
              <a:t>1</a:t>
            </a:r>
            <a:r>
              <a:rPr lang="cs-CZ" sz="3200" dirty="0">
                <a:latin typeface="Symbol" pitchFamily="18" charset="2"/>
              </a:rPr>
              <a:t>, g</a:t>
            </a:r>
            <a:r>
              <a:rPr lang="cs-CZ" sz="3200" baseline="-25000" dirty="0">
                <a:latin typeface="Symbol" pitchFamily="18" charset="2"/>
              </a:rPr>
              <a:t>2</a:t>
            </a:r>
            <a:r>
              <a:rPr lang="cs-CZ" sz="3200" dirty="0">
                <a:latin typeface="Symbol" pitchFamily="18" charset="2"/>
              </a:rPr>
              <a:t>, g</a:t>
            </a:r>
            <a:r>
              <a:rPr lang="cs-CZ" sz="3200" baseline="-25000" dirty="0">
                <a:latin typeface="Symbol" pitchFamily="18" charset="2"/>
              </a:rPr>
              <a:t>3</a:t>
            </a:r>
            <a:r>
              <a:rPr lang="cs-CZ" sz="3200" dirty="0">
                <a:latin typeface="Symbol" pitchFamily="18" charset="2"/>
              </a:rPr>
              <a:t>, g</a:t>
            </a:r>
            <a:r>
              <a:rPr lang="cs-CZ" sz="3200" baseline="-25000" dirty="0">
                <a:latin typeface="Symbol" pitchFamily="18" charset="2"/>
              </a:rPr>
              <a:t>4</a:t>
            </a:r>
          </a:p>
          <a:p>
            <a:pPr lvl="1">
              <a:lnSpc>
                <a:spcPct val="90000"/>
              </a:lnSpc>
            </a:pPr>
            <a:r>
              <a:rPr lang="cs-CZ" sz="3200" dirty="0"/>
              <a:t>IgA – </a:t>
            </a:r>
            <a:r>
              <a:rPr lang="cs-CZ" sz="3200" dirty="0">
                <a:latin typeface="Symbol" pitchFamily="18" charset="2"/>
              </a:rPr>
              <a:t>a</a:t>
            </a:r>
            <a:r>
              <a:rPr lang="cs-CZ" sz="3200" baseline="-25000" dirty="0">
                <a:latin typeface="Symbol" pitchFamily="18" charset="2"/>
              </a:rPr>
              <a:t>1</a:t>
            </a:r>
            <a:r>
              <a:rPr lang="cs-CZ" sz="3200" dirty="0">
                <a:latin typeface="Symbol" pitchFamily="18" charset="2"/>
              </a:rPr>
              <a:t>, a</a:t>
            </a:r>
            <a:r>
              <a:rPr lang="cs-CZ" sz="3200" baseline="-25000" dirty="0">
                <a:latin typeface="Symbol" pitchFamily="18" charset="2"/>
              </a:rPr>
              <a:t>2</a:t>
            </a:r>
            <a:endParaRPr lang="cs-CZ" sz="3200" dirty="0">
              <a:latin typeface="Symbol" pitchFamily="18" charset="2"/>
            </a:endParaRPr>
          </a:p>
          <a:p>
            <a:pPr lvl="1">
              <a:lnSpc>
                <a:spcPct val="90000"/>
              </a:lnSpc>
            </a:pPr>
            <a:r>
              <a:rPr lang="cs-CZ" sz="3200" dirty="0"/>
              <a:t>IgM</a:t>
            </a:r>
            <a:r>
              <a:rPr lang="cs-CZ" sz="3200" baseline="-25000" dirty="0"/>
              <a:t> </a:t>
            </a:r>
            <a:r>
              <a:rPr lang="cs-CZ" sz="3200" dirty="0"/>
              <a:t>- </a:t>
            </a:r>
            <a:r>
              <a:rPr lang="cs-CZ" sz="3200" dirty="0">
                <a:latin typeface="Symbol" pitchFamily="18" charset="2"/>
              </a:rPr>
              <a:t>m</a:t>
            </a:r>
            <a:r>
              <a:rPr lang="cs-CZ" sz="3200" baseline="-25000" dirty="0">
                <a:latin typeface="Symbol" pitchFamily="18" charset="2"/>
              </a:rPr>
              <a:t>1</a:t>
            </a:r>
            <a:r>
              <a:rPr lang="cs-CZ" sz="3200" dirty="0">
                <a:latin typeface="Symbol" pitchFamily="18" charset="2"/>
              </a:rPr>
              <a:t>, m</a:t>
            </a:r>
            <a:r>
              <a:rPr lang="cs-CZ" sz="3200" baseline="-25000" dirty="0">
                <a:latin typeface="Symbol" pitchFamily="18" charset="2"/>
              </a:rPr>
              <a:t>2</a:t>
            </a:r>
          </a:p>
          <a:p>
            <a:pPr lvl="1">
              <a:lnSpc>
                <a:spcPct val="90000"/>
              </a:lnSpc>
            </a:pPr>
            <a:endParaRPr lang="cs-CZ" sz="3200" dirty="0"/>
          </a:p>
        </p:txBody>
      </p:sp>
      <p:sp>
        <p:nvSpPr>
          <p:cNvPr id="2" name="Date Placeholder 1"/>
          <p:cNvSpPr>
            <a:spLocks noGrp="1"/>
          </p:cNvSpPr>
          <p:nvPr>
            <p:ph type="dt" sz="half" idx="10"/>
          </p:nvPr>
        </p:nvSpPr>
        <p:spPr/>
        <p:txBody>
          <a:bodyPr/>
          <a:lstStyle/>
          <a:p>
            <a:fld id="{20D88D57-C4D7-4BB0-BF43-D65A6D9AF084}" type="datetime1">
              <a:rPr lang="en-IN" smtClean="0"/>
              <a:pPr/>
              <a:t>11/11/2014</a:t>
            </a:fld>
            <a:endParaRPr lang="en-IN" dirty="0"/>
          </a:p>
        </p:txBody>
      </p:sp>
      <p:sp>
        <p:nvSpPr>
          <p:cNvPr id="3" name="Footer Placeholder 2"/>
          <p:cNvSpPr>
            <a:spLocks noGrp="1"/>
          </p:cNvSpPr>
          <p:nvPr>
            <p:ph type="ftr" sz="quarter" idx="11"/>
          </p:nvPr>
        </p:nvSpPr>
        <p:spPr/>
        <p:txBody>
          <a:bodyPr/>
          <a:lstStyle/>
          <a:p>
            <a:r>
              <a:rPr lang="en-IN" smtClean="0"/>
              <a:t>Dr.T.V.Rao MD</a:t>
            </a:r>
            <a:endParaRPr lang="en-IN" dirty="0"/>
          </a:p>
        </p:txBody>
      </p:sp>
      <p:sp>
        <p:nvSpPr>
          <p:cNvPr id="4" name="Slide Number Placeholder 3"/>
          <p:cNvSpPr>
            <a:spLocks noGrp="1"/>
          </p:cNvSpPr>
          <p:nvPr>
            <p:ph type="sldNum" sz="quarter" idx="12"/>
          </p:nvPr>
        </p:nvSpPr>
        <p:spPr/>
        <p:txBody>
          <a:bodyPr/>
          <a:lstStyle/>
          <a:p>
            <a:fld id="{E77E9959-E1CB-4D02-9561-EF9D74FB02D1}" type="slidenum">
              <a:rPr lang="en-IN" smtClean="0"/>
              <a:pPr/>
              <a:t>25</a:t>
            </a:fld>
            <a:endParaRPr lang="en-IN" dirty="0"/>
          </a:p>
        </p:txBody>
      </p:sp>
    </p:spTree>
    <p:extLst>
      <p:ext uri="{BB962C8B-B14F-4D97-AF65-F5344CB8AC3E}">
        <p14:creationId xmlns:p14="http://schemas.microsoft.com/office/powerpoint/2010/main" xmlns="" val="34782806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fontScale="90000"/>
          </a:bodyPr>
          <a:lstStyle/>
          <a:p>
            <a:r>
              <a:rPr lang="cs-CZ" b="1" dirty="0">
                <a:solidFill>
                  <a:srgbClr val="FF0000"/>
                </a:solidFill>
                <a:effectLst>
                  <a:outerShdw blurRad="38100" dist="38100" dir="2700000" algn="tl">
                    <a:srgbClr val="000000">
                      <a:alpha val="43137"/>
                    </a:srgbClr>
                  </a:outerShdw>
                </a:effectLst>
              </a:rPr>
              <a:t>The forces binding antigen to antibody</a:t>
            </a:r>
          </a:p>
        </p:txBody>
      </p:sp>
      <p:sp>
        <p:nvSpPr>
          <p:cNvPr id="11267" name="Rectangle 3"/>
          <p:cNvSpPr>
            <a:spLocks noGrp="1" noChangeArrowheads="1"/>
          </p:cNvSpPr>
          <p:nvPr>
            <p:ph type="body" idx="1"/>
          </p:nvPr>
        </p:nvSpPr>
        <p:spPr/>
        <p:txBody>
          <a:bodyPr>
            <a:normAutofit/>
          </a:bodyPr>
          <a:lstStyle/>
          <a:p>
            <a:pPr>
              <a:lnSpc>
                <a:spcPct val="80000"/>
              </a:lnSpc>
            </a:pPr>
            <a:r>
              <a:rPr lang="en-US" sz="2800" b="1" dirty="0"/>
              <a:t>Electrostatic </a:t>
            </a:r>
            <a:r>
              <a:rPr lang="en-US" sz="2800" dirty="0"/>
              <a:t>: between attraction oppositely charged ionic group – </a:t>
            </a:r>
            <a:r>
              <a:rPr lang="en-US" sz="2000" dirty="0"/>
              <a:t>(-NH</a:t>
            </a:r>
            <a:r>
              <a:rPr lang="en-US" sz="2000" baseline="-25000" dirty="0"/>
              <a:t>3</a:t>
            </a:r>
            <a:r>
              <a:rPr lang="en-US" sz="2000" baseline="30000" dirty="0"/>
              <a:t>-</a:t>
            </a:r>
            <a:r>
              <a:rPr lang="en-US" sz="2000" dirty="0"/>
              <a:t>) of lysine and (-COO</a:t>
            </a:r>
            <a:r>
              <a:rPr lang="en-US" sz="2000" baseline="30000" dirty="0"/>
              <a:t>-</a:t>
            </a:r>
            <a:r>
              <a:rPr lang="en-US" sz="2000" dirty="0"/>
              <a:t>) of aspartate.</a:t>
            </a:r>
          </a:p>
          <a:p>
            <a:pPr>
              <a:lnSpc>
                <a:spcPct val="80000"/>
              </a:lnSpc>
            </a:pPr>
            <a:r>
              <a:rPr lang="en-US" sz="2800" b="1" dirty="0"/>
              <a:t>Hydrogen bonding </a:t>
            </a:r>
            <a:r>
              <a:rPr lang="en-US" sz="2800" dirty="0"/>
              <a:t>– relatively weak and reversible hydrogen bridges between hydrophilic group </a:t>
            </a:r>
            <a:r>
              <a:rPr lang="en-US" sz="2000" dirty="0"/>
              <a:t>(-OH, -NH</a:t>
            </a:r>
            <a:r>
              <a:rPr lang="en-US" sz="2000" baseline="-25000" dirty="0"/>
              <a:t>2</a:t>
            </a:r>
            <a:r>
              <a:rPr lang="en-US" sz="2000" dirty="0"/>
              <a:t>, COOH</a:t>
            </a:r>
            <a:r>
              <a:rPr lang="en-US" sz="2800" dirty="0"/>
              <a:t>).</a:t>
            </a:r>
          </a:p>
          <a:p>
            <a:pPr>
              <a:lnSpc>
                <a:spcPct val="80000"/>
              </a:lnSpc>
            </a:pPr>
            <a:r>
              <a:rPr lang="en-US" sz="2800" b="1" dirty="0"/>
              <a:t>Hydrophobic</a:t>
            </a:r>
            <a:r>
              <a:rPr lang="en-US" sz="2800" dirty="0"/>
              <a:t>– non-polar, hydrophobic side chains of Val, Leu</a:t>
            </a:r>
            <a:r>
              <a:rPr lang="cs-CZ" sz="2800" dirty="0"/>
              <a:t>,</a:t>
            </a:r>
            <a:r>
              <a:rPr lang="en-US" sz="2800" dirty="0"/>
              <a:t> Ile (hydrophobic groups come close together and exclude water molecules between them. The force of attraction increases.</a:t>
            </a:r>
          </a:p>
          <a:p>
            <a:pPr>
              <a:lnSpc>
                <a:spcPct val="80000"/>
              </a:lnSpc>
            </a:pPr>
            <a:r>
              <a:rPr lang="en-US" sz="2800" b="1" dirty="0"/>
              <a:t>Van der Waals </a:t>
            </a:r>
            <a:r>
              <a:rPr lang="en-US" sz="2800" dirty="0"/>
              <a:t>– forces which depend upon interaction between the external „electron clouds“. Non-specific attractive forces.</a:t>
            </a:r>
          </a:p>
        </p:txBody>
      </p:sp>
      <p:sp>
        <p:nvSpPr>
          <p:cNvPr id="2" name="Date Placeholder 1"/>
          <p:cNvSpPr>
            <a:spLocks noGrp="1"/>
          </p:cNvSpPr>
          <p:nvPr>
            <p:ph type="dt" sz="half" idx="10"/>
          </p:nvPr>
        </p:nvSpPr>
        <p:spPr/>
        <p:txBody>
          <a:bodyPr/>
          <a:lstStyle/>
          <a:p>
            <a:fld id="{1A0D976F-709D-4BA2-AFAC-42ADA4FDBDD5}" type="datetime1">
              <a:rPr lang="en-IN" smtClean="0"/>
              <a:pPr/>
              <a:t>11/11/2014</a:t>
            </a:fld>
            <a:endParaRPr lang="en-IN" dirty="0"/>
          </a:p>
        </p:txBody>
      </p:sp>
      <p:sp>
        <p:nvSpPr>
          <p:cNvPr id="3" name="Footer Placeholder 2"/>
          <p:cNvSpPr>
            <a:spLocks noGrp="1"/>
          </p:cNvSpPr>
          <p:nvPr>
            <p:ph type="ftr" sz="quarter" idx="11"/>
          </p:nvPr>
        </p:nvSpPr>
        <p:spPr/>
        <p:txBody>
          <a:bodyPr/>
          <a:lstStyle/>
          <a:p>
            <a:r>
              <a:rPr lang="en-IN" smtClean="0"/>
              <a:t>Dr.T.V.Rao MD</a:t>
            </a:r>
            <a:endParaRPr lang="en-IN" dirty="0"/>
          </a:p>
        </p:txBody>
      </p:sp>
      <p:sp>
        <p:nvSpPr>
          <p:cNvPr id="4" name="Slide Number Placeholder 3"/>
          <p:cNvSpPr>
            <a:spLocks noGrp="1"/>
          </p:cNvSpPr>
          <p:nvPr>
            <p:ph type="sldNum" sz="quarter" idx="12"/>
          </p:nvPr>
        </p:nvSpPr>
        <p:spPr/>
        <p:txBody>
          <a:bodyPr/>
          <a:lstStyle/>
          <a:p>
            <a:fld id="{E77E9959-E1CB-4D02-9561-EF9D74FB02D1}" type="slidenum">
              <a:rPr lang="en-IN" smtClean="0"/>
              <a:pPr/>
              <a:t>26</a:t>
            </a:fld>
            <a:endParaRPr lang="en-IN" dirty="0"/>
          </a:p>
        </p:txBody>
      </p:sp>
    </p:spTree>
    <p:extLst>
      <p:ext uri="{BB962C8B-B14F-4D97-AF65-F5344CB8AC3E}">
        <p14:creationId xmlns:p14="http://schemas.microsoft.com/office/powerpoint/2010/main" xmlns="" val="26570501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a:bodyPr>
          <a:lstStyle/>
          <a:p>
            <a:r>
              <a:rPr lang="cs-CZ" sz="6000" b="1" dirty="0">
                <a:solidFill>
                  <a:srgbClr val="FF0000"/>
                </a:solidFill>
              </a:rPr>
              <a:t>Antibody Affinity</a:t>
            </a:r>
          </a:p>
        </p:txBody>
      </p:sp>
      <p:sp>
        <p:nvSpPr>
          <p:cNvPr id="12291" name="Rectangle 3"/>
          <p:cNvSpPr>
            <a:spLocks noGrp="1" noChangeArrowheads="1"/>
          </p:cNvSpPr>
          <p:nvPr>
            <p:ph type="body" idx="1"/>
          </p:nvPr>
        </p:nvSpPr>
        <p:spPr/>
        <p:txBody>
          <a:bodyPr/>
          <a:lstStyle/>
          <a:p>
            <a:pPr>
              <a:buFont typeface="Wingdings" pitchFamily="2" charset="2"/>
              <a:buNone/>
            </a:pPr>
            <a:r>
              <a:rPr lang="cs-CZ"/>
              <a:t>					  </a:t>
            </a:r>
            <a:r>
              <a:rPr lang="cs-CZ" sz="2400"/>
              <a:t>k</a:t>
            </a:r>
            <a:r>
              <a:rPr lang="cs-CZ" sz="2400" baseline="-25000"/>
              <a:t>2</a:t>
            </a:r>
            <a:endParaRPr lang="cs-CZ"/>
          </a:p>
          <a:p>
            <a:pPr algn="ctr">
              <a:buFont typeface="Wingdings" pitchFamily="2" charset="2"/>
              <a:buNone/>
            </a:pPr>
            <a:r>
              <a:rPr lang="cs-CZ"/>
              <a:t>Ab + Ag   </a:t>
            </a:r>
            <a:r>
              <a:rPr lang="cs-CZ">
                <a:sym typeface="Wingdings 3" pitchFamily="18" charset="2"/>
              </a:rPr>
              <a:t>   AbAg</a:t>
            </a:r>
          </a:p>
          <a:p>
            <a:pPr algn="ctr">
              <a:buFont typeface="Wingdings" pitchFamily="2" charset="2"/>
              <a:buNone/>
            </a:pPr>
            <a:r>
              <a:rPr lang="cs-CZ">
                <a:sym typeface="Wingdings 3" pitchFamily="18" charset="2"/>
              </a:rPr>
              <a:t>     </a:t>
            </a:r>
            <a:r>
              <a:rPr lang="cs-CZ" sz="2400">
                <a:sym typeface="Wingdings 3" pitchFamily="18" charset="2"/>
              </a:rPr>
              <a:t>k</a:t>
            </a:r>
            <a:r>
              <a:rPr lang="cs-CZ" sz="2400" baseline="-25000">
                <a:sym typeface="Wingdings 3" pitchFamily="18" charset="2"/>
              </a:rPr>
              <a:t>1</a:t>
            </a:r>
          </a:p>
          <a:p>
            <a:pPr algn="ctr">
              <a:buFont typeface="Wingdings" pitchFamily="2" charset="2"/>
              <a:buNone/>
            </a:pPr>
            <a:endParaRPr lang="cs-CZ" sz="2400" baseline="-25000">
              <a:sym typeface="Wingdings 3" pitchFamily="18" charset="2"/>
            </a:endParaRPr>
          </a:p>
          <a:p>
            <a:pPr algn="ctr">
              <a:buFont typeface="Wingdings" pitchFamily="2" charset="2"/>
              <a:buNone/>
            </a:pPr>
            <a:endParaRPr lang="en-US" dirty="0">
              <a:sym typeface="Wingdings 3" pitchFamily="18" charset="2"/>
            </a:endParaRPr>
          </a:p>
          <a:p>
            <a:pPr>
              <a:buFont typeface="Wingdings" pitchFamily="2" charset="2"/>
              <a:buNone/>
            </a:pPr>
            <a:r>
              <a:rPr lang="en-US" dirty="0">
                <a:sym typeface="Wingdings 3" pitchFamily="18" charset="2"/>
              </a:rPr>
              <a:t>			</a:t>
            </a:r>
            <a:r>
              <a:rPr lang="cs-CZ">
                <a:sym typeface="Wingdings 3" pitchFamily="18" charset="2"/>
              </a:rPr>
              <a:t>K</a:t>
            </a:r>
            <a:r>
              <a:rPr lang="cs-CZ" sz="2400">
                <a:sym typeface="Wingdings 3" pitchFamily="18" charset="2"/>
              </a:rPr>
              <a:t> </a:t>
            </a:r>
            <a:r>
              <a:rPr lang="cs-CZ">
                <a:sym typeface="Wingdings 3" pitchFamily="18" charset="2"/>
              </a:rPr>
              <a:t>=</a:t>
            </a:r>
            <a:r>
              <a:rPr lang="en-US" dirty="0">
                <a:sym typeface="Wingdings 3" pitchFamily="18" charset="2"/>
              </a:rPr>
              <a:t>		    =</a:t>
            </a:r>
            <a:r>
              <a:rPr lang="cs-CZ" sz="2400">
                <a:sym typeface="Wingdings 3" pitchFamily="18" charset="2"/>
              </a:rPr>
              <a:t> </a:t>
            </a:r>
          </a:p>
        </p:txBody>
      </p:sp>
      <p:sp>
        <p:nvSpPr>
          <p:cNvPr id="12292" name="Line 4"/>
          <p:cNvSpPr>
            <a:spLocks noChangeShapeType="1"/>
          </p:cNvSpPr>
          <p:nvPr/>
        </p:nvSpPr>
        <p:spPr bwMode="auto">
          <a:xfrm>
            <a:off x="3635375" y="4868863"/>
            <a:ext cx="1223963"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IN" dirty="0"/>
          </a:p>
        </p:txBody>
      </p:sp>
      <p:sp>
        <p:nvSpPr>
          <p:cNvPr id="12293" name="Text Box 5"/>
          <p:cNvSpPr txBox="1">
            <a:spLocks noChangeArrowheads="1"/>
          </p:cNvSpPr>
          <p:nvPr/>
        </p:nvSpPr>
        <p:spPr bwMode="auto">
          <a:xfrm>
            <a:off x="3635375" y="4349750"/>
            <a:ext cx="125095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spcBef>
                <a:spcPct val="20000"/>
              </a:spcBef>
              <a:buClr>
                <a:schemeClr val="accent1"/>
              </a:buClr>
              <a:buSzPct val="70000"/>
              <a:buFont typeface="Wingdings" pitchFamily="2" charset="2"/>
              <a:buNone/>
            </a:pPr>
            <a:r>
              <a:rPr lang="en-US" sz="2800" dirty="0">
                <a:sym typeface="Wingdings 3" pitchFamily="18" charset="2"/>
              </a:rPr>
              <a:t>[</a:t>
            </a:r>
            <a:r>
              <a:rPr lang="cs-CZ" sz="2800">
                <a:sym typeface="Wingdings 3" pitchFamily="18" charset="2"/>
              </a:rPr>
              <a:t>Ab</a:t>
            </a:r>
            <a:r>
              <a:rPr lang="en-US" sz="2800" dirty="0">
                <a:sym typeface="Wingdings 3" pitchFamily="18" charset="2"/>
              </a:rPr>
              <a:t>Ag]</a:t>
            </a:r>
            <a:endParaRPr lang="cs-CZ" sz="2800"/>
          </a:p>
        </p:txBody>
      </p:sp>
      <p:sp>
        <p:nvSpPr>
          <p:cNvPr id="12294" name="Text Box 6"/>
          <p:cNvSpPr txBox="1">
            <a:spLocks noChangeArrowheads="1"/>
          </p:cNvSpPr>
          <p:nvPr/>
        </p:nvSpPr>
        <p:spPr bwMode="auto">
          <a:xfrm>
            <a:off x="3492500" y="4941888"/>
            <a:ext cx="1546225"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2800" dirty="0"/>
              <a:t>[</a:t>
            </a:r>
            <a:r>
              <a:rPr lang="cs-CZ" sz="2800"/>
              <a:t>Ab</a:t>
            </a:r>
            <a:r>
              <a:rPr lang="en-US" sz="2800" dirty="0"/>
              <a:t>] [Ag]</a:t>
            </a:r>
            <a:endParaRPr lang="cs-CZ" sz="2800"/>
          </a:p>
        </p:txBody>
      </p:sp>
      <p:sp>
        <p:nvSpPr>
          <p:cNvPr id="12295" name="Text Box 7"/>
          <p:cNvSpPr txBox="1">
            <a:spLocks noChangeArrowheads="1"/>
          </p:cNvSpPr>
          <p:nvPr/>
        </p:nvSpPr>
        <p:spPr bwMode="auto">
          <a:xfrm>
            <a:off x="5514975" y="4365625"/>
            <a:ext cx="4968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2800" dirty="0"/>
              <a:t>k</a:t>
            </a:r>
            <a:r>
              <a:rPr lang="en-US" sz="2800" baseline="-25000" dirty="0"/>
              <a:t>1</a:t>
            </a:r>
            <a:endParaRPr lang="cs-CZ" sz="2800"/>
          </a:p>
        </p:txBody>
      </p:sp>
      <p:sp>
        <p:nvSpPr>
          <p:cNvPr id="12296" name="Text Box 8"/>
          <p:cNvSpPr txBox="1">
            <a:spLocks noChangeArrowheads="1"/>
          </p:cNvSpPr>
          <p:nvPr/>
        </p:nvSpPr>
        <p:spPr bwMode="auto">
          <a:xfrm>
            <a:off x="5514975" y="4797425"/>
            <a:ext cx="4968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2800" dirty="0"/>
              <a:t>k</a:t>
            </a:r>
            <a:r>
              <a:rPr lang="en-US" sz="2800" baseline="-25000" dirty="0"/>
              <a:t>2</a:t>
            </a:r>
            <a:endParaRPr lang="cs-CZ" sz="2800"/>
          </a:p>
        </p:txBody>
      </p:sp>
      <p:sp>
        <p:nvSpPr>
          <p:cNvPr id="12297" name="Line 9"/>
          <p:cNvSpPr>
            <a:spLocks noChangeShapeType="1"/>
          </p:cNvSpPr>
          <p:nvPr/>
        </p:nvSpPr>
        <p:spPr bwMode="auto">
          <a:xfrm>
            <a:off x="5435600" y="4868863"/>
            <a:ext cx="649288"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IN" dirty="0"/>
          </a:p>
        </p:txBody>
      </p:sp>
      <p:sp>
        <p:nvSpPr>
          <p:cNvPr id="12298" name="Text Box 10"/>
          <p:cNvSpPr txBox="1">
            <a:spLocks noChangeArrowheads="1"/>
          </p:cNvSpPr>
          <p:nvPr/>
        </p:nvSpPr>
        <p:spPr bwMode="auto">
          <a:xfrm>
            <a:off x="6300788" y="4675188"/>
            <a:ext cx="239213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cs-CZ" sz="2000" dirty="0"/>
              <a:t>Equilibrium </a:t>
            </a:r>
            <a:r>
              <a:rPr lang="en-US" sz="2000" dirty="0"/>
              <a:t> </a:t>
            </a:r>
            <a:r>
              <a:rPr lang="cs-CZ" sz="2000" dirty="0"/>
              <a:t>c</a:t>
            </a:r>
            <a:r>
              <a:rPr lang="en-US" sz="2000" dirty="0"/>
              <a:t>onsta</a:t>
            </a:r>
            <a:r>
              <a:rPr lang="cs-CZ" sz="2000" dirty="0"/>
              <a:t>nt</a:t>
            </a:r>
          </a:p>
        </p:txBody>
      </p:sp>
      <p:sp>
        <p:nvSpPr>
          <p:cNvPr id="2" name="Date Placeholder 1"/>
          <p:cNvSpPr>
            <a:spLocks noGrp="1"/>
          </p:cNvSpPr>
          <p:nvPr>
            <p:ph type="dt" sz="half" idx="10"/>
          </p:nvPr>
        </p:nvSpPr>
        <p:spPr/>
        <p:txBody>
          <a:bodyPr/>
          <a:lstStyle/>
          <a:p>
            <a:fld id="{145A2822-0D57-49A1-B386-68AD32B7B6AA}" type="datetime1">
              <a:rPr lang="en-IN" smtClean="0"/>
              <a:pPr/>
              <a:t>11/11/2014</a:t>
            </a:fld>
            <a:endParaRPr lang="en-IN" dirty="0"/>
          </a:p>
        </p:txBody>
      </p:sp>
      <p:sp>
        <p:nvSpPr>
          <p:cNvPr id="3" name="Footer Placeholder 2"/>
          <p:cNvSpPr>
            <a:spLocks noGrp="1"/>
          </p:cNvSpPr>
          <p:nvPr>
            <p:ph type="ftr" sz="quarter" idx="11"/>
          </p:nvPr>
        </p:nvSpPr>
        <p:spPr/>
        <p:txBody>
          <a:bodyPr/>
          <a:lstStyle/>
          <a:p>
            <a:r>
              <a:rPr lang="en-IN" smtClean="0"/>
              <a:t>Dr.T.V.Rao MD</a:t>
            </a:r>
            <a:endParaRPr lang="en-IN" dirty="0"/>
          </a:p>
        </p:txBody>
      </p:sp>
      <p:sp>
        <p:nvSpPr>
          <p:cNvPr id="4" name="Slide Number Placeholder 3"/>
          <p:cNvSpPr>
            <a:spLocks noGrp="1"/>
          </p:cNvSpPr>
          <p:nvPr>
            <p:ph type="sldNum" sz="quarter" idx="12"/>
          </p:nvPr>
        </p:nvSpPr>
        <p:spPr/>
        <p:txBody>
          <a:bodyPr/>
          <a:lstStyle/>
          <a:p>
            <a:fld id="{E77E9959-E1CB-4D02-9561-EF9D74FB02D1}" type="slidenum">
              <a:rPr lang="en-IN" smtClean="0"/>
              <a:pPr/>
              <a:t>27</a:t>
            </a:fld>
            <a:endParaRPr lang="en-IN" dirty="0"/>
          </a:p>
        </p:txBody>
      </p:sp>
    </p:spTree>
    <p:extLst>
      <p:ext uri="{BB962C8B-B14F-4D97-AF65-F5344CB8AC3E}">
        <p14:creationId xmlns:p14="http://schemas.microsoft.com/office/powerpoint/2010/main" xmlns="" val="30799424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a:bodyPr>
          <a:lstStyle/>
          <a:p>
            <a:r>
              <a:rPr lang="cs-CZ" sz="4800" b="1" dirty="0">
                <a:solidFill>
                  <a:schemeClr val="accent4">
                    <a:lumMod val="50000"/>
                  </a:schemeClr>
                </a:solidFill>
              </a:rPr>
              <a:t>The ratio of antigen / </a:t>
            </a:r>
            <a:r>
              <a:rPr lang="cs-CZ" sz="4800" b="1" dirty="0">
                <a:solidFill>
                  <a:srgbClr val="FF0000"/>
                </a:solidFill>
              </a:rPr>
              <a:t>antibody </a:t>
            </a:r>
          </a:p>
        </p:txBody>
      </p:sp>
      <p:pic>
        <p:nvPicPr>
          <p:cNvPr id="14339" name="Picture 3" descr="Zone_of_Equivalence"/>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43608" y="1700213"/>
            <a:ext cx="6912768" cy="4003675"/>
          </a:xfrm>
          <a:prstGeom prst="rect">
            <a:avLst/>
          </a:prstGeom>
          <a:noFill/>
          <a:extLst>
            <a:ext uri="{909E8E84-426E-40DD-AFC4-6F175D3DCCD1}">
              <a14:hiddenFill xmlns:a14="http://schemas.microsoft.com/office/drawing/2010/main" xmlns="">
                <a:solidFill>
                  <a:srgbClr val="FFFFFF"/>
                </a:solidFill>
              </a14:hiddenFill>
            </a:ext>
          </a:extLst>
        </p:spPr>
      </p:pic>
      <p:sp>
        <p:nvSpPr>
          <p:cNvPr id="14340" name="Text Box 4"/>
          <p:cNvSpPr txBox="1">
            <a:spLocks noChangeArrowheads="1"/>
          </p:cNvSpPr>
          <p:nvPr/>
        </p:nvSpPr>
        <p:spPr bwMode="auto">
          <a:xfrm>
            <a:off x="1043608" y="5661025"/>
            <a:ext cx="2232248"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sz="1400" b="1" dirty="0">
                <a:solidFill>
                  <a:srgbClr val="FF0000"/>
                </a:solidFill>
              </a:rPr>
              <a:t>Prozone</a:t>
            </a:r>
            <a:r>
              <a:rPr lang="en-US" sz="1400" dirty="0">
                <a:solidFill>
                  <a:srgbClr val="FF0000"/>
                </a:solidFill>
              </a:rPr>
              <a:t> : Ab excess,  precipitate does not form ( (soluble immun</a:t>
            </a:r>
            <a:r>
              <a:rPr lang="cs-CZ" sz="1400" dirty="0">
                <a:solidFill>
                  <a:srgbClr val="FF0000"/>
                </a:solidFill>
              </a:rPr>
              <a:t>e </a:t>
            </a:r>
            <a:r>
              <a:rPr lang="en-US" sz="1400" dirty="0">
                <a:solidFill>
                  <a:srgbClr val="FF0000"/>
                </a:solidFill>
              </a:rPr>
              <a:t>complexes)</a:t>
            </a:r>
          </a:p>
        </p:txBody>
      </p:sp>
      <p:sp>
        <p:nvSpPr>
          <p:cNvPr id="14341" name="Text Box 5"/>
          <p:cNvSpPr txBox="1">
            <a:spLocks noChangeArrowheads="1"/>
          </p:cNvSpPr>
          <p:nvPr/>
        </p:nvSpPr>
        <p:spPr bwMode="auto">
          <a:xfrm>
            <a:off x="3498850" y="5661025"/>
            <a:ext cx="2153270" cy="738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sz="1400" dirty="0">
                <a:solidFill>
                  <a:srgbClr val="FF0000"/>
                </a:solidFill>
              </a:rPr>
              <a:t>Zone of  equivalence- optimal ratio of Ag/Ab – insoluble precipitate</a:t>
            </a:r>
          </a:p>
        </p:txBody>
      </p:sp>
      <p:sp>
        <p:nvSpPr>
          <p:cNvPr id="14342" name="Text Box 6"/>
          <p:cNvSpPr txBox="1">
            <a:spLocks noChangeArrowheads="1"/>
          </p:cNvSpPr>
          <p:nvPr/>
        </p:nvSpPr>
        <p:spPr bwMode="auto">
          <a:xfrm>
            <a:off x="5580112" y="5661025"/>
            <a:ext cx="252028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sz="1600" b="1" dirty="0">
                <a:solidFill>
                  <a:srgbClr val="FF0000"/>
                </a:solidFill>
              </a:rPr>
              <a:t>Post-zone</a:t>
            </a:r>
            <a:r>
              <a:rPr lang="en-US" sz="1600" dirty="0">
                <a:solidFill>
                  <a:srgbClr val="FF0000"/>
                </a:solidFill>
              </a:rPr>
              <a:t> – excess of Ag (soluble immun</a:t>
            </a:r>
            <a:r>
              <a:rPr lang="cs-CZ" sz="1600" dirty="0">
                <a:solidFill>
                  <a:srgbClr val="FF0000"/>
                </a:solidFill>
              </a:rPr>
              <a:t>e co</a:t>
            </a:r>
            <a:r>
              <a:rPr lang="en-US" sz="1600" dirty="0">
                <a:solidFill>
                  <a:srgbClr val="FF0000"/>
                </a:solidFill>
              </a:rPr>
              <a:t>mplexes)</a:t>
            </a:r>
            <a:endParaRPr lang="en-US" sz="1600" b="1" dirty="0">
              <a:solidFill>
                <a:srgbClr val="FF0000"/>
              </a:solidFill>
            </a:endParaRPr>
          </a:p>
        </p:txBody>
      </p:sp>
      <p:sp>
        <p:nvSpPr>
          <p:cNvPr id="2" name="Date Placeholder 1"/>
          <p:cNvSpPr>
            <a:spLocks noGrp="1"/>
          </p:cNvSpPr>
          <p:nvPr>
            <p:ph type="dt" sz="half" idx="10"/>
          </p:nvPr>
        </p:nvSpPr>
        <p:spPr/>
        <p:txBody>
          <a:bodyPr/>
          <a:lstStyle/>
          <a:p>
            <a:fld id="{8D52588D-5476-4345-8C35-CC4B4C7AC752}" type="datetime1">
              <a:rPr lang="en-IN" smtClean="0"/>
              <a:pPr/>
              <a:t>11/11/2014</a:t>
            </a:fld>
            <a:endParaRPr lang="en-IN" dirty="0"/>
          </a:p>
        </p:txBody>
      </p:sp>
      <p:sp>
        <p:nvSpPr>
          <p:cNvPr id="3" name="Footer Placeholder 2"/>
          <p:cNvSpPr>
            <a:spLocks noGrp="1"/>
          </p:cNvSpPr>
          <p:nvPr>
            <p:ph type="ftr" sz="quarter" idx="11"/>
          </p:nvPr>
        </p:nvSpPr>
        <p:spPr/>
        <p:txBody>
          <a:bodyPr/>
          <a:lstStyle/>
          <a:p>
            <a:r>
              <a:rPr lang="en-IN" smtClean="0"/>
              <a:t>Dr.T.V.Rao MD</a:t>
            </a:r>
            <a:endParaRPr lang="en-IN" dirty="0"/>
          </a:p>
        </p:txBody>
      </p:sp>
      <p:sp>
        <p:nvSpPr>
          <p:cNvPr id="4" name="Slide Number Placeholder 3"/>
          <p:cNvSpPr>
            <a:spLocks noGrp="1"/>
          </p:cNvSpPr>
          <p:nvPr>
            <p:ph type="sldNum" sz="quarter" idx="12"/>
          </p:nvPr>
        </p:nvSpPr>
        <p:spPr/>
        <p:txBody>
          <a:bodyPr/>
          <a:lstStyle/>
          <a:p>
            <a:fld id="{E77E9959-E1CB-4D02-9561-EF9D74FB02D1}" type="slidenum">
              <a:rPr lang="en-IN" smtClean="0"/>
              <a:pPr/>
              <a:t>28</a:t>
            </a:fld>
            <a:endParaRPr lang="en-IN" dirty="0"/>
          </a:p>
        </p:txBody>
      </p:sp>
    </p:spTree>
    <p:extLst>
      <p:ext uri="{BB962C8B-B14F-4D97-AF65-F5344CB8AC3E}">
        <p14:creationId xmlns:p14="http://schemas.microsoft.com/office/powerpoint/2010/main" xmlns="" val="7369095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b="1" dirty="0" smtClean="0">
                <a:solidFill>
                  <a:srgbClr val="FF3300"/>
                </a:solidFill>
              </a:rPr>
              <a:t>Precipitation Curve</a:t>
            </a:r>
          </a:p>
        </p:txBody>
      </p:sp>
      <p:pic>
        <p:nvPicPr>
          <p:cNvPr id="82947" name="Picture 3" descr="zone of equivalenc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0" y="1600200"/>
            <a:ext cx="9144000" cy="5257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 name="Date Placeholder 1"/>
          <p:cNvSpPr>
            <a:spLocks noGrp="1"/>
          </p:cNvSpPr>
          <p:nvPr>
            <p:ph type="dt" sz="half" idx="10"/>
          </p:nvPr>
        </p:nvSpPr>
        <p:spPr/>
        <p:txBody>
          <a:bodyPr/>
          <a:lstStyle/>
          <a:p>
            <a:fld id="{414E74D8-3690-4648-9AEE-ED9F2DE5AA2D}" type="datetime1">
              <a:rPr lang="en-IN" smtClean="0"/>
              <a:pPr/>
              <a:t>11/11/2014</a:t>
            </a:fld>
            <a:endParaRPr lang="en-IN" dirty="0"/>
          </a:p>
        </p:txBody>
      </p:sp>
      <p:sp>
        <p:nvSpPr>
          <p:cNvPr id="3" name="Footer Placeholder 2"/>
          <p:cNvSpPr>
            <a:spLocks noGrp="1"/>
          </p:cNvSpPr>
          <p:nvPr>
            <p:ph type="ftr" sz="quarter" idx="11"/>
          </p:nvPr>
        </p:nvSpPr>
        <p:spPr/>
        <p:txBody>
          <a:bodyPr/>
          <a:lstStyle/>
          <a:p>
            <a:r>
              <a:rPr lang="en-IN" smtClean="0"/>
              <a:t>Dr.T.V.Rao MD</a:t>
            </a:r>
            <a:endParaRPr lang="en-IN" dirty="0"/>
          </a:p>
        </p:txBody>
      </p:sp>
      <p:sp>
        <p:nvSpPr>
          <p:cNvPr id="4" name="Slide Number Placeholder 3"/>
          <p:cNvSpPr>
            <a:spLocks noGrp="1"/>
          </p:cNvSpPr>
          <p:nvPr>
            <p:ph type="sldNum" sz="quarter" idx="12"/>
          </p:nvPr>
        </p:nvSpPr>
        <p:spPr/>
        <p:txBody>
          <a:bodyPr/>
          <a:lstStyle/>
          <a:p>
            <a:fld id="{E77E9959-E1CB-4D02-9561-EF9D74FB02D1}" type="slidenum">
              <a:rPr lang="en-IN" smtClean="0"/>
              <a:pPr/>
              <a:t>29</a:t>
            </a:fld>
            <a:endParaRPr lang="en-IN" dirty="0"/>
          </a:p>
        </p:txBody>
      </p:sp>
    </p:spTree>
    <p:extLst>
      <p:ext uri="{BB962C8B-B14F-4D97-AF65-F5344CB8AC3E}">
        <p14:creationId xmlns:p14="http://schemas.microsoft.com/office/powerpoint/2010/main" xmlns="" val="6419025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p>
            <a:r>
              <a:rPr lang="cs-CZ" sz="4800" b="1" dirty="0">
                <a:solidFill>
                  <a:srgbClr val="FF0000"/>
                </a:solidFill>
              </a:rPr>
              <a:t>Characteristics of Antigens</a:t>
            </a:r>
          </a:p>
        </p:txBody>
      </p:sp>
      <p:sp>
        <p:nvSpPr>
          <p:cNvPr id="7171" name="Rectangle 3"/>
          <p:cNvSpPr>
            <a:spLocks noGrp="1" noChangeArrowheads="1"/>
          </p:cNvSpPr>
          <p:nvPr>
            <p:ph type="body" idx="1"/>
          </p:nvPr>
        </p:nvSpPr>
        <p:spPr>
          <a:xfrm>
            <a:off x="684213" y="1268760"/>
            <a:ext cx="7661275" cy="4474815"/>
          </a:xfrm>
        </p:spPr>
        <p:txBody>
          <a:bodyPr>
            <a:noAutofit/>
          </a:bodyPr>
          <a:lstStyle/>
          <a:p>
            <a:pPr>
              <a:lnSpc>
                <a:spcPct val="80000"/>
              </a:lnSpc>
            </a:pPr>
            <a:r>
              <a:rPr lang="en-US" sz="2800" b="1" dirty="0"/>
              <a:t>Immunogenicity</a:t>
            </a:r>
            <a:r>
              <a:rPr lang="en-US" sz="2800" dirty="0"/>
              <a:t> – property of substance (</a:t>
            </a:r>
            <a:r>
              <a:rPr lang="en-US" sz="2800" b="1" dirty="0"/>
              <a:t>immunogens</a:t>
            </a:r>
            <a:r>
              <a:rPr lang="en-US" sz="2800" dirty="0"/>
              <a:t> or </a:t>
            </a:r>
            <a:r>
              <a:rPr lang="en-US" sz="2800" b="1" dirty="0"/>
              <a:t>antigens</a:t>
            </a:r>
            <a:r>
              <a:rPr lang="en-US" sz="2800" dirty="0"/>
              <a:t>) to induce a detectable immune response </a:t>
            </a:r>
          </a:p>
          <a:p>
            <a:pPr>
              <a:lnSpc>
                <a:spcPct val="80000"/>
              </a:lnSpc>
            </a:pPr>
            <a:r>
              <a:rPr lang="en-US" sz="2800" b="1" dirty="0"/>
              <a:t>Antigenic specificity</a:t>
            </a:r>
            <a:r>
              <a:rPr lang="en-US" sz="2800" dirty="0"/>
              <a:t> – property of antigen molecule (or its part) to react with the </a:t>
            </a:r>
            <a:r>
              <a:rPr lang="en-US" sz="2800" b="1" dirty="0"/>
              <a:t>specific antibody</a:t>
            </a:r>
            <a:r>
              <a:rPr lang="en-US" sz="2800" dirty="0"/>
              <a:t>.</a:t>
            </a:r>
          </a:p>
          <a:p>
            <a:pPr>
              <a:lnSpc>
                <a:spcPct val="80000"/>
              </a:lnSpc>
            </a:pPr>
            <a:r>
              <a:rPr lang="en-US" sz="2800" b="1" dirty="0"/>
              <a:t>Antigenicity</a:t>
            </a:r>
            <a:r>
              <a:rPr lang="en-US" sz="2800" dirty="0"/>
              <a:t> – given by a surface structure of immunogen - </a:t>
            </a:r>
            <a:r>
              <a:rPr lang="en-US" sz="2800" b="1" dirty="0"/>
              <a:t>antigenic</a:t>
            </a:r>
            <a:r>
              <a:rPr lang="en-US" sz="2800" dirty="0"/>
              <a:t> </a:t>
            </a:r>
            <a:r>
              <a:rPr lang="en-US" sz="2800" b="1" dirty="0"/>
              <a:t>determinants</a:t>
            </a:r>
            <a:r>
              <a:rPr lang="en-US" sz="2800" dirty="0"/>
              <a:t>. The organism responds only to those that are foreign to him. </a:t>
            </a:r>
          </a:p>
          <a:p>
            <a:pPr>
              <a:lnSpc>
                <a:spcPct val="80000"/>
              </a:lnSpc>
            </a:pPr>
            <a:r>
              <a:rPr lang="en-US" sz="2800" b="1" dirty="0"/>
              <a:t>The number of antigenic determinants</a:t>
            </a:r>
            <a:r>
              <a:rPr lang="en-US" sz="2800" dirty="0"/>
              <a:t> – usually varies with the size and chemical complexity of macromolecule (</a:t>
            </a:r>
            <a:r>
              <a:rPr lang="en-US" sz="2400" dirty="0"/>
              <a:t>egg ovalbumin, MW 42 000, has 5 antigenic determinants and thyroglobulin, MW 700 000, has many as 40</a:t>
            </a:r>
            <a:r>
              <a:rPr lang="en-US" sz="2800" dirty="0"/>
              <a:t>).</a:t>
            </a:r>
          </a:p>
        </p:txBody>
      </p:sp>
      <p:sp>
        <p:nvSpPr>
          <p:cNvPr id="2" name="Date Placeholder 1"/>
          <p:cNvSpPr>
            <a:spLocks noGrp="1"/>
          </p:cNvSpPr>
          <p:nvPr>
            <p:ph type="dt" sz="half" idx="10"/>
          </p:nvPr>
        </p:nvSpPr>
        <p:spPr/>
        <p:txBody>
          <a:bodyPr/>
          <a:lstStyle/>
          <a:p>
            <a:fld id="{A646CE56-C32C-41F8-BAFA-C29191ECDD87}" type="datetime1">
              <a:rPr lang="en-IN" smtClean="0"/>
              <a:pPr/>
              <a:t>11/11/2014</a:t>
            </a:fld>
            <a:endParaRPr lang="en-IN" dirty="0"/>
          </a:p>
        </p:txBody>
      </p:sp>
      <p:sp>
        <p:nvSpPr>
          <p:cNvPr id="3" name="Footer Placeholder 2"/>
          <p:cNvSpPr>
            <a:spLocks noGrp="1"/>
          </p:cNvSpPr>
          <p:nvPr>
            <p:ph type="ftr" sz="quarter" idx="11"/>
          </p:nvPr>
        </p:nvSpPr>
        <p:spPr/>
        <p:txBody>
          <a:bodyPr/>
          <a:lstStyle/>
          <a:p>
            <a:r>
              <a:rPr lang="en-IN" smtClean="0"/>
              <a:t>Dr.T.V.Rao MD</a:t>
            </a:r>
            <a:endParaRPr lang="en-IN" dirty="0"/>
          </a:p>
        </p:txBody>
      </p:sp>
      <p:sp>
        <p:nvSpPr>
          <p:cNvPr id="4" name="Slide Number Placeholder 3"/>
          <p:cNvSpPr>
            <a:spLocks noGrp="1"/>
          </p:cNvSpPr>
          <p:nvPr>
            <p:ph type="sldNum" sz="quarter" idx="12"/>
          </p:nvPr>
        </p:nvSpPr>
        <p:spPr/>
        <p:txBody>
          <a:bodyPr/>
          <a:lstStyle/>
          <a:p>
            <a:fld id="{E77E9959-E1CB-4D02-9561-EF9D74FB02D1}" type="slidenum">
              <a:rPr lang="en-IN" smtClean="0"/>
              <a:pPr/>
              <a:t>3</a:t>
            </a:fld>
            <a:endParaRPr lang="en-IN" dirty="0"/>
          </a:p>
        </p:txBody>
      </p:sp>
    </p:spTree>
    <p:extLst>
      <p:ext uri="{BB962C8B-B14F-4D97-AF65-F5344CB8AC3E}">
        <p14:creationId xmlns:p14="http://schemas.microsoft.com/office/powerpoint/2010/main" xmlns="" val="41056423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normAutofit/>
          </a:bodyPr>
          <a:lstStyle/>
          <a:p>
            <a:pPr eaLnBrk="1" hangingPunct="1"/>
            <a:r>
              <a:rPr lang="en-US" sz="5400" b="1" dirty="0" smtClean="0">
                <a:solidFill>
                  <a:srgbClr val="FF0000"/>
                </a:solidFill>
              </a:rPr>
              <a:t>Precipitation Curve</a:t>
            </a:r>
          </a:p>
        </p:txBody>
      </p:sp>
      <p:pic>
        <p:nvPicPr>
          <p:cNvPr id="83971" name="Picture 3" descr="zone of equivalence"/>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0" y="1600200"/>
            <a:ext cx="9144000" cy="5257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 name="Date Placeholder 1"/>
          <p:cNvSpPr>
            <a:spLocks noGrp="1"/>
          </p:cNvSpPr>
          <p:nvPr>
            <p:ph type="dt" sz="half" idx="10"/>
          </p:nvPr>
        </p:nvSpPr>
        <p:spPr/>
        <p:txBody>
          <a:bodyPr/>
          <a:lstStyle/>
          <a:p>
            <a:fld id="{379FE3AF-A262-4260-8E51-4009068DEDFE}" type="datetime1">
              <a:rPr lang="en-IN" smtClean="0"/>
              <a:pPr/>
              <a:t>11/11/2014</a:t>
            </a:fld>
            <a:endParaRPr lang="en-IN" dirty="0"/>
          </a:p>
        </p:txBody>
      </p:sp>
      <p:sp>
        <p:nvSpPr>
          <p:cNvPr id="3" name="Footer Placeholder 2"/>
          <p:cNvSpPr>
            <a:spLocks noGrp="1"/>
          </p:cNvSpPr>
          <p:nvPr>
            <p:ph type="ftr" sz="quarter" idx="11"/>
          </p:nvPr>
        </p:nvSpPr>
        <p:spPr/>
        <p:txBody>
          <a:bodyPr/>
          <a:lstStyle/>
          <a:p>
            <a:r>
              <a:rPr lang="en-IN" smtClean="0"/>
              <a:t>Dr.T.V.Rao MD</a:t>
            </a:r>
            <a:endParaRPr lang="en-IN" dirty="0"/>
          </a:p>
        </p:txBody>
      </p:sp>
      <p:sp>
        <p:nvSpPr>
          <p:cNvPr id="4" name="Slide Number Placeholder 3"/>
          <p:cNvSpPr>
            <a:spLocks noGrp="1"/>
          </p:cNvSpPr>
          <p:nvPr>
            <p:ph type="sldNum" sz="quarter" idx="12"/>
          </p:nvPr>
        </p:nvSpPr>
        <p:spPr/>
        <p:txBody>
          <a:bodyPr/>
          <a:lstStyle/>
          <a:p>
            <a:fld id="{E77E9959-E1CB-4D02-9561-EF9D74FB02D1}" type="slidenum">
              <a:rPr lang="en-IN" smtClean="0"/>
              <a:pPr/>
              <a:t>30</a:t>
            </a:fld>
            <a:endParaRPr lang="en-IN" dirty="0"/>
          </a:p>
        </p:txBody>
      </p:sp>
    </p:spTree>
    <p:extLst>
      <p:ext uri="{BB962C8B-B14F-4D97-AF65-F5344CB8AC3E}">
        <p14:creationId xmlns:p14="http://schemas.microsoft.com/office/powerpoint/2010/main" xmlns="" val="34382552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normAutofit/>
          </a:bodyPr>
          <a:lstStyle/>
          <a:p>
            <a:r>
              <a:rPr lang="en-US" sz="5400" b="1" dirty="0" smtClean="0">
                <a:solidFill>
                  <a:srgbClr val="FF0000"/>
                </a:solidFill>
              </a:rPr>
              <a:t>Precipitation Reactions</a:t>
            </a:r>
          </a:p>
        </p:txBody>
      </p:sp>
      <p:sp>
        <p:nvSpPr>
          <p:cNvPr id="13315" name="Content Placeholder 2"/>
          <p:cNvSpPr>
            <a:spLocks noGrp="1"/>
          </p:cNvSpPr>
          <p:nvPr>
            <p:ph sz="half" idx="1"/>
          </p:nvPr>
        </p:nvSpPr>
        <p:spPr/>
        <p:txBody>
          <a:bodyPr>
            <a:noAutofit/>
          </a:bodyPr>
          <a:lstStyle/>
          <a:p>
            <a:r>
              <a:rPr lang="en-US" sz="3600" dirty="0" smtClean="0"/>
              <a:t>Ag-</a:t>
            </a:r>
            <a:r>
              <a:rPr lang="en-US" sz="3600" dirty="0" err="1" smtClean="0"/>
              <a:t>Ab</a:t>
            </a:r>
            <a:r>
              <a:rPr lang="en-US" sz="3600" dirty="0" smtClean="0"/>
              <a:t> interactions can form visible precipitate</a:t>
            </a:r>
          </a:p>
          <a:p>
            <a:pPr lvl="1"/>
            <a:r>
              <a:rPr lang="en-US" sz="3200" dirty="0" smtClean="0"/>
              <a:t>Examples:</a:t>
            </a:r>
          </a:p>
          <a:p>
            <a:pPr lvl="2"/>
            <a:r>
              <a:rPr lang="en-US" sz="2800" dirty="0" smtClean="0"/>
              <a:t>Radial </a:t>
            </a:r>
            <a:r>
              <a:rPr lang="en-US" sz="2800" dirty="0" err="1" smtClean="0"/>
              <a:t>immunodiffusion</a:t>
            </a:r>
            <a:endParaRPr lang="en-US" sz="2800" dirty="0" smtClean="0"/>
          </a:p>
          <a:p>
            <a:pPr lvl="2"/>
            <a:r>
              <a:rPr lang="en-US" sz="2800" dirty="0" smtClean="0"/>
              <a:t>Double </a:t>
            </a:r>
            <a:r>
              <a:rPr lang="en-US" sz="2800" dirty="0" err="1" smtClean="0"/>
              <a:t>immunodiffusion</a:t>
            </a:r>
            <a:endParaRPr lang="en-US" sz="2800" dirty="0" smtClean="0"/>
          </a:p>
          <a:p>
            <a:pPr lvl="2"/>
            <a:r>
              <a:rPr lang="en-US" sz="2800" dirty="0" err="1" smtClean="0"/>
              <a:t>immunoelectrophoresis</a:t>
            </a:r>
            <a:endParaRPr lang="en-US" sz="2800" dirty="0" smtClean="0"/>
          </a:p>
        </p:txBody>
      </p:sp>
      <p:sp>
        <p:nvSpPr>
          <p:cNvPr id="2" name="Content Placeholder 1"/>
          <p:cNvSpPr>
            <a:spLocks noGrp="1"/>
          </p:cNvSpPr>
          <p:nvPr>
            <p:ph sz="half" idx="2"/>
          </p:nvPr>
        </p:nvSpPr>
        <p:spPr/>
        <p:txBody>
          <a:bodyPr/>
          <a:lstStyle/>
          <a:p>
            <a:endParaRPr lang="en-IN"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82719" y="1628800"/>
            <a:ext cx="3998218" cy="4608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501696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Autofit/>
          </a:bodyPr>
          <a:lstStyle/>
          <a:p>
            <a:pPr eaLnBrk="1" hangingPunct="1"/>
            <a:r>
              <a:rPr lang="en-IN" sz="7200" b="1" dirty="0" smtClean="0">
                <a:solidFill>
                  <a:srgbClr val="FF0000"/>
                </a:solidFill>
              </a:rPr>
              <a:t>Precipitation</a:t>
            </a:r>
          </a:p>
        </p:txBody>
      </p:sp>
      <p:sp>
        <p:nvSpPr>
          <p:cNvPr id="26627" name="Rectangle 3"/>
          <p:cNvSpPr>
            <a:spLocks noGrp="1" noChangeArrowheads="1"/>
          </p:cNvSpPr>
          <p:nvPr>
            <p:ph type="body" idx="1"/>
          </p:nvPr>
        </p:nvSpPr>
        <p:spPr>
          <a:xfrm>
            <a:off x="457200" y="1484784"/>
            <a:ext cx="8229600" cy="4641379"/>
          </a:xfrm>
        </p:spPr>
        <p:txBody>
          <a:bodyPr>
            <a:normAutofit lnSpcReduction="10000"/>
          </a:bodyPr>
          <a:lstStyle/>
          <a:p>
            <a:pPr eaLnBrk="1" hangingPunct="1">
              <a:lnSpc>
                <a:spcPct val="90000"/>
              </a:lnSpc>
              <a:buFontTx/>
              <a:buNone/>
            </a:pPr>
            <a:endParaRPr lang="en-IN" sz="2800" dirty="0" smtClean="0"/>
          </a:p>
          <a:p>
            <a:pPr eaLnBrk="1" hangingPunct="1">
              <a:lnSpc>
                <a:spcPct val="90000"/>
              </a:lnSpc>
            </a:pPr>
            <a:r>
              <a:rPr lang="en-IN" sz="3600" b="1" dirty="0" smtClean="0">
                <a:solidFill>
                  <a:srgbClr val="FF0000"/>
                </a:solidFill>
              </a:rPr>
              <a:t>Principle</a:t>
            </a:r>
          </a:p>
          <a:p>
            <a:pPr lvl="1" eaLnBrk="1" hangingPunct="1">
              <a:lnSpc>
                <a:spcPct val="90000"/>
              </a:lnSpc>
            </a:pPr>
            <a:r>
              <a:rPr lang="en-IN" sz="2400" dirty="0" smtClean="0"/>
              <a:t>Soluble antigen + antibody (in proper proportions) –&gt; visible precipitate </a:t>
            </a:r>
          </a:p>
          <a:p>
            <a:pPr lvl="1" eaLnBrk="1" hangingPunct="1">
              <a:lnSpc>
                <a:spcPct val="90000"/>
              </a:lnSpc>
            </a:pPr>
            <a:r>
              <a:rPr lang="en-IN" sz="2400" dirty="0" smtClean="0"/>
              <a:t>Lattice formation (antigen binds with Fab sites of 2 antibodies) </a:t>
            </a:r>
          </a:p>
          <a:p>
            <a:pPr eaLnBrk="1" hangingPunct="1">
              <a:lnSpc>
                <a:spcPct val="90000"/>
              </a:lnSpc>
            </a:pPr>
            <a:r>
              <a:rPr lang="en-IN" b="1" dirty="0" smtClean="0">
                <a:solidFill>
                  <a:srgbClr val="FF0000"/>
                </a:solidFill>
              </a:rPr>
              <a:t>Examples</a:t>
            </a:r>
          </a:p>
          <a:p>
            <a:pPr lvl="1" eaLnBrk="1" hangingPunct="1">
              <a:lnSpc>
                <a:spcPct val="90000"/>
              </a:lnSpc>
            </a:pPr>
            <a:r>
              <a:rPr lang="en-IN" sz="2400" dirty="0" smtClean="0"/>
              <a:t>Double diffusion (Ouchterlony) </a:t>
            </a:r>
          </a:p>
          <a:p>
            <a:pPr lvl="1" eaLnBrk="1" hangingPunct="1">
              <a:lnSpc>
                <a:spcPct val="90000"/>
              </a:lnSpc>
            </a:pPr>
            <a:r>
              <a:rPr lang="en-IN" sz="2400" dirty="0" smtClean="0"/>
              <a:t>Single diffusion (radial Immunodiffusion) </a:t>
            </a:r>
          </a:p>
          <a:p>
            <a:pPr lvl="1" eaLnBrk="1" hangingPunct="1">
              <a:lnSpc>
                <a:spcPct val="90000"/>
              </a:lnSpc>
            </a:pPr>
            <a:r>
              <a:rPr lang="en-IN" sz="2400" dirty="0" smtClean="0"/>
              <a:t>Immunoelectrophoresis </a:t>
            </a:r>
          </a:p>
          <a:p>
            <a:pPr lvl="1" eaLnBrk="1" hangingPunct="1">
              <a:lnSpc>
                <a:spcPct val="90000"/>
              </a:lnSpc>
            </a:pPr>
            <a:r>
              <a:rPr lang="en-IN" sz="2400" dirty="0" smtClean="0"/>
              <a:t>Immunofixation </a:t>
            </a:r>
          </a:p>
          <a:p>
            <a:pPr eaLnBrk="1" hangingPunct="1">
              <a:lnSpc>
                <a:spcPct val="90000"/>
              </a:lnSpc>
            </a:pPr>
            <a:endParaRPr lang="en-IN" sz="2800" dirty="0" smtClean="0"/>
          </a:p>
        </p:txBody>
      </p:sp>
      <p:sp>
        <p:nvSpPr>
          <p:cNvPr id="2" name="Date Placeholder 1"/>
          <p:cNvSpPr>
            <a:spLocks noGrp="1"/>
          </p:cNvSpPr>
          <p:nvPr>
            <p:ph type="dt" sz="half" idx="10"/>
          </p:nvPr>
        </p:nvSpPr>
        <p:spPr/>
        <p:txBody>
          <a:bodyPr/>
          <a:lstStyle/>
          <a:p>
            <a:fld id="{4EED7014-1279-4973-A16F-5480F736A3D0}" type="datetime1">
              <a:rPr lang="en-IN" smtClean="0"/>
              <a:pPr/>
              <a:t>11/11/2014</a:t>
            </a:fld>
            <a:endParaRPr lang="en-IN" dirty="0"/>
          </a:p>
        </p:txBody>
      </p:sp>
      <p:sp>
        <p:nvSpPr>
          <p:cNvPr id="3" name="Footer Placeholder 2"/>
          <p:cNvSpPr>
            <a:spLocks noGrp="1"/>
          </p:cNvSpPr>
          <p:nvPr>
            <p:ph type="ftr" sz="quarter" idx="11"/>
          </p:nvPr>
        </p:nvSpPr>
        <p:spPr/>
        <p:txBody>
          <a:bodyPr/>
          <a:lstStyle/>
          <a:p>
            <a:r>
              <a:rPr lang="en-IN" smtClean="0"/>
              <a:t>Dr.T.V.Rao MD</a:t>
            </a:r>
            <a:endParaRPr lang="en-IN" dirty="0"/>
          </a:p>
        </p:txBody>
      </p:sp>
      <p:sp>
        <p:nvSpPr>
          <p:cNvPr id="4" name="Slide Number Placeholder 3"/>
          <p:cNvSpPr>
            <a:spLocks noGrp="1"/>
          </p:cNvSpPr>
          <p:nvPr>
            <p:ph type="sldNum" sz="quarter" idx="12"/>
          </p:nvPr>
        </p:nvSpPr>
        <p:spPr/>
        <p:txBody>
          <a:bodyPr/>
          <a:lstStyle/>
          <a:p>
            <a:fld id="{E77E9959-E1CB-4D02-9561-EF9D74FB02D1}" type="slidenum">
              <a:rPr lang="en-IN" smtClean="0"/>
              <a:pPr/>
              <a:t>32</a:t>
            </a:fld>
            <a:endParaRPr lang="en-IN" dirty="0"/>
          </a:p>
        </p:txBody>
      </p:sp>
    </p:spTree>
    <p:extLst>
      <p:ext uri="{BB962C8B-B14F-4D97-AF65-F5344CB8AC3E}">
        <p14:creationId xmlns:p14="http://schemas.microsoft.com/office/powerpoint/2010/main" xmlns="" val="36775088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Autofit/>
          </a:bodyPr>
          <a:lstStyle/>
          <a:p>
            <a:r>
              <a:rPr lang="en-US" sz="5400" b="1" dirty="0">
                <a:solidFill>
                  <a:srgbClr val="FF0000"/>
                </a:solidFill>
                <a:effectLst>
                  <a:outerShdw blurRad="38100" dist="38100" dir="2700000" algn="tl">
                    <a:srgbClr val="000000">
                      <a:alpha val="43137"/>
                    </a:srgbClr>
                  </a:outerShdw>
                </a:effectLst>
              </a:rPr>
              <a:t>Precipitation </a:t>
            </a:r>
            <a:r>
              <a:rPr lang="en-US" sz="5400" b="1" dirty="0" smtClean="0">
                <a:solidFill>
                  <a:srgbClr val="FF0000"/>
                </a:solidFill>
                <a:effectLst>
                  <a:outerShdw blurRad="38100" dist="38100" dir="2700000" algn="tl">
                    <a:srgbClr val="000000">
                      <a:alpha val="43137"/>
                    </a:srgbClr>
                  </a:outerShdw>
                </a:effectLst>
              </a:rPr>
              <a:t>in </a:t>
            </a:r>
            <a:r>
              <a:rPr lang="en-US" sz="5400" b="1" dirty="0">
                <a:solidFill>
                  <a:srgbClr val="FF0000"/>
                </a:solidFill>
                <a:effectLst>
                  <a:outerShdw blurRad="38100" dist="38100" dir="2700000" algn="tl">
                    <a:srgbClr val="000000">
                      <a:alpha val="43137"/>
                    </a:srgbClr>
                  </a:outerShdw>
                </a:effectLst>
              </a:rPr>
              <a:t>gels</a:t>
            </a:r>
          </a:p>
        </p:txBody>
      </p:sp>
      <p:sp>
        <p:nvSpPr>
          <p:cNvPr id="15363" name="Rectangle 3"/>
          <p:cNvSpPr>
            <a:spLocks noGrp="1" noChangeArrowheads="1"/>
          </p:cNvSpPr>
          <p:nvPr>
            <p:ph type="body" idx="1"/>
          </p:nvPr>
        </p:nvSpPr>
        <p:spPr/>
        <p:txBody>
          <a:bodyPr/>
          <a:lstStyle/>
          <a:p>
            <a:pPr marL="609600" indent="-609600">
              <a:buFont typeface="Wingdings" pitchFamily="2" charset="2"/>
              <a:buNone/>
            </a:pPr>
            <a:r>
              <a:rPr lang="en-US" sz="2800" dirty="0"/>
              <a:t>Based on different rates of diffusion of Ag and </a:t>
            </a:r>
            <a:r>
              <a:rPr lang="cs-CZ" sz="2800" dirty="0"/>
              <a:t>Ab</a:t>
            </a:r>
            <a:r>
              <a:rPr lang="en-US" sz="2800" dirty="0"/>
              <a:t> into the gel, depending on their :</a:t>
            </a:r>
          </a:p>
          <a:p>
            <a:pPr marL="609600" indent="-609600"/>
            <a:r>
              <a:rPr lang="en-US" sz="2800" dirty="0"/>
              <a:t>concentration </a:t>
            </a:r>
          </a:p>
          <a:p>
            <a:pPr marL="609600" indent="-609600"/>
            <a:r>
              <a:rPr lang="en-US" sz="2800" dirty="0"/>
              <a:t>physicochemical properties </a:t>
            </a:r>
          </a:p>
          <a:p>
            <a:pPr marL="609600" indent="-609600"/>
            <a:r>
              <a:rPr lang="en-US" sz="2800" dirty="0"/>
              <a:t>gel structure</a:t>
            </a:r>
          </a:p>
          <a:p>
            <a:pPr marL="609600" indent="-609600">
              <a:buFont typeface="Wingdings" pitchFamily="2" charset="2"/>
              <a:buNone/>
            </a:pPr>
            <a:r>
              <a:rPr lang="en-US" sz="2800" dirty="0"/>
              <a:t>Most widely used gels – agar a agarose</a:t>
            </a:r>
          </a:p>
          <a:p>
            <a:pPr marL="609600" indent="-609600">
              <a:buFont typeface="Wingdings" pitchFamily="2" charset="2"/>
              <a:buNone/>
            </a:pPr>
            <a:r>
              <a:rPr lang="en-US" sz="2800" dirty="0"/>
              <a:t>Tests are performed by pouring molten agar (agarose) onto glass slides</a:t>
            </a:r>
          </a:p>
        </p:txBody>
      </p:sp>
      <p:sp>
        <p:nvSpPr>
          <p:cNvPr id="2" name="Date Placeholder 1"/>
          <p:cNvSpPr>
            <a:spLocks noGrp="1"/>
          </p:cNvSpPr>
          <p:nvPr>
            <p:ph type="dt" sz="half" idx="10"/>
          </p:nvPr>
        </p:nvSpPr>
        <p:spPr/>
        <p:txBody>
          <a:bodyPr/>
          <a:lstStyle/>
          <a:p>
            <a:fld id="{8B2D154C-B9AB-4C97-8124-0D66235F5AB8}" type="datetime1">
              <a:rPr lang="en-IN" smtClean="0"/>
              <a:pPr/>
              <a:t>11/11/2014</a:t>
            </a:fld>
            <a:endParaRPr lang="en-IN" dirty="0"/>
          </a:p>
        </p:txBody>
      </p:sp>
      <p:sp>
        <p:nvSpPr>
          <p:cNvPr id="3" name="Footer Placeholder 2"/>
          <p:cNvSpPr>
            <a:spLocks noGrp="1"/>
          </p:cNvSpPr>
          <p:nvPr>
            <p:ph type="ftr" sz="quarter" idx="11"/>
          </p:nvPr>
        </p:nvSpPr>
        <p:spPr/>
        <p:txBody>
          <a:bodyPr/>
          <a:lstStyle/>
          <a:p>
            <a:r>
              <a:rPr lang="en-IN" smtClean="0"/>
              <a:t>Dr.T.V.Rao MD</a:t>
            </a:r>
            <a:endParaRPr lang="en-IN" dirty="0"/>
          </a:p>
        </p:txBody>
      </p:sp>
      <p:sp>
        <p:nvSpPr>
          <p:cNvPr id="4" name="Slide Number Placeholder 3"/>
          <p:cNvSpPr>
            <a:spLocks noGrp="1"/>
          </p:cNvSpPr>
          <p:nvPr>
            <p:ph type="sldNum" sz="quarter" idx="12"/>
          </p:nvPr>
        </p:nvSpPr>
        <p:spPr/>
        <p:txBody>
          <a:bodyPr/>
          <a:lstStyle/>
          <a:p>
            <a:fld id="{E77E9959-E1CB-4D02-9561-EF9D74FB02D1}" type="slidenum">
              <a:rPr lang="en-IN" smtClean="0"/>
              <a:pPr/>
              <a:t>33</a:t>
            </a:fld>
            <a:endParaRPr lang="en-IN" dirty="0"/>
          </a:p>
        </p:txBody>
      </p:sp>
    </p:spTree>
    <p:extLst>
      <p:ext uri="{BB962C8B-B14F-4D97-AF65-F5344CB8AC3E}">
        <p14:creationId xmlns:p14="http://schemas.microsoft.com/office/powerpoint/2010/main" xmlns="" val="1921815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igure 6-07"/>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04800" y="228600"/>
            <a:ext cx="4211638" cy="653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778375" y="3505200"/>
            <a:ext cx="4114105" cy="2776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8" name="TextBox 5"/>
          <p:cNvSpPr txBox="1">
            <a:spLocks noChangeArrowheads="1"/>
          </p:cNvSpPr>
          <p:nvPr/>
        </p:nvSpPr>
        <p:spPr bwMode="auto">
          <a:xfrm>
            <a:off x="4736454" y="685800"/>
            <a:ext cx="4368505"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pitchFamily="1" charset="0"/>
              </a:defRPr>
            </a:lvl1pPr>
            <a:lvl2pPr marL="742950" indent="-285750">
              <a:defRPr sz="2400">
                <a:solidFill>
                  <a:schemeClr val="tx1"/>
                </a:solidFill>
                <a:latin typeface="Times" pitchFamily="1" charset="0"/>
              </a:defRPr>
            </a:lvl2pPr>
            <a:lvl3pPr marL="1143000" indent="-228600">
              <a:defRPr sz="2400">
                <a:solidFill>
                  <a:schemeClr val="tx1"/>
                </a:solidFill>
                <a:latin typeface="Times" pitchFamily="1" charset="0"/>
              </a:defRPr>
            </a:lvl3pPr>
            <a:lvl4pPr marL="1600200" indent="-228600">
              <a:defRPr sz="2400">
                <a:solidFill>
                  <a:schemeClr val="tx1"/>
                </a:solidFill>
                <a:latin typeface="Times" pitchFamily="1" charset="0"/>
              </a:defRPr>
            </a:lvl4pPr>
            <a:lvl5pPr marL="2057400" indent="-228600">
              <a:defRPr sz="2400">
                <a:solidFill>
                  <a:schemeClr val="tx1"/>
                </a:solidFill>
                <a:latin typeface="Times" pitchFamily="1" charset="0"/>
              </a:defRPr>
            </a:lvl5pPr>
            <a:lvl6pPr marL="2514600" indent="-228600" eaLnBrk="0" fontAlgn="base" hangingPunct="0">
              <a:spcBef>
                <a:spcPct val="0"/>
              </a:spcBef>
              <a:spcAft>
                <a:spcPct val="0"/>
              </a:spcAft>
              <a:defRPr sz="2400">
                <a:solidFill>
                  <a:schemeClr val="tx1"/>
                </a:solidFill>
                <a:latin typeface="Times" pitchFamily="1" charset="0"/>
              </a:defRPr>
            </a:lvl6pPr>
            <a:lvl7pPr marL="2971800" indent="-228600" eaLnBrk="0" fontAlgn="base" hangingPunct="0">
              <a:spcBef>
                <a:spcPct val="0"/>
              </a:spcBef>
              <a:spcAft>
                <a:spcPct val="0"/>
              </a:spcAft>
              <a:defRPr sz="2400">
                <a:solidFill>
                  <a:schemeClr val="tx1"/>
                </a:solidFill>
                <a:latin typeface="Times" pitchFamily="1" charset="0"/>
              </a:defRPr>
            </a:lvl7pPr>
            <a:lvl8pPr marL="3429000" indent="-228600" eaLnBrk="0" fontAlgn="base" hangingPunct="0">
              <a:spcBef>
                <a:spcPct val="0"/>
              </a:spcBef>
              <a:spcAft>
                <a:spcPct val="0"/>
              </a:spcAft>
              <a:defRPr sz="2400">
                <a:solidFill>
                  <a:schemeClr val="tx1"/>
                </a:solidFill>
                <a:latin typeface="Times" pitchFamily="1" charset="0"/>
              </a:defRPr>
            </a:lvl8pPr>
            <a:lvl9pPr marL="3886200" indent="-228600" eaLnBrk="0" fontAlgn="base" hangingPunct="0">
              <a:spcBef>
                <a:spcPct val="0"/>
              </a:spcBef>
              <a:spcAft>
                <a:spcPct val="0"/>
              </a:spcAft>
              <a:defRPr sz="2400">
                <a:solidFill>
                  <a:schemeClr val="tx1"/>
                </a:solidFill>
                <a:latin typeface="Times" pitchFamily="1" charset="0"/>
              </a:defRPr>
            </a:lvl9pPr>
          </a:lstStyle>
          <a:p>
            <a:pPr algn="ctr"/>
            <a:r>
              <a:rPr lang="en-US" dirty="0">
                <a:solidFill>
                  <a:srgbClr val="FF0000"/>
                </a:solidFill>
              </a:rPr>
              <a:t>Immunoelectrophoresis –</a:t>
            </a:r>
          </a:p>
          <a:p>
            <a:pPr algn="ctr"/>
            <a:r>
              <a:rPr lang="en-US" dirty="0">
                <a:solidFill>
                  <a:srgbClr val="FF0000"/>
                </a:solidFill>
              </a:rPr>
              <a:t>Antigen is 1</a:t>
            </a:r>
            <a:r>
              <a:rPr lang="en-US" baseline="30000" dirty="0">
                <a:solidFill>
                  <a:srgbClr val="FF0000"/>
                </a:solidFill>
              </a:rPr>
              <a:t>st</a:t>
            </a:r>
            <a:r>
              <a:rPr lang="en-US" dirty="0">
                <a:solidFill>
                  <a:srgbClr val="FF0000"/>
                </a:solidFill>
              </a:rPr>
              <a:t> put into wells, </a:t>
            </a:r>
          </a:p>
          <a:p>
            <a:pPr algn="ctr"/>
            <a:r>
              <a:rPr lang="en-US" dirty="0">
                <a:solidFill>
                  <a:srgbClr val="FF0000"/>
                </a:solidFill>
              </a:rPr>
              <a:t>charge is applied to separate </a:t>
            </a:r>
          </a:p>
          <a:p>
            <a:pPr algn="ctr"/>
            <a:r>
              <a:rPr lang="en-US" dirty="0">
                <a:solidFill>
                  <a:srgbClr val="FF0000"/>
                </a:solidFill>
              </a:rPr>
              <a:t>components of antigen mixture, </a:t>
            </a:r>
          </a:p>
          <a:p>
            <a:pPr algn="ctr"/>
            <a:r>
              <a:rPr lang="en-US" dirty="0">
                <a:solidFill>
                  <a:srgbClr val="FF0000"/>
                </a:solidFill>
              </a:rPr>
              <a:t>then troughs are cut and antibody </a:t>
            </a:r>
          </a:p>
          <a:p>
            <a:pPr algn="ctr"/>
            <a:r>
              <a:rPr lang="en-US" dirty="0">
                <a:solidFill>
                  <a:srgbClr val="FF0000"/>
                </a:solidFill>
              </a:rPr>
              <a:t>is allowed to diffuse</a:t>
            </a:r>
          </a:p>
          <a:p>
            <a:pPr algn="ctr"/>
            <a:r>
              <a:rPr lang="en-US" dirty="0">
                <a:solidFill>
                  <a:srgbClr val="FF0000"/>
                </a:solidFill>
              </a:rPr>
              <a:t>through gel</a:t>
            </a:r>
          </a:p>
        </p:txBody>
      </p:sp>
    </p:spTree>
    <p:extLst>
      <p:ext uri="{BB962C8B-B14F-4D97-AF65-F5344CB8AC3E}">
        <p14:creationId xmlns:p14="http://schemas.microsoft.com/office/powerpoint/2010/main" xmlns="" val="19097432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Autofit/>
          </a:bodyPr>
          <a:lstStyle/>
          <a:p>
            <a:r>
              <a:rPr lang="en-US" b="1" dirty="0">
                <a:solidFill>
                  <a:srgbClr val="FF0000"/>
                </a:solidFill>
              </a:rPr>
              <a:t>Precipitation </a:t>
            </a:r>
            <a:r>
              <a:rPr lang="cs-CZ" b="1" dirty="0">
                <a:solidFill>
                  <a:srgbClr val="FF0000"/>
                </a:solidFill>
              </a:rPr>
              <a:t>and </a:t>
            </a:r>
            <a:r>
              <a:rPr lang="en-US" b="1" dirty="0" smtClean="0">
                <a:solidFill>
                  <a:srgbClr val="FF0000"/>
                </a:solidFill>
              </a:rPr>
              <a:t>I</a:t>
            </a:r>
            <a:r>
              <a:rPr lang="cs-CZ" b="1" dirty="0" smtClean="0">
                <a:solidFill>
                  <a:srgbClr val="FF0000"/>
                </a:solidFill>
              </a:rPr>
              <a:t>mmunodiffusion </a:t>
            </a:r>
            <a:r>
              <a:rPr lang="en-US" b="1" dirty="0">
                <a:solidFill>
                  <a:srgbClr val="FF0000"/>
                </a:solidFill>
              </a:rPr>
              <a:t>in gels</a:t>
            </a:r>
            <a:endParaRPr lang="cs-CZ" b="1" dirty="0">
              <a:solidFill>
                <a:srgbClr val="FF0000"/>
              </a:solidFill>
            </a:endParaRPr>
          </a:p>
        </p:txBody>
      </p:sp>
      <p:sp>
        <p:nvSpPr>
          <p:cNvPr id="16387" name="Rectangle 3"/>
          <p:cNvSpPr>
            <a:spLocks noGrp="1" noChangeArrowheads="1"/>
          </p:cNvSpPr>
          <p:nvPr>
            <p:ph type="body" idx="1"/>
          </p:nvPr>
        </p:nvSpPr>
        <p:spPr>
          <a:xfrm>
            <a:off x="949325" y="1619250"/>
            <a:ext cx="7661275" cy="4114800"/>
          </a:xfrm>
        </p:spPr>
        <p:txBody>
          <a:bodyPr/>
          <a:lstStyle/>
          <a:p>
            <a:pPr marL="609600" indent="-609600" algn="ctr">
              <a:buFont typeface="Wingdings" pitchFamily="2" charset="2"/>
              <a:buNone/>
            </a:pPr>
            <a:r>
              <a:rPr lang="en-US" b="1" dirty="0">
                <a:solidFill>
                  <a:srgbClr val="FF0000"/>
                </a:solidFill>
                <a:effectLst>
                  <a:outerShdw blurRad="38100" dist="38100" dir="2700000" algn="tl">
                    <a:srgbClr val="000000">
                      <a:alpha val="43137"/>
                    </a:srgbClr>
                  </a:outerShdw>
                </a:effectLst>
              </a:rPr>
              <a:t>Single (simple) diffusion in one dimension</a:t>
            </a:r>
            <a:r>
              <a:rPr lang="en-US" sz="2800" b="1" dirty="0">
                <a:solidFill>
                  <a:srgbClr val="FF0000"/>
                </a:solidFill>
                <a:effectLst>
                  <a:outerShdw blurRad="38100" dist="38100" dir="2700000" algn="tl">
                    <a:srgbClr val="000000">
                      <a:alpha val="43137"/>
                    </a:srgbClr>
                  </a:outerShdw>
                </a:effectLst>
              </a:rPr>
              <a:t>:</a:t>
            </a:r>
          </a:p>
          <a:p>
            <a:pPr marL="609600" indent="-609600">
              <a:buFont typeface="Wingdings" pitchFamily="2" charset="2"/>
              <a:buNone/>
            </a:pPr>
            <a:r>
              <a:rPr lang="en-US" sz="2400" dirty="0"/>
              <a:t>	- </a:t>
            </a:r>
            <a:r>
              <a:rPr lang="en-US" sz="2000" dirty="0"/>
              <a:t>the process of diffusion of an antigen in an antibody-containing gel</a:t>
            </a:r>
          </a:p>
          <a:p>
            <a:pPr marL="609600" indent="-609600">
              <a:spcBef>
                <a:spcPct val="0"/>
              </a:spcBef>
              <a:buClrTx/>
              <a:buSzTx/>
              <a:buFontTx/>
              <a:buNone/>
            </a:pPr>
            <a:r>
              <a:rPr lang="en-US" sz="2000" dirty="0"/>
              <a:t>	- the process of diffusion of an antibody in an antigen-containing gel.</a:t>
            </a:r>
          </a:p>
          <a:p>
            <a:pPr marL="609600" indent="-609600">
              <a:buFont typeface="Wingdings" pitchFamily="2" charset="2"/>
              <a:buNone/>
            </a:pPr>
            <a:r>
              <a:rPr lang="en-US" sz="2000" dirty="0"/>
              <a:t>Immunoprecipitin line is formed at the point of equivalence.</a:t>
            </a:r>
          </a:p>
          <a:p>
            <a:pPr marL="609600" indent="-609600">
              <a:spcBef>
                <a:spcPct val="0"/>
              </a:spcBef>
              <a:buClrTx/>
              <a:buSzTx/>
              <a:buFontTx/>
              <a:buNone/>
            </a:pPr>
            <a:endParaRPr lang="en-US" sz="1800" dirty="0"/>
          </a:p>
        </p:txBody>
      </p:sp>
      <p:pic>
        <p:nvPicPr>
          <p:cNvPr id="16388" name="Picture 4" descr="~AUT0006"/>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71600" y="4077072"/>
            <a:ext cx="6480720" cy="26650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fld id="{2D133101-C5B6-4250-A66D-96B1DDF3135B}" type="datetime1">
              <a:rPr lang="en-IN" smtClean="0"/>
              <a:pPr/>
              <a:t>11/11/2014</a:t>
            </a:fld>
            <a:endParaRPr lang="en-IN" dirty="0"/>
          </a:p>
        </p:txBody>
      </p:sp>
      <p:sp>
        <p:nvSpPr>
          <p:cNvPr id="3" name="Footer Placeholder 2"/>
          <p:cNvSpPr>
            <a:spLocks noGrp="1"/>
          </p:cNvSpPr>
          <p:nvPr>
            <p:ph type="ftr" sz="quarter" idx="11"/>
          </p:nvPr>
        </p:nvSpPr>
        <p:spPr/>
        <p:txBody>
          <a:bodyPr/>
          <a:lstStyle/>
          <a:p>
            <a:r>
              <a:rPr lang="en-IN" smtClean="0"/>
              <a:t>Dr.T.V.Rao MD</a:t>
            </a:r>
            <a:endParaRPr lang="en-IN" dirty="0"/>
          </a:p>
        </p:txBody>
      </p:sp>
      <p:sp>
        <p:nvSpPr>
          <p:cNvPr id="4" name="Slide Number Placeholder 3"/>
          <p:cNvSpPr>
            <a:spLocks noGrp="1"/>
          </p:cNvSpPr>
          <p:nvPr>
            <p:ph type="sldNum" sz="quarter" idx="12"/>
          </p:nvPr>
        </p:nvSpPr>
        <p:spPr/>
        <p:txBody>
          <a:bodyPr/>
          <a:lstStyle/>
          <a:p>
            <a:fld id="{E77E9959-E1CB-4D02-9561-EF9D74FB02D1}" type="slidenum">
              <a:rPr lang="en-IN" smtClean="0"/>
              <a:pPr/>
              <a:t>35</a:t>
            </a:fld>
            <a:endParaRPr lang="en-IN" dirty="0"/>
          </a:p>
        </p:txBody>
      </p:sp>
    </p:spTree>
    <p:extLst>
      <p:ext uri="{BB962C8B-B14F-4D97-AF65-F5344CB8AC3E}">
        <p14:creationId xmlns:p14="http://schemas.microsoft.com/office/powerpoint/2010/main" xmlns="" val="28243489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noFill/>
          <a:ln/>
        </p:spPr>
        <p:txBody>
          <a:bodyPr>
            <a:noAutofit/>
          </a:bodyPr>
          <a:lstStyle/>
          <a:p>
            <a:r>
              <a:rPr lang="en-US" b="1" dirty="0">
                <a:solidFill>
                  <a:srgbClr val="FF0000"/>
                </a:solidFill>
              </a:rPr>
              <a:t>Precipitation </a:t>
            </a:r>
            <a:r>
              <a:rPr lang="cs-CZ" b="1" dirty="0">
                <a:solidFill>
                  <a:srgbClr val="FF0000"/>
                </a:solidFill>
              </a:rPr>
              <a:t>and </a:t>
            </a:r>
            <a:r>
              <a:rPr lang="en-US" b="1" dirty="0" err="1">
                <a:solidFill>
                  <a:srgbClr val="FF0000"/>
                </a:solidFill>
              </a:rPr>
              <a:t>I</a:t>
            </a:r>
            <a:r>
              <a:rPr lang="cs-CZ" b="1" dirty="0" smtClean="0">
                <a:solidFill>
                  <a:srgbClr val="FF0000"/>
                </a:solidFill>
              </a:rPr>
              <a:t>mmunodiffusion </a:t>
            </a:r>
            <a:r>
              <a:rPr lang="en-US" b="1" dirty="0">
                <a:solidFill>
                  <a:srgbClr val="FF0000"/>
                </a:solidFill>
              </a:rPr>
              <a:t>in </a:t>
            </a:r>
            <a:r>
              <a:rPr lang="en-US" b="1" dirty="0" smtClean="0">
                <a:solidFill>
                  <a:srgbClr val="FF0000"/>
                </a:solidFill>
              </a:rPr>
              <a:t>Gels</a:t>
            </a:r>
            <a:endParaRPr lang="cs-CZ" b="1" dirty="0">
              <a:solidFill>
                <a:srgbClr val="FF0000"/>
              </a:solidFill>
            </a:endParaRPr>
          </a:p>
        </p:txBody>
      </p:sp>
      <p:pic>
        <p:nvPicPr>
          <p:cNvPr id="21507" name="Picture 3" descr="ImmunoDifFhoto"/>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0825" y="3244850"/>
            <a:ext cx="3095625" cy="2679700"/>
          </a:xfrm>
          <a:prstGeom prst="rect">
            <a:avLst/>
          </a:prstGeom>
          <a:noFill/>
          <a:extLst>
            <a:ext uri="{909E8E84-426E-40DD-AFC4-6F175D3DCCD1}">
              <a14:hiddenFill xmlns:a14="http://schemas.microsoft.com/office/drawing/2010/main" xmlns="">
                <a:solidFill>
                  <a:srgbClr val="FFFFFF"/>
                </a:solidFill>
              </a14:hiddenFill>
            </a:ext>
          </a:extLst>
        </p:spPr>
      </p:pic>
      <p:pic>
        <p:nvPicPr>
          <p:cNvPr id="21508" name="Picture 4" descr="~AUT0008"/>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419475" y="3284538"/>
            <a:ext cx="5630863" cy="174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1509" name="Text Box 5"/>
          <p:cNvSpPr txBox="1">
            <a:spLocks noChangeArrowheads="1"/>
          </p:cNvSpPr>
          <p:nvPr/>
        </p:nvSpPr>
        <p:spPr bwMode="auto">
          <a:xfrm>
            <a:off x="755577" y="1912938"/>
            <a:ext cx="8257414"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sz="4000" b="1" dirty="0">
                <a:solidFill>
                  <a:srgbClr val="7030A0"/>
                </a:solidFill>
              </a:rPr>
              <a:t>Double diffusion in two dimension</a:t>
            </a:r>
            <a:endParaRPr lang="cs-CZ" sz="4000" b="1" dirty="0">
              <a:solidFill>
                <a:srgbClr val="7030A0"/>
              </a:solidFill>
            </a:endParaRPr>
          </a:p>
        </p:txBody>
      </p:sp>
      <p:sp>
        <p:nvSpPr>
          <p:cNvPr id="21510" name="Text Box 6"/>
          <p:cNvSpPr txBox="1">
            <a:spLocks noChangeArrowheads="1"/>
          </p:cNvSpPr>
          <p:nvPr/>
        </p:nvSpPr>
        <p:spPr bwMode="auto">
          <a:xfrm>
            <a:off x="3471863" y="5129213"/>
            <a:ext cx="1747837" cy="581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cs-CZ" sz="1600"/>
              <a:t>Similar precipitin lines</a:t>
            </a:r>
          </a:p>
        </p:txBody>
      </p:sp>
      <p:sp>
        <p:nvSpPr>
          <p:cNvPr id="21511" name="Text Box 7"/>
          <p:cNvSpPr txBox="1">
            <a:spLocks noChangeArrowheads="1"/>
          </p:cNvSpPr>
          <p:nvPr/>
        </p:nvSpPr>
        <p:spPr bwMode="auto">
          <a:xfrm>
            <a:off x="7145338" y="5084763"/>
            <a:ext cx="1747837" cy="581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cs-CZ" sz="1600"/>
              <a:t>Precipitin lines completely cross</a:t>
            </a:r>
          </a:p>
        </p:txBody>
      </p:sp>
      <p:sp>
        <p:nvSpPr>
          <p:cNvPr id="21512" name="Text Box 8"/>
          <p:cNvSpPr txBox="1">
            <a:spLocks noChangeArrowheads="1"/>
          </p:cNvSpPr>
          <p:nvPr/>
        </p:nvSpPr>
        <p:spPr bwMode="auto">
          <a:xfrm>
            <a:off x="5364163" y="5084763"/>
            <a:ext cx="1747837" cy="825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cs-CZ" sz="1600"/>
              <a:t>Precipitin lines do not form a complete cross</a:t>
            </a:r>
          </a:p>
        </p:txBody>
      </p:sp>
      <p:sp>
        <p:nvSpPr>
          <p:cNvPr id="2" name="Date Placeholder 1"/>
          <p:cNvSpPr>
            <a:spLocks noGrp="1"/>
          </p:cNvSpPr>
          <p:nvPr>
            <p:ph type="dt" sz="half" idx="10"/>
          </p:nvPr>
        </p:nvSpPr>
        <p:spPr/>
        <p:txBody>
          <a:bodyPr/>
          <a:lstStyle/>
          <a:p>
            <a:fld id="{E2FDC7C4-85D3-4490-B7D2-27304D290930}" type="datetime1">
              <a:rPr lang="en-IN" smtClean="0"/>
              <a:pPr/>
              <a:t>11/11/2014</a:t>
            </a:fld>
            <a:endParaRPr lang="en-IN" dirty="0"/>
          </a:p>
        </p:txBody>
      </p:sp>
      <p:sp>
        <p:nvSpPr>
          <p:cNvPr id="3" name="Footer Placeholder 2"/>
          <p:cNvSpPr>
            <a:spLocks noGrp="1"/>
          </p:cNvSpPr>
          <p:nvPr>
            <p:ph type="ftr" sz="quarter" idx="11"/>
          </p:nvPr>
        </p:nvSpPr>
        <p:spPr/>
        <p:txBody>
          <a:bodyPr/>
          <a:lstStyle/>
          <a:p>
            <a:r>
              <a:rPr lang="en-IN" smtClean="0"/>
              <a:t>Dr.T.V.Rao MD</a:t>
            </a:r>
            <a:endParaRPr lang="en-IN" dirty="0"/>
          </a:p>
        </p:txBody>
      </p:sp>
      <p:sp>
        <p:nvSpPr>
          <p:cNvPr id="4" name="Slide Number Placeholder 3"/>
          <p:cNvSpPr>
            <a:spLocks noGrp="1"/>
          </p:cNvSpPr>
          <p:nvPr>
            <p:ph type="sldNum" sz="quarter" idx="12"/>
          </p:nvPr>
        </p:nvSpPr>
        <p:spPr/>
        <p:txBody>
          <a:bodyPr/>
          <a:lstStyle/>
          <a:p>
            <a:fld id="{E77E9959-E1CB-4D02-9561-EF9D74FB02D1}" type="slidenum">
              <a:rPr lang="en-IN" smtClean="0"/>
              <a:pPr/>
              <a:t>36</a:t>
            </a:fld>
            <a:endParaRPr lang="en-IN" dirty="0"/>
          </a:p>
        </p:txBody>
      </p:sp>
    </p:spTree>
    <p:extLst>
      <p:ext uri="{BB962C8B-B14F-4D97-AF65-F5344CB8AC3E}">
        <p14:creationId xmlns:p14="http://schemas.microsoft.com/office/powerpoint/2010/main" xmlns="" val="38685510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Autofit/>
          </a:bodyPr>
          <a:lstStyle/>
          <a:p>
            <a:r>
              <a:rPr lang="en-US" sz="4800" b="1" dirty="0">
                <a:solidFill>
                  <a:srgbClr val="FF0000"/>
                </a:solidFill>
              </a:rPr>
              <a:t>Precipitation </a:t>
            </a:r>
            <a:r>
              <a:rPr lang="cs-CZ" sz="4800" b="1" dirty="0">
                <a:solidFill>
                  <a:srgbClr val="FF0000"/>
                </a:solidFill>
              </a:rPr>
              <a:t>and </a:t>
            </a:r>
            <a:r>
              <a:rPr lang="en-US" sz="4800" b="1" dirty="0" smtClean="0">
                <a:solidFill>
                  <a:srgbClr val="FF0000"/>
                </a:solidFill>
              </a:rPr>
              <a:t>I</a:t>
            </a:r>
            <a:r>
              <a:rPr lang="cs-CZ" sz="4800" b="1" dirty="0" smtClean="0">
                <a:solidFill>
                  <a:srgbClr val="FF0000"/>
                </a:solidFill>
              </a:rPr>
              <a:t>mmunodiffusion </a:t>
            </a:r>
            <a:r>
              <a:rPr lang="en-US" sz="4800" b="1" dirty="0">
                <a:solidFill>
                  <a:srgbClr val="FF0000"/>
                </a:solidFill>
              </a:rPr>
              <a:t>in gels</a:t>
            </a:r>
            <a:endParaRPr lang="cs-CZ" sz="4800" b="1" dirty="0">
              <a:solidFill>
                <a:srgbClr val="FF0000"/>
              </a:solidFill>
            </a:endParaRPr>
          </a:p>
        </p:txBody>
      </p:sp>
      <p:sp>
        <p:nvSpPr>
          <p:cNvPr id="22531" name="Rectangle 3"/>
          <p:cNvSpPr>
            <a:spLocks noGrp="1" noChangeArrowheads="1"/>
          </p:cNvSpPr>
          <p:nvPr>
            <p:ph type="body" idx="1"/>
          </p:nvPr>
        </p:nvSpPr>
        <p:spPr/>
        <p:txBody>
          <a:bodyPr/>
          <a:lstStyle/>
          <a:p>
            <a:pPr algn="ctr"/>
            <a:r>
              <a:rPr lang="cs-CZ" b="1" dirty="0">
                <a:solidFill>
                  <a:srgbClr val="0070C0"/>
                </a:solidFill>
                <a:effectLst>
                  <a:outerShdw blurRad="38100" dist="38100" dir="2700000" algn="tl">
                    <a:srgbClr val="000000">
                      <a:alpha val="43137"/>
                    </a:srgbClr>
                  </a:outerShdw>
                </a:effectLst>
              </a:rPr>
              <a:t>Semiquantitative analysis of:</a:t>
            </a:r>
          </a:p>
          <a:p>
            <a:pPr>
              <a:buFont typeface="Wingdings" pitchFamily="2" charset="2"/>
              <a:buNone/>
            </a:pPr>
            <a:r>
              <a:rPr lang="cs-CZ" dirty="0"/>
              <a:t>	</a:t>
            </a:r>
            <a:r>
              <a:rPr lang="cs-CZ" dirty="0">
                <a:solidFill>
                  <a:srgbClr val="FF0000"/>
                </a:solidFill>
              </a:rPr>
              <a:t>     antigen		antibody</a:t>
            </a:r>
          </a:p>
        </p:txBody>
      </p:sp>
      <p:pic>
        <p:nvPicPr>
          <p:cNvPr id="22532" name="Picture 4" descr="~AUT001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87450" y="3167063"/>
            <a:ext cx="6769100" cy="36464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fld id="{C0AABF05-BB05-4CA1-92D9-8B3BC9870EE8}" type="datetime1">
              <a:rPr lang="en-IN" smtClean="0"/>
              <a:pPr/>
              <a:t>11/11/2014</a:t>
            </a:fld>
            <a:endParaRPr lang="en-IN" dirty="0"/>
          </a:p>
        </p:txBody>
      </p:sp>
      <p:sp>
        <p:nvSpPr>
          <p:cNvPr id="3" name="Footer Placeholder 2"/>
          <p:cNvSpPr>
            <a:spLocks noGrp="1"/>
          </p:cNvSpPr>
          <p:nvPr>
            <p:ph type="ftr" sz="quarter" idx="11"/>
          </p:nvPr>
        </p:nvSpPr>
        <p:spPr/>
        <p:txBody>
          <a:bodyPr/>
          <a:lstStyle/>
          <a:p>
            <a:r>
              <a:rPr lang="en-IN" smtClean="0"/>
              <a:t>Dr.T.V.Rao MD</a:t>
            </a:r>
            <a:endParaRPr lang="en-IN" dirty="0"/>
          </a:p>
        </p:txBody>
      </p:sp>
      <p:sp>
        <p:nvSpPr>
          <p:cNvPr id="4" name="Slide Number Placeholder 3"/>
          <p:cNvSpPr>
            <a:spLocks noGrp="1"/>
          </p:cNvSpPr>
          <p:nvPr>
            <p:ph type="sldNum" sz="quarter" idx="12"/>
          </p:nvPr>
        </p:nvSpPr>
        <p:spPr/>
        <p:txBody>
          <a:bodyPr/>
          <a:lstStyle/>
          <a:p>
            <a:fld id="{E77E9959-E1CB-4D02-9561-EF9D74FB02D1}" type="slidenum">
              <a:rPr lang="en-IN" smtClean="0"/>
              <a:pPr/>
              <a:t>37</a:t>
            </a:fld>
            <a:endParaRPr lang="en-IN" dirty="0"/>
          </a:p>
        </p:txBody>
      </p:sp>
    </p:spTree>
    <p:extLst>
      <p:ext uri="{BB962C8B-B14F-4D97-AF65-F5344CB8AC3E}">
        <p14:creationId xmlns:p14="http://schemas.microsoft.com/office/powerpoint/2010/main" xmlns="" val="40759644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Autofit/>
          </a:bodyPr>
          <a:lstStyle/>
          <a:p>
            <a:r>
              <a:rPr lang="en-US" b="1" dirty="0">
                <a:solidFill>
                  <a:srgbClr val="FF0000"/>
                </a:solidFill>
                <a:effectLst>
                  <a:outerShdw blurRad="38100" dist="38100" dir="2700000" algn="tl">
                    <a:srgbClr val="000000">
                      <a:alpha val="43137"/>
                    </a:srgbClr>
                  </a:outerShdw>
                </a:effectLst>
              </a:rPr>
              <a:t>Precipitation </a:t>
            </a:r>
            <a:r>
              <a:rPr lang="cs-CZ" b="1" dirty="0">
                <a:solidFill>
                  <a:srgbClr val="FF0000"/>
                </a:solidFill>
                <a:effectLst>
                  <a:outerShdw blurRad="38100" dist="38100" dir="2700000" algn="tl">
                    <a:srgbClr val="000000">
                      <a:alpha val="43137"/>
                    </a:srgbClr>
                  </a:outerShdw>
                </a:effectLst>
              </a:rPr>
              <a:t>and immunodiffusion </a:t>
            </a:r>
            <a:r>
              <a:rPr lang="en-US" b="1" dirty="0">
                <a:solidFill>
                  <a:srgbClr val="FF0000"/>
                </a:solidFill>
                <a:effectLst>
                  <a:outerShdw blurRad="38100" dist="38100" dir="2700000" algn="tl">
                    <a:srgbClr val="000000">
                      <a:alpha val="43137"/>
                    </a:srgbClr>
                  </a:outerShdw>
                </a:effectLst>
              </a:rPr>
              <a:t>in gels</a:t>
            </a:r>
            <a:endParaRPr lang="cs-CZ" b="1" dirty="0">
              <a:solidFill>
                <a:srgbClr val="FF0000"/>
              </a:solidFill>
              <a:effectLst>
                <a:outerShdw blurRad="38100" dist="38100" dir="2700000" algn="tl">
                  <a:srgbClr val="000000">
                    <a:alpha val="43137"/>
                  </a:srgbClr>
                </a:outerShdw>
              </a:effectLst>
            </a:endParaRPr>
          </a:p>
        </p:txBody>
      </p:sp>
      <p:sp>
        <p:nvSpPr>
          <p:cNvPr id="26627" name="Rectangle 3"/>
          <p:cNvSpPr>
            <a:spLocks noGrp="1" noChangeArrowheads="1"/>
          </p:cNvSpPr>
          <p:nvPr>
            <p:ph type="body" idx="1"/>
          </p:nvPr>
        </p:nvSpPr>
        <p:spPr/>
        <p:txBody>
          <a:bodyPr>
            <a:noAutofit/>
          </a:bodyPr>
          <a:lstStyle/>
          <a:p>
            <a:r>
              <a:rPr lang="en-US" sz="4400" dirty="0"/>
              <a:t>Double diffusion is utilized as a rough estimation of antigen or antibody purity.</a:t>
            </a:r>
          </a:p>
          <a:p>
            <a:r>
              <a:rPr lang="en-US" sz="4400" dirty="0"/>
              <a:t>Double diffusion in agar can</a:t>
            </a:r>
            <a:r>
              <a:rPr lang="cs-CZ" sz="4400" dirty="0"/>
              <a:t> </a:t>
            </a:r>
            <a:r>
              <a:rPr lang="en-US" sz="4400" dirty="0"/>
              <a:t>be used for </a:t>
            </a:r>
            <a:r>
              <a:rPr lang="en-US" sz="4400" dirty="0" smtClean="0"/>
              <a:t>semi quantitative </a:t>
            </a:r>
            <a:r>
              <a:rPr lang="en-US" sz="4400" dirty="0"/>
              <a:t>analysis in human serological syst</a:t>
            </a:r>
            <a:r>
              <a:rPr lang="cs-CZ" sz="4400" dirty="0"/>
              <a:t>e</a:t>
            </a:r>
            <a:r>
              <a:rPr lang="en-US" sz="4400" dirty="0"/>
              <a:t>m.</a:t>
            </a:r>
          </a:p>
        </p:txBody>
      </p:sp>
      <p:sp>
        <p:nvSpPr>
          <p:cNvPr id="2" name="Date Placeholder 1"/>
          <p:cNvSpPr>
            <a:spLocks noGrp="1"/>
          </p:cNvSpPr>
          <p:nvPr>
            <p:ph type="dt" sz="half" idx="10"/>
          </p:nvPr>
        </p:nvSpPr>
        <p:spPr/>
        <p:txBody>
          <a:bodyPr/>
          <a:lstStyle/>
          <a:p>
            <a:fld id="{1C473C77-080F-4671-B4DB-4024E568076F}" type="datetime1">
              <a:rPr lang="en-IN" smtClean="0"/>
              <a:pPr/>
              <a:t>11/11/2014</a:t>
            </a:fld>
            <a:endParaRPr lang="en-IN" dirty="0"/>
          </a:p>
        </p:txBody>
      </p:sp>
      <p:sp>
        <p:nvSpPr>
          <p:cNvPr id="3" name="Footer Placeholder 2"/>
          <p:cNvSpPr>
            <a:spLocks noGrp="1"/>
          </p:cNvSpPr>
          <p:nvPr>
            <p:ph type="ftr" sz="quarter" idx="11"/>
          </p:nvPr>
        </p:nvSpPr>
        <p:spPr/>
        <p:txBody>
          <a:bodyPr/>
          <a:lstStyle/>
          <a:p>
            <a:r>
              <a:rPr lang="en-IN" smtClean="0"/>
              <a:t>Dr.T.V.Rao MD</a:t>
            </a:r>
            <a:endParaRPr lang="en-IN" dirty="0"/>
          </a:p>
        </p:txBody>
      </p:sp>
      <p:sp>
        <p:nvSpPr>
          <p:cNvPr id="4" name="Slide Number Placeholder 3"/>
          <p:cNvSpPr>
            <a:spLocks noGrp="1"/>
          </p:cNvSpPr>
          <p:nvPr>
            <p:ph type="sldNum" sz="quarter" idx="12"/>
          </p:nvPr>
        </p:nvSpPr>
        <p:spPr/>
        <p:txBody>
          <a:bodyPr/>
          <a:lstStyle/>
          <a:p>
            <a:fld id="{E77E9959-E1CB-4D02-9561-EF9D74FB02D1}" type="slidenum">
              <a:rPr lang="en-IN" smtClean="0"/>
              <a:pPr/>
              <a:t>38</a:t>
            </a:fld>
            <a:endParaRPr lang="en-IN" dirty="0"/>
          </a:p>
        </p:txBody>
      </p:sp>
    </p:spTree>
    <p:extLst>
      <p:ext uri="{BB962C8B-B14F-4D97-AF65-F5344CB8AC3E}">
        <p14:creationId xmlns:p14="http://schemas.microsoft.com/office/powerpoint/2010/main" xmlns="" val="15886852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Autofit/>
          </a:bodyPr>
          <a:lstStyle/>
          <a:p>
            <a:r>
              <a:rPr lang="en-US" sz="4800" b="1" dirty="0">
                <a:solidFill>
                  <a:srgbClr val="FF0000"/>
                </a:solidFill>
                <a:effectLst>
                  <a:outerShdw blurRad="38100" dist="38100" dir="2700000" algn="tl">
                    <a:srgbClr val="000000">
                      <a:alpha val="43137"/>
                    </a:srgbClr>
                  </a:outerShdw>
                </a:effectLst>
              </a:rPr>
              <a:t>Precipitation </a:t>
            </a:r>
            <a:r>
              <a:rPr lang="cs-CZ" sz="4800" b="1" dirty="0">
                <a:solidFill>
                  <a:srgbClr val="FF0000"/>
                </a:solidFill>
                <a:effectLst>
                  <a:outerShdw blurRad="38100" dist="38100" dir="2700000" algn="tl">
                    <a:srgbClr val="000000">
                      <a:alpha val="43137"/>
                    </a:srgbClr>
                  </a:outerShdw>
                </a:effectLst>
              </a:rPr>
              <a:t>and </a:t>
            </a:r>
            <a:r>
              <a:rPr lang="en-US" sz="4800" b="1" dirty="0" smtClean="0">
                <a:solidFill>
                  <a:srgbClr val="FF0000"/>
                </a:solidFill>
                <a:effectLst>
                  <a:outerShdw blurRad="38100" dist="38100" dir="2700000" algn="tl">
                    <a:srgbClr val="000000">
                      <a:alpha val="43137"/>
                    </a:srgbClr>
                  </a:outerShdw>
                </a:effectLst>
              </a:rPr>
              <a:t>I</a:t>
            </a:r>
            <a:r>
              <a:rPr lang="cs-CZ" sz="4800" b="1" dirty="0" smtClean="0">
                <a:solidFill>
                  <a:srgbClr val="FF0000"/>
                </a:solidFill>
                <a:effectLst>
                  <a:outerShdw blurRad="38100" dist="38100" dir="2700000" algn="tl">
                    <a:srgbClr val="000000">
                      <a:alpha val="43137"/>
                    </a:srgbClr>
                  </a:outerShdw>
                </a:effectLst>
              </a:rPr>
              <a:t>mmunodiffusion </a:t>
            </a:r>
            <a:r>
              <a:rPr lang="en-US" sz="4800" b="1" dirty="0">
                <a:solidFill>
                  <a:srgbClr val="FF0000"/>
                </a:solidFill>
                <a:effectLst>
                  <a:outerShdw blurRad="38100" dist="38100" dir="2700000" algn="tl">
                    <a:srgbClr val="000000">
                      <a:alpha val="43137"/>
                    </a:srgbClr>
                  </a:outerShdw>
                </a:effectLst>
              </a:rPr>
              <a:t>in gels</a:t>
            </a:r>
            <a:endParaRPr lang="cs-CZ" sz="4800" b="1" dirty="0">
              <a:solidFill>
                <a:srgbClr val="FF0000"/>
              </a:solidFill>
              <a:effectLst>
                <a:outerShdw blurRad="38100" dist="38100" dir="2700000" algn="tl">
                  <a:srgbClr val="000000">
                    <a:alpha val="43137"/>
                  </a:srgbClr>
                </a:outerShdw>
              </a:effectLst>
            </a:endParaRPr>
          </a:p>
        </p:txBody>
      </p:sp>
      <p:pic>
        <p:nvPicPr>
          <p:cNvPr id="23556" name="Picture 4" descr="~AUT0010"/>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76825" y="2924175"/>
            <a:ext cx="3354388" cy="3817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3557" name="Text Box 5"/>
          <p:cNvSpPr txBox="1">
            <a:spLocks noChangeArrowheads="1"/>
          </p:cNvSpPr>
          <p:nvPr/>
        </p:nvSpPr>
        <p:spPr bwMode="auto">
          <a:xfrm>
            <a:off x="3995738" y="1741488"/>
            <a:ext cx="4968875" cy="94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cs-CZ" sz="2800" b="1" dirty="0"/>
              <a:t>Single radial diffusion – quantitative analysis                                                                                                                                                                                                                              </a:t>
            </a:r>
          </a:p>
        </p:txBody>
      </p:sp>
      <p:graphicFrame>
        <p:nvGraphicFramePr>
          <p:cNvPr id="23558" name="Object 6"/>
          <p:cNvGraphicFramePr>
            <a:graphicFrameLocks noGrp="1" noChangeAspect="1"/>
          </p:cNvGraphicFramePr>
          <p:nvPr>
            <p:ph idx="1"/>
          </p:nvPr>
        </p:nvGraphicFramePr>
        <p:xfrm>
          <a:off x="107950" y="1773238"/>
          <a:ext cx="3927475" cy="4941887"/>
        </p:xfrm>
        <a:graphic>
          <a:graphicData uri="http://schemas.openxmlformats.org/presentationml/2006/ole">
            <p:oleObj spid="_x0000_s1043" name="PhotoImpact" r:id="rId4" imgW="10273016" imgH="12926984" progId="">
              <p:embed/>
            </p:oleObj>
          </a:graphicData>
        </a:graphic>
      </p:graphicFrame>
      <p:sp>
        <p:nvSpPr>
          <p:cNvPr id="2" name="Date Placeholder 1"/>
          <p:cNvSpPr>
            <a:spLocks noGrp="1"/>
          </p:cNvSpPr>
          <p:nvPr>
            <p:ph type="dt" sz="half" idx="10"/>
          </p:nvPr>
        </p:nvSpPr>
        <p:spPr/>
        <p:txBody>
          <a:bodyPr/>
          <a:lstStyle/>
          <a:p>
            <a:fld id="{E9F7684E-2B27-4231-8051-F9577E5544FC}" type="datetime1">
              <a:rPr lang="en-IN" smtClean="0"/>
              <a:pPr/>
              <a:t>11/11/2014</a:t>
            </a:fld>
            <a:endParaRPr lang="en-IN" dirty="0"/>
          </a:p>
        </p:txBody>
      </p:sp>
      <p:sp>
        <p:nvSpPr>
          <p:cNvPr id="3" name="Footer Placeholder 2"/>
          <p:cNvSpPr>
            <a:spLocks noGrp="1"/>
          </p:cNvSpPr>
          <p:nvPr>
            <p:ph type="ftr" sz="quarter" idx="11"/>
          </p:nvPr>
        </p:nvSpPr>
        <p:spPr/>
        <p:txBody>
          <a:bodyPr/>
          <a:lstStyle/>
          <a:p>
            <a:r>
              <a:rPr lang="en-IN" smtClean="0"/>
              <a:t>Dr.T.V.Rao MD</a:t>
            </a:r>
            <a:endParaRPr lang="en-IN" dirty="0"/>
          </a:p>
        </p:txBody>
      </p:sp>
      <p:sp>
        <p:nvSpPr>
          <p:cNvPr id="4" name="Slide Number Placeholder 3"/>
          <p:cNvSpPr>
            <a:spLocks noGrp="1"/>
          </p:cNvSpPr>
          <p:nvPr>
            <p:ph type="sldNum" sz="quarter" idx="12"/>
          </p:nvPr>
        </p:nvSpPr>
        <p:spPr/>
        <p:txBody>
          <a:bodyPr/>
          <a:lstStyle/>
          <a:p>
            <a:fld id="{E77E9959-E1CB-4D02-9561-EF9D74FB02D1}" type="slidenum">
              <a:rPr lang="en-IN" smtClean="0"/>
              <a:pPr/>
              <a:t>39</a:t>
            </a:fld>
            <a:endParaRPr lang="en-IN" dirty="0"/>
          </a:p>
        </p:txBody>
      </p:sp>
    </p:spTree>
    <p:extLst>
      <p:ext uri="{BB962C8B-B14F-4D97-AF65-F5344CB8AC3E}">
        <p14:creationId xmlns:p14="http://schemas.microsoft.com/office/powerpoint/2010/main" xmlns="" val="33484368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a:bodyPr>
          <a:lstStyle/>
          <a:p>
            <a:r>
              <a:rPr lang="en-US" sz="4800" b="1" dirty="0">
                <a:solidFill>
                  <a:srgbClr val="FF0000"/>
                </a:solidFill>
              </a:rPr>
              <a:t>Characteristics of Antigens</a:t>
            </a:r>
          </a:p>
        </p:txBody>
      </p:sp>
      <p:sp>
        <p:nvSpPr>
          <p:cNvPr id="8195" name="Rectangle 3"/>
          <p:cNvSpPr>
            <a:spLocks noGrp="1" noChangeArrowheads="1"/>
          </p:cNvSpPr>
          <p:nvPr>
            <p:ph type="body" idx="1"/>
          </p:nvPr>
        </p:nvSpPr>
        <p:spPr/>
        <p:txBody>
          <a:bodyPr>
            <a:normAutofit lnSpcReduction="10000"/>
          </a:bodyPr>
          <a:lstStyle/>
          <a:p>
            <a:pPr>
              <a:lnSpc>
                <a:spcPct val="90000"/>
              </a:lnSpc>
            </a:pPr>
            <a:r>
              <a:rPr lang="en-US" sz="2800" b="1" dirty="0">
                <a:solidFill>
                  <a:srgbClr val="FF0000"/>
                </a:solidFill>
              </a:rPr>
              <a:t>Chemical nature of antigens:</a:t>
            </a:r>
          </a:p>
          <a:p>
            <a:pPr lvl="1">
              <a:lnSpc>
                <a:spcPct val="90000"/>
              </a:lnSpc>
            </a:pPr>
            <a:r>
              <a:rPr lang="en-US" dirty="0"/>
              <a:t>proteins</a:t>
            </a:r>
          </a:p>
          <a:p>
            <a:pPr lvl="1">
              <a:lnSpc>
                <a:spcPct val="90000"/>
              </a:lnSpc>
            </a:pPr>
            <a:r>
              <a:rPr lang="en-US" dirty="0" smtClean="0"/>
              <a:t>polysaccharides</a:t>
            </a:r>
            <a:endParaRPr lang="en-US" dirty="0"/>
          </a:p>
          <a:p>
            <a:pPr lvl="1">
              <a:lnSpc>
                <a:spcPct val="90000"/>
              </a:lnSpc>
            </a:pPr>
            <a:r>
              <a:rPr lang="en-US" dirty="0"/>
              <a:t>lipopolysaccharides</a:t>
            </a:r>
          </a:p>
          <a:p>
            <a:pPr lvl="1">
              <a:lnSpc>
                <a:spcPct val="90000"/>
              </a:lnSpc>
            </a:pPr>
            <a:r>
              <a:rPr lang="en-US" dirty="0"/>
              <a:t>nucleoproteins</a:t>
            </a:r>
          </a:p>
          <a:p>
            <a:pPr lvl="1">
              <a:lnSpc>
                <a:spcPct val="90000"/>
              </a:lnSpc>
            </a:pPr>
            <a:r>
              <a:rPr lang="en-US" dirty="0"/>
              <a:t>glycoproteins</a:t>
            </a:r>
          </a:p>
          <a:p>
            <a:pPr lvl="1">
              <a:lnSpc>
                <a:spcPct val="90000"/>
              </a:lnSpc>
            </a:pPr>
            <a:r>
              <a:rPr lang="en-US" dirty="0"/>
              <a:t>steroid hormones</a:t>
            </a:r>
          </a:p>
          <a:p>
            <a:pPr lvl="1">
              <a:lnSpc>
                <a:spcPct val="90000"/>
              </a:lnSpc>
            </a:pPr>
            <a:r>
              <a:rPr lang="en-US" dirty="0"/>
              <a:t>bacterial cells, viruses</a:t>
            </a:r>
          </a:p>
          <a:p>
            <a:pPr lvl="1">
              <a:lnSpc>
                <a:spcPct val="90000"/>
              </a:lnSpc>
            </a:pPr>
            <a:r>
              <a:rPr lang="en-US" dirty="0"/>
              <a:t>synthetic polypeptides</a:t>
            </a:r>
          </a:p>
          <a:p>
            <a:pPr lvl="1">
              <a:lnSpc>
                <a:spcPct val="90000"/>
              </a:lnSpc>
            </a:pPr>
            <a:r>
              <a:rPr lang="en-US" dirty="0"/>
              <a:t>synthetic polymers</a:t>
            </a:r>
          </a:p>
          <a:p>
            <a:pPr lvl="1">
              <a:lnSpc>
                <a:spcPct val="90000"/>
              </a:lnSpc>
            </a:pPr>
            <a:endParaRPr lang="en-US" sz="2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921016" y="1988840"/>
            <a:ext cx="4026024" cy="42484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fld id="{720E5CA6-33A0-418A-90F2-43F56BB1FCE9}" type="datetime1">
              <a:rPr lang="en-IN" smtClean="0"/>
              <a:pPr/>
              <a:t>11/11/2014</a:t>
            </a:fld>
            <a:endParaRPr lang="en-IN" dirty="0"/>
          </a:p>
        </p:txBody>
      </p:sp>
      <p:sp>
        <p:nvSpPr>
          <p:cNvPr id="3" name="Footer Placeholder 2"/>
          <p:cNvSpPr>
            <a:spLocks noGrp="1"/>
          </p:cNvSpPr>
          <p:nvPr>
            <p:ph type="ftr" sz="quarter" idx="11"/>
          </p:nvPr>
        </p:nvSpPr>
        <p:spPr/>
        <p:txBody>
          <a:bodyPr/>
          <a:lstStyle/>
          <a:p>
            <a:r>
              <a:rPr lang="en-IN" smtClean="0"/>
              <a:t>Dr.T.V.Rao MD</a:t>
            </a:r>
            <a:endParaRPr lang="en-IN" dirty="0"/>
          </a:p>
        </p:txBody>
      </p:sp>
      <p:sp>
        <p:nvSpPr>
          <p:cNvPr id="4" name="Slide Number Placeholder 3"/>
          <p:cNvSpPr>
            <a:spLocks noGrp="1"/>
          </p:cNvSpPr>
          <p:nvPr>
            <p:ph type="sldNum" sz="quarter" idx="12"/>
          </p:nvPr>
        </p:nvSpPr>
        <p:spPr/>
        <p:txBody>
          <a:bodyPr/>
          <a:lstStyle/>
          <a:p>
            <a:fld id="{E77E9959-E1CB-4D02-9561-EF9D74FB02D1}" type="slidenum">
              <a:rPr lang="en-IN" smtClean="0"/>
              <a:pPr/>
              <a:t>4</a:t>
            </a:fld>
            <a:endParaRPr lang="en-IN" dirty="0"/>
          </a:p>
        </p:txBody>
      </p:sp>
    </p:spTree>
    <p:extLst>
      <p:ext uri="{BB962C8B-B14F-4D97-AF65-F5344CB8AC3E}">
        <p14:creationId xmlns:p14="http://schemas.microsoft.com/office/powerpoint/2010/main" xmlns="" val="36847317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igure 6-06 part 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1521" y="764704"/>
            <a:ext cx="4168080" cy="4248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9" name="Picture 4"/>
          <p:cNvPicPr>
            <a:picLocks noChangeAspect="1" noChangeArrowheads="1"/>
          </p:cNvPicPr>
          <p:nvPr/>
        </p:nvPicPr>
        <p:blipFill>
          <a:blip r:embed="rId4">
            <a:extLst>
              <a:ext uri="{28A0092B-C50C-407E-A947-70E740481C1C}">
                <a14:useLocalDpi xmlns:a14="http://schemas.microsoft.com/office/drawing/2010/main" xmlns="" val="0"/>
              </a:ext>
            </a:extLst>
          </a:blip>
          <a:srcRect r="12500"/>
          <a:stretch>
            <a:fillRect/>
          </a:stretch>
        </p:blipFill>
        <p:spPr bwMode="auto">
          <a:xfrm>
            <a:off x="4419600" y="764704"/>
            <a:ext cx="4610100" cy="44422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rgbClr val="000000"/>
                </a:solidFill>
                <a:miter lim="800000"/>
                <a:headEnd/>
                <a:tailEnd/>
              </a14:hiddenLine>
            </a:ext>
          </a:extLst>
        </p:spPr>
      </p:pic>
      <p:sp>
        <p:nvSpPr>
          <p:cNvPr id="14340" name="TextBox 5"/>
          <p:cNvSpPr txBox="1">
            <a:spLocks noChangeArrowheads="1"/>
          </p:cNvSpPr>
          <p:nvPr/>
        </p:nvSpPr>
        <p:spPr bwMode="auto">
          <a:xfrm>
            <a:off x="251520" y="5334000"/>
            <a:ext cx="8892480"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defRPr>
            </a:lvl1pPr>
            <a:lvl2pPr marL="742950" indent="-285750">
              <a:defRPr sz="2400">
                <a:solidFill>
                  <a:schemeClr val="tx1"/>
                </a:solidFill>
                <a:latin typeface="Times" pitchFamily="1" charset="0"/>
              </a:defRPr>
            </a:lvl2pPr>
            <a:lvl3pPr marL="1143000" indent="-228600">
              <a:defRPr sz="2400">
                <a:solidFill>
                  <a:schemeClr val="tx1"/>
                </a:solidFill>
                <a:latin typeface="Times" pitchFamily="1" charset="0"/>
              </a:defRPr>
            </a:lvl3pPr>
            <a:lvl4pPr marL="1600200" indent="-228600">
              <a:defRPr sz="2400">
                <a:solidFill>
                  <a:schemeClr val="tx1"/>
                </a:solidFill>
                <a:latin typeface="Times" pitchFamily="1" charset="0"/>
              </a:defRPr>
            </a:lvl4pPr>
            <a:lvl5pPr marL="2057400" indent="-228600">
              <a:defRPr sz="2400">
                <a:solidFill>
                  <a:schemeClr val="tx1"/>
                </a:solidFill>
                <a:latin typeface="Times" pitchFamily="1" charset="0"/>
              </a:defRPr>
            </a:lvl5pPr>
            <a:lvl6pPr marL="2514600" indent="-228600" eaLnBrk="0" fontAlgn="base" hangingPunct="0">
              <a:spcBef>
                <a:spcPct val="0"/>
              </a:spcBef>
              <a:spcAft>
                <a:spcPct val="0"/>
              </a:spcAft>
              <a:defRPr sz="2400">
                <a:solidFill>
                  <a:schemeClr val="tx1"/>
                </a:solidFill>
                <a:latin typeface="Times" pitchFamily="1" charset="0"/>
              </a:defRPr>
            </a:lvl6pPr>
            <a:lvl7pPr marL="2971800" indent="-228600" eaLnBrk="0" fontAlgn="base" hangingPunct="0">
              <a:spcBef>
                <a:spcPct val="0"/>
              </a:spcBef>
              <a:spcAft>
                <a:spcPct val="0"/>
              </a:spcAft>
              <a:defRPr sz="2400">
                <a:solidFill>
                  <a:schemeClr val="tx1"/>
                </a:solidFill>
                <a:latin typeface="Times" pitchFamily="1" charset="0"/>
              </a:defRPr>
            </a:lvl7pPr>
            <a:lvl8pPr marL="3429000" indent="-228600" eaLnBrk="0" fontAlgn="base" hangingPunct="0">
              <a:spcBef>
                <a:spcPct val="0"/>
              </a:spcBef>
              <a:spcAft>
                <a:spcPct val="0"/>
              </a:spcAft>
              <a:defRPr sz="2400">
                <a:solidFill>
                  <a:schemeClr val="tx1"/>
                </a:solidFill>
                <a:latin typeface="Times" pitchFamily="1" charset="0"/>
              </a:defRPr>
            </a:lvl8pPr>
            <a:lvl9pPr marL="3886200" indent="-228600" eaLnBrk="0" fontAlgn="base" hangingPunct="0">
              <a:spcBef>
                <a:spcPct val="0"/>
              </a:spcBef>
              <a:spcAft>
                <a:spcPct val="0"/>
              </a:spcAft>
              <a:defRPr sz="2400">
                <a:solidFill>
                  <a:schemeClr val="tx1"/>
                </a:solidFill>
                <a:latin typeface="Times" pitchFamily="1" charset="0"/>
              </a:defRPr>
            </a:lvl9pPr>
          </a:lstStyle>
          <a:p>
            <a:pPr algn="ctr"/>
            <a:r>
              <a:rPr lang="en-US" sz="2800" dirty="0">
                <a:solidFill>
                  <a:srgbClr val="FF0000"/>
                </a:solidFill>
              </a:rPr>
              <a:t>In this example, Anti-dog </a:t>
            </a:r>
            <a:r>
              <a:rPr lang="en-US" sz="2800" dirty="0" err="1">
                <a:solidFill>
                  <a:srgbClr val="FF0000"/>
                </a:solidFill>
              </a:rPr>
              <a:t>IgG</a:t>
            </a:r>
            <a:r>
              <a:rPr lang="en-US" sz="2800" dirty="0">
                <a:solidFill>
                  <a:srgbClr val="FF0000"/>
                </a:solidFill>
              </a:rPr>
              <a:t> is</a:t>
            </a:r>
          </a:p>
          <a:p>
            <a:pPr algn="ctr"/>
            <a:r>
              <a:rPr lang="en-US" sz="2800" dirty="0">
                <a:solidFill>
                  <a:srgbClr val="FF0000"/>
                </a:solidFill>
              </a:rPr>
              <a:t>Mixed in agar so only what is </a:t>
            </a:r>
          </a:p>
          <a:p>
            <a:pPr algn="ctr"/>
            <a:r>
              <a:rPr lang="en-US" sz="2800" dirty="0">
                <a:solidFill>
                  <a:srgbClr val="FF0000"/>
                </a:solidFill>
              </a:rPr>
              <a:t>Placed in wells (Ag) diffuses out</a:t>
            </a:r>
          </a:p>
        </p:txBody>
      </p:sp>
    </p:spTree>
    <p:extLst>
      <p:ext uri="{BB962C8B-B14F-4D97-AF65-F5344CB8AC3E}">
        <p14:creationId xmlns:p14="http://schemas.microsoft.com/office/powerpoint/2010/main" xmlns="" val="20029185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p:cNvSpPr>
            <a:spLocks noGrp="1"/>
          </p:cNvSpPr>
          <p:nvPr>
            <p:ph type="sldNum" sz="quarter" idx="10"/>
          </p:nvPr>
        </p:nvSpPr>
        <p:spPr/>
        <p:txBody>
          <a:bodyPr/>
          <a:lstStyle/>
          <a:p>
            <a:fld id="{326FAA48-99D6-4416-8999-0F8E43A22D18}" type="slidenum">
              <a:rPr lang="en-US"/>
              <a:pPr/>
              <a:t>41</a:t>
            </a:fld>
            <a:endParaRPr lang="en-US"/>
          </a:p>
        </p:txBody>
      </p:sp>
      <p:pic>
        <p:nvPicPr>
          <p:cNvPr id="13317" name="Picture 5" descr="IEP%20%220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9512" y="1268760"/>
            <a:ext cx="8712968" cy="4222750"/>
          </a:xfrm>
          <a:prstGeom prst="rect">
            <a:avLst/>
          </a:prstGeom>
          <a:noFill/>
          <a:extLst>
            <a:ext uri="{909E8E84-426E-40DD-AFC4-6F175D3DCCD1}">
              <a14:hiddenFill xmlns:a14="http://schemas.microsoft.com/office/drawing/2010/main" xmlns="">
                <a:solidFill>
                  <a:srgbClr val="FFFFFF"/>
                </a:solidFill>
              </a14:hiddenFill>
            </a:ext>
          </a:extLst>
        </p:spPr>
      </p:pic>
      <p:sp>
        <p:nvSpPr>
          <p:cNvPr id="13318" name="Rectangle 6"/>
          <p:cNvSpPr>
            <a:spLocks noGrp="1" noChangeArrowheads="1"/>
          </p:cNvSpPr>
          <p:nvPr>
            <p:ph type="title"/>
          </p:nvPr>
        </p:nvSpPr>
        <p:spPr/>
        <p:txBody>
          <a:bodyPr>
            <a:normAutofit/>
          </a:bodyPr>
          <a:lstStyle/>
          <a:p>
            <a:r>
              <a:rPr lang="en-US" sz="4800" b="1" dirty="0">
                <a:solidFill>
                  <a:srgbClr val="FF0000"/>
                </a:solidFill>
              </a:rPr>
              <a:t>Immunoelectrophoresis</a:t>
            </a:r>
          </a:p>
        </p:txBody>
      </p:sp>
    </p:spTree>
    <p:extLst>
      <p:ext uri="{BB962C8B-B14F-4D97-AF65-F5344CB8AC3E}">
        <p14:creationId xmlns:p14="http://schemas.microsoft.com/office/powerpoint/2010/main" xmlns="" val="38340175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Autofit/>
          </a:bodyPr>
          <a:lstStyle/>
          <a:p>
            <a:r>
              <a:rPr lang="en-US" b="1" dirty="0">
                <a:solidFill>
                  <a:srgbClr val="FF0000"/>
                </a:solidFill>
              </a:rPr>
              <a:t>Precipitation </a:t>
            </a:r>
            <a:r>
              <a:rPr lang="cs-CZ" b="1" dirty="0">
                <a:solidFill>
                  <a:srgbClr val="FF0000"/>
                </a:solidFill>
              </a:rPr>
              <a:t>and </a:t>
            </a:r>
            <a:r>
              <a:rPr lang="en-US" b="1" dirty="0" smtClean="0">
                <a:solidFill>
                  <a:srgbClr val="FF0000"/>
                </a:solidFill>
              </a:rPr>
              <a:t>I</a:t>
            </a:r>
            <a:r>
              <a:rPr lang="cs-CZ" b="1" dirty="0" smtClean="0">
                <a:solidFill>
                  <a:srgbClr val="FF0000"/>
                </a:solidFill>
              </a:rPr>
              <a:t>mmunodiffusion </a:t>
            </a:r>
            <a:r>
              <a:rPr lang="en-US" b="1" dirty="0">
                <a:solidFill>
                  <a:srgbClr val="FF0000"/>
                </a:solidFill>
              </a:rPr>
              <a:t>in gels</a:t>
            </a:r>
            <a:endParaRPr lang="cs-CZ" b="1" dirty="0">
              <a:solidFill>
                <a:srgbClr val="FF0000"/>
              </a:solidFill>
            </a:endParaRPr>
          </a:p>
        </p:txBody>
      </p:sp>
      <p:sp>
        <p:nvSpPr>
          <p:cNvPr id="24581" name="Text Box 5"/>
          <p:cNvSpPr txBox="1">
            <a:spLocks noChangeArrowheads="1"/>
          </p:cNvSpPr>
          <p:nvPr/>
        </p:nvSpPr>
        <p:spPr bwMode="auto">
          <a:xfrm>
            <a:off x="4572000" y="2081213"/>
            <a:ext cx="4392613" cy="44012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r>
              <a:rPr lang="en-US" sz="3200" b="1" dirty="0">
                <a:solidFill>
                  <a:srgbClr val="FF0000"/>
                </a:solidFill>
              </a:rPr>
              <a:t>Immunoelectrophoresis</a:t>
            </a:r>
            <a:r>
              <a:rPr lang="en-US" sz="4000" b="1" dirty="0">
                <a:solidFill>
                  <a:srgbClr val="FF0000"/>
                </a:solidFill>
              </a:rPr>
              <a:t> </a:t>
            </a:r>
            <a:r>
              <a:rPr lang="en-US" sz="4000" dirty="0"/>
              <a:t>combines</a:t>
            </a:r>
            <a:r>
              <a:rPr lang="en-US" sz="4000" b="1" dirty="0"/>
              <a:t> </a:t>
            </a:r>
            <a:r>
              <a:rPr lang="en-US" sz="4000" dirty="0"/>
              <a:t>electrophoresis separation</a:t>
            </a:r>
            <a:r>
              <a:rPr lang="cs-CZ" sz="4000" dirty="0"/>
              <a:t>,</a:t>
            </a:r>
            <a:r>
              <a:rPr lang="en-US" sz="4000" dirty="0"/>
              <a:t> diffusion and precipitation of proteins.</a:t>
            </a:r>
          </a:p>
        </p:txBody>
      </p:sp>
      <p:pic>
        <p:nvPicPr>
          <p:cNvPr id="24582" name="Picture 6" descr="~AUT000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92200" y="1484313"/>
            <a:ext cx="2974975" cy="5229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4583" name="Text Box 7"/>
          <p:cNvSpPr txBox="1">
            <a:spLocks noChangeArrowheads="1"/>
          </p:cNvSpPr>
          <p:nvPr/>
        </p:nvSpPr>
        <p:spPr bwMode="auto">
          <a:xfrm>
            <a:off x="87313" y="2565400"/>
            <a:ext cx="1171575" cy="639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cs-CZ" sz="1200"/>
              <a:t>Plasma  (mixture of antigens)</a:t>
            </a:r>
          </a:p>
        </p:txBody>
      </p:sp>
      <p:sp>
        <p:nvSpPr>
          <p:cNvPr id="24584" name="Line 8"/>
          <p:cNvSpPr>
            <a:spLocks noChangeShapeType="1"/>
          </p:cNvSpPr>
          <p:nvPr/>
        </p:nvSpPr>
        <p:spPr bwMode="auto">
          <a:xfrm>
            <a:off x="1187450" y="2852738"/>
            <a:ext cx="1296988"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IN" dirty="0"/>
          </a:p>
        </p:txBody>
      </p:sp>
      <p:sp>
        <p:nvSpPr>
          <p:cNvPr id="24585" name="Text Box 9"/>
          <p:cNvSpPr txBox="1">
            <a:spLocks noChangeArrowheads="1"/>
          </p:cNvSpPr>
          <p:nvPr/>
        </p:nvSpPr>
        <p:spPr bwMode="auto">
          <a:xfrm>
            <a:off x="107950" y="3514725"/>
            <a:ext cx="1273175"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cs-CZ" sz="1200"/>
              <a:t>Electrophoresis </a:t>
            </a:r>
          </a:p>
        </p:txBody>
      </p:sp>
      <p:sp>
        <p:nvSpPr>
          <p:cNvPr id="24586" name="Text Box 10"/>
          <p:cNvSpPr txBox="1">
            <a:spLocks noChangeArrowheads="1"/>
          </p:cNvSpPr>
          <p:nvPr/>
        </p:nvSpPr>
        <p:spPr bwMode="auto">
          <a:xfrm>
            <a:off x="107950" y="4221163"/>
            <a:ext cx="1171575" cy="6397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sz="1200" dirty="0"/>
              <a:t>Antiserum  (mixture of antibodies)</a:t>
            </a:r>
          </a:p>
        </p:txBody>
      </p:sp>
      <p:sp>
        <p:nvSpPr>
          <p:cNvPr id="24587" name="Line 11"/>
          <p:cNvSpPr>
            <a:spLocks noChangeShapeType="1"/>
          </p:cNvSpPr>
          <p:nvPr/>
        </p:nvSpPr>
        <p:spPr bwMode="auto">
          <a:xfrm>
            <a:off x="971550" y="4437063"/>
            <a:ext cx="504825"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IN" dirty="0"/>
          </a:p>
        </p:txBody>
      </p:sp>
      <p:sp>
        <p:nvSpPr>
          <p:cNvPr id="24588" name="Text Box 12"/>
          <p:cNvSpPr txBox="1">
            <a:spLocks noChangeArrowheads="1"/>
          </p:cNvSpPr>
          <p:nvPr/>
        </p:nvSpPr>
        <p:spPr bwMode="auto">
          <a:xfrm>
            <a:off x="107950" y="5178425"/>
            <a:ext cx="1214438"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cs-CZ" sz="1200"/>
              <a:t>Imunodiffusion </a:t>
            </a:r>
          </a:p>
        </p:txBody>
      </p:sp>
      <p:sp>
        <p:nvSpPr>
          <p:cNvPr id="2" name="Date Placeholder 1"/>
          <p:cNvSpPr>
            <a:spLocks noGrp="1"/>
          </p:cNvSpPr>
          <p:nvPr>
            <p:ph type="dt" sz="half" idx="10"/>
          </p:nvPr>
        </p:nvSpPr>
        <p:spPr/>
        <p:txBody>
          <a:bodyPr/>
          <a:lstStyle/>
          <a:p>
            <a:fld id="{554EFB45-D799-4CE1-A61F-6E07F90FA07D}" type="datetime1">
              <a:rPr lang="en-IN" smtClean="0"/>
              <a:pPr/>
              <a:t>11/11/2014</a:t>
            </a:fld>
            <a:endParaRPr lang="en-IN" dirty="0"/>
          </a:p>
        </p:txBody>
      </p:sp>
      <p:sp>
        <p:nvSpPr>
          <p:cNvPr id="3" name="Footer Placeholder 2"/>
          <p:cNvSpPr>
            <a:spLocks noGrp="1"/>
          </p:cNvSpPr>
          <p:nvPr>
            <p:ph type="ftr" sz="quarter" idx="11"/>
          </p:nvPr>
        </p:nvSpPr>
        <p:spPr/>
        <p:txBody>
          <a:bodyPr/>
          <a:lstStyle/>
          <a:p>
            <a:r>
              <a:rPr lang="en-IN" smtClean="0"/>
              <a:t>Dr.T.V.Rao MD</a:t>
            </a:r>
            <a:endParaRPr lang="en-IN" dirty="0"/>
          </a:p>
        </p:txBody>
      </p:sp>
      <p:sp>
        <p:nvSpPr>
          <p:cNvPr id="4" name="Slide Number Placeholder 3"/>
          <p:cNvSpPr>
            <a:spLocks noGrp="1"/>
          </p:cNvSpPr>
          <p:nvPr>
            <p:ph type="sldNum" sz="quarter" idx="12"/>
          </p:nvPr>
        </p:nvSpPr>
        <p:spPr/>
        <p:txBody>
          <a:bodyPr/>
          <a:lstStyle/>
          <a:p>
            <a:fld id="{E77E9959-E1CB-4D02-9561-EF9D74FB02D1}" type="slidenum">
              <a:rPr lang="en-IN" smtClean="0"/>
              <a:pPr/>
              <a:t>42</a:t>
            </a:fld>
            <a:endParaRPr lang="en-IN" dirty="0"/>
          </a:p>
        </p:txBody>
      </p:sp>
    </p:spTree>
    <p:extLst>
      <p:ext uri="{BB962C8B-B14F-4D97-AF65-F5344CB8AC3E}">
        <p14:creationId xmlns:p14="http://schemas.microsoft.com/office/powerpoint/2010/main" xmlns="" val="31706401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Autofit/>
          </a:bodyPr>
          <a:lstStyle/>
          <a:p>
            <a:r>
              <a:rPr lang="en-US" sz="4000" b="1" dirty="0">
                <a:solidFill>
                  <a:srgbClr val="FF0000"/>
                </a:solidFill>
              </a:rPr>
              <a:t>Precipitation </a:t>
            </a:r>
            <a:r>
              <a:rPr lang="cs-CZ" sz="4000" b="1" dirty="0">
                <a:solidFill>
                  <a:srgbClr val="FF0000"/>
                </a:solidFill>
              </a:rPr>
              <a:t>and </a:t>
            </a:r>
            <a:r>
              <a:rPr lang="en-US" sz="4000" b="1" dirty="0" smtClean="0">
                <a:solidFill>
                  <a:srgbClr val="FF0000"/>
                </a:solidFill>
              </a:rPr>
              <a:t>I</a:t>
            </a:r>
            <a:r>
              <a:rPr lang="cs-CZ" sz="4000" b="1" dirty="0" smtClean="0">
                <a:solidFill>
                  <a:srgbClr val="FF0000"/>
                </a:solidFill>
              </a:rPr>
              <a:t>mmunodiffusion </a:t>
            </a:r>
            <a:r>
              <a:rPr lang="en-US" sz="4000" b="1" dirty="0">
                <a:solidFill>
                  <a:srgbClr val="FF0000"/>
                </a:solidFill>
              </a:rPr>
              <a:t>in gels</a:t>
            </a:r>
            <a:endParaRPr lang="cs-CZ" sz="4000" b="1" dirty="0">
              <a:solidFill>
                <a:srgbClr val="FF0000"/>
              </a:solidFill>
            </a:endParaRPr>
          </a:p>
        </p:txBody>
      </p:sp>
      <p:graphicFrame>
        <p:nvGraphicFramePr>
          <p:cNvPr id="25604" name="Object 4"/>
          <p:cNvGraphicFramePr>
            <a:graphicFrameLocks noGrp="1" noChangeAspect="1"/>
          </p:cNvGraphicFramePr>
          <p:nvPr>
            <p:ph sz="half" idx="2"/>
          </p:nvPr>
        </p:nvGraphicFramePr>
        <p:xfrm>
          <a:off x="179388" y="4437063"/>
          <a:ext cx="4824412" cy="2330450"/>
        </p:xfrm>
        <a:graphic>
          <a:graphicData uri="http://schemas.openxmlformats.org/presentationml/2006/ole">
            <p:oleObj spid="_x0000_s2065" name="PhotoImpact" r:id="rId3" imgW="9142857" imgH="4419048" progId="">
              <p:embed/>
            </p:oleObj>
          </a:graphicData>
        </a:graphic>
      </p:graphicFrame>
      <p:pic>
        <p:nvPicPr>
          <p:cNvPr id="25607" name="Picture 7" descr="~AUT000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9388" y="1700213"/>
            <a:ext cx="5462587" cy="2609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5608" name="Picture 8" descr="~AUT000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651500" y="3449638"/>
            <a:ext cx="3178175" cy="31480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fld id="{C0AA0B7A-6229-4F24-AB1A-2CECB70C7C9C}" type="datetime1">
              <a:rPr lang="en-IN" smtClean="0"/>
              <a:pPr/>
              <a:t>11/11/2014</a:t>
            </a:fld>
            <a:endParaRPr lang="cs-CZ"/>
          </a:p>
        </p:txBody>
      </p:sp>
      <p:sp>
        <p:nvSpPr>
          <p:cNvPr id="3" name="Footer Placeholder 2"/>
          <p:cNvSpPr>
            <a:spLocks noGrp="1"/>
          </p:cNvSpPr>
          <p:nvPr>
            <p:ph type="ftr" sz="quarter" idx="11"/>
          </p:nvPr>
        </p:nvSpPr>
        <p:spPr/>
        <p:txBody>
          <a:bodyPr/>
          <a:lstStyle/>
          <a:p>
            <a:r>
              <a:rPr lang="cs-CZ" smtClean="0"/>
              <a:t>Dr.T.V.Rao MD</a:t>
            </a:r>
            <a:endParaRPr lang="cs-CZ"/>
          </a:p>
        </p:txBody>
      </p:sp>
      <p:sp>
        <p:nvSpPr>
          <p:cNvPr id="4" name="Slide Number Placeholder 3"/>
          <p:cNvSpPr>
            <a:spLocks noGrp="1"/>
          </p:cNvSpPr>
          <p:nvPr>
            <p:ph type="sldNum" sz="quarter" idx="12"/>
          </p:nvPr>
        </p:nvSpPr>
        <p:spPr/>
        <p:txBody>
          <a:bodyPr/>
          <a:lstStyle/>
          <a:p>
            <a:fld id="{263AD791-C125-42F9-B3AF-728D2242172D}" type="slidenum">
              <a:rPr lang="cs-CZ" smtClean="0"/>
              <a:pPr/>
              <a:t>43</a:t>
            </a:fld>
            <a:endParaRPr lang="cs-CZ"/>
          </a:p>
        </p:txBody>
      </p:sp>
    </p:spTree>
    <p:extLst>
      <p:ext uri="{BB962C8B-B14F-4D97-AF65-F5344CB8AC3E}">
        <p14:creationId xmlns:p14="http://schemas.microsoft.com/office/powerpoint/2010/main" xmlns="" val="6926247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Grp="1" noChangeArrowheads="1"/>
          </p:cNvSpPr>
          <p:nvPr>
            <p:ph type="ctrTitle"/>
          </p:nvPr>
        </p:nvSpPr>
        <p:spPr/>
        <p:txBody>
          <a:bodyPr/>
          <a:lstStyle/>
          <a:p>
            <a:pPr eaLnBrk="1" hangingPunct="1"/>
            <a:r>
              <a:rPr lang="en-US" sz="4000" b="1" dirty="0" smtClean="0">
                <a:solidFill>
                  <a:srgbClr val="FF0000"/>
                </a:solidFill>
              </a:rPr>
              <a:t>Antigen and Antibody reactions can be identified by different methods</a:t>
            </a:r>
            <a:endParaRPr lang="en-IN" sz="4000" b="1" dirty="0" smtClean="0">
              <a:solidFill>
                <a:srgbClr val="FF0000"/>
              </a:solidFill>
            </a:endParaRPr>
          </a:p>
        </p:txBody>
      </p:sp>
      <p:pic>
        <p:nvPicPr>
          <p:cNvPr id="25603" name="Picture 6"/>
          <p:cNvPicPr>
            <a:picLocks noGrp="1" noChangeAspect="1" noChangeArrowheads="1"/>
          </p:cNvPicPr>
          <p:nvPr>
            <p:ph type="subTitle" idx="1"/>
          </p:nvPr>
        </p:nvPicPr>
        <p:blipFill>
          <a:blip r:embed="rId2">
            <a:extLst>
              <a:ext uri="{28A0092B-C50C-407E-A947-70E740481C1C}">
                <a14:useLocalDpi xmlns:a14="http://schemas.microsoft.com/office/drawing/2010/main" xmlns="" val="0"/>
              </a:ext>
            </a:extLst>
          </a:blip>
          <a:srcRect/>
          <a:stretch>
            <a:fillRect/>
          </a:stretch>
        </p:blipFill>
        <p:spPr>
          <a:xfrm>
            <a:off x="3695700" y="3886200"/>
            <a:ext cx="1752600" cy="1752600"/>
          </a:xfrm>
          <a:noFill/>
        </p:spPr>
      </p:pic>
      <p:sp>
        <p:nvSpPr>
          <p:cNvPr id="2" name="Date Placeholder 1"/>
          <p:cNvSpPr>
            <a:spLocks noGrp="1"/>
          </p:cNvSpPr>
          <p:nvPr>
            <p:ph type="dt" sz="half" idx="10"/>
          </p:nvPr>
        </p:nvSpPr>
        <p:spPr/>
        <p:txBody>
          <a:bodyPr/>
          <a:lstStyle/>
          <a:p>
            <a:fld id="{CFCEAA51-B133-41DC-B35D-5713A515D13C}" type="datetime1">
              <a:rPr lang="en-IN" smtClean="0"/>
              <a:pPr/>
              <a:t>11/11/2014</a:t>
            </a:fld>
            <a:endParaRPr lang="en-IN" dirty="0"/>
          </a:p>
        </p:txBody>
      </p:sp>
      <p:sp>
        <p:nvSpPr>
          <p:cNvPr id="3" name="Footer Placeholder 2"/>
          <p:cNvSpPr>
            <a:spLocks noGrp="1"/>
          </p:cNvSpPr>
          <p:nvPr>
            <p:ph type="ftr" sz="quarter" idx="11"/>
          </p:nvPr>
        </p:nvSpPr>
        <p:spPr/>
        <p:txBody>
          <a:bodyPr/>
          <a:lstStyle/>
          <a:p>
            <a:r>
              <a:rPr lang="en-IN" smtClean="0"/>
              <a:t>Dr.T.V.Rao MD</a:t>
            </a:r>
            <a:endParaRPr lang="en-IN" dirty="0"/>
          </a:p>
        </p:txBody>
      </p:sp>
      <p:sp>
        <p:nvSpPr>
          <p:cNvPr id="4" name="Slide Number Placeholder 3"/>
          <p:cNvSpPr>
            <a:spLocks noGrp="1"/>
          </p:cNvSpPr>
          <p:nvPr>
            <p:ph type="sldNum" sz="quarter" idx="12"/>
          </p:nvPr>
        </p:nvSpPr>
        <p:spPr/>
        <p:txBody>
          <a:bodyPr/>
          <a:lstStyle/>
          <a:p>
            <a:fld id="{E77E9959-E1CB-4D02-9561-EF9D74FB02D1}" type="slidenum">
              <a:rPr lang="en-IN" smtClean="0"/>
              <a:pPr/>
              <a:t>44</a:t>
            </a:fld>
            <a:endParaRPr lang="en-IN" dirty="0"/>
          </a:p>
        </p:txBody>
      </p:sp>
    </p:spTree>
    <p:extLst>
      <p:ext uri="{BB962C8B-B14F-4D97-AF65-F5344CB8AC3E}">
        <p14:creationId xmlns:p14="http://schemas.microsoft.com/office/powerpoint/2010/main" xmlns="" val="28732725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457200"/>
            <a:ext cx="8075240" cy="685800"/>
          </a:xfrm>
        </p:spPr>
        <p:txBody>
          <a:bodyPr>
            <a:noAutofit/>
          </a:bodyPr>
          <a:lstStyle/>
          <a:p>
            <a:pPr eaLnBrk="1" hangingPunct="1"/>
            <a:r>
              <a:rPr lang="en-US" b="1" u="sng" dirty="0" smtClean="0">
                <a:solidFill>
                  <a:srgbClr val="FF0000"/>
                </a:solidFill>
              </a:rPr>
              <a:t>Precipitation test</a:t>
            </a:r>
            <a:endParaRPr lang="en-US" u="sng" dirty="0" smtClean="0">
              <a:solidFill>
                <a:srgbClr val="FF0000"/>
              </a:solidFill>
            </a:endParaRPr>
          </a:p>
        </p:txBody>
      </p:sp>
      <p:sp>
        <p:nvSpPr>
          <p:cNvPr id="5123" name="Rectangle 3"/>
          <p:cNvSpPr>
            <a:spLocks noGrp="1" noChangeArrowheads="1"/>
          </p:cNvSpPr>
          <p:nvPr>
            <p:ph type="body" idx="1"/>
          </p:nvPr>
        </p:nvSpPr>
        <p:spPr>
          <a:xfrm>
            <a:off x="381000" y="1371600"/>
            <a:ext cx="8229600" cy="4572000"/>
          </a:xfrm>
        </p:spPr>
        <p:txBody>
          <a:bodyPr>
            <a:normAutofit fontScale="85000" lnSpcReduction="20000"/>
          </a:bodyPr>
          <a:lstStyle/>
          <a:p>
            <a:pPr algn="ctr" eaLnBrk="1" hangingPunct="1">
              <a:lnSpc>
                <a:spcPct val="80000"/>
              </a:lnSpc>
              <a:buFont typeface="Wingdings" pitchFamily="2" charset="2"/>
              <a:buNone/>
            </a:pPr>
            <a:r>
              <a:rPr lang="en-US" dirty="0" smtClean="0">
                <a:solidFill>
                  <a:srgbClr val="FF0000"/>
                </a:solidFill>
              </a:rPr>
              <a:t>Radial Immunodiffusion (Mancini) – </a:t>
            </a:r>
          </a:p>
          <a:p>
            <a:pPr eaLnBrk="1" hangingPunct="1">
              <a:lnSpc>
                <a:spcPct val="80000"/>
              </a:lnSpc>
            </a:pPr>
            <a:r>
              <a:rPr lang="en-US" sz="3900" dirty="0" smtClean="0"/>
              <a:t>In radial Immunodiffusion Antigen (IgG antibody) is incorporated into the agar gel as it is poured </a:t>
            </a:r>
          </a:p>
          <a:p>
            <a:pPr eaLnBrk="1" hangingPunct="1">
              <a:lnSpc>
                <a:spcPct val="80000"/>
              </a:lnSpc>
            </a:pPr>
            <a:r>
              <a:rPr lang="en-US" sz="3900" dirty="0" smtClean="0"/>
              <a:t>different dilutions of the antibody are placed in holes punched into the agar. </a:t>
            </a:r>
          </a:p>
          <a:p>
            <a:pPr eaLnBrk="1" hangingPunct="1">
              <a:lnSpc>
                <a:spcPct val="80000"/>
              </a:lnSpc>
            </a:pPr>
            <a:r>
              <a:rPr lang="en-US" sz="3900" dirty="0" smtClean="0"/>
              <a:t>As the antibody diffuses into the gel it reacts with the antigen and when the equivalence point is reached a ring of precipitation is formed as illustrated in Figure</a:t>
            </a:r>
          </a:p>
          <a:p>
            <a:pPr eaLnBrk="1" hangingPunct="1">
              <a:lnSpc>
                <a:spcPct val="80000"/>
              </a:lnSpc>
            </a:pPr>
            <a:r>
              <a:rPr lang="en-US" sz="3900" dirty="0" smtClean="0"/>
              <a:t>The diameter of the ring is proportional to the concentration of antibody since the amount of antigen is constant. </a:t>
            </a:r>
          </a:p>
        </p:txBody>
      </p:sp>
      <p:sp>
        <p:nvSpPr>
          <p:cNvPr id="2" name="Date Placeholder 1"/>
          <p:cNvSpPr>
            <a:spLocks noGrp="1"/>
          </p:cNvSpPr>
          <p:nvPr>
            <p:ph type="dt" sz="half" idx="10"/>
          </p:nvPr>
        </p:nvSpPr>
        <p:spPr/>
        <p:txBody>
          <a:bodyPr/>
          <a:lstStyle/>
          <a:p>
            <a:fld id="{78439D9B-89E1-4909-AA78-C048EE7F4435}" type="datetime1">
              <a:rPr lang="en-IN" smtClean="0"/>
              <a:pPr/>
              <a:t>11/11/2014</a:t>
            </a:fld>
            <a:endParaRPr lang="en-IN" dirty="0"/>
          </a:p>
        </p:txBody>
      </p:sp>
      <p:sp>
        <p:nvSpPr>
          <p:cNvPr id="3" name="Footer Placeholder 2"/>
          <p:cNvSpPr>
            <a:spLocks noGrp="1"/>
          </p:cNvSpPr>
          <p:nvPr>
            <p:ph type="ftr" sz="quarter" idx="11"/>
          </p:nvPr>
        </p:nvSpPr>
        <p:spPr/>
        <p:txBody>
          <a:bodyPr/>
          <a:lstStyle/>
          <a:p>
            <a:r>
              <a:rPr lang="en-IN" smtClean="0"/>
              <a:t>Dr.T.V.Rao MD</a:t>
            </a:r>
            <a:endParaRPr lang="en-IN" dirty="0"/>
          </a:p>
        </p:txBody>
      </p:sp>
      <p:sp>
        <p:nvSpPr>
          <p:cNvPr id="4" name="Slide Number Placeholder 3"/>
          <p:cNvSpPr>
            <a:spLocks noGrp="1"/>
          </p:cNvSpPr>
          <p:nvPr>
            <p:ph type="sldNum" sz="quarter" idx="12"/>
          </p:nvPr>
        </p:nvSpPr>
        <p:spPr/>
        <p:txBody>
          <a:bodyPr/>
          <a:lstStyle/>
          <a:p>
            <a:fld id="{E77E9959-E1CB-4D02-9561-EF9D74FB02D1}" type="slidenum">
              <a:rPr lang="en-IN" smtClean="0"/>
              <a:pPr/>
              <a:t>45</a:t>
            </a:fld>
            <a:endParaRPr lang="en-IN" dirty="0"/>
          </a:p>
        </p:txBody>
      </p:sp>
    </p:spTree>
    <p:extLst>
      <p:ext uri="{BB962C8B-B14F-4D97-AF65-F5344CB8AC3E}">
        <p14:creationId xmlns:p14="http://schemas.microsoft.com/office/powerpoint/2010/main" xmlns="" val="19209454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IN" sz="4800" b="1" dirty="0">
                <a:solidFill>
                  <a:srgbClr val="FF0000"/>
                </a:solidFill>
              </a:rPr>
              <a:t>Radial Immunodiffusion (Mancini) </a:t>
            </a:r>
          </a:p>
        </p:txBody>
      </p:sp>
      <p:sp>
        <p:nvSpPr>
          <p:cNvPr id="6146" name="Rectangle 3"/>
          <p:cNvSpPr>
            <a:spLocks noGrp="1" noChangeArrowheads="1"/>
          </p:cNvSpPr>
          <p:nvPr>
            <p:ph idx="1"/>
          </p:nvPr>
        </p:nvSpPr>
        <p:spPr/>
        <p:txBody>
          <a:bodyPr>
            <a:noAutofit/>
          </a:bodyPr>
          <a:lstStyle/>
          <a:p>
            <a:pPr eaLnBrk="1" hangingPunct="1">
              <a:lnSpc>
                <a:spcPct val="90000"/>
              </a:lnSpc>
            </a:pPr>
            <a:r>
              <a:rPr lang="en-US" sz="2800" dirty="0" smtClean="0"/>
              <a:t>Thus, by running different concentrations of a standard antibody one can generate a standard cure from which one can quantitate the amount of an antibody in an unknown sample. </a:t>
            </a:r>
          </a:p>
          <a:p>
            <a:pPr eaLnBrk="1" hangingPunct="1">
              <a:lnSpc>
                <a:spcPct val="90000"/>
              </a:lnSpc>
            </a:pPr>
            <a:r>
              <a:rPr lang="en-US" sz="2800" dirty="0" smtClean="0"/>
              <a:t>Thus, this is a quantitative test. </a:t>
            </a:r>
          </a:p>
          <a:p>
            <a:pPr eaLnBrk="1" hangingPunct="1">
              <a:lnSpc>
                <a:spcPct val="90000"/>
              </a:lnSpc>
            </a:pPr>
            <a:r>
              <a:rPr lang="en-US" sz="2800" dirty="0" smtClean="0"/>
              <a:t>If more than one ring appears in the test, more than one antigen/antibody reaction has occurred. This could be due to a mixture of antigens or antibodies. </a:t>
            </a:r>
          </a:p>
          <a:p>
            <a:pPr eaLnBrk="1" hangingPunct="1">
              <a:lnSpc>
                <a:spcPct val="90000"/>
              </a:lnSpc>
            </a:pPr>
            <a:r>
              <a:rPr lang="en-US" sz="2800" dirty="0" smtClean="0"/>
              <a:t>This test is commonly used in the clinical laboratory for the determination of immunoglobulin levels in patient samples. </a:t>
            </a:r>
          </a:p>
          <a:p>
            <a:pPr eaLnBrk="1" hangingPunct="1">
              <a:lnSpc>
                <a:spcPct val="90000"/>
              </a:lnSpc>
            </a:pPr>
            <a:endParaRPr lang="en-US" sz="2800" dirty="0" smtClean="0"/>
          </a:p>
        </p:txBody>
      </p:sp>
      <p:sp>
        <p:nvSpPr>
          <p:cNvPr id="2" name="Date Placeholder 1"/>
          <p:cNvSpPr>
            <a:spLocks noGrp="1"/>
          </p:cNvSpPr>
          <p:nvPr>
            <p:ph type="dt" sz="half" idx="10"/>
          </p:nvPr>
        </p:nvSpPr>
        <p:spPr/>
        <p:txBody>
          <a:bodyPr/>
          <a:lstStyle/>
          <a:p>
            <a:fld id="{35664898-3760-4B28-9EC4-1F2933856A6E}" type="datetime1">
              <a:rPr lang="en-IN" smtClean="0"/>
              <a:pPr/>
              <a:t>11/11/2014</a:t>
            </a:fld>
            <a:endParaRPr lang="en-IN" dirty="0"/>
          </a:p>
        </p:txBody>
      </p:sp>
      <p:sp>
        <p:nvSpPr>
          <p:cNvPr id="3" name="Footer Placeholder 2"/>
          <p:cNvSpPr>
            <a:spLocks noGrp="1"/>
          </p:cNvSpPr>
          <p:nvPr>
            <p:ph type="ftr" sz="quarter" idx="11"/>
          </p:nvPr>
        </p:nvSpPr>
        <p:spPr/>
        <p:txBody>
          <a:bodyPr/>
          <a:lstStyle/>
          <a:p>
            <a:r>
              <a:rPr lang="en-IN" smtClean="0"/>
              <a:t>Dr.T.V.Rao MD</a:t>
            </a:r>
            <a:endParaRPr lang="en-IN" dirty="0"/>
          </a:p>
        </p:txBody>
      </p:sp>
      <p:sp>
        <p:nvSpPr>
          <p:cNvPr id="4" name="Slide Number Placeholder 3"/>
          <p:cNvSpPr>
            <a:spLocks noGrp="1"/>
          </p:cNvSpPr>
          <p:nvPr>
            <p:ph type="sldNum" sz="quarter" idx="12"/>
          </p:nvPr>
        </p:nvSpPr>
        <p:spPr/>
        <p:txBody>
          <a:bodyPr/>
          <a:lstStyle/>
          <a:p>
            <a:fld id="{E77E9959-E1CB-4D02-9561-EF9D74FB02D1}" type="slidenum">
              <a:rPr lang="en-IN" smtClean="0"/>
              <a:pPr/>
              <a:t>46</a:t>
            </a:fld>
            <a:endParaRPr lang="en-IN" dirty="0"/>
          </a:p>
        </p:txBody>
      </p:sp>
    </p:spTree>
    <p:extLst>
      <p:ext uri="{BB962C8B-B14F-4D97-AF65-F5344CB8AC3E}">
        <p14:creationId xmlns:p14="http://schemas.microsoft.com/office/powerpoint/2010/main" xmlns="" val="15121329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RID"/>
          <p:cNvPicPr>
            <a:picLocks noGrp="1" noChangeAspect="1" noChangeArrowheads="1"/>
          </p:cNvPicPr>
          <p:nvPr>
            <p:ph type="body" idx="1"/>
          </p:nvPr>
        </p:nvPicPr>
        <p:blipFill>
          <a:blip r:embed="rId2">
            <a:extLst>
              <a:ext uri="{28A0092B-C50C-407E-A947-70E740481C1C}">
                <a14:useLocalDpi xmlns:a14="http://schemas.microsoft.com/office/drawing/2010/main" xmlns="" val="0"/>
              </a:ext>
            </a:extLst>
          </a:blip>
          <a:srcRect/>
          <a:stretch>
            <a:fillRect/>
          </a:stretch>
        </p:blipFill>
        <p:spPr>
          <a:xfrm>
            <a:off x="0" y="188640"/>
            <a:ext cx="9144000" cy="666936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 name="Date Placeholder 1"/>
          <p:cNvSpPr>
            <a:spLocks noGrp="1"/>
          </p:cNvSpPr>
          <p:nvPr>
            <p:ph type="dt" sz="half" idx="10"/>
          </p:nvPr>
        </p:nvSpPr>
        <p:spPr/>
        <p:txBody>
          <a:bodyPr/>
          <a:lstStyle/>
          <a:p>
            <a:fld id="{435CDA81-C3CA-4F84-BDB3-96B4CC6638C0}" type="datetime1">
              <a:rPr lang="en-IN" smtClean="0"/>
              <a:pPr/>
              <a:t>11/11/2014</a:t>
            </a:fld>
            <a:endParaRPr lang="en-IN" dirty="0"/>
          </a:p>
        </p:txBody>
      </p:sp>
      <p:sp>
        <p:nvSpPr>
          <p:cNvPr id="3" name="Footer Placeholder 2"/>
          <p:cNvSpPr>
            <a:spLocks noGrp="1"/>
          </p:cNvSpPr>
          <p:nvPr>
            <p:ph type="ftr" sz="quarter" idx="11"/>
          </p:nvPr>
        </p:nvSpPr>
        <p:spPr/>
        <p:txBody>
          <a:bodyPr/>
          <a:lstStyle/>
          <a:p>
            <a:r>
              <a:rPr lang="en-IN" smtClean="0"/>
              <a:t>Dr.T.V.Rao MD</a:t>
            </a:r>
            <a:endParaRPr lang="en-IN" dirty="0"/>
          </a:p>
        </p:txBody>
      </p:sp>
      <p:sp>
        <p:nvSpPr>
          <p:cNvPr id="4" name="Slide Number Placeholder 3"/>
          <p:cNvSpPr>
            <a:spLocks noGrp="1"/>
          </p:cNvSpPr>
          <p:nvPr>
            <p:ph type="sldNum" sz="quarter" idx="12"/>
          </p:nvPr>
        </p:nvSpPr>
        <p:spPr/>
        <p:txBody>
          <a:bodyPr/>
          <a:lstStyle/>
          <a:p>
            <a:fld id="{E77E9959-E1CB-4D02-9561-EF9D74FB02D1}" type="slidenum">
              <a:rPr lang="en-IN" smtClean="0"/>
              <a:pPr/>
              <a:t>47</a:t>
            </a:fld>
            <a:endParaRPr lang="en-IN" dirty="0"/>
          </a:p>
        </p:txBody>
      </p:sp>
    </p:spTree>
    <p:extLst>
      <p:ext uri="{BB962C8B-B14F-4D97-AF65-F5344CB8AC3E}">
        <p14:creationId xmlns:p14="http://schemas.microsoft.com/office/powerpoint/2010/main" xmlns="" val="24238182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a:bodyPr>
          <a:lstStyle/>
          <a:p>
            <a:r>
              <a:rPr lang="en-US" sz="7200" b="1" dirty="0" smtClean="0">
                <a:solidFill>
                  <a:srgbClr val="FF0000"/>
                </a:solidFill>
              </a:rPr>
              <a:t>Electrophoresis</a:t>
            </a:r>
            <a:endParaRPr lang="en-IN" sz="7200" b="1" dirty="0">
              <a:solidFill>
                <a:srgbClr val="FF0000"/>
              </a:solidFill>
            </a:endParaRPr>
          </a:p>
        </p:txBody>
      </p:sp>
      <p:sp>
        <p:nvSpPr>
          <p:cNvPr id="8" name="Subtitle 7"/>
          <p:cNvSpPr>
            <a:spLocks noGrp="1"/>
          </p:cNvSpPr>
          <p:nvPr>
            <p:ph type="subTitle" idx="1"/>
          </p:nvPr>
        </p:nvSpPr>
        <p:spPr/>
        <p:txBody>
          <a:bodyPr/>
          <a:lstStyle/>
          <a:p>
            <a:endParaRPr lang="en-IN" dirty="0"/>
          </a:p>
        </p:txBody>
      </p:sp>
      <p:sp>
        <p:nvSpPr>
          <p:cNvPr id="4" name="Date Placeholder 3"/>
          <p:cNvSpPr>
            <a:spLocks noGrp="1"/>
          </p:cNvSpPr>
          <p:nvPr>
            <p:ph type="dt" sz="half" idx="10"/>
          </p:nvPr>
        </p:nvSpPr>
        <p:spPr/>
        <p:txBody>
          <a:bodyPr/>
          <a:lstStyle/>
          <a:p>
            <a:fld id="{AA8D96AF-F517-4071-8C73-D84FAABC203E}" type="datetime1">
              <a:rPr lang="en-IN" smtClean="0"/>
              <a:pPr/>
              <a:t>11/11/2014</a:t>
            </a:fld>
            <a:endParaRPr lang="en-IN" dirty="0"/>
          </a:p>
        </p:txBody>
      </p:sp>
      <p:sp>
        <p:nvSpPr>
          <p:cNvPr id="5" name="Footer Placeholder 4"/>
          <p:cNvSpPr>
            <a:spLocks noGrp="1"/>
          </p:cNvSpPr>
          <p:nvPr>
            <p:ph type="ftr" sz="quarter" idx="11"/>
          </p:nvPr>
        </p:nvSpPr>
        <p:spPr/>
        <p:txBody>
          <a:bodyPr/>
          <a:lstStyle/>
          <a:p>
            <a:r>
              <a:rPr lang="en-IN" smtClean="0"/>
              <a:t>Dr.T.V.Rao MD</a:t>
            </a:r>
            <a:endParaRPr lang="en-IN" dirty="0"/>
          </a:p>
        </p:txBody>
      </p:sp>
      <p:sp>
        <p:nvSpPr>
          <p:cNvPr id="6" name="Slide Number Placeholder 5"/>
          <p:cNvSpPr>
            <a:spLocks noGrp="1"/>
          </p:cNvSpPr>
          <p:nvPr>
            <p:ph type="sldNum" sz="quarter" idx="12"/>
          </p:nvPr>
        </p:nvSpPr>
        <p:spPr/>
        <p:txBody>
          <a:bodyPr/>
          <a:lstStyle/>
          <a:p>
            <a:fld id="{E77E9959-E1CB-4D02-9561-EF9D74FB02D1}" type="slidenum">
              <a:rPr lang="en-IN" smtClean="0"/>
              <a:pPr/>
              <a:t>48</a:t>
            </a:fld>
            <a:endParaRPr lang="en-IN"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641811" y="3356992"/>
            <a:ext cx="3810000" cy="27896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244987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noFill/>
          <a:ln/>
        </p:spPr>
        <p:txBody>
          <a:bodyPr>
            <a:normAutofit fontScale="90000"/>
          </a:bodyPr>
          <a:lstStyle/>
          <a:p>
            <a:r>
              <a:rPr lang="en-US" b="1" dirty="0">
                <a:solidFill>
                  <a:schemeClr val="bg1"/>
                </a:solidFill>
                <a:latin typeface="Times New Roman" pitchFamily="18" charset="0"/>
                <a:cs typeface="Times New Roman" pitchFamily="18" charset="0"/>
              </a:rPr>
              <a:t>Electrophoresis</a:t>
            </a:r>
            <a:br>
              <a:rPr lang="en-US" b="1" dirty="0">
                <a:solidFill>
                  <a:schemeClr val="bg1"/>
                </a:solidFill>
                <a:latin typeface="Times New Roman" pitchFamily="18" charset="0"/>
                <a:cs typeface="Times New Roman" pitchFamily="18" charset="0"/>
              </a:rPr>
            </a:br>
            <a:r>
              <a:rPr lang="en-US" b="1" dirty="0" err="1" smtClean="0">
                <a:solidFill>
                  <a:schemeClr val="bg1"/>
                </a:solidFill>
                <a:latin typeface="Times New Roman" pitchFamily="18" charset="0"/>
                <a:cs typeface="Times New Roman" pitchFamily="18" charset="0"/>
              </a:rPr>
              <a:t>Electrophoresis</a:t>
            </a:r>
            <a:endParaRPr lang="en-US" b="1" dirty="0">
              <a:solidFill>
                <a:schemeClr val="bg1"/>
              </a:solidFill>
              <a:latin typeface="Times New Roman" pitchFamily="18" charset="0"/>
              <a:cs typeface="Times New Roman" pitchFamily="18" charset="0"/>
            </a:endParaRPr>
          </a:p>
        </p:txBody>
      </p:sp>
      <p:graphicFrame>
        <p:nvGraphicFramePr>
          <p:cNvPr id="2060" name="Object 12"/>
          <p:cNvGraphicFramePr>
            <a:graphicFrameLocks noGrp="1" noChangeAspect="1"/>
          </p:cNvGraphicFramePr>
          <p:nvPr>
            <p:ph idx="1"/>
          </p:nvPr>
        </p:nvGraphicFramePr>
        <p:xfrm>
          <a:off x="2119313" y="2201863"/>
          <a:ext cx="4905375" cy="3324225"/>
        </p:xfrm>
        <a:graphic>
          <a:graphicData uri="http://schemas.openxmlformats.org/presentationml/2006/ole">
            <p:oleObj spid="_x0000_s3081" name="Bitmap Image" r:id="rId4" imgW="4904762" imgH="3323810" progId="PBrush">
              <p:embed/>
            </p:oleObj>
          </a:graphicData>
        </a:graphic>
      </p:graphicFrame>
      <p:sp>
        <p:nvSpPr>
          <p:cNvPr id="6" name="Slide Number Placeholder 6"/>
          <p:cNvSpPr>
            <a:spLocks noGrp="1"/>
          </p:cNvSpPr>
          <p:nvPr>
            <p:ph type="sldNum" sz="quarter" idx="12"/>
          </p:nvPr>
        </p:nvSpPr>
        <p:spPr/>
        <p:txBody>
          <a:bodyPr/>
          <a:lstStyle/>
          <a:p>
            <a:fld id="{6EF4DA83-64DD-454F-A855-629CE59FC63F}" type="slidenum">
              <a:rPr lang="fa-IR"/>
              <a:pPr/>
              <a:t>49</a:t>
            </a:fld>
            <a:endParaRPr lang="en-US"/>
          </a:p>
        </p:txBody>
      </p:sp>
      <p:sp>
        <p:nvSpPr>
          <p:cNvPr id="2054" name="Rectangle 6"/>
          <p:cNvSpPr>
            <a:spLocks noChangeArrowheads="1"/>
          </p:cNvSpPr>
          <p:nvPr/>
        </p:nvSpPr>
        <p:spPr bwMode="auto">
          <a:xfrm>
            <a:off x="539750" y="981075"/>
            <a:ext cx="7993063" cy="2016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342900" indent="-342900" algn="ctr">
              <a:spcBef>
                <a:spcPct val="20000"/>
              </a:spcBef>
            </a:pPr>
            <a:r>
              <a:rPr lang="en-US" sz="4000" b="1" dirty="0">
                <a:solidFill>
                  <a:srgbClr val="FF0000"/>
                </a:solidFill>
                <a:latin typeface="Times New Roman" pitchFamily="18" charset="0"/>
                <a:cs typeface="Times New Roman" pitchFamily="18" charset="0"/>
              </a:rPr>
              <a:t>The migration of particles under the influence of a direct electrical current, </a:t>
            </a:r>
          </a:p>
        </p:txBody>
      </p:sp>
      <p:sp>
        <p:nvSpPr>
          <p:cNvPr id="2055" name="Rectangle 7"/>
          <p:cNvSpPr>
            <a:spLocks noChangeArrowheads="1"/>
          </p:cNvSpPr>
          <p:nvPr/>
        </p:nvSpPr>
        <p:spPr bwMode="auto">
          <a:xfrm>
            <a:off x="251520" y="3141663"/>
            <a:ext cx="8892481" cy="2520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342900" indent="-342900">
              <a:spcBef>
                <a:spcPct val="20000"/>
              </a:spcBef>
              <a:buClr>
                <a:schemeClr val="accent2"/>
              </a:buClr>
              <a:buSzPct val="80000"/>
              <a:buFont typeface="Wingdings" pitchFamily="2" charset="2"/>
              <a:buNone/>
            </a:pPr>
            <a:r>
              <a:rPr lang="en-US" sz="4000" b="1" dirty="0">
                <a:solidFill>
                  <a:schemeClr val="tx2"/>
                </a:solidFill>
                <a:latin typeface="Times New Roman" pitchFamily="18" charset="0"/>
                <a:cs typeface="Times New Roman" pitchFamily="18" charset="0"/>
              </a:rPr>
              <a:t>and requires </a:t>
            </a:r>
          </a:p>
          <a:p>
            <a:pPr marL="342900" indent="-342900">
              <a:spcBef>
                <a:spcPct val="20000"/>
              </a:spcBef>
              <a:buClr>
                <a:schemeClr val="accent2"/>
              </a:buClr>
              <a:buSzPct val="80000"/>
              <a:buFont typeface="Wingdings" pitchFamily="2" charset="2"/>
              <a:buChar char="q"/>
            </a:pPr>
            <a:r>
              <a:rPr lang="en-US" sz="3500" b="1" dirty="0">
                <a:solidFill>
                  <a:schemeClr val="tx2"/>
                </a:solidFill>
                <a:latin typeface="Times New Roman" pitchFamily="18" charset="0"/>
                <a:cs typeface="Times New Roman" pitchFamily="18" charset="0"/>
              </a:rPr>
              <a:t>C</a:t>
            </a:r>
            <a:r>
              <a:rPr lang="en-US" sz="3500" b="1" dirty="0">
                <a:latin typeface="Times New Roman" pitchFamily="18" charset="0"/>
                <a:cs typeface="Times New Roman" pitchFamily="18" charset="0"/>
              </a:rPr>
              <a:t>harged particles</a:t>
            </a:r>
          </a:p>
          <a:p>
            <a:pPr marL="342900" indent="-342900">
              <a:spcBef>
                <a:spcPct val="20000"/>
              </a:spcBef>
              <a:buClr>
                <a:schemeClr val="accent2"/>
              </a:buClr>
              <a:buSzPct val="80000"/>
              <a:buFont typeface="Wingdings" pitchFamily="2" charset="2"/>
              <a:buChar char="q"/>
            </a:pPr>
            <a:r>
              <a:rPr lang="en-US" sz="3500" b="1" dirty="0">
                <a:latin typeface="Times New Roman" pitchFamily="18" charset="0"/>
                <a:cs typeface="Times New Roman" pitchFamily="18" charset="0"/>
              </a:rPr>
              <a:t>Medium capable of carrying a current</a:t>
            </a:r>
          </a:p>
        </p:txBody>
      </p:sp>
    </p:spTree>
    <p:extLst>
      <p:ext uri="{BB962C8B-B14F-4D97-AF65-F5344CB8AC3E}">
        <p14:creationId xmlns:p14="http://schemas.microsoft.com/office/powerpoint/2010/main" xmlns="" val="29169721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54">
                                            <p:txEl>
                                              <p:pRg st="0" end="0"/>
                                            </p:txEl>
                                          </p:spTgt>
                                        </p:tgtEl>
                                        <p:attrNameLst>
                                          <p:attrName>style.visibility</p:attrName>
                                        </p:attrNameLst>
                                      </p:cBhvr>
                                      <p:to>
                                        <p:strVal val="visible"/>
                                      </p:to>
                                    </p:set>
                                    <p:animEffect transition="in" filter="fade">
                                      <p:cBhvr>
                                        <p:cTn id="7" dur="2000"/>
                                        <p:tgtEl>
                                          <p:spTgt spid="205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32" fill="hold" nodeType="clickEffect">
                                  <p:stCondLst>
                                    <p:cond delay="0"/>
                                  </p:stCondLst>
                                  <p:childTnLst>
                                    <p:set>
                                      <p:cBhvr>
                                        <p:cTn id="11" dur="1" fill="hold">
                                          <p:stCondLst>
                                            <p:cond delay="0"/>
                                          </p:stCondLst>
                                        </p:cTn>
                                        <p:tgtEl>
                                          <p:spTgt spid="2060"/>
                                        </p:tgtEl>
                                        <p:attrNameLst>
                                          <p:attrName>style.visibility</p:attrName>
                                        </p:attrNameLst>
                                      </p:cBhvr>
                                      <p:to>
                                        <p:strVal val="visible"/>
                                      </p:to>
                                    </p:set>
                                    <p:animEffect transition="in" filter="diamond(out)">
                                      <p:cBhvr>
                                        <p:cTn id="12" dur="2000"/>
                                        <p:tgtEl>
                                          <p:spTgt spid="20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xit" presetSubtype="16" fill="hold" nodeType="clickEffect">
                                  <p:stCondLst>
                                    <p:cond delay="0"/>
                                  </p:stCondLst>
                                  <p:childTnLst>
                                    <p:animEffect transition="out" filter="diamond(in)">
                                      <p:cBhvr>
                                        <p:cTn id="16" dur="1000"/>
                                        <p:tgtEl>
                                          <p:spTgt spid="2060"/>
                                        </p:tgtEl>
                                      </p:cBhvr>
                                    </p:animEffect>
                                    <p:set>
                                      <p:cBhvr>
                                        <p:cTn id="17" dur="1" fill="hold">
                                          <p:stCondLst>
                                            <p:cond delay="999"/>
                                          </p:stCondLst>
                                        </p:cTn>
                                        <p:tgtEl>
                                          <p:spTgt spid="2060"/>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2055"/>
                                        </p:tgtEl>
                                        <p:attrNameLst>
                                          <p:attrName>style.visibility</p:attrName>
                                        </p:attrNameLst>
                                      </p:cBhvr>
                                      <p:to>
                                        <p:strVal val="visible"/>
                                      </p:to>
                                    </p:set>
                                    <p:animEffect transition="in" filter="fade">
                                      <p:cBhvr>
                                        <p:cTn id="20" dur="20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Autofit/>
          </a:bodyPr>
          <a:lstStyle/>
          <a:p>
            <a:r>
              <a:rPr lang="cs-CZ" b="1" dirty="0">
                <a:solidFill>
                  <a:srgbClr val="FF0000"/>
                </a:solidFill>
              </a:rPr>
              <a:t>Characteristics of Antibodies (Immunoglobulins)</a:t>
            </a:r>
          </a:p>
        </p:txBody>
      </p:sp>
      <p:sp>
        <p:nvSpPr>
          <p:cNvPr id="9219" name="Rectangle 3"/>
          <p:cNvSpPr>
            <a:spLocks noGrp="1" noChangeArrowheads="1"/>
          </p:cNvSpPr>
          <p:nvPr>
            <p:ph sz="half" idx="1"/>
          </p:nvPr>
        </p:nvSpPr>
        <p:spPr/>
        <p:txBody>
          <a:bodyPr>
            <a:normAutofit lnSpcReduction="10000"/>
          </a:bodyPr>
          <a:lstStyle/>
          <a:p>
            <a:r>
              <a:rPr lang="en-US" sz="2800" dirty="0"/>
              <a:t>Proteins with the property of specific combination with antigen (or one antigenic determinant) which elicited their formation.</a:t>
            </a:r>
          </a:p>
          <a:p>
            <a:r>
              <a:rPr lang="en-US" sz="2800" dirty="0" smtClean="0"/>
              <a:t>Immunoglobulin's </a:t>
            </a:r>
            <a:r>
              <a:rPr lang="en-US" sz="2800" dirty="0"/>
              <a:t>account for </a:t>
            </a:r>
            <a:r>
              <a:rPr lang="en-US" sz="2800" dirty="0">
                <a:cs typeface="Arial" charset="0"/>
              </a:rPr>
              <a:t>~ 20% of the total </a:t>
            </a:r>
            <a:r>
              <a:rPr lang="en-US" sz="2800" dirty="0"/>
              <a:t>  plasma proteins.</a:t>
            </a:r>
          </a:p>
        </p:txBody>
      </p:sp>
      <p:sp>
        <p:nvSpPr>
          <p:cNvPr id="2" name="Content Placeholder 1"/>
          <p:cNvSpPr>
            <a:spLocks noGrp="1"/>
          </p:cNvSpPr>
          <p:nvPr>
            <p:ph sz="half" idx="2"/>
          </p:nvPr>
        </p:nvSpPr>
        <p:spPr/>
        <p:txBody>
          <a:bodyPr>
            <a:normAutofit lnSpcReduction="10000"/>
          </a:bodyPr>
          <a:lstStyle/>
          <a:p>
            <a:endParaRPr lang="en-IN"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44008" y="1556792"/>
            <a:ext cx="4090392" cy="4680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fld id="{18433155-D2EC-4508-8514-6DCBD4300962}" type="datetime1">
              <a:rPr lang="en-IN" smtClean="0"/>
              <a:pPr/>
              <a:t>11/11/2014</a:t>
            </a:fld>
            <a:endParaRPr lang="en-IN" dirty="0"/>
          </a:p>
        </p:txBody>
      </p:sp>
      <p:sp>
        <p:nvSpPr>
          <p:cNvPr id="4" name="Footer Placeholder 3"/>
          <p:cNvSpPr>
            <a:spLocks noGrp="1"/>
          </p:cNvSpPr>
          <p:nvPr>
            <p:ph type="ftr" sz="quarter" idx="11"/>
          </p:nvPr>
        </p:nvSpPr>
        <p:spPr/>
        <p:txBody>
          <a:bodyPr/>
          <a:lstStyle/>
          <a:p>
            <a:r>
              <a:rPr lang="en-IN" smtClean="0"/>
              <a:t>Dr.T.V.Rao MD</a:t>
            </a:r>
            <a:endParaRPr lang="en-IN" dirty="0"/>
          </a:p>
        </p:txBody>
      </p:sp>
      <p:sp>
        <p:nvSpPr>
          <p:cNvPr id="5" name="Slide Number Placeholder 4"/>
          <p:cNvSpPr>
            <a:spLocks noGrp="1"/>
          </p:cNvSpPr>
          <p:nvPr>
            <p:ph type="sldNum" sz="quarter" idx="12"/>
          </p:nvPr>
        </p:nvSpPr>
        <p:spPr/>
        <p:txBody>
          <a:bodyPr/>
          <a:lstStyle/>
          <a:p>
            <a:fld id="{E77E9959-E1CB-4D02-9561-EF9D74FB02D1}" type="slidenum">
              <a:rPr lang="en-IN" smtClean="0"/>
              <a:pPr/>
              <a:t>5</a:t>
            </a:fld>
            <a:endParaRPr lang="en-IN" dirty="0"/>
          </a:p>
        </p:txBody>
      </p:sp>
    </p:spTree>
    <p:extLst>
      <p:ext uri="{BB962C8B-B14F-4D97-AF65-F5344CB8AC3E}">
        <p14:creationId xmlns:p14="http://schemas.microsoft.com/office/powerpoint/2010/main" xmlns="" val="36962101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r>
              <a:rPr lang="en-US" sz="4900" b="1" dirty="0" smtClean="0">
                <a:solidFill>
                  <a:srgbClr val="FF0000"/>
                </a:solidFill>
                <a:latin typeface="Times New Roman" pitchFamily="18" charset="0"/>
                <a:cs typeface="Times New Roman" pitchFamily="18" charset="0"/>
              </a:rPr>
              <a:t>What we Need for electrophoresis </a:t>
            </a:r>
            <a:r>
              <a:rPr lang="en-US" b="1" dirty="0">
                <a:solidFill>
                  <a:schemeClr val="bg1"/>
                </a:solidFill>
                <a:latin typeface="Times New Roman" pitchFamily="18" charset="0"/>
                <a:cs typeface="Times New Roman" pitchFamily="18" charset="0"/>
              </a:rPr>
              <a:t>Factors</a:t>
            </a:r>
          </a:p>
        </p:txBody>
      </p:sp>
      <p:graphicFrame>
        <p:nvGraphicFramePr>
          <p:cNvPr id="5124" name="Object 4"/>
          <p:cNvGraphicFramePr>
            <a:graphicFrameLocks noGrp="1" noChangeAspect="1"/>
          </p:cNvGraphicFramePr>
          <p:nvPr>
            <p:ph idx="1"/>
          </p:nvPr>
        </p:nvGraphicFramePr>
        <p:xfrm>
          <a:off x="3976688" y="3268663"/>
          <a:ext cx="1190625" cy="1190625"/>
        </p:xfrm>
        <a:graphic>
          <a:graphicData uri="http://schemas.openxmlformats.org/presentationml/2006/ole">
            <p:oleObj spid="_x0000_s4106" name="Bitmap Image" r:id="rId3" imgW="1190476" imgH="1190476" progId="PBrush">
              <p:embed/>
            </p:oleObj>
          </a:graphicData>
        </a:graphic>
      </p:graphicFrame>
      <p:sp>
        <p:nvSpPr>
          <p:cNvPr id="7" name="Slide Number Placeholder 6"/>
          <p:cNvSpPr>
            <a:spLocks noGrp="1"/>
          </p:cNvSpPr>
          <p:nvPr>
            <p:ph type="sldNum" sz="quarter" idx="12"/>
          </p:nvPr>
        </p:nvSpPr>
        <p:spPr/>
        <p:txBody>
          <a:bodyPr/>
          <a:lstStyle/>
          <a:p>
            <a:fld id="{14BA2908-0B73-4921-9CA4-CBD23CDD0DCB}" type="slidenum">
              <a:rPr lang="fa-IR"/>
              <a:pPr/>
              <a:t>50</a:t>
            </a:fld>
            <a:endParaRPr lang="en-US"/>
          </a:p>
        </p:txBody>
      </p:sp>
      <p:sp>
        <p:nvSpPr>
          <p:cNvPr id="5128" name="Rectangle 8"/>
          <p:cNvSpPr>
            <a:spLocks noGrp="1" noChangeArrowheads="1"/>
          </p:cNvSpPr>
          <p:nvPr>
            <p:ph type="body" sz="half" idx="4294967295"/>
          </p:nvPr>
        </p:nvSpPr>
        <p:spPr>
          <a:xfrm>
            <a:off x="0" y="3573463"/>
            <a:ext cx="4038600" cy="2405062"/>
          </a:xfrm>
        </p:spPr>
        <p:txBody>
          <a:bodyPr/>
          <a:lstStyle/>
          <a:p>
            <a:pPr>
              <a:buClr>
                <a:schemeClr val="accent2"/>
              </a:buClr>
              <a:buSzPct val="70000"/>
              <a:buFont typeface="Wingdings" pitchFamily="2" charset="2"/>
              <a:buChar char="q"/>
            </a:pPr>
            <a:r>
              <a:rPr lang="en-US" sz="3200" b="1">
                <a:latin typeface="Times New Roman" pitchFamily="18" charset="0"/>
                <a:cs typeface="Times New Roman" pitchFamily="18" charset="0"/>
              </a:rPr>
              <a:t>Voltage</a:t>
            </a:r>
          </a:p>
          <a:p>
            <a:pPr>
              <a:buClr>
                <a:schemeClr val="accent2"/>
              </a:buClr>
              <a:buSzPct val="70000"/>
              <a:buFont typeface="Wingdings" pitchFamily="2" charset="2"/>
              <a:buChar char="q"/>
            </a:pPr>
            <a:r>
              <a:rPr lang="en-US" sz="3200" b="1">
                <a:latin typeface="Times New Roman" pitchFamily="18" charset="0"/>
                <a:cs typeface="Times New Roman" pitchFamily="18" charset="0"/>
              </a:rPr>
              <a:t>Current</a:t>
            </a:r>
          </a:p>
          <a:p>
            <a:pPr>
              <a:buClr>
                <a:schemeClr val="accent2"/>
              </a:buClr>
              <a:buSzPct val="70000"/>
              <a:buFont typeface="Wingdings" pitchFamily="2" charset="2"/>
              <a:buChar char="q"/>
            </a:pPr>
            <a:r>
              <a:rPr lang="en-US" sz="3200" b="1">
                <a:latin typeface="Times New Roman" pitchFamily="18" charset="0"/>
                <a:cs typeface="Times New Roman" pitchFamily="18" charset="0"/>
              </a:rPr>
              <a:t>Heat</a:t>
            </a:r>
          </a:p>
        </p:txBody>
      </p:sp>
      <p:sp>
        <p:nvSpPr>
          <p:cNvPr id="5125" name="Rectangle 5"/>
          <p:cNvSpPr>
            <a:spLocks noChangeArrowheads="1"/>
          </p:cNvSpPr>
          <p:nvPr/>
        </p:nvSpPr>
        <p:spPr bwMode="auto">
          <a:xfrm>
            <a:off x="755650" y="1052735"/>
            <a:ext cx="6553200" cy="38161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342900" indent="-342900">
              <a:spcBef>
                <a:spcPct val="20000"/>
              </a:spcBef>
              <a:buClr>
                <a:schemeClr val="accent2"/>
              </a:buClr>
              <a:buSzPct val="80000"/>
              <a:buFont typeface="Wingdings" pitchFamily="2" charset="2"/>
              <a:buChar char="q"/>
            </a:pPr>
            <a:r>
              <a:rPr lang="en-US" sz="3600" b="1" dirty="0">
                <a:latin typeface="Times New Roman" pitchFamily="18" charset="0"/>
                <a:cs typeface="Times New Roman" pitchFamily="18" charset="0"/>
              </a:rPr>
              <a:t>Choice of electrolyte</a:t>
            </a:r>
            <a:endParaRPr lang="fa-IR" sz="3900" b="1" dirty="0">
              <a:latin typeface="Times New Roman" pitchFamily="18" charset="0"/>
              <a:cs typeface="Times New Roman" pitchFamily="18" charset="0"/>
            </a:endParaRPr>
          </a:p>
          <a:p>
            <a:pPr marL="342900" indent="-342900">
              <a:spcBef>
                <a:spcPct val="20000"/>
              </a:spcBef>
              <a:buClr>
                <a:schemeClr val="accent2"/>
              </a:buClr>
              <a:buSzPct val="80000"/>
              <a:buFont typeface="Wingdings" pitchFamily="2" charset="2"/>
              <a:buNone/>
            </a:pPr>
            <a:endParaRPr lang="fa-IR" sz="3900" b="1" dirty="0">
              <a:latin typeface="Times New Roman" pitchFamily="18" charset="0"/>
              <a:cs typeface="Times New Roman" pitchFamily="18" charset="0"/>
            </a:endParaRPr>
          </a:p>
          <a:p>
            <a:pPr marL="342900" indent="-342900">
              <a:spcBef>
                <a:spcPct val="20000"/>
              </a:spcBef>
              <a:buClr>
                <a:schemeClr val="accent2"/>
              </a:buClr>
              <a:buSzPct val="80000"/>
              <a:buFont typeface="Wingdings" pitchFamily="2" charset="2"/>
              <a:buNone/>
            </a:pPr>
            <a:endParaRPr lang="en-IN" sz="3900" b="1" dirty="0">
              <a:latin typeface="Times New Roman" pitchFamily="18" charset="0"/>
              <a:cs typeface="Times New Roman" pitchFamily="18" charset="0"/>
            </a:endParaRPr>
          </a:p>
          <a:p>
            <a:pPr marL="342900" indent="-342900">
              <a:spcBef>
                <a:spcPct val="20000"/>
              </a:spcBef>
              <a:buClr>
                <a:schemeClr val="accent2"/>
              </a:buClr>
              <a:buSzPct val="80000"/>
              <a:buFont typeface="Wingdings" pitchFamily="2" charset="2"/>
              <a:buChar char="q"/>
            </a:pPr>
            <a:r>
              <a:rPr lang="en-US" sz="3600" b="1" dirty="0">
                <a:latin typeface="Times New Roman" pitchFamily="18" charset="0"/>
                <a:cs typeface="Times New Roman" pitchFamily="18" charset="0"/>
              </a:rPr>
              <a:t>Electrophoretic conditions</a:t>
            </a:r>
            <a:endParaRPr lang="fa-IR" sz="3600" b="1" dirty="0">
              <a:latin typeface="Times New Roman" pitchFamily="18" charset="0"/>
              <a:cs typeface="Times New Roman" pitchFamily="18" charset="0"/>
            </a:endParaRPr>
          </a:p>
          <a:p>
            <a:pPr marL="342900" indent="-342900">
              <a:spcBef>
                <a:spcPct val="20000"/>
              </a:spcBef>
              <a:buClr>
                <a:schemeClr val="accent2"/>
              </a:buClr>
              <a:buSzPct val="80000"/>
              <a:buFont typeface="Wingdings" pitchFamily="2" charset="2"/>
              <a:buNone/>
            </a:pPr>
            <a:endParaRPr lang="fa-IR" sz="3600" b="1" dirty="0">
              <a:latin typeface="Times New Roman" pitchFamily="18" charset="0"/>
              <a:cs typeface="Times New Roman" pitchFamily="18" charset="0"/>
            </a:endParaRPr>
          </a:p>
          <a:p>
            <a:pPr marL="342900" indent="-342900">
              <a:spcBef>
                <a:spcPct val="20000"/>
              </a:spcBef>
              <a:buClr>
                <a:schemeClr val="accent2"/>
              </a:buClr>
              <a:buSzPct val="80000"/>
              <a:buFont typeface="Wingdings" pitchFamily="2" charset="2"/>
              <a:buNone/>
            </a:pPr>
            <a:endParaRPr lang="en-IN" sz="3600" b="1" dirty="0">
              <a:latin typeface="Times New Roman" pitchFamily="18" charset="0"/>
              <a:cs typeface="Times New Roman" pitchFamily="18" charset="0"/>
            </a:endParaRPr>
          </a:p>
          <a:p>
            <a:pPr marL="342900" indent="-342900">
              <a:spcBef>
                <a:spcPct val="20000"/>
              </a:spcBef>
              <a:buClr>
                <a:schemeClr val="accent2"/>
              </a:buClr>
              <a:buSzPct val="80000"/>
              <a:buFont typeface="Wingdings" pitchFamily="2" charset="2"/>
              <a:buChar char="q"/>
            </a:pPr>
            <a:r>
              <a:rPr lang="en-US" sz="3600" b="1" dirty="0">
                <a:latin typeface="Times New Roman" pitchFamily="18" charset="0"/>
                <a:cs typeface="Times New Roman" pitchFamily="18" charset="0"/>
              </a:rPr>
              <a:t>Choice of support </a:t>
            </a:r>
          </a:p>
        </p:txBody>
      </p:sp>
      <p:sp>
        <p:nvSpPr>
          <p:cNvPr id="5126" name="Rectangle 6"/>
          <p:cNvSpPr>
            <a:spLocks noChangeArrowheads="1"/>
          </p:cNvSpPr>
          <p:nvPr/>
        </p:nvSpPr>
        <p:spPr bwMode="auto">
          <a:xfrm>
            <a:off x="1331913" y="909638"/>
            <a:ext cx="3960812" cy="14398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342900" indent="-342900">
              <a:spcBef>
                <a:spcPct val="20000"/>
              </a:spcBef>
              <a:buFontTx/>
              <a:buChar char="•"/>
            </a:pPr>
            <a:endParaRPr lang="en-IN" sz="3200" dirty="0"/>
          </a:p>
          <a:p>
            <a:pPr marL="342900" indent="-342900">
              <a:spcBef>
                <a:spcPct val="20000"/>
              </a:spcBef>
              <a:buClr>
                <a:schemeClr val="accent2"/>
              </a:buClr>
              <a:buSzPct val="70000"/>
              <a:buFont typeface="Wingdings" pitchFamily="2" charset="2"/>
              <a:buChar char="q"/>
            </a:pPr>
            <a:r>
              <a:rPr lang="en-IN" sz="3200" b="1" dirty="0">
                <a:latin typeface="Times New Roman" pitchFamily="18" charset="0"/>
                <a:cs typeface="Times New Roman" pitchFamily="18" charset="0"/>
              </a:rPr>
              <a:t>pH </a:t>
            </a:r>
          </a:p>
          <a:p>
            <a:pPr marL="342900" indent="-342900">
              <a:spcBef>
                <a:spcPct val="20000"/>
              </a:spcBef>
              <a:buClr>
                <a:schemeClr val="accent2"/>
              </a:buClr>
              <a:buSzPct val="70000"/>
              <a:buFont typeface="Wingdings" pitchFamily="2" charset="2"/>
              <a:buChar char="q"/>
            </a:pPr>
            <a:r>
              <a:rPr lang="en-IN" sz="3200" b="1" dirty="0">
                <a:latin typeface="Times New Roman" pitchFamily="18" charset="0"/>
                <a:cs typeface="Times New Roman" pitchFamily="18" charset="0"/>
              </a:rPr>
              <a:t>Ionic strength</a:t>
            </a:r>
            <a:r>
              <a:rPr lang="en-IN" sz="3700" b="1" dirty="0">
                <a:latin typeface="Times New Roman" pitchFamily="18" charset="0"/>
                <a:cs typeface="Times New Roman" pitchFamily="18" charset="0"/>
              </a:rPr>
              <a:t> </a:t>
            </a:r>
          </a:p>
        </p:txBody>
      </p:sp>
    </p:spTree>
    <p:extLst>
      <p:ext uri="{BB962C8B-B14F-4D97-AF65-F5344CB8AC3E}">
        <p14:creationId xmlns:p14="http://schemas.microsoft.com/office/powerpoint/2010/main" xmlns="" val="1574448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5125">
                                            <p:txEl>
                                              <p:pRg st="0" end="0"/>
                                            </p:txEl>
                                          </p:spTgt>
                                        </p:tgtEl>
                                        <p:attrNameLst>
                                          <p:attrName>style.visibility</p:attrName>
                                        </p:attrNameLst>
                                      </p:cBhvr>
                                      <p:to>
                                        <p:strVal val="visible"/>
                                      </p:to>
                                    </p:set>
                                    <p:anim calcmode="lin" valueType="num">
                                      <p:cBhvr additive="base">
                                        <p:cTn id="7" dur="1000" fill="hold"/>
                                        <p:tgtEl>
                                          <p:spTgt spid="5125">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512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126"/>
                                        </p:tgtEl>
                                        <p:attrNameLst>
                                          <p:attrName>style.visibility</p:attrName>
                                        </p:attrNameLst>
                                      </p:cBhvr>
                                      <p:to>
                                        <p:strVal val="visible"/>
                                      </p:to>
                                    </p:set>
                                    <p:animEffect transition="in" filter="fade">
                                      <p:cBhvr>
                                        <p:cTn id="13" dur="500"/>
                                        <p:tgtEl>
                                          <p:spTgt spid="512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9" fill="hold" nodeType="clickEffect">
                                  <p:stCondLst>
                                    <p:cond delay="0"/>
                                  </p:stCondLst>
                                  <p:childTnLst>
                                    <p:set>
                                      <p:cBhvr>
                                        <p:cTn id="17" dur="1" fill="hold">
                                          <p:stCondLst>
                                            <p:cond delay="0"/>
                                          </p:stCondLst>
                                        </p:cTn>
                                        <p:tgtEl>
                                          <p:spTgt spid="5125">
                                            <p:txEl>
                                              <p:pRg st="3" end="3"/>
                                            </p:txEl>
                                          </p:spTgt>
                                        </p:tgtEl>
                                        <p:attrNameLst>
                                          <p:attrName>style.visibility</p:attrName>
                                        </p:attrNameLst>
                                      </p:cBhvr>
                                      <p:to>
                                        <p:strVal val="visible"/>
                                      </p:to>
                                    </p:set>
                                    <p:anim calcmode="lin" valueType="num">
                                      <p:cBhvr additive="base">
                                        <p:cTn id="18" dur="1000" fill="hold"/>
                                        <p:tgtEl>
                                          <p:spTgt spid="5125">
                                            <p:txEl>
                                              <p:pRg st="3" end="3"/>
                                            </p:txEl>
                                          </p:spTgt>
                                        </p:tgtEl>
                                        <p:attrNameLst>
                                          <p:attrName>ppt_x</p:attrName>
                                        </p:attrNameLst>
                                      </p:cBhvr>
                                      <p:tavLst>
                                        <p:tav tm="0">
                                          <p:val>
                                            <p:strVal val="0-#ppt_w/2"/>
                                          </p:val>
                                        </p:tav>
                                        <p:tav tm="100000">
                                          <p:val>
                                            <p:strVal val="#ppt_x"/>
                                          </p:val>
                                        </p:tav>
                                      </p:tavLst>
                                    </p:anim>
                                    <p:anim calcmode="lin" valueType="num">
                                      <p:cBhvr additive="base">
                                        <p:cTn id="19" dur="1000" fill="hold"/>
                                        <p:tgtEl>
                                          <p:spTgt spid="5125">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128">
                                            <p:txEl>
                                              <p:pRg st="0" end="0"/>
                                            </p:txEl>
                                          </p:spTgt>
                                        </p:tgtEl>
                                        <p:attrNameLst>
                                          <p:attrName>style.visibility</p:attrName>
                                        </p:attrNameLst>
                                      </p:cBhvr>
                                      <p:to>
                                        <p:strVal val="visible"/>
                                      </p:to>
                                    </p:set>
                                    <p:animEffect transition="in" filter="fade">
                                      <p:cBhvr>
                                        <p:cTn id="24" dur="500"/>
                                        <p:tgtEl>
                                          <p:spTgt spid="5128">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128">
                                            <p:txEl>
                                              <p:pRg st="1" end="1"/>
                                            </p:txEl>
                                          </p:spTgt>
                                        </p:tgtEl>
                                        <p:attrNameLst>
                                          <p:attrName>style.visibility</p:attrName>
                                        </p:attrNameLst>
                                      </p:cBhvr>
                                      <p:to>
                                        <p:strVal val="visible"/>
                                      </p:to>
                                    </p:set>
                                    <p:animEffect transition="in" filter="fade">
                                      <p:cBhvr>
                                        <p:cTn id="29" dur="500"/>
                                        <p:tgtEl>
                                          <p:spTgt spid="5128">
                                            <p:txEl>
                                              <p:pRg st="1" end="1"/>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128">
                                            <p:txEl>
                                              <p:pRg st="2" end="2"/>
                                            </p:txEl>
                                          </p:spTgt>
                                        </p:tgtEl>
                                        <p:attrNameLst>
                                          <p:attrName>style.visibility</p:attrName>
                                        </p:attrNameLst>
                                      </p:cBhvr>
                                      <p:to>
                                        <p:strVal val="visible"/>
                                      </p:to>
                                    </p:set>
                                    <p:animEffect transition="in" filter="fade">
                                      <p:cBhvr>
                                        <p:cTn id="34" dur="500"/>
                                        <p:tgtEl>
                                          <p:spTgt spid="5128">
                                            <p:txEl>
                                              <p:pRg st="2" end="2"/>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9" fill="hold" nodeType="clickEffect">
                                  <p:stCondLst>
                                    <p:cond delay="0"/>
                                  </p:stCondLst>
                                  <p:childTnLst>
                                    <p:set>
                                      <p:cBhvr>
                                        <p:cTn id="38" dur="1" fill="hold">
                                          <p:stCondLst>
                                            <p:cond delay="0"/>
                                          </p:stCondLst>
                                        </p:cTn>
                                        <p:tgtEl>
                                          <p:spTgt spid="5125">
                                            <p:txEl>
                                              <p:pRg st="6" end="6"/>
                                            </p:txEl>
                                          </p:spTgt>
                                        </p:tgtEl>
                                        <p:attrNameLst>
                                          <p:attrName>style.visibility</p:attrName>
                                        </p:attrNameLst>
                                      </p:cBhvr>
                                      <p:to>
                                        <p:strVal val="visible"/>
                                      </p:to>
                                    </p:set>
                                    <p:anim calcmode="lin" valueType="num">
                                      <p:cBhvr additive="base">
                                        <p:cTn id="39" dur="1000" fill="hold"/>
                                        <p:tgtEl>
                                          <p:spTgt spid="5125">
                                            <p:txEl>
                                              <p:pRg st="6" end="6"/>
                                            </p:txEl>
                                          </p:spTgt>
                                        </p:tgtEl>
                                        <p:attrNameLst>
                                          <p:attrName>ppt_x</p:attrName>
                                        </p:attrNameLst>
                                      </p:cBhvr>
                                      <p:tavLst>
                                        <p:tav tm="0">
                                          <p:val>
                                            <p:strVal val="0-#ppt_w/2"/>
                                          </p:val>
                                        </p:tav>
                                        <p:tav tm="100000">
                                          <p:val>
                                            <p:strVal val="#ppt_x"/>
                                          </p:val>
                                        </p:tav>
                                      </p:tavLst>
                                    </p:anim>
                                    <p:anim calcmode="lin" valueType="num">
                                      <p:cBhvr additive="base">
                                        <p:cTn id="40" dur="1000" fill="hold"/>
                                        <p:tgtEl>
                                          <p:spTgt spid="5125">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build="p"/>
      <p:bldP spid="512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FF0000"/>
                </a:solidFill>
                <a:effectLst>
                  <a:outerShdw blurRad="38100" dist="38100" dir="2700000" algn="tl">
                    <a:srgbClr val="000000">
                      <a:alpha val="43137"/>
                    </a:srgbClr>
                  </a:outerShdw>
                </a:effectLst>
              </a:rPr>
              <a:t>Advantages of Electrophoresis</a:t>
            </a:r>
            <a:endParaRPr lang="en-IN" sz="4800" b="1"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r>
              <a:rPr lang="en-IN" sz="4000" dirty="0"/>
              <a:t>Ease of use</a:t>
            </a:r>
          </a:p>
          <a:p>
            <a:r>
              <a:rPr lang="en-IN" sz="4000" dirty="0"/>
              <a:t>Properties affecting separation </a:t>
            </a:r>
          </a:p>
          <a:p>
            <a:r>
              <a:rPr lang="en-IN" sz="4000" dirty="0"/>
              <a:t>Suitability for appropriate stains or other detection</a:t>
            </a:r>
          </a:p>
          <a:p>
            <a:r>
              <a:rPr lang="en-IN" sz="4000" dirty="0"/>
              <a:t>Suitability for post electrophoretic data analysis</a:t>
            </a:r>
          </a:p>
          <a:p>
            <a:endParaRPr lang="en-IN" sz="4000" dirty="0"/>
          </a:p>
        </p:txBody>
      </p:sp>
      <p:sp>
        <p:nvSpPr>
          <p:cNvPr id="4" name="Date Placeholder 3"/>
          <p:cNvSpPr>
            <a:spLocks noGrp="1"/>
          </p:cNvSpPr>
          <p:nvPr>
            <p:ph type="dt" sz="half" idx="10"/>
          </p:nvPr>
        </p:nvSpPr>
        <p:spPr/>
        <p:txBody>
          <a:bodyPr/>
          <a:lstStyle/>
          <a:p>
            <a:fld id="{AA8D96AF-F517-4071-8C73-D84FAABC203E}" type="datetime1">
              <a:rPr lang="en-IN" smtClean="0"/>
              <a:pPr/>
              <a:t>11/11/2014</a:t>
            </a:fld>
            <a:endParaRPr lang="en-IN" dirty="0"/>
          </a:p>
        </p:txBody>
      </p:sp>
      <p:sp>
        <p:nvSpPr>
          <p:cNvPr id="5" name="Footer Placeholder 4"/>
          <p:cNvSpPr>
            <a:spLocks noGrp="1"/>
          </p:cNvSpPr>
          <p:nvPr>
            <p:ph type="ftr" sz="quarter" idx="11"/>
          </p:nvPr>
        </p:nvSpPr>
        <p:spPr/>
        <p:txBody>
          <a:bodyPr/>
          <a:lstStyle/>
          <a:p>
            <a:r>
              <a:rPr lang="en-IN" smtClean="0"/>
              <a:t>Dr.T.V.Rao MD</a:t>
            </a:r>
            <a:endParaRPr lang="en-IN" dirty="0"/>
          </a:p>
        </p:txBody>
      </p:sp>
      <p:sp>
        <p:nvSpPr>
          <p:cNvPr id="6" name="Slide Number Placeholder 5"/>
          <p:cNvSpPr>
            <a:spLocks noGrp="1"/>
          </p:cNvSpPr>
          <p:nvPr>
            <p:ph type="sldNum" sz="quarter" idx="12"/>
          </p:nvPr>
        </p:nvSpPr>
        <p:spPr/>
        <p:txBody>
          <a:bodyPr/>
          <a:lstStyle/>
          <a:p>
            <a:fld id="{E77E9959-E1CB-4D02-9561-EF9D74FB02D1}" type="slidenum">
              <a:rPr lang="en-IN" smtClean="0"/>
              <a:pPr/>
              <a:t>51</a:t>
            </a:fld>
            <a:endParaRPr lang="en-IN" dirty="0"/>
          </a:p>
        </p:txBody>
      </p:sp>
    </p:spTree>
    <p:extLst>
      <p:ext uri="{BB962C8B-B14F-4D97-AF65-F5344CB8AC3E}">
        <p14:creationId xmlns:p14="http://schemas.microsoft.com/office/powerpoint/2010/main" xmlns="" val="36416264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p:txBody>
          <a:bodyPr/>
          <a:lstStyle/>
          <a:p>
            <a:fld id="{92F8C0D6-FC08-4227-85A4-1362977A482B}" type="slidenum">
              <a:rPr lang="fa-IR"/>
              <a:pPr/>
              <a:t>52</a:t>
            </a:fld>
            <a:endParaRPr lang="en-US"/>
          </a:p>
        </p:txBody>
      </p:sp>
      <p:sp>
        <p:nvSpPr>
          <p:cNvPr id="53250" name="Rectangle 2"/>
          <p:cNvSpPr>
            <a:spLocks noGrp="1" noChangeArrowheads="1"/>
          </p:cNvSpPr>
          <p:nvPr>
            <p:ph type="title"/>
          </p:nvPr>
        </p:nvSpPr>
        <p:spPr>
          <a:xfrm>
            <a:off x="-550863" y="-242888"/>
            <a:ext cx="7354888" cy="1143001"/>
          </a:xfrm>
        </p:spPr>
        <p:txBody>
          <a:bodyPr/>
          <a:lstStyle/>
          <a:p>
            <a:r>
              <a:rPr lang="en-US" sz="4200" b="1" dirty="0">
                <a:solidFill>
                  <a:schemeClr val="bg1"/>
                </a:solidFill>
                <a:latin typeface="Times New Roman" pitchFamily="18" charset="0"/>
                <a:cs typeface="Times New Roman" pitchFamily="18" charset="0"/>
              </a:rPr>
              <a:t>Double </a:t>
            </a:r>
            <a:r>
              <a:rPr lang="en-US" sz="4200" b="1" dirty="0">
                <a:solidFill>
                  <a:srgbClr val="FF0000"/>
                </a:solidFill>
                <a:latin typeface="Times New Roman" pitchFamily="18" charset="0"/>
                <a:cs typeface="Times New Roman" pitchFamily="18" charset="0"/>
              </a:rPr>
              <a:t>Immunodiffusion</a:t>
            </a:r>
          </a:p>
        </p:txBody>
      </p:sp>
      <p:sp>
        <p:nvSpPr>
          <p:cNvPr id="53257" name="Rectangle 9"/>
          <p:cNvSpPr>
            <a:spLocks noGrp="1" noChangeArrowheads="1"/>
          </p:cNvSpPr>
          <p:nvPr>
            <p:ph type="body" sz="half" idx="1"/>
          </p:nvPr>
        </p:nvSpPr>
        <p:spPr>
          <a:xfrm>
            <a:off x="395288" y="0"/>
            <a:ext cx="8209160" cy="1844824"/>
          </a:xfrm>
        </p:spPr>
        <p:txBody>
          <a:bodyPr>
            <a:normAutofit/>
          </a:bodyPr>
          <a:lstStyle/>
          <a:p>
            <a:pPr algn="ctr">
              <a:buFontTx/>
              <a:buNone/>
            </a:pPr>
            <a:r>
              <a:rPr lang="en-US" sz="4400" b="1" dirty="0" smtClean="0">
                <a:solidFill>
                  <a:srgbClr val="FF0000"/>
                </a:solidFill>
                <a:latin typeface="Times New Roman" pitchFamily="18" charset="0"/>
                <a:cs typeface="Times New Roman" pitchFamily="18" charset="0"/>
              </a:rPr>
              <a:t> </a:t>
            </a:r>
          </a:p>
          <a:p>
            <a:pPr algn="ctr">
              <a:buFontTx/>
              <a:buNone/>
            </a:pPr>
            <a:r>
              <a:rPr lang="en-US" sz="4400" b="1" dirty="0" smtClean="0">
                <a:solidFill>
                  <a:srgbClr val="FF0000"/>
                </a:solidFill>
                <a:latin typeface="Times New Roman" pitchFamily="18" charset="0"/>
                <a:cs typeface="Times New Roman" pitchFamily="18" charset="0"/>
              </a:rPr>
              <a:t>Identification</a:t>
            </a:r>
            <a:endParaRPr lang="en-US" sz="4400" b="1" dirty="0">
              <a:solidFill>
                <a:srgbClr val="FF0000"/>
              </a:solidFill>
              <a:latin typeface="Times New Roman" pitchFamily="18" charset="0"/>
              <a:cs typeface="Times New Roman" pitchFamily="18" charset="0"/>
            </a:endParaRPr>
          </a:p>
        </p:txBody>
      </p:sp>
      <p:pic>
        <p:nvPicPr>
          <p:cNvPr id="53253" name="Picture 5" descr="IDphoto"/>
          <p:cNvPicPr>
            <a:picLocks noGrp="1" noChangeAspect="1" noChangeArrowheads="1"/>
          </p:cNvPicPr>
          <p:nvPr>
            <p:ph sz="half" idx="4294967295"/>
          </p:nvPr>
        </p:nvPicPr>
        <p:blipFill>
          <a:blip r:embed="rId2">
            <a:extLst>
              <a:ext uri="{28A0092B-C50C-407E-A947-70E740481C1C}">
                <a14:useLocalDpi xmlns:a14="http://schemas.microsoft.com/office/drawing/2010/main" xmlns="" val="0"/>
              </a:ext>
            </a:extLst>
          </a:blip>
          <a:srcRect/>
          <a:stretch>
            <a:fillRect/>
          </a:stretch>
        </p:blipFill>
        <p:spPr>
          <a:xfrm>
            <a:off x="2411413" y="1916832"/>
            <a:ext cx="4321175" cy="294885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53255" name="Picture 7" descr="idpatt"/>
          <p:cNvPicPr>
            <a:picLocks noGrp="1" noChangeAspect="1" noChangeArrowheads="1"/>
          </p:cNvPicPr>
          <p:nvPr>
            <p:ph sz="quarter" idx="4294967295"/>
          </p:nvPr>
        </p:nvPicPr>
        <p:blipFill>
          <a:blip r:embed="rId3">
            <a:extLst>
              <a:ext uri="{28A0092B-C50C-407E-A947-70E740481C1C}">
                <a14:useLocalDpi xmlns:a14="http://schemas.microsoft.com/office/drawing/2010/main" xmlns="" val="0"/>
              </a:ext>
            </a:extLst>
          </a:blip>
          <a:srcRect/>
          <a:stretch>
            <a:fillRect/>
          </a:stretch>
        </p:blipFill>
        <p:spPr>
          <a:xfrm>
            <a:off x="468313" y="1844824"/>
            <a:ext cx="8101012" cy="424847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22953898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3253"/>
                                        </p:tgtEl>
                                        <p:attrNameLst>
                                          <p:attrName>style.visibility</p:attrName>
                                        </p:attrNameLst>
                                      </p:cBhvr>
                                      <p:to>
                                        <p:strVal val="visible"/>
                                      </p:to>
                                    </p:set>
                                    <p:animEffect transition="in" filter="fade">
                                      <p:cBhvr>
                                        <p:cTn id="7" dur="1000"/>
                                        <p:tgtEl>
                                          <p:spTgt spid="532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xit" presetSubtype="26" fill="hold" nodeType="clickEffect">
                                  <p:stCondLst>
                                    <p:cond delay="0"/>
                                  </p:stCondLst>
                                  <p:childTnLst>
                                    <p:animEffect transition="out" filter="barn(inHorizontal)">
                                      <p:cBhvr>
                                        <p:cTn id="11" dur="500"/>
                                        <p:tgtEl>
                                          <p:spTgt spid="53253"/>
                                        </p:tgtEl>
                                      </p:cBhvr>
                                    </p:animEffect>
                                    <p:set>
                                      <p:cBhvr>
                                        <p:cTn id="12" dur="1" fill="hold">
                                          <p:stCondLst>
                                            <p:cond delay="499"/>
                                          </p:stCondLst>
                                        </p:cTn>
                                        <p:tgtEl>
                                          <p:spTgt spid="53253"/>
                                        </p:tgtEl>
                                        <p:attrNameLst>
                                          <p:attrName>style.visibility</p:attrName>
                                        </p:attrNameLst>
                                      </p:cBhvr>
                                      <p:to>
                                        <p:strVal val="hidden"/>
                                      </p:to>
                                    </p:set>
                                  </p:childTnLst>
                                </p:cTn>
                              </p:par>
                              <p:par>
                                <p:cTn id="13" presetID="16" presetClass="entr" presetSubtype="42" fill="hold" nodeType="withEffect">
                                  <p:stCondLst>
                                    <p:cond delay="0"/>
                                  </p:stCondLst>
                                  <p:childTnLst>
                                    <p:set>
                                      <p:cBhvr>
                                        <p:cTn id="14" dur="1" fill="hold">
                                          <p:stCondLst>
                                            <p:cond delay="0"/>
                                          </p:stCondLst>
                                        </p:cTn>
                                        <p:tgtEl>
                                          <p:spTgt spid="53255"/>
                                        </p:tgtEl>
                                        <p:attrNameLst>
                                          <p:attrName>style.visibility</p:attrName>
                                        </p:attrNameLst>
                                      </p:cBhvr>
                                      <p:to>
                                        <p:strVal val="visible"/>
                                      </p:to>
                                    </p:set>
                                    <p:animEffect transition="in" filter="barn(outHorizontal)">
                                      <p:cBhvr>
                                        <p:cTn id="15" dur="2000"/>
                                        <p:tgtEl>
                                          <p:spTgt spid="53255"/>
                                        </p:tgtEl>
                                      </p:cBhvr>
                                    </p:animEffect>
                                  </p:childTnLst>
                                </p:cTn>
                              </p:par>
                              <p:par>
                                <p:cTn id="16" presetID="8" presetClass="exit" presetSubtype="16" fill="hold" grpId="0" nodeType="withEffect">
                                  <p:stCondLst>
                                    <p:cond delay="0"/>
                                  </p:stCondLst>
                                  <p:childTnLst>
                                    <p:animEffect transition="out" filter="diamond(in)">
                                      <p:cBhvr>
                                        <p:cTn id="17" dur="1000"/>
                                        <p:tgtEl>
                                          <p:spTgt spid="53250"/>
                                        </p:tgtEl>
                                      </p:cBhvr>
                                    </p:animEffect>
                                    <p:set>
                                      <p:cBhvr>
                                        <p:cTn id="18" dur="1" fill="hold">
                                          <p:stCondLst>
                                            <p:cond delay="999"/>
                                          </p:stCondLst>
                                        </p:cTn>
                                        <p:tgtEl>
                                          <p:spTgt spid="53250"/>
                                        </p:tgtEl>
                                        <p:attrNameLst>
                                          <p:attrName>style.visibility</p:attrName>
                                        </p:attrNameLst>
                                      </p:cBhvr>
                                      <p:to>
                                        <p:strVal val="hidden"/>
                                      </p:to>
                                    </p:set>
                                  </p:childTnLst>
                                </p:cTn>
                              </p:par>
                              <p:par>
                                <p:cTn id="19" presetID="8" presetClass="entr" presetSubtype="32" fill="hold" grpId="0" nodeType="withEffect">
                                  <p:stCondLst>
                                    <p:cond delay="0"/>
                                  </p:stCondLst>
                                  <p:childTnLst>
                                    <p:set>
                                      <p:cBhvr>
                                        <p:cTn id="20" dur="1" fill="hold">
                                          <p:stCondLst>
                                            <p:cond delay="0"/>
                                          </p:stCondLst>
                                        </p:cTn>
                                        <p:tgtEl>
                                          <p:spTgt spid="53257">
                                            <p:txEl>
                                              <p:pRg st="0" end="0"/>
                                            </p:txEl>
                                          </p:spTgt>
                                        </p:tgtEl>
                                        <p:attrNameLst>
                                          <p:attrName>style.visibility</p:attrName>
                                        </p:attrNameLst>
                                      </p:cBhvr>
                                      <p:to>
                                        <p:strVal val="visible"/>
                                      </p:to>
                                    </p:set>
                                    <p:animEffect transition="in" filter="diamond(out)">
                                      <p:cBhvr>
                                        <p:cTn id="21" dur="2000"/>
                                        <p:tgtEl>
                                          <p:spTgt spid="53257">
                                            <p:txEl>
                                              <p:pRg st="0" end="0"/>
                                            </p:txEl>
                                          </p:spTgt>
                                        </p:tgtEl>
                                      </p:cBhvr>
                                    </p:animEffect>
                                  </p:childTnLst>
                                </p:cTn>
                              </p:par>
                              <p:par>
                                <p:cTn id="22" presetID="8" presetClass="entr" presetSubtype="32" fill="hold" grpId="0" nodeType="withEffect">
                                  <p:stCondLst>
                                    <p:cond delay="0"/>
                                  </p:stCondLst>
                                  <p:childTnLst>
                                    <p:set>
                                      <p:cBhvr>
                                        <p:cTn id="23" dur="1" fill="hold">
                                          <p:stCondLst>
                                            <p:cond delay="0"/>
                                          </p:stCondLst>
                                        </p:cTn>
                                        <p:tgtEl>
                                          <p:spTgt spid="53257">
                                            <p:txEl>
                                              <p:pRg st="1" end="1"/>
                                            </p:txEl>
                                          </p:spTgt>
                                        </p:tgtEl>
                                        <p:attrNameLst>
                                          <p:attrName>style.visibility</p:attrName>
                                        </p:attrNameLst>
                                      </p:cBhvr>
                                      <p:to>
                                        <p:strVal val="visible"/>
                                      </p:to>
                                    </p:set>
                                    <p:animEffect transition="in" filter="diamond(out)">
                                      <p:cBhvr>
                                        <p:cTn id="24" dur="2000"/>
                                        <p:tgtEl>
                                          <p:spTgt spid="5325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p:bldP spid="53257"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title"/>
          </p:nvPr>
        </p:nvSpPr>
        <p:spPr>
          <a:xfrm>
            <a:off x="539553" y="96838"/>
            <a:ext cx="8208912" cy="1412875"/>
          </a:xfrm>
        </p:spPr>
        <p:txBody>
          <a:bodyPr>
            <a:normAutofit/>
          </a:bodyPr>
          <a:lstStyle/>
          <a:p>
            <a:pPr eaLnBrk="1" hangingPunct="1"/>
            <a:r>
              <a:rPr lang="en-US" sz="6000" b="1" dirty="0" smtClean="0">
                <a:solidFill>
                  <a:srgbClr val="FF0000"/>
                </a:solidFill>
              </a:rPr>
              <a:t>Sero Conversion</a:t>
            </a:r>
            <a:endParaRPr lang="en-IN" sz="6000" b="1" dirty="0" smtClean="0">
              <a:solidFill>
                <a:srgbClr val="FF0000"/>
              </a:solidFill>
            </a:endParaRPr>
          </a:p>
        </p:txBody>
      </p:sp>
      <p:sp>
        <p:nvSpPr>
          <p:cNvPr id="21507" name="Rectangle 3"/>
          <p:cNvSpPr>
            <a:spLocks noGrp="1" noChangeArrowheads="1"/>
          </p:cNvSpPr>
          <p:nvPr>
            <p:ph type="body" sz="half" idx="1"/>
          </p:nvPr>
        </p:nvSpPr>
        <p:spPr>
          <a:xfrm>
            <a:off x="323528" y="1628800"/>
            <a:ext cx="4380235" cy="4467200"/>
          </a:xfrm>
        </p:spPr>
        <p:txBody>
          <a:bodyPr>
            <a:noAutofit/>
          </a:bodyPr>
          <a:lstStyle/>
          <a:p>
            <a:pPr eaLnBrk="1" hangingPunct="1"/>
            <a:r>
              <a:rPr lang="en-IN" dirty="0" smtClean="0">
                <a:solidFill>
                  <a:srgbClr val="FF3300"/>
                </a:solidFill>
              </a:rPr>
              <a:t>Seroconversion </a:t>
            </a:r>
            <a:r>
              <a:rPr lang="en-IN" dirty="0" smtClean="0"/>
              <a:t>is the development of detectable specific antibodies to microorganisms in the blood serum as a result of infection or immunization.</a:t>
            </a:r>
          </a:p>
          <a:p>
            <a:pPr eaLnBrk="1" hangingPunct="1">
              <a:buFontTx/>
              <a:buNone/>
            </a:pPr>
            <a:r>
              <a:rPr lang="en-IN" dirty="0" smtClean="0"/>
              <a:t> </a:t>
            </a:r>
          </a:p>
        </p:txBody>
      </p:sp>
      <p:pic>
        <p:nvPicPr>
          <p:cNvPr id="21508" name="Picture 6"/>
          <p:cNvPicPr>
            <a:picLocks noGrp="1" noChangeAspect="1" noChangeArrowheads="1"/>
          </p:cNvPicPr>
          <p:nvPr>
            <p:ph sz="half" idx="2"/>
          </p:nvPr>
        </p:nvPicPr>
        <p:blipFill>
          <a:blip r:embed="rId2">
            <a:extLst>
              <a:ext uri="{28A0092B-C50C-407E-A947-70E740481C1C}">
                <a14:useLocalDpi xmlns:a14="http://schemas.microsoft.com/office/drawing/2010/main" xmlns="" val="0"/>
              </a:ext>
            </a:extLst>
          </a:blip>
          <a:srcRect/>
          <a:stretch>
            <a:fillRect/>
          </a:stretch>
        </p:blipFill>
        <p:spPr>
          <a:xfrm>
            <a:off x="4613766" y="1412776"/>
            <a:ext cx="4495800" cy="5257800"/>
          </a:xfrm>
        </p:spPr>
      </p:pic>
      <p:sp>
        <p:nvSpPr>
          <p:cNvPr id="2" name="Date Placeholder 1"/>
          <p:cNvSpPr>
            <a:spLocks noGrp="1"/>
          </p:cNvSpPr>
          <p:nvPr>
            <p:ph type="dt" sz="half" idx="10"/>
          </p:nvPr>
        </p:nvSpPr>
        <p:spPr/>
        <p:txBody>
          <a:bodyPr/>
          <a:lstStyle/>
          <a:p>
            <a:fld id="{91EB875D-4287-4957-933E-5E8CCB27EFA1}" type="datetime1">
              <a:rPr lang="en-IN" smtClean="0"/>
              <a:pPr/>
              <a:t>11/11/2014</a:t>
            </a:fld>
            <a:endParaRPr lang="cs-CZ"/>
          </a:p>
        </p:txBody>
      </p:sp>
      <p:sp>
        <p:nvSpPr>
          <p:cNvPr id="3" name="Footer Placeholder 2"/>
          <p:cNvSpPr>
            <a:spLocks noGrp="1"/>
          </p:cNvSpPr>
          <p:nvPr>
            <p:ph type="ftr" sz="quarter" idx="11"/>
          </p:nvPr>
        </p:nvSpPr>
        <p:spPr/>
        <p:txBody>
          <a:bodyPr/>
          <a:lstStyle/>
          <a:p>
            <a:r>
              <a:rPr lang="cs-CZ" smtClean="0"/>
              <a:t>Dr.T.V.Rao MD</a:t>
            </a:r>
            <a:endParaRPr lang="cs-CZ"/>
          </a:p>
        </p:txBody>
      </p:sp>
      <p:sp>
        <p:nvSpPr>
          <p:cNvPr id="4" name="Slide Number Placeholder 3"/>
          <p:cNvSpPr>
            <a:spLocks noGrp="1"/>
          </p:cNvSpPr>
          <p:nvPr>
            <p:ph type="sldNum" sz="quarter" idx="12"/>
          </p:nvPr>
        </p:nvSpPr>
        <p:spPr/>
        <p:txBody>
          <a:bodyPr/>
          <a:lstStyle/>
          <a:p>
            <a:fld id="{263AD791-C125-42F9-B3AF-728D2242172D}" type="slidenum">
              <a:rPr lang="cs-CZ" smtClean="0"/>
              <a:pPr/>
              <a:t>53</a:t>
            </a:fld>
            <a:endParaRPr lang="cs-CZ"/>
          </a:p>
        </p:txBody>
      </p:sp>
    </p:spTree>
    <p:extLst>
      <p:ext uri="{BB962C8B-B14F-4D97-AF65-F5344CB8AC3E}">
        <p14:creationId xmlns:p14="http://schemas.microsoft.com/office/powerpoint/2010/main" xmlns="" val="752927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ChangeArrowheads="1"/>
          </p:cNvSpPr>
          <p:nvPr>
            <p:ph type="title"/>
          </p:nvPr>
        </p:nvSpPr>
        <p:spPr/>
        <p:txBody>
          <a:bodyPr>
            <a:normAutofit/>
          </a:bodyPr>
          <a:lstStyle/>
          <a:p>
            <a:pPr eaLnBrk="1" hangingPunct="1"/>
            <a:r>
              <a:rPr lang="en-IN" sz="5400" b="1" dirty="0" smtClean="0">
                <a:solidFill>
                  <a:srgbClr val="FF0000"/>
                </a:solidFill>
              </a:rPr>
              <a:t>Sero reversion</a:t>
            </a:r>
          </a:p>
        </p:txBody>
      </p:sp>
      <p:sp>
        <p:nvSpPr>
          <p:cNvPr id="22531" name="Rectangle 6"/>
          <p:cNvSpPr>
            <a:spLocks noGrp="1" noChangeArrowheads="1"/>
          </p:cNvSpPr>
          <p:nvPr>
            <p:ph type="body" sz="half" idx="2"/>
          </p:nvPr>
        </p:nvSpPr>
        <p:spPr/>
        <p:txBody>
          <a:bodyPr>
            <a:normAutofit/>
          </a:bodyPr>
          <a:lstStyle/>
          <a:p>
            <a:pPr eaLnBrk="1" hangingPunct="1"/>
            <a:r>
              <a:rPr lang="en-IN" dirty="0" smtClean="0"/>
              <a:t>S</a:t>
            </a:r>
            <a:r>
              <a:rPr lang="en-IN" b="1" dirty="0" smtClean="0"/>
              <a:t>eroreversion</a:t>
            </a:r>
            <a:r>
              <a:rPr lang="en-IN" dirty="0" smtClean="0"/>
              <a:t> is the opposite of seroconversion. This is when the tests can no longer detect antibodies or antigens in a patient’s serum</a:t>
            </a:r>
          </a:p>
        </p:txBody>
      </p:sp>
      <p:pic>
        <p:nvPicPr>
          <p:cNvPr id="22532" name="Picture 7"/>
          <p:cNvPicPr>
            <a:picLocks noGrp="1" noChangeAspect="1" noChangeArrowheads="1"/>
          </p:cNvPicPr>
          <p:nvPr>
            <p:ph sz="half" idx="1"/>
          </p:nvPr>
        </p:nvPicPr>
        <p:blipFill>
          <a:blip r:embed="rId2">
            <a:extLst>
              <a:ext uri="{28A0092B-C50C-407E-A947-70E740481C1C}">
                <a14:useLocalDpi xmlns:a14="http://schemas.microsoft.com/office/drawing/2010/main" xmlns="" val="0"/>
              </a:ext>
            </a:extLst>
          </a:blip>
          <a:srcRect/>
          <a:stretch>
            <a:fillRect/>
          </a:stretch>
        </p:blipFill>
        <p:spPr>
          <a:xfrm>
            <a:off x="179511" y="1484099"/>
            <a:ext cx="4331441" cy="4997450"/>
          </a:xfrm>
        </p:spPr>
      </p:pic>
      <p:pic>
        <p:nvPicPr>
          <p:cNvPr id="22533" name="Picture 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172450" y="6092825"/>
            <a:ext cx="971550" cy="765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pPr>
              <a:defRPr/>
            </a:pPr>
            <a:fld id="{1682CE1D-5948-4A4D-A124-41E17BFC22F4}" type="datetime1">
              <a:rPr lang="en-IN" smtClean="0"/>
              <a:pPr>
                <a:defRPr/>
              </a:pPr>
              <a:t>11/11/2014</a:t>
            </a:fld>
            <a:endParaRPr lang="en-IN" dirty="0"/>
          </a:p>
        </p:txBody>
      </p:sp>
      <p:sp>
        <p:nvSpPr>
          <p:cNvPr id="3" name="Footer Placeholder 2"/>
          <p:cNvSpPr>
            <a:spLocks noGrp="1"/>
          </p:cNvSpPr>
          <p:nvPr>
            <p:ph type="ftr" sz="quarter" idx="11"/>
          </p:nvPr>
        </p:nvSpPr>
        <p:spPr/>
        <p:txBody>
          <a:bodyPr/>
          <a:lstStyle/>
          <a:p>
            <a:pPr>
              <a:defRPr/>
            </a:pPr>
            <a:r>
              <a:rPr lang="en-IN" smtClean="0"/>
              <a:t>Dr.T.V.Rao MD</a:t>
            </a:r>
            <a:endParaRPr lang="en-IN" dirty="0"/>
          </a:p>
        </p:txBody>
      </p:sp>
      <p:sp>
        <p:nvSpPr>
          <p:cNvPr id="4" name="Slide Number Placeholder 3"/>
          <p:cNvSpPr>
            <a:spLocks noGrp="1"/>
          </p:cNvSpPr>
          <p:nvPr>
            <p:ph type="sldNum" sz="quarter" idx="12"/>
          </p:nvPr>
        </p:nvSpPr>
        <p:spPr/>
        <p:txBody>
          <a:bodyPr/>
          <a:lstStyle/>
          <a:p>
            <a:pPr>
              <a:defRPr/>
            </a:pPr>
            <a:fld id="{9C0BD29D-268A-4139-97CD-7EFB5315FCB5}" type="slidenum">
              <a:rPr lang="en-IN" smtClean="0"/>
              <a:pPr>
                <a:defRPr/>
              </a:pPr>
              <a:t>54</a:t>
            </a:fld>
            <a:endParaRPr lang="en-IN" dirty="0"/>
          </a:p>
        </p:txBody>
      </p:sp>
    </p:spTree>
    <p:extLst>
      <p:ext uri="{BB962C8B-B14F-4D97-AF65-F5344CB8AC3E}">
        <p14:creationId xmlns:p14="http://schemas.microsoft.com/office/powerpoint/2010/main" xmlns="" val="25289262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11561" y="96838"/>
            <a:ext cx="8064896" cy="1412875"/>
          </a:xfrm>
        </p:spPr>
        <p:txBody>
          <a:bodyPr/>
          <a:lstStyle/>
          <a:p>
            <a:pPr eaLnBrk="1" hangingPunct="1"/>
            <a:r>
              <a:rPr lang="en-US" sz="5400" b="1" dirty="0" smtClean="0">
                <a:solidFill>
                  <a:srgbClr val="FF0000"/>
                </a:solidFill>
              </a:rPr>
              <a:t>Testing paired Samples</a:t>
            </a:r>
            <a:endParaRPr lang="en-IN" sz="5400" b="1" dirty="0" smtClean="0">
              <a:solidFill>
                <a:srgbClr val="FF0000"/>
              </a:solidFill>
            </a:endParaRPr>
          </a:p>
        </p:txBody>
      </p:sp>
      <p:sp>
        <p:nvSpPr>
          <p:cNvPr id="23555" name="Rectangle 3"/>
          <p:cNvSpPr>
            <a:spLocks noGrp="1" noChangeArrowheads="1"/>
          </p:cNvSpPr>
          <p:nvPr>
            <p:ph type="body" sz="half" idx="1"/>
          </p:nvPr>
        </p:nvSpPr>
        <p:spPr>
          <a:xfrm>
            <a:off x="251520" y="1340768"/>
            <a:ext cx="4452243" cy="4755232"/>
          </a:xfrm>
        </p:spPr>
        <p:txBody>
          <a:bodyPr>
            <a:normAutofit fontScale="92500"/>
          </a:bodyPr>
          <a:lstStyle/>
          <a:p>
            <a:pPr eaLnBrk="1" hangingPunct="1">
              <a:buFontTx/>
              <a:buNone/>
            </a:pPr>
            <a:endParaRPr lang="en-IN" sz="2400" dirty="0" smtClean="0"/>
          </a:p>
          <a:p>
            <a:pPr eaLnBrk="1" hangingPunct="1"/>
            <a:r>
              <a:rPr lang="en-IN" dirty="0" smtClean="0"/>
              <a:t>Testing for infectious diseases is performed on acute and convalescent specimens (about 2 weeks apart) </a:t>
            </a:r>
            <a:r>
              <a:rPr lang="en-IN" i="1" dirty="0" smtClean="0">
                <a:solidFill>
                  <a:srgbClr val="3333FF"/>
                </a:solidFill>
              </a:rPr>
              <a:t>Paired sample. </a:t>
            </a:r>
          </a:p>
          <a:p>
            <a:pPr eaLnBrk="1" hangingPunct="1"/>
            <a:r>
              <a:rPr lang="en-IN" b="1" dirty="0" smtClean="0">
                <a:solidFill>
                  <a:srgbClr val="FF3300"/>
                </a:solidFill>
              </a:rPr>
              <a:t>Must see 4-fold or 2-tube rise in titre to be clinically significant</a:t>
            </a:r>
            <a:r>
              <a:rPr lang="en-IN" dirty="0" smtClean="0"/>
              <a:t> </a:t>
            </a:r>
          </a:p>
          <a:p>
            <a:pPr eaLnBrk="1" hangingPunct="1"/>
            <a:endParaRPr lang="en-IN" dirty="0" smtClean="0"/>
          </a:p>
        </p:txBody>
      </p:sp>
      <p:pic>
        <p:nvPicPr>
          <p:cNvPr id="23556" name="Picture 4"/>
          <p:cNvPicPr>
            <a:picLocks noGrp="1" noChangeAspect="1" noChangeArrowheads="1"/>
          </p:cNvPicPr>
          <p:nvPr>
            <p:ph sz="half" idx="2"/>
          </p:nvPr>
        </p:nvPicPr>
        <p:blipFill>
          <a:blip r:embed="rId2">
            <a:extLst>
              <a:ext uri="{28A0092B-C50C-407E-A947-70E740481C1C}">
                <a14:useLocalDpi xmlns:a14="http://schemas.microsoft.com/office/drawing/2010/main" xmlns="" val="0"/>
              </a:ext>
            </a:extLst>
          </a:blip>
          <a:srcRect/>
          <a:stretch>
            <a:fillRect/>
          </a:stretch>
        </p:blipFill>
        <p:spPr>
          <a:xfrm>
            <a:off x="4716016" y="1700808"/>
            <a:ext cx="3956248" cy="4824536"/>
          </a:xfrm>
        </p:spPr>
      </p:pic>
      <p:sp>
        <p:nvSpPr>
          <p:cNvPr id="2" name="Date Placeholder 1"/>
          <p:cNvSpPr>
            <a:spLocks noGrp="1"/>
          </p:cNvSpPr>
          <p:nvPr>
            <p:ph type="dt" sz="half" idx="10"/>
          </p:nvPr>
        </p:nvSpPr>
        <p:spPr/>
        <p:txBody>
          <a:bodyPr/>
          <a:lstStyle/>
          <a:p>
            <a:fld id="{E1774C8D-49F0-4A02-BD5A-8A5C8CAD7541}" type="datetime1">
              <a:rPr lang="en-IN" smtClean="0"/>
              <a:pPr/>
              <a:t>11/11/2014</a:t>
            </a:fld>
            <a:endParaRPr lang="cs-CZ"/>
          </a:p>
        </p:txBody>
      </p:sp>
      <p:sp>
        <p:nvSpPr>
          <p:cNvPr id="3" name="Footer Placeholder 2"/>
          <p:cNvSpPr>
            <a:spLocks noGrp="1"/>
          </p:cNvSpPr>
          <p:nvPr>
            <p:ph type="ftr" sz="quarter" idx="11"/>
          </p:nvPr>
        </p:nvSpPr>
        <p:spPr/>
        <p:txBody>
          <a:bodyPr/>
          <a:lstStyle/>
          <a:p>
            <a:r>
              <a:rPr lang="cs-CZ" smtClean="0"/>
              <a:t>Dr.T.V.Rao MD</a:t>
            </a:r>
            <a:endParaRPr lang="cs-CZ"/>
          </a:p>
        </p:txBody>
      </p:sp>
      <p:sp>
        <p:nvSpPr>
          <p:cNvPr id="4" name="Slide Number Placeholder 3"/>
          <p:cNvSpPr>
            <a:spLocks noGrp="1"/>
          </p:cNvSpPr>
          <p:nvPr>
            <p:ph type="sldNum" sz="quarter" idx="12"/>
          </p:nvPr>
        </p:nvSpPr>
        <p:spPr/>
        <p:txBody>
          <a:bodyPr/>
          <a:lstStyle/>
          <a:p>
            <a:fld id="{263AD791-C125-42F9-B3AF-728D2242172D}" type="slidenum">
              <a:rPr lang="cs-CZ" smtClean="0"/>
              <a:pPr/>
              <a:t>55</a:t>
            </a:fld>
            <a:endParaRPr lang="cs-CZ"/>
          </a:p>
        </p:txBody>
      </p:sp>
    </p:spTree>
    <p:extLst>
      <p:ext uri="{BB962C8B-B14F-4D97-AF65-F5344CB8AC3E}">
        <p14:creationId xmlns:p14="http://schemas.microsoft.com/office/powerpoint/2010/main" xmlns="" val="17736980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4"/>
          <p:cNvSpPr>
            <a:spLocks noGrp="1" noChangeArrowheads="1"/>
          </p:cNvSpPr>
          <p:nvPr>
            <p:ph type="ctrTitle"/>
          </p:nvPr>
        </p:nvSpPr>
        <p:spPr/>
        <p:txBody>
          <a:bodyPr>
            <a:normAutofit/>
          </a:bodyPr>
          <a:lstStyle/>
          <a:p>
            <a:pPr eaLnBrk="1" hangingPunct="1"/>
            <a:r>
              <a:rPr lang="en-US" b="1" dirty="0" smtClean="0">
                <a:solidFill>
                  <a:srgbClr val="FF0000"/>
                </a:solidFill>
              </a:rPr>
              <a:t>Antigen – Antibody Reactions presenting with precipitation</a:t>
            </a:r>
            <a:endParaRPr lang="en-IN" b="1" dirty="0" smtClean="0">
              <a:solidFill>
                <a:srgbClr val="FF0000"/>
              </a:solidFill>
            </a:endParaRPr>
          </a:p>
        </p:txBody>
      </p:sp>
      <p:sp>
        <p:nvSpPr>
          <p:cNvPr id="81923" name="Rectangle 5"/>
          <p:cNvSpPr>
            <a:spLocks noGrp="1" noChangeArrowheads="1"/>
          </p:cNvSpPr>
          <p:nvPr>
            <p:ph type="subTitle" idx="1"/>
          </p:nvPr>
        </p:nvSpPr>
        <p:spPr/>
        <p:txBody>
          <a:bodyPr/>
          <a:lstStyle/>
          <a:p>
            <a:pPr eaLnBrk="1" hangingPunct="1"/>
            <a:endParaRPr lang="en-US" dirty="0" smtClean="0"/>
          </a:p>
        </p:txBody>
      </p:sp>
      <p:sp>
        <p:nvSpPr>
          <p:cNvPr id="2" name="Date Placeholder 1"/>
          <p:cNvSpPr>
            <a:spLocks noGrp="1"/>
          </p:cNvSpPr>
          <p:nvPr>
            <p:ph type="dt" sz="half" idx="10"/>
          </p:nvPr>
        </p:nvSpPr>
        <p:spPr/>
        <p:txBody>
          <a:bodyPr/>
          <a:lstStyle/>
          <a:p>
            <a:fld id="{1097A663-12BB-43F6-9438-523CD72823AD}" type="datetime1">
              <a:rPr lang="en-IN" smtClean="0"/>
              <a:pPr/>
              <a:t>11/11/2014</a:t>
            </a:fld>
            <a:endParaRPr lang="en-IN" dirty="0"/>
          </a:p>
        </p:txBody>
      </p:sp>
      <p:sp>
        <p:nvSpPr>
          <p:cNvPr id="3" name="Footer Placeholder 2"/>
          <p:cNvSpPr>
            <a:spLocks noGrp="1"/>
          </p:cNvSpPr>
          <p:nvPr>
            <p:ph type="ftr" sz="quarter" idx="11"/>
          </p:nvPr>
        </p:nvSpPr>
        <p:spPr/>
        <p:txBody>
          <a:bodyPr/>
          <a:lstStyle/>
          <a:p>
            <a:r>
              <a:rPr lang="en-IN" smtClean="0"/>
              <a:t>Dr.T.V.Rao MD</a:t>
            </a:r>
            <a:endParaRPr lang="en-IN" dirty="0"/>
          </a:p>
        </p:txBody>
      </p:sp>
      <p:sp>
        <p:nvSpPr>
          <p:cNvPr id="4" name="Slide Number Placeholder 3"/>
          <p:cNvSpPr>
            <a:spLocks noGrp="1"/>
          </p:cNvSpPr>
          <p:nvPr>
            <p:ph type="sldNum" sz="quarter" idx="12"/>
          </p:nvPr>
        </p:nvSpPr>
        <p:spPr/>
        <p:txBody>
          <a:bodyPr/>
          <a:lstStyle/>
          <a:p>
            <a:fld id="{E77E9959-E1CB-4D02-9561-EF9D74FB02D1}" type="slidenum">
              <a:rPr lang="en-IN" smtClean="0"/>
              <a:pPr/>
              <a:t>56</a:t>
            </a:fld>
            <a:endParaRPr lang="en-IN"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730099" y="3708016"/>
            <a:ext cx="3514725" cy="23088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750871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normAutofit/>
          </a:bodyPr>
          <a:lstStyle/>
          <a:p>
            <a:pPr eaLnBrk="1" hangingPunct="1"/>
            <a:r>
              <a:rPr lang="en-US" sz="4800" b="1" dirty="0" smtClean="0">
                <a:solidFill>
                  <a:srgbClr val="FF0000"/>
                </a:solidFill>
              </a:rPr>
              <a:t>Screening Tests for Syphilis</a:t>
            </a:r>
            <a:endParaRPr lang="en-IN" sz="4800" b="1" dirty="0" smtClean="0">
              <a:solidFill>
                <a:srgbClr val="FF0000"/>
              </a:solidFill>
            </a:endParaRPr>
          </a:p>
        </p:txBody>
      </p:sp>
      <p:sp>
        <p:nvSpPr>
          <p:cNvPr id="86019" name="Rectangle 3"/>
          <p:cNvSpPr>
            <a:spLocks noGrp="1" noChangeArrowheads="1"/>
          </p:cNvSpPr>
          <p:nvPr>
            <p:ph sz="half" idx="1"/>
          </p:nvPr>
        </p:nvSpPr>
        <p:spPr/>
        <p:txBody>
          <a:bodyPr>
            <a:normAutofit fontScale="92500" lnSpcReduction="10000"/>
          </a:bodyPr>
          <a:lstStyle/>
          <a:p>
            <a:pPr eaLnBrk="1" hangingPunct="1"/>
            <a:r>
              <a:rPr lang="en-IN" dirty="0" smtClean="0"/>
              <a:t> Serologic methods are divided into two classes. One class, the nontreponemal tests, detects antibodies to lipoidal antigens present in either the host or T. palladium; examples are the </a:t>
            </a:r>
            <a:r>
              <a:rPr lang="en-IN" b="1" dirty="0" smtClean="0">
                <a:solidFill>
                  <a:srgbClr val="FF0000"/>
                </a:solidFill>
              </a:rPr>
              <a:t>Venereal Disease Research Laboratory and rapid plasma reagin and tests. </a:t>
            </a:r>
          </a:p>
        </p:txBody>
      </p:sp>
      <p:sp>
        <p:nvSpPr>
          <p:cNvPr id="2" name="Content Placeholder 1"/>
          <p:cNvSpPr>
            <a:spLocks noGrp="1"/>
          </p:cNvSpPr>
          <p:nvPr>
            <p:ph sz="half" idx="2"/>
          </p:nvPr>
        </p:nvSpPr>
        <p:spPr/>
        <p:txBody>
          <a:bodyPr>
            <a:normAutofit fontScale="92500" lnSpcReduction="10000"/>
          </a:bodyPr>
          <a:lstStyle/>
          <a:p>
            <a:endParaRPr lang="en-IN" dirty="0"/>
          </a:p>
        </p:txBody>
      </p:sp>
      <p:pic>
        <p:nvPicPr>
          <p:cNvPr id="86020"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172450" y="6092825"/>
            <a:ext cx="971550" cy="765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fld id="{2D5C00D8-0A28-473E-AF9A-041139A7A525}" type="datetime1">
              <a:rPr lang="en-IN" smtClean="0"/>
              <a:pPr/>
              <a:t>11/11/2014</a:t>
            </a:fld>
            <a:endParaRPr lang="en-IN" dirty="0"/>
          </a:p>
        </p:txBody>
      </p:sp>
      <p:sp>
        <p:nvSpPr>
          <p:cNvPr id="4" name="Footer Placeholder 3"/>
          <p:cNvSpPr>
            <a:spLocks noGrp="1"/>
          </p:cNvSpPr>
          <p:nvPr>
            <p:ph type="ftr" sz="quarter" idx="11"/>
          </p:nvPr>
        </p:nvSpPr>
        <p:spPr/>
        <p:txBody>
          <a:bodyPr/>
          <a:lstStyle/>
          <a:p>
            <a:r>
              <a:rPr lang="en-IN" smtClean="0"/>
              <a:t>Dr.T.V.Rao MD</a:t>
            </a:r>
            <a:endParaRPr lang="en-IN" dirty="0"/>
          </a:p>
        </p:txBody>
      </p:sp>
      <p:sp>
        <p:nvSpPr>
          <p:cNvPr id="5" name="Slide Number Placeholder 4"/>
          <p:cNvSpPr>
            <a:spLocks noGrp="1"/>
          </p:cNvSpPr>
          <p:nvPr>
            <p:ph type="sldNum" sz="quarter" idx="12"/>
          </p:nvPr>
        </p:nvSpPr>
        <p:spPr/>
        <p:txBody>
          <a:bodyPr/>
          <a:lstStyle/>
          <a:p>
            <a:fld id="{E77E9959-E1CB-4D02-9561-EF9D74FB02D1}" type="slidenum">
              <a:rPr lang="en-IN" smtClean="0"/>
              <a:pPr/>
              <a:t>57</a:t>
            </a:fld>
            <a:endParaRPr lang="en-IN"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72000" y="1628800"/>
            <a:ext cx="4086225" cy="48466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4348283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4"/>
          <p:cNvSpPr>
            <a:spLocks noGrp="1" noChangeArrowheads="1"/>
          </p:cNvSpPr>
          <p:nvPr>
            <p:ph type="title"/>
          </p:nvPr>
        </p:nvSpPr>
        <p:spPr/>
        <p:txBody>
          <a:bodyPr/>
          <a:lstStyle/>
          <a:p>
            <a:pPr eaLnBrk="1" hangingPunct="1"/>
            <a:r>
              <a:rPr lang="en-US" sz="4000" b="1" dirty="0" smtClean="0">
                <a:solidFill>
                  <a:srgbClr val="FF0000"/>
                </a:solidFill>
              </a:rPr>
              <a:t>Non reactive and Reactive VDRL Tests</a:t>
            </a:r>
            <a:endParaRPr lang="en-IN" sz="4000" b="1" dirty="0" smtClean="0">
              <a:solidFill>
                <a:srgbClr val="FF0000"/>
              </a:solidFill>
            </a:endParaRPr>
          </a:p>
        </p:txBody>
      </p:sp>
      <p:pic>
        <p:nvPicPr>
          <p:cNvPr id="95235" name="Picture 5"/>
          <p:cNvPicPr>
            <a:picLocks noGrp="1" noChangeAspect="1" noChangeArrowheads="1"/>
          </p:cNvPicPr>
          <p:nvPr>
            <p:ph sz="half" idx="1"/>
          </p:nvPr>
        </p:nvPicPr>
        <p:blipFill>
          <a:blip r:embed="rId2">
            <a:extLst>
              <a:ext uri="{28A0092B-C50C-407E-A947-70E740481C1C}">
                <a14:useLocalDpi xmlns:a14="http://schemas.microsoft.com/office/drawing/2010/main" xmlns="" val="0"/>
              </a:ext>
            </a:extLst>
          </a:blip>
          <a:srcRect/>
          <a:stretch>
            <a:fillRect/>
          </a:stretch>
        </p:blipFill>
        <p:spPr>
          <a:xfrm>
            <a:off x="0" y="1412875"/>
            <a:ext cx="4495800" cy="5445125"/>
          </a:xfrm>
        </p:spPr>
      </p:pic>
      <p:pic>
        <p:nvPicPr>
          <p:cNvPr id="95236" name="Picture 6"/>
          <p:cNvPicPr>
            <a:picLocks noGrp="1" noChangeAspect="1" noChangeArrowheads="1"/>
          </p:cNvPicPr>
          <p:nvPr>
            <p:ph sz="half" idx="2"/>
          </p:nvPr>
        </p:nvPicPr>
        <p:blipFill>
          <a:blip r:embed="rId3">
            <a:extLst>
              <a:ext uri="{28A0092B-C50C-407E-A947-70E740481C1C}">
                <a14:useLocalDpi xmlns:a14="http://schemas.microsoft.com/office/drawing/2010/main" xmlns="" val="0"/>
              </a:ext>
            </a:extLst>
          </a:blip>
          <a:srcRect/>
          <a:stretch>
            <a:fillRect/>
          </a:stretch>
        </p:blipFill>
        <p:spPr>
          <a:xfrm>
            <a:off x="4572000" y="1412875"/>
            <a:ext cx="4572000" cy="5445125"/>
          </a:xfrm>
        </p:spPr>
      </p:pic>
      <p:pic>
        <p:nvPicPr>
          <p:cNvPr id="95237"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172450" y="6092825"/>
            <a:ext cx="971550" cy="765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fld id="{F8EE6556-1C73-4EB1-8554-97E667DDDD15}" type="datetime1">
              <a:rPr lang="en-IN" smtClean="0"/>
              <a:pPr/>
              <a:t>11/11/2014</a:t>
            </a:fld>
            <a:endParaRPr lang="en-IN" dirty="0"/>
          </a:p>
        </p:txBody>
      </p:sp>
      <p:sp>
        <p:nvSpPr>
          <p:cNvPr id="3" name="Footer Placeholder 2"/>
          <p:cNvSpPr>
            <a:spLocks noGrp="1"/>
          </p:cNvSpPr>
          <p:nvPr>
            <p:ph type="ftr" sz="quarter" idx="11"/>
          </p:nvPr>
        </p:nvSpPr>
        <p:spPr/>
        <p:txBody>
          <a:bodyPr/>
          <a:lstStyle/>
          <a:p>
            <a:r>
              <a:rPr lang="en-IN" smtClean="0"/>
              <a:t>Dr.T.V.Rao MD</a:t>
            </a:r>
            <a:endParaRPr lang="en-IN" dirty="0"/>
          </a:p>
        </p:txBody>
      </p:sp>
      <p:sp>
        <p:nvSpPr>
          <p:cNvPr id="4" name="Slide Number Placeholder 3"/>
          <p:cNvSpPr>
            <a:spLocks noGrp="1"/>
          </p:cNvSpPr>
          <p:nvPr>
            <p:ph type="sldNum" sz="quarter" idx="12"/>
          </p:nvPr>
        </p:nvSpPr>
        <p:spPr/>
        <p:txBody>
          <a:bodyPr/>
          <a:lstStyle/>
          <a:p>
            <a:fld id="{E77E9959-E1CB-4D02-9561-EF9D74FB02D1}" type="slidenum">
              <a:rPr lang="en-IN" smtClean="0"/>
              <a:pPr/>
              <a:t>58</a:t>
            </a:fld>
            <a:endParaRPr lang="en-IN" dirty="0"/>
          </a:p>
        </p:txBody>
      </p:sp>
    </p:spTree>
    <p:extLst>
      <p:ext uri="{BB962C8B-B14F-4D97-AF65-F5344CB8AC3E}">
        <p14:creationId xmlns:p14="http://schemas.microsoft.com/office/powerpoint/2010/main" xmlns="" val="179876107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ChangeArrowheads="1"/>
          </p:cNvSpPr>
          <p:nvPr/>
        </p:nvSpPr>
        <p:spPr bwMode="auto">
          <a:xfrm>
            <a:off x="1676400" y="796925"/>
            <a:ext cx="184150" cy="393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nSpc>
                <a:spcPct val="80000"/>
              </a:lnSpc>
              <a:spcBef>
                <a:spcPct val="50000"/>
              </a:spcBef>
              <a:buClr>
                <a:srgbClr val="000066"/>
              </a:buClr>
              <a:buSzPct val="80000"/>
            </a:pPr>
            <a:endParaRPr lang="en-US" sz="2100">
              <a:solidFill>
                <a:srgbClr val="000066"/>
              </a:solidFill>
              <a:effectLst>
                <a:outerShdw blurRad="38100" dist="38100" dir="2700000" algn="tl">
                  <a:srgbClr val="C0C0C0"/>
                </a:outerShdw>
              </a:effectLst>
              <a:latin typeface="Arial Black" pitchFamily="34" charset="0"/>
              <a:cs typeface="Angsana New" pitchFamily="18" charset="-34"/>
            </a:endParaRPr>
          </a:p>
        </p:txBody>
      </p:sp>
      <p:sp>
        <p:nvSpPr>
          <p:cNvPr id="277508" name="Rectangle 4"/>
          <p:cNvSpPr>
            <a:spLocks noGrp="1" noChangeArrowheads="1"/>
          </p:cNvSpPr>
          <p:nvPr>
            <p:ph type="title"/>
          </p:nvPr>
        </p:nvSpPr>
        <p:spPr/>
        <p:txBody>
          <a:bodyPr>
            <a:noAutofit/>
          </a:bodyPr>
          <a:lstStyle/>
          <a:p>
            <a:r>
              <a:rPr lang="en-US" b="1" dirty="0">
                <a:solidFill>
                  <a:srgbClr val="FF0000"/>
                </a:solidFill>
              </a:rPr>
              <a:t>Flocculation test </a:t>
            </a:r>
            <a:br>
              <a:rPr lang="en-US" b="1" dirty="0">
                <a:solidFill>
                  <a:srgbClr val="FF0000"/>
                </a:solidFill>
              </a:rPr>
            </a:br>
            <a:r>
              <a:rPr lang="en-US" b="1" dirty="0">
                <a:solidFill>
                  <a:srgbClr val="FF0000"/>
                </a:solidFill>
              </a:rPr>
              <a:t>(A precipitation reaction)</a:t>
            </a:r>
          </a:p>
        </p:txBody>
      </p:sp>
      <p:pic>
        <p:nvPicPr>
          <p:cNvPr id="277509" name="Picture 5" descr="R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95536" y="1556793"/>
            <a:ext cx="8496944" cy="3169196"/>
          </a:xfrm>
          <a:prstGeom prst="rect">
            <a:avLst/>
          </a:prstGeom>
          <a:noFill/>
          <a:extLst>
            <a:ext uri="{909E8E84-426E-40DD-AFC4-6F175D3DCCD1}">
              <a14:hiddenFill xmlns:a14="http://schemas.microsoft.com/office/drawing/2010/main" xmlns="">
                <a:solidFill>
                  <a:srgbClr val="FFFFFF"/>
                </a:solidFill>
              </a14:hiddenFill>
            </a:ext>
          </a:extLst>
        </p:spPr>
      </p:pic>
      <p:sp>
        <p:nvSpPr>
          <p:cNvPr id="277510" name="Text Box 6"/>
          <p:cNvSpPr txBox="1">
            <a:spLocks noChangeArrowheads="1"/>
          </p:cNvSpPr>
          <p:nvPr/>
        </p:nvSpPr>
        <p:spPr bwMode="auto">
          <a:xfrm>
            <a:off x="1035050" y="4821238"/>
            <a:ext cx="8480425"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sz="2000" b="1">
                <a:latin typeface="Arial Narrow" pitchFamily="34" charset="0"/>
                <a:cs typeface="Angsana New" pitchFamily="18" charset="-34"/>
              </a:rPr>
              <a:t> (1) Non Reactive        (2)  Weakly Reactive              (3,4)  Reactive</a:t>
            </a:r>
            <a:endParaRPr lang="th-TH" sz="2000" b="1">
              <a:latin typeface="Arial Narrow" pitchFamily="34" charset="0"/>
              <a:cs typeface="Angsana New" pitchFamily="18" charset="-34"/>
            </a:endParaRPr>
          </a:p>
        </p:txBody>
      </p:sp>
    </p:spTree>
    <p:extLst>
      <p:ext uri="{BB962C8B-B14F-4D97-AF65-F5344CB8AC3E}">
        <p14:creationId xmlns:p14="http://schemas.microsoft.com/office/powerpoint/2010/main" xmlns="" val="39861874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23529" y="96838"/>
            <a:ext cx="8352928" cy="1412875"/>
          </a:xfrm>
        </p:spPr>
        <p:txBody>
          <a:bodyPr/>
          <a:lstStyle/>
          <a:p>
            <a:pPr eaLnBrk="1" hangingPunct="1"/>
            <a:r>
              <a:rPr lang="en-IN" dirty="0" smtClean="0">
                <a:solidFill>
                  <a:srgbClr val="FF0000"/>
                </a:solidFill>
                <a:effectLst>
                  <a:outerShdw blurRad="38100" dist="38100" dir="2700000" algn="tl">
                    <a:srgbClr val="000000">
                      <a:alpha val="43137"/>
                    </a:srgbClr>
                  </a:outerShdw>
                </a:effectLst>
              </a:rPr>
              <a:t>Karl Landsteiner (1868-1943)</a:t>
            </a:r>
          </a:p>
        </p:txBody>
      </p:sp>
      <p:sp>
        <p:nvSpPr>
          <p:cNvPr id="5123" name="Rectangle 3"/>
          <p:cNvSpPr>
            <a:spLocks noGrp="1" noChangeArrowheads="1"/>
          </p:cNvSpPr>
          <p:nvPr>
            <p:ph type="body" sz="half" idx="1"/>
          </p:nvPr>
        </p:nvSpPr>
        <p:spPr>
          <a:xfrm>
            <a:off x="611560" y="1484784"/>
            <a:ext cx="4092203" cy="4611216"/>
          </a:xfrm>
        </p:spPr>
        <p:txBody>
          <a:bodyPr>
            <a:normAutofit/>
          </a:bodyPr>
          <a:lstStyle/>
          <a:p>
            <a:pPr eaLnBrk="1" hangingPunct="1"/>
            <a:r>
              <a:rPr lang="en-IN" sz="2800" dirty="0" smtClean="0"/>
              <a:t>An Austrian physician by training, Landsteiner played an integral part in the identification of blood groups. He demonstrated the catastrophic effect of transfusing with the wrong type of blood, </a:t>
            </a:r>
          </a:p>
        </p:txBody>
      </p:sp>
      <p:pic>
        <p:nvPicPr>
          <p:cNvPr id="5124" name="Picture 4"/>
          <p:cNvPicPr>
            <a:picLocks noGrp="1" noChangeAspect="1" noChangeArrowheads="1"/>
          </p:cNvPicPr>
          <p:nvPr>
            <p:ph sz="half" idx="2"/>
          </p:nvPr>
        </p:nvPicPr>
        <p:blipFill>
          <a:blip r:embed="rId2">
            <a:extLst>
              <a:ext uri="{28A0092B-C50C-407E-A947-70E740481C1C}">
                <a14:useLocalDpi xmlns:a14="http://schemas.microsoft.com/office/drawing/2010/main" xmlns="" val="0"/>
              </a:ext>
            </a:extLst>
          </a:blip>
          <a:srcRect/>
          <a:stretch>
            <a:fillRect/>
          </a:stretch>
        </p:blipFill>
        <p:spPr>
          <a:xfrm>
            <a:off x="4648200" y="1600200"/>
            <a:ext cx="4495800" cy="4997450"/>
          </a:xfrm>
        </p:spPr>
      </p:pic>
      <p:pic>
        <p:nvPicPr>
          <p:cNvPr id="5125"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7544" y="5373216"/>
            <a:ext cx="1582738" cy="13681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fld id="{68A6529E-5ECC-4D08-8005-5035CEA22AC3}" type="datetime1">
              <a:rPr lang="en-IN" smtClean="0"/>
              <a:pPr/>
              <a:t>11/11/2014</a:t>
            </a:fld>
            <a:endParaRPr lang="cs-CZ"/>
          </a:p>
        </p:txBody>
      </p:sp>
      <p:sp>
        <p:nvSpPr>
          <p:cNvPr id="3" name="Footer Placeholder 2"/>
          <p:cNvSpPr>
            <a:spLocks noGrp="1"/>
          </p:cNvSpPr>
          <p:nvPr>
            <p:ph type="ftr" sz="quarter" idx="11"/>
          </p:nvPr>
        </p:nvSpPr>
        <p:spPr/>
        <p:txBody>
          <a:bodyPr/>
          <a:lstStyle/>
          <a:p>
            <a:r>
              <a:rPr lang="cs-CZ" smtClean="0"/>
              <a:t>Dr.T.V.Rao MD</a:t>
            </a:r>
            <a:endParaRPr lang="cs-CZ"/>
          </a:p>
        </p:txBody>
      </p:sp>
      <p:sp>
        <p:nvSpPr>
          <p:cNvPr id="4" name="Slide Number Placeholder 3"/>
          <p:cNvSpPr>
            <a:spLocks noGrp="1"/>
          </p:cNvSpPr>
          <p:nvPr>
            <p:ph type="sldNum" sz="quarter" idx="12"/>
          </p:nvPr>
        </p:nvSpPr>
        <p:spPr/>
        <p:txBody>
          <a:bodyPr/>
          <a:lstStyle/>
          <a:p>
            <a:fld id="{263AD791-C125-42F9-B3AF-728D2242172D}" type="slidenum">
              <a:rPr lang="cs-CZ" smtClean="0"/>
              <a:pPr/>
              <a:t>6</a:t>
            </a:fld>
            <a:endParaRPr lang="cs-CZ"/>
          </a:p>
        </p:txBody>
      </p:sp>
    </p:spTree>
    <p:extLst>
      <p:ext uri="{BB962C8B-B14F-4D97-AF65-F5344CB8AC3E}">
        <p14:creationId xmlns:p14="http://schemas.microsoft.com/office/powerpoint/2010/main" xmlns="" val="1510045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noAutofit/>
          </a:bodyPr>
          <a:lstStyle/>
          <a:p>
            <a:pPr eaLnBrk="1" hangingPunct="1"/>
            <a:r>
              <a:rPr lang="en-US" sz="4000" b="1" dirty="0" smtClean="0">
                <a:solidFill>
                  <a:srgbClr val="FF0000"/>
                </a:solidFill>
              </a:rPr>
              <a:t>Measurement of Precipitation by Light</a:t>
            </a:r>
          </a:p>
        </p:txBody>
      </p:sp>
      <p:sp>
        <p:nvSpPr>
          <p:cNvPr id="84995" name="Rectangle 3"/>
          <p:cNvSpPr>
            <a:spLocks noGrp="1" noChangeArrowheads="1"/>
          </p:cNvSpPr>
          <p:nvPr>
            <p:ph type="body" idx="1"/>
          </p:nvPr>
        </p:nvSpPr>
        <p:spPr/>
        <p:txBody>
          <a:bodyPr/>
          <a:lstStyle/>
          <a:p>
            <a:pPr eaLnBrk="1" hangingPunct="1"/>
            <a:r>
              <a:rPr lang="en-US" dirty="0" smtClean="0"/>
              <a:t>Antigen-antibody complexes, when formed at a high rate, will precipitate out of a solution resulting in a turbid or cloudy appearance.</a:t>
            </a:r>
          </a:p>
          <a:p>
            <a:pPr eaLnBrk="1" hangingPunct="1"/>
            <a:r>
              <a:rPr lang="en-US" dirty="0" smtClean="0"/>
              <a:t>Turbidimetry measures the turbidity or cloudiness of a solution by measuring amount of light directly passing through a solution.</a:t>
            </a:r>
          </a:p>
          <a:p>
            <a:pPr eaLnBrk="1" hangingPunct="1"/>
            <a:r>
              <a:rPr lang="en-US" sz="2800" dirty="0" smtClean="0"/>
              <a:t>Nephelometry indirect measurement, measures amount of light scattered by the antigen-antibody complexes.</a:t>
            </a:r>
          </a:p>
        </p:txBody>
      </p:sp>
      <p:pic>
        <p:nvPicPr>
          <p:cNvPr id="84996"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172450" y="6092825"/>
            <a:ext cx="971550" cy="765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fld id="{D557C195-FB91-4CC7-9F3A-28FD5148BEA7}" type="datetime1">
              <a:rPr lang="en-IN" smtClean="0"/>
              <a:pPr/>
              <a:t>11/11/2014</a:t>
            </a:fld>
            <a:endParaRPr lang="en-IN" dirty="0"/>
          </a:p>
        </p:txBody>
      </p:sp>
      <p:sp>
        <p:nvSpPr>
          <p:cNvPr id="3" name="Footer Placeholder 2"/>
          <p:cNvSpPr>
            <a:spLocks noGrp="1"/>
          </p:cNvSpPr>
          <p:nvPr>
            <p:ph type="ftr" sz="quarter" idx="11"/>
          </p:nvPr>
        </p:nvSpPr>
        <p:spPr/>
        <p:txBody>
          <a:bodyPr/>
          <a:lstStyle/>
          <a:p>
            <a:r>
              <a:rPr lang="en-IN" smtClean="0"/>
              <a:t>Dr.T.V.Rao MD</a:t>
            </a:r>
            <a:endParaRPr lang="en-IN" dirty="0"/>
          </a:p>
        </p:txBody>
      </p:sp>
      <p:sp>
        <p:nvSpPr>
          <p:cNvPr id="4" name="Slide Number Placeholder 3"/>
          <p:cNvSpPr>
            <a:spLocks noGrp="1"/>
          </p:cNvSpPr>
          <p:nvPr>
            <p:ph type="sldNum" sz="quarter" idx="12"/>
          </p:nvPr>
        </p:nvSpPr>
        <p:spPr/>
        <p:txBody>
          <a:bodyPr/>
          <a:lstStyle/>
          <a:p>
            <a:fld id="{E77E9959-E1CB-4D02-9561-EF9D74FB02D1}" type="slidenum">
              <a:rPr lang="en-IN" smtClean="0"/>
              <a:pPr/>
              <a:t>60</a:t>
            </a:fld>
            <a:endParaRPr lang="en-IN" dirty="0"/>
          </a:p>
        </p:txBody>
      </p:sp>
    </p:spTree>
    <p:extLst>
      <p:ext uri="{BB962C8B-B14F-4D97-AF65-F5344CB8AC3E}">
        <p14:creationId xmlns:p14="http://schemas.microsoft.com/office/powerpoint/2010/main" xmlns="" val="182107414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p:txBody>
          <a:bodyPr/>
          <a:lstStyle/>
          <a:p>
            <a:endParaRPr lang="en-US" dirty="0" smtClean="0"/>
          </a:p>
          <a:p>
            <a:pPr algn="ctr"/>
            <a:r>
              <a:rPr lang="en-US" sz="3600" b="1" dirty="0" smtClean="0">
                <a:solidFill>
                  <a:srgbClr val="FF0000"/>
                </a:solidFill>
              </a:rPr>
              <a:t>Programme Created by Dr.T.V.Rao MD for Medical and Paramedical Students in the Developing World</a:t>
            </a:r>
          </a:p>
          <a:p>
            <a:pPr algn="ctr"/>
            <a:r>
              <a:rPr lang="en-US" dirty="0" smtClean="0"/>
              <a:t>Email</a:t>
            </a:r>
          </a:p>
          <a:p>
            <a:pPr algn="ctr"/>
            <a:r>
              <a:rPr lang="en-US" b="1" dirty="0" smtClean="0">
                <a:solidFill>
                  <a:srgbClr val="002060"/>
                </a:solidFill>
              </a:rPr>
              <a:t>doctortvrao@gmail.com</a:t>
            </a:r>
            <a:endParaRPr lang="en-IN" b="1" dirty="0">
              <a:solidFill>
                <a:srgbClr val="002060"/>
              </a:solidFill>
            </a:endParaRPr>
          </a:p>
        </p:txBody>
      </p:sp>
      <p:sp>
        <p:nvSpPr>
          <p:cNvPr id="4" name="Date Placeholder 3"/>
          <p:cNvSpPr>
            <a:spLocks noGrp="1"/>
          </p:cNvSpPr>
          <p:nvPr>
            <p:ph type="dt" sz="half" idx="10"/>
          </p:nvPr>
        </p:nvSpPr>
        <p:spPr/>
        <p:txBody>
          <a:bodyPr/>
          <a:lstStyle/>
          <a:p>
            <a:fld id="{B11A59C3-771E-48F6-A2E5-0AC75F38240B}" type="datetime1">
              <a:rPr lang="en-IN" smtClean="0"/>
              <a:pPr/>
              <a:t>11/11/2014</a:t>
            </a:fld>
            <a:endParaRPr lang="en-IN" dirty="0"/>
          </a:p>
        </p:txBody>
      </p:sp>
      <p:sp>
        <p:nvSpPr>
          <p:cNvPr id="5" name="Footer Placeholder 4"/>
          <p:cNvSpPr>
            <a:spLocks noGrp="1"/>
          </p:cNvSpPr>
          <p:nvPr>
            <p:ph type="ftr" sz="quarter" idx="11"/>
          </p:nvPr>
        </p:nvSpPr>
        <p:spPr/>
        <p:txBody>
          <a:bodyPr/>
          <a:lstStyle/>
          <a:p>
            <a:r>
              <a:rPr lang="en-IN" smtClean="0"/>
              <a:t>Dr.T.V.Rao MD</a:t>
            </a:r>
            <a:endParaRPr lang="en-IN" dirty="0"/>
          </a:p>
        </p:txBody>
      </p:sp>
      <p:sp>
        <p:nvSpPr>
          <p:cNvPr id="6" name="Slide Number Placeholder 5"/>
          <p:cNvSpPr>
            <a:spLocks noGrp="1"/>
          </p:cNvSpPr>
          <p:nvPr>
            <p:ph type="sldNum" sz="quarter" idx="12"/>
          </p:nvPr>
        </p:nvSpPr>
        <p:spPr/>
        <p:txBody>
          <a:bodyPr/>
          <a:lstStyle/>
          <a:p>
            <a:fld id="{E77E9959-E1CB-4D02-9561-EF9D74FB02D1}" type="slidenum">
              <a:rPr lang="en-IN" smtClean="0"/>
              <a:pPr/>
              <a:t>61</a:t>
            </a:fld>
            <a:endParaRPr lang="en-IN" dirty="0"/>
          </a:p>
        </p:txBody>
      </p:sp>
    </p:spTree>
    <p:extLst>
      <p:ext uri="{BB962C8B-B14F-4D97-AF65-F5344CB8AC3E}">
        <p14:creationId xmlns:p14="http://schemas.microsoft.com/office/powerpoint/2010/main" xmlns="" val="206188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eaLnBrk="1" hangingPunct="1"/>
            <a:r>
              <a:rPr lang="en-US" sz="4800" b="1" dirty="0" smtClean="0">
                <a:solidFill>
                  <a:srgbClr val="FF0000"/>
                </a:solidFill>
              </a:rPr>
              <a:t>Purpose of Serological Tests</a:t>
            </a:r>
            <a:endParaRPr lang="en-IN" sz="4800" b="1" dirty="0" smtClean="0">
              <a:solidFill>
                <a:srgbClr val="FF0000"/>
              </a:solidFill>
            </a:endParaRPr>
          </a:p>
        </p:txBody>
      </p:sp>
      <p:sp>
        <p:nvSpPr>
          <p:cNvPr id="6147" name="Rectangle 3"/>
          <p:cNvSpPr>
            <a:spLocks noGrp="1" noChangeArrowheads="1"/>
          </p:cNvSpPr>
          <p:nvPr>
            <p:ph type="body" idx="1"/>
          </p:nvPr>
        </p:nvSpPr>
        <p:spPr/>
        <p:txBody>
          <a:bodyPr/>
          <a:lstStyle/>
          <a:p>
            <a:pPr eaLnBrk="1" hangingPunct="1"/>
            <a:r>
              <a:rPr lang="en-IN" dirty="0" smtClean="0"/>
              <a:t>Serological tests may be performed for diagnostic purposes when an infection is suspected, in rheumatic illnesses, and in many other situations, such as checking an individual's blood type. Serology blood tests help to diagnose patients with certain immune deficiencies associated with the lack of antibodies, such as X-linked agammaglobulinemia.  </a:t>
            </a:r>
          </a:p>
        </p:txBody>
      </p:sp>
      <p:pic>
        <p:nvPicPr>
          <p:cNvPr id="6148"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172450" y="6092825"/>
            <a:ext cx="971550" cy="765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fld id="{2764D91B-663C-4D80-A5D1-F4751B0607AD}" type="datetime1">
              <a:rPr lang="en-IN" smtClean="0"/>
              <a:pPr/>
              <a:t>11/11/2014</a:t>
            </a:fld>
            <a:endParaRPr lang="en-IN" dirty="0"/>
          </a:p>
        </p:txBody>
      </p:sp>
      <p:sp>
        <p:nvSpPr>
          <p:cNvPr id="3" name="Footer Placeholder 2"/>
          <p:cNvSpPr>
            <a:spLocks noGrp="1"/>
          </p:cNvSpPr>
          <p:nvPr>
            <p:ph type="ftr" sz="quarter" idx="11"/>
          </p:nvPr>
        </p:nvSpPr>
        <p:spPr/>
        <p:txBody>
          <a:bodyPr/>
          <a:lstStyle/>
          <a:p>
            <a:r>
              <a:rPr lang="en-IN" smtClean="0"/>
              <a:t>Dr.T.V.Rao MD</a:t>
            </a:r>
            <a:endParaRPr lang="en-IN" dirty="0"/>
          </a:p>
        </p:txBody>
      </p:sp>
      <p:sp>
        <p:nvSpPr>
          <p:cNvPr id="4" name="Slide Number Placeholder 3"/>
          <p:cNvSpPr>
            <a:spLocks noGrp="1"/>
          </p:cNvSpPr>
          <p:nvPr>
            <p:ph type="sldNum" sz="quarter" idx="12"/>
          </p:nvPr>
        </p:nvSpPr>
        <p:spPr/>
        <p:txBody>
          <a:bodyPr/>
          <a:lstStyle/>
          <a:p>
            <a:fld id="{E77E9959-E1CB-4D02-9561-EF9D74FB02D1}" type="slidenum">
              <a:rPr lang="en-IN" smtClean="0"/>
              <a:pPr/>
              <a:t>7</a:t>
            </a:fld>
            <a:endParaRPr lang="en-IN" dirty="0"/>
          </a:p>
        </p:txBody>
      </p:sp>
    </p:spTree>
    <p:extLst>
      <p:ext uri="{BB962C8B-B14F-4D97-AF65-F5344CB8AC3E}">
        <p14:creationId xmlns:p14="http://schemas.microsoft.com/office/powerpoint/2010/main" xmlns="" val="19309310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p>
            <a:pPr eaLnBrk="1" hangingPunct="1"/>
            <a:r>
              <a:rPr lang="en-US" sz="7200" b="1" dirty="0" smtClean="0">
                <a:solidFill>
                  <a:srgbClr val="FF0000"/>
                </a:solidFill>
              </a:rPr>
              <a:t>Serology</a:t>
            </a:r>
            <a:endParaRPr lang="en-IN" sz="7200" b="1" dirty="0" smtClean="0">
              <a:solidFill>
                <a:srgbClr val="FF0000"/>
              </a:solidFill>
            </a:endParaRPr>
          </a:p>
        </p:txBody>
      </p:sp>
      <p:sp>
        <p:nvSpPr>
          <p:cNvPr id="7171" name="Rectangle 3"/>
          <p:cNvSpPr>
            <a:spLocks noGrp="1" noChangeArrowheads="1"/>
          </p:cNvSpPr>
          <p:nvPr>
            <p:ph type="body" sz="half" idx="1"/>
          </p:nvPr>
        </p:nvSpPr>
        <p:spPr/>
        <p:txBody>
          <a:bodyPr/>
          <a:lstStyle/>
          <a:p>
            <a:pPr eaLnBrk="1" hangingPunct="1"/>
            <a:r>
              <a:rPr lang="en-IN" sz="2800" dirty="0" smtClean="0"/>
              <a:t>The branch of laboratory medicine that studies blood serum for evidence of infection  and other parameters by evaluating antigen-antibody reactions in </a:t>
            </a:r>
            <a:r>
              <a:rPr lang="en-IN" sz="2800" b="1" dirty="0" smtClean="0">
                <a:solidFill>
                  <a:srgbClr val="FF0000"/>
                </a:solidFill>
              </a:rPr>
              <a:t>vitro </a:t>
            </a:r>
          </a:p>
          <a:p>
            <a:pPr eaLnBrk="1" hangingPunct="1"/>
            <a:endParaRPr lang="en-IN" sz="2800" b="1" dirty="0" smtClean="0"/>
          </a:p>
        </p:txBody>
      </p:sp>
      <p:pic>
        <p:nvPicPr>
          <p:cNvPr id="7172" name="Picture 8"/>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96188" y="5373688"/>
            <a:ext cx="1547812" cy="14843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fld id="{544F7789-ECA8-42E9-891C-641A132E707E}" type="datetime1">
              <a:rPr lang="en-IN" smtClean="0"/>
              <a:pPr/>
              <a:t>11/11/2014</a:t>
            </a:fld>
            <a:endParaRPr lang="cs-CZ"/>
          </a:p>
        </p:txBody>
      </p:sp>
      <p:sp>
        <p:nvSpPr>
          <p:cNvPr id="3" name="Footer Placeholder 2"/>
          <p:cNvSpPr>
            <a:spLocks noGrp="1"/>
          </p:cNvSpPr>
          <p:nvPr>
            <p:ph type="ftr" sz="quarter" idx="11"/>
          </p:nvPr>
        </p:nvSpPr>
        <p:spPr/>
        <p:txBody>
          <a:bodyPr/>
          <a:lstStyle/>
          <a:p>
            <a:r>
              <a:rPr lang="cs-CZ" smtClean="0"/>
              <a:t>Dr.T.V.Rao MD</a:t>
            </a:r>
            <a:endParaRPr lang="cs-CZ"/>
          </a:p>
        </p:txBody>
      </p:sp>
      <p:sp>
        <p:nvSpPr>
          <p:cNvPr id="4" name="Slide Number Placeholder 3"/>
          <p:cNvSpPr>
            <a:spLocks noGrp="1"/>
          </p:cNvSpPr>
          <p:nvPr>
            <p:ph type="sldNum" sz="quarter" idx="12"/>
          </p:nvPr>
        </p:nvSpPr>
        <p:spPr/>
        <p:txBody>
          <a:bodyPr/>
          <a:lstStyle/>
          <a:p>
            <a:fld id="{263AD791-C125-42F9-B3AF-728D2242172D}" type="slidenum">
              <a:rPr lang="cs-CZ" smtClean="0"/>
              <a:pPr/>
              <a:t>8</a:t>
            </a:fld>
            <a:endParaRPr lang="cs-CZ"/>
          </a:p>
        </p:txBody>
      </p:sp>
      <p:sp>
        <p:nvSpPr>
          <p:cNvPr id="5" name="Content Placeholder 4"/>
          <p:cNvSpPr>
            <a:spLocks noGrp="1"/>
          </p:cNvSpPr>
          <p:nvPr>
            <p:ph sz="half" idx="2"/>
          </p:nvPr>
        </p:nvSpPr>
        <p:spPr/>
        <p:txBody>
          <a:bodyPr/>
          <a:lstStyle/>
          <a:p>
            <a:endParaRPr lang="en-IN"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88024" y="1844824"/>
            <a:ext cx="4270648" cy="42710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255238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a:xfrm>
            <a:off x="251521" y="96838"/>
            <a:ext cx="8892480" cy="1412875"/>
          </a:xfrm>
        </p:spPr>
        <p:txBody>
          <a:bodyPr>
            <a:normAutofit/>
          </a:bodyPr>
          <a:lstStyle/>
          <a:p>
            <a:pPr eaLnBrk="1" hangingPunct="1"/>
            <a:r>
              <a:rPr lang="en-IN" sz="6000" b="1" dirty="0" smtClean="0">
                <a:solidFill>
                  <a:srgbClr val="FF0000"/>
                </a:solidFill>
              </a:rPr>
              <a:t>Serology</a:t>
            </a:r>
          </a:p>
        </p:txBody>
      </p:sp>
      <p:sp>
        <p:nvSpPr>
          <p:cNvPr id="8195" name="Rectangle 3"/>
          <p:cNvSpPr>
            <a:spLocks noGrp="1" noChangeArrowheads="1"/>
          </p:cNvSpPr>
          <p:nvPr>
            <p:ph type="body" sz="half" idx="1"/>
          </p:nvPr>
        </p:nvSpPr>
        <p:spPr>
          <a:xfrm>
            <a:off x="395536" y="1484784"/>
            <a:ext cx="4308227" cy="4611216"/>
          </a:xfrm>
        </p:spPr>
        <p:txBody>
          <a:bodyPr>
            <a:noAutofit/>
          </a:bodyPr>
          <a:lstStyle/>
          <a:p>
            <a:pPr eaLnBrk="1" hangingPunct="1">
              <a:lnSpc>
                <a:spcPct val="90000"/>
              </a:lnSpc>
            </a:pPr>
            <a:r>
              <a:rPr lang="en-IN" b="1" dirty="0" smtClean="0"/>
              <a:t>Serology</a:t>
            </a:r>
            <a:r>
              <a:rPr lang="en-IN" dirty="0" smtClean="0"/>
              <a:t> is the scientific study of blood serum. In practice, the term usually refers to the diagnostic identification of antibodies in the serum </a:t>
            </a:r>
          </a:p>
          <a:p>
            <a:pPr eaLnBrk="1" hangingPunct="1">
              <a:lnSpc>
                <a:spcPct val="90000"/>
              </a:lnSpc>
              <a:buFontTx/>
              <a:buNone/>
            </a:pPr>
            <a:r>
              <a:rPr lang="en-US" b="1" dirty="0" smtClean="0">
                <a:solidFill>
                  <a:srgbClr val="FF3300"/>
                </a:solidFill>
              </a:rPr>
              <a:t>   We can detect antigens too</a:t>
            </a:r>
            <a:endParaRPr lang="en-IN" b="1" dirty="0" smtClean="0">
              <a:solidFill>
                <a:srgbClr val="FF3300"/>
              </a:solidFill>
            </a:endParaRPr>
          </a:p>
        </p:txBody>
      </p:sp>
      <p:pic>
        <p:nvPicPr>
          <p:cNvPr id="8196" name="Picture 5"/>
          <p:cNvPicPr>
            <a:picLocks noGrp="1" noChangeAspect="1" noChangeArrowheads="1"/>
          </p:cNvPicPr>
          <p:nvPr>
            <p:ph sz="half" idx="2"/>
          </p:nvPr>
        </p:nvPicPr>
        <p:blipFill>
          <a:blip r:embed="rId2">
            <a:extLst>
              <a:ext uri="{28A0092B-C50C-407E-A947-70E740481C1C}">
                <a14:useLocalDpi xmlns:a14="http://schemas.microsoft.com/office/drawing/2010/main" xmlns="" val="0"/>
              </a:ext>
            </a:extLst>
          </a:blip>
          <a:srcRect/>
          <a:stretch>
            <a:fillRect/>
          </a:stretch>
        </p:blipFill>
        <p:spPr>
          <a:xfrm>
            <a:off x="4648200" y="1700808"/>
            <a:ext cx="4028256" cy="4896544"/>
          </a:xfrm>
        </p:spPr>
      </p:pic>
      <p:sp>
        <p:nvSpPr>
          <p:cNvPr id="2" name="Date Placeholder 1"/>
          <p:cNvSpPr>
            <a:spLocks noGrp="1"/>
          </p:cNvSpPr>
          <p:nvPr>
            <p:ph type="dt" sz="half" idx="10"/>
          </p:nvPr>
        </p:nvSpPr>
        <p:spPr/>
        <p:txBody>
          <a:bodyPr/>
          <a:lstStyle/>
          <a:p>
            <a:fld id="{AFAC1510-487B-40F3-96FE-E87E276B93C6}" type="datetime1">
              <a:rPr lang="en-IN" smtClean="0"/>
              <a:pPr/>
              <a:t>11/11/2014</a:t>
            </a:fld>
            <a:endParaRPr lang="cs-CZ"/>
          </a:p>
        </p:txBody>
      </p:sp>
      <p:sp>
        <p:nvSpPr>
          <p:cNvPr id="3" name="Footer Placeholder 2"/>
          <p:cNvSpPr>
            <a:spLocks noGrp="1"/>
          </p:cNvSpPr>
          <p:nvPr>
            <p:ph type="ftr" sz="quarter" idx="11"/>
          </p:nvPr>
        </p:nvSpPr>
        <p:spPr/>
        <p:txBody>
          <a:bodyPr/>
          <a:lstStyle/>
          <a:p>
            <a:r>
              <a:rPr lang="cs-CZ" smtClean="0"/>
              <a:t>Dr.T.V.Rao MD</a:t>
            </a:r>
            <a:endParaRPr lang="cs-CZ"/>
          </a:p>
        </p:txBody>
      </p:sp>
      <p:sp>
        <p:nvSpPr>
          <p:cNvPr id="4" name="Slide Number Placeholder 3"/>
          <p:cNvSpPr>
            <a:spLocks noGrp="1"/>
          </p:cNvSpPr>
          <p:nvPr>
            <p:ph type="sldNum" sz="quarter" idx="12"/>
          </p:nvPr>
        </p:nvSpPr>
        <p:spPr/>
        <p:txBody>
          <a:bodyPr/>
          <a:lstStyle/>
          <a:p>
            <a:fld id="{263AD791-C125-42F9-B3AF-728D2242172D}" type="slidenum">
              <a:rPr lang="cs-CZ" smtClean="0"/>
              <a:pPr/>
              <a:t>9</a:t>
            </a:fld>
            <a:endParaRPr lang="cs-CZ"/>
          </a:p>
        </p:txBody>
      </p:sp>
    </p:spTree>
    <p:extLst>
      <p:ext uri="{BB962C8B-B14F-4D97-AF65-F5344CB8AC3E}">
        <p14:creationId xmlns:p14="http://schemas.microsoft.com/office/powerpoint/2010/main" xmlns="" val="32080487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TotalTime>
  <Words>2167</Words>
  <Application>Microsoft Office PowerPoint</Application>
  <PresentationFormat>Экран (4:3)</PresentationFormat>
  <Paragraphs>400</Paragraphs>
  <Slides>61</Slides>
  <Notes>4</Notes>
  <HiddenSlides>0</HiddenSlides>
  <MMClips>0</MMClips>
  <ScaleCrop>false</ScaleCrop>
  <HeadingPairs>
    <vt:vector size="6" baseType="variant">
      <vt:variant>
        <vt:lpstr>Тема</vt:lpstr>
      </vt:variant>
      <vt:variant>
        <vt:i4>1</vt:i4>
      </vt:variant>
      <vt:variant>
        <vt:lpstr>Внедренные серверы OLE</vt:lpstr>
      </vt:variant>
      <vt:variant>
        <vt:i4>2</vt:i4>
      </vt:variant>
      <vt:variant>
        <vt:lpstr>Заголовки слайдов</vt:lpstr>
      </vt:variant>
      <vt:variant>
        <vt:i4>61</vt:i4>
      </vt:variant>
    </vt:vector>
  </HeadingPairs>
  <TitlesOfParts>
    <vt:vector size="64" baseType="lpstr">
      <vt:lpstr>Office Theme</vt:lpstr>
      <vt:lpstr>PhotoImpact</vt:lpstr>
      <vt:lpstr>Bitmap Image</vt:lpstr>
      <vt:lpstr>Antigen and Antibody Reactions Detection By Precipitation Methods</vt:lpstr>
      <vt:lpstr>Beginning of Serology</vt:lpstr>
      <vt:lpstr>Characteristics of Antigens</vt:lpstr>
      <vt:lpstr>Characteristics of Antigens</vt:lpstr>
      <vt:lpstr>Characteristics of Antibodies (Immunoglobulins)</vt:lpstr>
      <vt:lpstr>Karl Landsteiner (1868-1943)</vt:lpstr>
      <vt:lpstr>Purpose of Serological Tests</vt:lpstr>
      <vt:lpstr>Serology</vt:lpstr>
      <vt:lpstr>Serology</vt:lpstr>
      <vt:lpstr>Serology Prerogative of Microbiology</vt:lpstr>
      <vt:lpstr>Immunological Tests</vt:lpstr>
      <vt:lpstr>Precipitation tests</vt:lpstr>
      <vt:lpstr>Precipitation Reaction as happens in VITRO</vt:lpstr>
      <vt:lpstr>Immunology/ Serology?  Precipitation Reactions</vt:lpstr>
      <vt:lpstr>Terms used in evaluating test methodology</vt:lpstr>
      <vt:lpstr>Specificity </vt:lpstr>
      <vt:lpstr>Affinity </vt:lpstr>
      <vt:lpstr>Affinity</vt:lpstr>
      <vt:lpstr>Avidity</vt:lpstr>
      <vt:lpstr>Слайд 20</vt:lpstr>
      <vt:lpstr>Dilution</vt:lpstr>
      <vt:lpstr>Titer</vt:lpstr>
      <vt:lpstr>Expression of Titers</vt:lpstr>
      <vt:lpstr>Common methods in creating dilutions</vt:lpstr>
      <vt:lpstr>Characteristics of Antibodies are Variable (Immunoglobulins)</vt:lpstr>
      <vt:lpstr>The forces binding antigen to antibody</vt:lpstr>
      <vt:lpstr>Antibody Affinity</vt:lpstr>
      <vt:lpstr>The ratio of antigen / antibody </vt:lpstr>
      <vt:lpstr>Precipitation Curve</vt:lpstr>
      <vt:lpstr>Precipitation Curve</vt:lpstr>
      <vt:lpstr>Precipitation Reactions</vt:lpstr>
      <vt:lpstr>Precipitation</vt:lpstr>
      <vt:lpstr>Precipitation in gels</vt:lpstr>
      <vt:lpstr>Слайд 34</vt:lpstr>
      <vt:lpstr>Precipitation and Immunodiffusion in gels</vt:lpstr>
      <vt:lpstr>Precipitation and Immunodiffusion in Gels</vt:lpstr>
      <vt:lpstr>Precipitation and Immunodiffusion in gels</vt:lpstr>
      <vt:lpstr>Precipitation and immunodiffusion in gels</vt:lpstr>
      <vt:lpstr>Precipitation and Immunodiffusion in gels</vt:lpstr>
      <vt:lpstr>Слайд 40</vt:lpstr>
      <vt:lpstr>Immunoelectrophoresis</vt:lpstr>
      <vt:lpstr>Precipitation and Immunodiffusion in gels</vt:lpstr>
      <vt:lpstr>Precipitation and Immunodiffusion in gels</vt:lpstr>
      <vt:lpstr>Antigen and Antibody reactions can be identified by different methods</vt:lpstr>
      <vt:lpstr>Precipitation test</vt:lpstr>
      <vt:lpstr>Radial Immunodiffusion (Mancini) </vt:lpstr>
      <vt:lpstr>Слайд 47</vt:lpstr>
      <vt:lpstr>Electrophoresis</vt:lpstr>
      <vt:lpstr>Electrophoresis Electrophoresis</vt:lpstr>
      <vt:lpstr>What we Need for electrophoresis Factors</vt:lpstr>
      <vt:lpstr>Advantages of Electrophoresis</vt:lpstr>
      <vt:lpstr>Double Immunodiffusion</vt:lpstr>
      <vt:lpstr>Sero Conversion</vt:lpstr>
      <vt:lpstr>Sero reversion</vt:lpstr>
      <vt:lpstr>Testing paired Samples</vt:lpstr>
      <vt:lpstr>Antigen – Antibody Reactions presenting with precipitation</vt:lpstr>
      <vt:lpstr>Screening Tests for Syphilis</vt:lpstr>
      <vt:lpstr>Non reactive and Reactive VDRL Tests</vt:lpstr>
      <vt:lpstr>Flocculation test  (A precipitation reaction)</vt:lpstr>
      <vt:lpstr>Measurement of Precipitation by Light</vt:lpstr>
      <vt:lpstr>Слайд 61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Antigen and Antibody Tests Precipitation Tests</dc:title>
  <dc:creator>Priyanka Das Sarkar</dc:creator>
  <cp:lastModifiedBy>Запорожский национальный университет</cp:lastModifiedBy>
  <cp:revision>19</cp:revision>
  <dcterms:created xsi:type="dcterms:W3CDTF">2013-01-06T03:11:40Z</dcterms:created>
  <dcterms:modified xsi:type="dcterms:W3CDTF">2014-11-11T12:29:01Z</dcterms:modified>
</cp:coreProperties>
</file>