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7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8B9EBBA-996F-894A-B54A-D6246ED52CEA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336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192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92691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171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549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826448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66677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70721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858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9028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591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9047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1746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97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5646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01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9B482E8-6E0E-1B4F-B1FD-C69DB9E858D9}" type="datetimeFigureOut">
              <a:rPr lang="en-US" smtClean="0"/>
              <a:pPr/>
              <a:t>1/6/2020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47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30764" y="1871131"/>
            <a:ext cx="6977303" cy="2673160"/>
          </a:xfrm>
        </p:spPr>
        <p:txBody>
          <a:bodyPr/>
          <a:lstStyle/>
          <a:p>
            <a:r>
              <a:rPr lang="ru-RU" dirty="0" err="1" smtClean="0"/>
              <a:t>Поняття</a:t>
            </a:r>
            <a:r>
              <a:rPr lang="ru-RU" dirty="0" smtClean="0"/>
              <a:t> «</a:t>
            </a:r>
            <a:r>
              <a:rPr lang="ru-RU" dirty="0" err="1" smtClean="0"/>
              <a:t>ренесансний</a:t>
            </a:r>
            <a:r>
              <a:rPr lang="ru-RU" dirty="0" smtClean="0"/>
              <a:t> титан</a:t>
            </a:r>
            <a:r>
              <a:rPr lang="uk-UA" dirty="0" err="1" smtClean="0"/>
              <a:t>ізм</a:t>
            </a:r>
            <a:r>
              <a:rPr lang="ru-RU" dirty="0" smtClean="0"/>
              <a:t>» та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зворотній</a:t>
            </a:r>
            <a:r>
              <a:rPr lang="ru-RU" dirty="0" smtClean="0"/>
              <a:t> </a:t>
            </a:r>
            <a:r>
              <a:rPr lang="ru-RU" dirty="0" err="1" smtClean="0"/>
              <a:t>бік</a:t>
            </a:r>
            <a:endParaRPr lang="en-US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2382423" y="3821929"/>
            <a:ext cx="2137829" cy="1444723"/>
          </a:xfrm>
          <a:prstGeom prst="rect">
            <a:avLst/>
          </a:prstGeom>
        </p:spPr>
      </p:pic>
      <p:pic>
        <p:nvPicPr>
          <p:cNvPr id="5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516" y="4540803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31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ренесансний титанізм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93" y="3554597"/>
            <a:ext cx="3577868" cy="2679947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Титанізм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75855" y="2438399"/>
            <a:ext cx="7361381" cy="3796145"/>
          </a:xfrm>
        </p:spPr>
        <p:txBody>
          <a:bodyPr>
            <a:normAutofit fontScale="55000" lnSpcReduction="20000"/>
          </a:bodyPr>
          <a:lstStyle/>
          <a:p>
            <a:r>
              <a:rPr lang="uk-UA" sz="3800" b="1" dirty="0"/>
              <a:t>Віра у всемогутність людської особистості, необмеженість </a:t>
            </a:r>
            <a:r>
              <a:rPr lang="uk-UA" sz="3800" b="1" dirty="0" smtClean="0"/>
              <a:t>її </a:t>
            </a:r>
            <a:r>
              <a:rPr lang="uk-UA" sz="3800" b="1" dirty="0"/>
              <a:t>можливостей</a:t>
            </a:r>
          </a:p>
          <a:p>
            <a:r>
              <a:rPr lang="uk-UA" sz="3800" b="1" dirty="0"/>
              <a:t>Леонардо да Вінчі, Мікеланджело, </a:t>
            </a:r>
            <a:r>
              <a:rPr lang="uk-UA" sz="3800" b="1" dirty="0" smtClean="0"/>
              <a:t>Рафаель</a:t>
            </a:r>
            <a:endParaRPr lang="uk-UA" sz="3800" b="1" dirty="0"/>
          </a:p>
          <a:p>
            <a:r>
              <a:rPr lang="uk-UA" sz="3800" b="1" dirty="0"/>
              <a:t>(живопис, архітектура, література, природничі науки), </a:t>
            </a:r>
            <a:endParaRPr lang="uk-UA" sz="3800" b="1" dirty="0" smtClean="0"/>
          </a:p>
          <a:p>
            <a:r>
              <a:rPr lang="uk-UA" sz="3800" b="1" dirty="0" smtClean="0"/>
              <a:t>у </a:t>
            </a:r>
            <a:r>
              <a:rPr lang="uk-UA" sz="3800" b="1" dirty="0"/>
              <a:t>творчості спиралися на знання з математики, анатомії</a:t>
            </a:r>
          </a:p>
          <a:p>
            <a:r>
              <a:rPr lang="uk-UA" sz="3800" b="1" dirty="0"/>
              <a:t>Виходили за межі свого часу (Леонардо да Вінчі, </a:t>
            </a:r>
            <a:r>
              <a:rPr lang="uk-UA" sz="3800" b="1" dirty="0" err="1"/>
              <a:t>Дж.Бруно</a:t>
            </a:r>
            <a:r>
              <a:rPr lang="uk-UA" sz="3800" b="1" dirty="0"/>
              <a:t> (множинність світів), Н. </a:t>
            </a:r>
            <a:r>
              <a:rPr lang="uk-UA" sz="3800" b="1" dirty="0" err="1"/>
              <a:t>Копернік</a:t>
            </a:r>
            <a:r>
              <a:rPr lang="uk-UA" sz="3800" b="1" dirty="0"/>
              <a:t> (геліоцентрична система) )</a:t>
            </a:r>
          </a:p>
          <a:p>
            <a:r>
              <a:rPr lang="uk-UA" sz="3800" b="1" dirty="0"/>
              <a:t>Прагнення до самовираження</a:t>
            </a:r>
            <a:endParaRPr lang="en-US" sz="3800" b="1" dirty="0"/>
          </a:p>
          <a:p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700768" y="753214"/>
            <a:ext cx="2137829" cy="1444723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950" y="619207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42809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Зворотній бік </a:t>
            </a:r>
            <a:r>
              <a:rPr lang="uk-UA" dirty="0" err="1"/>
              <a:t>т</a:t>
            </a:r>
            <a:r>
              <a:rPr lang="uk-UA" dirty="0" err="1" smtClean="0"/>
              <a:t>итанізму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.</a:t>
            </a:r>
            <a:endParaRPr lang="ru-RU" dirty="0"/>
          </a:p>
          <a:p>
            <a:endParaRPr lang="en-US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Самоствердження не лише високої, творчої особистості, але й аморальної (оргії, злочини) – Катерина </a:t>
            </a:r>
            <a:r>
              <a:rPr lang="uk-UA" dirty="0" err="1" smtClean="0"/>
              <a:t>Медічі</a:t>
            </a:r>
            <a:r>
              <a:rPr lang="uk-UA" dirty="0" smtClean="0"/>
              <a:t>, сім</a:t>
            </a:r>
            <a:r>
              <a:rPr lang="en-US" dirty="0" smtClean="0"/>
              <a:t>’</a:t>
            </a:r>
            <a:r>
              <a:rPr lang="uk-UA" dirty="0" smtClean="0"/>
              <a:t>я </a:t>
            </a:r>
            <a:r>
              <a:rPr lang="uk-UA" dirty="0" err="1" smtClean="0"/>
              <a:t>Борджа</a:t>
            </a:r>
            <a:r>
              <a:rPr lang="uk-UA" dirty="0" smtClean="0"/>
              <a:t>.</a:t>
            </a:r>
          </a:p>
          <a:p>
            <a:r>
              <a:rPr lang="ru-RU" dirty="0" smtClean="0"/>
              <a:t>Духовна свобода </a:t>
            </a:r>
            <a:r>
              <a:rPr lang="ru-RU" dirty="0" err="1" smtClean="0"/>
              <a:t>розгул</a:t>
            </a:r>
            <a:r>
              <a:rPr lang="ru-RU" dirty="0" smtClean="0"/>
              <a:t> </a:t>
            </a:r>
            <a:r>
              <a:rPr lang="ru-RU" dirty="0" err="1" smtClean="0"/>
              <a:t>пристрастей</a:t>
            </a:r>
            <a:r>
              <a:rPr lang="ru-RU" dirty="0" smtClean="0"/>
              <a:t>, </a:t>
            </a:r>
            <a:r>
              <a:rPr lang="ru-RU" dirty="0" err="1" smtClean="0"/>
              <a:t>використання</a:t>
            </a:r>
            <a:r>
              <a:rPr lang="ru-RU" dirty="0" smtClean="0"/>
              <a:t> будь-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засобів</a:t>
            </a:r>
            <a:r>
              <a:rPr lang="ru-RU" dirty="0" smtClean="0"/>
              <a:t> для </a:t>
            </a:r>
            <a:r>
              <a:rPr lang="ru-RU" dirty="0" err="1" smtClean="0"/>
              <a:t>досягнення</a:t>
            </a:r>
            <a:r>
              <a:rPr lang="ru-RU" dirty="0" smtClean="0"/>
              <a:t> </a:t>
            </a:r>
            <a:r>
              <a:rPr lang="ru-RU" dirty="0" err="1" smtClean="0"/>
              <a:t>власної</a:t>
            </a:r>
            <a:r>
              <a:rPr lang="ru-RU" dirty="0" smtClean="0"/>
              <a:t> мети.</a:t>
            </a:r>
            <a:endParaRPr lang="ru-RU" dirty="0"/>
          </a:p>
          <a:p>
            <a:endParaRPr lang="en-US" dirty="0"/>
          </a:p>
        </p:txBody>
      </p:sp>
      <p:pic>
        <p:nvPicPr>
          <p:cNvPr id="2054" name="Picture 6" descr="Картинки по запросу Бордж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3" y="798194"/>
            <a:ext cx="2667000" cy="3524251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Картинки по запросу катерина медічі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317" y="2752658"/>
            <a:ext cx="2474435" cy="311779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977208" y="4506383"/>
            <a:ext cx="2137829" cy="1444723"/>
          </a:xfrm>
          <a:prstGeom prst="rect">
            <a:avLst/>
          </a:prstGeom>
        </p:spPr>
      </p:pic>
      <p:pic>
        <p:nvPicPr>
          <p:cNvPr id="11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3136" y="707811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2507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Стихійний індивідуалізм 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uk-UA" sz="2800" dirty="0" smtClean="0"/>
              <a:t>невміння контролювати свою вивільнену енергію</a:t>
            </a:r>
          </a:p>
          <a:p>
            <a:r>
              <a:rPr lang="uk-UA" sz="2800" smtClean="0"/>
              <a:t>Мікеланджело: </a:t>
            </a:r>
            <a:r>
              <a:rPr lang="uk-UA" sz="2800" dirty="0" smtClean="0"/>
              <a:t>«століття </a:t>
            </a:r>
            <a:r>
              <a:rPr lang="ru-RU" sz="2800" dirty="0" err="1" smtClean="0"/>
              <a:t>злочинне</a:t>
            </a:r>
            <a:r>
              <a:rPr lang="ru-RU" sz="2800" dirty="0" smtClean="0"/>
              <a:t> </a:t>
            </a:r>
            <a:r>
              <a:rPr lang="uk-UA" sz="2800" dirty="0" smtClean="0"/>
              <a:t>і ганебне».</a:t>
            </a:r>
          </a:p>
          <a:p>
            <a:r>
              <a:rPr lang="uk-UA" sz="2800" dirty="0" smtClean="0"/>
              <a:t>Трагедії В. Шекспіра</a:t>
            </a:r>
            <a:endParaRPr lang="en-US" sz="2800" dirty="0"/>
          </a:p>
        </p:txBody>
      </p:sp>
      <p:pic>
        <p:nvPicPr>
          <p:cNvPr id="3074" name="Picture 2" descr="Похожее изображение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86" y="2560320"/>
            <a:ext cx="2522661" cy="341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A7FB0043-1047-4916-A5BA-AB6D050940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64" b="30293"/>
          <a:stretch/>
        </p:blipFill>
        <p:spPr>
          <a:xfrm>
            <a:off x="868934" y="982132"/>
            <a:ext cx="2137829" cy="1444723"/>
          </a:xfrm>
          <a:prstGeom prst="rect">
            <a:avLst/>
          </a:prstGeom>
        </p:spPr>
      </p:pic>
      <p:pic>
        <p:nvPicPr>
          <p:cNvPr id="8" name="Picture 2" descr="ÐÐ°ÑÑÐ¸Ð½ÐºÐ¸ Ð¿Ð¾ Ð·Ð°Ð¿ÑÐ¾ÑÑ erasmus+ logo transparent">
            <a:extLst>
              <a:ext uri="{FF2B5EF4-FFF2-40B4-BE49-F238E27FC236}">
                <a16:creationId xmlns:a16="http://schemas.microsoft.com/office/drawing/2014/main" id="{5E4CDC5F-1C4C-4659-94D1-2A1491EB9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06" y="5418920"/>
            <a:ext cx="3351213" cy="725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7597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1408</TotalTime>
  <Words>133</Words>
  <Application>Microsoft Office PowerPoint</Application>
  <PresentationFormat>Широкоэкранный</PresentationFormat>
  <Paragraphs>16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Garamond</vt:lpstr>
      <vt:lpstr>Натуральные материалы</vt:lpstr>
      <vt:lpstr>Поняття «ренесансний титанізм» та його зворотній бік</vt:lpstr>
      <vt:lpstr>Титанізм</vt:lpstr>
      <vt:lpstr>Зворотній бік титанізму</vt:lpstr>
      <vt:lpstr>Стихійний індивідуалізм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«Ренесансний титанізм» та його зворотній бік</dc:title>
  <dc:creator>ПК</dc:creator>
  <cp:lastModifiedBy>ПК</cp:lastModifiedBy>
  <cp:revision>10</cp:revision>
  <dcterms:created xsi:type="dcterms:W3CDTF">2020-01-06T12:22:31Z</dcterms:created>
  <dcterms:modified xsi:type="dcterms:W3CDTF">2020-01-07T11:50:42Z</dcterms:modified>
</cp:coreProperties>
</file>