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00" r:id="rId4"/>
    <p:sldId id="259" r:id="rId5"/>
    <p:sldId id="262" r:id="rId6"/>
    <p:sldId id="306" r:id="rId7"/>
    <p:sldId id="307" r:id="rId8"/>
    <p:sldId id="308" r:id="rId9"/>
    <p:sldId id="302" r:id="rId10"/>
    <p:sldId id="267" r:id="rId11"/>
    <p:sldId id="268" r:id="rId12"/>
    <p:sldId id="314" r:id="rId13"/>
    <p:sldId id="309" r:id="rId14"/>
    <p:sldId id="272" r:id="rId15"/>
    <p:sldId id="310" r:id="rId16"/>
    <p:sldId id="313" r:id="rId17"/>
    <p:sldId id="274" r:id="rId18"/>
    <p:sldId id="276" r:id="rId19"/>
    <p:sldId id="312" r:id="rId20"/>
    <p:sldId id="278" r:id="rId21"/>
    <p:sldId id="315" r:id="rId22"/>
    <p:sldId id="279" r:id="rId23"/>
    <p:sldId id="280" r:id="rId24"/>
    <p:sldId id="282" r:id="rId25"/>
    <p:sldId id="305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117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2428892"/>
          </a:xfrm>
        </p:spPr>
        <p:txBody>
          <a:bodyPr>
            <a:normAutofit fontScale="90000"/>
          </a:bodyPr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Лекція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5: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Принципи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і методи зіставного дослідження лексики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143248"/>
            <a:ext cx="7500990" cy="2786082"/>
          </a:xfrm>
        </p:spPr>
        <p:txBody>
          <a:bodyPr>
            <a:normAutofit/>
          </a:bodyPr>
          <a:lstStyle/>
          <a:p>
            <a:pPr marL="514350" indent="-514350" algn="l">
              <a:buAutoNum type="arabicPeriod"/>
            </a:pP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Контрастивна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лексикологія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algn="l">
              <a:buAutoNum type="arabicPeriod"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Типи міжмовних відповідностей/кореляцій</a:t>
            </a:r>
          </a:p>
          <a:p>
            <a:pPr marL="514350" indent="-514350" algn="l">
              <a:buAutoNum type="arabicPeriod"/>
            </a:pP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uk-UA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контрастивного</a:t>
            </a:r>
            <a:r>
              <a:rPr lang="uk-UA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аналізу.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uk-UA" b="1" dirty="0" smtClean="0">
                <a:solidFill>
                  <a:srgbClr val="FF0000"/>
                </a:solidFill>
              </a:rPr>
              <a:t>І.А. </a:t>
            </a:r>
            <a:r>
              <a:rPr lang="uk-UA" b="1" dirty="0" err="1" smtClean="0">
                <a:solidFill>
                  <a:srgbClr val="FF0000"/>
                </a:solidFill>
              </a:rPr>
              <a:t>Стернін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 smtClean="0"/>
              <a:t>розрізняє</a:t>
            </a:r>
            <a:r>
              <a:rPr lang="fr-FR" b="1" dirty="0" smtClean="0"/>
              <a:t> 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229600" cy="5311781"/>
          </a:xfrm>
        </p:spPr>
        <p:txBody>
          <a:bodyPr>
            <a:normAutofit fontScale="32500" lnSpcReduction="20000"/>
          </a:bodyPr>
          <a:lstStyle/>
          <a:p>
            <a:pPr algn="just">
              <a:buFontTx/>
              <a:buChar char="-"/>
            </a:pP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лінійні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відповідності</a:t>
            </a:r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(1:1) – </a:t>
            </a:r>
          </a:p>
          <a:p>
            <a:pPr algn="just">
              <a:buNone/>
            </a:pPr>
            <a:r>
              <a:rPr lang="uk-UA" sz="9600" dirty="0" smtClean="0">
                <a:latin typeface="Times New Roman" pitchFamily="18" charset="0"/>
                <a:cs typeface="Times New Roman" pitchFamily="18" charset="0"/>
              </a:rPr>
              <a:t>одна одиниця вихідної мови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9600" dirty="0" smtClean="0">
                <a:latin typeface="Times New Roman" pitchFamily="18" charset="0"/>
                <a:cs typeface="Times New Roman" pitchFamily="18" charset="0"/>
              </a:rPr>
              <a:t>одна одиниця цільової мови </a:t>
            </a:r>
            <a:endParaRPr lang="en-US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sz="9600" dirty="0" smtClean="0">
                <a:latin typeface="Times New Roman" pitchFamily="18" charset="0"/>
                <a:cs typeface="Times New Roman" pitchFamily="18" charset="0"/>
              </a:rPr>
              <a:t>червоний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uk-UA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rouge/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rojo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9600" dirty="0" smtClean="0">
                <a:latin typeface="Times New Roman" pitchFamily="18" charset="0"/>
                <a:cs typeface="Times New Roman" pitchFamily="18" charset="0"/>
              </a:rPr>
              <a:t>дерево –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arbre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árbol</a:t>
            </a:r>
            <a:r>
              <a:rPr lang="uk-UA" sz="9600" dirty="0" smtClean="0">
                <a:latin typeface="Times New Roman" pitchFamily="18" charset="0"/>
                <a:cs typeface="Times New Roman" pitchFamily="18" charset="0"/>
              </a:rPr>
              <a:t>); 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uk-UA" sz="9600" b="1" dirty="0" smtClean="0">
                <a:latin typeface="Times New Roman" pitchFamily="18" charset="0"/>
                <a:cs typeface="Times New Roman" pitchFamily="18" charset="0"/>
              </a:rPr>
              <a:t>векторні відповідності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(1 : N) –</a:t>
            </a:r>
          </a:p>
          <a:p>
            <a:pPr algn="just">
              <a:buNone/>
            </a:pPr>
            <a:r>
              <a:rPr lang="uk-UA" sz="9600" dirty="0" smtClean="0">
                <a:latin typeface="Times New Roman" pitchFamily="18" charset="0"/>
                <a:cs typeface="Times New Roman" pitchFamily="18" charset="0"/>
              </a:rPr>
              <a:t>одна одиниця вихідної мови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uk-UA" sz="9600" dirty="0" smtClean="0">
                <a:latin typeface="Times New Roman" pitchFamily="18" charset="0"/>
                <a:cs typeface="Times New Roman" pitchFamily="18" charset="0"/>
              </a:rPr>
              <a:t>декілька одиниць цільової мови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(bleu</a:t>
            </a:r>
            <a:r>
              <a:rPr lang="uk-UA" sz="96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azul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9600" dirty="0" smtClean="0">
                <a:latin typeface="Times New Roman" pitchFamily="18" charset="0"/>
                <a:cs typeface="Times New Roman" pitchFamily="18" charset="0"/>
              </a:rPr>
              <a:t>блакитний, синій)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uk-UA" sz="9600" b="1" dirty="0" smtClean="0">
                <a:latin typeface="Times New Roman" pitchFamily="18" charset="0"/>
                <a:cs typeface="Times New Roman" pitchFamily="18" charset="0"/>
              </a:rPr>
              <a:t>лакуни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(1 : 0) – </a:t>
            </a:r>
          </a:p>
          <a:p>
            <a:pPr algn="just">
              <a:buNone/>
            </a:pPr>
            <a:r>
              <a:rPr lang="uk-UA" sz="9600" dirty="0" smtClean="0">
                <a:latin typeface="Times New Roman" pitchFamily="18" charset="0"/>
                <a:cs typeface="Times New Roman" pitchFamily="18" charset="0"/>
              </a:rPr>
              <a:t>одна одиниця вихідної мови </a:t>
            </a:r>
            <a:r>
              <a:rPr lang="fr-FR" sz="9600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uk-UA" sz="9600" dirty="0" smtClean="0">
                <a:latin typeface="Times New Roman" pitchFamily="18" charset="0"/>
                <a:cs typeface="Times New Roman" pitchFamily="18" charset="0"/>
              </a:rPr>
              <a:t>жодної одиниці цільової мови</a:t>
            </a:r>
            <a:endParaRPr lang="ru-RU" sz="9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>Приклади лакун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357850"/>
          </a:xfrm>
        </p:spPr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українське </a:t>
            </a:r>
            <a:r>
              <a:rPr lang="uk-UA" sz="4400" b="1" i="1" dirty="0" smtClean="0">
                <a:latin typeface="Times New Roman" pitchFamily="18" charset="0"/>
                <a:cs typeface="Times New Roman" pitchFamily="18" charset="0"/>
              </a:rPr>
              <a:t>доба,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російське </a:t>
            </a: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сутки</a:t>
            </a:r>
            <a:r>
              <a:rPr lang="uk-UA" sz="4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- одиниці без відповідностей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для німецької, англійської, французької, іспанської і інших мов, де це явище немає лексичного засобу вираження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2. «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вечір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ятниці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субота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неділя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 у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нім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Wochenende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англ. 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weekend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вечір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посля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» у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нім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Feierabend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“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заздалегідь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запланована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певний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термін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справа,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захід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” у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нім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Termin</a:t>
            </a: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є  лакунами для української та російської мов. </a:t>
            </a:r>
          </a:p>
          <a:p>
            <a:pPr algn="just">
              <a:buNone/>
            </a:pP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У китайській мові </a:t>
            </a: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lingshi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означає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нульова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їжа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» (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насіння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горішки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fr-FR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слов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янських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мов це лакуна, а для китайської – це одиниця без еквівалентів у цих мовах.</a:t>
            </a:r>
          </a:p>
          <a:p>
            <a:pPr algn="just">
              <a:buNone/>
            </a:pP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Дані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види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міжмовних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відповідностей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встановлюються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досліджуваного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вихідної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двомовних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перекладних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словників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синонімічних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словників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шляхом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опитування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інформантів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залученням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аналізу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текстів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fr-FR" sz="4400" b="1" dirty="0" smtClean="0">
                <a:latin typeface="Times New Roman" pitchFamily="18" charset="0"/>
                <a:cs typeface="Times New Roman" pitchFamily="18" charset="0"/>
              </a:rPr>
              <a:t>NB ! </a:t>
            </a: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Лакуни та </a:t>
            </a:r>
            <a:r>
              <a:rPr lang="uk-UA" sz="4400" b="1" dirty="0" err="1" smtClean="0">
                <a:latin typeface="Times New Roman" pitchFamily="18" charset="0"/>
                <a:cs typeface="Times New Roman" pitchFamily="18" charset="0"/>
              </a:rPr>
              <a:t>безеквівалентні</a:t>
            </a:r>
            <a:r>
              <a:rPr lang="uk-UA" sz="4400" b="1" dirty="0" smtClean="0">
                <a:latin typeface="Times New Roman" pitchFamily="18" charset="0"/>
                <a:cs typeface="Times New Roman" pitchFamily="18" charset="0"/>
              </a:rPr>
              <a:t> одиниці встановлюються тільки для мов, що порівнюються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r>
              <a:rPr lang="uk-UA" sz="2800" b="1" dirty="0" smtClean="0"/>
              <a:t>Специфічні національні асоціації проявляються у 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568952" cy="5289451"/>
          </a:xfrm>
        </p:spPr>
        <p:txBody>
          <a:bodyPr>
            <a:normAutofit/>
          </a:bodyPr>
          <a:lstStyle/>
          <a:p>
            <a:pPr lvl="0" algn="just"/>
            <a:r>
              <a:rPr lang="uk-UA" b="1" dirty="0" smtClean="0"/>
              <a:t>фоновій лексиці </a:t>
            </a:r>
            <a:r>
              <a:rPr lang="uk-UA" dirty="0" smtClean="0"/>
              <a:t>– </a:t>
            </a:r>
            <a:r>
              <a:rPr lang="uk-UA" dirty="0" smtClean="0"/>
              <a:t>лексика з національним асоціативним </a:t>
            </a:r>
            <a:r>
              <a:rPr lang="uk-UA" dirty="0" smtClean="0"/>
              <a:t>ореолом;</a:t>
            </a:r>
            <a:endParaRPr lang="uk-UA" dirty="0" smtClean="0"/>
          </a:p>
          <a:p>
            <a:pPr lvl="0"/>
            <a:r>
              <a:rPr lang="uk-UA" b="1" dirty="0" smtClean="0"/>
              <a:t>словах-символах </a:t>
            </a:r>
            <a:r>
              <a:rPr lang="uk-UA" dirty="0" smtClean="0"/>
              <a:t>- </a:t>
            </a:r>
            <a:r>
              <a:rPr lang="fr-FR" dirty="0" smtClean="0"/>
              <a:t>ó</a:t>
            </a:r>
            <a:r>
              <a:rPr lang="ru-RU" dirty="0" err="1" smtClean="0"/>
              <a:t>брази</a:t>
            </a:r>
            <a:r>
              <a:rPr lang="ru-RU" dirty="0" smtClean="0"/>
              <a:t>, як</a:t>
            </a:r>
            <a:r>
              <a:rPr lang="uk-UA" dirty="0" smtClean="0"/>
              <a:t>і</a:t>
            </a:r>
            <a:r>
              <a:rPr lang="ru-RU" dirty="0" smtClean="0"/>
              <a:t> </a:t>
            </a:r>
            <a:r>
              <a:rPr lang="ru-RU" dirty="0" err="1"/>
              <a:t>умовно</a:t>
            </a:r>
            <a:r>
              <a:rPr lang="ru-RU" dirty="0"/>
              <a:t> </a:t>
            </a:r>
            <a:r>
              <a:rPr lang="ru-RU" dirty="0" err="1" smtClean="0"/>
              <a:t>відбивають</a:t>
            </a:r>
            <a:r>
              <a:rPr lang="ru-RU" dirty="0" smtClean="0"/>
              <a:t> </a:t>
            </a:r>
            <a:r>
              <a:rPr lang="ru-RU" dirty="0"/>
              <a:t>яку-</a:t>
            </a:r>
            <a:r>
              <a:rPr lang="ru-RU" dirty="0" err="1"/>
              <a:t>небудь</a:t>
            </a:r>
            <a:r>
              <a:rPr lang="ru-RU" dirty="0"/>
              <a:t> думку, </a:t>
            </a:r>
            <a:r>
              <a:rPr lang="ru-RU" dirty="0" err="1"/>
              <a:t>ідею</a:t>
            </a:r>
            <a:r>
              <a:rPr lang="ru-RU" dirty="0"/>
              <a:t>, </a:t>
            </a:r>
            <a:r>
              <a:rPr lang="ru-RU" dirty="0" err="1"/>
              <a:t>почуття</a:t>
            </a:r>
            <a:r>
              <a:rPr lang="ru-RU" dirty="0"/>
              <a:t> і т. </a:t>
            </a:r>
            <a:r>
              <a:rPr lang="ru-RU" dirty="0" err="1" smtClean="0"/>
              <a:t>ін</a:t>
            </a:r>
            <a:r>
              <a:rPr lang="uk-UA" dirty="0"/>
              <a:t>;</a:t>
            </a:r>
            <a:r>
              <a:rPr lang="uk-UA" dirty="0" smtClean="0"/>
              <a:t> </a:t>
            </a:r>
            <a:endParaRPr lang="ru-RU" dirty="0"/>
          </a:p>
          <a:p>
            <a:pPr lvl="0"/>
            <a:r>
              <a:rPr lang="uk-UA" b="1" dirty="0" err="1" smtClean="0"/>
              <a:t>безеквівалентній</a:t>
            </a:r>
            <a:r>
              <a:rPr lang="uk-UA" b="1" dirty="0" smtClean="0"/>
              <a:t> лексиці </a:t>
            </a:r>
            <a:r>
              <a:rPr lang="uk-UA" dirty="0" smtClean="0"/>
              <a:t>– </a:t>
            </a:r>
            <a:r>
              <a:rPr lang="uk-UA" dirty="0" smtClean="0"/>
              <a:t>лексичні </a:t>
            </a:r>
            <a:r>
              <a:rPr lang="uk-UA" dirty="0" smtClean="0"/>
              <a:t>лакуни;</a:t>
            </a:r>
            <a:endParaRPr lang="ru-RU" dirty="0"/>
          </a:p>
          <a:p>
            <a:pPr lvl="0"/>
            <a:r>
              <a:rPr lang="uk-UA" b="1" dirty="0" smtClean="0"/>
              <a:t>емоційній лексиці 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7082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Autofit/>
          </a:bodyPr>
          <a:lstStyle/>
          <a:p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зіставлення лексико-семантичних полів</a:t>
            </a:r>
            <a:r>
              <a:rPr lang="uk-UA" sz="3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>
                <a:latin typeface="Times New Roman" pitchFamily="18" charset="0"/>
                <a:cs typeface="Times New Roman" pitchFamily="18" charset="0"/>
              </a:rPr>
            </a:b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363272" cy="5112568"/>
          </a:xfrm>
        </p:spPr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включає </a:t>
            </a:r>
            <a:r>
              <a:rPr lang="uk-UA" dirty="0" smtClean="0"/>
              <a:t>три </a:t>
            </a:r>
            <a:r>
              <a:rPr lang="uk-UA" dirty="0" smtClean="0"/>
              <a:t>загальні етапи</a:t>
            </a:r>
            <a:r>
              <a:rPr lang="uk-UA" dirty="0" smtClean="0"/>
              <a:t>:</a:t>
            </a:r>
          </a:p>
          <a:p>
            <a:pPr marL="514350" indent="-514350">
              <a:buAutoNum type="arabicParenR"/>
            </a:pPr>
            <a:r>
              <a:rPr lang="uk-UA" dirty="0" smtClean="0"/>
              <a:t>вибір поля для зіставлення;</a:t>
            </a:r>
          </a:p>
          <a:p>
            <a:pPr marL="514350" indent="-514350" algn="just">
              <a:buAutoNum type="arabicParenR"/>
            </a:pPr>
            <a:r>
              <a:rPr lang="uk-UA" dirty="0" smtClean="0"/>
              <a:t>аналіз одиниць поля з огляду на їх семантичні властивості;</a:t>
            </a:r>
          </a:p>
          <a:p>
            <a:pPr marL="514350" indent="-514350" algn="just">
              <a:buAutoNum type="arabicParenR"/>
            </a:pPr>
            <a:r>
              <a:rPr lang="uk-UA" dirty="0" smtClean="0"/>
              <a:t>характеристика типів відношень, у які вступають між собою лексичні одиниці в межах поля.</a:t>
            </a:r>
          </a:p>
          <a:p>
            <a:pPr marL="0" indent="0">
              <a:buNone/>
            </a:pPr>
            <a:r>
              <a:rPr lang="uk-UA" dirty="0" smtClean="0"/>
              <a:t>Кожен етап має свої особливості.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5435064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/>
              <a:t>Етап</a:t>
            </a:r>
            <a:r>
              <a:rPr lang="fr-FR" sz="3100" b="1" dirty="0" smtClean="0"/>
              <a:t> I. </a:t>
            </a:r>
            <a:r>
              <a:rPr lang="uk-UA" sz="3100" b="1" dirty="0" smtClean="0"/>
              <a:t>Виокремити мовні одиниці у вихідній мові</a:t>
            </a:r>
            <a:r>
              <a:rPr lang="fr-FR" b="1" dirty="0" smtClean="0"/>
              <a:t/>
            </a:r>
            <a:br>
              <a:rPr lang="fr-FR" b="1" dirty="0" smtClean="0"/>
            </a:br>
            <a:endParaRPr lang="ru-RU" sz="27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uk-UA" dirty="0" smtClean="0"/>
              <a:t>Укласти базовий список мовних одиниць, які утворюють  лексико-семантичне поле слів, яка досліджується, на основі тлумачних словників.</a:t>
            </a:r>
          </a:p>
          <a:p>
            <a:pPr algn="just"/>
            <a:r>
              <a:rPr lang="uk-UA" dirty="0" smtClean="0"/>
              <a:t> Перевірити виписані лексеми у синонімічних словниках, для того щоб список був повним.</a:t>
            </a:r>
          </a:p>
          <a:p>
            <a:pPr lvl="0" algn="just"/>
            <a:r>
              <a:rPr lang="uk-UA" dirty="0" smtClean="0"/>
              <a:t>Проаналізувати літературні та публіцистичні тексти, щоб віднайти нові одиниці, щоб доповнити основний список.</a:t>
            </a:r>
          </a:p>
          <a:p>
            <a:pPr lvl="0" algn="just"/>
            <a:r>
              <a:rPr lang="uk-UA" dirty="0" smtClean="0"/>
              <a:t>Отриманий список треба розбити на тематичні групи та підгрупи.</a:t>
            </a:r>
          </a:p>
          <a:p>
            <a:pPr lvl="0" algn="just">
              <a:buNone/>
            </a:pPr>
            <a:r>
              <a:rPr lang="uk-UA" b="1" dirty="0" smtClean="0"/>
              <a:t>Результат цього етапу</a:t>
            </a:r>
            <a:r>
              <a:rPr lang="fr-FR" b="1" dirty="0" smtClean="0"/>
              <a:t>:</a:t>
            </a:r>
            <a:r>
              <a:rPr lang="fr-FR" dirty="0" smtClean="0"/>
              <a:t> </a:t>
            </a:r>
            <a:r>
              <a:rPr lang="uk-UA" dirty="0" smtClean="0"/>
              <a:t>описати всю сукупність та структуру лексико-семантичного поля</a:t>
            </a:r>
          </a:p>
          <a:p>
            <a:pPr lvl="0" algn="just">
              <a:buNone/>
            </a:pPr>
            <a:r>
              <a:rPr lang="uk-UA" dirty="0" smtClean="0"/>
              <a:t> </a:t>
            </a:r>
            <a:r>
              <a:rPr lang="fr-FR" dirty="0" smtClean="0"/>
              <a:t>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Наприклад, ЛСП </a:t>
            </a:r>
            <a:r>
              <a:rPr lang="en-US" sz="2400" b="1" dirty="0" smtClean="0"/>
              <a:t>“</a:t>
            </a:r>
            <a:r>
              <a:rPr lang="en-US" sz="2400" b="1" dirty="0" err="1" smtClean="0"/>
              <a:t>odeur</a:t>
            </a:r>
            <a:r>
              <a:rPr lang="en-US" sz="2400" b="1" dirty="0" smtClean="0"/>
              <a:t>” </a:t>
            </a:r>
            <a:r>
              <a:rPr lang="uk-UA" sz="2400" b="1" dirty="0" smtClean="0"/>
              <a:t>у французькій мові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145435"/>
          </a:xfrm>
        </p:spPr>
        <p:txBody>
          <a:bodyPr/>
          <a:lstStyle/>
          <a:p>
            <a:pPr marL="0" indent="0">
              <a:buNone/>
            </a:pPr>
            <a:r>
              <a:rPr lang="uk-UA" dirty="0" smtClean="0"/>
              <a:t>включає 23 </a:t>
            </a:r>
            <a:r>
              <a:rPr lang="uk-UA" dirty="0" smtClean="0"/>
              <a:t>іменні одиниці </a:t>
            </a:r>
            <a:r>
              <a:rPr lang="uk-UA" dirty="0" smtClean="0"/>
              <a:t>:</a:t>
            </a:r>
          </a:p>
          <a:p>
            <a:pPr marL="0" indent="0" algn="just">
              <a:buNone/>
            </a:pPr>
            <a:r>
              <a:rPr lang="uk-UA" dirty="0" err="1" smtClean="0"/>
              <a:t>arôme</a:t>
            </a:r>
            <a:r>
              <a:rPr lang="uk-UA" dirty="0"/>
              <a:t>, </a:t>
            </a:r>
            <a:r>
              <a:rPr lang="uk-UA" dirty="0" err="1"/>
              <a:t>bouquet</a:t>
            </a:r>
            <a:r>
              <a:rPr lang="uk-UA" dirty="0"/>
              <a:t>, </a:t>
            </a:r>
            <a:r>
              <a:rPr lang="uk-UA" dirty="0" err="1"/>
              <a:t>effluve</a:t>
            </a:r>
            <a:r>
              <a:rPr lang="uk-UA" dirty="0"/>
              <a:t>, </a:t>
            </a:r>
            <a:r>
              <a:rPr lang="uk-UA" dirty="0" err="1"/>
              <a:t>effluence</a:t>
            </a:r>
            <a:r>
              <a:rPr lang="uk-UA" dirty="0"/>
              <a:t> (</a:t>
            </a:r>
            <a:r>
              <a:rPr lang="uk-UA" dirty="0" err="1"/>
              <a:t>rare</a:t>
            </a:r>
            <a:r>
              <a:rPr lang="uk-UA" dirty="0"/>
              <a:t>), </a:t>
            </a:r>
            <a:r>
              <a:rPr lang="uk-UA" dirty="0" err="1"/>
              <a:t>émanation</a:t>
            </a:r>
            <a:r>
              <a:rPr lang="uk-UA" dirty="0"/>
              <a:t>, </a:t>
            </a:r>
            <a:r>
              <a:rPr lang="uk-UA" dirty="0" err="1"/>
              <a:t>empyreume</a:t>
            </a:r>
            <a:r>
              <a:rPr lang="uk-UA" dirty="0"/>
              <a:t> (</a:t>
            </a:r>
            <a:r>
              <a:rPr lang="uk-UA" dirty="0" err="1"/>
              <a:t>chim</a:t>
            </a:r>
            <a:r>
              <a:rPr lang="uk-UA" dirty="0"/>
              <a:t>., </a:t>
            </a:r>
            <a:r>
              <a:rPr lang="uk-UA" dirty="0" err="1"/>
              <a:t>vx</a:t>
            </a:r>
            <a:r>
              <a:rPr lang="uk-UA" dirty="0"/>
              <a:t>), </a:t>
            </a:r>
            <a:r>
              <a:rPr lang="uk-UA" dirty="0" err="1"/>
              <a:t>exhalaison</a:t>
            </a:r>
            <a:r>
              <a:rPr lang="uk-UA" dirty="0"/>
              <a:t>, </a:t>
            </a:r>
            <a:r>
              <a:rPr lang="uk-UA" dirty="0" err="1"/>
              <a:t>fétidité</a:t>
            </a:r>
            <a:r>
              <a:rPr lang="uk-UA" dirty="0"/>
              <a:t>, </a:t>
            </a:r>
            <a:r>
              <a:rPr lang="uk-UA" dirty="0" err="1"/>
              <a:t>fleur</a:t>
            </a:r>
            <a:r>
              <a:rPr lang="uk-UA" dirty="0"/>
              <a:t> (</a:t>
            </a:r>
            <a:r>
              <a:rPr lang="uk-UA" dirty="0" err="1"/>
              <a:t>vx</a:t>
            </a:r>
            <a:r>
              <a:rPr lang="uk-UA" dirty="0"/>
              <a:t>), </a:t>
            </a:r>
            <a:r>
              <a:rPr lang="uk-UA" dirty="0" err="1"/>
              <a:t>fragrance</a:t>
            </a:r>
            <a:r>
              <a:rPr lang="uk-UA" dirty="0"/>
              <a:t>, </a:t>
            </a:r>
            <a:r>
              <a:rPr lang="uk-UA" dirty="0" err="1"/>
              <a:t>fumet</a:t>
            </a:r>
            <a:r>
              <a:rPr lang="uk-UA" dirty="0"/>
              <a:t>, </a:t>
            </a:r>
            <a:r>
              <a:rPr lang="uk-UA" dirty="0" err="1"/>
              <a:t>infection</a:t>
            </a:r>
            <a:r>
              <a:rPr lang="uk-UA" dirty="0"/>
              <a:t>, </a:t>
            </a:r>
            <a:r>
              <a:rPr lang="uk-UA" dirty="0" err="1"/>
              <a:t>miasme</a:t>
            </a:r>
            <a:r>
              <a:rPr lang="uk-UA" dirty="0"/>
              <a:t>, </a:t>
            </a:r>
            <a:r>
              <a:rPr lang="uk-UA" dirty="0" err="1"/>
              <a:t>mofette</a:t>
            </a:r>
            <a:r>
              <a:rPr lang="uk-UA" dirty="0"/>
              <a:t>, </a:t>
            </a:r>
            <a:r>
              <a:rPr lang="uk-UA" dirty="0" err="1"/>
              <a:t>odeur</a:t>
            </a:r>
            <a:r>
              <a:rPr lang="uk-UA" dirty="0"/>
              <a:t>, </a:t>
            </a:r>
            <a:r>
              <a:rPr lang="uk-UA" dirty="0" err="1"/>
              <a:t>parfum</a:t>
            </a:r>
            <a:r>
              <a:rPr lang="uk-UA" dirty="0"/>
              <a:t>, </a:t>
            </a:r>
            <a:r>
              <a:rPr lang="uk-UA" dirty="0" err="1"/>
              <a:t>pestilence</a:t>
            </a:r>
            <a:r>
              <a:rPr lang="uk-UA" dirty="0"/>
              <a:t>, </a:t>
            </a:r>
            <a:r>
              <a:rPr lang="uk-UA" dirty="0" err="1"/>
              <a:t>puanteur</a:t>
            </a:r>
            <a:r>
              <a:rPr lang="uk-UA" dirty="0"/>
              <a:t>, </a:t>
            </a:r>
            <a:r>
              <a:rPr lang="uk-UA" dirty="0" err="1"/>
              <a:t>punaisie</a:t>
            </a:r>
            <a:r>
              <a:rPr lang="uk-UA" dirty="0"/>
              <a:t> (</a:t>
            </a:r>
            <a:r>
              <a:rPr lang="uk-UA" dirty="0" err="1"/>
              <a:t>vx</a:t>
            </a:r>
            <a:r>
              <a:rPr lang="uk-UA" dirty="0"/>
              <a:t>), </a:t>
            </a:r>
            <a:r>
              <a:rPr lang="uk-UA" dirty="0" err="1"/>
              <a:t>relent</a:t>
            </a:r>
            <a:r>
              <a:rPr lang="uk-UA" dirty="0"/>
              <a:t>, </a:t>
            </a:r>
            <a:r>
              <a:rPr lang="uk-UA" dirty="0" err="1"/>
              <a:t>remugle</a:t>
            </a:r>
            <a:r>
              <a:rPr lang="uk-UA" dirty="0"/>
              <a:t>, </a:t>
            </a:r>
            <a:r>
              <a:rPr lang="uk-UA" dirty="0" err="1"/>
              <a:t>senteur</a:t>
            </a:r>
            <a:r>
              <a:rPr lang="uk-UA" dirty="0"/>
              <a:t>, </a:t>
            </a:r>
            <a:r>
              <a:rPr lang="uk-UA" dirty="0" err="1"/>
              <a:t>vapeur</a:t>
            </a:r>
            <a:r>
              <a:rPr lang="uk-UA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0802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Структура ЛСП </a:t>
            </a:r>
            <a:r>
              <a:rPr lang="en-US" b="1" dirty="0" smtClean="0"/>
              <a:t>“</a:t>
            </a:r>
            <a:r>
              <a:rPr lang="en-US" b="1" dirty="0" err="1"/>
              <a:t>odeur</a:t>
            </a:r>
            <a:r>
              <a:rPr lang="en-US" b="1" dirty="0"/>
              <a:t>” </a:t>
            </a:r>
            <a:r>
              <a:rPr lang="uk-UA" b="1" dirty="0"/>
              <a:t>у французькій мові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uk-UA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9397169"/>
              </p:ext>
            </p:extLst>
          </p:nvPr>
        </p:nvGraphicFramePr>
        <p:xfrm>
          <a:off x="457200" y="1396999"/>
          <a:ext cx="8363272" cy="4911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512728100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2719474288"/>
                    </a:ext>
                  </a:extLst>
                </a:gridCol>
              </a:tblGrid>
              <a:tr h="58654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9062741"/>
                  </a:ext>
                </a:extLst>
              </a:tr>
              <a:tr h="1338747">
                <a:tc gridSpan="2">
                  <a:txBody>
                    <a:bodyPr/>
                    <a:lstStyle/>
                    <a:p>
                      <a:pPr algn="ctr"/>
                      <a:r>
                        <a:rPr lang="uk-UA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Нейтральне ядро:</a:t>
                      </a:r>
                    </a:p>
                    <a:p>
                      <a:pPr algn="ctr"/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effluve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effluence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rare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émanation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exhalaison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2400" b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odeur</a:t>
                      </a:r>
                      <a:r>
                        <a:rPr lang="uk-UA" sz="24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senteur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vapeur</a:t>
                      </a:r>
                      <a:endParaRPr lang="ru-RU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682368"/>
                  </a:ext>
                </a:extLst>
              </a:tr>
              <a:tr h="298643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smtClean="0"/>
                        <a:t>Приємний запах: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“</a:t>
                      </a:r>
                      <a:r>
                        <a:rPr lang="uk-UA" sz="2400" dirty="0" err="1" smtClean="0"/>
                        <a:t>odeur</a:t>
                      </a:r>
                      <a:r>
                        <a:rPr lang="uk-UA" sz="2400" dirty="0" smtClean="0"/>
                        <a:t>” +  “</a:t>
                      </a:r>
                      <a:r>
                        <a:rPr lang="uk-UA" sz="2400" dirty="0" err="1" smtClean="0"/>
                        <a:t>agréable</a:t>
                      </a:r>
                      <a:r>
                        <a:rPr lang="uk-UA" sz="2400" dirty="0" smtClean="0"/>
                        <a:t>” (приємний): </a:t>
                      </a: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err="1" smtClean="0"/>
                        <a:t>arôme</a:t>
                      </a:r>
                      <a:r>
                        <a:rPr lang="uk-UA" sz="2400" dirty="0" smtClean="0"/>
                        <a:t>, </a:t>
                      </a:r>
                      <a:r>
                        <a:rPr lang="uk-UA" sz="2400" dirty="0" err="1" smtClean="0"/>
                        <a:t>bouquet</a:t>
                      </a:r>
                      <a:r>
                        <a:rPr lang="uk-UA" sz="2400" dirty="0" smtClean="0"/>
                        <a:t>, </a:t>
                      </a:r>
                      <a:r>
                        <a:rPr lang="uk-UA" sz="2400" dirty="0" err="1" smtClean="0"/>
                        <a:t>fleur</a:t>
                      </a:r>
                      <a:r>
                        <a:rPr lang="uk-UA" sz="2400" dirty="0" smtClean="0"/>
                        <a:t> (</a:t>
                      </a:r>
                      <a:r>
                        <a:rPr lang="uk-UA" sz="2400" dirty="0" err="1" smtClean="0"/>
                        <a:t>vx</a:t>
                      </a:r>
                      <a:r>
                        <a:rPr lang="uk-UA" sz="2400" dirty="0" smtClean="0"/>
                        <a:t>), </a:t>
                      </a:r>
                      <a:r>
                        <a:rPr lang="uk-UA" sz="2400" dirty="0" err="1" smtClean="0"/>
                        <a:t>fragrance</a:t>
                      </a:r>
                      <a:r>
                        <a:rPr lang="uk-UA" sz="2400" dirty="0" smtClean="0"/>
                        <a:t>, </a:t>
                      </a:r>
                      <a:r>
                        <a:rPr lang="uk-UA" sz="2400" dirty="0" err="1" smtClean="0"/>
                        <a:t>fumet</a:t>
                      </a:r>
                      <a:r>
                        <a:rPr lang="uk-UA" sz="2400" dirty="0" smtClean="0"/>
                        <a:t>, </a:t>
                      </a:r>
                      <a:r>
                        <a:rPr lang="uk-UA" sz="2400" dirty="0" err="1" smtClean="0"/>
                        <a:t>parfum</a:t>
                      </a:r>
                      <a:r>
                        <a:rPr lang="uk-UA" sz="2400" dirty="0" smtClean="0"/>
                        <a:t>;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b="1" dirty="0" smtClean="0"/>
                        <a:t>Неприємний запах: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2400" dirty="0" smtClean="0"/>
                        <a:t> “</a:t>
                      </a:r>
                      <a:r>
                        <a:rPr lang="uk-UA" sz="2400" dirty="0" err="1" smtClean="0"/>
                        <a:t>odeur</a:t>
                      </a:r>
                      <a:r>
                        <a:rPr lang="uk-UA" sz="2400" dirty="0" smtClean="0"/>
                        <a:t>” + “</a:t>
                      </a:r>
                      <a:r>
                        <a:rPr lang="uk-UA" sz="2400" dirty="0" err="1" smtClean="0"/>
                        <a:t>désagréable</a:t>
                      </a:r>
                      <a:r>
                        <a:rPr lang="uk-UA" sz="2400" dirty="0" smtClean="0"/>
                        <a:t>” (неприємний): </a:t>
                      </a:r>
                      <a:r>
                        <a:rPr lang="uk-UA" sz="2400" dirty="0" err="1" smtClean="0"/>
                        <a:t>empyreume</a:t>
                      </a:r>
                      <a:r>
                        <a:rPr lang="uk-UA" sz="2400" dirty="0" smtClean="0"/>
                        <a:t>, </a:t>
                      </a:r>
                      <a:r>
                        <a:rPr lang="uk-UA" sz="2400" dirty="0" err="1" smtClean="0"/>
                        <a:t>fétidité</a:t>
                      </a:r>
                      <a:r>
                        <a:rPr lang="uk-UA" sz="2400" dirty="0" smtClean="0"/>
                        <a:t>, </a:t>
                      </a:r>
                      <a:r>
                        <a:rPr lang="uk-UA" sz="2400" dirty="0" err="1" smtClean="0"/>
                        <a:t>infection</a:t>
                      </a:r>
                      <a:r>
                        <a:rPr lang="uk-UA" sz="2400" dirty="0" smtClean="0"/>
                        <a:t>, </a:t>
                      </a:r>
                      <a:r>
                        <a:rPr lang="uk-UA" sz="2400" dirty="0" err="1" smtClean="0"/>
                        <a:t>miasme</a:t>
                      </a:r>
                      <a:r>
                        <a:rPr lang="uk-UA" sz="2400" dirty="0" smtClean="0"/>
                        <a:t>, </a:t>
                      </a:r>
                      <a:r>
                        <a:rPr lang="uk-UA" sz="2400" dirty="0" err="1" smtClean="0"/>
                        <a:t>mofette</a:t>
                      </a:r>
                      <a:r>
                        <a:rPr lang="uk-UA" sz="2400" dirty="0" smtClean="0"/>
                        <a:t>, </a:t>
                      </a:r>
                      <a:r>
                        <a:rPr lang="uk-UA" sz="2400" dirty="0" err="1" smtClean="0"/>
                        <a:t>pestilence</a:t>
                      </a:r>
                      <a:r>
                        <a:rPr lang="uk-UA" sz="2400" dirty="0" smtClean="0"/>
                        <a:t>, </a:t>
                      </a:r>
                      <a:r>
                        <a:rPr lang="uk-UA" sz="2400" dirty="0" err="1" smtClean="0"/>
                        <a:t>puanteur</a:t>
                      </a:r>
                      <a:r>
                        <a:rPr lang="uk-UA" sz="2400" dirty="0" smtClean="0"/>
                        <a:t>, </a:t>
                      </a:r>
                      <a:r>
                        <a:rPr lang="uk-UA" sz="2400" dirty="0" err="1" smtClean="0"/>
                        <a:t>punaisie</a:t>
                      </a:r>
                      <a:r>
                        <a:rPr lang="uk-UA" sz="2400" dirty="0" smtClean="0"/>
                        <a:t> (</a:t>
                      </a:r>
                      <a:r>
                        <a:rPr lang="uk-UA" sz="2400" dirty="0" err="1" smtClean="0"/>
                        <a:t>vx</a:t>
                      </a:r>
                      <a:r>
                        <a:rPr lang="uk-UA" sz="2400" dirty="0" smtClean="0"/>
                        <a:t>), </a:t>
                      </a:r>
                      <a:r>
                        <a:rPr lang="uk-UA" sz="2400" dirty="0" err="1" smtClean="0"/>
                        <a:t>relent</a:t>
                      </a:r>
                      <a:r>
                        <a:rPr lang="uk-UA" sz="2400" dirty="0" smtClean="0"/>
                        <a:t>, </a:t>
                      </a:r>
                      <a:r>
                        <a:rPr lang="uk-UA" sz="2400" dirty="0" err="1" smtClean="0"/>
                        <a:t>remugle</a:t>
                      </a:r>
                      <a:r>
                        <a:rPr lang="uk-UA" sz="2400" dirty="0" smtClean="0"/>
                        <a:t>.</a:t>
                      </a:r>
                      <a:endParaRPr lang="ru-RU" sz="2400" dirty="0" smtClean="0"/>
                    </a:p>
                    <a:p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5958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4696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uk-UA" b="1" dirty="0" smtClean="0"/>
              <a:t>Етап</a:t>
            </a:r>
            <a:r>
              <a:rPr lang="fr-FR" b="1" dirty="0" smtClean="0"/>
              <a:t> II. </a:t>
            </a:r>
            <a:r>
              <a:rPr lang="uk-UA" b="1" dirty="0" smtClean="0"/>
              <a:t>Визначити перекладні відповідності у цільовій мові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uk-UA" dirty="0" smtClean="0"/>
              <a:t>Кожне слово вихідної мови треба перевірити у двомовних словниках і знайти максимальну кількість відповідностей у цільовій мові.</a:t>
            </a:r>
            <a:endParaRPr lang="ru-RU" dirty="0" smtClean="0"/>
          </a:p>
          <a:p>
            <a:pPr lvl="0" algn="just"/>
            <a:r>
              <a:rPr lang="uk-UA" dirty="0" smtClean="0"/>
              <a:t>Всі лексеми цільової мови перевірити у словниках синонімів, щоб знайти нові лексеми і доповнити ними список перекладних відповідностей.</a:t>
            </a:r>
          </a:p>
          <a:p>
            <a:pPr algn="just">
              <a:buNone/>
            </a:pPr>
            <a:endParaRPr lang="fr-FR" b="1" dirty="0" smtClean="0"/>
          </a:p>
          <a:p>
            <a:pPr algn="just">
              <a:buNone/>
            </a:pPr>
            <a:r>
              <a:rPr lang="uk-UA" b="1" dirty="0" smtClean="0"/>
              <a:t>Результат етапу</a:t>
            </a:r>
            <a:r>
              <a:rPr lang="fr-FR" b="1" dirty="0" smtClean="0"/>
              <a:t>: </a:t>
            </a:r>
            <a:r>
              <a:rPr lang="uk-UA" dirty="0" smtClean="0"/>
              <a:t>встановити</a:t>
            </a:r>
            <a:r>
              <a:rPr lang="uk-UA" b="1" dirty="0" smtClean="0"/>
              <a:t> </a:t>
            </a:r>
            <a:r>
              <a:rPr lang="uk-UA" dirty="0" smtClean="0"/>
              <a:t>список відповідностей цільової мови по відношенню до слів вихідної мови</a:t>
            </a:r>
            <a:r>
              <a:rPr lang="fr-FR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uk-UA" sz="3100" b="1" dirty="0" smtClean="0"/>
              <a:t>Етап</a:t>
            </a:r>
            <a:r>
              <a:rPr lang="fr-FR" sz="3100" b="1" dirty="0" smtClean="0"/>
              <a:t> III. </a:t>
            </a:r>
            <a:r>
              <a:rPr lang="uk-UA" sz="3100" b="1" dirty="0" smtClean="0"/>
              <a:t>Семний (компонентний) аналіз </a:t>
            </a:r>
            <a:r>
              <a:rPr lang="uk-UA" sz="3100" b="1" dirty="0" err="1" smtClean="0"/>
              <a:t>семем</a:t>
            </a:r>
            <a:r>
              <a:rPr lang="uk-UA" sz="3100" b="1" dirty="0" smtClean="0"/>
              <a:t>, що утворюють зіставні пари у мовах співставлення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lvl="0" algn="just">
              <a:buNone/>
            </a:pPr>
            <a:r>
              <a:rPr lang="uk-UA" dirty="0" smtClean="0"/>
              <a:t>Компонентний аналіз одиниць вихідної мови на основі аналізу словникових дефініцій</a:t>
            </a:r>
          </a:p>
          <a:p>
            <a:pPr lvl="0" algn="just">
              <a:buNone/>
            </a:pPr>
            <a:r>
              <a:rPr lang="uk-UA" dirty="0" smtClean="0"/>
              <a:t>Наприклад, </a:t>
            </a:r>
          </a:p>
          <a:p>
            <a:pPr lvl="0" algn="just"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351860"/>
              </p:ext>
            </p:extLst>
          </p:nvPr>
        </p:nvGraphicFramePr>
        <p:xfrm>
          <a:off x="611560" y="2852936"/>
          <a:ext cx="7704856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>
                  <a:extLst>
                    <a:ext uri="{9D8B030D-6E8A-4147-A177-3AD203B41FA5}">
                      <a16:colId xmlns:a16="http://schemas.microsoft.com/office/drawing/2014/main" val="3626607921"/>
                    </a:ext>
                  </a:extLst>
                </a:gridCol>
                <a:gridCol w="3852428">
                  <a:extLst>
                    <a:ext uri="{9D8B030D-6E8A-4147-A177-3AD203B41FA5}">
                      <a16:colId xmlns:a16="http://schemas.microsoft.com/office/drawing/2014/main" val="1330606212"/>
                    </a:ext>
                  </a:extLst>
                </a:gridCol>
              </a:tblGrid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odeur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/>
                        <a:t>запах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379669"/>
                  </a:ext>
                </a:extLst>
              </a:tr>
              <a:tr h="1670586">
                <a:tc>
                  <a:txBody>
                    <a:bodyPr/>
                    <a:lstStyle/>
                    <a:p>
                      <a:pPr algn="just"/>
                      <a:r>
                        <a:rPr lang="uk-UA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uk-UA" sz="24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Emanation</a:t>
                      </a:r>
                      <a:r>
                        <a:rPr lang="uk-UA" sz="24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volatile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2)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caractéristique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certains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corps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et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3)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susceptible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provoquer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chez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l'homme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ou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chez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animal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4)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sensations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dues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l'excitation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d'organes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spécialisés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uk-UA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Robert</a:t>
                      </a:r>
                      <a:r>
                        <a:rPr lang="uk-UA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1) 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Властивість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предметів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речовин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2) 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діяти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на </a:t>
                      </a:r>
                      <a:r>
                        <a:rPr lang="ru-RU" sz="2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органи</a:t>
                      </a:r>
                      <a:r>
                        <a:rPr lang="ru-RU" sz="2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нюху (АТС).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00035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640960" cy="562074"/>
          </a:xfrm>
        </p:spPr>
        <p:txBody>
          <a:bodyPr>
            <a:normAutofit/>
          </a:bodyPr>
          <a:lstStyle/>
          <a:p>
            <a:r>
              <a:rPr lang="uk-UA" sz="2400" b="1" dirty="0" smtClean="0"/>
              <a:t>Контекстуальні засоби позначення запаху у французькій мові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836712"/>
            <a:ext cx="4038600" cy="5289451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/>
              <a:t>словосполучення “N</a:t>
            </a:r>
            <a:r>
              <a:rPr lang="uk-UA" sz="2000" b="1" baseline="-25000" dirty="0"/>
              <a:t>1</a:t>
            </a:r>
            <a:r>
              <a:rPr lang="uk-UA" sz="2000" b="1" dirty="0"/>
              <a:t>+de+N</a:t>
            </a:r>
            <a:r>
              <a:rPr lang="uk-UA" sz="2000" b="1" baseline="-25000" dirty="0"/>
              <a:t>2</a:t>
            </a:r>
            <a:r>
              <a:rPr lang="uk-UA" sz="2000" b="1" dirty="0"/>
              <a:t>” задає характеристику </a:t>
            </a:r>
            <a:r>
              <a:rPr lang="uk-UA" sz="2000" b="1" dirty="0" smtClean="0"/>
              <a:t>субстанції: </a:t>
            </a:r>
            <a:endParaRPr lang="en-US" sz="2000" b="1" dirty="0" smtClean="0"/>
          </a:p>
          <a:p>
            <a:pPr marL="0" indent="0">
              <a:buNone/>
            </a:pPr>
            <a:r>
              <a:rPr lang="en-US" i="1" dirty="0" smtClean="0"/>
              <a:t>- u</a:t>
            </a:r>
            <a:r>
              <a:rPr lang="uk-UA" i="1" dirty="0" err="1" smtClean="0"/>
              <a:t>ne</a:t>
            </a:r>
            <a:r>
              <a:rPr lang="uk-UA" i="1" dirty="0" smtClean="0"/>
              <a:t> </a:t>
            </a:r>
            <a:r>
              <a:rPr lang="uk-UA" i="1" dirty="0" err="1"/>
              <a:t>senteur</a:t>
            </a:r>
            <a:r>
              <a:rPr lang="uk-UA" i="1" dirty="0"/>
              <a:t> </a:t>
            </a:r>
            <a:r>
              <a:rPr lang="uk-UA" i="1" dirty="0" err="1"/>
              <a:t>de</a:t>
            </a:r>
            <a:r>
              <a:rPr lang="uk-UA" i="1" dirty="0"/>
              <a:t> </a:t>
            </a:r>
            <a:r>
              <a:rPr lang="uk-UA" i="1" dirty="0" err="1"/>
              <a:t>terre</a:t>
            </a:r>
            <a:r>
              <a:rPr lang="uk-UA" i="1" dirty="0"/>
              <a:t>, </a:t>
            </a:r>
            <a:r>
              <a:rPr lang="uk-UA" i="1" dirty="0" err="1"/>
              <a:t>d'arbres</a:t>
            </a:r>
            <a:r>
              <a:rPr lang="uk-UA" i="1" dirty="0"/>
              <a:t>, </a:t>
            </a:r>
            <a:r>
              <a:rPr lang="uk-UA" i="1" dirty="0" err="1"/>
              <a:t>de</a:t>
            </a:r>
            <a:r>
              <a:rPr lang="uk-UA" i="1" dirty="0"/>
              <a:t> </a:t>
            </a:r>
            <a:r>
              <a:rPr lang="uk-UA" i="1" dirty="0" err="1" smtClean="0"/>
              <a:t>mousse</a:t>
            </a:r>
            <a:r>
              <a:rPr lang="en-US" i="1" dirty="0"/>
              <a:t>;</a:t>
            </a:r>
            <a:endParaRPr lang="en-US" i="1" dirty="0" smtClean="0"/>
          </a:p>
          <a:p>
            <a:pPr>
              <a:buFontTx/>
              <a:buChar char="-"/>
            </a:pPr>
            <a:r>
              <a:rPr lang="uk-UA" i="1" dirty="0" err="1" smtClean="0"/>
              <a:t>un</a:t>
            </a:r>
            <a:r>
              <a:rPr lang="uk-UA" i="1" dirty="0" smtClean="0"/>
              <a:t> </a:t>
            </a:r>
            <a:r>
              <a:rPr lang="uk-UA" i="1" dirty="0" err="1"/>
              <a:t>parfum</a:t>
            </a:r>
            <a:r>
              <a:rPr lang="uk-UA" i="1" dirty="0"/>
              <a:t> </a:t>
            </a:r>
            <a:r>
              <a:rPr lang="uk-UA" i="1" dirty="0" err="1"/>
              <a:t>d'herbe</a:t>
            </a:r>
            <a:r>
              <a:rPr lang="uk-UA" i="1" dirty="0"/>
              <a:t> </a:t>
            </a:r>
            <a:r>
              <a:rPr lang="uk-UA" i="1" dirty="0" err="1"/>
              <a:t>mouillée</a:t>
            </a:r>
            <a:r>
              <a:rPr lang="uk-UA" b="1" dirty="0"/>
              <a:t> </a:t>
            </a:r>
            <a:r>
              <a:rPr lang="en-US" b="1" dirty="0" smtClean="0"/>
              <a:t>;</a:t>
            </a:r>
            <a:endParaRPr lang="uk-UA" b="1" dirty="0" smtClean="0"/>
          </a:p>
          <a:p>
            <a:pPr>
              <a:buFontTx/>
              <a:buChar char="-"/>
            </a:pPr>
            <a:r>
              <a:rPr lang="uk-UA" i="1" dirty="0" err="1"/>
              <a:t>l'antique</a:t>
            </a:r>
            <a:r>
              <a:rPr lang="uk-UA" i="1" dirty="0"/>
              <a:t> </a:t>
            </a:r>
            <a:r>
              <a:rPr lang="uk-UA" i="1" dirty="0" err="1"/>
              <a:t>odeur</a:t>
            </a:r>
            <a:r>
              <a:rPr lang="uk-UA" i="1" dirty="0"/>
              <a:t> </a:t>
            </a:r>
            <a:r>
              <a:rPr lang="uk-UA" i="1" dirty="0" err="1"/>
              <a:t>d'herbe</a:t>
            </a:r>
            <a:r>
              <a:rPr lang="uk-UA" dirty="0"/>
              <a:t> </a:t>
            </a:r>
            <a:r>
              <a:rPr lang="uk-UA" i="1" dirty="0" err="1"/>
              <a:t>sèche</a:t>
            </a:r>
            <a:r>
              <a:rPr lang="uk-UA" i="1" dirty="0"/>
              <a:t> </a:t>
            </a:r>
            <a:r>
              <a:rPr lang="uk-UA" i="1" dirty="0" err="1"/>
              <a:t>et</a:t>
            </a:r>
            <a:r>
              <a:rPr lang="uk-UA" i="1" dirty="0"/>
              <a:t> </a:t>
            </a:r>
            <a:r>
              <a:rPr lang="uk-UA" i="1" dirty="0" err="1"/>
              <a:t>de</a:t>
            </a:r>
            <a:r>
              <a:rPr lang="uk-UA" i="1" dirty="0"/>
              <a:t> </a:t>
            </a:r>
            <a:r>
              <a:rPr lang="uk-UA" i="1" dirty="0" err="1"/>
              <a:t>fumée</a:t>
            </a:r>
            <a:r>
              <a:rPr lang="uk-UA" i="1" dirty="0"/>
              <a:t> </a:t>
            </a:r>
            <a:r>
              <a:rPr lang="uk-UA" i="1" dirty="0" err="1"/>
              <a:t>de</a:t>
            </a:r>
            <a:r>
              <a:rPr lang="uk-UA" i="1" dirty="0"/>
              <a:t> </a:t>
            </a:r>
            <a:r>
              <a:rPr lang="uk-UA" i="1" dirty="0" err="1"/>
              <a:t>sa</a:t>
            </a:r>
            <a:r>
              <a:rPr lang="uk-UA" i="1" dirty="0"/>
              <a:t> </a:t>
            </a:r>
            <a:r>
              <a:rPr lang="uk-UA" i="1" dirty="0" err="1"/>
              <a:t>maison</a:t>
            </a:r>
            <a:r>
              <a:rPr lang="uk-UA" dirty="0"/>
              <a:t> </a:t>
            </a:r>
            <a:endParaRPr lang="en-US" b="1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836712"/>
            <a:ext cx="4038600" cy="5400600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словосполучення “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uk-UA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+du/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la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+N</a:t>
            </a:r>
            <a:r>
              <a:rPr lang="uk-UA" sz="2000" b="1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вказує на такі відношення між субстанціями як приналежність, частина/ціле, походження, суб`єкт-об`єктні відношення тощо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i="1" dirty="0" err="1"/>
              <a:t>l'odeur</a:t>
            </a:r>
            <a:r>
              <a:rPr lang="uk-UA" i="1" dirty="0"/>
              <a:t> </a:t>
            </a:r>
            <a:r>
              <a:rPr lang="uk-UA" i="1" dirty="0" err="1"/>
              <a:t>de</a:t>
            </a:r>
            <a:r>
              <a:rPr lang="uk-UA" i="1" dirty="0"/>
              <a:t> </a:t>
            </a:r>
            <a:r>
              <a:rPr lang="uk-UA" i="1" dirty="0" err="1"/>
              <a:t>la</a:t>
            </a:r>
            <a:r>
              <a:rPr lang="uk-UA" i="1" dirty="0"/>
              <a:t> </a:t>
            </a:r>
            <a:r>
              <a:rPr lang="uk-UA" i="1" dirty="0" err="1" smtClean="0"/>
              <a:t>terre</a:t>
            </a:r>
            <a:r>
              <a:rPr lang="en-US" i="1" dirty="0" smtClean="0"/>
              <a:t>,</a:t>
            </a:r>
          </a:p>
          <a:p>
            <a:pPr marL="0" indent="0" algn="just">
              <a:buNone/>
            </a:pPr>
            <a:r>
              <a:rPr lang="uk-UA" i="1" dirty="0" err="1" smtClean="0"/>
              <a:t>l'odeur</a:t>
            </a:r>
            <a:r>
              <a:rPr lang="uk-UA" i="1" dirty="0" smtClean="0"/>
              <a:t> </a:t>
            </a:r>
            <a:r>
              <a:rPr lang="uk-UA" i="1" dirty="0" err="1"/>
              <a:t>de</a:t>
            </a:r>
            <a:r>
              <a:rPr lang="uk-UA" i="1" dirty="0"/>
              <a:t> </a:t>
            </a:r>
            <a:r>
              <a:rPr lang="uk-UA" i="1" dirty="0" err="1" smtClean="0"/>
              <a:t>l'herbe</a:t>
            </a:r>
            <a:r>
              <a:rPr lang="en-US" i="1" dirty="0" smtClean="0"/>
              <a:t>,</a:t>
            </a:r>
            <a:r>
              <a:rPr lang="uk-UA" i="1" dirty="0"/>
              <a:t> </a:t>
            </a:r>
            <a:endParaRPr lang="en-US" i="1" dirty="0" smtClean="0"/>
          </a:p>
          <a:p>
            <a:pPr marL="0" indent="0" algn="just">
              <a:buNone/>
            </a:pPr>
            <a:r>
              <a:rPr lang="uk-UA" i="1" dirty="0" err="1" smtClean="0"/>
              <a:t>l'odeur</a:t>
            </a:r>
            <a:r>
              <a:rPr lang="uk-UA" i="1" dirty="0" smtClean="0"/>
              <a:t> </a:t>
            </a:r>
            <a:r>
              <a:rPr lang="uk-UA" i="1" dirty="0" err="1"/>
              <a:t>des</a:t>
            </a:r>
            <a:r>
              <a:rPr lang="uk-UA" i="1" dirty="0"/>
              <a:t> </a:t>
            </a:r>
            <a:r>
              <a:rPr lang="uk-UA" i="1" dirty="0" err="1"/>
              <a:t>oranges</a:t>
            </a:r>
            <a:endParaRPr lang="ru-RU" dirty="0"/>
          </a:p>
          <a:p>
            <a:endParaRPr lang="ru-RU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112535"/>
            <a:ext cx="65" cy="23212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22218" rIns="0" bIns="-2221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025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</a:t>
            </a:r>
            <a:r>
              <a:rPr lang="ru-RU" b="1" dirty="0" err="1" smtClean="0"/>
              <a:t>Контрастивна</a:t>
            </a:r>
            <a:r>
              <a:rPr lang="ru-RU" b="1" dirty="0" smtClean="0"/>
              <a:t> </a:t>
            </a:r>
            <a:r>
              <a:rPr lang="ru-RU" b="1" dirty="0" err="1" smtClean="0"/>
              <a:t>лексикологія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57216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самостійний</a:t>
            </a:r>
            <a:r>
              <a:rPr lang="ru-RU" dirty="0" smtClean="0"/>
              <a:t> </a:t>
            </a:r>
            <a:r>
              <a:rPr lang="ru-RU" dirty="0" err="1" smtClean="0"/>
              <a:t>розділ</a:t>
            </a:r>
            <a:r>
              <a:rPr lang="ru-RU" dirty="0" smtClean="0"/>
              <a:t> </a:t>
            </a:r>
            <a:r>
              <a:rPr lang="ru-RU" dirty="0" err="1" smtClean="0"/>
              <a:t>лексикології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свій</a:t>
            </a:r>
            <a:r>
              <a:rPr lang="ru-RU" dirty="0" smtClean="0"/>
              <a:t> </a:t>
            </a:r>
            <a:r>
              <a:rPr lang="ru-RU" dirty="0" err="1" smtClean="0"/>
              <a:t>власний</a:t>
            </a:r>
            <a:r>
              <a:rPr lang="ru-RU" dirty="0" smtClean="0"/>
              <a:t> предмет </a:t>
            </a:r>
            <a:r>
              <a:rPr lang="ru-RU" dirty="0" err="1" smtClean="0"/>
              <a:t>опису</a:t>
            </a:r>
            <a:r>
              <a:rPr lang="ru-RU" dirty="0" smtClean="0"/>
              <a:t> - </a:t>
            </a:r>
            <a:r>
              <a:rPr lang="ru-RU" dirty="0" err="1" smtClean="0"/>
              <a:t>лексичні</a:t>
            </a:r>
            <a:r>
              <a:rPr lang="ru-RU" dirty="0" smtClean="0"/>
              <a:t> та </a:t>
            </a:r>
            <a:r>
              <a:rPr lang="ru-RU" dirty="0" err="1" smtClean="0"/>
              <a:t>фразеологічні</a:t>
            </a:r>
            <a:r>
              <a:rPr lang="ru-RU" dirty="0" smtClean="0"/>
              <a:t> </a:t>
            </a:r>
            <a:r>
              <a:rPr lang="ru-RU" dirty="0" err="1" smtClean="0"/>
              <a:t>подібності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en-US" dirty="0" smtClean="0"/>
              <a:t> </a:t>
            </a:r>
            <a:r>
              <a:rPr lang="uk-UA" dirty="0" smtClean="0"/>
              <a:t>та виявляє у цьому </a:t>
            </a:r>
            <a:r>
              <a:rPr lang="uk-UA" b="1" i="1" dirty="0" smtClean="0"/>
              <a:t>національну специфічність семантики</a:t>
            </a:r>
            <a:r>
              <a:rPr lang="uk-UA" dirty="0" smtClean="0"/>
              <a:t>. </a:t>
            </a:r>
          </a:p>
          <a:p>
            <a:pPr algn="just"/>
            <a:endParaRPr lang="uk-UA" dirty="0" smtClean="0"/>
          </a:p>
          <a:p>
            <a:pPr algn="just"/>
            <a:r>
              <a:rPr lang="ru-RU" b="1" dirty="0" err="1" smtClean="0"/>
              <a:t>Контрастивна</a:t>
            </a:r>
            <a:r>
              <a:rPr lang="ru-RU" b="1" dirty="0" smtClean="0"/>
              <a:t> </a:t>
            </a:r>
            <a:r>
              <a:rPr lang="ru-RU" b="1" dirty="0" err="1" smtClean="0"/>
              <a:t>семасіологія</a:t>
            </a:r>
            <a:r>
              <a:rPr lang="ru-RU" b="1" dirty="0" smtClean="0"/>
              <a:t>,</a:t>
            </a:r>
            <a:r>
              <a:rPr lang="ru-RU" dirty="0" smtClean="0"/>
              <a:t> як </a:t>
            </a:r>
            <a:r>
              <a:rPr lang="ru-RU" dirty="0" err="1" smtClean="0"/>
              <a:t>частина</a:t>
            </a:r>
            <a:r>
              <a:rPr lang="ru-RU" dirty="0" smtClean="0"/>
              <a:t> </a:t>
            </a:r>
            <a:r>
              <a:rPr lang="ru-RU" dirty="0" err="1" smtClean="0"/>
              <a:t>контрастивної</a:t>
            </a:r>
            <a:r>
              <a:rPr lang="ru-RU" dirty="0" smtClean="0"/>
              <a:t> </a:t>
            </a:r>
            <a:r>
              <a:rPr lang="ru-RU" dirty="0" err="1" smtClean="0"/>
              <a:t>лексикології</a:t>
            </a:r>
            <a:r>
              <a:rPr lang="ru-RU" dirty="0" smtClean="0"/>
              <a:t>,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опис</a:t>
            </a:r>
            <a:r>
              <a:rPr lang="ru-RU" dirty="0" smtClean="0"/>
              <a:t> </a:t>
            </a:r>
            <a:r>
              <a:rPr lang="ru-RU" dirty="0" err="1" smtClean="0"/>
              <a:t>значень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зіставленні</a:t>
            </a:r>
            <a:r>
              <a:rPr lang="ru-RU" dirty="0" smtClean="0"/>
              <a:t> з </a:t>
            </a:r>
            <a:r>
              <a:rPr lang="ru-RU" dirty="0" err="1" smtClean="0"/>
              <a:t>можливими</a:t>
            </a:r>
            <a:r>
              <a:rPr lang="ru-RU" dirty="0" smtClean="0"/>
              <a:t> </a:t>
            </a:r>
            <a:r>
              <a:rPr lang="ru-RU" dirty="0" err="1" smtClean="0"/>
              <a:t>відповідниками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з них в </a:t>
            </a:r>
            <a:r>
              <a:rPr lang="ru-RU" dirty="0" err="1" smtClean="0"/>
              <a:t>іншій</a:t>
            </a:r>
            <a:r>
              <a:rPr lang="ru-RU" dirty="0" smtClean="0"/>
              <a:t> </a:t>
            </a:r>
            <a:r>
              <a:rPr lang="ru-RU" dirty="0" err="1" smtClean="0"/>
              <a:t>мові</a:t>
            </a:r>
            <a:r>
              <a:rPr lang="ru-RU" dirty="0" smtClean="0"/>
              <a:t> з метою </a:t>
            </a:r>
            <a:r>
              <a:rPr lang="ru-RU" dirty="0" err="1" smtClean="0"/>
              <a:t>виявлення</a:t>
            </a:r>
            <a:r>
              <a:rPr lang="ru-RU" dirty="0" smtClean="0"/>
              <a:t> і </a:t>
            </a:r>
            <a:r>
              <a:rPr lang="ru-RU" dirty="0" err="1" smtClean="0"/>
              <a:t>фіксації</a:t>
            </a:r>
            <a:r>
              <a:rPr lang="ru-RU" dirty="0" smtClean="0"/>
              <a:t> </a:t>
            </a:r>
            <a:r>
              <a:rPr lang="ru-RU" dirty="0" err="1" smtClean="0"/>
              <a:t>насамперед</a:t>
            </a:r>
            <a:r>
              <a:rPr lang="ru-RU" dirty="0" smtClean="0"/>
              <a:t> </a:t>
            </a:r>
            <a:r>
              <a:rPr lang="ru-RU" dirty="0" err="1" smtClean="0"/>
              <a:t>відмінностей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цими</a:t>
            </a:r>
            <a:r>
              <a:rPr lang="ru-RU" dirty="0" smtClean="0"/>
              <a:t> </a:t>
            </a:r>
            <a:r>
              <a:rPr lang="ru-RU" dirty="0" err="1" smtClean="0"/>
              <a:t>одиницями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uk-UA" dirty="0" smtClean="0"/>
              <a:t>Провести</a:t>
            </a:r>
            <a:r>
              <a:rPr lang="uk-UA" b="1" dirty="0" smtClean="0"/>
              <a:t> контекстуальний аналіз  </a:t>
            </a:r>
            <a:r>
              <a:rPr lang="uk-UA" dirty="0" smtClean="0"/>
              <a:t>зіставлюваних одиниць у текстах вихідної мови та у текстах цільової мови з метою встановити периферійні семи, яких немає у словниках і включити їх до списку сем цих мовних одиниць.</a:t>
            </a:r>
          </a:p>
          <a:p>
            <a:pPr lvl="0" algn="just"/>
            <a:r>
              <a:rPr lang="uk-UA" dirty="0" smtClean="0"/>
              <a:t>Опитування інформантів, щоб перевірити семний склад слів, які зіставляються. </a:t>
            </a:r>
          </a:p>
          <a:p>
            <a:pPr lvl="0" algn="just">
              <a:buNone/>
            </a:pPr>
            <a:r>
              <a:rPr lang="uk-UA" b="1" dirty="0" smtClean="0"/>
              <a:t>Результат етапу </a:t>
            </a:r>
            <a:r>
              <a:rPr lang="fr-FR" b="1" dirty="0" smtClean="0"/>
              <a:t>III: </a:t>
            </a:r>
            <a:r>
              <a:rPr lang="uk-UA" dirty="0" smtClean="0"/>
              <a:t>опис сем у </a:t>
            </a:r>
            <a:r>
              <a:rPr lang="uk-UA" dirty="0" err="1" smtClean="0"/>
              <a:t>семемах</a:t>
            </a:r>
            <a:r>
              <a:rPr lang="uk-UA" dirty="0" smtClean="0"/>
              <a:t> зіставлюваних мов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2400" b="1" dirty="0"/>
              <a:t>Опитування </a:t>
            </a:r>
            <a:r>
              <a:rPr lang="uk-UA" sz="2400" b="1" dirty="0" smtClean="0"/>
              <a:t>інформантів</a:t>
            </a:r>
            <a:r>
              <a:rPr lang="uk-UA" sz="2400" b="1" dirty="0"/>
              <a:t> </a:t>
            </a:r>
            <a:r>
              <a:rPr lang="uk-UA" sz="2400" b="1" dirty="0" smtClean="0"/>
              <a:t>за </a:t>
            </a:r>
            <a:r>
              <a:rPr lang="uk-UA" sz="2400" b="1" dirty="0"/>
              <a:t>допомогою </a:t>
            </a:r>
            <a:r>
              <a:rPr lang="ru-RU" sz="2400" b="1" dirty="0" err="1" smtClean="0"/>
              <a:t>асоціативного</a:t>
            </a:r>
            <a:r>
              <a:rPr lang="ru-RU" sz="2400" b="1" dirty="0" smtClean="0"/>
              <a:t> </a:t>
            </a:r>
            <a:r>
              <a:rPr lang="ru-RU" sz="2400" b="1" dirty="0" err="1"/>
              <a:t>експерименту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980728"/>
            <a:ext cx="8712968" cy="547260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err="1" smtClean="0"/>
              <a:t>Опитуваному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пропонується</a:t>
            </a:r>
            <a:r>
              <a:rPr lang="ru-RU" sz="2400" dirty="0" smtClean="0"/>
              <a:t> </a:t>
            </a:r>
            <a:r>
              <a:rPr lang="ru-RU" sz="2400" dirty="0" err="1"/>
              <a:t>ізольоване</a:t>
            </a:r>
            <a:r>
              <a:rPr lang="ru-RU" sz="2400" dirty="0"/>
              <a:t> слово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завданням</a:t>
            </a:r>
            <a:r>
              <a:rPr lang="ru-RU" sz="2400" dirty="0"/>
              <a:t> </a:t>
            </a:r>
            <a:r>
              <a:rPr lang="ru-RU" sz="2400" dirty="0" err="1"/>
              <a:t>реагувати</a:t>
            </a:r>
            <a:r>
              <a:rPr lang="ru-RU" sz="2400" dirty="0"/>
              <a:t> на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 першим </a:t>
            </a:r>
            <a:r>
              <a:rPr lang="ru-RU" sz="2400" dirty="0"/>
              <a:t>словом,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з’являється</a:t>
            </a:r>
            <a:r>
              <a:rPr lang="ru-RU" sz="2400" dirty="0"/>
              <a:t> в </a:t>
            </a:r>
            <a:r>
              <a:rPr lang="ru-RU" sz="2400" dirty="0" err="1"/>
              <a:t>голові</a:t>
            </a:r>
            <a:r>
              <a:rPr lang="ru-RU" sz="2400" dirty="0"/>
              <a:t> з </a:t>
            </a:r>
            <a:r>
              <a:rPr lang="ru-RU" sz="2400" dirty="0" err="1"/>
              <a:t>отриманим</a:t>
            </a:r>
            <a:r>
              <a:rPr lang="ru-RU" sz="2400" dirty="0"/>
              <a:t> </a:t>
            </a:r>
            <a:r>
              <a:rPr lang="ru-RU" sz="2400" dirty="0" err="1" smtClean="0"/>
              <a:t>вихідним</a:t>
            </a:r>
            <a:r>
              <a:rPr lang="ru-RU" sz="2400" dirty="0" smtClean="0"/>
              <a:t> словом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Є:</a:t>
            </a:r>
          </a:p>
          <a:p>
            <a:pPr marL="0" indent="0" algn="just">
              <a:buNone/>
            </a:pPr>
            <a:r>
              <a:rPr lang="uk-UA" sz="2400" dirty="0" smtClean="0"/>
              <a:t>1) </a:t>
            </a:r>
            <a:r>
              <a:rPr lang="ru-RU" sz="2400" b="1" dirty="0" err="1" smtClean="0"/>
              <a:t>вільний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асоціативний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експеримент</a:t>
            </a:r>
            <a:r>
              <a:rPr lang="ru-RU" sz="2400" dirty="0" smtClean="0"/>
              <a:t>:  </a:t>
            </a:r>
            <a:r>
              <a:rPr lang="ru-RU" sz="2400" dirty="0" err="1" smtClean="0"/>
              <a:t>опитуваному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пропонується</a:t>
            </a:r>
            <a:r>
              <a:rPr lang="ru-RU" sz="2400" dirty="0" smtClean="0"/>
              <a:t> </a:t>
            </a:r>
            <a:r>
              <a:rPr lang="ru-RU" sz="2400" dirty="0" err="1"/>
              <a:t>ізольоване</a:t>
            </a:r>
            <a:r>
              <a:rPr lang="ru-RU" sz="2400" dirty="0"/>
              <a:t> слово </a:t>
            </a:r>
            <a:r>
              <a:rPr lang="ru-RU" sz="2400" dirty="0" err="1"/>
              <a:t>із</a:t>
            </a:r>
            <a:r>
              <a:rPr lang="ru-RU" sz="2400" dirty="0"/>
              <a:t> </a:t>
            </a:r>
            <a:r>
              <a:rPr lang="ru-RU" sz="2400" dirty="0" err="1"/>
              <a:t>завданням</a:t>
            </a:r>
            <a:r>
              <a:rPr lang="ru-RU" sz="2400" dirty="0"/>
              <a:t> </a:t>
            </a:r>
            <a:r>
              <a:rPr lang="ru-RU" sz="2400" dirty="0" err="1"/>
              <a:t>реагувати</a:t>
            </a:r>
            <a:r>
              <a:rPr lang="ru-RU" sz="2400" dirty="0"/>
              <a:t> на </a:t>
            </a:r>
            <a:r>
              <a:rPr lang="ru-RU" sz="2400" dirty="0" err="1" smtClean="0"/>
              <a:t>нього</a:t>
            </a:r>
            <a:r>
              <a:rPr lang="ru-RU" sz="2400" dirty="0" smtClean="0"/>
              <a:t> першим </a:t>
            </a:r>
            <a:r>
              <a:rPr lang="ru-RU" sz="2400" dirty="0"/>
              <a:t>словом,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з’являється</a:t>
            </a:r>
            <a:r>
              <a:rPr lang="ru-RU" sz="2400" dirty="0"/>
              <a:t> в </a:t>
            </a:r>
            <a:r>
              <a:rPr lang="ru-RU" sz="2400" dirty="0" err="1"/>
              <a:t>голові</a:t>
            </a:r>
            <a:r>
              <a:rPr lang="ru-RU" sz="2400" dirty="0"/>
              <a:t> з </a:t>
            </a:r>
            <a:r>
              <a:rPr lang="ru-RU" sz="2400" dirty="0" err="1"/>
              <a:t>отриманим</a:t>
            </a:r>
            <a:r>
              <a:rPr lang="ru-RU" sz="2400" dirty="0"/>
              <a:t> </a:t>
            </a:r>
            <a:r>
              <a:rPr lang="ru-RU" sz="2400" dirty="0" err="1" smtClean="0"/>
              <a:t>вихідним</a:t>
            </a:r>
            <a:r>
              <a:rPr lang="ru-RU" sz="2400" dirty="0" smtClean="0"/>
              <a:t> словом;</a:t>
            </a:r>
          </a:p>
          <a:p>
            <a:pPr marL="0" indent="0" algn="just">
              <a:buNone/>
            </a:pPr>
            <a:r>
              <a:rPr lang="ru-RU" sz="2400" dirty="0" smtClean="0"/>
              <a:t>2) </a:t>
            </a:r>
            <a:r>
              <a:rPr lang="ru-RU" sz="2400" b="1" dirty="0" err="1" smtClean="0"/>
              <a:t>цілеспрямований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асоціативного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експеримент</a:t>
            </a:r>
            <a:r>
              <a:rPr lang="ru-RU" sz="2400" dirty="0" smtClean="0"/>
              <a:t>: </a:t>
            </a:r>
            <a:r>
              <a:rPr lang="ru-RU" sz="2400" dirty="0" err="1" smtClean="0"/>
              <a:t>експериментатор</a:t>
            </a:r>
            <a:r>
              <a:rPr lang="ru-RU" sz="2400" dirty="0" smtClean="0"/>
              <a:t> </a:t>
            </a:r>
            <a:r>
              <a:rPr lang="ru-RU" sz="2400" dirty="0" err="1"/>
              <a:t>певним</a:t>
            </a:r>
            <a:r>
              <a:rPr lang="ru-RU" sz="2400" dirty="0"/>
              <a:t> </a:t>
            </a:r>
            <a:r>
              <a:rPr lang="ru-RU" sz="2400" dirty="0" smtClean="0"/>
              <a:t>чином </a:t>
            </a:r>
            <a:r>
              <a:rPr lang="ru-RU" sz="2400" dirty="0" err="1" smtClean="0"/>
              <a:t>обмежує</a:t>
            </a:r>
            <a:r>
              <a:rPr lang="ru-RU" sz="2400" dirty="0" smtClean="0"/>
              <a:t> </a:t>
            </a:r>
            <a:r>
              <a:rPr lang="ru-RU" sz="2400" dirty="0" err="1"/>
              <a:t>вибір</a:t>
            </a:r>
            <a:r>
              <a:rPr lang="ru-RU" sz="2400" dirty="0"/>
              <a:t> </a:t>
            </a:r>
            <a:r>
              <a:rPr lang="ru-RU" sz="2400" dirty="0" err="1"/>
              <a:t>асоціації</a:t>
            </a:r>
            <a:r>
              <a:rPr lang="ru-RU" sz="2400" dirty="0"/>
              <a:t>, </a:t>
            </a:r>
            <a:r>
              <a:rPr lang="ru-RU" sz="2400" dirty="0" err="1"/>
              <a:t>задаючи</a:t>
            </a:r>
            <a:r>
              <a:rPr lang="ru-RU" sz="2400" dirty="0"/>
              <a:t> </a:t>
            </a:r>
            <a:r>
              <a:rPr lang="ru-RU" sz="2400" dirty="0" err="1"/>
              <a:t>певні</a:t>
            </a:r>
            <a:r>
              <a:rPr lang="ru-RU" sz="2400" dirty="0"/>
              <a:t> </a:t>
            </a:r>
            <a:r>
              <a:rPr lang="ru-RU" sz="2400" dirty="0" err="1"/>
              <a:t>завдання</a:t>
            </a:r>
            <a:r>
              <a:rPr lang="ru-RU" sz="2400" dirty="0"/>
              <a:t> (</a:t>
            </a:r>
            <a:r>
              <a:rPr lang="ru-RU" sz="2400" dirty="0" err="1"/>
              <a:t>наприклад</a:t>
            </a:r>
            <a:r>
              <a:rPr lang="ru-RU" sz="2400" dirty="0" smtClean="0"/>
              <a:t>, </a:t>
            </a:r>
            <a:r>
              <a:rPr lang="ru-RU" sz="2400" dirty="0" err="1" smtClean="0"/>
              <a:t>відповідати</a:t>
            </a:r>
            <a:r>
              <a:rPr lang="ru-RU" sz="2400" dirty="0" smtClean="0"/>
              <a:t> </a:t>
            </a:r>
            <a:r>
              <a:rPr lang="ru-RU" sz="2400" dirty="0" err="1"/>
              <a:t>лише</a:t>
            </a:r>
            <a:r>
              <a:rPr lang="ru-RU" sz="2400" dirty="0"/>
              <a:t> </a:t>
            </a:r>
            <a:r>
              <a:rPr lang="ru-RU" sz="2400" dirty="0" err="1"/>
              <a:t>прикметниками</a:t>
            </a:r>
            <a:r>
              <a:rPr lang="ru-RU" sz="2400" dirty="0"/>
              <a:t> </a:t>
            </a:r>
            <a:r>
              <a:rPr lang="ru-RU" sz="2400" dirty="0" err="1"/>
              <a:t>чи</a:t>
            </a:r>
            <a:r>
              <a:rPr lang="ru-RU" sz="2400" dirty="0"/>
              <a:t> </a:t>
            </a:r>
            <a:r>
              <a:rPr lang="ru-RU" sz="2400" dirty="0" err="1" smtClean="0"/>
              <a:t>іменниками</a:t>
            </a:r>
            <a:r>
              <a:rPr lang="ru-RU" sz="2400" dirty="0" smtClean="0"/>
              <a:t>);</a:t>
            </a:r>
            <a:endParaRPr lang="ru-RU" sz="2400" dirty="0"/>
          </a:p>
          <a:p>
            <a:pPr marL="0" indent="0" algn="just">
              <a:buNone/>
            </a:pPr>
            <a:r>
              <a:rPr lang="ru-RU" sz="2400" dirty="0" smtClean="0"/>
              <a:t>3) </a:t>
            </a:r>
            <a:r>
              <a:rPr lang="ru-RU" sz="2400" b="1" dirty="0" err="1" smtClean="0"/>
              <a:t>ланцюжковий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асоціативний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експеримент</a:t>
            </a:r>
            <a:r>
              <a:rPr lang="ru-RU" sz="2400" dirty="0" smtClean="0"/>
              <a:t>: </a:t>
            </a:r>
            <a:r>
              <a:rPr lang="ru-RU" sz="2400" dirty="0" err="1" smtClean="0"/>
              <a:t>опитуваному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пропонують</a:t>
            </a:r>
            <a:r>
              <a:rPr lang="ru-RU" sz="2400" dirty="0" smtClean="0"/>
              <a:t> </a:t>
            </a:r>
            <a:r>
              <a:rPr lang="ru-RU" sz="2400" dirty="0" err="1"/>
              <a:t>відповісти</a:t>
            </a:r>
            <a:r>
              <a:rPr lang="ru-RU" sz="2400" dirty="0"/>
              <a:t> за </a:t>
            </a:r>
            <a:r>
              <a:rPr lang="ru-RU" sz="2400" dirty="0" err="1"/>
              <a:t>певний</a:t>
            </a:r>
            <a:r>
              <a:rPr lang="ru-RU" sz="2400" dirty="0"/>
              <a:t> </a:t>
            </a:r>
            <a:r>
              <a:rPr lang="ru-RU" sz="2400" dirty="0" err="1"/>
              <a:t>період</a:t>
            </a:r>
            <a:r>
              <a:rPr lang="ru-RU" sz="2400" dirty="0"/>
              <a:t> часу </a:t>
            </a:r>
            <a:r>
              <a:rPr lang="ru-RU" sz="2400" dirty="0" err="1"/>
              <a:t>можливими</a:t>
            </a:r>
            <a:r>
              <a:rPr lang="ru-RU" sz="2400" dirty="0"/>
              <a:t> словами.</a:t>
            </a:r>
          </a:p>
          <a:p>
            <a:pPr marL="0" indent="0">
              <a:buNone/>
            </a:pPr>
            <a:endParaRPr lang="ru-RU" sz="2400" dirty="0" smtClean="0"/>
          </a:p>
          <a:p>
            <a:pPr marL="0" indent="0" algn="just">
              <a:buNone/>
            </a:pPr>
            <a:endParaRPr lang="ru-RU" sz="2400" b="1" dirty="0" smtClean="0"/>
          </a:p>
          <a:p>
            <a:pPr marL="0" indent="0" algn="just">
              <a:buNone/>
            </a:pPr>
            <a:r>
              <a:rPr lang="ru-RU" sz="2400" b="1" dirty="0" err="1" smtClean="0"/>
              <a:t>Асоціативний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експеримент</a:t>
            </a:r>
            <a:r>
              <a:rPr lang="ru-RU" sz="2400" b="1" dirty="0" smtClean="0"/>
              <a:t> </a:t>
            </a:r>
            <a:r>
              <a:rPr lang="ru-RU" sz="2400" dirty="0" err="1" smtClean="0"/>
              <a:t>дозволяє</a:t>
            </a:r>
            <a:r>
              <a:rPr lang="ru-RU" sz="2400" dirty="0" smtClean="0"/>
              <a:t> </a:t>
            </a:r>
            <a:r>
              <a:rPr lang="ru-RU" sz="2400" dirty="0" err="1" smtClean="0"/>
              <a:t>зібрати</a:t>
            </a:r>
            <a:r>
              <a:rPr lang="ru-RU" sz="2400" dirty="0" smtClean="0"/>
              <a:t> </a:t>
            </a:r>
            <a:r>
              <a:rPr lang="ru-RU" sz="2400" dirty="0" err="1" smtClean="0"/>
              <a:t>матеріал</a:t>
            </a:r>
            <a:r>
              <a:rPr lang="ru-RU" sz="2400" dirty="0"/>
              <a:t> </a:t>
            </a:r>
            <a:r>
              <a:rPr lang="ru-RU" sz="2400" dirty="0" smtClean="0"/>
              <a:t>при </a:t>
            </a:r>
            <a:r>
              <a:rPr lang="ru-RU" sz="2400" dirty="0" err="1" smtClean="0"/>
              <a:t>некерованому</a:t>
            </a:r>
            <a:r>
              <a:rPr lang="ru-RU" sz="2400" dirty="0" smtClean="0"/>
              <a:t>, спонтанному </a:t>
            </a:r>
            <a:r>
              <a:rPr lang="ru-RU" sz="2400" dirty="0" err="1" smtClean="0"/>
              <a:t>протіканні</a:t>
            </a:r>
            <a:r>
              <a:rPr lang="ru-RU" sz="2400" dirty="0" smtClean="0"/>
              <a:t> </a:t>
            </a:r>
            <a:r>
              <a:rPr lang="ru-RU" sz="2400" dirty="0" err="1"/>
              <a:t>процесу</a:t>
            </a:r>
            <a:r>
              <a:rPr lang="ru-RU" sz="2400" dirty="0"/>
              <a:t> </a:t>
            </a:r>
            <a:r>
              <a:rPr lang="ru-RU" sz="2400" dirty="0" err="1"/>
              <a:t>відтворення</a:t>
            </a:r>
            <a:r>
              <a:rPr lang="ru-RU" sz="2400" dirty="0"/>
              <a:t> </a:t>
            </a:r>
            <a:r>
              <a:rPr lang="ru-RU" sz="2400" dirty="0" err="1"/>
              <a:t>змісту</a:t>
            </a:r>
            <a:r>
              <a:rPr lang="ru-RU" sz="2400" dirty="0"/>
              <a:t> </a:t>
            </a:r>
            <a:r>
              <a:rPr lang="ru-RU" sz="2400" dirty="0" err="1"/>
              <a:t>свідомості</a:t>
            </a:r>
            <a:r>
              <a:rPr lang="ru-RU" sz="2400" dirty="0"/>
              <a:t> та </a:t>
            </a:r>
            <a:r>
              <a:rPr lang="ru-RU" sz="2400" dirty="0" err="1" smtClean="0"/>
              <a:t>несвідомості</a:t>
            </a:r>
            <a:r>
              <a:rPr lang="ru-RU" sz="2400" dirty="0" smtClean="0"/>
              <a:t> </a:t>
            </a:r>
            <a:r>
              <a:rPr lang="ru-RU" sz="2400" dirty="0" err="1" smtClean="0"/>
              <a:t>суб’єкта</a:t>
            </a:r>
            <a:r>
              <a:rPr lang="ru-RU" sz="2400" dirty="0"/>
              <a:t>. </a:t>
            </a:r>
            <a:endParaRPr lang="ru-RU" sz="2400" dirty="0" smtClean="0"/>
          </a:p>
          <a:p>
            <a:pPr marL="0" indent="0" algn="just">
              <a:buNone/>
            </a:pPr>
            <a:r>
              <a:rPr lang="ru-RU" sz="2400" dirty="0" smtClean="0"/>
              <a:t>Але </a:t>
            </a:r>
            <a:r>
              <a:rPr lang="ru-RU" sz="2400" dirty="0" err="1"/>
              <a:t>значний</a:t>
            </a:r>
            <a:r>
              <a:rPr lang="ru-RU" sz="2400" dirty="0"/>
              <a:t> </a:t>
            </a:r>
            <a:r>
              <a:rPr lang="ru-RU" sz="2400" dirty="0" err="1"/>
              <a:t>недолік</a:t>
            </a:r>
            <a:r>
              <a:rPr lang="ru-RU" sz="2400" dirty="0"/>
              <a:t> </a:t>
            </a:r>
            <a:r>
              <a:rPr lang="ru-RU" sz="2400" dirty="0" err="1"/>
              <a:t>цього</a:t>
            </a:r>
            <a:r>
              <a:rPr lang="ru-RU" sz="2400" dirty="0"/>
              <a:t> виду </a:t>
            </a:r>
            <a:r>
              <a:rPr lang="ru-RU" sz="2400" dirty="0" err="1"/>
              <a:t>експерименту</a:t>
            </a:r>
            <a:r>
              <a:rPr lang="ru-RU" sz="2400" dirty="0"/>
              <a:t> </a:t>
            </a:r>
            <a:r>
              <a:rPr lang="ru-RU" sz="2400" dirty="0" err="1"/>
              <a:t>полягає</a:t>
            </a:r>
            <a:r>
              <a:rPr lang="ru-RU" sz="2400" dirty="0"/>
              <a:t> </a:t>
            </a:r>
            <a:r>
              <a:rPr lang="ru-RU" sz="2400" dirty="0" smtClean="0"/>
              <a:t>в тому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може</a:t>
            </a:r>
            <a:r>
              <a:rPr lang="ru-RU" sz="2400" dirty="0"/>
              <a:t> </a:t>
            </a:r>
            <a:r>
              <a:rPr lang="ru-RU" sz="2400" dirty="0" err="1"/>
              <a:t>утворюватися</a:t>
            </a:r>
            <a:r>
              <a:rPr lang="ru-RU" sz="2400" dirty="0"/>
              <a:t> </a:t>
            </a:r>
            <a:r>
              <a:rPr lang="ru-RU" sz="2400" dirty="0" err="1"/>
              <a:t>залежність</a:t>
            </a:r>
            <a:r>
              <a:rPr lang="ru-RU" sz="2400" dirty="0"/>
              <a:t> </a:t>
            </a:r>
            <a:r>
              <a:rPr lang="ru-RU" sz="2400" dirty="0" err="1"/>
              <a:t>між</a:t>
            </a:r>
            <a:r>
              <a:rPr lang="ru-RU" sz="2400" dirty="0"/>
              <a:t> </a:t>
            </a:r>
            <a:r>
              <a:rPr lang="ru-RU" sz="2400" dirty="0" err="1" smtClean="0"/>
              <a:t>послідовними</a:t>
            </a:r>
            <a:r>
              <a:rPr lang="ru-RU" sz="2400" dirty="0" smtClean="0"/>
              <a:t> </a:t>
            </a:r>
            <a:r>
              <a:rPr lang="ru-RU" sz="2400" dirty="0" err="1" smtClean="0"/>
              <a:t>наступними</a:t>
            </a:r>
            <a:r>
              <a:rPr lang="ru-RU" sz="2400" dirty="0" smtClean="0"/>
              <a:t> </a:t>
            </a:r>
            <a:r>
              <a:rPr lang="ru-RU" sz="2400" dirty="0" err="1"/>
              <a:t>реакціями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23338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b="1" dirty="0" smtClean="0"/>
              <a:t>Етап</a:t>
            </a:r>
            <a:r>
              <a:rPr lang="fr-FR" b="1" dirty="0" smtClean="0"/>
              <a:t> IV. </a:t>
            </a:r>
            <a:r>
              <a:rPr lang="uk-UA" dirty="0" smtClean="0"/>
              <a:t>Семантичний опис </a:t>
            </a:r>
            <a:r>
              <a:rPr lang="uk-UA" dirty="0" err="1" smtClean="0"/>
              <a:t>контрастивних</a:t>
            </a:r>
            <a:r>
              <a:rPr lang="uk-UA" dirty="0" smtClean="0"/>
              <a:t> пар</a:t>
            </a:r>
          </a:p>
          <a:p>
            <a:pPr algn="just">
              <a:buNone/>
            </a:pPr>
            <a:r>
              <a:rPr lang="uk-UA" dirty="0" smtClean="0"/>
              <a:t>До кожної </a:t>
            </a:r>
            <a:r>
              <a:rPr lang="uk-UA" dirty="0" err="1" smtClean="0"/>
              <a:t>контрастивної</a:t>
            </a:r>
            <a:r>
              <a:rPr lang="uk-UA" dirty="0" smtClean="0"/>
              <a:t> пари застосовується компонентний аналіз з метою створити узагальнену дефініцію на єдиних засадах</a:t>
            </a:r>
            <a:r>
              <a:rPr lang="fr-FR" dirty="0" smtClean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uk-UA" b="1" dirty="0" smtClean="0"/>
              <a:t>Етап </a:t>
            </a:r>
            <a:r>
              <a:rPr lang="fr-FR" b="1" dirty="0" smtClean="0"/>
              <a:t>V. </a:t>
            </a:r>
            <a:r>
              <a:rPr lang="uk-UA" dirty="0" smtClean="0"/>
              <a:t>Диференціальна </a:t>
            </a:r>
            <a:r>
              <a:rPr lang="uk-UA" dirty="0" err="1" smtClean="0"/>
              <a:t>семантизація</a:t>
            </a:r>
            <a:r>
              <a:rPr lang="uk-UA" dirty="0" smtClean="0"/>
              <a:t> слова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dirty="0" smtClean="0"/>
              <a:t>Зіставлення семної структури слова вихідної мови з її відповідностями у цільовій мові з метою встановлення національно-культурної специфіки.</a:t>
            </a:r>
          </a:p>
          <a:p>
            <a:pPr algn="just">
              <a:buNone/>
            </a:pPr>
            <a:r>
              <a:rPr lang="uk-UA" dirty="0" smtClean="0"/>
              <a:t> </a:t>
            </a:r>
            <a:endParaRPr lang="ru-RU" dirty="0" smtClean="0"/>
          </a:p>
          <a:p>
            <a:pPr>
              <a:buNone/>
            </a:pPr>
            <a:endParaRPr lang="fr-FR" b="1" dirty="0" smtClean="0"/>
          </a:p>
          <a:p>
            <a:pPr algn="just">
              <a:buNone/>
            </a:pPr>
            <a:r>
              <a:rPr lang="uk-UA" b="1" dirty="0" smtClean="0"/>
              <a:t>Результат етапу 5</a:t>
            </a:r>
            <a:r>
              <a:rPr lang="fr-FR" b="1" dirty="0" smtClean="0"/>
              <a:t>: </a:t>
            </a:r>
            <a:r>
              <a:rPr lang="uk-UA" dirty="0" smtClean="0"/>
              <a:t>укласти </a:t>
            </a:r>
            <a:r>
              <a:rPr lang="uk-UA" dirty="0" err="1" smtClean="0"/>
              <a:t>контрастивні</a:t>
            </a:r>
            <a:r>
              <a:rPr lang="uk-UA" dirty="0" smtClean="0"/>
              <a:t> словникові статті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85728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ru-RU" dirty="0" smtClean="0"/>
              <a:t> </a:t>
            </a:r>
            <a:r>
              <a:rPr lang="ru-RU" sz="3600" b="1" dirty="0" err="1" smtClean="0"/>
              <a:t>Результати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контрастивного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опису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одиниць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мови</a:t>
            </a:r>
            <a:r>
              <a:rPr lang="ru-RU" sz="3600" b="1" dirty="0" smtClean="0"/>
              <a:t> </a:t>
            </a:r>
            <a:r>
              <a:rPr lang="ru-RU" sz="3600" b="1" dirty="0" err="1" smtClean="0"/>
              <a:t>можуть</a:t>
            </a:r>
            <a:r>
              <a:rPr lang="ru-RU" sz="3600" b="1" dirty="0" smtClean="0"/>
              <a:t> бути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/>
          </a:bodyPr>
          <a:lstStyle/>
          <a:p>
            <a:pPr lvl="0" algn="just"/>
            <a:r>
              <a:rPr lang="uk-UA" dirty="0" smtClean="0"/>
              <a:t>корисними при вивченні мов, оскільки представляють диференційні ознаки конкретних пар мовних одиниць у двох мовах.</a:t>
            </a:r>
          </a:p>
          <a:p>
            <a:pPr lvl="0" algn="just">
              <a:buNone/>
            </a:pPr>
            <a:r>
              <a:rPr lang="fr-FR" dirty="0" smtClean="0"/>
              <a:t> </a:t>
            </a:r>
            <a:r>
              <a:rPr lang="ru-RU" dirty="0" err="1" smtClean="0"/>
              <a:t>Контрастивні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виявляють</a:t>
            </a:r>
            <a:r>
              <a:rPr lang="ru-RU" dirty="0" smtClean="0"/>
              <a:t> </a:t>
            </a:r>
            <a:r>
              <a:rPr lang="ru-RU" dirty="0" err="1" smtClean="0"/>
              <a:t>національну</a:t>
            </a:r>
            <a:r>
              <a:rPr lang="ru-RU" dirty="0" smtClean="0"/>
              <a:t> </a:t>
            </a:r>
            <a:r>
              <a:rPr lang="ru-RU" dirty="0" err="1" smtClean="0"/>
              <a:t>специфіку</a:t>
            </a:r>
            <a:r>
              <a:rPr lang="ru-RU" dirty="0" smtClean="0"/>
              <a:t> семантики </a:t>
            </a:r>
            <a:r>
              <a:rPr lang="ru-RU" dirty="0" err="1" smtClean="0"/>
              <a:t>лексичних</a:t>
            </a:r>
            <a:r>
              <a:rPr lang="ru-RU" dirty="0" smtClean="0"/>
              <a:t> </a:t>
            </a:r>
            <a:r>
              <a:rPr lang="ru-RU" dirty="0" err="1" smtClean="0"/>
              <a:t>одиниць</a:t>
            </a:r>
            <a:r>
              <a:rPr lang="ru-RU" dirty="0" smtClean="0"/>
              <a:t>, яка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необхідною</a:t>
            </a:r>
            <a:r>
              <a:rPr lang="ru-RU" dirty="0" smtClean="0"/>
              <a:t> у </a:t>
            </a:r>
            <a:r>
              <a:rPr lang="ru-RU" dirty="0" err="1" smtClean="0"/>
              <a:t>вивченні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, </a:t>
            </a:r>
            <a:r>
              <a:rPr lang="ru-RU" dirty="0" err="1" smtClean="0"/>
              <a:t>перекладі</a:t>
            </a:r>
            <a:r>
              <a:rPr lang="ru-RU" dirty="0" smtClean="0"/>
              <a:t> та у </a:t>
            </a:r>
            <a:r>
              <a:rPr lang="ru-RU" dirty="0" err="1" smtClean="0"/>
              <a:t>міжкультурній</a:t>
            </a:r>
            <a:r>
              <a:rPr lang="ru-RU" dirty="0" smtClean="0"/>
              <a:t> </a:t>
            </a:r>
            <a:r>
              <a:rPr lang="ru-RU" dirty="0" err="1" smtClean="0"/>
              <a:t>комунікації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Джерела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64305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Денисевич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О. Вільний асоціативний експеримент як засіб дослідження соціального портрету.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URL:http://dspace.nbuv.gov.ua/bitstream/handle/123456789/37537/42-Denysevych.pdf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Канонік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Н.,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Шкаровецька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підходи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лексико-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семантичних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лексико-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семантичній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англійської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URL: https://evnuir.vnu.edu.ua/bitstream/123456789/7842/1/38.pdf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Кочерган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М.П.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Основи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зіставного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мовознавства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 К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иїв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Видавничий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центр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», 2006.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294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336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Причини відмінностей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14974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лексико-семантичних систем різних мов полягають у своєрідності 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концептуалізації або дискретизації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світу, що відображає неоднаковий спосіб його пізнання і є найголовнішою ознакою самобутності лексико-семантичної системи кожної мови. </a:t>
            </a:r>
          </a:p>
          <a:p>
            <a:pPr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Приклад: </a:t>
            </a:r>
            <a:r>
              <a:rPr lang="uk-UA" b="1" u="sng" dirty="0" smtClean="0">
                <a:latin typeface="Times New Roman" pitchFamily="18" charset="0"/>
                <a:cs typeface="Times New Roman" pitchFamily="18" charset="0"/>
              </a:rPr>
              <a:t>засоби позначення кінцівок людини</a:t>
            </a:r>
          </a:p>
          <a:p>
            <a:pPr lvl="0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лов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`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янські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мови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нога, рука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германські та романські мови</a:t>
            </a: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англ. </a:t>
            </a: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hand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фр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main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«кисть руки»,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	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arm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b="1" i="1" dirty="0" smtClean="0">
                <a:latin typeface="Times New Roman" pitchFamily="18" charset="0"/>
                <a:cs typeface="Times New Roman" pitchFamily="18" charset="0"/>
              </a:rPr>
              <a:t>bras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«рука від кисті до плеча»,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foot / pied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«ступня ноги»,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leg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uk-UA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i="1" dirty="0" err="1" smtClean="0">
                <a:latin typeface="Times New Roman" pitchFamily="18" charset="0"/>
                <a:cs typeface="Times New Roman" pitchFamily="18" charset="0"/>
              </a:rPr>
              <a:t>jambe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«нога до ступні»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Родинні </a:t>
            </a:r>
            <a:r>
              <a:rPr lang="uk-UA" b="1" dirty="0" err="1" smtClean="0"/>
              <a:t>зв</a:t>
            </a:r>
            <a:r>
              <a:rPr lang="en-US" b="1" dirty="0" smtClean="0"/>
              <a:t>`</a:t>
            </a:r>
            <a:r>
              <a:rPr lang="uk-UA" b="1" dirty="0" err="1" smtClean="0"/>
              <a:t>язки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285858"/>
          <a:ext cx="8401080" cy="5387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86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1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25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25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5725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французька мова/іспанська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малайська мова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угорська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німецька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Новогрецька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мва</a:t>
                      </a:r>
                      <a:endParaRPr kumimoji="0" 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1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чол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+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старший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/>
                    <a:p>
                      <a:r>
                        <a:rPr lang="en-US" sz="1800" dirty="0" smtClean="0"/>
                        <a:t>frère/</a:t>
                      </a:r>
                    </a:p>
                    <a:p>
                      <a:r>
                        <a:rPr lang="en-US" sz="1800" dirty="0" err="1" smtClean="0"/>
                        <a:t>hermano</a:t>
                      </a:r>
                      <a:endParaRPr lang="ru-RU" sz="18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r>
                        <a:rPr lang="en-US" sz="1800" dirty="0" err="1" smtClean="0"/>
                        <a:t>saudara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báty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Bruder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adelfos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1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чол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–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молодший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öcs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61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+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старша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/>
                    <a:p>
                      <a:r>
                        <a:rPr lang="en-US" sz="1800" dirty="0" err="1" smtClean="0"/>
                        <a:t>sœur</a:t>
                      </a:r>
                      <a:r>
                        <a:rPr lang="en-US" sz="1800" dirty="0" smtClean="0"/>
                        <a:t>/</a:t>
                      </a:r>
                    </a:p>
                    <a:p>
                      <a:r>
                        <a:rPr lang="en-US" sz="1800" dirty="0" err="1" smtClean="0"/>
                        <a:t>hermana</a:t>
                      </a:r>
                      <a:endParaRPr lang="ru-RU" sz="18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nővér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Schwester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adelfi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1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-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молодша</a:t>
                      </a: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hug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1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Брат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Сестра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Однина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testvér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Geschwister</a:t>
                      </a:r>
                      <a:endParaRPr kumimoji="0" lang="de-DE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aldefia</a:t>
                      </a:r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11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Брат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+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сестра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uk-UA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множина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ru-RU" sz="180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testvérek</a:t>
                      </a:r>
                      <a:endParaRPr kumimoji="0" lang="fr-F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Повний </a:t>
            </a:r>
            <a:r>
              <a:rPr lang="uk-UA" sz="3200" b="1" dirty="0" err="1" smtClean="0"/>
              <a:t>контрастивний</a:t>
            </a:r>
            <a:r>
              <a:rPr lang="uk-UA" sz="3200" b="1" dirty="0" smtClean="0"/>
              <a:t> аналіз лексико-семантичних систем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472518" cy="4983179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повинен охоплювати всі рівні семантичної структури:</a:t>
            </a:r>
          </a:p>
          <a:p>
            <a:pPr marL="514350" indent="-514350" algn="just">
              <a:buAutoNum type="arabicParenR"/>
            </a:pPr>
            <a:r>
              <a:rPr lang="uk-UA" dirty="0" smtClean="0"/>
              <a:t>на рівні слова – семи, </a:t>
            </a:r>
            <a:r>
              <a:rPr lang="uk-UA" dirty="0" err="1" smtClean="0"/>
              <a:t>семеми</a:t>
            </a:r>
            <a:r>
              <a:rPr lang="uk-UA" dirty="0" smtClean="0"/>
              <a:t>, лексеми,</a:t>
            </a:r>
          </a:p>
          <a:p>
            <a:pPr marL="514350" indent="-514350" algn="just">
              <a:buAutoNum type="arabicParenR"/>
            </a:pPr>
            <a:r>
              <a:rPr lang="uk-UA" dirty="0" smtClean="0"/>
              <a:t>на рівні лексико-семантичних груп та  лексико-семантичні полів.</a:t>
            </a: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r>
              <a:rPr lang="uk-UA" dirty="0" err="1" smtClean="0"/>
              <a:t>Контрастивний</a:t>
            </a:r>
            <a:r>
              <a:rPr lang="uk-UA" dirty="0" smtClean="0"/>
              <a:t> аналіз має </a:t>
            </a:r>
            <a:r>
              <a:rPr lang="uk-UA" dirty="0" err="1" smtClean="0"/>
              <a:t>грунтуватися</a:t>
            </a:r>
            <a:r>
              <a:rPr lang="uk-UA" dirty="0" smtClean="0"/>
              <a:t> на принципі системності.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301006"/>
          </a:xfrm>
        </p:spPr>
        <p:txBody>
          <a:bodyPr>
            <a:normAutofit fontScale="90000"/>
          </a:bodyPr>
          <a:lstStyle/>
          <a:p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Що таке принцип системності у зіставних дослідженнях</a:t>
            </a:r>
            <a:r>
              <a:rPr lang="en-US" b="1" dirty="0" smtClean="0"/>
              <a:t> ?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dirty="0" smtClean="0"/>
              <a:t>Між лексичними одиницями кожної зіставлюваної мови аналізуються всі зв’язки і відношення на:</a:t>
            </a:r>
          </a:p>
          <a:p>
            <a:pPr marL="0" indent="0" algn="just">
              <a:buNone/>
            </a:pPr>
            <a:r>
              <a:rPr lang="uk-UA" dirty="0" smtClean="0"/>
              <a:t>1) </a:t>
            </a:r>
            <a:r>
              <a:rPr lang="uk-UA" b="1" dirty="0" smtClean="0"/>
              <a:t>парадигматичному рівні </a:t>
            </a:r>
            <a:r>
              <a:rPr lang="uk-UA" dirty="0" smtClean="0"/>
              <a:t>: </a:t>
            </a:r>
            <a:r>
              <a:rPr lang="uk-UA" dirty="0" err="1" smtClean="0"/>
              <a:t>внутрішньослівні</a:t>
            </a:r>
            <a:r>
              <a:rPr lang="uk-UA" dirty="0" smtClean="0"/>
              <a:t>, </a:t>
            </a:r>
            <a:r>
              <a:rPr lang="uk-UA" dirty="0"/>
              <a:t>синонімічні, антонімічні, омонімічні, </a:t>
            </a:r>
            <a:r>
              <a:rPr lang="uk-UA" dirty="0" err="1"/>
              <a:t>гіперо-гіпонімічні</a:t>
            </a:r>
            <a:r>
              <a:rPr lang="uk-UA" dirty="0"/>
              <a:t> </a:t>
            </a:r>
            <a:r>
              <a:rPr lang="uk-UA" dirty="0" smtClean="0"/>
              <a:t>і </a:t>
            </a:r>
            <a:r>
              <a:rPr lang="uk-UA" dirty="0" err="1" smtClean="0"/>
              <a:t>міжпольові</a:t>
            </a:r>
            <a:r>
              <a:rPr lang="uk-UA" dirty="0" smtClean="0"/>
              <a:t> зв</a:t>
            </a:r>
            <a:r>
              <a:rPr lang="en-US" dirty="0"/>
              <a:t>`</a:t>
            </a:r>
            <a:r>
              <a:rPr lang="uk-UA" dirty="0" err="1" smtClean="0"/>
              <a:t>язки</a:t>
            </a:r>
            <a:r>
              <a:rPr lang="uk-UA" dirty="0" smtClean="0"/>
              <a:t>;</a:t>
            </a:r>
          </a:p>
          <a:p>
            <a:pPr marL="0" indent="0" algn="just">
              <a:buNone/>
            </a:pPr>
            <a:r>
              <a:rPr lang="uk-UA" dirty="0" smtClean="0"/>
              <a:t>2) </a:t>
            </a:r>
            <a:r>
              <a:rPr lang="uk-UA" b="1" dirty="0" smtClean="0"/>
              <a:t>синтагматичному рівні </a:t>
            </a:r>
            <a:r>
              <a:rPr lang="uk-UA" dirty="0" smtClean="0"/>
              <a:t>: функціональні особливості одиниць, описаних на парадигматичному рівні;</a:t>
            </a:r>
          </a:p>
          <a:p>
            <a:pPr marL="0" indent="0" algn="just">
              <a:buNone/>
            </a:pPr>
            <a:r>
              <a:rPr lang="uk-UA" dirty="0" smtClean="0"/>
              <a:t>3) </a:t>
            </a:r>
            <a:r>
              <a:rPr lang="uk-UA" b="1" dirty="0" err="1" smtClean="0"/>
              <a:t>епідигматичному</a:t>
            </a:r>
            <a:r>
              <a:rPr lang="uk-UA" b="1" dirty="0" smtClean="0"/>
              <a:t> рівні </a:t>
            </a:r>
            <a:r>
              <a:rPr lang="uk-UA" dirty="0" smtClean="0"/>
              <a:t>:  вихід на ономасіологічний та прагматичний рівні аналізу </a:t>
            </a:r>
            <a:endParaRPr lang="uk-UA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6761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зіставлення лексико-семантичних полів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algn="just"/>
            <a:r>
              <a:rPr lang="ru-RU" dirty="0" err="1" smtClean="0"/>
              <a:t>уможливлює</a:t>
            </a:r>
            <a:r>
              <a:rPr lang="ru-RU" dirty="0" smtClean="0"/>
              <a:t> </a:t>
            </a:r>
            <a:r>
              <a:rPr lang="ru-RU" dirty="0" err="1" smtClean="0"/>
              <a:t>системне</a:t>
            </a:r>
            <a:r>
              <a:rPr lang="ru-RU" dirty="0" smtClean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мовного</a:t>
            </a:r>
            <a:r>
              <a:rPr lang="ru-RU" dirty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</a:t>
            </a:r>
            <a:r>
              <a:rPr lang="ru-RU" dirty="0" err="1" smtClean="0"/>
              <a:t>зіставлюваних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, </a:t>
            </a:r>
          </a:p>
          <a:p>
            <a:pPr algn="just"/>
            <a:r>
              <a:rPr lang="ru-RU" dirty="0" err="1" smtClean="0"/>
              <a:t>чітко</a:t>
            </a:r>
            <a:r>
              <a:rPr lang="ru-RU" dirty="0" smtClean="0"/>
              <a:t> </a:t>
            </a:r>
            <a:r>
              <a:rPr lang="ru-RU" dirty="0" err="1" smtClean="0"/>
              <a:t>формує</a:t>
            </a:r>
            <a:r>
              <a:rPr lang="ru-RU" dirty="0" smtClean="0"/>
              <a:t> </a:t>
            </a:r>
            <a:r>
              <a:rPr lang="ru-RU" dirty="0" err="1" smtClean="0"/>
              <a:t>критерії</a:t>
            </a:r>
            <a:r>
              <a:rPr lang="ru-RU" dirty="0" smtClean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 smtClean="0"/>
              <a:t>аналізу</a:t>
            </a:r>
            <a:r>
              <a:rPr lang="ru-RU" dirty="0" smtClean="0"/>
              <a:t>,</a:t>
            </a:r>
          </a:p>
          <a:p>
            <a:pPr algn="just"/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88440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418058"/>
          </a:xfrm>
        </p:spPr>
        <p:txBody>
          <a:bodyPr>
            <a:normAutofit fontScale="90000"/>
          </a:bodyPr>
          <a:lstStyle/>
          <a:p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 показує метод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зіставлення лексико-семантичних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полів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?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лексико-семантичні поля двох мов ніколи не збігаються, оскільки реальності в одній мові не повторюються в такій самій формі в іншій мові;</a:t>
            </a:r>
          </a:p>
          <a:p>
            <a:pPr algn="just"/>
            <a:r>
              <a:rPr lang="uk-UA" dirty="0" smtClean="0"/>
              <a:t>зміни у складі лексико-семантичного поля завжди є сигналом зміни в характері </a:t>
            </a:r>
            <a:r>
              <a:rPr lang="uk-UA" dirty="0" err="1" smtClean="0"/>
              <a:t>мисленнєвого</a:t>
            </a:r>
            <a:r>
              <a:rPr lang="uk-UA" dirty="0" smtClean="0"/>
              <a:t> членування цієї ділянки людського досвіду;</a:t>
            </a:r>
          </a:p>
          <a:p>
            <a:pPr algn="just"/>
            <a:r>
              <a:rPr lang="uk-UA" dirty="0" smtClean="0"/>
              <a:t>відмінність між зіставлюваними полями різних мов зумовлена неоднаковим способом життя народів – носіїв цих мов, їхнім темпераментом, </a:t>
            </a:r>
            <a:r>
              <a:rPr lang="uk-UA" dirty="0"/>
              <a:t>с</a:t>
            </a:r>
            <a:r>
              <a:rPr lang="uk-UA" dirty="0" smtClean="0"/>
              <a:t>кладом мислення, чутливістю рівнем культури тощо.  </a:t>
            </a:r>
          </a:p>
          <a:p>
            <a:pPr algn="just"/>
            <a:endParaRPr lang="uk-UA" dirty="0" smtClean="0"/>
          </a:p>
          <a:p>
            <a:pPr algn="just"/>
            <a:endParaRPr lang="uk-UA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5209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dirty="0" smtClean="0"/>
              <a:t>Термінологічний апарат  </a:t>
            </a:r>
            <a:r>
              <a:rPr lang="uk-UA" sz="3600" b="1" dirty="0" err="1" smtClean="0"/>
              <a:t>контрастивної</a:t>
            </a:r>
            <a:r>
              <a:rPr lang="uk-UA" sz="3600" b="1" dirty="0" smtClean="0"/>
              <a:t> лексикології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b="1" dirty="0" smtClean="0"/>
              <a:t>Міжмовні відповідності </a:t>
            </a:r>
            <a:r>
              <a:rPr lang="uk-UA" dirty="0" smtClean="0"/>
              <a:t>- це подібні за семантикою одиниці двох мов, які мають схожість у семному складі.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err="1" smtClean="0"/>
              <a:t>Окремим</a:t>
            </a:r>
            <a:r>
              <a:rPr lang="ru-RU" dirty="0" smtClean="0"/>
              <a:t> </a:t>
            </a:r>
            <a:r>
              <a:rPr lang="ru-RU" dirty="0" err="1" smtClean="0"/>
              <a:t>випадком</a:t>
            </a:r>
            <a:r>
              <a:rPr lang="ru-RU" dirty="0" smtClean="0"/>
              <a:t> </a:t>
            </a:r>
            <a:r>
              <a:rPr lang="ru-RU" dirty="0" err="1" smtClean="0"/>
              <a:t>міжмовних</a:t>
            </a:r>
            <a:r>
              <a:rPr lang="ru-RU" dirty="0" smtClean="0"/>
              <a:t> </a:t>
            </a:r>
            <a:r>
              <a:rPr lang="ru-RU" dirty="0" err="1" smtClean="0"/>
              <a:t>відповідностей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b="1" dirty="0" err="1" smtClean="0"/>
              <a:t>перекладні</a:t>
            </a:r>
            <a:r>
              <a:rPr lang="ru-RU" b="1" dirty="0" smtClean="0"/>
              <a:t> </a:t>
            </a:r>
            <a:r>
              <a:rPr lang="ru-RU" b="1" dirty="0" err="1" smtClean="0"/>
              <a:t>відповідності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розуміються</a:t>
            </a:r>
            <a:r>
              <a:rPr lang="ru-RU" dirty="0" smtClean="0"/>
              <a:t> </a:t>
            </a:r>
            <a:r>
              <a:rPr lang="ru-RU" dirty="0" err="1" smtClean="0"/>
              <a:t>дві</a:t>
            </a:r>
            <a:r>
              <a:rPr lang="ru-RU" dirty="0" smtClean="0"/>
              <a:t> </a:t>
            </a:r>
            <a:r>
              <a:rPr lang="ru-RU" dirty="0" err="1" smtClean="0"/>
              <a:t>одиниці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мов</a:t>
            </a:r>
            <a:r>
              <a:rPr lang="ru-RU" dirty="0" smtClean="0"/>
              <a:t>, </a:t>
            </a:r>
            <a:r>
              <a:rPr lang="ru-RU" dirty="0" err="1" smtClean="0"/>
              <a:t>відображені</a:t>
            </a:r>
            <a:r>
              <a:rPr lang="ru-RU" dirty="0" smtClean="0"/>
              <a:t> в </a:t>
            </a:r>
            <a:r>
              <a:rPr lang="ru-RU" dirty="0" err="1" smtClean="0"/>
              <a:t>двомовних</a:t>
            </a:r>
            <a:r>
              <a:rPr lang="ru-RU" dirty="0" smtClean="0"/>
              <a:t> словниках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які</a:t>
            </a:r>
            <a:r>
              <a:rPr lang="ru-RU" dirty="0" smtClean="0"/>
              <a:t> регулярно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при </a:t>
            </a:r>
            <a:r>
              <a:rPr lang="ru-RU" dirty="0" err="1" smtClean="0"/>
              <a:t>перекладі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2445</TotalTime>
  <Words>1504</Words>
  <Application>Microsoft Office PowerPoint</Application>
  <PresentationFormat>Экран (4:3)</PresentationFormat>
  <Paragraphs>164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Лекція 5: Принципи і методи зіставного дослідження лексики </vt:lpstr>
      <vt:lpstr>1. Контрастивна лексикологія </vt:lpstr>
      <vt:lpstr>Причини відмінностей </vt:lpstr>
      <vt:lpstr>Родинні зв`язки </vt:lpstr>
      <vt:lpstr>Повний контрастивний аналіз лексико-семантичних систем</vt:lpstr>
      <vt:lpstr> Що таке принцип системності у зіставних дослідженнях ? </vt:lpstr>
      <vt:lpstr>Метод зіставлення лексико-семантичних полів</vt:lpstr>
      <vt:lpstr>Що показує метод зіставлення лексико-семантичних полів ?</vt:lpstr>
      <vt:lpstr>Термінологічний апарат  контрастивної лексикології</vt:lpstr>
      <vt:lpstr> І.А. Стернін розрізняє : </vt:lpstr>
      <vt:lpstr>Приклади лакун</vt:lpstr>
      <vt:lpstr>Специфічні національні асоціації проявляються у </vt:lpstr>
      <vt:lpstr> Методика зіставлення лексико-семантичних полів </vt:lpstr>
      <vt:lpstr>Етап I. Виокремити мовні одиниці у вихідній мові </vt:lpstr>
      <vt:lpstr>Наприклад, ЛСП “odeur” у французькій мові</vt:lpstr>
      <vt:lpstr>Структура ЛСП “odeur” у французькій мові </vt:lpstr>
      <vt:lpstr> Етап II. Визначити перекладні відповідності у цільовій мові </vt:lpstr>
      <vt:lpstr>Етап III. Семний (компонентний) аналіз семем, що утворюють зіставні пари у мовах співставлення   </vt:lpstr>
      <vt:lpstr>Контекстуальні засоби позначення запаху у французькій мові</vt:lpstr>
      <vt:lpstr>Презентация PowerPoint</vt:lpstr>
      <vt:lpstr>Опитування інформантів за допомогою асоціативного експерименту</vt:lpstr>
      <vt:lpstr>Презентация PowerPoint</vt:lpstr>
      <vt:lpstr> Етап V. Диференціальна семантизація слова </vt:lpstr>
      <vt:lpstr>  Результати контрастивного опису одиниць мови можуть бути  </vt:lpstr>
      <vt:lpstr>Джерела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Aspect contrastif des systèmes lexico-sémantiques des langues du monde </dc:title>
  <dc:creator>Samsung</dc:creator>
  <cp:lastModifiedBy>User</cp:lastModifiedBy>
  <cp:revision>179</cp:revision>
  <dcterms:created xsi:type="dcterms:W3CDTF">2016-11-13T05:30:38Z</dcterms:created>
  <dcterms:modified xsi:type="dcterms:W3CDTF">2023-04-12T08:09:26Z</dcterms:modified>
</cp:coreProperties>
</file>