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71" r:id="rId3"/>
    <p:sldId id="257" r:id="rId4"/>
    <p:sldId id="270" r:id="rId5"/>
    <p:sldId id="269" r:id="rId6"/>
    <p:sldId id="259" r:id="rId7"/>
    <p:sldId id="260" r:id="rId8"/>
    <p:sldId id="261" r:id="rId9"/>
    <p:sldId id="262" r:id="rId10"/>
    <p:sldId id="264" r:id="rId11"/>
    <p:sldId id="267" r:id="rId12"/>
    <p:sldId id="272" r:id="rId13"/>
    <p:sldId id="273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42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35A6B-C8AF-4D7D-B918-41CEB958F68F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FBD13-36BB-43A8-8927-332520AC7B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FBD13-36BB-43A8-8927-332520AC7B9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Лекц</a:t>
            </a:r>
            <a:r>
              <a:rPr lang="uk-UA" b="1" dirty="0" err="1" smtClean="0"/>
              <a:t>ія</a:t>
            </a:r>
            <a:r>
              <a:rPr lang="uk-UA" b="1" dirty="0" smtClean="0"/>
              <a:t> 6</a:t>
            </a:r>
            <a:r>
              <a:rPr lang="en-US" b="1" dirty="0" smtClean="0"/>
              <a:t>. </a:t>
            </a:r>
            <a:r>
              <a:rPr lang="uk-UA" b="1" dirty="0" smtClean="0"/>
              <a:t>Зіставний аспект фразеології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572528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3. </a:t>
            </a:r>
            <a:r>
              <a:rPr lang="uk-UA" sz="3200" dirty="0" smtClean="0"/>
              <a:t>За умови </a:t>
            </a:r>
            <a:r>
              <a:rPr lang="uk-UA" sz="3200" dirty="0" err="1" smtClean="0"/>
              <a:t>безеквівалентності</a:t>
            </a:r>
            <a:r>
              <a:rPr lang="uk-UA" sz="3200" dirty="0" smtClean="0"/>
              <a:t> можливі два типи співвідношень: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uk-UA" dirty="0" smtClean="0"/>
              <a:t>Фразеологізм (у вихідній мові) </a:t>
            </a:r>
            <a:r>
              <a:rPr lang="en-US" dirty="0" smtClean="0"/>
              <a:t>→ </a:t>
            </a:r>
            <a:r>
              <a:rPr lang="uk-UA" dirty="0" smtClean="0"/>
              <a:t>експресивне слово (у цільовій мові) </a:t>
            </a:r>
            <a:endParaRPr lang="en-US" dirty="0" smtClean="0"/>
          </a:p>
          <a:p>
            <a:pPr marL="514350" indent="-514350">
              <a:buNone/>
            </a:pPr>
            <a:r>
              <a:rPr lang="ru-RU" i="1" dirty="0" smtClean="0"/>
              <a:t>рос.</a:t>
            </a:r>
            <a:r>
              <a:rPr lang="ru-RU" dirty="0" smtClean="0"/>
              <a:t> </a:t>
            </a:r>
            <a:r>
              <a:rPr lang="ru-RU" dirty="0" err="1" smtClean="0"/>
              <a:t>забуб</a:t>
            </a:r>
            <a:r>
              <a:rPr lang="en-US" dirty="0" smtClean="0"/>
              <a:t>ë</a:t>
            </a:r>
            <a:r>
              <a:rPr lang="ru-RU" dirty="0" err="1" smtClean="0"/>
              <a:t>нная</a:t>
            </a:r>
            <a:r>
              <a:rPr lang="ru-RU" dirty="0" smtClean="0"/>
              <a:t> голова – </a:t>
            </a:r>
            <a:r>
              <a:rPr lang="ru-RU" i="1" dirty="0" err="1" smtClean="0"/>
              <a:t>укр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r>
              <a:rPr lang="uk-UA" dirty="0" smtClean="0"/>
              <a:t>шибайголова, зайдиголова, урвиголова, пробийголова</a:t>
            </a:r>
            <a:r>
              <a:rPr lang="ru-RU" dirty="0" smtClean="0"/>
              <a:t> </a:t>
            </a:r>
          </a:p>
          <a:p>
            <a:pPr marL="514350" indent="-514350">
              <a:buNone/>
            </a:pPr>
            <a:r>
              <a:rPr lang="ru-RU" i="1" dirty="0" smtClean="0"/>
              <a:t>рос. </a:t>
            </a:r>
            <a:r>
              <a:rPr lang="ru-RU" dirty="0" smtClean="0"/>
              <a:t>гусь</a:t>
            </a:r>
            <a:r>
              <a:rPr lang="ru-RU" i="1" dirty="0" smtClean="0"/>
              <a:t> </a:t>
            </a:r>
            <a:r>
              <a:rPr lang="ru-RU" dirty="0" smtClean="0"/>
              <a:t>лапчатый </a:t>
            </a:r>
            <a:r>
              <a:rPr lang="ru-RU" i="1" dirty="0" smtClean="0"/>
              <a:t>– </a:t>
            </a:r>
            <a:r>
              <a:rPr lang="uk-UA" i="1" dirty="0" smtClean="0"/>
              <a:t>укр. </a:t>
            </a:r>
            <a:r>
              <a:rPr lang="uk-UA" dirty="0" err="1" smtClean="0"/>
              <a:t>хитродум</a:t>
            </a:r>
            <a:endParaRPr lang="uk-UA" dirty="0" smtClean="0"/>
          </a:p>
          <a:p>
            <a:pPr marL="514350" indent="-514350">
              <a:buNone/>
            </a:pPr>
            <a:r>
              <a:rPr lang="uk-UA" i="1" dirty="0" smtClean="0"/>
              <a:t>укр. </a:t>
            </a:r>
            <a:r>
              <a:rPr lang="uk-UA" dirty="0" smtClean="0"/>
              <a:t>набратися сорому – </a:t>
            </a:r>
            <a:r>
              <a:rPr lang="uk-UA" i="1" dirty="0" smtClean="0"/>
              <a:t>рос.</a:t>
            </a:r>
            <a:r>
              <a:rPr lang="uk-UA" dirty="0" smtClean="0"/>
              <a:t> </a:t>
            </a:r>
            <a:r>
              <a:rPr lang="uk-UA" dirty="0" err="1" smtClean="0"/>
              <a:t>осрамиться</a:t>
            </a:r>
            <a:r>
              <a:rPr lang="ru-RU" i="1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2) Фразеологізм (у вихідній мові) </a:t>
            </a:r>
            <a:r>
              <a:rPr lang="en-US" dirty="0" smtClean="0"/>
              <a:t>→ </a:t>
            </a:r>
            <a:r>
              <a:rPr lang="uk-UA" dirty="0" smtClean="0"/>
              <a:t>вільне сполучення (у цільовій мові)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uk-UA" i="1" dirty="0" smtClean="0"/>
              <a:t>укр.</a:t>
            </a:r>
            <a:r>
              <a:rPr lang="en-US" i="1" dirty="0" smtClean="0"/>
              <a:t> </a:t>
            </a:r>
            <a:r>
              <a:rPr lang="uk-UA" dirty="0" smtClean="0"/>
              <a:t>в животі аж пищики грають – </a:t>
            </a:r>
            <a:r>
              <a:rPr lang="uk-UA" i="1" dirty="0" smtClean="0"/>
              <a:t>рос</a:t>
            </a:r>
            <a:r>
              <a:rPr lang="uk-UA" dirty="0" smtClean="0"/>
              <a:t>. </a:t>
            </a:r>
            <a:r>
              <a:rPr lang="uk-UA" dirty="0" err="1" smtClean="0"/>
              <a:t>хотеть</a:t>
            </a:r>
            <a:r>
              <a:rPr lang="uk-UA" dirty="0" smtClean="0"/>
              <a:t> </a:t>
            </a:r>
            <a:r>
              <a:rPr lang="uk-UA" dirty="0" err="1" smtClean="0"/>
              <a:t>есть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uk-UA" i="1" dirty="0" err="1" smtClean="0"/>
              <a:t>фр</a:t>
            </a:r>
            <a:r>
              <a:rPr lang="uk-UA" dirty="0" smtClean="0"/>
              <a:t>. </a:t>
            </a:r>
            <a:r>
              <a:rPr lang="en-US" dirty="0" err="1" smtClean="0"/>
              <a:t>tirer</a:t>
            </a:r>
            <a:r>
              <a:rPr lang="en-US" dirty="0" smtClean="0"/>
              <a:t> son </a:t>
            </a:r>
            <a:r>
              <a:rPr lang="en-US" dirty="0" err="1" smtClean="0"/>
              <a:t>épingle</a:t>
            </a:r>
            <a:r>
              <a:rPr lang="en-US" dirty="0" smtClean="0"/>
              <a:t> du </a:t>
            </a:r>
            <a:r>
              <a:rPr lang="en-US" dirty="0" err="1" smtClean="0"/>
              <a:t>jeu</a:t>
            </a:r>
            <a:r>
              <a:rPr lang="en-US" dirty="0" smtClean="0"/>
              <a:t> –</a:t>
            </a:r>
            <a:r>
              <a:rPr lang="uk-UA" dirty="0" smtClean="0"/>
              <a:t> </a:t>
            </a:r>
            <a:r>
              <a:rPr lang="uk-UA" i="1" dirty="0" smtClean="0"/>
              <a:t>укр. </a:t>
            </a:r>
            <a:r>
              <a:rPr lang="uk-UA" dirty="0" smtClean="0"/>
              <a:t>бути ловким, вправним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Національна специфіка фразеологічних одиниць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Проявляється у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uk-UA" dirty="0" smtClean="0"/>
              <a:t>значенні фразеологізмів</a:t>
            </a:r>
            <a:r>
              <a:rPr lang="en-US" dirty="0" smtClean="0"/>
              <a:t>;</a:t>
            </a:r>
          </a:p>
          <a:p>
            <a:pPr marL="514350" indent="-514350">
              <a:buAutoNum type="arabicParenR"/>
            </a:pPr>
            <a:r>
              <a:rPr lang="uk-UA" dirty="0" smtClean="0"/>
              <a:t>їхній структурі </a:t>
            </a:r>
            <a:r>
              <a:rPr lang="en-US" dirty="0" smtClean="0"/>
              <a:t>(</a:t>
            </a:r>
            <a:r>
              <a:rPr lang="uk-UA" dirty="0" smtClean="0"/>
              <a:t>граматичних моделях</a:t>
            </a:r>
            <a:r>
              <a:rPr lang="en-US" dirty="0" smtClean="0"/>
              <a:t>);</a:t>
            </a:r>
          </a:p>
          <a:p>
            <a:pPr marL="514350" indent="-514350">
              <a:buAutoNum type="arabicParenR"/>
            </a:pPr>
            <a:r>
              <a:rPr lang="uk-UA" dirty="0" smtClean="0"/>
              <a:t>їхньому лексичному значенні</a:t>
            </a:r>
            <a:r>
              <a:rPr lang="en-US" dirty="0" smtClean="0"/>
              <a:t>;</a:t>
            </a:r>
          </a:p>
          <a:p>
            <a:pPr marL="514350" indent="-514350">
              <a:buAutoNum type="arabicParenR"/>
            </a:pPr>
            <a:r>
              <a:rPr lang="uk-UA" dirty="0" smtClean="0"/>
              <a:t>особливостях функціонування (варіювання)</a:t>
            </a:r>
            <a:r>
              <a:rPr lang="en-US" dirty="0" smtClean="0"/>
              <a:t>;</a:t>
            </a:r>
          </a:p>
          <a:p>
            <a:pPr marL="514350" indent="-514350">
              <a:buAutoNum type="arabicParenR"/>
            </a:pPr>
            <a:r>
              <a:rPr lang="uk-UA" dirty="0" smtClean="0"/>
              <a:t>семантичних </a:t>
            </a:r>
            <a:r>
              <a:rPr lang="uk-UA" dirty="0" err="1" smtClean="0"/>
              <a:t>зв</a:t>
            </a:r>
            <a:r>
              <a:rPr lang="en-US" dirty="0" smtClean="0"/>
              <a:t>`</a:t>
            </a:r>
            <a:r>
              <a:rPr lang="uk-UA" dirty="0" err="1" smtClean="0"/>
              <a:t>язках</a:t>
            </a:r>
            <a:r>
              <a:rPr lang="uk-UA" dirty="0" smtClean="0"/>
              <a:t> у фразеологічних системах</a:t>
            </a:r>
            <a:endParaRPr lang="en-US" dirty="0" smtClean="0"/>
          </a:p>
          <a:p>
            <a:pPr marL="0" indent="0" algn="just">
              <a:buNone/>
            </a:pPr>
            <a:r>
              <a:rPr lang="uk-UA" dirty="0" smtClean="0"/>
              <a:t>За цими параметрами зіставляють фразеологічні одиниці.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Зіставлення граматичних моделей ФО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/>
            <a:r>
              <a:rPr lang="uk-UA" dirty="0" smtClean="0"/>
              <a:t>виявляє наявність/відсутність певних моделей у зіставлюваних мовах;</a:t>
            </a:r>
          </a:p>
          <a:p>
            <a:pPr algn="just"/>
            <a:r>
              <a:rPr lang="uk-UA" dirty="0" smtClean="0"/>
              <a:t>визначає продуктивність моделей;</a:t>
            </a:r>
          </a:p>
          <a:p>
            <a:pPr algn="just"/>
            <a:r>
              <a:rPr lang="uk-UA" dirty="0" smtClean="0"/>
              <a:t>потребує уваги до порядку слів у ФО, особливо потрібно звертати увагу на місце залежного компонента по відношенню до головного.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718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uk-UA" sz="2800" b="1" dirty="0"/>
              <a:t>Зіставлення </a:t>
            </a:r>
            <a:r>
              <a:rPr lang="uk-UA" sz="2800" b="1" dirty="0" smtClean="0"/>
              <a:t>лексичного складу ФО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д</a:t>
            </a:r>
            <a:r>
              <a:rPr lang="uk-UA" dirty="0" smtClean="0"/>
              <a:t>озволяє встановити </a:t>
            </a:r>
            <a:r>
              <a:rPr lang="uk-UA" dirty="0" err="1" smtClean="0"/>
              <a:t>безеквівалентні</a:t>
            </a:r>
            <a:r>
              <a:rPr lang="uk-UA" dirty="0" smtClean="0"/>
              <a:t> слова і слова з національно-культурним семантичним компонентом (назви предметів традиційного національного побуту; національні власні назви; компоненти компаративних </a:t>
            </a:r>
            <a:r>
              <a:rPr lang="uk-UA" dirty="0" smtClean="0"/>
              <a:t>фразеологізмів) </a:t>
            </a:r>
            <a:r>
              <a:rPr lang="uk-UA" dirty="0" smtClean="0"/>
              <a:t>;</a:t>
            </a:r>
          </a:p>
          <a:p>
            <a:pPr algn="just"/>
            <a:r>
              <a:rPr lang="uk-UA" dirty="0" smtClean="0"/>
              <a:t>частотність слів-відповідників у ФО;</a:t>
            </a:r>
          </a:p>
          <a:p>
            <a:pPr algn="just"/>
            <a:r>
              <a:rPr lang="uk-UA" dirty="0" smtClean="0"/>
              <a:t>нерівномірність розподілу ФО за лексико-тематичними групами;</a:t>
            </a:r>
          </a:p>
          <a:p>
            <a:pPr algn="just"/>
            <a:r>
              <a:rPr lang="uk-UA" dirty="0" smtClean="0"/>
              <a:t>варіативність ФО: зіставляються семантичні моделі – узагальнені </a:t>
            </a:r>
            <a:r>
              <a:rPr lang="uk-UA" dirty="0" err="1" smtClean="0"/>
              <a:t>фразосхеми</a:t>
            </a:r>
            <a:r>
              <a:rPr lang="uk-UA" dirty="0" smtClean="0"/>
              <a:t>, у межах яких виділяється інваріант і його модифікації (лексичне наповнення: семантико-структурне, діалектне, функціонально-стилістичне та ін. варіювання</a:t>
            </a:r>
            <a:r>
              <a:rPr lang="uk-UA" dirty="0" smtClean="0"/>
              <a:t>)</a:t>
            </a:r>
          </a:p>
          <a:p>
            <a:pPr marL="0" indent="0" algn="just">
              <a:buNone/>
            </a:pPr>
            <a:r>
              <a:rPr lang="uk-UA" dirty="0" smtClean="0"/>
              <a:t>  </a:t>
            </a:r>
          </a:p>
          <a:p>
            <a:pPr algn="just"/>
            <a:endParaRPr lang="uk-UA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905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Джерела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08720"/>
            <a:ext cx="8472518" cy="54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Венжинович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URL: https://dspace.uzhnu.edu.ua/jspui/handle/lib/8388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Кочерган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зіставного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мовознавства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К.: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Видавничий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центр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2006.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339-348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Левицький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А.Е.,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Сингаївська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А.В.,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Славова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мовознавства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К.: Центр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2006. 104 с.</a:t>
            </a:r>
          </a:p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Штомпель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Г.В.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Контрастивний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аналіз лексико-семантичної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групи дієслів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"знання" на рівні фразеологічної одиниці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українській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російській, німецькій та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англійській мовах.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http://dspace.kntu.kr.ua/jspui/bitstream/123456789/3913/6/Kontrast%20Analiz%20Diiesliv.pdf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Національно-культурна специфіка мов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589640" cy="60932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мови – це не стільки різне позначення однієї і тієї ж речі, скільки різне її бачення, привернення уваги до різних проявів її буття,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мова наділена здатністю відображати світ у своїй неповторній семантичній системі своїм власним специфічним шляхом, будучи водночас універсальним засобом вираження мислення людини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 мови здійснюється особлива для кожного етносу форма передавання інформації, що охоплює норми, які є загальноприйнятними в тому чи іншому соціумі, його традиції, історію країни, життя і побут тощо.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збирає і зберігає скарби національної культури. При історичній зміні поколінь і суспільних формацій вона об’єднує народ у часі й просторі.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існує поза культурою, яка глибоко пронизує повсякденне життя народу, визначає його своєрідність і відрізняється в різних країнах певним національним колоритом.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Фразеологія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486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частина лексикону, яка має національно-культурну специфіку і відображає культурний та історичний досвід народу, а також особливості історичних законів розвитку мови.</a:t>
            </a:r>
          </a:p>
          <a:p>
            <a:pPr algn="just">
              <a:buNone/>
            </a:pPr>
            <a:r>
              <a:rPr lang="uk-UA" dirty="0" smtClean="0"/>
              <a:t>Зіставне мовознавство цікавиться відповідностями у значеннях фразеологічних одиниць різних мов.</a:t>
            </a:r>
          </a:p>
          <a:p>
            <a:pPr algn="just">
              <a:buNone/>
            </a:pPr>
            <a:r>
              <a:rPr lang="uk-UA" dirty="0" smtClean="0"/>
              <a:t>З огляду на значення ФО (фразеологічних одиниць), розрізняють наступні типи міжмовних співвідношень: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повна еквівалентність;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неповна еквівалентність;</a:t>
            </a:r>
          </a:p>
          <a:p>
            <a:pPr marL="514350" indent="-514350" algn="just">
              <a:buAutoNum type="arabicParenR"/>
            </a:pPr>
            <a:r>
              <a:rPr lang="uk-UA" dirty="0" err="1" smtClean="0"/>
              <a:t>безеквівалентні</a:t>
            </a:r>
            <a:r>
              <a:rPr lang="uk-UA" dirty="0" smtClean="0"/>
              <a:t> ФО.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Причини неперекладності ФО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7606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Фразеологія</a:t>
            </a:r>
            <a:r>
              <a:rPr lang="ru-RU" dirty="0" smtClean="0"/>
              <a:t> </a:t>
            </a:r>
            <a:r>
              <a:rPr lang="ru-RU" dirty="0" err="1" smtClean="0"/>
              <a:t>досліджу</a:t>
            </a:r>
            <a:r>
              <a:rPr lang="uk-UA" dirty="0" smtClean="0"/>
              <a:t>є </a:t>
            </a:r>
            <a:r>
              <a:rPr lang="ru-RU" dirty="0" err="1" smtClean="0"/>
              <a:t>національно-мовну</a:t>
            </a:r>
            <a:r>
              <a:rPr lang="ru-RU" dirty="0" smtClean="0"/>
              <a:t> </a:t>
            </a:r>
            <a:r>
              <a:rPr lang="ru-RU" dirty="0" err="1" smtClean="0"/>
              <a:t>своєрідність</a:t>
            </a:r>
            <a:r>
              <a:rPr lang="ru-RU" dirty="0" smtClean="0"/>
              <a:t>, яка в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неповторний</a:t>
            </a:r>
            <a:r>
              <a:rPr lang="ru-RU" dirty="0" smtClean="0"/>
              <a:t> план </a:t>
            </a:r>
            <a:r>
              <a:rPr lang="ru-RU" dirty="0" err="1" smtClean="0"/>
              <a:t>вираження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/>
              <a:t>фразеологічних</a:t>
            </a:r>
            <a:r>
              <a:rPr lang="ru-RU" dirty="0"/>
              <a:t> </a:t>
            </a:r>
            <a:r>
              <a:rPr lang="ru-RU" dirty="0" err="1"/>
              <a:t>одиниць</a:t>
            </a:r>
            <a:r>
              <a:rPr lang="ru-RU" dirty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походженням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застиглі</a:t>
            </a:r>
            <a:r>
              <a:rPr lang="ru-RU" dirty="0"/>
              <a:t> 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метафори</a:t>
            </a:r>
            <a:r>
              <a:rPr lang="ru-RU" dirty="0"/>
              <a:t>, </a:t>
            </a:r>
            <a:r>
              <a:rPr lang="ru-RU" dirty="0" err="1"/>
              <a:t>порівняння</a:t>
            </a:r>
            <a:r>
              <a:rPr lang="ru-RU" dirty="0"/>
              <a:t>, </a:t>
            </a:r>
            <a:r>
              <a:rPr lang="ru-RU" dirty="0" err="1"/>
              <a:t>метонімії</a:t>
            </a:r>
            <a:r>
              <a:rPr lang="ru-RU" dirty="0"/>
              <a:t>,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 smtClean="0"/>
              <a:t>прислів'їв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fr-FR" dirty="0" smtClean="0"/>
              <a:t>Ó</a:t>
            </a:r>
            <a:r>
              <a:rPr lang="ru-RU" dirty="0" err="1" smtClean="0"/>
              <a:t>браз</a:t>
            </a:r>
            <a:r>
              <a:rPr lang="uk-UA" dirty="0" smtClean="0"/>
              <a:t>и</a:t>
            </a:r>
            <a:r>
              <a:rPr lang="ru-RU" dirty="0" smtClean="0"/>
              <a:t>, </a:t>
            </a:r>
            <a:r>
              <a:rPr lang="ru-RU" dirty="0" err="1"/>
              <a:t>висловлені</a:t>
            </a:r>
            <a:r>
              <a:rPr lang="ru-RU" dirty="0"/>
              <a:t> </a:t>
            </a:r>
            <a:r>
              <a:rPr lang="ru-RU" dirty="0" err="1" smtClean="0"/>
              <a:t>фразеологічними</a:t>
            </a:r>
            <a:r>
              <a:rPr lang="ru-RU" dirty="0" smtClean="0"/>
              <a:t> </a:t>
            </a:r>
            <a:r>
              <a:rPr lang="ru-RU" dirty="0" err="1" smtClean="0"/>
              <a:t>одиницями</a:t>
            </a:r>
            <a:r>
              <a:rPr lang="ru-RU" dirty="0" smtClean="0"/>
              <a:t>, </a:t>
            </a:r>
            <a:r>
              <a:rPr lang="ru-RU" dirty="0" err="1"/>
              <a:t>відображають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(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смішні</a:t>
            </a:r>
            <a:r>
              <a:rPr lang="ru-RU" dirty="0"/>
              <a:t>, </a:t>
            </a:r>
            <a:r>
              <a:rPr lang="ru-RU" dirty="0" err="1"/>
              <a:t>негативні</a:t>
            </a:r>
            <a:r>
              <a:rPr lang="ru-RU" dirty="0"/>
              <a:t>)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побуту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людину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уявні</a:t>
            </a:r>
            <a:r>
              <a:rPr lang="ru-RU" dirty="0" smtClean="0"/>
              <a:t> </a:t>
            </a:r>
            <a:r>
              <a:rPr lang="ru-RU" dirty="0" err="1" smtClean="0"/>
              <a:t>висловлювання</a:t>
            </a:r>
            <a:r>
              <a:rPr lang="ru-RU" dirty="0" smtClean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свідомості</a:t>
            </a:r>
            <a:r>
              <a:rPr lang="ru-RU" dirty="0"/>
              <a:t> людей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 smtClean="0"/>
              <a:t>однакових</a:t>
            </a:r>
            <a:r>
              <a:rPr lang="ru-RU" dirty="0" smtClean="0"/>
              <a:t> </a:t>
            </a:r>
            <a:r>
              <a:rPr lang="ru-RU" dirty="0" err="1" smtClean="0"/>
              <a:t>фактів</a:t>
            </a:r>
            <a:r>
              <a:rPr lang="ru-RU" dirty="0" smtClean="0"/>
              <a:t> </a:t>
            </a:r>
            <a:r>
              <a:rPr lang="ru-RU" dirty="0" err="1"/>
              <a:t>дійсності</a:t>
            </a:r>
            <a:r>
              <a:rPr lang="ru-RU" dirty="0"/>
              <a:t>,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географічного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57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Фразеологізми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643998" cy="482919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— </a:t>
            </a:r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словосполучення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передають</a:t>
            </a:r>
            <a:r>
              <a:rPr lang="ru-RU" dirty="0" smtClean="0"/>
              <a:t> </a:t>
            </a:r>
            <a:r>
              <a:rPr lang="ru-RU" dirty="0" err="1" smtClean="0"/>
              <a:t>єдине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як правило, </a:t>
            </a:r>
            <a:r>
              <a:rPr lang="ru-RU" dirty="0" err="1" smtClean="0"/>
              <a:t>супроводжуються</a:t>
            </a:r>
            <a:r>
              <a:rPr lang="ru-RU" dirty="0" smtClean="0"/>
              <a:t> </a:t>
            </a:r>
            <a:r>
              <a:rPr lang="ru-RU" dirty="0" err="1" smtClean="0"/>
              <a:t>коннотативним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фразеологізми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:</a:t>
            </a:r>
          </a:p>
          <a:p>
            <a:pPr marL="514350" indent="-514350" algn="just">
              <a:buAutoNum type="arabicParenR"/>
            </a:pPr>
            <a:r>
              <a:rPr lang="ru-RU" b="1" dirty="0" err="1" smtClean="0"/>
              <a:t>фразеологічні</a:t>
            </a:r>
            <a:r>
              <a:rPr lang="ru-RU" b="1" dirty="0" smtClean="0"/>
              <a:t> </a:t>
            </a:r>
            <a:r>
              <a:rPr lang="ru-RU" b="1" dirty="0" err="1" smtClean="0"/>
              <a:t>зрощення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ідіоми</a:t>
            </a:r>
            <a:r>
              <a:rPr lang="ru-RU" dirty="0" smtClean="0"/>
              <a:t>) —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не </a:t>
            </a:r>
            <a:r>
              <a:rPr lang="ru-RU" dirty="0" err="1" smtClean="0"/>
              <a:t>вмотивоване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(</a:t>
            </a:r>
            <a:r>
              <a:rPr lang="ru-RU" i="1" dirty="0" err="1" smtClean="0"/>
              <a:t>пекти</a:t>
            </a:r>
            <a:r>
              <a:rPr lang="ru-RU" i="1" dirty="0" smtClean="0"/>
              <a:t> </a:t>
            </a:r>
            <a:r>
              <a:rPr lang="ru-RU" i="1" dirty="0" err="1" smtClean="0"/>
              <a:t>раків</a:t>
            </a:r>
            <a:r>
              <a:rPr lang="ru-RU" i="1" dirty="0" smtClean="0"/>
              <a:t> </a:t>
            </a:r>
            <a:r>
              <a:rPr lang="ru-RU" dirty="0" smtClean="0"/>
              <a:t>“</a:t>
            </a:r>
            <a:r>
              <a:rPr lang="ru-RU" dirty="0" err="1" smtClean="0"/>
              <a:t>червоніти</a:t>
            </a:r>
            <a:r>
              <a:rPr lang="ru-RU" dirty="0" smtClean="0"/>
              <a:t>”);</a:t>
            </a:r>
          </a:p>
          <a:p>
            <a:pPr marL="514350" indent="-514350" algn="just">
              <a:buAutoNum type="arabicParenR"/>
            </a:pPr>
            <a:r>
              <a:rPr lang="ru-RU" b="1" dirty="0" err="1" smtClean="0"/>
              <a:t>фразеологічні</a:t>
            </a:r>
            <a:r>
              <a:rPr lang="ru-RU" b="1" dirty="0" smtClean="0"/>
              <a:t> </a:t>
            </a:r>
            <a:r>
              <a:rPr lang="ru-RU" b="1" dirty="0" err="1" smtClean="0"/>
              <a:t>єдності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фраземи</a:t>
            </a:r>
            <a:r>
              <a:rPr lang="ru-RU" dirty="0" smtClean="0"/>
              <a:t>) —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вмотивоване</a:t>
            </a:r>
            <a:r>
              <a:rPr lang="ru-RU" dirty="0" smtClean="0"/>
              <a:t> </a:t>
            </a:r>
            <a:r>
              <a:rPr lang="ru-RU" dirty="0" err="1" smtClean="0"/>
              <a:t>переносним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(</a:t>
            </a:r>
            <a:r>
              <a:rPr lang="ru-RU" i="1" dirty="0" err="1" smtClean="0"/>
              <a:t>прикусити</a:t>
            </a:r>
            <a:r>
              <a:rPr lang="ru-RU" i="1" dirty="0" smtClean="0"/>
              <a:t> </a:t>
            </a:r>
            <a:r>
              <a:rPr lang="ru-RU" i="1" dirty="0" err="1" smtClean="0"/>
              <a:t>язика</a:t>
            </a:r>
            <a:r>
              <a:rPr lang="ru-RU" i="1" dirty="0" smtClean="0"/>
              <a:t> </a:t>
            </a:r>
            <a:r>
              <a:rPr lang="ru-RU" dirty="0" smtClean="0"/>
              <a:t>— “</a:t>
            </a:r>
            <a:r>
              <a:rPr lang="ru-RU" dirty="0" err="1" smtClean="0"/>
              <a:t>замовкнути</a:t>
            </a:r>
            <a:r>
              <a:rPr lang="ru-RU" dirty="0" smtClean="0"/>
              <a:t>”);</a:t>
            </a:r>
          </a:p>
          <a:p>
            <a:pPr marL="514350" indent="-514350" algn="just">
              <a:buAutoNum type="arabicParenR"/>
            </a:pPr>
            <a:r>
              <a:rPr lang="ru-RU" b="1" dirty="0" err="1" smtClean="0"/>
              <a:t>фразеологічні</a:t>
            </a:r>
            <a:r>
              <a:rPr lang="ru-RU" b="1" dirty="0" smtClean="0"/>
              <a:t> </a:t>
            </a:r>
            <a:r>
              <a:rPr lang="ru-RU" b="1" dirty="0" err="1" smtClean="0"/>
              <a:t>сполучення</a:t>
            </a:r>
            <a:r>
              <a:rPr lang="ru-RU" dirty="0" smtClean="0"/>
              <a:t> —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вмотивоване</a:t>
            </a:r>
            <a:r>
              <a:rPr lang="ru-RU" dirty="0" smtClean="0"/>
              <a:t> прямим </a:t>
            </a:r>
            <a:r>
              <a:rPr lang="ru-RU" dirty="0" err="1" smtClean="0"/>
              <a:t>значенням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(</a:t>
            </a:r>
            <a:r>
              <a:rPr lang="ru-RU" i="1" dirty="0" err="1" smtClean="0"/>
              <a:t>ласкаво</a:t>
            </a:r>
            <a:r>
              <a:rPr lang="ru-RU" i="1" dirty="0" smtClean="0"/>
              <a:t> просимо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Повна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еквівалентність ФО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500858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фразеологізм однієї мови має ідентичний відповідник в іншій мові, тобто фразеологізми-відповідники повністю збігаються за</a:t>
            </a:r>
          </a:p>
          <a:p>
            <a:pPr marL="514350" indent="-514350">
              <a:buAutoNum type="arabicParenR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значенням, </a:t>
            </a:r>
          </a:p>
          <a:p>
            <a:pPr marL="514350" indent="-514350">
              <a:buAutoNum type="arabicParenR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структурно-граматичною будовою, </a:t>
            </a:r>
          </a:p>
          <a:p>
            <a:pPr marL="514350" indent="-514350">
              <a:buAutoNum type="arabicParenR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образною основою, </a:t>
            </a:r>
          </a:p>
          <a:p>
            <a:pPr marL="514350" indent="-514350">
              <a:buAutoNum type="arabicParenR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функціонально-стилістичною, </a:t>
            </a:r>
          </a:p>
          <a:p>
            <a:pPr marL="514350" indent="-514350">
              <a:buAutoNum type="arabicParenR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експресивно-емоційною конотацією :</a:t>
            </a:r>
          </a:p>
          <a:p>
            <a:pPr marL="514350" indent="-514350"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Наприклад:</a:t>
            </a:r>
          </a:p>
          <a:p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золоті руки –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рос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золотые руки,</a:t>
            </a:r>
          </a:p>
          <a:p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клювати носом –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рос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клевать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носом,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ілорус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кляваць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нос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м,</a:t>
            </a:r>
          </a:p>
          <a:p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попасти пальцем у небо –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рос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попасть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пальцем в небо,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загрібати жар чужими руками – рос.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загребать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жар чужими руками,</a:t>
            </a:r>
          </a:p>
          <a:p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укр.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як гриби після дощу –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рос.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гри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бы после дождя,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ілорус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як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грыбы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пасля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дожджу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польськ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grzyby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deszczu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болг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ъби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след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дъжд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словами – 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mots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гратися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вогнем –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фр.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jouer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avec le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feu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укр.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робити добру міну при поганій грі – </a:t>
            </a:r>
            <a:r>
              <a:rPr lang="uk-UA" sz="1800" i="1" dirty="0" err="1" smtClean="0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faire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bonne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mine à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mauvais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</a:t>
            </a:r>
            <a:r>
              <a:rPr lang="uk-UA" b="1" dirty="0" smtClean="0"/>
              <a:t>Неповна </a:t>
            </a:r>
            <a:r>
              <a:rPr lang="uk-UA" b="1" dirty="0" smtClean="0"/>
              <a:t>еквівалентність ФО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286412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lphaLcParenR"/>
            </a:pPr>
            <a:r>
              <a:rPr lang="uk-UA" dirty="0" smtClean="0"/>
              <a:t>фразеологізми з однаковим значенням, але з різною образною основою (мотивацією)</a:t>
            </a:r>
            <a:r>
              <a:rPr lang="en-US" dirty="0" smtClean="0"/>
              <a:t>:</a:t>
            </a:r>
          </a:p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ні сіло, ні впало 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рос.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бухты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барахты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укр.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завертай голоблі 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рос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от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ворот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поворот,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піймавши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облизня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рос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несолодко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хлебавши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очима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jouer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prunelle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/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гра не варта свічок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pas la chandelle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Неповна </a:t>
            </a:r>
            <a:r>
              <a:rPr lang="uk-UA" b="1" dirty="0" smtClean="0"/>
              <a:t>еквівалентність ФО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23720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/>
              <a:t>б) фразеологізми, однакові за </a:t>
            </a:r>
            <a:r>
              <a:rPr lang="uk-UA" dirty="0" err="1" smtClean="0"/>
              <a:t>денотативно-сигніфікативним</a:t>
            </a:r>
            <a:r>
              <a:rPr lang="uk-UA" dirty="0" smtClean="0"/>
              <a:t> значенням, але різні за емоційно-оцінним компонентом: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uk-UA" i="1" dirty="0" smtClean="0"/>
              <a:t>ук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дати маху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“помилитися”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білорус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даць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маху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“кинутися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тікати”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скинути баласт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“позбутися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зайвого”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cher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 lest “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пожертвувати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чим-н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заради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порятунку”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(піти на поступки),</a:t>
            </a:r>
          </a:p>
          <a:p>
            <a:pPr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обвести навколо пальця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“обдурити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перехитрити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кого-небудь”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словацьк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omotat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`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niekoho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okolo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підкорити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когось”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дивитись крізь пальці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“навмисно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 помічати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когось”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словацьк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pozerat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`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niekoho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prsty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дивитись зверху на когось,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щось”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3. </a:t>
            </a:r>
            <a:r>
              <a:rPr lang="uk-UA" sz="4000" b="1" dirty="0" err="1" smtClean="0"/>
              <a:t>Безеквівалентні</a:t>
            </a:r>
            <a:r>
              <a:rPr lang="uk-UA" sz="4000" b="1" dirty="0" smtClean="0"/>
              <a:t> фразеологізми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just"/>
            <a:r>
              <a:rPr lang="uk-UA" dirty="0" smtClean="0"/>
              <a:t>у одній мові є фразеологізм, в іншій  мові фразеологізму з таким значенням немає: </a:t>
            </a:r>
            <a:endParaRPr lang="en-US" dirty="0" smtClean="0"/>
          </a:p>
          <a:p>
            <a:pPr>
              <a:buNone/>
            </a:pPr>
            <a:r>
              <a:rPr lang="uk-UA" i="1" dirty="0" smtClean="0"/>
              <a:t>укр.</a:t>
            </a:r>
            <a:r>
              <a:rPr lang="uk-UA" dirty="0" smtClean="0"/>
              <a:t> як з клоччя батіг – </a:t>
            </a:r>
            <a:r>
              <a:rPr lang="uk-UA" i="1" dirty="0" smtClean="0"/>
              <a:t>рос</a:t>
            </a:r>
            <a:r>
              <a:rPr lang="uk-UA" dirty="0" smtClean="0"/>
              <a:t>. </a:t>
            </a:r>
            <a:r>
              <a:rPr lang="uk-UA" dirty="0" err="1" smtClean="0"/>
              <a:t>никудышний</a:t>
            </a:r>
            <a:r>
              <a:rPr lang="uk-UA" dirty="0" smtClean="0"/>
              <a:t>,</a:t>
            </a:r>
          </a:p>
          <a:p>
            <a:pPr>
              <a:buNone/>
            </a:pP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dirty="0" err="1" smtClean="0"/>
              <a:t>тумою</a:t>
            </a:r>
            <a:r>
              <a:rPr lang="ru-RU" dirty="0" smtClean="0"/>
              <a:t> </a:t>
            </a:r>
            <a:r>
              <a:rPr lang="ru-RU" dirty="0" err="1" smtClean="0"/>
              <a:t>тумон</a:t>
            </a:r>
            <a:r>
              <a:rPr lang="uk-UA" dirty="0" smtClean="0"/>
              <a:t>іти – </a:t>
            </a:r>
            <a:r>
              <a:rPr lang="uk-UA" i="1" dirty="0" smtClean="0"/>
              <a:t>рос</a:t>
            </a:r>
            <a:r>
              <a:rPr lang="uk-UA" dirty="0" smtClean="0"/>
              <a:t>. </a:t>
            </a:r>
            <a:r>
              <a:rPr lang="uk-UA" dirty="0" err="1" smtClean="0"/>
              <a:t>торчать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укр</a:t>
            </a:r>
            <a:r>
              <a:rPr lang="uk-UA" dirty="0" smtClean="0"/>
              <a:t>. пускати ману – </a:t>
            </a:r>
            <a:r>
              <a:rPr lang="uk-UA" i="1" dirty="0" smtClean="0"/>
              <a:t>рос</a:t>
            </a:r>
            <a:r>
              <a:rPr lang="uk-UA" dirty="0" smtClean="0"/>
              <a:t>. </a:t>
            </a:r>
            <a:r>
              <a:rPr lang="uk-UA" dirty="0" err="1" smtClean="0"/>
              <a:t>дурачить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рос. </a:t>
            </a:r>
            <a:r>
              <a:rPr lang="uk-UA" dirty="0" smtClean="0"/>
              <a:t> взятки </a:t>
            </a:r>
            <a:r>
              <a:rPr lang="uk-UA" dirty="0" err="1" smtClean="0"/>
              <a:t>гладки</a:t>
            </a:r>
            <a:r>
              <a:rPr lang="uk-UA" dirty="0" smtClean="0"/>
              <a:t> – </a:t>
            </a:r>
            <a:r>
              <a:rPr lang="uk-UA" i="1" dirty="0" smtClean="0"/>
              <a:t>укр</a:t>
            </a:r>
            <a:r>
              <a:rPr lang="uk-UA" dirty="0" smtClean="0"/>
              <a:t>. нічого не візьмеш  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1058</Words>
  <Application>Microsoft Office PowerPoint</Application>
  <PresentationFormat>Экран (4:3)</PresentationFormat>
  <Paragraphs>94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Лекція 6. Зіставний аспект фразеології</vt:lpstr>
      <vt:lpstr>Національно-культурна специфіка мов </vt:lpstr>
      <vt:lpstr>Фразеологія</vt:lpstr>
      <vt:lpstr>Причини неперекладності ФО</vt:lpstr>
      <vt:lpstr>Фразеологізми</vt:lpstr>
      <vt:lpstr>1. Повна еквівалентність ФО:</vt:lpstr>
      <vt:lpstr>2. Неповна еквівалентність ФО</vt:lpstr>
      <vt:lpstr>Неповна еквівалентність ФО</vt:lpstr>
      <vt:lpstr>3. Безеквівалентні фразеологізми</vt:lpstr>
      <vt:lpstr>3. За умови безеквівалентності можливі два типи співвідношень: </vt:lpstr>
      <vt:lpstr>Національна специфіка фразеологічних одиниць</vt:lpstr>
      <vt:lpstr>Зіставлення граматичних моделей ФО</vt:lpstr>
      <vt:lpstr>Зіставлення лексичного складу ФО</vt:lpstr>
      <vt:lpstr>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11 L`aspect: les systèmes lexico-sémantiques</dc:title>
  <dc:creator>Lenovo</dc:creator>
  <cp:lastModifiedBy>User</cp:lastModifiedBy>
  <cp:revision>75</cp:revision>
  <dcterms:created xsi:type="dcterms:W3CDTF">2014-11-28T12:28:06Z</dcterms:created>
  <dcterms:modified xsi:type="dcterms:W3CDTF">2023-04-25T20:59:26Z</dcterms:modified>
</cp:coreProperties>
</file>