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62" r:id="rId4"/>
    <p:sldId id="259" r:id="rId5"/>
    <p:sldId id="261" r:id="rId6"/>
    <p:sldId id="265" r:id="rId7"/>
    <p:sldId id="263" r:id="rId8"/>
    <p:sldId id="266" r:id="rId9"/>
    <p:sldId id="257" r:id="rId10"/>
    <p:sldId id="25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8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764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409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58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44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09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530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550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982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74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288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09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27FED50-A99A-4684-96DE-FAE7D32DFE62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A77BE89-3987-4E09-82CF-1A9366604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65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податк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3841">
            <a:off x="464024" y="375109"/>
            <a:ext cx="3041811" cy="195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/>
              <a:t>податки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 smtClean="0"/>
          </a:p>
          <a:p>
            <a:endParaRPr lang="ru-RU" dirty="0"/>
          </a:p>
        </p:txBody>
      </p:sp>
      <p:pic>
        <p:nvPicPr>
          <p:cNvPr id="1026" name="Picture 2" descr="Image result for податк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6528">
            <a:off x="668739" y="4510561"/>
            <a:ext cx="3808625" cy="2142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податк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096" y="4549330"/>
            <a:ext cx="2513974" cy="218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581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 smtClean="0"/>
              <a:t>Дякую за увагу!</a:t>
            </a:r>
            <a:endParaRPr lang="ru-RU" sz="4800" dirty="0"/>
          </a:p>
        </p:txBody>
      </p:sp>
      <p:pic>
        <p:nvPicPr>
          <p:cNvPr id="3074" name="Picture 2" descr="Image result for податки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38485" y="59861"/>
            <a:ext cx="7135254" cy="496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550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755381"/>
              </p:ext>
            </p:extLst>
          </p:nvPr>
        </p:nvGraphicFramePr>
        <p:xfrm>
          <a:off x="109182" y="124460"/>
          <a:ext cx="10877265" cy="639503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5100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76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2103">
                <a:tc>
                  <a:txBody>
                    <a:bodyPr/>
                    <a:lstStyle/>
                    <a:p>
                      <a:pPr marL="184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</a:rPr>
                        <a:t>Загальнодержавн</a:t>
                      </a: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</a:rPr>
                        <a:t>і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4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податки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та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</a:rPr>
                        <a:t>збори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1" marR="50531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chemeClr val="tx1"/>
                          </a:solidFill>
                          <a:effectLst/>
                        </a:rPr>
                        <a:t>Місцеві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</a:rPr>
                        <a:t>податки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 та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</a:rPr>
                        <a:t>збори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1" marR="50531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8142">
                <a:tc>
                  <a:txBody>
                    <a:bodyPr/>
                    <a:lstStyle/>
                    <a:p>
                      <a:pPr marL="89916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 err="1" smtClean="0">
                          <a:effectLst/>
                        </a:rPr>
                        <a:t>встановлені</a:t>
                      </a:r>
                      <a:r>
                        <a:rPr lang="ru-RU" sz="1400" i="1" dirty="0" smtClean="0">
                          <a:effectLst/>
                        </a:rPr>
                        <a:t> </a:t>
                      </a:r>
                      <a:r>
                        <a:rPr lang="uk-UA" sz="1400" i="1" dirty="0" smtClean="0">
                          <a:effectLst/>
                        </a:rPr>
                        <a:t>ПКУ </a:t>
                      </a:r>
                      <a:r>
                        <a:rPr lang="ru-RU" sz="1400" i="1" dirty="0" smtClean="0">
                          <a:effectLst/>
                        </a:rPr>
                        <a:t>і є </a:t>
                      </a:r>
                      <a:r>
                        <a:rPr lang="ru-RU" sz="1400" i="1" dirty="0" err="1" smtClean="0">
                          <a:effectLst/>
                        </a:rPr>
                        <a:t>обов'язковими</a:t>
                      </a:r>
                      <a:r>
                        <a:rPr lang="ru-RU" sz="1400" i="1" dirty="0" smtClean="0">
                          <a:effectLst/>
                        </a:rPr>
                        <a:t> до </a:t>
                      </a:r>
                      <a:r>
                        <a:rPr lang="ru-RU" sz="1400" i="1" dirty="0" err="1" smtClean="0">
                          <a:effectLst/>
                        </a:rPr>
                        <a:t>сплати</a:t>
                      </a:r>
                      <a:r>
                        <a:rPr lang="ru-RU" sz="1400" i="1" dirty="0" smtClean="0">
                          <a:effectLst/>
                        </a:rPr>
                        <a:t> на </a:t>
                      </a:r>
                      <a:r>
                        <a:rPr lang="ru-RU" sz="1400" i="1" dirty="0" err="1" smtClean="0">
                          <a:effectLst/>
                        </a:rPr>
                        <a:t>усій</a:t>
                      </a:r>
                      <a:r>
                        <a:rPr lang="ru-RU" sz="1400" i="1" dirty="0" smtClean="0">
                          <a:effectLst/>
                        </a:rPr>
                        <a:t> </a:t>
                      </a:r>
                      <a:r>
                        <a:rPr lang="ru-RU" sz="1400" i="1" dirty="0" err="1" smtClean="0">
                          <a:effectLst/>
                        </a:rPr>
                        <a:t>території</a:t>
                      </a:r>
                      <a:r>
                        <a:rPr lang="ru-RU" sz="1400" i="1" dirty="0" smtClean="0">
                          <a:effectLst/>
                        </a:rPr>
                        <a:t> </a:t>
                      </a:r>
                      <a:r>
                        <a:rPr lang="ru-RU" sz="1400" i="1" dirty="0" err="1" smtClean="0">
                          <a:effectLst/>
                        </a:rPr>
                        <a:t>України</a:t>
                      </a:r>
                      <a:r>
                        <a:rPr lang="ru-RU" sz="1400" i="1" dirty="0" smtClean="0">
                          <a:effectLst/>
                        </a:rPr>
                        <a:t>, </a:t>
                      </a:r>
                      <a:r>
                        <a:rPr lang="ru-RU" sz="1400" i="1" dirty="0" err="1" smtClean="0">
                          <a:effectLst/>
                        </a:rPr>
                        <a:t>крім</a:t>
                      </a:r>
                      <a:r>
                        <a:rPr lang="ru-RU" sz="1400" i="1" dirty="0" smtClean="0">
                          <a:effectLst/>
                        </a:rPr>
                        <a:t> </a:t>
                      </a:r>
                      <a:r>
                        <a:rPr lang="ru-RU" sz="1400" i="1" dirty="0" err="1" smtClean="0">
                          <a:effectLst/>
                        </a:rPr>
                        <a:t>випадків</a:t>
                      </a:r>
                      <a:r>
                        <a:rPr lang="ru-RU" sz="1400" i="1" dirty="0" smtClean="0">
                          <a:effectLst/>
                        </a:rPr>
                        <a:t>, </a:t>
                      </a:r>
                      <a:r>
                        <a:rPr lang="ru-RU" sz="1400" i="1" dirty="0" err="1" smtClean="0">
                          <a:effectLst/>
                        </a:rPr>
                        <a:t>передбачених</a:t>
                      </a:r>
                      <a:r>
                        <a:rPr lang="uk-UA" sz="1400" i="1" dirty="0" smtClean="0">
                          <a:effectLst/>
                        </a:rPr>
                        <a:t> ПКУ:</a:t>
                      </a:r>
                      <a:endParaRPr lang="ru-RU" sz="1400" i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9916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1" marR="50531" marT="0" marB="0"/>
                </a:tc>
                <a:tc>
                  <a:txBody>
                    <a:bodyPr/>
                    <a:lstStyle/>
                    <a:p>
                      <a:pPr marL="899160" algn="l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ru-RU" sz="1400" i="1" dirty="0" err="1">
                          <a:effectLst/>
                        </a:rPr>
                        <a:t>встановлені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відповідно</a:t>
                      </a:r>
                      <a:r>
                        <a:rPr lang="ru-RU" sz="1400" i="1" dirty="0">
                          <a:effectLst/>
                        </a:rPr>
                        <a:t> до </a:t>
                      </a:r>
                      <a:r>
                        <a:rPr lang="ru-RU" sz="1400" i="1" dirty="0" err="1">
                          <a:effectLst/>
                        </a:rPr>
                        <a:t>переліку</a:t>
                      </a:r>
                      <a:r>
                        <a:rPr lang="ru-RU" sz="1400" i="1" dirty="0">
                          <a:effectLst/>
                        </a:rPr>
                        <a:t> і в межах </a:t>
                      </a:r>
                      <a:r>
                        <a:rPr lang="ru-RU" sz="1400" i="1" dirty="0" err="1">
                          <a:effectLst/>
                        </a:rPr>
                        <a:t>граничних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розмірів</a:t>
                      </a:r>
                      <a:r>
                        <a:rPr lang="ru-RU" sz="1400" i="1" dirty="0">
                          <a:effectLst/>
                        </a:rPr>
                        <a:t> ставок, </a:t>
                      </a:r>
                      <a:r>
                        <a:rPr lang="ru-RU" sz="1400" i="1" dirty="0" err="1">
                          <a:effectLst/>
                        </a:rPr>
                        <a:t>визначених</a:t>
                      </a:r>
                      <a:r>
                        <a:rPr lang="uk-UA" sz="1400" i="1" dirty="0">
                          <a:effectLst/>
                        </a:rPr>
                        <a:t> ПКУ</a:t>
                      </a:r>
                      <a:r>
                        <a:rPr lang="ru-RU" sz="1400" i="1" dirty="0">
                          <a:effectLst/>
                        </a:rPr>
                        <a:t>, </a:t>
                      </a:r>
                      <a:r>
                        <a:rPr lang="ru-RU" sz="1400" i="1" dirty="0" err="1">
                          <a:effectLst/>
                        </a:rPr>
                        <a:t>рішеннями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сільських</a:t>
                      </a:r>
                      <a:r>
                        <a:rPr lang="ru-RU" sz="1400" i="1" dirty="0">
                          <a:effectLst/>
                        </a:rPr>
                        <a:t>, </a:t>
                      </a:r>
                      <a:r>
                        <a:rPr lang="ru-RU" sz="1400" i="1" dirty="0" err="1">
                          <a:effectLst/>
                        </a:rPr>
                        <a:t>селищних</a:t>
                      </a:r>
                      <a:r>
                        <a:rPr lang="ru-RU" sz="1400" i="1" dirty="0">
                          <a:effectLst/>
                        </a:rPr>
                        <a:t>, </a:t>
                      </a:r>
                      <a:r>
                        <a:rPr lang="ru-RU" sz="1400" i="1" dirty="0" err="1">
                          <a:effectLst/>
                        </a:rPr>
                        <a:t>міських</a:t>
                      </a:r>
                      <a:r>
                        <a:rPr lang="ru-RU" sz="1400" i="1" dirty="0">
                          <a:effectLst/>
                        </a:rPr>
                        <a:t> рад та рад </a:t>
                      </a:r>
                      <a:r>
                        <a:rPr lang="ru-RU" sz="1400" i="1" dirty="0" err="1">
                          <a:effectLst/>
                        </a:rPr>
                        <a:t>об’єднаних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територіальних</a:t>
                      </a:r>
                      <a:r>
                        <a:rPr lang="ru-RU" sz="1400" i="1" dirty="0">
                          <a:effectLst/>
                        </a:rPr>
                        <a:t> громад, у межах </a:t>
                      </a:r>
                      <a:r>
                        <a:rPr lang="ru-RU" sz="1400" i="1" dirty="0" err="1">
                          <a:effectLst/>
                        </a:rPr>
                        <a:t>їх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повноважень</a:t>
                      </a:r>
                      <a:r>
                        <a:rPr lang="ru-RU" sz="1400" i="1" dirty="0">
                          <a:effectLst/>
                        </a:rPr>
                        <a:t> і є </a:t>
                      </a:r>
                      <a:r>
                        <a:rPr lang="ru-RU" sz="1400" i="1" dirty="0" err="1">
                          <a:effectLst/>
                        </a:rPr>
                        <a:t>обов’язковими</a:t>
                      </a:r>
                      <a:r>
                        <a:rPr lang="ru-RU" sz="1400" i="1" dirty="0">
                          <a:effectLst/>
                        </a:rPr>
                        <a:t> до </a:t>
                      </a:r>
                      <a:r>
                        <a:rPr lang="ru-RU" sz="1400" i="1" dirty="0" err="1">
                          <a:effectLst/>
                        </a:rPr>
                        <a:t>сплати</a:t>
                      </a:r>
                      <a:r>
                        <a:rPr lang="ru-RU" sz="1400" i="1" dirty="0">
                          <a:effectLst/>
                        </a:rPr>
                        <a:t> на </a:t>
                      </a:r>
                      <a:r>
                        <a:rPr lang="ru-RU" sz="1400" i="1" dirty="0" err="1">
                          <a:effectLst/>
                        </a:rPr>
                        <a:t>території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відповідних</a:t>
                      </a:r>
                      <a:r>
                        <a:rPr lang="ru-RU" sz="1400" i="1" dirty="0">
                          <a:effectLst/>
                        </a:rPr>
                        <a:t> </a:t>
                      </a:r>
                      <a:r>
                        <a:rPr lang="ru-RU" sz="1400" i="1" dirty="0" err="1">
                          <a:effectLst/>
                        </a:rPr>
                        <a:t>територіальних</a:t>
                      </a:r>
                      <a:r>
                        <a:rPr lang="ru-RU" sz="1400" i="1" dirty="0">
                          <a:effectLst/>
                        </a:rPr>
                        <a:t> громад.</a:t>
                      </a:r>
                      <a:endParaRPr lang="ru-RU" sz="14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1" marR="5053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9617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податок на прибуток підприємств (ПП);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податок на доходи фізичних осіб (ПДФО);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податок на додану вартість (ПДВ);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акцизний податок;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екологічна податок;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мито; 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рентна плата;</a:t>
                      </a:r>
                      <a:endParaRPr lang="ru-RU" sz="2000" dirty="0">
                        <a:effectLst/>
                      </a:endParaRPr>
                    </a:p>
                    <a:p>
                      <a:pPr marL="228600" algn="l">
                        <a:lnSpc>
                          <a:spcPct val="107000"/>
                        </a:lnSpc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0531" marR="5053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2400" dirty="0" err="1">
                          <a:effectLst/>
                        </a:rPr>
                        <a:t>п</a:t>
                      </a:r>
                      <a:r>
                        <a:rPr lang="ru-RU" sz="2000" dirty="0" err="1">
                          <a:effectLst/>
                        </a:rPr>
                        <a:t>одаток</a:t>
                      </a:r>
                      <a:r>
                        <a:rPr lang="ru-RU" sz="2000" dirty="0">
                          <a:effectLst/>
                        </a:rPr>
                        <a:t> на </a:t>
                      </a:r>
                      <a:r>
                        <a:rPr lang="ru-RU" sz="2000" dirty="0" err="1">
                          <a:effectLst/>
                        </a:rPr>
                        <a:t>майно</a:t>
                      </a:r>
                      <a:r>
                        <a:rPr lang="ru-RU" sz="2000" dirty="0">
                          <a:effectLst/>
                        </a:rPr>
                        <a:t>, в тому </a:t>
                      </a:r>
                      <a:r>
                        <a:rPr lang="ru-RU" sz="2000" dirty="0" err="1">
                          <a:effectLst/>
                        </a:rPr>
                        <a:t>числі</a:t>
                      </a:r>
                      <a:r>
                        <a:rPr lang="ru-RU" sz="2000" dirty="0">
                          <a:effectLst/>
                        </a:rPr>
                        <a:t>: 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1600" dirty="0" err="1">
                          <a:effectLst/>
                        </a:rPr>
                        <a:t>подат</a:t>
                      </a:r>
                      <a:r>
                        <a:rPr lang="uk-UA" sz="1600" dirty="0" err="1">
                          <a:effectLst/>
                        </a:rPr>
                        <a:t>ок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нерухоме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майно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відмінне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від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земельної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ділянки</a:t>
                      </a:r>
                      <a:r>
                        <a:rPr lang="ru-RU" sz="1600" dirty="0">
                          <a:effectLst/>
                        </a:rPr>
                        <a:t>; 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1600" dirty="0" err="1">
                          <a:effectLst/>
                        </a:rPr>
                        <a:t>транспортний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подат</a:t>
                      </a:r>
                      <a:r>
                        <a:rPr lang="uk-UA" sz="1600" dirty="0" err="1">
                          <a:effectLst/>
                        </a:rPr>
                        <a:t>ок</a:t>
                      </a:r>
                      <a:r>
                        <a:rPr lang="uk-UA" sz="1600" dirty="0">
                          <a:effectLst/>
                        </a:rPr>
                        <a:t>, </a:t>
                      </a:r>
                      <a:endParaRPr lang="ru-RU" sz="16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effectLst/>
                        </a:rPr>
                        <a:t>плат</a:t>
                      </a:r>
                      <a:r>
                        <a:rPr lang="uk-UA" sz="2000" dirty="0">
                          <a:effectLst/>
                        </a:rPr>
                        <a:t>а</a:t>
                      </a:r>
                      <a:r>
                        <a:rPr lang="ru-RU" sz="2000" dirty="0">
                          <a:effectLst/>
                        </a:rPr>
                        <a:t> за землю.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єдиний податок, 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збір за місця для паркування автотранспорту; </a:t>
                      </a:r>
                      <a:endParaRPr lang="ru-RU" sz="20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Wingdings" panose="05000000000000000000" pitchFamily="2" charset="2"/>
                        <a:buChar char=""/>
                      </a:pPr>
                      <a:r>
                        <a:rPr lang="uk-UA" sz="2000" dirty="0">
                          <a:effectLst/>
                        </a:rPr>
                        <a:t>туристичний збір.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0531" marR="5053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99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98812" y="3193576"/>
            <a:ext cx="4863926" cy="1828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28299" y="3193576"/>
            <a:ext cx="4449170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9612" y="484632"/>
            <a:ext cx="10058400" cy="1609344"/>
          </a:xfrm>
        </p:spPr>
        <p:txBody>
          <a:bodyPr/>
          <a:lstStyle/>
          <a:p>
            <a:pPr algn="ctr"/>
            <a:r>
              <a:rPr lang="uk-UA" dirty="0" smtClean="0"/>
              <a:t>Дві системи оподаткування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9848" y="3534770"/>
            <a:ext cx="4754880" cy="13238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dirty="0" smtClean="0"/>
              <a:t>Загальна система</a:t>
            </a:r>
            <a:endParaRPr lang="ru-RU" sz="4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8812" y="3534770"/>
            <a:ext cx="4754880" cy="1364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dirty="0" smtClean="0"/>
              <a:t>Спрощена система</a:t>
            </a:r>
            <a:endParaRPr lang="ru-RU" sz="4000" dirty="0"/>
          </a:p>
        </p:txBody>
      </p:sp>
      <p:sp>
        <p:nvSpPr>
          <p:cNvPr id="7" name="Стрелка вниз 6"/>
          <p:cNvSpPr/>
          <p:nvPr/>
        </p:nvSpPr>
        <p:spPr>
          <a:xfrm rot="2458507">
            <a:off x="4315211" y="2015766"/>
            <a:ext cx="519837" cy="1327573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956022">
            <a:off x="7381270" y="1967390"/>
            <a:ext cx="596670" cy="1339856"/>
          </a:xfrm>
          <a:prstGeom prst="down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184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5774" y="163773"/>
            <a:ext cx="9281160" cy="4872251"/>
          </a:xfrm>
        </p:spPr>
        <p:txBody>
          <a:bodyPr>
            <a:normAutofit fontScale="90000"/>
          </a:bodyPr>
          <a:lstStyle/>
          <a:p>
            <a:r>
              <a:rPr lang="uk-UA" sz="4800" dirty="0" smtClean="0"/>
              <a:t/>
            </a:r>
            <a:br>
              <a:rPr lang="uk-UA" sz="4800" dirty="0" smtClean="0"/>
            </a:br>
            <a:r>
              <a:rPr lang="uk-UA" sz="4800" dirty="0"/>
              <a:t/>
            </a:r>
            <a:br>
              <a:rPr lang="uk-UA" sz="4800" dirty="0"/>
            </a:br>
            <a:r>
              <a:rPr lang="uk-UA" sz="4800" dirty="0" smtClean="0"/>
              <a:t/>
            </a:r>
            <a:br>
              <a:rPr lang="uk-UA" sz="4800" dirty="0" smtClean="0"/>
            </a:br>
            <a:r>
              <a:rPr lang="uk-UA" sz="4800" dirty="0" smtClean="0"/>
              <a:t/>
            </a:r>
            <a:br>
              <a:rPr lang="uk-UA" sz="4800" dirty="0" smtClean="0"/>
            </a:br>
            <a:r>
              <a:rPr lang="uk-UA" sz="4800" dirty="0"/>
              <a:t/>
            </a:r>
            <a:br>
              <a:rPr lang="uk-UA" sz="4800" dirty="0"/>
            </a:br>
            <a:r>
              <a:rPr lang="uk-UA" sz="4800" dirty="0" smtClean="0"/>
              <a:t/>
            </a:r>
            <a:br>
              <a:rPr lang="uk-UA" sz="4800" dirty="0" smtClean="0"/>
            </a:br>
            <a:r>
              <a:rPr lang="uk-UA" sz="4800" dirty="0" smtClean="0"/>
              <a:t/>
            </a:r>
            <a:br>
              <a:rPr lang="uk-UA" sz="4800" dirty="0" smtClean="0"/>
            </a:br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Загальна система</a:t>
            </a:r>
            <a:b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800" dirty="0" smtClean="0"/>
              <a:t>ключові податки:</a:t>
            </a:r>
            <a:br>
              <a:rPr lang="uk-UA" sz="4800" dirty="0" smtClean="0"/>
            </a:br>
            <a:r>
              <a:rPr lang="uk-UA" sz="4800" dirty="0" smtClean="0"/>
              <a:t/>
            </a:r>
            <a:br>
              <a:rPr lang="uk-UA" sz="4800" dirty="0" smtClean="0"/>
            </a:br>
            <a:r>
              <a:rPr lang="uk-UA" sz="4800" dirty="0" smtClean="0"/>
              <a:t>- ПДВ (20%)</a:t>
            </a:r>
            <a:br>
              <a:rPr lang="uk-UA" sz="4800" dirty="0" smtClean="0"/>
            </a:br>
            <a:r>
              <a:rPr lang="uk-UA" sz="4800" dirty="0" smtClean="0"/>
              <a:t>- Податок на прибуток (18%)</a:t>
            </a:r>
            <a:br>
              <a:rPr lang="uk-UA" sz="4800" dirty="0" smtClean="0"/>
            </a:br>
            <a:r>
              <a:rPr lang="uk-UA" sz="4800" dirty="0" smtClean="0"/>
              <a:t>- Податки на </a:t>
            </a:r>
            <a:r>
              <a:rPr lang="uk-UA" sz="4800" dirty="0"/>
              <a:t>заробітну плату </a:t>
            </a:r>
            <a:r>
              <a:rPr lang="uk-UA" sz="4800" dirty="0" smtClean="0"/>
              <a:t>(ПДФО 18%, ВЗ 1,5%, ЄСВ 22%)</a:t>
            </a:r>
            <a:br>
              <a:rPr lang="uk-UA" sz="4800" dirty="0" smtClean="0"/>
            </a:br>
            <a:r>
              <a:rPr lang="uk-UA" sz="4800" dirty="0" smtClean="0"/>
              <a:t/>
            </a:r>
            <a:br>
              <a:rPr lang="uk-UA" sz="4800" dirty="0" smtClean="0"/>
            </a:br>
            <a:r>
              <a:rPr lang="uk-UA" sz="4800" dirty="0" smtClean="0"/>
              <a:t>- </a:t>
            </a:r>
            <a:r>
              <a:rPr lang="uk-UA" sz="4400" dirty="0" smtClean="0"/>
              <a:t>решта податків залежить від специфіки діяльності (</a:t>
            </a:r>
            <a:r>
              <a:rPr lang="ru-RU" sz="3600" i="1" dirty="0" err="1" smtClean="0"/>
              <a:t>акцизний</a:t>
            </a:r>
            <a:r>
              <a:rPr lang="ru-RU" sz="3600" i="1" dirty="0" smtClean="0"/>
              <a:t> </a:t>
            </a:r>
            <a:r>
              <a:rPr lang="ru-RU" sz="3600" i="1" dirty="0" err="1"/>
              <a:t>податок</a:t>
            </a:r>
            <a:r>
              <a:rPr lang="ru-RU" sz="3600" i="1" dirty="0"/>
              <a:t>; </a:t>
            </a:r>
            <a:r>
              <a:rPr lang="ru-RU" sz="3600" i="1" dirty="0" err="1" smtClean="0"/>
              <a:t>екологічний</a:t>
            </a:r>
            <a:r>
              <a:rPr lang="ru-RU" sz="3600" i="1" dirty="0" smtClean="0"/>
              <a:t> </a:t>
            </a:r>
            <a:r>
              <a:rPr lang="ru-RU" sz="3600" i="1" dirty="0" err="1"/>
              <a:t>податок</a:t>
            </a:r>
            <a:r>
              <a:rPr lang="ru-RU" sz="3600" i="1" dirty="0"/>
              <a:t>; </a:t>
            </a:r>
            <a:r>
              <a:rPr lang="ru-RU" sz="3600" i="1" dirty="0" err="1" smtClean="0"/>
              <a:t>рентна</a:t>
            </a:r>
            <a:r>
              <a:rPr lang="ru-RU" sz="3600" i="1" dirty="0" smtClean="0"/>
              <a:t> </a:t>
            </a:r>
            <a:r>
              <a:rPr lang="ru-RU" sz="3600" i="1" dirty="0"/>
              <a:t>плата; </a:t>
            </a:r>
            <a:r>
              <a:rPr lang="ru-RU" sz="3600" i="1" dirty="0" err="1" smtClean="0"/>
              <a:t>мито</a:t>
            </a:r>
            <a:r>
              <a:rPr lang="ru-RU" sz="3600" i="1" dirty="0"/>
              <a:t>)</a:t>
            </a:r>
            <a:r>
              <a:rPr lang="ru-RU" sz="3600" i="1" dirty="0" smtClean="0"/>
              <a:t> </a:t>
            </a:r>
            <a:r>
              <a:rPr lang="ru-RU" sz="3600" i="1" dirty="0"/>
              <a:t/>
            </a:r>
            <a:br>
              <a:rPr lang="ru-RU" sz="3600" i="1" dirty="0"/>
            </a:br>
            <a:r>
              <a:rPr lang="uk-UA" sz="4400" dirty="0" smtClean="0"/>
              <a:t/>
            </a:r>
            <a:br>
              <a:rPr lang="uk-UA" sz="4400" dirty="0" smtClean="0"/>
            </a:br>
            <a:r>
              <a:rPr lang="uk-UA" sz="4400" dirty="0" smtClean="0"/>
              <a:t/>
            </a:r>
            <a:br>
              <a:rPr lang="uk-UA" sz="4400" dirty="0" smtClean="0"/>
            </a:br>
            <a:r>
              <a:rPr lang="uk-UA" sz="4800" dirty="0" smtClean="0"/>
              <a:t/>
            </a:r>
            <a:br>
              <a:rPr lang="uk-UA" sz="4800" dirty="0" smtClean="0"/>
            </a:b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170625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066800" y="484632"/>
            <a:ext cx="10061448" cy="150876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Спрощена система</a:t>
            </a: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групи </a:t>
            </a:r>
            <a:r>
              <a:rPr lang="uk-UA" dirty="0"/>
              <a:t>платників податків</a:t>
            </a:r>
            <a:endParaRPr lang="ru-RU" dirty="0"/>
          </a:p>
        </p:txBody>
      </p:sp>
      <p:sp>
        <p:nvSpPr>
          <p:cNvPr id="22" name="Текст 21"/>
          <p:cNvSpPr>
            <a:spLocks noGrp="1"/>
          </p:cNvSpPr>
          <p:nvPr>
            <p:ph type="body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dirty="0"/>
              <a:t>1 </a:t>
            </a:r>
            <a:r>
              <a:rPr lang="uk-UA" dirty="0" smtClean="0"/>
              <a:t>група (ФОП)</a:t>
            </a:r>
            <a:endParaRPr lang="ru-RU" dirty="0"/>
          </a:p>
        </p:txBody>
      </p:sp>
      <p:sp>
        <p:nvSpPr>
          <p:cNvPr id="23" name="Объект 22"/>
          <p:cNvSpPr>
            <a:spLocks noGrp="1"/>
          </p:cNvSpPr>
          <p:nvPr>
            <p:ph sz="half" idx="2"/>
          </p:nvPr>
        </p:nvSpPr>
        <p:spPr>
          <a:xfrm>
            <a:off x="1066800" y="2702257"/>
            <a:ext cx="4754880" cy="771781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: обсяг реалізації до 300 тис грн на рік, </a:t>
            </a:r>
          </a:p>
          <a:p>
            <a:r>
              <a:rPr lang="uk-UA" dirty="0" smtClean="0"/>
              <a:t>без найманих працівників</a:t>
            </a:r>
            <a:endParaRPr lang="ru-RU" dirty="0"/>
          </a:p>
        </p:txBody>
      </p:sp>
      <p:sp>
        <p:nvSpPr>
          <p:cNvPr id="24" name="Текст 23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dirty="0" smtClean="0"/>
              <a:t>3 група </a:t>
            </a:r>
            <a:r>
              <a:rPr lang="uk-UA" dirty="0"/>
              <a:t>(</a:t>
            </a:r>
            <a:r>
              <a:rPr lang="uk-UA" dirty="0" smtClean="0"/>
              <a:t>ФОП та ЮО)</a:t>
            </a:r>
            <a:endParaRPr lang="ru-RU" dirty="0"/>
          </a:p>
        </p:txBody>
      </p:sp>
      <p:sp>
        <p:nvSpPr>
          <p:cNvPr id="25" name="Объект 24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914400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: обсяг реалізації до </a:t>
            </a:r>
            <a:r>
              <a:rPr lang="uk-UA" dirty="0" smtClean="0"/>
              <a:t> </a:t>
            </a:r>
            <a:r>
              <a:rPr lang="uk-UA" dirty="0"/>
              <a:t>5 млн  грн  </a:t>
            </a:r>
            <a:r>
              <a:rPr lang="uk-UA" dirty="0" smtClean="0"/>
              <a:t>на рік</a:t>
            </a:r>
            <a:endParaRPr lang="uk-UA" dirty="0"/>
          </a:p>
          <a:p>
            <a:r>
              <a:rPr lang="uk-UA" dirty="0" smtClean="0"/>
              <a:t>кількість  </a:t>
            </a:r>
            <a:r>
              <a:rPr lang="uk-UA" dirty="0"/>
              <a:t>найманих </a:t>
            </a:r>
            <a:r>
              <a:rPr lang="uk-UA" dirty="0" smtClean="0"/>
              <a:t>працівників необмежена</a:t>
            </a:r>
            <a:endParaRPr lang="ru-RU" dirty="0"/>
          </a:p>
          <a:p>
            <a:endParaRPr lang="ru-RU" dirty="0"/>
          </a:p>
        </p:txBody>
      </p:sp>
      <p:sp>
        <p:nvSpPr>
          <p:cNvPr id="27" name="Текст 21"/>
          <p:cNvSpPr txBox="1">
            <a:spLocks/>
          </p:cNvSpPr>
          <p:nvPr/>
        </p:nvSpPr>
        <p:spPr>
          <a:xfrm>
            <a:off x="1066800" y="3657600"/>
            <a:ext cx="4754880" cy="64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b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2</a:t>
            </a:r>
            <a:r>
              <a:rPr lang="uk-UA" dirty="0" smtClean="0"/>
              <a:t> група </a:t>
            </a:r>
            <a:r>
              <a:rPr lang="uk-UA" dirty="0"/>
              <a:t>(ФОП)</a:t>
            </a:r>
            <a:endParaRPr lang="ru-RU" dirty="0"/>
          </a:p>
        </p:txBody>
      </p:sp>
      <p:sp>
        <p:nvSpPr>
          <p:cNvPr id="28" name="Объект 22"/>
          <p:cNvSpPr txBox="1">
            <a:spLocks/>
          </p:cNvSpPr>
          <p:nvPr/>
        </p:nvSpPr>
        <p:spPr>
          <a:xfrm>
            <a:off x="1003565" y="4514679"/>
            <a:ext cx="4754880" cy="7717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/>
              <a:t>: обсяг реалізації до 1, 5 млн  грн на рік </a:t>
            </a:r>
          </a:p>
          <a:p>
            <a:r>
              <a:rPr lang="uk-UA" dirty="0" smtClean="0"/>
              <a:t>До 10  найманих працівників</a:t>
            </a:r>
            <a:endParaRPr lang="ru-RU" dirty="0"/>
          </a:p>
        </p:txBody>
      </p:sp>
      <p:sp>
        <p:nvSpPr>
          <p:cNvPr id="31" name="Текст 23"/>
          <p:cNvSpPr txBox="1">
            <a:spLocks/>
          </p:cNvSpPr>
          <p:nvPr/>
        </p:nvSpPr>
        <p:spPr>
          <a:xfrm>
            <a:off x="6373368" y="3706596"/>
            <a:ext cx="4754880" cy="64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b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/>
              <a:t>4 група для сільгоспвиробників </a:t>
            </a:r>
            <a:endParaRPr lang="ru-RU" dirty="0"/>
          </a:p>
        </p:txBody>
      </p:sp>
      <p:sp>
        <p:nvSpPr>
          <p:cNvPr id="32" name="Объект 24"/>
          <p:cNvSpPr txBox="1">
            <a:spLocks/>
          </p:cNvSpPr>
          <p:nvPr/>
        </p:nvSpPr>
        <p:spPr>
          <a:xfrm>
            <a:off x="6373368" y="4514679"/>
            <a:ext cx="475488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dirty="0" smtClean="0"/>
          </a:p>
        </p:txBody>
      </p:sp>
      <p:sp>
        <p:nvSpPr>
          <p:cNvPr id="33" name="Объект 24"/>
          <p:cNvSpPr txBox="1">
            <a:spLocks/>
          </p:cNvSpPr>
          <p:nvPr/>
        </p:nvSpPr>
        <p:spPr>
          <a:xfrm>
            <a:off x="6364224" y="4462272"/>
            <a:ext cx="475488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/>
              <a:t>75% і більше частка с/г продукції</a:t>
            </a:r>
          </a:p>
          <a:p>
            <a:r>
              <a:rPr lang="uk-UA" dirty="0" smtClean="0"/>
              <a:t>кількість  найманих працівників необмежена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2188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res.cloudinary.com/help3/image/upload/h_450,w_800/v1483372142/qsz1j5hf7viveld0rk3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940" y="1514110"/>
            <a:ext cx="10795379" cy="501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20"/>
          <p:cNvSpPr>
            <a:spLocks noGrp="1"/>
          </p:cNvSpPr>
          <p:nvPr>
            <p:ph type="title"/>
          </p:nvPr>
        </p:nvSpPr>
        <p:spPr>
          <a:xfrm>
            <a:off x="1875191" y="456893"/>
            <a:ext cx="9507042" cy="1057217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/>
              <a:t>Спрощена система</a:t>
            </a: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 smtClean="0"/>
              <a:t>групи </a:t>
            </a:r>
            <a:r>
              <a:rPr lang="uk-UA" sz="2800" dirty="0"/>
              <a:t>платників </a:t>
            </a:r>
            <a:r>
              <a:rPr lang="uk-UA" sz="2800" dirty="0" smtClean="0"/>
              <a:t>податків </a:t>
            </a:r>
            <a:br>
              <a:rPr lang="uk-UA" sz="2800" dirty="0" smtClean="0"/>
            </a:br>
            <a:r>
              <a:rPr lang="uk-UA" sz="2400" i="1" dirty="0" err="1" smtClean="0"/>
              <a:t>інфографіка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2646911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90583" y="1241947"/>
            <a:ext cx="3200400" cy="4995080"/>
          </a:xfrm>
          <a:noFill/>
          <a:ln>
            <a:solidFill>
              <a:srgbClr val="FFFFFF"/>
            </a:solidFill>
          </a:ln>
        </p:spPr>
        <p:txBody>
          <a:bodyPr>
            <a:normAutofit fontScale="90000"/>
          </a:bodyPr>
          <a:lstStyle/>
          <a:p>
            <a:r>
              <a:rPr lang="uk-UA" sz="4800" dirty="0" smtClean="0"/>
              <a:t/>
            </a:r>
            <a:br>
              <a:rPr lang="uk-UA" sz="4800" dirty="0" smtClean="0"/>
            </a:br>
            <a:r>
              <a:rPr lang="uk-UA" sz="4800" dirty="0"/>
              <a:t/>
            </a:r>
            <a:br>
              <a:rPr lang="uk-UA" sz="4800" dirty="0"/>
            </a:br>
            <a:r>
              <a:rPr lang="uk-UA" sz="4800" dirty="0" smtClean="0"/>
              <a:t/>
            </a:r>
            <a:br>
              <a:rPr lang="uk-UA" sz="4800" dirty="0" smtClean="0"/>
            </a:br>
            <a:r>
              <a:rPr lang="uk-UA" sz="4800" dirty="0" smtClean="0"/>
              <a:t/>
            </a:r>
            <a:br>
              <a:rPr lang="uk-UA" sz="4800" dirty="0" smtClean="0"/>
            </a:br>
            <a:r>
              <a:rPr lang="uk-UA" sz="5300" dirty="0" smtClean="0"/>
              <a:t/>
            </a:r>
            <a:br>
              <a:rPr lang="uk-UA" sz="5300" dirty="0" smtClean="0"/>
            </a:br>
            <a:r>
              <a:rPr lang="uk-UA" sz="4400" dirty="0" smtClean="0"/>
              <a:t/>
            </a:r>
            <a:br>
              <a:rPr lang="uk-UA" sz="4400" dirty="0" smtClean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dirty="0"/>
              <a:t/>
            </a:r>
            <a:br>
              <a:rPr lang="uk-UA" sz="2200" dirty="0"/>
            </a:b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3100" dirty="0" smtClean="0"/>
              <a:t>на </a:t>
            </a:r>
            <a:r>
              <a:rPr lang="uk-UA" sz="3100" dirty="0" err="1" smtClean="0"/>
              <a:t>сс</a:t>
            </a:r>
            <a:r>
              <a:rPr lang="uk-UA" sz="3100" dirty="0" smtClean="0"/>
              <a:t> підприємець сплачує лише 2 податки </a:t>
            </a:r>
            <a:br>
              <a:rPr lang="uk-UA" sz="3100" dirty="0" smtClean="0"/>
            </a:br>
            <a:r>
              <a:rPr lang="uk-UA" sz="3100" dirty="0" smtClean="0">
                <a:solidFill>
                  <a:srgbClr val="FF0000"/>
                </a:solidFill>
              </a:rPr>
              <a:t>ЄП</a:t>
            </a:r>
            <a:br>
              <a:rPr lang="uk-UA" sz="3100" dirty="0" smtClean="0">
                <a:solidFill>
                  <a:srgbClr val="FF0000"/>
                </a:solidFill>
              </a:rPr>
            </a:br>
            <a:r>
              <a:rPr lang="uk-UA" sz="3100" dirty="0" smtClean="0">
                <a:solidFill>
                  <a:srgbClr val="FF0000"/>
                </a:solidFill>
              </a:rPr>
              <a:t>ЄСВ </a:t>
            </a:r>
            <a:r>
              <a:rPr lang="uk-UA" sz="3100" dirty="0" smtClean="0"/>
              <a:t>( за себе) 22%</a:t>
            </a:r>
            <a:br>
              <a:rPr lang="uk-UA" sz="3100" dirty="0" smtClean="0"/>
            </a:br>
            <a:r>
              <a:rPr lang="uk-UA" sz="3100" dirty="0" smtClean="0"/>
              <a:t>інше за найманих працівників (</a:t>
            </a:r>
            <a:r>
              <a:rPr lang="uk-UA" sz="3100" dirty="0" smtClean="0">
                <a:solidFill>
                  <a:srgbClr val="FF0000"/>
                </a:solidFill>
              </a:rPr>
              <a:t>ПДФО, ВЗ та ЕСВ</a:t>
            </a:r>
            <a:r>
              <a:rPr lang="uk-UA" sz="3100" dirty="0" smtClean="0"/>
              <a:t>)</a:t>
            </a:r>
            <a:br>
              <a:rPr lang="uk-UA" sz="3100" dirty="0" smtClean="0"/>
            </a:br>
            <a:r>
              <a:rPr lang="uk-UA" sz="2200" dirty="0" smtClean="0"/>
              <a:t/>
            </a:r>
            <a:br>
              <a:rPr lang="uk-UA" sz="2200" dirty="0" smtClean="0"/>
            </a:br>
            <a:endParaRPr lang="ru-RU" sz="22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dirty="0" smtClean="0"/>
          </a:p>
          <a:p>
            <a:r>
              <a:rPr lang="uk-UA" dirty="0" smtClean="0"/>
              <a:t>1 </a:t>
            </a:r>
            <a:r>
              <a:rPr lang="uk-UA" dirty="0" err="1" smtClean="0"/>
              <a:t>гр</a:t>
            </a:r>
            <a:r>
              <a:rPr lang="uk-UA" dirty="0" smtClean="0"/>
              <a:t> </a:t>
            </a:r>
            <a:r>
              <a:rPr lang="uk-UA" dirty="0" smtClean="0"/>
              <a:t>– до 10% від  прожиткового мін</a:t>
            </a:r>
          </a:p>
          <a:p>
            <a:r>
              <a:rPr lang="uk-UA" dirty="0" smtClean="0"/>
              <a:t>2 </a:t>
            </a:r>
            <a:r>
              <a:rPr lang="uk-UA" dirty="0" err="1" smtClean="0"/>
              <a:t>гр</a:t>
            </a:r>
            <a:r>
              <a:rPr lang="uk-UA" dirty="0" smtClean="0"/>
              <a:t> -20 % від мін з/п</a:t>
            </a:r>
          </a:p>
          <a:p>
            <a:r>
              <a:rPr lang="uk-UA" dirty="0" smtClean="0"/>
              <a:t>3 </a:t>
            </a:r>
            <a:r>
              <a:rPr lang="uk-UA" dirty="0" err="1" smtClean="0"/>
              <a:t>гр</a:t>
            </a:r>
            <a:r>
              <a:rPr lang="uk-UA" dirty="0" smtClean="0"/>
              <a:t> – 3% та </a:t>
            </a:r>
            <a:r>
              <a:rPr lang="uk-UA" dirty="0" smtClean="0"/>
              <a:t>ПДВ або 5</a:t>
            </a:r>
            <a:r>
              <a:rPr lang="uk-UA" dirty="0" smtClean="0"/>
              <a:t>% без </a:t>
            </a:r>
            <a:r>
              <a:rPr lang="uk-UA" dirty="0" smtClean="0"/>
              <a:t>ПДВ</a:t>
            </a:r>
          </a:p>
          <a:p>
            <a:r>
              <a:rPr lang="uk-UA" dirty="0" smtClean="0"/>
              <a:t>4гр </a:t>
            </a:r>
            <a:r>
              <a:rPr lang="uk-UA" dirty="0" smtClean="0"/>
              <a:t>– ПКУ ст.293 </a:t>
            </a:r>
            <a:r>
              <a:rPr lang="uk-UA" dirty="0" smtClean="0"/>
              <a:t>п.9</a:t>
            </a:r>
          </a:p>
          <a:p>
            <a:endParaRPr lang="uk-UA" dirty="0" smtClean="0"/>
          </a:p>
          <a:p>
            <a:endParaRPr lang="ru-RU" dirty="0"/>
          </a:p>
        </p:txBody>
      </p:sp>
      <p:pic>
        <p:nvPicPr>
          <p:cNvPr id="4" name="Picture 2" descr="Image result for подат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2242" y="1698170"/>
            <a:ext cx="3248167" cy="3874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8188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res.cloudinary.com/help3/image/upload/h_450,w_800/v1436944887/rifhzsyhylhqwbbu045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423" y="591403"/>
            <a:ext cx="10606822" cy="596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0937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8174" y="1022789"/>
            <a:ext cx="9966960" cy="303580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/>
              <a:t/>
            </a:r>
            <a:br>
              <a:rPr lang="uk-UA" sz="3200" dirty="0"/>
            </a:b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/>
              <a:t/>
            </a:r>
            <a:br>
              <a:rPr lang="uk-UA" sz="3200" dirty="0"/>
            </a:b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/>
              <a:t/>
            </a:r>
            <a:br>
              <a:rPr lang="uk-UA" sz="3200" dirty="0"/>
            </a:b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/>
              <a:t/>
            </a:r>
            <a:br>
              <a:rPr lang="uk-UA" sz="3200" dirty="0"/>
            </a:b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/>
              <a:t/>
            </a:r>
            <a:br>
              <a:rPr lang="uk-UA" sz="3200" dirty="0"/>
            </a:b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4000" dirty="0" smtClean="0"/>
              <a:t>Незалежно від того </a:t>
            </a:r>
            <a:br>
              <a:rPr lang="uk-UA" sz="4000" dirty="0" smtClean="0"/>
            </a:br>
            <a:r>
              <a:rPr lang="uk-UA" sz="4000" dirty="0" smtClean="0"/>
              <a:t>загальна система чи спрощена система</a:t>
            </a:r>
            <a:br>
              <a:rPr lang="uk-UA" sz="4000" dirty="0" smtClean="0"/>
            </a:br>
            <a:r>
              <a:rPr lang="uk-UA" sz="4000" b="1" dirty="0" smtClean="0"/>
              <a:t>податки на ЗП</a:t>
            </a:r>
            <a:br>
              <a:rPr lang="uk-UA" sz="4000" b="1" dirty="0" smtClean="0"/>
            </a:br>
            <a:r>
              <a:rPr lang="uk-UA" sz="4000" b="1" dirty="0" smtClean="0"/>
              <a:t/>
            </a:r>
            <a:br>
              <a:rPr lang="uk-UA" sz="4000" b="1" dirty="0" smtClean="0"/>
            </a:br>
            <a:r>
              <a:rPr lang="uk-UA" sz="4000" dirty="0" smtClean="0"/>
              <a:t>ЄСВ 22% </a:t>
            </a:r>
            <a:r>
              <a:rPr lang="uk-UA" sz="3100" dirty="0" smtClean="0"/>
              <a:t>від нарахованої ЗП (витрати П-ця)</a:t>
            </a:r>
            <a:br>
              <a:rPr lang="uk-UA" sz="3100" dirty="0" smtClean="0"/>
            </a:br>
            <a:r>
              <a:rPr lang="uk-UA" sz="4000" dirty="0" smtClean="0"/>
              <a:t>ВЗ 1,5%</a:t>
            </a:r>
            <a:br>
              <a:rPr lang="uk-UA" sz="4000" dirty="0" smtClean="0"/>
            </a:br>
            <a:r>
              <a:rPr lang="uk-UA" sz="4000" dirty="0" smtClean="0"/>
              <a:t>ПДФО 18% </a:t>
            </a:r>
            <a:r>
              <a:rPr lang="uk-UA" sz="3100" dirty="0" smtClean="0"/>
              <a:t>від нарахованої ЗП</a:t>
            </a:r>
            <a:br>
              <a:rPr lang="uk-UA" sz="3100" dirty="0" smtClean="0"/>
            </a:br>
            <a:r>
              <a:rPr lang="uk-UA" sz="3100" dirty="0" smtClean="0"/>
              <a:t> (платить сам працівник, </a:t>
            </a:r>
            <a:br>
              <a:rPr lang="uk-UA" sz="3100" dirty="0" smtClean="0"/>
            </a:br>
            <a:r>
              <a:rPr lang="uk-UA" sz="3100" dirty="0"/>
              <a:t/>
            </a:r>
            <a:br>
              <a:rPr lang="uk-UA" sz="3100" dirty="0"/>
            </a:br>
            <a:r>
              <a:rPr lang="uk-UA" sz="3100" dirty="0" smtClean="0"/>
              <a:t>але податковим агентом є роботодавець,</a:t>
            </a:r>
            <a:br>
              <a:rPr lang="uk-UA" sz="3100" dirty="0" smtClean="0"/>
            </a:br>
            <a:r>
              <a:rPr lang="uk-UA" sz="3100" dirty="0" smtClean="0"/>
              <a:t/>
            </a:r>
            <a:br>
              <a:rPr lang="uk-UA" sz="3100" dirty="0" smtClean="0"/>
            </a:br>
            <a:r>
              <a:rPr lang="uk-UA" sz="3100" dirty="0" smtClean="0"/>
              <a:t> він відповідає за належне перерахування податку)</a:t>
            </a:r>
            <a:br>
              <a:rPr lang="uk-UA" sz="3100" dirty="0" smtClean="0"/>
            </a:br>
            <a:r>
              <a:rPr lang="uk-UA" sz="6700" dirty="0" smtClean="0"/>
              <a:t/>
            </a:r>
            <a:br>
              <a:rPr lang="uk-UA" sz="6700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5486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126</TotalTime>
  <Words>266</Words>
  <Application>Microsoft Office PowerPoint</Application>
  <PresentationFormat>Широкоэкранный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Calibri</vt:lpstr>
      <vt:lpstr>Cambria</vt:lpstr>
      <vt:lpstr>Rockwell</vt:lpstr>
      <vt:lpstr>Rockwell Condensed</vt:lpstr>
      <vt:lpstr>Times New Roman</vt:lpstr>
      <vt:lpstr>Wingdings</vt:lpstr>
      <vt:lpstr>Дерево</vt:lpstr>
      <vt:lpstr>податки</vt:lpstr>
      <vt:lpstr>Презентация PowerPoint</vt:lpstr>
      <vt:lpstr>Дві системи оподаткування</vt:lpstr>
      <vt:lpstr>       Загальна система  ключові податки:  - ПДВ (20%) - Податок на прибуток (18%) - Податки на заробітну плату (ПДФО 18%, ВЗ 1,5%, ЄСВ 22%)  - решта податків залежить від специфіки діяльності (акцизний податок; екологічний податок; рентна плата; мито)     </vt:lpstr>
      <vt:lpstr>Спрощена система групи платників податків</vt:lpstr>
      <vt:lpstr>Спрощена система групи платників податків  інфографіка</vt:lpstr>
      <vt:lpstr>                                                      на сс підприємець сплачує лише 2 податки  ЄП ЄСВ ( за себе) 22% інше за найманих працівників (ПДФО, ВЗ та ЕСВ)  </vt:lpstr>
      <vt:lpstr>Презентация PowerPoint</vt:lpstr>
      <vt:lpstr>           Незалежно від того  загальна система чи спрощена система податки на ЗП  ЄСВ 22% від нарахованої ЗП (витрати П-ця) ВЗ 1,5% ПДФО 18% від нарахованої ЗП  (платить сам працівник,   але податковим агентом є роботодавець,   він відповідає за належне перерахування податку)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податки</dc:title>
  <dc:creator>Mila</dc:creator>
  <cp:lastModifiedBy>Mila</cp:lastModifiedBy>
  <cp:revision>14</cp:revision>
  <dcterms:created xsi:type="dcterms:W3CDTF">2017-11-06T20:21:30Z</dcterms:created>
  <dcterms:modified xsi:type="dcterms:W3CDTF">2019-01-21T18:44:01Z</dcterms:modified>
</cp:coreProperties>
</file>