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7" r:id="rId2"/>
    <p:sldId id="268" r:id="rId3"/>
    <p:sldId id="271" r:id="rId4"/>
    <p:sldId id="278" r:id="rId5"/>
    <p:sldId id="279" r:id="rId6"/>
    <p:sldId id="280" r:id="rId7"/>
    <p:sldId id="272" r:id="rId8"/>
    <p:sldId id="282" r:id="rId9"/>
    <p:sldId id="273" r:id="rId10"/>
    <p:sldId id="286" r:id="rId11"/>
    <p:sldId id="274" r:id="rId12"/>
    <p:sldId id="287" r:id="rId13"/>
    <p:sldId id="257" r:id="rId14"/>
    <p:sldId id="258" r:id="rId15"/>
    <p:sldId id="290" r:id="rId16"/>
    <p:sldId id="259" r:id="rId17"/>
    <p:sldId id="260" r:id="rId18"/>
    <p:sldId id="261" r:id="rId19"/>
    <p:sldId id="262" r:id="rId20"/>
    <p:sldId id="291" r:id="rId21"/>
    <p:sldId id="292" r:id="rId22"/>
    <p:sldId id="263" r:id="rId23"/>
    <p:sldId id="264" r:id="rId24"/>
    <p:sldId id="295" r:id="rId25"/>
    <p:sldId id="276" r:id="rId26"/>
    <p:sldId id="265" r:id="rId27"/>
    <p:sldId id="277" r:id="rId28"/>
    <p:sldId id="288" r:id="rId29"/>
    <p:sldId id="289" r:id="rId30"/>
    <p:sldId id="294" r:id="rId31"/>
    <p:sldId id="293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56" autoAdjust="0"/>
  </p:normalViewPr>
  <p:slideViewPr>
    <p:cSldViewPr>
      <p:cViewPr>
        <p:scale>
          <a:sx n="75" d="100"/>
          <a:sy n="75" d="100"/>
        </p:scale>
        <p:origin x="36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44F8C-6F0F-4190-BBDC-D2575E1CC81D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7688-2704-40F2-9389-24D25E5D3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7688-2704-40F2-9389-24D25E5D3B5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7688-2704-40F2-9389-24D25E5D3B5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7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</a:t>
            </a:r>
            <a:r>
              <a:rPr lang="uk-UA" dirty="0" smtClean="0"/>
              <a:t>ступ до спеціальності 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(Романська філологія)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5602" name="Picture 2" descr="D:\Рабочий стол 27.02.2017\Карты ромфил (2)\Ром.фил. лекция 3 (2)\Gallia_I_d.n.e.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247982"/>
            <a:ext cx="7643866" cy="5929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5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Племена на території Дакії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u="sng" dirty="0" err="1" smtClean="0"/>
              <a:t>Фракійці</a:t>
            </a:r>
            <a:r>
              <a:rPr lang="ru-RU" dirty="0" smtClean="0"/>
              <a:t> -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індоєвропейських</a:t>
            </a:r>
            <a:r>
              <a:rPr lang="ru-RU" dirty="0" smtClean="0"/>
              <a:t> племен (</a:t>
            </a:r>
            <a:r>
              <a:rPr lang="ru-RU" dirty="0" err="1" smtClean="0"/>
              <a:t>гети</a:t>
            </a:r>
            <a:r>
              <a:rPr lang="ru-RU" dirty="0" smtClean="0"/>
              <a:t>, </a:t>
            </a:r>
            <a:r>
              <a:rPr lang="ru-RU" dirty="0" err="1" smtClean="0"/>
              <a:t>даки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населяли в </a:t>
            </a:r>
            <a:r>
              <a:rPr lang="ru-RU" dirty="0" err="1" smtClean="0"/>
              <a:t>давнину</a:t>
            </a:r>
            <a:r>
              <a:rPr lang="ru-RU" dirty="0" smtClean="0"/>
              <a:t> </a:t>
            </a:r>
            <a:r>
              <a:rPr lang="ru-RU" dirty="0" err="1" smtClean="0"/>
              <a:t>південний</a:t>
            </a:r>
            <a:r>
              <a:rPr lang="ru-RU" dirty="0" smtClean="0"/>
              <a:t>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Балканського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північно</a:t>
            </a:r>
            <a:r>
              <a:rPr lang="ru-RU" dirty="0" smtClean="0"/>
              <a:t>-</a:t>
            </a:r>
            <a:r>
              <a:rPr lang="uk-UA" dirty="0" smtClean="0"/>
              <a:t>дунайські області.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Рабочий стол 27.02.2017\Карты ромфил (2)\Ром.фил. лекция 3 (2)\img050103-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8286807" cy="6074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Романізація -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4000" dirty="0" smtClean="0"/>
              <a:t>процес розповсюдження на захоплених Римом територіях латинської мови, римських звичаїв та римської культури.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Романізація Апеннінського півострова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753 -509 до н.е. – влада царів у Римі; встановлення Республіки</a:t>
            </a:r>
          </a:p>
          <a:p>
            <a:pPr>
              <a:buNone/>
            </a:pPr>
            <a:r>
              <a:rPr lang="en-US" sz="2000" dirty="0"/>
              <a:t>V</a:t>
            </a:r>
            <a:r>
              <a:rPr lang="uk-UA" sz="2000" dirty="0" smtClean="0"/>
              <a:t>-</a:t>
            </a:r>
            <a:r>
              <a:rPr lang="en-US" sz="2000" dirty="0" smtClean="0"/>
              <a:t>IV</a:t>
            </a:r>
            <a:r>
              <a:rPr lang="uk-UA" sz="2000" dirty="0" smtClean="0"/>
              <a:t> століття до н.е.: війни з етрусками</a:t>
            </a:r>
          </a:p>
          <a:p>
            <a:pPr>
              <a:buNone/>
            </a:pPr>
            <a:r>
              <a:rPr lang="uk-UA" sz="2000" dirty="0" smtClean="0"/>
              <a:t>396 р. до н.е. – захоплення етруських міст </a:t>
            </a:r>
            <a:r>
              <a:rPr lang="uk-UA" sz="2000" dirty="0" err="1" smtClean="0"/>
              <a:t>Фідени</a:t>
            </a:r>
            <a:r>
              <a:rPr lang="uk-UA" sz="2000" dirty="0" smtClean="0"/>
              <a:t> та </a:t>
            </a:r>
            <a:r>
              <a:rPr lang="uk-UA" sz="2000" dirty="0" err="1" smtClean="0"/>
              <a:t>Вейі</a:t>
            </a:r>
            <a:endParaRPr lang="uk-UA" sz="2000" dirty="0" smtClean="0"/>
          </a:p>
          <a:p>
            <a:pPr algn="just">
              <a:buNone/>
            </a:pPr>
            <a:r>
              <a:rPr lang="uk-UA" sz="2000" dirty="0" smtClean="0"/>
              <a:t>До кінця </a:t>
            </a:r>
            <a:r>
              <a:rPr lang="en-US" sz="2000" dirty="0" smtClean="0"/>
              <a:t>IV</a:t>
            </a:r>
            <a:r>
              <a:rPr lang="uk-UA" sz="2000" dirty="0" smtClean="0"/>
              <a:t> ст. до н.е. закінчується підкорення </a:t>
            </a:r>
            <a:r>
              <a:rPr lang="uk-UA" sz="2000" dirty="0" err="1" smtClean="0"/>
              <a:t>Лація</a:t>
            </a:r>
            <a:r>
              <a:rPr lang="uk-UA" sz="2000" dirty="0" smtClean="0"/>
              <a:t> (</a:t>
            </a:r>
            <a:r>
              <a:rPr lang="uk-UA" sz="2000" dirty="0" err="1" smtClean="0"/>
              <a:t>сабіни</a:t>
            </a:r>
            <a:r>
              <a:rPr lang="uk-UA" sz="2000" dirty="0" smtClean="0"/>
              <a:t>, </a:t>
            </a:r>
            <a:r>
              <a:rPr lang="uk-UA" sz="2000" dirty="0" err="1" smtClean="0"/>
              <a:t>екви</a:t>
            </a:r>
            <a:r>
              <a:rPr lang="uk-UA" sz="2000" dirty="0" smtClean="0"/>
              <a:t>, марси, </a:t>
            </a:r>
            <a:r>
              <a:rPr lang="uk-UA" sz="2000" dirty="0" err="1" smtClean="0"/>
              <a:t>вольски</a:t>
            </a:r>
            <a:r>
              <a:rPr lang="uk-UA" sz="2000" dirty="0" smtClean="0"/>
              <a:t>)</a:t>
            </a:r>
          </a:p>
          <a:p>
            <a:pPr algn="just">
              <a:buNone/>
            </a:pPr>
            <a:r>
              <a:rPr lang="uk-UA" sz="2000" dirty="0" smtClean="0"/>
              <a:t>Три </a:t>
            </a:r>
            <a:r>
              <a:rPr lang="uk-UA" sz="2000" dirty="0" err="1" smtClean="0"/>
              <a:t>самнітські</a:t>
            </a:r>
            <a:r>
              <a:rPr lang="uk-UA" sz="2000" dirty="0" smtClean="0"/>
              <a:t> війни: 343-341 до н.е., 327-304 до н.е., 298-290 до н.е. – захоплення Кампанії, </a:t>
            </a:r>
            <a:r>
              <a:rPr lang="uk-UA" sz="2000" dirty="0" err="1" smtClean="0"/>
              <a:t>Самнії</a:t>
            </a:r>
            <a:r>
              <a:rPr lang="uk-UA" sz="2000" dirty="0" smtClean="0"/>
              <a:t>, Апулії, а також </a:t>
            </a:r>
            <a:r>
              <a:rPr lang="uk-UA" sz="2000" dirty="0" err="1" smtClean="0"/>
              <a:t>Умбрії</a:t>
            </a:r>
            <a:endParaRPr lang="uk-UA" sz="2000" dirty="0" smtClean="0"/>
          </a:p>
          <a:p>
            <a:pPr algn="just">
              <a:buNone/>
            </a:pPr>
            <a:r>
              <a:rPr lang="uk-UA" sz="2000" dirty="0" smtClean="0"/>
              <a:t>280-272 до н.е. – захоплення грецьких колоній на півдні </a:t>
            </a:r>
          </a:p>
          <a:p>
            <a:pPr algn="just">
              <a:buNone/>
            </a:pPr>
            <a:r>
              <a:rPr lang="uk-UA" sz="2000" b="1" dirty="0" smtClean="0"/>
              <a:t> 265 р. до н.е. – захват етруського міста </a:t>
            </a:r>
            <a:r>
              <a:rPr lang="uk-UA" sz="2000" b="1" dirty="0" err="1" smtClean="0"/>
              <a:t>Вольсінії</a:t>
            </a:r>
            <a:r>
              <a:rPr lang="uk-UA" sz="2000" b="1" dirty="0" smtClean="0"/>
              <a:t>, з яким завершується підкорення центральної та південної Італії</a:t>
            </a:r>
          </a:p>
          <a:p>
            <a:pPr algn="just">
              <a:buNone/>
            </a:pPr>
            <a:r>
              <a:rPr lang="uk-UA" sz="2000" dirty="0" smtClean="0"/>
              <a:t>91-88 до н.е. </a:t>
            </a:r>
            <a:r>
              <a:rPr lang="uk-UA" sz="2000" smtClean="0"/>
              <a:t>– </a:t>
            </a:r>
            <a:r>
              <a:rPr lang="uk-UA" sz="2000" smtClean="0"/>
              <a:t>Союзницька </a:t>
            </a:r>
            <a:r>
              <a:rPr lang="uk-UA" sz="2000" dirty="0" smtClean="0"/>
              <a:t>війна: надання римського права всім італікам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абочий стол 27.02.2017\Карты ромфил (2)\Ром.фил. лекция 3 (2)\img050103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8856984" cy="635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6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Розповсюдження латинської мови на </a:t>
            </a:r>
            <a:r>
              <a:rPr lang="uk-UA" dirty="0" err="1" smtClean="0"/>
              <a:t>Апенінському</a:t>
            </a:r>
            <a:r>
              <a:rPr lang="uk-UA" dirty="0" smtClean="0"/>
              <a:t> півострові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відбувалось:</a:t>
            </a:r>
          </a:p>
          <a:p>
            <a:pPr marL="514350" indent="-514350">
              <a:buAutoNum type="arabicPeriod"/>
            </a:pPr>
            <a:r>
              <a:rPr lang="uk-UA" dirty="0" smtClean="0"/>
              <a:t>шляхом колонізації</a:t>
            </a:r>
          </a:p>
          <a:p>
            <a:pPr marL="514350" indent="-514350" algn="just">
              <a:buAutoNum type="arabicPeriod"/>
            </a:pPr>
            <a:r>
              <a:rPr lang="uk-UA" dirty="0" smtClean="0"/>
              <a:t>через італіків, що відбували свою службу у римських легіонах</a:t>
            </a:r>
          </a:p>
          <a:p>
            <a:pPr marL="514350" indent="-514350" algn="just">
              <a:buNone/>
            </a:pPr>
            <a:r>
              <a:rPr lang="uk-UA" dirty="0" smtClean="0"/>
              <a:t>Латинська мова швидко розповсюдилась серед італіків, які легко її засвоювали завдяки близькості 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Результати романізації </a:t>
            </a:r>
            <a:r>
              <a:rPr lang="uk-UA" b="1" dirty="0" err="1" smtClean="0"/>
              <a:t>Апенінського</a:t>
            </a:r>
            <a:r>
              <a:rPr lang="uk-UA" b="1" dirty="0" smtClean="0"/>
              <a:t> півострова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Утворилось </a:t>
            </a:r>
            <a:r>
              <a:rPr lang="uk-UA" sz="3600" b="1" dirty="0" smtClean="0"/>
              <a:t>розмовне койне </a:t>
            </a:r>
            <a:r>
              <a:rPr lang="uk-UA" sz="3600" dirty="0" smtClean="0"/>
              <a:t>– зрозуміла всім італікам мова, утворена на основі латини, але з домішками у кожній області місцевих рис, що відображаюсь рідну для даного італійського племені мову.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Перша Пунічна війна </a:t>
            </a:r>
            <a:br>
              <a:rPr lang="uk-UA" b="1" dirty="0" smtClean="0"/>
            </a:br>
            <a:r>
              <a:rPr lang="uk-UA" b="1" dirty="0" smtClean="0"/>
              <a:t>(264-241 рр. до н.е.)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Завоювання Сицилії, Сардинії, Корсики.</a:t>
            </a:r>
          </a:p>
          <a:p>
            <a:pPr>
              <a:buNone/>
            </a:pPr>
            <a:r>
              <a:rPr lang="uk-UA" dirty="0" smtClean="0"/>
              <a:t>227 р. до н.е. – надано статус провінцій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Друга Пунічна війна </a:t>
            </a:r>
            <a:br>
              <a:rPr lang="uk-UA" b="1" dirty="0" smtClean="0"/>
            </a:br>
            <a:r>
              <a:rPr lang="uk-UA" b="1" dirty="0" smtClean="0"/>
              <a:t>(218-201 рр. до н.е.)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Завоювання Іберійського півострова: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197 р. до н.е. – утворення провінцій Ближня Іспанія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Hispania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Citerior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північно-східні землі – та Дальня Іспанія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(Hispania Ulterior)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південно-східні, потім перейменовані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Тараконську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Іспанію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Бетіку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26-19 рр. до н.е.: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кантабрійська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війна, закінчення завоювання півострова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Лекція 3. </a:t>
            </a:r>
            <a:r>
              <a:rPr lang="uk-UA" dirty="0" smtClean="0"/>
              <a:t>Історичні умови утворення Романії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7786742" cy="3786214"/>
          </a:xfrm>
        </p:spPr>
        <p:txBody>
          <a:bodyPr>
            <a:normAutofit/>
          </a:bodyPr>
          <a:lstStyle/>
          <a:p>
            <a:pPr algn="l"/>
            <a:r>
              <a:rPr lang="uk-UA" sz="3300" dirty="0" smtClean="0">
                <a:solidFill>
                  <a:schemeClr val="tx1"/>
                </a:solidFill>
              </a:rPr>
              <a:t>1. Племена на території Європи у 1 тисячолітті до нашої ери.</a:t>
            </a:r>
          </a:p>
          <a:p>
            <a:pPr algn="l"/>
            <a:r>
              <a:rPr lang="uk-UA" sz="3300" dirty="0" smtClean="0">
                <a:solidFill>
                  <a:schemeClr val="tx1"/>
                </a:solidFill>
              </a:rPr>
              <a:t>2. Романізація Апеннінського півострова.</a:t>
            </a:r>
          </a:p>
          <a:p>
            <a:pPr algn="l"/>
            <a:r>
              <a:rPr lang="uk-UA" sz="3300" dirty="0" smtClean="0">
                <a:solidFill>
                  <a:schemeClr val="tx1"/>
                </a:solidFill>
              </a:rPr>
              <a:t>3. Романізація Іберійського півострова.</a:t>
            </a:r>
          </a:p>
          <a:p>
            <a:pPr algn="l"/>
            <a:r>
              <a:rPr lang="uk-UA" sz="3300" dirty="0" smtClean="0">
                <a:solidFill>
                  <a:schemeClr val="tx1"/>
                </a:solidFill>
              </a:rPr>
              <a:t>4. Романізація  Галії.</a:t>
            </a:r>
          </a:p>
          <a:p>
            <a:pPr algn="l"/>
            <a:r>
              <a:rPr lang="uk-UA" sz="3300" dirty="0" smtClean="0">
                <a:solidFill>
                  <a:schemeClr val="tx1"/>
                </a:solidFill>
              </a:rPr>
              <a:t>5. Романізація Дакії.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 27.02.2017\Карты ромфил (2)\Hispania_1a_division_provinci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1878" y="1600200"/>
            <a:ext cx="646024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8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2862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 provinces de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la péninsule Ibérique</a:t>
            </a:r>
            <a:endParaRPr lang="ru-RU" sz="3600" dirty="0"/>
          </a:p>
        </p:txBody>
      </p:sp>
      <p:pic>
        <p:nvPicPr>
          <p:cNvPr id="1026" name="Picture 2" descr="D:\Рабочий стол 27.02.2017\Карты ромфил (2)\300px-Conquista_Hispania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572296" cy="457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9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Особливості романізації Піренейського півострова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Нерівномірний характер темпів романізації є причиною виникнення декількох романських 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Романізація </a:t>
            </a:r>
            <a:r>
              <a:rPr lang="en-US" dirty="0"/>
              <a:t>T</a:t>
            </a:r>
            <a:r>
              <a:rPr lang="uk-UA" dirty="0" err="1" smtClean="0"/>
              <a:t>рансальпійської</a:t>
            </a:r>
            <a:r>
              <a:rPr lang="uk-UA" dirty="0" smtClean="0"/>
              <a:t> Галії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125 р. до н.е. – підкорення </a:t>
            </a:r>
            <a:r>
              <a:rPr lang="uk-UA" dirty="0" err="1" smtClean="0"/>
              <a:t>лігурів</a:t>
            </a:r>
            <a:r>
              <a:rPr lang="uk-UA" dirty="0" smtClean="0"/>
              <a:t> </a:t>
            </a:r>
          </a:p>
          <a:p>
            <a:pPr algn="just"/>
            <a:r>
              <a:rPr lang="uk-UA" dirty="0" smtClean="0"/>
              <a:t>121 р. до н.е. – підкорення </a:t>
            </a:r>
            <a:r>
              <a:rPr lang="uk-UA" dirty="0" err="1" smtClean="0"/>
              <a:t>алоброгів</a:t>
            </a:r>
            <a:r>
              <a:rPr lang="uk-UA" dirty="0" smtClean="0"/>
              <a:t> та </a:t>
            </a:r>
            <a:r>
              <a:rPr lang="uk-UA" dirty="0" err="1" smtClean="0"/>
              <a:t>арвернів</a:t>
            </a:r>
            <a:r>
              <a:rPr lang="uk-UA" dirty="0" smtClean="0"/>
              <a:t>; утворення </a:t>
            </a:r>
            <a:r>
              <a:rPr lang="uk-UA" dirty="0" err="1" smtClean="0"/>
              <a:t>Нарбонської</a:t>
            </a:r>
            <a:r>
              <a:rPr lang="uk-UA" dirty="0" smtClean="0"/>
              <a:t> Галії</a:t>
            </a:r>
          </a:p>
          <a:p>
            <a:pPr algn="just"/>
            <a:r>
              <a:rPr lang="uk-UA" b="1" dirty="0" smtClean="0"/>
              <a:t>58-50 до н.е. – підкорення Галії Юлієм Цезарем</a:t>
            </a:r>
          </a:p>
          <a:p>
            <a:pPr algn="just"/>
            <a:r>
              <a:rPr lang="uk-UA" dirty="0" smtClean="0"/>
              <a:t>30-14 до н.е. розподіл на три провінції – </a:t>
            </a:r>
            <a:r>
              <a:rPr lang="uk-UA" dirty="0" err="1" smtClean="0"/>
              <a:t>Аквітанія</a:t>
            </a:r>
            <a:r>
              <a:rPr lang="uk-UA" dirty="0" smtClean="0"/>
              <a:t>, </a:t>
            </a:r>
            <a:r>
              <a:rPr lang="uk-UA" dirty="0" err="1" smtClean="0"/>
              <a:t>Белгіка</a:t>
            </a:r>
            <a:r>
              <a:rPr lang="uk-UA" dirty="0" smtClean="0"/>
              <a:t>, </a:t>
            </a:r>
            <a:r>
              <a:rPr lang="uk-UA" dirty="0" err="1" smtClean="0"/>
              <a:t>Лугдунія</a:t>
            </a:r>
            <a:r>
              <a:rPr lang="uk-UA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5602" name="Picture 2" descr="D:\Рабочий стол 27.02.2017\Карты ромфил (2)\Ром.фил. лекция 3 (2)\Gallia_I_d.n.e.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247982"/>
            <a:ext cx="7643866" cy="5929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Особливості романізації Галії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 Порівняно швидкі темпи романізації трансальпійської Галії (9 років) пояснюються високим розвитком самої Римської держави, а також культурними факторами:  залучення населення до латинської мови та римської культури через школи та літературу.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Романізація Дакії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101-102, 105-106 н.е. – </a:t>
            </a:r>
            <a:r>
              <a:rPr lang="uk-UA" dirty="0" err="1" smtClean="0"/>
              <a:t>Дакійські</a:t>
            </a:r>
            <a:r>
              <a:rPr lang="uk-UA" dirty="0" smtClean="0"/>
              <a:t> війни Марка </a:t>
            </a:r>
            <a:r>
              <a:rPr lang="uk-UA" dirty="0" err="1" smtClean="0"/>
              <a:t>Ульпія</a:t>
            </a:r>
            <a:r>
              <a:rPr lang="uk-UA" dirty="0" smtClean="0"/>
              <a:t> Траяна: завоювання Дакії</a:t>
            </a:r>
          </a:p>
          <a:p>
            <a:pPr algn="just"/>
            <a:r>
              <a:rPr lang="uk-UA" dirty="0" smtClean="0"/>
              <a:t>107 – утворення провінції Дакія</a:t>
            </a:r>
          </a:p>
          <a:p>
            <a:pPr algn="just"/>
            <a:r>
              <a:rPr lang="uk-UA" dirty="0" smtClean="0"/>
              <a:t>271-275 н.е. – перша територія, яку римляни залишили під натиском вестготів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Особливості романізації Дакії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Романізація Дакії відбувалась дуже інтенсивно і була стійкою, незважаючи на короткі терміни перебування у складі Римської імперії.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 27.02.2017\Карты ромфил (2)\Ром.фил. лекция 3 (2)\img050103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Рабочий стол 27.02.2017\Карты ромфил (2)\Ром.фил. лекция 3 (2)\img050103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8064896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Племена Апеннінського півострова </a:t>
            </a:r>
            <a:br>
              <a:rPr lang="uk-UA" sz="3600" b="1" dirty="0" smtClean="0"/>
            </a:br>
            <a:r>
              <a:rPr lang="uk-UA" sz="3600" b="1" dirty="0" smtClean="0"/>
              <a:t>у Х ст. до н.е.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92500" lnSpcReduction="10000"/>
          </a:bodyPr>
          <a:lstStyle/>
          <a:p>
            <a:r>
              <a:rPr lang="uk-UA" u="sng" dirty="0" smtClean="0"/>
              <a:t>Етруски</a:t>
            </a:r>
            <a:r>
              <a:rPr lang="uk-UA" dirty="0" smtClean="0"/>
              <a:t> – племена невідомого походження</a:t>
            </a:r>
          </a:p>
          <a:p>
            <a:pPr algn="just"/>
            <a:r>
              <a:rPr lang="uk-UA" u="sng" dirty="0" smtClean="0"/>
              <a:t>Італіки</a:t>
            </a:r>
            <a:r>
              <a:rPr lang="uk-UA" dirty="0" smtClean="0"/>
              <a:t> – численна група етнічно споріднених племен індоєвропейського походження:</a:t>
            </a:r>
          </a:p>
          <a:p>
            <a:pPr marL="514350" indent="-514350" algn="just">
              <a:buAutoNum type="arabicParenR"/>
            </a:pPr>
            <a:r>
              <a:rPr lang="uk-UA" dirty="0" smtClean="0"/>
              <a:t>латинська хвиля: латини, </a:t>
            </a:r>
            <a:r>
              <a:rPr lang="uk-UA" dirty="0" err="1" smtClean="0"/>
              <a:t>сабіни</a:t>
            </a:r>
            <a:r>
              <a:rPr lang="uk-UA" dirty="0" smtClean="0"/>
              <a:t>, </a:t>
            </a:r>
            <a:r>
              <a:rPr lang="uk-UA" dirty="0" err="1" smtClean="0"/>
              <a:t>сікули</a:t>
            </a:r>
            <a:r>
              <a:rPr lang="uk-UA" dirty="0" smtClean="0"/>
              <a:t>, </a:t>
            </a:r>
            <a:r>
              <a:rPr lang="uk-UA" dirty="0" err="1" smtClean="0"/>
              <a:t>фаліски</a:t>
            </a:r>
            <a:r>
              <a:rPr lang="uk-UA" dirty="0" smtClean="0"/>
              <a:t>, </a:t>
            </a:r>
            <a:r>
              <a:rPr lang="uk-UA" dirty="0" err="1" smtClean="0"/>
              <a:t>вольски</a:t>
            </a:r>
            <a:r>
              <a:rPr lang="uk-UA" dirty="0" smtClean="0"/>
              <a:t>, </a:t>
            </a:r>
            <a:r>
              <a:rPr lang="uk-UA" dirty="0" err="1" smtClean="0"/>
              <a:t>екви</a:t>
            </a:r>
            <a:r>
              <a:rPr lang="uk-UA" dirty="0" smtClean="0"/>
              <a:t>, </a:t>
            </a:r>
            <a:r>
              <a:rPr lang="uk-UA" dirty="0" err="1" smtClean="0"/>
              <a:t>герніки</a:t>
            </a:r>
            <a:r>
              <a:rPr lang="uk-UA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uk-UA" dirty="0" err="1" smtClean="0"/>
              <a:t>осьсько-умбрська</a:t>
            </a:r>
            <a:r>
              <a:rPr lang="uk-UA" dirty="0" smtClean="0"/>
              <a:t> хвиля: умбри, </a:t>
            </a:r>
            <a:r>
              <a:rPr lang="uk-UA" dirty="0" err="1" smtClean="0"/>
              <a:t>сабіни</a:t>
            </a:r>
            <a:r>
              <a:rPr lang="uk-UA" dirty="0" smtClean="0"/>
              <a:t>, </a:t>
            </a:r>
            <a:r>
              <a:rPr lang="uk-UA" dirty="0" err="1" smtClean="0"/>
              <a:t>самніти</a:t>
            </a:r>
            <a:r>
              <a:rPr lang="uk-UA" dirty="0" smtClean="0"/>
              <a:t>, </a:t>
            </a:r>
            <a:r>
              <a:rPr lang="uk-UA" dirty="0" err="1" smtClean="0"/>
              <a:t>оски</a:t>
            </a:r>
            <a:r>
              <a:rPr lang="uk-UA" dirty="0" smtClean="0"/>
              <a:t>, </a:t>
            </a:r>
            <a:r>
              <a:rPr lang="uk-UA" dirty="0" err="1" smtClean="0"/>
              <a:t>бруттії</a:t>
            </a:r>
            <a:r>
              <a:rPr lang="uk-UA" dirty="0" smtClean="0"/>
              <a:t>;</a:t>
            </a:r>
          </a:p>
          <a:p>
            <a:pPr marL="514350" indent="-514350" algn="just"/>
            <a:r>
              <a:rPr lang="uk-UA" u="sng" dirty="0" smtClean="0"/>
              <a:t>Венети, гали, </a:t>
            </a:r>
            <a:r>
              <a:rPr lang="uk-UA" u="sng" dirty="0" err="1" smtClean="0"/>
              <a:t>мессапи</a:t>
            </a:r>
            <a:r>
              <a:rPr lang="uk-UA" u="sng" dirty="0" smtClean="0"/>
              <a:t> </a:t>
            </a:r>
            <a:r>
              <a:rPr lang="uk-UA" dirty="0" smtClean="0"/>
              <a:t>– неіталійські, але індоєвропейські племена;</a:t>
            </a:r>
          </a:p>
          <a:p>
            <a:pPr marL="514350" indent="-514350" algn="just"/>
            <a:r>
              <a:rPr lang="uk-UA" u="sng" dirty="0" err="1" smtClean="0"/>
              <a:t>Лігури</a:t>
            </a:r>
            <a:r>
              <a:rPr lang="uk-UA" u="sng" dirty="0" smtClean="0"/>
              <a:t>, </a:t>
            </a:r>
            <a:r>
              <a:rPr lang="uk-UA" u="sng" dirty="0" err="1" smtClean="0"/>
              <a:t>корси</a:t>
            </a:r>
            <a:r>
              <a:rPr lang="uk-UA" u="sng" dirty="0" smtClean="0"/>
              <a:t>, </a:t>
            </a:r>
            <a:r>
              <a:rPr lang="uk-UA" u="sng" dirty="0" err="1" smtClean="0"/>
              <a:t>сарди</a:t>
            </a:r>
            <a:r>
              <a:rPr lang="uk-UA" u="sng" dirty="0" smtClean="0"/>
              <a:t> </a:t>
            </a:r>
            <a:r>
              <a:rPr lang="uk-UA" dirty="0" smtClean="0"/>
              <a:t>– можливо, племена неіндоєвропейського походження</a:t>
            </a:r>
          </a:p>
          <a:p>
            <a:pPr marL="514350" indent="-514350" algn="just"/>
            <a:endParaRPr lang="uk-UA" dirty="0" smtClean="0"/>
          </a:p>
          <a:p>
            <a:pPr marL="514350" indent="-514350" algn="just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Падіння Римської імперії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395 р. </a:t>
            </a:r>
            <a:r>
              <a:rPr lang="ru-RU" dirty="0" err="1"/>
              <a:t>н.е</a:t>
            </a:r>
            <a:r>
              <a:rPr lang="ru-RU" dirty="0"/>
              <a:t>. –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на </a:t>
            </a:r>
            <a:r>
              <a:rPr lang="ru-RU" dirty="0" err="1"/>
              <a:t>Західну</a:t>
            </a:r>
            <a:r>
              <a:rPr lang="ru-RU" dirty="0"/>
              <a:t> </a:t>
            </a:r>
            <a:r>
              <a:rPr lang="ru-RU" dirty="0" err="1"/>
              <a:t>Римську</a:t>
            </a:r>
            <a:r>
              <a:rPr lang="ru-RU" dirty="0"/>
              <a:t> </a:t>
            </a:r>
            <a:r>
              <a:rPr lang="ru-RU" dirty="0" err="1"/>
              <a:t>імперію</a:t>
            </a:r>
            <a:r>
              <a:rPr lang="ru-RU" dirty="0"/>
              <a:t> та </a:t>
            </a:r>
            <a:r>
              <a:rPr lang="ru-RU" dirty="0" err="1"/>
              <a:t>Східну</a:t>
            </a:r>
            <a:r>
              <a:rPr lang="ru-RU" dirty="0"/>
              <a:t> </a:t>
            </a:r>
            <a:r>
              <a:rPr lang="ru-RU" dirty="0" err="1"/>
              <a:t>Римську</a:t>
            </a:r>
            <a:r>
              <a:rPr lang="ru-RU" dirty="0"/>
              <a:t> </a:t>
            </a:r>
            <a:r>
              <a:rPr lang="ru-RU" dirty="0" err="1"/>
              <a:t>імперію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У 476 р. –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У 1453 р. -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9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Варварські королівства на території Західної Римської імперії</a:t>
            </a:r>
            <a:r>
              <a:rPr lang="fr-FR" dirty="0" smtClean="0"/>
              <a:t/>
            </a:r>
            <a:br>
              <a:rPr lang="fr-FR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,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германськими</a:t>
            </a:r>
            <a:r>
              <a:rPr lang="ru-RU" dirty="0"/>
              <a:t> народами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 smtClean="0"/>
              <a:t>вторгнень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тривали</a:t>
            </a:r>
            <a:r>
              <a:rPr lang="ru-RU" dirty="0"/>
              <a:t> з </a:t>
            </a:r>
            <a:r>
              <a:rPr lang="ru-RU" dirty="0" smtClean="0"/>
              <a:t>І</a:t>
            </a:r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en-US" dirty="0" smtClean="0"/>
              <a:t>VI</a:t>
            </a:r>
            <a:r>
              <a:rPr lang="ru-RU" dirty="0" smtClean="0"/>
              <a:t> </a:t>
            </a:r>
            <a:r>
              <a:rPr lang="ru-RU" dirty="0" err="1"/>
              <a:t>століття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uk-UA" b="1" dirty="0" smtClean="0"/>
              <a:t>в Іспанії 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- </a:t>
            </a:r>
            <a:r>
              <a:rPr lang="uk-UA" dirty="0" smtClean="0"/>
              <a:t>Королівство </a:t>
            </a:r>
            <a:r>
              <a:rPr lang="uk-UA" dirty="0" err="1" smtClean="0"/>
              <a:t>свевів</a:t>
            </a:r>
            <a:r>
              <a:rPr lang="uk-UA" dirty="0" smtClean="0"/>
              <a:t> </a:t>
            </a:r>
            <a:r>
              <a:rPr lang="fr-FR" dirty="0" smtClean="0"/>
              <a:t>(410–584</a:t>
            </a:r>
            <a:r>
              <a:rPr lang="uk-UA" dirty="0" smtClean="0"/>
              <a:t> </a:t>
            </a:r>
            <a:r>
              <a:rPr lang="uk-UA" dirty="0" err="1" smtClean="0"/>
              <a:t>р.р</a:t>
            </a:r>
            <a:r>
              <a:rPr lang="uk-UA" dirty="0" smtClean="0"/>
              <a:t>.</a:t>
            </a:r>
            <a:r>
              <a:rPr lang="fr-FR" dirty="0" smtClean="0"/>
              <a:t>),</a:t>
            </a:r>
          </a:p>
          <a:p>
            <a:pPr>
              <a:buNone/>
            </a:pPr>
            <a:r>
              <a:rPr lang="fr-FR" dirty="0" smtClean="0"/>
              <a:t>- </a:t>
            </a:r>
            <a:r>
              <a:rPr lang="uk-UA" dirty="0" smtClean="0"/>
              <a:t>Королівство вестготів</a:t>
            </a:r>
            <a:r>
              <a:rPr lang="fr-FR" dirty="0" smtClean="0"/>
              <a:t> (418–711</a:t>
            </a:r>
            <a:r>
              <a:rPr lang="uk-UA" dirty="0" smtClean="0"/>
              <a:t> </a:t>
            </a:r>
            <a:r>
              <a:rPr lang="uk-UA" dirty="0" err="1" smtClean="0"/>
              <a:t>р.р</a:t>
            </a:r>
            <a:r>
              <a:rPr lang="uk-UA" dirty="0" smtClean="0"/>
              <a:t>.</a:t>
            </a:r>
            <a:r>
              <a:rPr lang="fr-FR" dirty="0" smtClean="0"/>
              <a:t>)</a:t>
            </a:r>
          </a:p>
          <a:p>
            <a:r>
              <a:rPr lang="uk-UA" b="1" dirty="0" smtClean="0"/>
              <a:t>в Галії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- </a:t>
            </a:r>
            <a:r>
              <a:rPr lang="uk-UA" dirty="0" smtClean="0"/>
              <a:t>Королівство франків</a:t>
            </a:r>
            <a:r>
              <a:rPr lang="fr-FR" dirty="0" smtClean="0"/>
              <a:t> (481–843</a:t>
            </a:r>
            <a:r>
              <a:rPr lang="uk-UA" dirty="0" smtClean="0"/>
              <a:t> </a:t>
            </a:r>
            <a:r>
              <a:rPr lang="uk-UA" dirty="0" err="1" smtClean="0"/>
              <a:t>р.р</a:t>
            </a:r>
            <a:r>
              <a:rPr lang="uk-UA" dirty="0" smtClean="0"/>
              <a:t>.</a:t>
            </a:r>
            <a:r>
              <a:rPr lang="fr-FR" dirty="0" smtClean="0"/>
              <a:t>),</a:t>
            </a:r>
          </a:p>
          <a:p>
            <a:pPr>
              <a:buNone/>
            </a:pPr>
            <a:r>
              <a:rPr lang="fr-FR" dirty="0" smtClean="0"/>
              <a:t>- </a:t>
            </a:r>
            <a:r>
              <a:rPr lang="uk-UA" dirty="0" smtClean="0"/>
              <a:t>Королівство </a:t>
            </a:r>
            <a:r>
              <a:rPr lang="uk-UA" dirty="0" err="1" smtClean="0"/>
              <a:t>бургундів</a:t>
            </a:r>
            <a:r>
              <a:rPr lang="uk-UA" dirty="0" smtClean="0"/>
              <a:t> у </a:t>
            </a:r>
            <a:r>
              <a:rPr lang="uk-UA" dirty="0" err="1" smtClean="0"/>
              <a:t>Лугдунії</a:t>
            </a:r>
            <a:r>
              <a:rPr lang="uk-UA" dirty="0" smtClean="0"/>
              <a:t> (411-534 </a:t>
            </a:r>
            <a:r>
              <a:rPr lang="uk-UA" dirty="0" err="1" smtClean="0"/>
              <a:t>р.р</a:t>
            </a:r>
            <a:r>
              <a:rPr lang="uk-UA" dirty="0" smtClean="0"/>
              <a:t>.)</a:t>
            </a:r>
            <a:endParaRPr lang="fr-FR" dirty="0" smtClean="0"/>
          </a:p>
          <a:p>
            <a:r>
              <a:rPr lang="uk-UA" b="1" dirty="0" smtClean="0"/>
              <a:t>в Італії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- </a:t>
            </a:r>
            <a:r>
              <a:rPr lang="uk-UA" dirty="0" smtClean="0"/>
              <a:t>Королівство остготів</a:t>
            </a:r>
            <a:r>
              <a:rPr lang="fr-FR" dirty="0" smtClean="0"/>
              <a:t> (493–553</a:t>
            </a:r>
            <a:r>
              <a:rPr lang="uk-UA" dirty="0" smtClean="0"/>
              <a:t> </a:t>
            </a:r>
            <a:r>
              <a:rPr lang="uk-UA" dirty="0" err="1" smtClean="0"/>
              <a:t>р.р</a:t>
            </a:r>
            <a:r>
              <a:rPr lang="uk-UA" dirty="0" smtClean="0"/>
              <a:t>.</a:t>
            </a:r>
            <a:r>
              <a:rPr lang="fr-FR" dirty="0" smtClean="0"/>
              <a:t>), </a:t>
            </a:r>
          </a:p>
          <a:p>
            <a:pPr>
              <a:buNone/>
            </a:pPr>
            <a:r>
              <a:rPr lang="fr-FR" dirty="0" smtClean="0"/>
              <a:t>- </a:t>
            </a:r>
            <a:r>
              <a:rPr lang="uk-UA" dirty="0" smtClean="0"/>
              <a:t>Королівство </a:t>
            </a:r>
            <a:r>
              <a:rPr lang="uk-UA" dirty="0" err="1" smtClean="0"/>
              <a:t>лангобардів</a:t>
            </a:r>
            <a:r>
              <a:rPr lang="uk-UA" dirty="0" smtClean="0"/>
              <a:t> </a:t>
            </a:r>
            <a:r>
              <a:rPr lang="fr-FR" dirty="0" smtClean="0"/>
              <a:t>(568–774</a:t>
            </a:r>
            <a:r>
              <a:rPr lang="uk-UA" dirty="0" smtClean="0"/>
              <a:t> </a:t>
            </a:r>
            <a:r>
              <a:rPr lang="uk-UA" dirty="0" err="1" smtClean="0"/>
              <a:t>р.р</a:t>
            </a:r>
            <a:r>
              <a:rPr lang="uk-UA" dirty="0" smtClean="0"/>
              <a:t>.</a:t>
            </a:r>
            <a:r>
              <a:rPr lang="fr-FR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Рекомендована література: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363272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uk-UA" dirty="0"/>
              <a:t>Дейвіс Н. Європа. Історія. </a:t>
            </a:r>
            <a:r>
              <a:rPr lang="en-US" dirty="0"/>
              <a:t>URL: https://4read.org/2242-deyvys-norman-yevropa-ystoryya.html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2. </a:t>
            </a:r>
            <a:r>
              <a:rPr lang="uk-UA" dirty="0" err="1"/>
              <a:t>Звонська</a:t>
            </a:r>
            <a:r>
              <a:rPr lang="uk-UA" dirty="0"/>
              <a:t> Л. Л. Енциклопедичний словник класичних мов. 2-ге вид. </a:t>
            </a:r>
            <a:r>
              <a:rPr lang="uk-UA" dirty="0" err="1"/>
              <a:t>випр</a:t>
            </a:r>
            <a:r>
              <a:rPr lang="uk-UA" dirty="0"/>
              <a:t>. і </a:t>
            </a:r>
            <a:r>
              <a:rPr lang="uk-UA" dirty="0" err="1"/>
              <a:t>допов</a:t>
            </a:r>
            <a:r>
              <a:rPr lang="uk-UA" dirty="0"/>
              <a:t>. Київ : ВПЦ "Київський </a:t>
            </a:r>
            <a:r>
              <a:rPr lang="uk-UA" dirty="0" err="1"/>
              <a:t>універс</a:t>
            </a:r>
            <a:r>
              <a:rPr lang="ru-RU" dirty="0" err="1"/>
              <a:t>итет</a:t>
            </a:r>
            <a:r>
              <a:rPr lang="ru-RU" dirty="0"/>
              <a:t>", 2017. 552 с.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uk-UA" dirty="0" err="1"/>
              <a:t>Кірковська</a:t>
            </a:r>
            <a:r>
              <a:rPr lang="uk-UA" dirty="0"/>
              <a:t> І. С. Вступ до романської філології : підручник. Дніпро : «Пороги», 2018. </a:t>
            </a:r>
            <a:r>
              <a:rPr lang="en-US" dirty="0"/>
              <a:t>C</a:t>
            </a:r>
            <a:r>
              <a:rPr lang="ru-RU" dirty="0"/>
              <a:t>. </a:t>
            </a:r>
            <a:r>
              <a:rPr lang="uk-UA" dirty="0"/>
              <a:t>99-11</a:t>
            </a:r>
            <a:r>
              <a:rPr lang="ru-RU" dirty="0"/>
              <a:t>5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чий стол 27.02.2017\Карты ромфил (2)\Ром.фил. лекция 3 (2)\img050103-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537" y="274638"/>
            <a:ext cx="8358245" cy="619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9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89640" cy="1584176"/>
          </a:xfrm>
        </p:spPr>
        <p:txBody>
          <a:bodyPr>
            <a:noAutofit/>
          </a:bodyPr>
          <a:lstStyle/>
          <a:p>
            <a:pPr algn="just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Liber Linteus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Liber linteus Zagrebiensis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Лляна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книга»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Загребська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лляна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книга»,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«Книга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Загребської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Liber Agramensis) 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етруською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написана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лляному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найдовшим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надписів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етруською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Содержимое 3" descr="800px-Lanena_knjiga_(Liber_linteus_Zagrebiensi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060848"/>
            <a:ext cx="8229600" cy="4495419"/>
          </a:xfrm>
        </p:spPr>
      </p:pic>
    </p:spTree>
    <p:extLst>
      <p:ext uri="{BB962C8B-B14F-4D97-AF65-F5344CB8AC3E}">
        <p14:creationId xmlns:p14="http://schemas.microsoft.com/office/powerpoint/2010/main" val="325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Tavolo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iguvini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гувінські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умбрської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ритуальними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жерців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Содержимое 3" descr="Tavole_eugub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12776"/>
            <a:ext cx="6000792" cy="5214974"/>
          </a:xfrm>
        </p:spPr>
      </p:pic>
    </p:spTree>
    <p:extLst>
      <p:ext uri="{BB962C8B-B14F-4D97-AF65-F5344CB8AC3E}">
        <p14:creationId xmlns:p14="http://schemas.microsoft.com/office/powerpoint/2010/main" val="41182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Племена Іберійського півострова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9"/>
            <a:ext cx="8515352" cy="3714776"/>
          </a:xfrm>
        </p:spPr>
        <p:txBody>
          <a:bodyPr>
            <a:normAutofit fontScale="25000" lnSpcReduction="20000"/>
          </a:bodyPr>
          <a:lstStyle/>
          <a:p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Ібери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– група племен неіндоєвропейського походження:</a:t>
            </a:r>
          </a:p>
          <a:p>
            <a:pPr>
              <a:buNone/>
            </a:pPr>
            <a:endParaRPr lang="uk-UA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arenR"/>
            </a:pP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карпетани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турдули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лузітани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займали більшу територію сучасної Португалії;</a:t>
            </a:r>
          </a:p>
          <a:p>
            <a:pPr marL="514350" indent="-514350" algn="just">
              <a:buAutoNum type="arabicParenR"/>
            </a:pP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галлаїки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(або </a:t>
            </a: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галлеки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) – територія сучасної </a:t>
            </a: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Галісії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AutoNum type="arabicParenR"/>
            </a:pP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маскони, </a:t>
            </a: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астури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кантабри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– населяли північ півострова;</a:t>
            </a:r>
          </a:p>
          <a:p>
            <a:pPr marL="514350" indent="-514350" algn="just">
              <a:buAutoNum type="arabicParenR"/>
            </a:pP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турдетани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оретани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– південь півострова;</a:t>
            </a:r>
          </a:p>
          <a:p>
            <a:pPr marL="514350" indent="-514350" algn="just">
              <a:buAutoNum type="arabicParenR"/>
            </a:pP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кельтиребійські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племена – у центрі півострова</a:t>
            </a:r>
          </a:p>
          <a:p>
            <a:pPr marL="514350" indent="-514350" algn="just">
              <a:buAutoNum type="arabicParenR"/>
            </a:pPr>
            <a:endParaRPr lang="uk-UA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uk-UA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абочий стол 27.02.2017\Карты ромфил (2)\Ром.фил. лекция 3 (2)\572254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-25102"/>
            <a:ext cx="8429684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2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Племена на території Галії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u="sng" dirty="0" smtClean="0"/>
              <a:t>Кельти або гали</a:t>
            </a:r>
            <a:r>
              <a:rPr lang="uk-UA" dirty="0" smtClean="0"/>
              <a:t> – група племен індоєвропейського походження:</a:t>
            </a:r>
          </a:p>
          <a:p>
            <a:pPr algn="just">
              <a:buNone/>
            </a:pPr>
            <a:r>
              <a:rPr lang="uk-UA" dirty="0" err="1" smtClean="0"/>
              <a:t>аквітани</a:t>
            </a:r>
            <a:r>
              <a:rPr lang="uk-UA" dirty="0" smtClean="0"/>
              <a:t>, </a:t>
            </a:r>
            <a:r>
              <a:rPr lang="uk-UA" dirty="0" err="1" smtClean="0"/>
              <a:t>арверни</a:t>
            </a:r>
            <a:r>
              <a:rPr lang="uk-UA" dirty="0" smtClean="0"/>
              <a:t>, </a:t>
            </a:r>
            <a:r>
              <a:rPr lang="uk-UA" dirty="0" err="1" smtClean="0"/>
              <a:t>белги</a:t>
            </a:r>
            <a:r>
              <a:rPr lang="uk-UA" dirty="0" smtClean="0"/>
              <a:t>, </a:t>
            </a:r>
            <a:r>
              <a:rPr lang="uk-UA" dirty="0" err="1" smtClean="0"/>
              <a:t>гельвети</a:t>
            </a:r>
            <a:r>
              <a:rPr lang="uk-UA" dirty="0" smtClean="0"/>
              <a:t>, </a:t>
            </a:r>
            <a:r>
              <a:rPr lang="uk-UA" dirty="0" err="1" smtClean="0"/>
              <a:t>тревери</a:t>
            </a:r>
            <a:r>
              <a:rPr lang="uk-UA" dirty="0" smtClean="0"/>
              <a:t>, </a:t>
            </a:r>
            <a:r>
              <a:rPr lang="uk-UA" dirty="0" err="1" smtClean="0"/>
              <a:t>едуї</a:t>
            </a:r>
            <a:r>
              <a:rPr lang="uk-UA" dirty="0" smtClean="0"/>
              <a:t>  та інші.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923</Words>
  <Application>Microsoft Office PowerPoint</Application>
  <PresentationFormat>Экран (4:3)</PresentationFormat>
  <Paragraphs>100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Вступ до спеціальності </vt:lpstr>
      <vt:lpstr>Лекція 3. Історичні умови утворення Романії </vt:lpstr>
      <vt:lpstr>Племена Апеннінського півострова  у Х ст. до н.е.</vt:lpstr>
      <vt:lpstr>Презентация PowerPoint</vt:lpstr>
      <vt:lpstr>Liber Linteus або Liber linteus Zagrebiensis («Лляна книга» або «Загребська лляна книга», також відома як «Книга (Загребської) мумії», Liber Agramensis) — книга етруською мовою, написана на лляному полотні. Є найдовшим з усіх відомих надписів етруською мовою.</vt:lpstr>
      <vt:lpstr>Tavolo iguvini (Ігувінські таблиці) – найвідоміша пам`ятка умбрської мовиі. Вони являють собою сім бронзових листів з ритуальними приписами для жерців.</vt:lpstr>
      <vt:lpstr>Племена Іберійського півострова</vt:lpstr>
      <vt:lpstr>Презентация PowerPoint</vt:lpstr>
      <vt:lpstr>Племена на території Галії</vt:lpstr>
      <vt:lpstr>Презентация PowerPoint</vt:lpstr>
      <vt:lpstr>Племена на території Дакії</vt:lpstr>
      <vt:lpstr>Презентация PowerPoint</vt:lpstr>
      <vt:lpstr>Романізація - </vt:lpstr>
      <vt:lpstr>Романізація Апеннінського півострова</vt:lpstr>
      <vt:lpstr>Презентация PowerPoint</vt:lpstr>
      <vt:lpstr>Розповсюдження латинської мови на Апенінському півострові</vt:lpstr>
      <vt:lpstr>Результати романізації Апенінського півострова</vt:lpstr>
      <vt:lpstr>Перша Пунічна війна  (264-241 рр. до н.е.)</vt:lpstr>
      <vt:lpstr>Друга Пунічна війна  (218-201 рр. до н.е.)</vt:lpstr>
      <vt:lpstr>Презентация PowerPoint</vt:lpstr>
      <vt:lpstr>Les provinces de la péninsule Ibérique</vt:lpstr>
      <vt:lpstr>Особливості романізації Піренейського півострова</vt:lpstr>
      <vt:lpstr>Романізація Tрансальпійської Галії</vt:lpstr>
      <vt:lpstr>Презентация PowerPoint</vt:lpstr>
      <vt:lpstr>Особливості романізації Галії</vt:lpstr>
      <vt:lpstr>Романізація Дакії</vt:lpstr>
      <vt:lpstr>Особливості романізації Дакії</vt:lpstr>
      <vt:lpstr>Презентация PowerPoint</vt:lpstr>
      <vt:lpstr>Презентация PowerPoint</vt:lpstr>
      <vt:lpstr>Падіння Римської імперії</vt:lpstr>
      <vt:lpstr> Варварські королівства на території Західної Римської імперії </vt:lpstr>
      <vt:lpstr>Рекомендована література: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112</cp:revision>
  <dcterms:modified xsi:type="dcterms:W3CDTF">2024-03-15T10:13:50Z</dcterms:modified>
</cp:coreProperties>
</file>