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5" r:id="rId10"/>
    <p:sldId id="276" r:id="rId11"/>
    <p:sldId id="264" r:id="rId12"/>
    <p:sldId id="283" r:id="rId13"/>
    <p:sldId id="278" r:id="rId14"/>
    <p:sldId id="277" r:id="rId15"/>
    <p:sldId id="279" r:id="rId16"/>
    <p:sldId id="267" r:id="rId17"/>
    <p:sldId id="268" r:id="rId18"/>
    <p:sldId id="274" r:id="rId19"/>
    <p:sldId id="281" r:id="rId20"/>
    <p:sldId id="280" r:id="rId21"/>
    <p:sldId id="282" r:id="rId22"/>
    <p:sldId id="269" r:id="rId23"/>
    <p:sldId id="271" r:id="rId24"/>
    <p:sldId id="270" r:id="rId25"/>
    <p:sldId id="272" r:id="rId26"/>
    <p:sldId id="273" r:id="rId27"/>
    <p:sldId id="284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126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B16FD5-19D0-4A2E-974A-D725FE17C013}" type="datetimeFigureOut">
              <a:rPr lang="ru-RU" smtClean="0"/>
              <a:pPr/>
              <a:t>29.03.2024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35FA79-8712-465B-8D81-81E207FA0EF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5FA79-8712-465B-8D81-81E207FA0EF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5FA79-8712-465B-8D81-81E207FA0EF8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3714776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Лекція 4.</a:t>
            </a:r>
            <a:r>
              <a:rPr lang="uk-UA" dirty="0" smtClean="0"/>
              <a:t> </a:t>
            </a:r>
            <a:r>
              <a:rPr lang="uk-UA" b="1" dirty="0" smtClean="0"/>
              <a:t>Латинська мова як основа формування романських мов.</a:t>
            </a:r>
            <a:r>
              <a:rPr lang="uk-UA" dirty="0" smtClean="0"/>
              <a:t> </a:t>
            </a:r>
            <a:r>
              <a:rPr lang="uk-UA" b="1" dirty="0" smtClean="0"/>
              <a:t>Поняття народної латини. Фактори диференціації народної латини та її перетворення в романські мови  </a:t>
            </a:r>
            <a:endParaRPr lang="ru-RU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500834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endParaRPr lang="uk-UA" dirty="0" smtClean="0"/>
          </a:p>
          <a:p>
            <a:pPr algn="just">
              <a:buNone/>
            </a:pPr>
            <a:r>
              <a:rPr lang="uk-UA" dirty="0" smtClean="0"/>
              <a:t>Основна причина розбіжностей між ром. мовами – внутрішня тенденція мовлення до диференціації, варіювання, яке посилювалось при ослабленні контактів між провінціями.</a:t>
            </a:r>
          </a:p>
          <a:p>
            <a:pPr algn="just">
              <a:buNone/>
            </a:pPr>
            <a:r>
              <a:rPr lang="uk-UA" dirty="0" smtClean="0"/>
              <a:t>При цьому треба враховувати:</a:t>
            </a:r>
          </a:p>
          <a:p>
            <a:pPr marL="514350" indent="-514350" algn="just">
              <a:buAutoNum type="arabicParenR"/>
            </a:pPr>
            <a:r>
              <a:rPr lang="uk-UA" b="1" dirty="0" smtClean="0"/>
              <a:t>часовий фактор</a:t>
            </a:r>
            <a:r>
              <a:rPr lang="uk-UA" dirty="0" smtClean="0"/>
              <a:t>: період завоювання провінції, характер і умови романізації (тобто ступінь поширеності літературної мови в провінції, чисельність та етнічний склад переселенців тощо), спосіб романізації (</a:t>
            </a:r>
            <a:r>
              <a:rPr lang="uk-UA" dirty="0" err="1" smtClean="0"/>
              <a:t>“міський”</a:t>
            </a:r>
            <a:r>
              <a:rPr lang="uk-UA" dirty="0" smtClean="0"/>
              <a:t> – через школу, адміністрацію, залучення місцевої знаті до римської культури або “сільський” – через колонії латинських поселенців,  переважно колишніх воїнів),</a:t>
            </a:r>
          </a:p>
          <a:p>
            <a:pPr marL="514350" indent="-514350" algn="just">
              <a:buAutoNum type="arabicParenR"/>
            </a:pPr>
            <a:r>
              <a:rPr lang="uk-UA" b="1" dirty="0" smtClean="0"/>
              <a:t>етнічний фактор</a:t>
            </a:r>
            <a:r>
              <a:rPr lang="uk-UA" dirty="0" smtClean="0"/>
              <a:t>: характер субстрату, </a:t>
            </a:r>
            <a:r>
              <a:rPr lang="uk-UA" dirty="0" err="1" smtClean="0"/>
              <a:t>суперстрату</a:t>
            </a:r>
            <a:r>
              <a:rPr lang="uk-UA" dirty="0" smtClean="0"/>
              <a:t>, адстрату та ступінь їх впливу на латину,</a:t>
            </a:r>
          </a:p>
          <a:p>
            <a:pPr marL="514350" indent="-514350" algn="just">
              <a:buAutoNum type="arabicParenR"/>
            </a:pPr>
            <a:r>
              <a:rPr lang="uk-UA" b="1" dirty="0" smtClean="0"/>
              <a:t>соціальний фактор</a:t>
            </a:r>
            <a:r>
              <a:rPr lang="uk-UA" dirty="0" smtClean="0"/>
              <a:t>: ступінь інтенсивності політичних, економічних, культурних контактів певної області з центральною Італією та з сусідніми романськими ареалами в період розквіту Римської імперії; час ізоляції даної романізованої області від Італії у період розпаду Римської імперії.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Теорія етнічного субстрату </a:t>
            </a:r>
            <a:br>
              <a:rPr lang="uk-UA" b="1" dirty="0" smtClean="0"/>
            </a:br>
            <a:r>
              <a:rPr lang="uk-UA" b="1" dirty="0" err="1" smtClean="0"/>
              <a:t>Гуго</a:t>
            </a:r>
            <a:r>
              <a:rPr lang="uk-UA" b="1" dirty="0" smtClean="0"/>
              <a:t> </a:t>
            </a:r>
            <a:r>
              <a:rPr lang="uk-UA" b="1" dirty="0" err="1" smtClean="0"/>
              <a:t>Шухардта</a:t>
            </a:r>
            <a:r>
              <a:rPr lang="uk-UA" b="1" dirty="0" smtClean="0"/>
              <a:t> (1842-1927)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8258204" cy="5000660"/>
          </a:xfrm>
        </p:spPr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uk-UA" dirty="0" err="1" smtClean="0"/>
              <a:t>Гуго</a:t>
            </a:r>
            <a:r>
              <a:rPr lang="uk-UA" dirty="0" smtClean="0"/>
              <a:t> </a:t>
            </a:r>
            <a:r>
              <a:rPr lang="uk-UA" dirty="0" err="1" smtClean="0"/>
              <a:t>Шухардт</a:t>
            </a:r>
            <a:r>
              <a:rPr lang="uk-UA" dirty="0" smtClean="0"/>
              <a:t> пояснював наявність діалектальних відмінностей у латині провінцій безпосереднім впливом субстрату</a:t>
            </a:r>
            <a:r>
              <a:rPr lang="uk-UA" b="1" dirty="0" smtClean="0"/>
              <a:t> </a:t>
            </a:r>
            <a:r>
              <a:rPr lang="uk-UA" dirty="0" smtClean="0"/>
              <a:t>(мови автохтонного населення) на мову римських поселенців. </a:t>
            </a:r>
          </a:p>
          <a:p>
            <a:pPr algn="just">
              <a:buNone/>
            </a:pPr>
            <a:r>
              <a:rPr lang="uk-UA" dirty="0" smtClean="0"/>
              <a:t>Як послідовник натуралістичної концепції, </a:t>
            </a:r>
            <a:r>
              <a:rPr lang="uk-UA" dirty="0" err="1" smtClean="0"/>
              <a:t>Гуго</a:t>
            </a:r>
            <a:r>
              <a:rPr lang="uk-UA" dirty="0" smtClean="0"/>
              <a:t> </a:t>
            </a:r>
            <a:r>
              <a:rPr lang="uk-UA" dirty="0" err="1" smtClean="0"/>
              <a:t>Шухардт</a:t>
            </a:r>
            <a:r>
              <a:rPr lang="uk-UA" dirty="0" smtClean="0"/>
              <a:t> </a:t>
            </a:r>
            <a:r>
              <a:rPr lang="uk-UA" dirty="0" smtClean="0"/>
              <a:t>будував родовідне дерево романських мов як відгалужування від загального стовбура послідовних гілок – майбутніх романських мов. </a:t>
            </a:r>
            <a:endParaRPr lang="ru-RU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b="1" dirty="0" smtClean="0"/>
              <a:t>В Італії: </a:t>
            </a:r>
            <a:endParaRPr lang="ru-RU" b="1" dirty="0" smtClean="0"/>
          </a:p>
          <a:p>
            <a:pPr algn="just">
              <a:buNone/>
            </a:pPr>
            <a:r>
              <a:rPr lang="uk-UA" dirty="0" smtClean="0"/>
              <a:t>1) південні діалекти італійської мови сформувались під безпосереднім впливом </a:t>
            </a:r>
            <a:r>
              <a:rPr lang="uk-UA" dirty="0" err="1" smtClean="0"/>
              <a:t>оскського</a:t>
            </a:r>
            <a:r>
              <a:rPr lang="uk-UA" dirty="0" smtClean="0"/>
              <a:t> субстрату;</a:t>
            </a:r>
            <a:endParaRPr lang="ru-RU" dirty="0" smtClean="0"/>
          </a:p>
          <a:p>
            <a:pPr algn="just">
              <a:buNone/>
            </a:pPr>
            <a:r>
              <a:rPr lang="uk-UA" dirty="0" smtClean="0"/>
              <a:t>2) середні та північні діалекти сформувались під впливом </a:t>
            </a:r>
            <a:r>
              <a:rPr lang="uk-UA" dirty="0" err="1" smtClean="0"/>
              <a:t>умбро-сабельського</a:t>
            </a:r>
            <a:r>
              <a:rPr lang="uk-UA" dirty="0" smtClean="0"/>
              <a:t> та частково кельтського субстратів.</a:t>
            </a:r>
            <a:endParaRPr lang="ru-RU" dirty="0" smtClean="0"/>
          </a:p>
          <a:p>
            <a:endParaRPr lang="uk-UA" dirty="0" smtClean="0"/>
          </a:p>
          <a:p>
            <a:pPr algn="just">
              <a:buNone/>
            </a:pPr>
            <a:r>
              <a:rPr lang="uk-UA" b="1" dirty="0" smtClean="0"/>
              <a:t>В Іспанії </a:t>
            </a:r>
            <a:r>
              <a:rPr lang="uk-UA" dirty="0" smtClean="0"/>
              <a:t>рано сформувався особливий діалект на основі іберійського субстрату, від якого потім відшарувався діалект підкорених </a:t>
            </a:r>
            <a:r>
              <a:rPr lang="uk-UA" dirty="0" err="1" smtClean="0"/>
              <a:t>лузитан</a:t>
            </a:r>
            <a:r>
              <a:rPr lang="uk-UA" dirty="0" smtClean="0"/>
              <a:t>.</a:t>
            </a:r>
            <a:endParaRPr lang="ru-RU" dirty="0" smtClean="0"/>
          </a:p>
          <a:p>
            <a:pPr algn="just">
              <a:buNone/>
            </a:pPr>
            <a:endParaRPr lang="uk-UA" b="1" dirty="0" smtClean="0"/>
          </a:p>
          <a:p>
            <a:pPr algn="just">
              <a:buNone/>
            </a:pPr>
            <a:r>
              <a:rPr lang="uk-UA" b="1" dirty="0" smtClean="0"/>
              <a:t>На півдні Галлії </a:t>
            </a:r>
            <a:r>
              <a:rPr lang="uk-UA" dirty="0" smtClean="0"/>
              <a:t>сформувався особливий діалект під впливом  </a:t>
            </a:r>
            <a:r>
              <a:rPr lang="uk-UA" dirty="0" err="1" smtClean="0"/>
              <a:t>лігурійського</a:t>
            </a:r>
            <a:r>
              <a:rPr lang="uk-UA" dirty="0" smtClean="0"/>
              <a:t>, іберійського та кельтського субстратів, на півночі Галлії особливий вплив мав кельтський субстрат.</a:t>
            </a:r>
            <a:endParaRPr lang="ru-RU" dirty="0" smtClean="0"/>
          </a:p>
          <a:p>
            <a:pPr algn="just"/>
            <a:endParaRPr lang="uk-UA" dirty="0" smtClean="0"/>
          </a:p>
          <a:p>
            <a:pPr algn="just">
              <a:buNone/>
            </a:pPr>
            <a:r>
              <a:rPr lang="uk-UA" dirty="0" smtClean="0"/>
              <a:t>Останнім сформувався </a:t>
            </a:r>
            <a:r>
              <a:rPr lang="uk-UA" b="1" dirty="0" smtClean="0"/>
              <a:t>діалект Дакії </a:t>
            </a:r>
            <a:r>
              <a:rPr lang="uk-UA" dirty="0" smtClean="0"/>
              <a:t>на основі </a:t>
            </a:r>
            <a:r>
              <a:rPr lang="uk-UA" dirty="0" err="1" smtClean="0"/>
              <a:t>дакійського</a:t>
            </a:r>
            <a:r>
              <a:rPr lang="uk-UA" dirty="0" smtClean="0"/>
              <a:t> субстрату.</a:t>
            </a:r>
            <a:endParaRPr lang="ru-RU" dirty="0" smtClean="0"/>
          </a:p>
          <a:p>
            <a:pPr algn="just">
              <a:buNone/>
            </a:pPr>
            <a:endParaRPr lang="uk-UA" dirty="0" smtClean="0"/>
          </a:p>
          <a:p>
            <a:pPr algn="just">
              <a:buNone/>
            </a:pPr>
            <a:r>
              <a:rPr lang="uk-UA" dirty="0" smtClean="0"/>
              <a:t>Саме з цих діалектів латинської мови, утворених під впливом різних етнічних субстратів, на думку Г. </a:t>
            </a:r>
            <a:r>
              <a:rPr lang="uk-UA" dirty="0" err="1" smtClean="0"/>
              <a:t>Шухардта</a:t>
            </a:r>
            <a:r>
              <a:rPr lang="uk-UA" dirty="0" smtClean="0"/>
              <a:t>, розвинулись відповідні романські мови, які стали самостійними одиницями приблизно </a:t>
            </a:r>
            <a:r>
              <a:rPr lang="uk-UA" b="1" dirty="0" smtClean="0"/>
              <a:t>у  першому десятилітті </a:t>
            </a:r>
            <a:r>
              <a:rPr lang="en-US" b="1" dirty="0" smtClean="0"/>
              <a:t>VIII</a:t>
            </a:r>
            <a:r>
              <a:rPr lang="uk-UA" b="1" dirty="0" smtClean="0"/>
              <a:t> ст.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err="1" smtClean="0"/>
              <a:t>Граціадіо</a:t>
            </a:r>
            <a:r>
              <a:rPr lang="uk-UA" b="1" dirty="0" smtClean="0"/>
              <a:t> </a:t>
            </a:r>
            <a:r>
              <a:rPr lang="uk-UA" b="1" dirty="0" err="1" smtClean="0"/>
              <a:t>Асколі</a:t>
            </a:r>
            <a:r>
              <a:rPr lang="uk-UA" b="1" dirty="0" smtClean="0"/>
              <a:t> (1829-1907)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uk-UA" dirty="0" smtClean="0"/>
              <a:t>Розвивав ідеї Г. </a:t>
            </a:r>
            <a:r>
              <a:rPr lang="uk-UA" dirty="0" err="1" smtClean="0"/>
              <a:t>Шухардта</a:t>
            </a:r>
            <a:r>
              <a:rPr lang="uk-UA" dirty="0" smtClean="0"/>
              <a:t> про роль первинних етнічних субстратів на формування романських</a:t>
            </a:r>
            <a:r>
              <a:rPr lang="en-US" dirty="0" smtClean="0"/>
              <a:t> </a:t>
            </a:r>
            <a:r>
              <a:rPr lang="uk-UA" dirty="0" smtClean="0"/>
              <a:t>мов. </a:t>
            </a:r>
            <a:r>
              <a:rPr lang="uk-UA" dirty="0" smtClean="0"/>
              <a:t>Він відзначав:</a:t>
            </a:r>
          </a:p>
          <a:p>
            <a:pPr>
              <a:buNone/>
            </a:pPr>
            <a:r>
              <a:rPr lang="uk-UA" dirty="0" smtClean="0"/>
              <a:t>- вплив </a:t>
            </a:r>
            <a:r>
              <a:rPr lang="uk-UA" b="1" i="1" dirty="0" smtClean="0"/>
              <a:t>кельтського субстрату на фонетичному рівні</a:t>
            </a:r>
            <a:r>
              <a:rPr lang="uk-UA" dirty="0" smtClean="0"/>
              <a:t>:</a:t>
            </a:r>
            <a:endParaRPr lang="ru-RU" dirty="0" smtClean="0"/>
          </a:p>
          <a:p>
            <a:r>
              <a:rPr lang="uk-UA" dirty="0" smtClean="0"/>
              <a:t>поява </a:t>
            </a:r>
            <a:r>
              <a:rPr lang="uk-UA" i="1" dirty="0" smtClean="0"/>
              <a:t>ü</a:t>
            </a:r>
            <a:r>
              <a:rPr lang="uk-UA" dirty="0" smtClean="0"/>
              <a:t> (голосного переднього ряду лабіалізованого) від латинського </a:t>
            </a:r>
            <a:r>
              <a:rPr lang="uk-UA" i="1" dirty="0" smtClean="0"/>
              <a:t>и </a:t>
            </a:r>
            <a:r>
              <a:rPr lang="uk-UA" dirty="0" smtClean="0"/>
              <a:t>мала місце на кельтських територіях у північній Італії, Галлії, Гельвеції</a:t>
            </a:r>
            <a:r>
              <a:rPr lang="en-US" dirty="0" smtClean="0"/>
              <a:t> (</a:t>
            </a:r>
            <a:r>
              <a:rPr lang="uk-UA" i="1" dirty="0" smtClean="0"/>
              <a:t>лат</a:t>
            </a:r>
            <a:r>
              <a:rPr lang="uk-UA" dirty="0" smtClean="0"/>
              <a:t>. </a:t>
            </a:r>
            <a:r>
              <a:rPr lang="en-US" dirty="0" err="1" smtClean="0"/>
              <a:t>cupa</a:t>
            </a:r>
            <a:r>
              <a:rPr lang="en-US" dirty="0" smtClean="0"/>
              <a:t> </a:t>
            </a:r>
            <a:r>
              <a:rPr lang="uk-UA" dirty="0" smtClean="0">
                <a:latin typeface="Calibri"/>
                <a:cs typeface="Calibri"/>
              </a:rPr>
              <a:t>&gt; </a:t>
            </a:r>
            <a:r>
              <a:rPr lang="uk-UA" i="1" dirty="0" err="1" smtClean="0">
                <a:latin typeface="Calibri"/>
                <a:cs typeface="Calibri"/>
              </a:rPr>
              <a:t>фр</a:t>
            </a:r>
            <a:r>
              <a:rPr lang="uk-UA" i="1" dirty="0" smtClean="0">
                <a:latin typeface="Calibri"/>
                <a:cs typeface="Calibri"/>
              </a:rPr>
              <a:t>.</a:t>
            </a:r>
            <a:r>
              <a:rPr lang="uk-UA" dirty="0" smtClean="0">
                <a:latin typeface="Calibri"/>
                <a:cs typeface="Calibri"/>
              </a:rPr>
              <a:t> </a:t>
            </a:r>
            <a:r>
              <a:rPr lang="en-US" dirty="0" err="1" smtClean="0"/>
              <a:t>cuve</a:t>
            </a:r>
            <a:r>
              <a:rPr lang="en-US" dirty="0" smtClean="0"/>
              <a:t>, </a:t>
            </a:r>
            <a:r>
              <a:rPr lang="uk-UA" i="1" dirty="0" smtClean="0"/>
              <a:t>лат.</a:t>
            </a:r>
            <a:r>
              <a:rPr lang="uk-UA" dirty="0" smtClean="0"/>
              <a:t> </a:t>
            </a:r>
            <a:r>
              <a:rPr lang="en-US" dirty="0" err="1" smtClean="0"/>
              <a:t>murus</a:t>
            </a:r>
            <a:r>
              <a:rPr lang="en-US" dirty="0" smtClean="0"/>
              <a:t> </a:t>
            </a:r>
            <a:r>
              <a:rPr lang="uk-UA" dirty="0" smtClean="0">
                <a:cs typeface="Calibri"/>
              </a:rPr>
              <a:t>&gt;  </a:t>
            </a:r>
            <a:r>
              <a:rPr lang="uk-UA" i="1" dirty="0" err="1" smtClean="0">
                <a:cs typeface="Calibri"/>
              </a:rPr>
              <a:t>фр</a:t>
            </a:r>
            <a:r>
              <a:rPr lang="uk-UA" dirty="0" smtClean="0">
                <a:cs typeface="Calibri"/>
              </a:rPr>
              <a:t>. </a:t>
            </a:r>
            <a:r>
              <a:rPr lang="en-US" dirty="0" err="1" smtClean="0"/>
              <a:t>mur</a:t>
            </a:r>
            <a:r>
              <a:rPr lang="en-US" dirty="0" smtClean="0"/>
              <a:t>)</a:t>
            </a:r>
            <a:r>
              <a:rPr lang="uk-UA" dirty="0" smtClean="0"/>
              <a:t>;</a:t>
            </a:r>
            <a:endParaRPr lang="ru-RU" dirty="0" smtClean="0"/>
          </a:p>
          <a:p>
            <a:r>
              <a:rPr lang="uk-UA" dirty="0" smtClean="0"/>
              <a:t>перехід </a:t>
            </a:r>
            <a:r>
              <a:rPr lang="uk-UA" i="1" dirty="0" smtClean="0"/>
              <a:t>с</a:t>
            </a:r>
            <a:r>
              <a:rPr lang="en-US" i="1" dirty="0" smtClean="0"/>
              <a:t>t</a:t>
            </a:r>
            <a:r>
              <a:rPr lang="en-US" dirty="0" smtClean="0"/>
              <a:t> </a:t>
            </a:r>
            <a:r>
              <a:rPr lang="uk-UA" dirty="0" smtClean="0"/>
              <a:t>у -</a:t>
            </a:r>
            <a:r>
              <a:rPr lang="uk-UA" i="1" dirty="0" smtClean="0"/>
              <a:t>і</a:t>
            </a:r>
            <a:r>
              <a:rPr lang="en-US" i="1" dirty="0" smtClean="0"/>
              <a:t>t</a:t>
            </a:r>
            <a:r>
              <a:rPr lang="uk-UA" dirty="0" smtClean="0"/>
              <a:t>; поява дифтонга </a:t>
            </a:r>
            <a:r>
              <a:rPr lang="uk-UA" i="1" dirty="0" err="1" smtClean="0"/>
              <a:t>еі</a:t>
            </a:r>
            <a:r>
              <a:rPr lang="uk-UA" i="1" dirty="0" smtClean="0"/>
              <a:t> </a:t>
            </a:r>
            <a:r>
              <a:rPr lang="uk-UA" dirty="0" smtClean="0"/>
              <a:t>від </a:t>
            </a:r>
            <a:r>
              <a:rPr lang="uk-UA" i="1" dirty="0" smtClean="0"/>
              <a:t>е</a:t>
            </a:r>
            <a:r>
              <a:rPr lang="uk-UA" dirty="0" smtClean="0"/>
              <a:t>; назалізація голосних перед носовими приголосними на території Галлії.</a:t>
            </a:r>
            <a:endParaRPr lang="ru-RU" dirty="0" smtClean="0"/>
          </a:p>
          <a:p>
            <a:pPr>
              <a:buFontTx/>
              <a:buChar char="-"/>
            </a:pPr>
            <a:r>
              <a:rPr lang="uk-UA" dirty="0" smtClean="0"/>
              <a:t>вплив </a:t>
            </a:r>
            <a:r>
              <a:rPr lang="uk-UA" b="1" dirty="0" smtClean="0"/>
              <a:t>іберійського субстрату</a:t>
            </a:r>
            <a:r>
              <a:rPr lang="uk-UA" dirty="0" smtClean="0"/>
              <a:t>:</a:t>
            </a:r>
          </a:p>
          <a:p>
            <a:r>
              <a:rPr lang="uk-UA" dirty="0" smtClean="0"/>
              <a:t>перехід латинського </a:t>
            </a:r>
            <a:r>
              <a:rPr lang="en-US" dirty="0" smtClean="0"/>
              <a:t>f </a:t>
            </a:r>
            <a:r>
              <a:rPr lang="en-US" dirty="0" smtClean="0">
                <a:latin typeface="Calibri"/>
                <a:cs typeface="Calibri"/>
                <a:sym typeface="EU Caron"/>
              </a:rPr>
              <a:t>&gt;</a:t>
            </a:r>
            <a:r>
              <a:rPr lang="en-US" dirty="0" smtClean="0"/>
              <a:t> h</a:t>
            </a:r>
            <a:r>
              <a:rPr lang="uk-UA" dirty="0" smtClean="0"/>
              <a:t> з подальшою втратою останнього у іспанській мові (</a:t>
            </a:r>
            <a:r>
              <a:rPr lang="uk-UA" i="1" dirty="0" smtClean="0"/>
              <a:t>лат.</a:t>
            </a:r>
            <a:r>
              <a:rPr lang="uk-UA" dirty="0" smtClean="0"/>
              <a:t> </a:t>
            </a:r>
            <a:r>
              <a:rPr lang="en-US" dirty="0" err="1" smtClean="0"/>
              <a:t>facere</a:t>
            </a:r>
            <a:r>
              <a:rPr lang="en-US" dirty="0" smtClean="0"/>
              <a:t> </a:t>
            </a:r>
            <a:r>
              <a:rPr lang="en-US" dirty="0" smtClean="0">
                <a:cs typeface="Calibri"/>
                <a:sym typeface="EU Caron"/>
              </a:rPr>
              <a:t>&gt;</a:t>
            </a:r>
            <a:r>
              <a:rPr lang="uk-UA" dirty="0" smtClean="0"/>
              <a:t> </a:t>
            </a:r>
            <a:r>
              <a:rPr lang="uk-UA" i="1" dirty="0" err="1" smtClean="0"/>
              <a:t>ісп</a:t>
            </a:r>
            <a:r>
              <a:rPr lang="uk-UA" dirty="0" smtClean="0"/>
              <a:t>. </a:t>
            </a:r>
            <a:r>
              <a:rPr lang="en-US" dirty="0" err="1" smtClean="0"/>
              <a:t>hacer</a:t>
            </a:r>
            <a:r>
              <a:rPr lang="en-US" dirty="0" smtClean="0"/>
              <a:t>, </a:t>
            </a:r>
            <a:r>
              <a:rPr lang="uk-UA" i="1" dirty="0" smtClean="0"/>
              <a:t>лат</a:t>
            </a:r>
            <a:r>
              <a:rPr lang="uk-UA" dirty="0" smtClean="0"/>
              <a:t>. </a:t>
            </a:r>
            <a:r>
              <a:rPr lang="en-US" dirty="0" err="1" smtClean="0"/>
              <a:t>femina</a:t>
            </a:r>
            <a:r>
              <a:rPr lang="en-US" dirty="0" smtClean="0"/>
              <a:t> </a:t>
            </a:r>
            <a:r>
              <a:rPr lang="en-US" dirty="0" smtClean="0">
                <a:latin typeface="Calibri"/>
                <a:cs typeface="Calibri"/>
              </a:rPr>
              <a:t>&gt; </a:t>
            </a:r>
            <a:r>
              <a:rPr lang="uk-UA" i="1" dirty="0" err="1" smtClean="0"/>
              <a:t>ісп</a:t>
            </a:r>
            <a:r>
              <a:rPr lang="uk-UA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hembra</a:t>
            </a:r>
            <a:r>
              <a:rPr lang="en-US" dirty="0" smtClean="0"/>
              <a:t>);</a:t>
            </a:r>
            <a:r>
              <a:rPr lang="uk-UA" dirty="0" smtClean="0"/>
              <a:t> </a:t>
            </a:r>
            <a:endParaRPr lang="ru-RU" dirty="0" smtClean="0"/>
          </a:p>
          <a:p>
            <a:pPr>
              <a:buFontTx/>
              <a:buChar char="-"/>
            </a:pPr>
            <a:r>
              <a:rPr lang="uk-UA" dirty="0" smtClean="0"/>
              <a:t>вплив </a:t>
            </a:r>
            <a:r>
              <a:rPr lang="uk-UA" b="1" dirty="0" err="1" smtClean="0"/>
              <a:t>фрако-дакійського</a:t>
            </a:r>
            <a:r>
              <a:rPr lang="uk-UA" b="1" dirty="0" smtClean="0"/>
              <a:t> субстрату </a:t>
            </a:r>
            <a:r>
              <a:rPr lang="uk-UA" dirty="0" smtClean="0"/>
              <a:t>:</a:t>
            </a:r>
          </a:p>
          <a:p>
            <a:r>
              <a:rPr lang="uk-UA" dirty="0" smtClean="0"/>
              <a:t>перехід латинських </a:t>
            </a:r>
            <a:r>
              <a:rPr lang="en-US" dirty="0" err="1" smtClean="0"/>
              <a:t>cs</a:t>
            </a:r>
            <a:r>
              <a:rPr lang="en-US" dirty="0" smtClean="0"/>
              <a:t> </a:t>
            </a:r>
            <a:r>
              <a:rPr lang="en-US" dirty="0" smtClean="0">
                <a:latin typeface="Calibri"/>
                <a:cs typeface="Calibri"/>
              </a:rPr>
              <a:t>&gt; </a:t>
            </a:r>
            <a:r>
              <a:rPr lang="en-US" dirty="0" err="1" smtClean="0">
                <a:latin typeface="Calibri"/>
                <a:cs typeface="Calibri"/>
              </a:rPr>
              <a:t>ps</a:t>
            </a:r>
            <a:r>
              <a:rPr lang="uk-UA" dirty="0" smtClean="0"/>
              <a:t> та</a:t>
            </a:r>
            <a:r>
              <a:rPr lang="en-US" dirty="0" smtClean="0"/>
              <a:t> ct </a:t>
            </a:r>
            <a:r>
              <a:rPr lang="en-US" dirty="0" smtClean="0">
                <a:cs typeface="Calibri"/>
              </a:rPr>
              <a:t>&gt; pt</a:t>
            </a:r>
            <a:r>
              <a:rPr lang="uk-UA" dirty="0" smtClean="0"/>
              <a:t> </a:t>
            </a:r>
            <a:r>
              <a:rPr lang="en-US" dirty="0" smtClean="0"/>
              <a:t>(</a:t>
            </a:r>
            <a:r>
              <a:rPr lang="uk-UA" i="1" dirty="0" smtClean="0"/>
              <a:t>лат.</a:t>
            </a:r>
            <a:r>
              <a:rPr lang="uk-UA" dirty="0" smtClean="0"/>
              <a:t> </a:t>
            </a:r>
            <a:r>
              <a:rPr lang="en-US" dirty="0" err="1" smtClean="0"/>
              <a:t>coxa</a:t>
            </a:r>
            <a:r>
              <a:rPr lang="en-US" dirty="0" smtClean="0"/>
              <a:t> </a:t>
            </a:r>
            <a:r>
              <a:rPr lang="en-US" dirty="0" smtClean="0">
                <a:latin typeface="Calibri"/>
                <a:cs typeface="Calibri"/>
              </a:rPr>
              <a:t>&gt;</a:t>
            </a:r>
            <a:r>
              <a:rPr lang="uk-UA" dirty="0" smtClean="0">
                <a:latin typeface="Calibri"/>
                <a:cs typeface="Calibri"/>
              </a:rPr>
              <a:t> </a:t>
            </a:r>
            <a:r>
              <a:rPr lang="uk-UA" i="1" dirty="0" err="1" smtClean="0">
                <a:latin typeface="Calibri"/>
                <a:cs typeface="Calibri"/>
              </a:rPr>
              <a:t>рум</a:t>
            </a:r>
            <a:r>
              <a:rPr lang="uk-UA" i="1" dirty="0" smtClean="0">
                <a:latin typeface="Calibri"/>
                <a:cs typeface="Calibri"/>
              </a:rPr>
              <a:t>.</a:t>
            </a:r>
            <a:r>
              <a:rPr lang="uk-UA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coapsa</a:t>
            </a:r>
            <a:r>
              <a:rPr lang="en-US" dirty="0" smtClean="0">
                <a:latin typeface="Calibri"/>
                <a:cs typeface="Calibri"/>
              </a:rPr>
              <a:t>, </a:t>
            </a:r>
            <a:r>
              <a:rPr lang="uk-UA" i="1" dirty="0" smtClean="0">
                <a:latin typeface="Calibri"/>
                <a:cs typeface="Calibri"/>
              </a:rPr>
              <a:t>лат.</a:t>
            </a:r>
            <a:r>
              <a:rPr lang="uk-UA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pectus</a:t>
            </a:r>
            <a:r>
              <a:rPr lang="uk-UA" dirty="0" smtClean="0">
                <a:latin typeface="Calibri"/>
                <a:cs typeface="Calibri"/>
              </a:rPr>
              <a:t> </a:t>
            </a:r>
            <a:r>
              <a:rPr lang="en-US" dirty="0" smtClean="0">
                <a:latin typeface="Calibri"/>
                <a:cs typeface="Calibri"/>
              </a:rPr>
              <a:t>&gt;</a:t>
            </a:r>
            <a:r>
              <a:rPr lang="uk-UA" dirty="0" smtClean="0">
                <a:latin typeface="Calibri"/>
                <a:cs typeface="Calibri"/>
              </a:rPr>
              <a:t> </a:t>
            </a:r>
            <a:r>
              <a:rPr lang="uk-UA" i="1" dirty="0" err="1" smtClean="0">
                <a:latin typeface="Calibri"/>
                <a:cs typeface="Calibri"/>
              </a:rPr>
              <a:t>рум</a:t>
            </a:r>
            <a:r>
              <a:rPr lang="uk-UA" dirty="0" smtClean="0">
                <a:latin typeface="Calibri"/>
                <a:cs typeface="Calibri"/>
              </a:rPr>
              <a:t>. </a:t>
            </a:r>
            <a:r>
              <a:rPr lang="en-US" dirty="0" err="1" smtClean="0">
                <a:latin typeface="Calibri"/>
                <a:cs typeface="Calibri"/>
              </a:rPr>
              <a:t>piept</a:t>
            </a:r>
            <a:r>
              <a:rPr lang="en-US" dirty="0" smtClean="0">
                <a:latin typeface="Calibri"/>
                <a:cs typeface="Calibri"/>
              </a:rPr>
              <a:t>)</a:t>
            </a:r>
            <a:endParaRPr lang="uk-UA" dirty="0" smtClean="0"/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Субстрат апеннінського півострова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14423"/>
            <a:ext cx="4040188" cy="714380"/>
          </a:xfrm>
        </p:spPr>
        <p:txBody>
          <a:bodyPr>
            <a:normAutofit/>
          </a:bodyPr>
          <a:lstStyle/>
          <a:p>
            <a:r>
              <a:rPr lang="uk-UA" dirty="0" smtClean="0"/>
              <a:t>Етруський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928802"/>
            <a:ext cx="4040188" cy="4197361"/>
          </a:xfrm>
        </p:spPr>
        <p:txBody>
          <a:bodyPr/>
          <a:lstStyle/>
          <a:p>
            <a:pPr indent="0"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Етруського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походження: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balma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(печера),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barr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(барон),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sapa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(сік),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mantissa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дохід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histrio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актор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persona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маска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актора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lanista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хазяїн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школи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гладіаторів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285861"/>
            <a:ext cx="4041775" cy="500066"/>
          </a:xfrm>
        </p:spPr>
        <p:txBody>
          <a:bodyPr>
            <a:normAutofit/>
          </a:bodyPr>
          <a:lstStyle/>
          <a:p>
            <a:r>
              <a:rPr lang="uk-UA" dirty="0" smtClean="0"/>
              <a:t>Італійський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3438" y="1857364"/>
            <a:ext cx="4041775" cy="4572032"/>
          </a:xfrm>
        </p:spPr>
        <p:txBody>
          <a:bodyPr>
            <a:normAutofit fontScale="92500" lnSpcReduction="20000"/>
          </a:bodyPr>
          <a:lstStyle/>
          <a:p>
            <a:pPr marL="457200" indent="-457200" algn="just">
              <a:buNone/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Латинська мова асимілювала майже всі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італійські мови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які значно вплинули на її словниковий склад. </a:t>
            </a:r>
          </a:p>
          <a:p>
            <a:pPr marL="457200" indent="-457200" algn="just">
              <a:buFontTx/>
              <a:buNone/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Майже 120 слів італійського походження відносяться до сільськогосподарського життя, сільського побуту, назви рослин, тварин: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anas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(качка),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anser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(гусак),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bufalus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(бик),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scrofa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(свиня),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fenum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(сіно),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fordeum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(ячмінь),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tufer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(гриб),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bitumen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(смола),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sulfur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(сірка).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Кельтський субстрат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Кельтські запозичення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, які були запозичені в Італії і які є загальними для багатьох романських мов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braca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(шаровари),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sagun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(плащ),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caballus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(кінь),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basiare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(цілувати),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carrus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(віз),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alauda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(жайворонок),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ula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(береза),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sapo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(мило),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caminus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(путь).</a:t>
            </a:r>
          </a:p>
          <a:p>
            <a:r>
              <a:rPr lang="uk-UA" b="1" dirty="0" err="1" smtClean="0"/>
              <a:t>Кельтизми</a:t>
            </a:r>
            <a:r>
              <a:rPr lang="uk-UA" b="1" dirty="0" smtClean="0"/>
              <a:t> французької мови</a:t>
            </a:r>
            <a:r>
              <a:rPr lang="uk-UA" dirty="0" smtClean="0"/>
              <a:t>: 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Paris (</a:t>
            </a:r>
            <a:r>
              <a:rPr lang="en-US" dirty="0" err="1" smtClean="0"/>
              <a:t>Parisii</a:t>
            </a:r>
            <a:r>
              <a:rPr lang="en-US" dirty="0" smtClean="0"/>
              <a:t>), Reims (</a:t>
            </a:r>
            <a:r>
              <a:rPr lang="en-US" dirty="0" err="1" smtClean="0"/>
              <a:t>Remi</a:t>
            </a:r>
            <a:r>
              <a:rPr lang="en-US" dirty="0" smtClean="0"/>
              <a:t>), Bayeux (</a:t>
            </a:r>
            <a:r>
              <a:rPr lang="en-US" dirty="0" err="1" smtClean="0"/>
              <a:t>Baiocasses</a:t>
            </a:r>
            <a:r>
              <a:rPr lang="en-US" dirty="0" smtClean="0"/>
              <a:t>), Chartres (</a:t>
            </a:r>
            <a:r>
              <a:rPr lang="en-US" dirty="0" err="1" smtClean="0"/>
              <a:t>Carnutes</a:t>
            </a:r>
            <a:r>
              <a:rPr lang="en-US" dirty="0" smtClean="0"/>
              <a:t>), Amiens (</a:t>
            </a:r>
            <a:r>
              <a:rPr lang="en-US" dirty="0" err="1" smtClean="0"/>
              <a:t>Ambiani</a:t>
            </a:r>
            <a:r>
              <a:rPr lang="en-US" dirty="0" smtClean="0"/>
              <a:t>),</a:t>
            </a:r>
          </a:p>
          <a:p>
            <a:pPr>
              <a:buFontTx/>
              <a:buChar char="-"/>
            </a:pPr>
            <a:r>
              <a:rPr lang="en-US" dirty="0" smtClean="0"/>
              <a:t>Lyon, Verdun, </a:t>
            </a:r>
            <a:r>
              <a:rPr lang="en-US" dirty="0" err="1" smtClean="0"/>
              <a:t>Iverdon</a:t>
            </a:r>
            <a:r>
              <a:rPr lang="en-US" dirty="0" smtClean="0"/>
              <a:t>, </a:t>
            </a:r>
            <a:r>
              <a:rPr lang="en-US" dirty="0" err="1" smtClean="0"/>
              <a:t>Averdon</a:t>
            </a:r>
            <a:r>
              <a:rPr lang="en-US" dirty="0" smtClean="0"/>
              <a:t> (</a:t>
            </a:r>
            <a:r>
              <a:rPr lang="en-US" dirty="0" err="1" smtClean="0"/>
              <a:t>dunum</a:t>
            </a:r>
            <a:r>
              <a:rPr lang="en-US" dirty="0" smtClean="0"/>
              <a:t> = </a:t>
            </a:r>
            <a:r>
              <a:rPr lang="en-US" dirty="0" err="1" smtClean="0"/>
              <a:t>oppidum</a:t>
            </a:r>
            <a:r>
              <a:rPr lang="en-US" dirty="0" smtClean="0"/>
              <a:t>),</a:t>
            </a:r>
          </a:p>
          <a:p>
            <a:pPr>
              <a:buFontTx/>
              <a:buChar char="-"/>
            </a:pPr>
            <a:r>
              <a:rPr lang="en-US" dirty="0" smtClean="0"/>
              <a:t>Rouen, </a:t>
            </a:r>
            <a:r>
              <a:rPr lang="en-US" dirty="0" err="1" smtClean="0"/>
              <a:t>Verdon</a:t>
            </a:r>
            <a:r>
              <a:rPr lang="en-US" dirty="0" smtClean="0"/>
              <a:t>, </a:t>
            </a:r>
            <a:r>
              <a:rPr lang="en-US" dirty="0" err="1" smtClean="0"/>
              <a:t>Charenton</a:t>
            </a:r>
            <a:r>
              <a:rPr lang="en-US" dirty="0" smtClean="0"/>
              <a:t>, Caen (</a:t>
            </a:r>
            <a:r>
              <a:rPr lang="en-US" dirty="0" err="1" smtClean="0"/>
              <a:t>magos</a:t>
            </a:r>
            <a:r>
              <a:rPr lang="en-US" dirty="0" smtClean="0"/>
              <a:t> = </a:t>
            </a:r>
            <a:r>
              <a:rPr lang="en-US" dirty="0" err="1" smtClean="0"/>
              <a:t>campos</a:t>
            </a:r>
            <a:r>
              <a:rPr lang="en-US" dirty="0" smtClean="0"/>
              <a:t>),</a:t>
            </a:r>
          </a:p>
          <a:p>
            <a:pPr>
              <a:buFontTx/>
              <a:buChar char="-"/>
            </a:pPr>
            <a:r>
              <a:rPr lang="en-US" dirty="0" err="1" smtClean="0"/>
              <a:t>alouette</a:t>
            </a:r>
            <a:r>
              <a:rPr lang="en-US" dirty="0" smtClean="0"/>
              <a:t>, </a:t>
            </a:r>
            <a:r>
              <a:rPr lang="en-US" dirty="0" err="1" smtClean="0"/>
              <a:t>bec</a:t>
            </a:r>
            <a:r>
              <a:rPr lang="en-US" dirty="0" smtClean="0"/>
              <a:t>, </a:t>
            </a:r>
            <a:r>
              <a:rPr lang="en-US" dirty="0" err="1" smtClean="0"/>
              <a:t>ruch</a:t>
            </a:r>
            <a:r>
              <a:rPr lang="uk-UA" dirty="0" smtClean="0"/>
              <a:t>е</a:t>
            </a:r>
            <a:r>
              <a:rPr lang="en-US" dirty="0" smtClean="0"/>
              <a:t>, mouton, </a:t>
            </a:r>
            <a:r>
              <a:rPr lang="en-US" dirty="0" err="1" smtClean="0"/>
              <a:t>quai</a:t>
            </a:r>
            <a:r>
              <a:rPr lang="en-US" dirty="0" smtClean="0"/>
              <a:t>, </a:t>
            </a:r>
            <a:r>
              <a:rPr lang="en-US" dirty="0" err="1" smtClean="0"/>
              <a:t>tonneau</a:t>
            </a:r>
            <a:r>
              <a:rPr lang="en-US" dirty="0" smtClean="0"/>
              <a:t>, </a:t>
            </a:r>
            <a:r>
              <a:rPr lang="en-US" dirty="0" err="1" smtClean="0"/>
              <a:t>saumon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Іберійський субстрат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uk-UA" dirty="0" smtClean="0"/>
              <a:t>У сучасній іспанській мові наступні слова відносять до іберійського </a:t>
            </a:r>
            <a:r>
              <a:rPr lang="uk-UA" dirty="0" err="1" smtClean="0"/>
              <a:t>дороманського</a:t>
            </a:r>
            <a:r>
              <a:rPr lang="uk-UA" dirty="0" smtClean="0"/>
              <a:t> субстрату:</a:t>
            </a:r>
          </a:p>
          <a:p>
            <a:pPr algn="just">
              <a:buFontTx/>
              <a:buChar char="-"/>
            </a:pPr>
            <a:r>
              <a:rPr lang="uk-UA" dirty="0" smtClean="0"/>
              <a:t>в</a:t>
            </a:r>
            <a:r>
              <a:rPr lang="en-US" dirty="0" err="1" smtClean="0"/>
              <a:t>arro</a:t>
            </a:r>
            <a:r>
              <a:rPr lang="en-US" dirty="0" smtClean="0"/>
              <a:t> (</a:t>
            </a:r>
            <a:r>
              <a:rPr lang="uk-UA" dirty="0" smtClean="0"/>
              <a:t>глина</a:t>
            </a:r>
            <a:r>
              <a:rPr lang="en-US" dirty="0" smtClean="0"/>
              <a:t>), </a:t>
            </a:r>
            <a:r>
              <a:rPr lang="en-US" dirty="0" err="1" smtClean="0"/>
              <a:t>charco</a:t>
            </a:r>
            <a:r>
              <a:rPr lang="en-US" dirty="0" smtClean="0"/>
              <a:t> (</a:t>
            </a:r>
            <a:r>
              <a:rPr lang="uk-UA" dirty="0" smtClean="0"/>
              <a:t>калюжа</a:t>
            </a:r>
            <a:r>
              <a:rPr lang="en-US" dirty="0" smtClean="0"/>
              <a:t>), </a:t>
            </a:r>
            <a:r>
              <a:rPr lang="en-US" dirty="0" err="1" smtClean="0"/>
              <a:t>perro</a:t>
            </a:r>
            <a:r>
              <a:rPr lang="en-US" dirty="0" smtClean="0"/>
              <a:t> (</a:t>
            </a:r>
            <a:r>
              <a:rPr lang="uk-UA" dirty="0" smtClean="0"/>
              <a:t>собака</a:t>
            </a:r>
            <a:r>
              <a:rPr lang="en-US" dirty="0" smtClean="0"/>
              <a:t>), </a:t>
            </a:r>
            <a:r>
              <a:rPr lang="en-US" dirty="0" err="1" smtClean="0"/>
              <a:t>tojo</a:t>
            </a:r>
            <a:r>
              <a:rPr lang="en-US" dirty="0" smtClean="0"/>
              <a:t> (</a:t>
            </a:r>
            <a:r>
              <a:rPr lang="uk-UA" dirty="0" smtClean="0"/>
              <a:t>дрік</a:t>
            </a:r>
            <a:r>
              <a:rPr lang="en-US" dirty="0" smtClean="0"/>
              <a:t>), </a:t>
            </a:r>
            <a:r>
              <a:rPr lang="en-US" dirty="0" err="1" smtClean="0"/>
              <a:t>vega</a:t>
            </a:r>
            <a:r>
              <a:rPr lang="en-US" dirty="0" smtClean="0"/>
              <a:t> (</a:t>
            </a:r>
            <a:r>
              <a:rPr lang="uk-UA" dirty="0" smtClean="0"/>
              <a:t>родюча долина</a:t>
            </a:r>
            <a:r>
              <a:rPr lang="en-US" dirty="0" smtClean="0"/>
              <a:t>), </a:t>
            </a:r>
            <a:r>
              <a:rPr lang="en-US" dirty="0" err="1" smtClean="0"/>
              <a:t>carrasca</a:t>
            </a:r>
            <a:r>
              <a:rPr lang="en-US" dirty="0" smtClean="0"/>
              <a:t> (</a:t>
            </a:r>
            <a:r>
              <a:rPr lang="uk-UA" dirty="0" smtClean="0"/>
              <a:t>падуб</a:t>
            </a:r>
            <a:r>
              <a:rPr lang="en-US" dirty="0" smtClean="0"/>
              <a:t>), </a:t>
            </a:r>
            <a:r>
              <a:rPr lang="en-US" dirty="0" err="1" smtClean="0"/>
              <a:t>manteca</a:t>
            </a:r>
            <a:r>
              <a:rPr lang="en-US" dirty="0" smtClean="0"/>
              <a:t> (</a:t>
            </a:r>
            <a:r>
              <a:rPr lang="uk-UA" dirty="0" smtClean="0"/>
              <a:t>жир</a:t>
            </a:r>
            <a:r>
              <a:rPr lang="en-US" dirty="0" smtClean="0"/>
              <a:t>), </a:t>
            </a:r>
            <a:r>
              <a:rPr lang="en-US" dirty="0" err="1" smtClean="0"/>
              <a:t>abarca</a:t>
            </a:r>
            <a:r>
              <a:rPr lang="en-US" dirty="0" smtClean="0"/>
              <a:t> (</a:t>
            </a:r>
            <a:r>
              <a:rPr lang="uk-UA" dirty="0" smtClean="0"/>
              <a:t>сандалія</a:t>
            </a:r>
            <a:r>
              <a:rPr lang="en-US" dirty="0" smtClean="0"/>
              <a:t>), </a:t>
            </a:r>
            <a:r>
              <a:rPr lang="en-US" dirty="0" err="1" smtClean="0"/>
              <a:t>ascua</a:t>
            </a:r>
            <a:r>
              <a:rPr lang="en-US" dirty="0" smtClean="0"/>
              <a:t> (</a:t>
            </a:r>
            <a:r>
              <a:rPr lang="uk-UA" dirty="0" smtClean="0"/>
              <a:t>жар, розпечене вугілля</a:t>
            </a:r>
            <a:r>
              <a:rPr lang="en-US" dirty="0" smtClean="0"/>
              <a:t>), </a:t>
            </a:r>
            <a:r>
              <a:rPr lang="en-US" dirty="0" err="1" smtClean="0"/>
              <a:t>sarna</a:t>
            </a:r>
            <a:r>
              <a:rPr lang="en-US" dirty="0" smtClean="0"/>
              <a:t> (</a:t>
            </a:r>
            <a:r>
              <a:rPr lang="uk-UA" dirty="0" smtClean="0"/>
              <a:t>короста</a:t>
            </a:r>
            <a:r>
              <a:rPr lang="en-US" dirty="0" smtClean="0"/>
              <a:t>), </a:t>
            </a:r>
            <a:r>
              <a:rPr lang="en-US" dirty="0" err="1" smtClean="0"/>
              <a:t>cama</a:t>
            </a:r>
            <a:r>
              <a:rPr lang="en-US" dirty="0" smtClean="0"/>
              <a:t> (</a:t>
            </a:r>
            <a:r>
              <a:rPr lang="uk-UA" dirty="0" err="1" smtClean="0"/>
              <a:t>кровать</a:t>
            </a:r>
            <a:r>
              <a:rPr lang="en-US" dirty="0" smtClean="0"/>
              <a:t>), </a:t>
            </a:r>
            <a:r>
              <a:rPr lang="en-US" dirty="0" err="1" smtClean="0"/>
              <a:t>izquierdo</a:t>
            </a:r>
            <a:r>
              <a:rPr lang="en-US" dirty="0" smtClean="0"/>
              <a:t> (</a:t>
            </a:r>
            <a:r>
              <a:rPr lang="uk-UA" dirty="0" smtClean="0"/>
              <a:t>лівий</a:t>
            </a:r>
            <a:r>
              <a:rPr lang="en-US" dirty="0" smtClean="0"/>
              <a:t>), </a:t>
            </a:r>
            <a:endParaRPr lang="uk-UA" dirty="0" smtClean="0"/>
          </a:p>
          <a:p>
            <a:pPr algn="just">
              <a:buNone/>
            </a:pPr>
            <a:r>
              <a:rPr lang="uk-UA" dirty="0" smtClean="0"/>
              <a:t>З баскської у латину  запозичене слово </a:t>
            </a:r>
            <a:r>
              <a:rPr lang="en-US" dirty="0" err="1" smtClean="0"/>
              <a:t>arrugia</a:t>
            </a:r>
            <a:r>
              <a:rPr lang="en-US" dirty="0" smtClean="0"/>
              <a:t>, </a:t>
            </a:r>
            <a:r>
              <a:rPr lang="uk-UA" dirty="0" smtClean="0"/>
              <a:t>звідки походять </a:t>
            </a:r>
            <a:r>
              <a:rPr lang="uk-UA" i="1" dirty="0" err="1" smtClean="0"/>
              <a:t>ісп</a:t>
            </a:r>
            <a:r>
              <a:rPr lang="uk-UA" i="1" dirty="0" smtClean="0"/>
              <a:t>.</a:t>
            </a:r>
            <a:r>
              <a:rPr lang="uk-UA" dirty="0" smtClean="0"/>
              <a:t> </a:t>
            </a:r>
            <a:r>
              <a:rPr lang="en-US" dirty="0" smtClean="0"/>
              <a:t>arroyo (</a:t>
            </a:r>
            <a:r>
              <a:rPr lang="uk-UA" dirty="0" smtClean="0"/>
              <a:t>струмок</a:t>
            </a:r>
            <a:r>
              <a:rPr lang="en-US" dirty="0" smtClean="0"/>
              <a:t>)</a:t>
            </a:r>
            <a:r>
              <a:rPr lang="uk-UA" dirty="0" smtClean="0"/>
              <a:t>, </a:t>
            </a:r>
            <a:r>
              <a:rPr lang="uk-UA" i="1" dirty="0" smtClean="0"/>
              <a:t>порт.</a:t>
            </a:r>
            <a:r>
              <a:rPr lang="uk-UA" dirty="0" smtClean="0"/>
              <a:t> </a:t>
            </a:r>
            <a:r>
              <a:rPr lang="en-US" dirty="0" err="1" smtClean="0"/>
              <a:t>arroio</a:t>
            </a:r>
            <a:r>
              <a:rPr lang="en-US" dirty="0" smtClean="0"/>
              <a:t>, </a:t>
            </a:r>
            <a:r>
              <a:rPr lang="uk-UA" i="1" dirty="0" err="1" smtClean="0"/>
              <a:t>гаск</a:t>
            </a:r>
            <a:r>
              <a:rPr lang="uk-UA" i="1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arroulho</a:t>
            </a:r>
            <a:r>
              <a:rPr lang="en-US" dirty="0" smtClean="0"/>
              <a:t> (</a:t>
            </a:r>
            <a:r>
              <a:rPr lang="uk-UA" dirty="0" err="1" smtClean="0"/>
              <a:t>ров</a:t>
            </a:r>
            <a:r>
              <a:rPr lang="uk-UA" dirty="0" smtClean="0"/>
              <a:t>, канал)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Діалектна теорія Жоржа Моля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184576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/>
              <a:t>вважав, що вплив місцевого субстрату проявляється тільки при контактуванні близьких мов, що належать до однієї мовної підгрупи. </a:t>
            </a:r>
          </a:p>
          <a:p>
            <a:pPr algn="just">
              <a:buNone/>
            </a:pPr>
            <a:r>
              <a:rPr lang="uk-UA" b="1" i="1" dirty="0" smtClean="0"/>
              <a:t>Оскільки народна латина – результат суміші мови </a:t>
            </a:r>
            <a:r>
              <a:rPr lang="uk-UA" b="1" i="1" dirty="0" err="1" smtClean="0"/>
              <a:t>Лація</a:t>
            </a:r>
            <a:r>
              <a:rPr lang="uk-UA" b="1" i="1" dirty="0" smtClean="0"/>
              <a:t> з іншими італійськими діалектами, тому саме італійська латина лежить в основі утворення романських мов.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Ж.Моль виділяв декілька стадій розвитку народної латини: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uk-UA" b="1" dirty="0" smtClean="0"/>
              <a:t>Перший етап </a:t>
            </a:r>
            <a:r>
              <a:rPr lang="uk-UA" dirty="0" smtClean="0"/>
              <a:t>– формування латинської мови Італії. Воно відбувалось під впливом італійських діалектів на мовлення римлян і трохи менше на літературну латинську мову. З часом древні італійські діалекти розчинились у латинській мові, утворивши </a:t>
            </a:r>
            <a:r>
              <a:rPr lang="uk-UA" dirty="0" err="1" smtClean="0"/>
              <a:t>полідіалектальну</a:t>
            </a:r>
            <a:r>
              <a:rPr lang="uk-UA" dirty="0" smtClean="0"/>
              <a:t> розмовну мову – койне. </a:t>
            </a:r>
          </a:p>
          <a:p>
            <a:pPr algn="just">
              <a:buNone/>
            </a:pPr>
            <a:r>
              <a:rPr lang="uk-UA" b="1" dirty="0" smtClean="0"/>
              <a:t>Другий етап </a:t>
            </a:r>
            <a:r>
              <a:rPr lang="uk-UA" dirty="0" smtClean="0"/>
              <a:t>– латинська мова розповсюдилась по всій Італії. Народна латина як розмовна мова починає фіксуватись у письмових </a:t>
            </a:r>
            <a:r>
              <a:rPr lang="uk-UA" dirty="0" err="1" smtClean="0"/>
              <a:t>пам</a:t>
            </a:r>
            <a:r>
              <a:rPr lang="ru-RU" dirty="0" smtClean="0"/>
              <a:t>`</a:t>
            </a:r>
            <a:r>
              <a:rPr lang="uk-UA" dirty="0" smtClean="0"/>
              <a:t>ятках.</a:t>
            </a:r>
            <a:endParaRPr lang="ru-RU" dirty="0" smtClean="0"/>
          </a:p>
          <a:p>
            <a:pPr algn="just">
              <a:buNone/>
            </a:pPr>
            <a:r>
              <a:rPr lang="uk-UA" b="1" dirty="0" smtClean="0"/>
              <a:t>Третій етап </a:t>
            </a:r>
            <a:r>
              <a:rPr lang="uk-UA" dirty="0" smtClean="0"/>
              <a:t>– латинська мова потрапляє у провінції, поглинаючи автохтонні мови, які у свою чергу впливають на неї в області лексики. </a:t>
            </a:r>
            <a:endParaRPr lang="ru-RU" dirty="0" smtClean="0"/>
          </a:p>
          <a:p>
            <a:pPr algn="just">
              <a:buNone/>
            </a:pPr>
            <a:r>
              <a:rPr lang="uk-UA" b="1" dirty="0" smtClean="0"/>
              <a:t>Четвертий етап </a:t>
            </a:r>
            <a:r>
              <a:rPr lang="uk-UA" dirty="0" smtClean="0"/>
              <a:t>– народна латина втрачає єдність, поглиблюються діалектальні розбіжності між окремими провінціями.</a:t>
            </a:r>
            <a:endParaRPr lang="ru-RU" dirty="0" smtClean="0"/>
          </a:p>
          <a:p>
            <a:pPr algn="just">
              <a:buNone/>
            </a:pPr>
            <a:endParaRPr lang="uk-UA" dirty="0" smtClean="0"/>
          </a:p>
          <a:p>
            <a:pPr algn="just">
              <a:buNone/>
            </a:pPr>
            <a:r>
              <a:rPr lang="uk-UA" dirty="0" smtClean="0"/>
              <a:t>Отже, за Ж.Молем на всіх стадіях розвитку латинської мови поступово діяли тенденції до уніфікації (перша стадія) та диференціації (четверта).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err="1" smtClean="0"/>
              <a:t>суперстрат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uk-UA" dirty="0" smtClean="0"/>
              <a:t>1932 рік – Вальтер фон </a:t>
            </a:r>
            <a:r>
              <a:rPr lang="uk-UA" dirty="0" err="1" smtClean="0"/>
              <a:t>Вартбург</a:t>
            </a:r>
            <a:r>
              <a:rPr lang="uk-UA" dirty="0" smtClean="0"/>
              <a:t> запропонував термін </a:t>
            </a:r>
            <a:r>
              <a:rPr lang="uk-UA" dirty="0" err="1" smtClean="0"/>
              <a:t>“</a:t>
            </a:r>
            <a:r>
              <a:rPr lang="uk-UA" b="1" dirty="0" err="1" smtClean="0"/>
              <a:t>мовний</a:t>
            </a:r>
            <a:r>
              <a:rPr lang="uk-UA" b="1" dirty="0" smtClean="0"/>
              <a:t> </a:t>
            </a:r>
            <a:r>
              <a:rPr lang="uk-UA" b="1" dirty="0" err="1" smtClean="0"/>
              <a:t>суперстрат”</a:t>
            </a:r>
            <a:r>
              <a:rPr lang="uk-UA" b="1" dirty="0" smtClean="0"/>
              <a:t> </a:t>
            </a:r>
            <a:r>
              <a:rPr lang="uk-UA" dirty="0" smtClean="0"/>
              <a:t>– мова, що нашарувалась на будь-яку мову і потім в ній розчинилась</a:t>
            </a:r>
          </a:p>
          <a:p>
            <a:pPr algn="just">
              <a:buNone/>
            </a:pPr>
            <a:endParaRPr lang="uk-UA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uk-UA" b="1" dirty="0" err="1" smtClean="0"/>
              <a:t>Суперстратні</a:t>
            </a:r>
            <a:r>
              <a:rPr lang="uk-UA" b="1" dirty="0" smtClean="0"/>
              <a:t> запозичення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62500" lnSpcReduction="20000"/>
          </a:bodyPr>
          <a:lstStyle/>
          <a:p>
            <a:pPr>
              <a:buFontTx/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1) Перші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германські запозичення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зустрічаються у Цезаря: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alces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(лось),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glaesum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(січень),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reno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(північний олень),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urus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(тур). </a:t>
            </a:r>
          </a:p>
          <a:p>
            <a:pPr algn="just">
              <a:buFontTx/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народну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латину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проникло приблизно 100 слів германського походження, що відносяться до військової термінології: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wirr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«війна» →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фр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guerre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іт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.,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ісп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., порт.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guerra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sporo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(шпори) →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фр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é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peron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framea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(спис) →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фр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fram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é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; до матеріальної культури: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flaska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(сулія),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burgs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(фортеця),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baro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(вільна людина); позначення кольорів (спочатку були назвами мастей коней):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blank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(білий),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blû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(білявий),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brun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(коричневий),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gris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(сірий),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blaw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(синій). </a:t>
            </a:r>
          </a:p>
          <a:p>
            <a:pPr algn="just">
              <a:buFontTx/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 даними етимологічних словників у західно-романських мовах нараховується приблизно 2600 лексичних одиниць германського походження: </a:t>
            </a:r>
          </a:p>
          <a:p>
            <a:pPr algn="just">
              <a:buFontTx/>
              <a:buChar char="-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франкських у французькій, </a:t>
            </a:r>
          </a:p>
          <a:p>
            <a:pPr algn="just">
              <a:buFontTx/>
              <a:buChar char="-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готських та лангобардських – у італійській, </a:t>
            </a:r>
          </a:p>
          <a:p>
            <a:pPr algn="just">
              <a:buFontTx/>
              <a:buChar char="-"/>
            </a:pP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вестготських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– у іспанській та португальській мовах.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Слов`янські запозичення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у східно-романських мовах: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болг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обичай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рум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obicei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старослав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богьт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рум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bogat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болг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разбой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(війна,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разбой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 →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рум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zboi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Латинська мова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uk-UA" dirty="0" smtClean="0"/>
              <a:t>належить (разом з умбрською, </a:t>
            </a:r>
            <a:r>
              <a:rPr lang="uk-UA" dirty="0" err="1" smtClean="0"/>
              <a:t>оськською</a:t>
            </a:r>
            <a:r>
              <a:rPr lang="uk-UA" dirty="0" smtClean="0"/>
              <a:t>) до італійської групи індоєвропейської сім`ї мов. </a:t>
            </a:r>
          </a:p>
          <a:p>
            <a:pPr algn="just">
              <a:buNone/>
            </a:pPr>
            <a:r>
              <a:rPr lang="uk-UA" dirty="0" smtClean="0"/>
              <a:t>Спочатку латинською мовою розмовляло плем`я латин, які проживали у центральній частині Апеннінського півострова в області </a:t>
            </a:r>
            <a:r>
              <a:rPr lang="uk-UA" dirty="0" err="1" smtClean="0"/>
              <a:t>Лацій</a:t>
            </a:r>
            <a:r>
              <a:rPr lang="uk-UA" dirty="0" smtClean="0"/>
              <a:t>. </a:t>
            </a:r>
          </a:p>
          <a:p>
            <a:pPr algn="just">
              <a:buNone/>
            </a:pPr>
            <a:r>
              <a:rPr lang="uk-UA" dirty="0" smtClean="0"/>
              <a:t>Збільшення політичної могутності Рима сприяло широкому розповсюдженню латинської мови не тільки на території Апеннінського півострова, а й на території всієї Римської імперії.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Адстрат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14422"/>
            <a:ext cx="8640960" cy="4911741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/>
              <a:t>1939 рік – </a:t>
            </a:r>
            <a:r>
              <a:rPr lang="uk-UA" dirty="0" err="1" smtClean="0"/>
              <a:t>Маттео</a:t>
            </a:r>
            <a:r>
              <a:rPr lang="uk-UA" dirty="0" smtClean="0"/>
              <a:t> </a:t>
            </a:r>
            <a:r>
              <a:rPr lang="uk-UA" dirty="0" err="1" smtClean="0"/>
              <a:t>Бартолі</a:t>
            </a:r>
            <a:r>
              <a:rPr lang="uk-UA" dirty="0" smtClean="0"/>
              <a:t> запропонував термін </a:t>
            </a:r>
            <a:r>
              <a:rPr lang="uk-UA" dirty="0" err="1" smtClean="0"/>
              <a:t>“</a:t>
            </a:r>
            <a:r>
              <a:rPr lang="uk-UA" b="1" dirty="0" err="1" smtClean="0"/>
              <a:t>мовний</a:t>
            </a:r>
            <a:r>
              <a:rPr lang="uk-UA" b="1" dirty="0" smtClean="0"/>
              <a:t> </a:t>
            </a:r>
            <a:r>
              <a:rPr lang="uk-UA" b="1" dirty="0" err="1" smtClean="0"/>
              <a:t>адстрат”</a:t>
            </a:r>
            <a:r>
              <a:rPr lang="uk-UA" b="1" dirty="0" smtClean="0"/>
              <a:t> </a:t>
            </a:r>
            <a:r>
              <a:rPr lang="uk-UA" dirty="0" smtClean="0"/>
              <a:t>– мова, яка знаходилась у довгому контакті з іншою мовою, залишила в ній свої сліди, але на відміну від </a:t>
            </a:r>
            <a:r>
              <a:rPr lang="uk-UA" dirty="0" err="1" smtClean="0"/>
              <a:t>суперстрату</a:t>
            </a:r>
            <a:r>
              <a:rPr lang="uk-UA" dirty="0" smtClean="0"/>
              <a:t>, не розчинилась, а продовжує існувати і самостійно розвиватись і після припинення тісних контактів та зв</a:t>
            </a:r>
            <a:r>
              <a:rPr lang="uk-UA" dirty="0" smtClean="0">
                <a:cs typeface="Calibri"/>
              </a:rPr>
              <a:t>`язків з мовою, по відношенню до якої вона розглядається як історичний адстрат.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71480"/>
          </a:xfrm>
        </p:spPr>
        <p:txBody>
          <a:bodyPr>
            <a:normAutofit fontScale="90000"/>
          </a:bodyPr>
          <a:lstStyle/>
          <a:p>
            <a:r>
              <a:rPr lang="uk-UA" b="1" dirty="0" err="1" smtClean="0"/>
              <a:t>Адстратні</a:t>
            </a:r>
            <a:r>
              <a:rPr lang="uk-UA" b="1" dirty="0" smtClean="0"/>
              <a:t> запозичення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92500" lnSpcReduction="20000"/>
          </a:bodyPr>
          <a:lstStyle/>
          <a:p>
            <a:pPr algn="just">
              <a:buFontTx/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1) У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лексиці народної латині приблизно 700 лексичних одиниць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грецького походження: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philosophia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historia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theatrum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grammatica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chorus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musica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corona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cithara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machina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hora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(час),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parabola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(слово),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bracchium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(рука від ліктя до зап`ястка),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camera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(склепіння),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camelus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(верблюд),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spatha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(меч);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baptizare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(хрестити),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blasphemare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(проклинати),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ecstasis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(натхнення),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scandalum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(спокуса),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ecclesia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(церква),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hymnus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(гімн).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Арабські запозичення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VIII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IX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ст.: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alcor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(пагорб),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almafalla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(військо),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alfetna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(війна),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algebra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cifra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Хронологічна </a:t>
            </a:r>
            <a:r>
              <a:rPr lang="uk-UA" b="1" dirty="0" smtClean="0"/>
              <a:t>або історична теорія </a:t>
            </a:r>
            <a:r>
              <a:rPr lang="uk-UA" b="1" dirty="0" smtClean="0"/>
              <a:t>Густава </a:t>
            </a:r>
            <a:r>
              <a:rPr lang="uk-UA" b="1" dirty="0" err="1" smtClean="0"/>
              <a:t>Грьобера</a:t>
            </a:r>
            <a:r>
              <a:rPr lang="uk-UA" b="1" dirty="0" smtClean="0"/>
              <a:t> (</a:t>
            </a:r>
            <a:r>
              <a:rPr lang="uk-UA" b="1" dirty="0" smtClean="0"/>
              <a:t>1844-1911)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endParaRPr lang="uk-UA" dirty="0" smtClean="0"/>
          </a:p>
          <a:p>
            <a:pPr algn="just">
              <a:buNone/>
            </a:pPr>
            <a:r>
              <a:rPr lang="uk-UA" sz="6000" dirty="0" smtClean="0"/>
              <a:t>базується на положенні про те, що час романізації має суттєве значення для утворення романських мов. </a:t>
            </a:r>
          </a:p>
          <a:p>
            <a:pPr algn="just">
              <a:buNone/>
            </a:pPr>
            <a:r>
              <a:rPr lang="uk-UA" sz="6000" dirty="0" smtClean="0"/>
              <a:t>Довгий історичний процес розповсюдження латинської мови на Апеннінському півострові (362 до н.е.) і потім у Іберії, Галлії, </a:t>
            </a:r>
            <a:r>
              <a:rPr lang="uk-UA" sz="6000" dirty="0" err="1" smtClean="0"/>
              <a:t>Реції</a:t>
            </a:r>
            <a:r>
              <a:rPr lang="uk-UA" sz="6000" dirty="0" smtClean="0"/>
              <a:t>, Дакії (107 н.е.) зайняв майже 400 років. За цей період видозмінювались фонетика, морфологія, лексика латинської мови. </a:t>
            </a:r>
            <a:endParaRPr lang="ru-RU" sz="6000" dirty="0" smtClean="0"/>
          </a:p>
          <a:p>
            <a:pPr algn="just"/>
            <a:r>
              <a:rPr lang="uk-UA" sz="6000" dirty="0" smtClean="0"/>
              <a:t>Латинська мова, що проникала у провінції у різні періоди, була більш-менш відмінною від класичної норми. У провінціях, що рано втратили постійний зв`язок з метрополією, еволюція латинської мови була дещо іншою ніж на Апеннінському півострові. </a:t>
            </a:r>
          </a:p>
          <a:p>
            <a:pPr>
              <a:buNone/>
            </a:pPr>
            <a:r>
              <a:rPr lang="uk-UA" sz="6000" dirty="0" smtClean="0"/>
              <a:t>	</a:t>
            </a:r>
            <a:endParaRPr lang="ru-RU" sz="6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uk-UA" sz="3200" b="1" dirty="0"/>
              <a:t>Хронологічна або історична теорія </a:t>
            </a:r>
            <a:r>
              <a:rPr lang="uk-UA" sz="3200" b="1" dirty="0" smtClean="0"/>
              <a:t/>
            </a:r>
            <a:br>
              <a:rPr lang="uk-UA" sz="3200" b="1" dirty="0" smtClean="0"/>
            </a:br>
            <a:r>
              <a:rPr lang="uk-UA" sz="3200" b="1" dirty="0" smtClean="0"/>
              <a:t>Густава </a:t>
            </a:r>
            <a:r>
              <a:rPr lang="uk-UA" sz="3200" b="1" dirty="0" err="1"/>
              <a:t>Грьобера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35586"/>
            <a:ext cx="8589640" cy="5519536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uk-UA" dirty="0" smtClean="0"/>
              <a:t>Мова колонії, що рано перестала залежати від метрополії, характеризується більш архаїчним станом латини. </a:t>
            </a:r>
          </a:p>
          <a:p>
            <a:pPr algn="just">
              <a:buNone/>
            </a:pPr>
            <a:r>
              <a:rPr lang="uk-UA" dirty="0" smtClean="0"/>
              <a:t>Так, Сардинія була захоплена у 238 році до н.е., в сардинській мові (</a:t>
            </a:r>
            <a:r>
              <a:rPr lang="uk-UA" dirty="0" err="1" smtClean="0"/>
              <a:t>логудорський</a:t>
            </a:r>
            <a:r>
              <a:rPr lang="uk-UA" dirty="0" smtClean="0"/>
              <a:t> діалект) представлені найбільш архаїчні риси в області звукової системи: 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1) збереглися звуки </a:t>
            </a:r>
            <a:r>
              <a:rPr lang="uk-UA" i="1" dirty="0" smtClean="0"/>
              <a:t>i</a:t>
            </a:r>
            <a:r>
              <a:rPr lang="uk-UA" dirty="0" smtClean="0"/>
              <a:t> та </a:t>
            </a:r>
            <a:r>
              <a:rPr lang="uk-UA" i="1" dirty="0" smtClean="0"/>
              <a:t>u </a:t>
            </a:r>
            <a:r>
              <a:rPr lang="uk-UA" dirty="0" smtClean="0"/>
              <a:t>на місці латинських коротких голосних </a:t>
            </a:r>
            <a:r>
              <a:rPr lang="uk-UA" b="1" i="1" dirty="0" smtClean="0"/>
              <a:t>і </a:t>
            </a:r>
            <a:r>
              <a:rPr lang="uk-UA" dirty="0" smtClean="0"/>
              <a:t>та </a:t>
            </a:r>
            <a:r>
              <a:rPr lang="en-US" b="1" i="1" dirty="0" smtClean="0">
                <a:sym typeface="EU Caron"/>
              </a:rPr>
              <a:t>u</a:t>
            </a:r>
            <a:r>
              <a:rPr lang="uk-UA" dirty="0" smtClean="0"/>
              <a:t>, тоді як у інших мовах вони змінились на </a:t>
            </a:r>
            <a:r>
              <a:rPr lang="uk-UA" i="1" dirty="0" smtClean="0"/>
              <a:t>е</a:t>
            </a:r>
            <a:r>
              <a:rPr lang="uk-UA" dirty="0" smtClean="0"/>
              <a:t> та </a:t>
            </a:r>
            <a:r>
              <a:rPr lang="uk-UA" i="1" dirty="0" smtClean="0"/>
              <a:t>о</a:t>
            </a:r>
            <a:r>
              <a:rPr lang="uk-UA" dirty="0" smtClean="0"/>
              <a:t>: </a:t>
            </a:r>
            <a:endParaRPr lang="ru-RU" dirty="0" smtClean="0"/>
          </a:p>
          <a:p>
            <a:pPr>
              <a:buNone/>
            </a:pPr>
            <a:r>
              <a:rPr lang="uk-UA" i="1" dirty="0" smtClean="0"/>
              <a:t>лат</a:t>
            </a:r>
            <a:r>
              <a:rPr lang="uk-UA" dirty="0" smtClean="0"/>
              <a:t>. </a:t>
            </a:r>
            <a:r>
              <a:rPr lang="en-US" dirty="0" smtClean="0"/>
              <a:t>f</a:t>
            </a:r>
            <a:r>
              <a:rPr lang="uk-UA" dirty="0" smtClean="0">
                <a:sym typeface="EU Caron"/>
              </a:rPr>
              <a:t>і</a:t>
            </a:r>
            <a:r>
              <a:rPr lang="en-US" dirty="0" err="1" smtClean="0"/>
              <a:t>dem</a:t>
            </a:r>
            <a:r>
              <a:rPr lang="en-US" dirty="0" smtClean="0"/>
              <a:t> </a:t>
            </a:r>
            <a:r>
              <a:rPr lang="en-US" dirty="0" smtClean="0">
                <a:cs typeface="Calibri"/>
                <a:sym typeface="EU Caron"/>
              </a:rPr>
              <a:t>&gt;</a:t>
            </a:r>
            <a:r>
              <a:rPr lang="en-US" dirty="0" smtClean="0"/>
              <a:t> </a:t>
            </a:r>
            <a:r>
              <a:rPr lang="uk-UA" i="1" dirty="0" err="1" smtClean="0"/>
              <a:t>іт</a:t>
            </a:r>
            <a:r>
              <a:rPr lang="uk-UA" dirty="0" smtClean="0"/>
              <a:t>. </a:t>
            </a:r>
            <a:r>
              <a:rPr lang="en-US" dirty="0" err="1" smtClean="0"/>
              <a:t>fede</a:t>
            </a:r>
            <a:r>
              <a:rPr lang="uk-UA" dirty="0" smtClean="0"/>
              <a:t>,  </a:t>
            </a:r>
            <a:r>
              <a:rPr lang="uk-UA" i="1" dirty="0" err="1" smtClean="0"/>
              <a:t>ст.ісп</a:t>
            </a:r>
            <a:r>
              <a:rPr lang="uk-UA" dirty="0" smtClean="0"/>
              <a:t>. </a:t>
            </a:r>
            <a:r>
              <a:rPr lang="en-US" dirty="0" err="1" smtClean="0"/>
              <a:t>fe</a:t>
            </a:r>
            <a:r>
              <a:rPr lang="uk-UA" dirty="0" smtClean="0"/>
              <a:t>, </a:t>
            </a:r>
            <a:r>
              <a:rPr lang="uk-UA" i="1" dirty="0" err="1" smtClean="0"/>
              <a:t>ст.фр</a:t>
            </a:r>
            <a:r>
              <a:rPr lang="uk-UA" dirty="0" smtClean="0"/>
              <a:t>. </a:t>
            </a:r>
            <a:r>
              <a:rPr lang="en-US" dirty="0" err="1" smtClean="0"/>
              <a:t>fei</a:t>
            </a:r>
            <a:r>
              <a:rPr lang="uk-UA" dirty="0" smtClean="0"/>
              <a:t>, </a:t>
            </a:r>
            <a:r>
              <a:rPr lang="uk-UA" i="1" dirty="0" err="1" smtClean="0"/>
              <a:t>сард</a:t>
            </a:r>
            <a:r>
              <a:rPr lang="uk-UA" dirty="0" smtClean="0"/>
              <a:t>. </a:t>
            </a:r>
            <a:r>
              <a:rPr lang="en-US" dirty="0" smtClean="0"/>
              <a:t>fide</a:t>
            </a:r>
            <a:r>
              <a:rPr lang="uk-UA" dirty="0" smtClean="0"/>
              <a:t>; </a:t>
            </a:r>
            <a:endParaRPr lang="ru-RU" dirty="0" smtClean="0"/>
          </a:p>
          <a:p>
            <a:pPr>
              <a:buNone/>
            </a:pPr>
            <a:r>
              <a:rPr lang="uk-UA" i="1" dirty="0" smtClean="0"/>
              <a:t>лат</a:t>
            </a:r>
            <a:r>
              <a:rPr lang="uk-UA" dirty="0" smtClean="0"/>
              <a:t>. </a:t>
            </a:r>
            <a:r>
              <a:rPr lang="en-US" dirty="0" err="1" smtClean="0"/>
              <a:t>g</a:t>
            </a:r>
            <a:r>
              <a:rPr lang="en-US" dirty="0" err="1" smtClean="0">
                <a:sym typeface="EU Caron"/>
              </a:rPr>
              <a:t>u</a:t>
            </a:r>
            <a:r>
              <a:rPr lang="en-US" dirty="0" err="1" smtClean="0"/>
              <a:t>la</a:t>
            </a:r>
            <a:r>
              <a:rPr lang="en-US" dirty="0" smtClean="0"/>
              <a:t>  </a:t>
            </a:r>
            <a:r>
              <a:rPr lang="en-US" dirty="0" smtClean="0">
                <a:cs typeface="Calibri"/>
                <a:sym typeface="EU Caron"/>
              </a:rPr>
              <a:t>&gt;</a:t>
            </a:r>
            <a:r>
              <a:rPr lang="en-US" dirty="0" smtClean="0"/>
              <a:t>  </a:t>
            </a:r>
            <a:r>
              <a:rPr lang="uk-UA" i="1" dirty="0" err="1" smtClean="0"/>
              <a:t>ст.ісп</a:t>
            </a:r>
            <a:r>
              <a:rPr lang="uk-UA" dirty="0" smtClean="0"/>
              <a:t>., </a:t>
            </a:r>
            <a:r>
              <a:rPr lang="uk-UA" i="1" dirty="0" smtClean="0"/>
              <a:t>пров., кат</a:t>
            </a:r>
            <a:r>
              <a:rPr lang="uk-UA" dirty="0" smtClean="0"/>
              <a:t>. </a:t>
            </a:r>
            <a:r>
              <a:rPr lang="en-US" dirty="0" err="1" smtClean="0"/>
              <a:t>gola</a:t>
            </a:r>
            <a:r>
              <a:rPr lang="uk-UA" dirty="0" smtClean="0"/>
              <a:t>, </a:t>
            </a:r>
            <a:r>
              <a:rPr lang="uk-UA" dirty="0" err="1" smtClean="0"/>
              <a:t>рум</a:t>
            </a:r>
            <a:r>
              <a:rPr lang="uk-UA" dirty="0" smtClean="0"/>
              <a:t>. </a:t>
            </a:r>
            <a:r>
              <a:rPr lang="en-US" dirty="0" err="1" smtClean="0"/>
              <a:t>gur</a:t>
            </a:r>
            <a:r>
              <a:rPr lang="uk-UA" dirty="0" smtClean="0"/>
              <a:t>ă, </a:t>
            </a:r>
            <a:r>
              <a:rPr lang="uk-UA" i="1" dirty="0" err="1" smtClean="0"/>
              <a:t>ст.фр</a:t>
            </a:r>
            <a:r>
              <a:rPr lang="uk-UA" dirty="0" smtClean="0"/>
              <a:t>. </a:t>
            </a:r>
            <a:r>
              <a:rPr lang="en-US" dirty="0" err="1" smtClean="0"/>
              <a:t>goule</a:t>
            </a:r>
            <a:r>
              <a:rPr lang="uk-UA" dirty="0" smtClean="0"/>
              <a:t>, </a:t>
            </a:r>
            <a:r>
              <a:rPr lang="uk-UA" i="1" dirty="0" err="1" smtClean="0"/>
              <a:t>сард</a:t>
            </a:r>
            <a:r>
              <a:rPr lang="uk-UA" dirty="0" smtClean="0"/>
              <a:t>. </a:t>
            </a:r>
            <a:r>
              <a:rPr lang="en-US" dirty="0" err="1" smtClean="0"/>
              <a:t>bula</a:t>
            </a:r>
            <a:r>
              <a:rPr lang="uk-UA" dirty="0" smtClean="0"/>
              <a:t>;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2) не відбулося палаталізації </a:t>
            </a:r>
            <a:r>
              <a:rPr lang="uk-UA" i="1" dirty="0" smtClean="0"/>
              <a:t>С </a:t>
            </a:r>
            <a:r>
              <a:rPr lang="uk-UA" dirty="0" smtClean="0"/>
              <a:t>та</a:t>
            </a:r>
            <a:r>
              <a:rPr lang="uk-UA" i="1" dirty="0" smtClean="0"/>
              <a:t> </a:t>
            </a:r>
            <a:r>
              <a:rPr lang="en-US" i="1" dirty="0" smtClean="0"/>
              <a:t>G </a:t>
            </a:r>
            <a:r>
              <a:rPr lang="uk-UA" dirty="0" smtClean="0"/>
              <a:t> перед голосними </a:t>
            </a:r>
            <a:r>
              <a:rPr lang="uk-UA" i="1" dirty="0" smtClean="0"/>
              <a:t>і</a:t>
            </a:r>
            <a:r>
              <a:rPr lang="uk-UA" dirty="0" smtClean="0"/>
              <a:t> та </a:t>
            </a:r>
            <a:r>
              <a:rPr lang="uk-UA" i="1" dirty="0" smtClean="0"/>
              <a:t>е:</a:t>
            </a:r>
            <a:endParaRPr lang="ru-RU" dirty="0" smtClean="0"/>
          </a:p>
          <a:p>
            <a:pPr>
              <a:buNone/>
            </a:pPr>
            <a:r>
              <a:rPr lang="uk-UA" i="1" dirty="0" smtClean="0"/>
              <a:t>лат</a:t>
            </a:r>
            <a:r>
              <a:rPr lang="uk-UA" dirty="0" smtClean="0"/>
              <a:t>. </a:t>
            </a:r>
            <a:r>
              <a:rPr lang="en-US" dirty="0" err="1" smtClean="0"/>
              <a:t>cera</a:t>
            </a:r>
            <a:r>
              <a:rPr lang="en-US" dirty="0" smtClean="0"/>
              <a:t>  </a:t>
            </a:r>
            <a:r>
              <a:rPr lang="en-US" dirty="0" smtClean="0">
                <a:cs typeface="Calibri"/>
                <a:sym typeface="EU Caron"/>
              </a:rPr>
              <a:t>&gt;</a:t>
            </a:r>
            <a:r>
              <a:rPr lang="en-US" dirty="0" smtClean="0"/>
              <a:t>  </a:t>
            </a:r>
            <a:r>
              <a:rPr lang="uk-UA" i="1" dirty="0" err="1" smtClean="0"/>
              <a:t>іт</a:t>
            </a:r>
            <a:r>
              <a:rPr lang="uk-UA" dirty="0" smtClean="0"/>
              <a:t>. </a:t>
            </a:r>
            <a:r>
              <a:rPr lang="en-US" dirty="0" err="1" smtClean="0"/>
              <a:t>cera</a:t>
            </a:r>
            <a:r>
              <a:rPr lang="uk-UA" dirty="0" smtClean="0"/>
              <a:t> [</a:t>
            </a:r>
            <a:r>
              <a:rPr lang="en-US" dirty="0" smtClean="0"/>
              <a:t>t</a:t>
            </a:r>
            <a:r>
              <a:rPr lang="en-US" dirty="0" smtClean="0">
                <a:sym typeface="Symbol"/>
              </a:rPr>
              <a:t></a:t>
            </a:r>
            <a:r>
              <a:rPr lang="uk-UA" dirty="0" smtClean="0"/>
              <a:t>],  </a:t>
            </a:r>
            <a:r>
              <a:rPr lang="uk-UA" i="1" dirty="0" err="1" smtClean="0"/>
              <a:t>ісп</a:t>
            </a:r>
            <a:r>
              <a:rPr lang="uk-UA" dirty="0" smtClean="0"/>
              <a:t>. </a:t>
            </a:r>
            <a:r>
              <a:rPr lang="en-US" dirty="0" err="1" smtClean="0"/>
              <a:t>cera</a:t>
            </a:r>
            <a:r>
              <a:rPr lang="uk-UA" dirty="0" smtClean="0"/>
              <a:t> [</a:t>
            </a:r>
            <a:r>
              <a:rPr lang="en-US" dirty="0" smtClean="0">
                <a:sym typeface="Symbol"/>
              </a:rPr>
              <a:t></a:t>
            </a:r>
            <a:r>
              <a:rPr lang="uk-UA" dirty="0" smtClean="0"/>
              <a:t>], </a:t>
            </a:r>
            <a:r>
              <a:rPr lang="uk-UA" i="1" dirty="0" smtClean="0"/>
              <a:t>порт.</a:t>
            </a:r>
            <a:r>
              <a:rPr lang="uk-UA" dirty="0" smtClean="0"/>
              <a:t> </a:t>
            </a:r>
            <a:r>
              <a:rPr lang="en-US" dirty="0" err="1" smtClean="0"/>
              <a:t>cera</a:t>
            </a:r>
            <a:r>
              <a:rPr lang="uk-UA" dirty="0" smtClean="0"/>
              <a:t> [</a:t>
            </a:r>
            <a:r>
              <a:rPr lang="en-US" dirty="0" smtClean="0"/>
              <a:t>s</a:t>
            </a:r>
            <a:r>
              <a:rPr lang="uk-UA" dirty="0" smtClean="0"/>
              <a:t>], </a:t>
            </a:r>
            <a:r>
              <a:rPr lang="uk-UA" i="1" dirty="0" err="1" smtClean="0"/>
              <a:t>фр</a:t>
            </a:r>
            <a:r>
              <a:rPr lang="uk-UA" dirty="0" smtClean="0"/>
              <a:t>. </a:t>
            </a:r>
            <a:r>
              <a:rPr lang="en-US" dirty="0" err="1" smtClean="0"/>
              <a:t>cire</a:t>
            </a:r>
            <a:r>
              <a:rPr lang="uk-UA" dirty="0" smtClean="0"/>
              <a:t> [</a:t>
            </a:r>
            <a:r>
              <a:rPr lang="en-US" dirty="0" smtClean="0"/>
              <a:t>s</a:t>
            </a:r>
            <a:r>
              <a:rPr lang="uk-UA" dirty="0" smtClean="0"/>
              <a:t>], </a:t>
            </a:r>
            <a:r>
              <a:rPr lang="uk-UA" i="1" dirty="0" err="1" smtClean="0"/>
              <a:t>рум</a:t>
            </a:r>
            <a:r>
              <a:rPr lang="uk-UA" dirty="0" smtClean="0"/>
              <a:t>. </a:t>
            </a:r>
            <a:r>
              <a:rPr lang="en-US" dirty="0" err="1" smtClean="0"/>
              <a:t>cear</a:t>
            </a:r>
            <a:r>
              <a:rPr lang="uk-UA" dirty="0" smtClean="0"/>
              <a:t>ă [ʧ], </a:t>
            </a:r>
            <a:r>
              <a:rPr lang="uk-UA" i="1" dirty="0" err="1" smtClean="0"/>
              <a:t>сард</a:t>
            </a:r>
            <a:r>
              <a:rPr lang="uk-UA" dirty="0" smtClean="0"/>
              <a:t>. </a:t>
            </a:r>
            <a:r>
              <a:rPr lang="en-US" dirty="0" err="1" smtClean="0"/>
              <a:t>kera</a:t>
            </a:r>
            <a:r>
              <a:rPr lang="uk-UA" dirty="0" smtClean="0"/>
              <a:t> [</a:t>
            </a:r>
            <a:r>
              <a:rPr lang="en-US" dirty="0" smtClean="0"/>
              <a:t>k</a:t>
            </a:r>
            <a:r>
              <a:rPr lang="uk-UA" dirty="0" smtClean="0"/>
              <a:t>]; </a:t>
            </a:r>
            <a:endParaRPr lang="ru-RU" dirty="0" smtClean="0"/>
          </a:p>
          <a:p>
            <a:pPr>
              <a:buNone/>
            </a:pPr>
            <a:r>
              <a:rPr lang="uk-UA" i="1" dirty="0" smtClean="0"/>
              <a:t>лат</a:t>
            </a:r>
            <a:r>
              <a:rPr lang="uk-UA" dirty="0" smtClean="0"/>
              <a:t>. </a:t>
            </a:r>
            <a:r>
              <a:rPr lang="en-US" dirty="0" err="1" smtClean="0"/>
              <a:t>gelu</a:t>
            </a:r>
            <a:r>
              <a:rPr lang="uk-UA" dirty="0" smtClean="0"/>
              <a:t>  </a:t>
            </a:r>
            <a:r>
              <a:rPr lang="en-US" dirty="0" smtClean="0"/>
              <a:t> </a:t>
            </a:r>
            <a:r>
              <a:rPr lang="en-US" dirty="0" smtClean="0">
                <a:cs typeface="Calibri"/>
                <a:sym typeface="EU Caron"/>
              </a:rPr>
              <a:t>&gt;</a:t>
            </a:r>
            <a:r>
              <a:rPr lang="en-US" dirty="0" smtClean="0"/>
              <a:t>  </a:t>
            </a:r>
            <a:r>
              <a:rPr lang="uk-UA" i="1" dirty="0" err="1" smtClean="0"/>
              <a:t>іт</a:t>
            </a:r>
            <a:r>
              <a:rPr lang="uk-UA" dirty="0" smtClean="0"/>
              <a:t>. </a:t>
            </a:r>
            <a:r>
              <a:rPr lang="en-US" dirty="0" err="1" smtClean="0"/>
              <a:t>gelo</a:t>
            </a:r>
            <a:r>
              <a:rPr lang="uk-UA" dirty="0" smtClean="0"/>
              <a:t> [</a:t>
            </a:r>
            <a:r>
              <a:rPr lang="en-US" dirty="0" smtClean="0"/>
              <a:t>d</a:t>
            </a:r>
            <a:r>
              <a:rPr lang="uk-UA" dirty="0" smtClean="0"/>
              <a:t>ʒ],  </a:t>
            </a:r>
            <a:r>
              <a:rPr lang="uk-UA" i="1" dirty="0" err="1" smtClean="0"/>
              <a:t>ісп</a:t>
            </a:r>
            <a:r>
              <a:rPr lang="uk-UA" dirty="0" smtClean="0"/>
              <a:t>. </a:t>
            </a:r>
            <a:r>
              <a:rPr lang="en-US" dirty="0" err="1" smtClean="0"/>
              <a:t>hielo</a:t>
            </a:r>
            <a:r>
              <a:rPr lang="uk-UA" dirty="0" smtClean="0"/>
              <a:t> [χ], </a:t>
            </a:r>
            <a:r>
              <a:rPr lang="uk-UA" i="1" dirty="0" smtClean="0"/>
              <a:t>порт.</a:t>
            </a:r>
            <a:r>
              <a:rPr lang="uk-UA" dirty="0" smtClean="0"/>
              <a:t> </a:t>
            </a:r>
            <a:r>
              <a:rPr lang="en-US" dirty="0" smtClean="0"/>
              <a:t>g</a:t>
            </a:r>
            <a:r>
              <a:rPr lang="uk-UA" dirty="0" smtClean="0"/>
              <a:t>ê</a:t>
            </a:r>
            <a:r>
              <a:rPr lang="en-US" dirty="0" smtClean="0"/>
              <a:t>lo</a:t>
            </a:r>
            <a:r>
              <a:rPr lang="uk-UA" dirty="0" smtClean="0"/>
              <a:t> [ʒ], </a:t>
            </a:r>
            <a:r>
              <a:rPr lang="uk-UA" i="1" dirty="0" err="1" smtClean="0"/>
              <a:t>фр</a:t>
            </a:r>
            <a:r>
              <a:rPr lang="uk-UA" dirty="0" smtClean="0"/>
              <a:t>. </a:t>
            </a:r>
            <a:r>
              <a:rPr lang="en-US" dirty="0" smtClean="0"/>
              <a:t>g</a:t>
            </a:r>
            <a:r>
              <a:rPr lang="uk-UA" dirty="0" smtClean="0"/>
              <a:t>è</a:t>
            </a:r>
            <a:r>
              <a:rPr lang="en-US" dirty="0" smtClean="0"/>
              <a:t>le</a:t>
            </a:r>
            <a:r>
              <a:rPr lang="uk-UA" dirty="0" smtClean="0"/>
              <a:t> [ʒ], </a:t>
            </a:r>
            <a:r>
              <a:rPr lang="uk-UA" i="1" dirty="0" err="1" smtClean="0"/>
              <a:t>рум</a:t>
            </a:r>
            <a:r>
              <a:rPr lang="uk-UA" dirty="0" smtClean="0"/>
              <a:t>. </a:t>
            </a:r>
            <a:r>
              <a:rPr lang="en-US" dirty="0" err="1" smtClean="0"/>
              <a:t>ger</a:t>
            </a:r>
            <a:r>
              <a:rPr lang="uk-UA" dirty="0" smtClean="0"/>
              <a:t> [ʤ], </a:t>
            </a:r>
            <a:r>
              <a:rPr lang="uk-UA" i="1" dirty="0" err="1" smtClean="0"/>
              <a:t>сард</a:t>
            </a:r>
            <a:r>
              <a:rPr lang="uk-UA" dirty="0" smtClean="0"/>
              <a:t>. </a:t>
            </a:r>
            <a:r>
              <a:rPr lang="en-US" dirty="0" err="1" smtClean="0"/>
              <a:t>gelu</a:t>
            </a:r>
            <a:r>
              <a:rPr lang="uk-UA" dirty="0" smtClean="0"/>
              <a:t> [</a:t>
            </a:r>
            <a:r>
              <a:rPr lang="en-US" dirty="0" smtClean="0"/>
              <a:t>g</a:t>
            </a:r>
            <a:r>
              <a:rPr lang="uk-UA" dirty="0" smtClean="0"/>
              <a:t>]; 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3) збереглися кінцеві </a:t>
            </a:r>
            <a:r>
              <a:rPr lang="uk-UA" i="1" dirty="0" smtClean="0"/>
              <a:t>s</a:t>
            </a:r>
            <a:r>
              <a:rPr lang="uk-UA" dirty="0" smtClean="0"/>
              <a:t> та </a:t>
            </a:r>
            <a:r>
              <a:rPr lang="uk-UA" i="1" dirty="0" smtClean="0"/>
              <a:t>t</a:t>
            </a:r>
            <a:r>
              <a:rPr lang="uk-UA" dirty="0" smtClean="0"/>
              <a:t>. Це явище залишилось у французькій мові, тоді як у італійській та румунській кінцеві </a:t>
            </a:r>
            <a:r>
              <a:rPr lang="uk-UA" i="1" dirty="0" smtClean="0"/>
              <a:t>s</a:t>
            </a:r>
            <a:r>
              <a:rPr lang="uk-UA" dirty="0" smtClean="0"/>
              <a:t> та </a:t>
            </a:r>
            <a:r>
              <a:rPr lang="uk-UA" i="1" dirty="0" smtClean="0"/>
              <a:t>t </a:t>
            </a:r>
            <a:r>
              <a:rPr lang="uk-UA" dirty="0" smtClean="0"/>
              <a:t>зникли.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Autofit/>
          </a:bodyPr>
          <a:lstStyle/>
          <a:p>
            <a:r>
              <a:rPr lang="uk-UA" sz="3200" b="1" dirty="0"/>
              <a:t>Хронологічна або історична теорія </a:t>
            </a:r>
            <a:br>
              <a:rPr lang="uk-UA" sz="3200" b="1" dirty="0"/>
            </a:br>
            <a:r>
              <a:rPr lang="uk-UA" sz="3200" b="1" dirty="0"/>
              <a:t>Густава </a:t>
            </a:r>
            <a:r>
              <a:rPr lang="uk-UA" sz="3200" b="1" dirty="0" err="1"/>
              <a:t>Грьобера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435280" cy="566982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Грьобер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так пояснює ці процеси у латинській мові: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перехід </a:t>
            </a:r>
            <a:r>
              <a:rPr lang="uk-UA" sz="1600" i="1" dirty="0" smtClean="0">
                <a:latin typeface="Times New Roman" pitchFamily="18" charset="0"/>
                <a:cs typeface="Times New Roman" pitchFamily="18" charset="0"/>
              </a:rPr>
              <a:t>ĭ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sym typeface="EU Caron"/>
              </a:rPr>
              <a:t>&gt;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ẹ, </a:t>
            </a:r>
            <a:r>
              <a:rPr lang="uk-UA" sz="1600" i="1" dirty="0" smtClean="0">
                <a:latin typeface="Times New Roman" pitchFamily="18" charset="0"/>
                <a:cs typeface="Times New Roman" pitchFamily="18" charset="0"/>
              </a:rPr>
              <a:t>ŭ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sym typeface="EU Caron"/>
              </a:rPr>
              <a:t>&gt;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ụ відбувся після завоювання Сардинії, але до романізації Іспанії;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кінцевий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відпав після романізації Галлії;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кінцевий </a:t>
            </a:r>
            <a:r>
              <a:rPr lang="uk-UA" sz="16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відпав до завоювання Дакії.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Спираючись на аналіз фонетичних явищ,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Грьобер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встановлює свою схему романізації провінцій: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1) Сардинія,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2) Іспанія,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3) Португалія,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4) Каталонія,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5) південна Франція,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6) північна Франція;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7)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Реція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8) Дакія,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10) Італія.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Отже, за </a:t>
            </a:r>
            <a:r>
              <a:rPr lang="uk-UA" sz="1600" b="1" dirty="0" err="1" smtClean="0">
                <a:latin typeface="Times New Roman" pitchFamily="18" charset="0"/>
                <a:cs typeface="Times New Roman" pitchFamily="18" charset="0"/>
              </a:rPr>
              <a:t>Грьобером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формування романських мов</a:t>
            </a:r>
            <a:r>
              <a:rPr lang="uk-UA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почалось з романізації першої провінції за межами Апеннінського півострова і мова перших римських колоністів була джерелом для кожної окремої романської мови.  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29600" cy="1000124"/>
          </a:xfrm>
        </p:spPr>
        <p:txBody>
          <a:bodyPr>
            <a:noAutofit/>
          </a:bodyPr>
          <a:lstStyle/>
          <a:p>
            <a:r>
              <a:rPr lang="uk-UA" sz="3600" b="1" dirty="0" smtClean="0"/>
              <a:t>Соціальна теорія </a:t>
            </a:r>
            <a:br>
              <a:rPr lang="uk-UA" sz="3600" b="1" dirty="0" smtClean="0"/>
            </a:br>
            <a:r>
              <a:rPr lang="uk-UA" sz="3600" b="1" dirty="0" smtClean="0"/>
              <a:t>Вільгельма </a:t>
            </a:r>
            <a:r>
              <a:rPr lang="uk-UA" sz="3600" b="1" dirty="0" err="1" smtClean="0"/>
              <a:t>Мейєр-Любке</a:t>
            </a:r>
            <a:r>
              <a:rPr lang="uk-UA" sz="3600" b="1" dirty="0" smtClean="0"/>
              <a:t> (1861-1936)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 smtClean="0"/>
              <a:t>вирішальним у порушенні мовної єдності є розпад Римської імперії, коли окремі провінції стали жити своїм відокремленим життям.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/>
              <a:t>Сучасний підхід до вирішення проблеми походження романських мов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472518" cy="528641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uk-UA" dirty="0" smtClean="0"/>
              <a:t>спирається на ідеї Г. </a:t>
            </a:r>
            <a:r>
              <a:rPr lang="uk-UA" dirty="0" err="1" smtClean="0"/>
              <a:t>Грьобера</a:t>
            </a:r>
            <a:r>
              <a:rPr lang="uk-UA" dirty="0" smtClean="0"/>
              <a:t> та В. </a:t>
            </a:r>
            <a:r>
              <a:rPr lang="uk-UA" dirty="0" err="1" smtClean="0"/>
              <a:t>Мейер-Любке</a:t>
            </a:r>
            <a:r>
              <a:rPr lang="uk-UA" dirty="0" smtClean="0"/>
              <a:t>. За основу приймаються пари розрізнювальних історичних та соціолінгвістичних ознак, врахування котрих пояснює відмінності еволюції народної латині у різних областях Романії, а також структурні </a:t>
            </a:r>
            <a:r>
              <a:rPr lang="uk-UA" dirty="0" err="1" smtClean="0"/>
              <a:t>співпадіння</a:t>
            </a:r>
            <a:r>
              <a:rPr lang="uk-UA" dirty="0" smtClean="0"/>
              <a:t> та розбіжності між романськими мовами:</a:t>
            </a:r>
            <a:endParaRPr lang="ru-RU" dirty="0" smtClean="0"/>
          </a:p>
          <a:p>
            <a:pPr algn="just">
              <a:buNone/>
            </a:pPr>
            <a:r>
              <a:rPr lang="uk-UA" dirty="0" smtClean="0"/>
              <a:t>1) час завоювання відповідної області Римом (ранній, пізній), що відображає етап розвитку самої латині у період романізації;</a:t>
            </a:r>
            <a:endParaRPr lang="ru-RU" dirty="0" smtClean="0"/>
          </a:p>
          <a:p>
            <a:pPr algn="just">
              <a:buNone/>
            </a:pPr>
            <a:r>
              <a:rPr lang="uk-UA" dirty="0" smtClean="0"/>
              <a:t>2) час ізоляції (рання, пізня) відповідної романізованої області від Центральної Італії у період розпаду Римської імперії;</a:t>
            </a:r>
            <a:endParaRPr lang="ru-RU" dirty="0" smtClean="0"/>
          </a:p>
          <a:p>
            <a:pPr algn="just">
              <a:buNone/>
            </a:pPr>
            <a:r>
              <a:rPr lang="uk-UA" dirty="0" smtClean="0"/>
              <a:t>3) ступінь інтенсивності (сильний, слабкий) політичних, економічних і культурних контактів даної області з Центральною Італією та сусідніми романськими ареалами;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4) спосіб романізації відповідного ареалу («міський»: школа, адміністрація, залучення місцевої знаті до римської культури; «сільський»: колонії латинських та італійських поселенців, переважно – колишніх воїнів);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5) характер субстрату та ступінь його впливу (слабкий, сильний);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6) характер </a:t>
            </a:r>
            <a:r>
              <a:rPr lang="uk-UA" dirty="0" err="1" smtClean="0"/>
              <a:t>суперстрату</a:t>
            </a:r>
            <a:r>
              <a:rPr lang="uk-UA" dirty="0" smtClean="0"/>
              <a:t> (германський, не германський) та ступінь його впливу.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Джерела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42984"/>
            <a:ext cx="8606760" cy="5429288"/>
          </a:xfrm>
        </p:spPr>
        <p:txBody>
          <a:bodyPr>
            <a:normAutofit/>
          </a:bodyPr>
          <a:lstStyle/>
          <a:p>
            <a:pPr algn="just"/>
            <a:r>
              <a:rPr lang="ru-RU" dirty="0" err="1" smtClean="0"/>
              <a:t>Звонська</a:t>
            </a:r>
            <a:r>
              <a:rPr lang="ru-RU" dirty="0" smtClean="0"/>
              <a:t> </a:t>
            </a:r>
            <a:r>
              <a:rPr lang="ru-RU" dirty="0"/>
              <a:t>Л. Л. </a:t>
            </a:r>
            <a:r>
              <a:rPr lang="ru-RU" dirty="0" err="1"/>
              <a:t>Енциклопедичний</a:t>
            </a:r>
            <a:r>
              <a:rPr lang="ru-RU" dirty="0"/>
              <a:t> словник </a:t>
            </a:r>
            <a:r>
              <a:rPr lang="ru-RU" dirty="0" err="1"/>
              <a:t>класичних</a:t>
            </a:r>
            <a:r>
              <a:rPr lang="ru-RU" dirty="0"/>
              <a:t> </a:t>
            </a:r>
            <a:r>
              <a:rPr lang="ru-RU" dirty="0" err="1"/>
              <a:t>мов</a:t>
            </a:r>
            <a:r>
              <a:rPr lang="ru-RU" dirty="0"/>
              <a:t>. 2-ге вид. </a:t>
            </a:r>
            <a:r>
              <a:rPr lang="ru-RU" dirty="0" err="1"/>
              <a:t>випр</a:t>
            </a:r>
            <a:r>
              <a:rPr lang="ru-RU" dirty="0"/>
              <a:t>. і </a:t>
            </a:r>
            <a:r>
              <a:rPr lang="ru-RU" dirty="0" err="1"/>
              <a:t>допов</a:t>
            </a:r>
            <a:r>
              <a:rPr lang="ru-RU" dirty="0"/>
              <a:t>. </a:t>
            </a:r>
            <a:r>
              <a:rPr lang="ru-RU" dirty="0" err="1"/>
              <a:t>Київ</a:t>
            </a:r>
            <a:r>
              <a:rPr lang="ru-RU" dirty="0"/>
              <a:t> : ВПЦ "</a:t>
            </a:r>
            <a:r>
              <a:rPr lang="ru-RU" dirty="0" err="1"/>
              <a:t>Київський</a:t>
            </a:r>
            <a:r>
              <a:rPr lang="ru-RU" dirty="0"/>
              <a:t> </a:t>
            </a:r>
            <a:r>
              <a:rPr lang="ru-RU" dirty="0" err="1"/>
              <a:t>університет</a:t>
            </a:r>
            <a:r>
              <a:rPr lang="ru-RU" dirty="0"/>
              <a:t>", 2017. 552 с.</a:t>
            </a:r>
          </a:p>
          <a:p>
            <a:pPr algn="just"/>
            <a:r>
              <a:rPr lang="uk-UA" dirty="0" err="1" smtClean="0"/>
              <a:t>Кірковська</a:t>
            </a:r>
            <a:r>
              <a:rPr lang="uk-UA" dirty="0" smtClean="0"/>
              <a:t> </a:t>
            </a:r>
            <a:r>
              <a:rPr lang="uk-UA"/>
              <a:t>І</a:t>
            </a:r>
            <a:r>
              <a:rPr lang="uk-UA" smtClean="0"/>
              <a:t>. С</a:t>
            </a:r>
            <a:r>
              <a:rPr lang="uk-UA" dirty="0"/>
              <a:t>. Вступ до романської філології : підручник. Дніпро : «Пороги», 2018. </a:t>
            </a:r>
            <a:r>
              <a:rPr lang="en-US" dirty="0"/>
              <a:t>C</a:t>
            </a:r>
            <a:r>
              <a:rPr lang="uk-UA" dirty="0"/>
              <a:t>. 55-68; </a:t>
            </a:r>
            <a:r>
              <a:rPr lang="uk-UA" dirty="0" smtClean="0"/>
              <a:t>115-123.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Латинська мова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uk-UA" dirty="0" smtClean="0"/>
              <a:t>розвивалась у тісному зв`язку з усіма спорідненими італійськими та неспорідненими мовами населення завойованих провінцій.</a:t>
            </a:r>
          </a:p>
          <a:p>
            <a:pPr algn="just">
              <a:buNone/>
            </a:pPr>
            <a:r>
              <a:rPr lang="uk-UA" dirty="0" smtClean="0"/>
              <a:t>Встановлення Республіки (509 р. до н.е.), перетворення Рима на центр політичного, економічного та культурного життя Апеннінського півострова сприяли формуванню   на основі латинського діалекту літературної мови, зафіксованої у перших літературних пам`ятниках ще у </a:t>
            </a:r>
            <a:r>
              <a:rPr lang="en-US" dirty="0" smtClean="0"/>
              <a:t>IV-III </a:t>
            </a:r>
            <a:r>
              <a:rPr lang="uk-UA" dirty="0" smtClean="0"/>
              <a:t>ст. до н.е.  </a:t>
            </a:r>
          </a:p>
          <a:p>
            <a:pPr algn="just">
              <a:buNone/>
            </a:pPr>
            <a:r>
              <a:rPr lang="uk-UA" dirty="0" smtClean="0"/>
              <a:t>ІІІ-ІІ ст. до н.е. – процес інтенсивного формування класичної латини.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Етапи історії латинської мови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1 етап: </a:t>
            </a:r>
            <a:r>
              <a:rPr lang="uk-UA" b="1" dirty="0" smtClean="0"/>
              <a:t>архаїчна латина</a:t>
            </a:r>
            <a:r>
              <a:rPr lang="uk-UA" dirty="0" smtClean="0"/>
              <a:t> – ІІІ-ІІ ст. до н.е.</a:t>
            </a:r>
          </a:p>
          <a:p>
            <a:pPr>
              <a:buNone/>
            </a:pPr>
            <a:r>
              <a:rPr lang="uk-UA" dirty="0" smtClean="0"/>
              <a:t>2 етап: </a:t>
            </a:r>
            <a:r>
              <a:rPr lang="uk-UA" b="1" dirty="0" smtClean="0"/>
              <a:t>класична латина</a:t>
            </a:r>
            <a:r>
              <a:rPr lang="uk-UA" dirty="0" smtClean="0"/>
              <a:t> – І ст. до н.е. - І ст. н.е.</a:t>
            </a:r>
          </a:p>
          <a:p>
            <a:pPr>
              <a:buNone/>
            </a:pPr>
            <a:r>
              <a:rPr lang="uk-UA" dirty="0" smtClean="0"/>
              <a:t>3 етап: </a:t>
            </a:r>
            <a:r>
              <a:rPr lang="uk-UA" b="1" dirty="0" smtClean="0"/>
              <a:t>пізня латина </a:t>
            </a:r>
            <a:r>
              <a:rPr lang="uk-UA" dirty="0" smtClean="0"/>
              <a:t>– ІІ-</a:t>
            </a:r>
            <a:r>
              <a:rPr lang="en-US" dirty="0" smtClean="0"/>
              <a:t>VII</a:t>
            </a:r>
            <a:r>
              <a:rPr lang="uk-UA" dirty="0" smtClean="0"/>
              <a:t> н.е.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Шляхи розповсюдження</a:t>
            </a:r>
            <a:br>
              <a:rPr lang="uk-UA" b="1" dirty="0" smtClean="0"/>
            </a:br>
            <a:r>
              <a:rPr lang="uk-UA" b="1" dirty="0" smtClean="0"/>
              <a:t> латинської мови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uk-UA" dirty="0" smtClean="0"/>
              <a:t>1) </a:t>
            </a:r>
            <a:r>
              <a:rPr lang="uk-UA" b="1" dirty="0" smtClean="0"/>
              <a:t>у формі літературної письмової мови </a:t>
            </a:r>
            <a:r>
              <a:rPr lang="uk-UA" dirty="0" smtClean="0"/>
              <a:t>(</a:t>
            </a:r>
            <a:r>
              <a:rPr lang="en-US" dirty="0" err="1" smtClean="0"/>
              <a:t>latinitas</a:t>
            </a:r>
            <a:r>
              <a:rPr lang="en-US" dirty="0" smtClean="0"/>
              <a:t> </a:t>
            </a:r>
            <a:r>
              <a:rPr lang="en-US" dirty="0" err="1" smtClean="0"/>
              <a:t>sermo</a:t>
            </a:r>
            <a:r>
              <a:rPr lang="en-US" dirty="0" smtClean="0"/>
              <a:t> </a:t>
            </a:r>
            <a:r>
              <a:rPr lang="en-US" dirty="0" err="1" smtClean="0"/>
              <a:t>scriptus</a:t>
            </a:r>
            <a:r>
              <a:rPr lang="en-US" dirty="0" smtClean="0"/>
              <a:t> </a:t>
            </a:r>
            <a:r>
              <a:rPr lang="en-US" dirty="0" err="1" smtClean="0"/>
              <a:t>urbanus</a:t>
            </a:r>
            <a:r>
              <a:rPr lang="uk-UA" dirty="0" smtClean="0"/>
              <a:t>) письменників, ораторів, офіційних документів, шкіл тощо;</a:t>
            </a:r>
            <a:endParaRPr lang="ru-RU" dirty="0" smtClean="0"/>
          </a:p>
          <a:p>
            <a:pPr algn="just">
              <a:buNone/>
            </a:pPr>
            <a:r>
              <a:rPr lang="uk-UA" dirty="0" smtClean="0"/>
              <a:t>2) </a:t>
            </a:r>
            <a:r>
              <a:rPr lang="uk-UA" b="1" dirty="0" smtClean="0"/>
              <a:t>у формі народного повсякденного мовлення </a:t>
            </a:r>
            <a:r>
              <a:rPr lang="uk-UA" dirty="0" smtClean="0"/>
              <a:t>(</a:t>
            </a:r>
            <a:r>
              <a:rPr lang="en-US" dirty="0" err="1" smtClean="0"/>
              <a:t>sermo</a:t>
            </a:r>
            <a:r>
              <a:rPr lang="en-US" dirty="0" smtClean="0"/>
              <a:t> </a:t>
            </a:r>
            <a:r>
              <a:rPr lang="en-US" dirty="0" err="1" smtClean="0"/>
              <a:t>usualis</a:t>
            </a:r>
            <a:r>
              <a:rPr lang="uk-UA" dirty="0" smtClean="0"/>
              <a:t>/</a:t>
            </a:r>
            <a:r>
              <a:rPr lang="en-US" dirty="0" err="1" smtClean="0"/>
              <a:t>cotidianus</a:t>
            </a:r>
            <a:r>
              <a:rPr lang="uk-UA" dirty="0" smtClean="0"/>
              <a:t>), для котрого була характерна наступна соціальна стратифікація: мова аристократів (</a:t>
            </a:r>
            <a:r>
              <a:rPr lang="en-US" dirty="0" err="1" smtClean="0"/>
              <a:t>sermo</a:t>
            </a:r>
            <a:r>
              <a:rPr lang="en-US" dirty="0" smtClean="0"/>
              <a:t> </a:t>
            </a:r>
            <a:r>
              <a:rPr lang="en-US" dirty="0" err="1" smtClean="0"/>
              <a:t>nobilis</a:t>
            </a:r>
            <a:r>
              <a:rPr lang="uk-UA" dirty="0" smtClean="0"/>
              <a:t>), яка була протиставлена мові торговців та ремісників (</a:t>
            </a:r>
            <a:r>
              <a:rPr lang="en-US" dirty="0" err="1" smtClean="0"/>
              <a:t>sermo</a:t>
            </a:r>
            <a:r>
              <a:rPr lang="en-US" dirty="0" smtClean="0"/>
              <a:t> </a:t>
            </a:r>
            <a:r>
              <a:rPr lang="en-US" dirty="0" err="1" smtClean="0"/>
              <a:t>vulgaris</a:t>
            </a:r>
            <a:r>
              <a:rPr lang="uk-UA" dirty="0" smtClean="0"/>
              <a:t>), сільських жителів (</a:t>
            </a:r>
            <a:r>
              <a:rPr lang="en-US" dirty="0" err="1" smtClean="0"/>
              <a:t>sermo</a:t>
            </a:r>
            <a:r>
              <a:rPr lang="en-US" dirty="0" smtClean="0"/>
              <a:t> </a:t>
            </a:r>
            <a:r>
              <a:rPr lang="en-US" dirty="0" err="1" smtClean="0"/>
              <a:t>rusticus</a:t>
            </a:r>
            <a:r>
              <a:rPr lang="uk-UA" dirty="0" smtClean="0"/>
              <a:t>), військових (</a:t>
            </a:r>
            <a:r>
              <a:rPr lang="en-US" dirty="0" err="1" smtClean="0"/>
              <a:t>sermo</a:t>
            </a:r>
            <a:r>
              <a:rPr lang="en-US" dirty="0" smtClean="0"/>
              <a:t> </a:t>
            </a:r>
            <a:r>
              <a:rPr lang="en-US" dirty="0" err="1" smtClean="0"/>
              <a:t>militaris</a:t>
            </a:r>
            <a:r>
              <a:rPr lang="uk-UA" dirty="0" smtClean="0"/>
              <a:t>).</a:t>
            </a:r>
          </a:p>
          <a:p>
            <a:pPr algn="just"/>
            <a:r>
              <a:rPr lang="uk-UA" dirty="0" smtClean="0"/>
              <a:t>Обидві форми вживались одночасно і паралельно. Розмовна латина протиставлялась письмовій літературній мові.</a:t>
            </a:r>
          </a:p>
          <a:p>
            <a:pPr algn="just">
              <a:buNone/>
            </a:pPr>
            <a:r>
              <a:rPr lang="en-US" dirty="0" smtClean="0"/>
              <a:t>NB! </a:t>
            </a:r>
            <a:r>
              <a:rPr lang="uk-UA" dirty="0" smtClean="0"/>
              <a:t>І народна латина, і класична латина корінням уходять у древню народну мову латин.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Народна латина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uk-UA" dirty="0" smtClean="0"/>
              <a:t>– загально розмовна латинська мова в усі періоди її існування (архаїчний, класичний, пізній), з особливим урахуванням інновацій, які з`явились у пізній період, що безпосередньо передував періоду формування романських мов.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Джерела вивчення латинської мови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uk-UA" dirty="0" smtClean="0"/>
              <a:t>Не існує жодної мовної пам`ятки, написаної цілком і повністю народною латиною. </a:t>
            </a:r>
          </a:p>
          <a:p>
            <a:pPr algn="just"/>
            <a:r>
              <a:rPr lang="uk-UA" dirty="0" smtClean="0"/>
              <a:t>Ніхто, крім </a:t>
            </a:r>
            <a:r>
              <a:rPr lang="uk-UA" dirty="0" err="1" smtClean="0"/>
              <a:t>Петронія</a:t>
            </a:r>
            <a:r>
              <a:rPr lang="uk-UA" dirty="0" smtClean="0"/>
              <a:t> у „Бенкеті у </a:t>
            </a:r>
            <a:r>
              <a:rPr lang="uk-UA" dirty="0" err="1" smtClean="0"/>
              <a:t>Трімалхіона</a:t>
            </a:r>
            <a:r>
              <a:rPr lang="uk-UA" dirty="0" smtClean="0"/>
              <a:t>”, не писав свідомо </a:t>
            </a:r>
            <a:r>
              <a:rPr lang="uk-UA" dirty="0" smtClean="0"/>
              <a:t>народною латиною. </a:t>
            </a:r>
            <a:r>
              <a:rPr lang="uk-UA" dirty="0" smtClean="0"/>
              <a:t>Народно-латинські елементи (так звані вульгаризми) проникали у тексти комедіографів, сатириків, письменників, архітекторів, кулінарів, медиків, граматиків, які були впевнені, що використовують літературну латину.</a:t>
            </a:r>
            <a:endParaRPr lang="ru-RU" dirty="0" smtClean="0"/>
          </a:p>
          <a:p>
            <a:pPr algn="just"/>
            <a:r>
              <a:rPr lang="uk-UA" dirty="0" smtClean="0"/>
              <a:t>Елементи народної </a:t>
            </a:r>
            <a:r>
              <a:rPr lang="uk-UA" dirty="0" smtClean="0"/>
              <a:t>латини </a:t>
            </a:r>
            <a:r>
              <a:rPr lang="uk-UA" dirty="0" smtClean="0"/>
              <a:t>зустрічаються в усі періоди розвитку латинської мови, їх кількість значно збільшується після ІІІ ст. н.е., і особливо після падіння Західної Римської імперії у 476 р.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 smtClean="0"/>
              <a:t>Метод лексичної реконструкції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006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1800" dirty="0" smtClean="0"/>
              <a:t>дозволяє відновити народно-латинських елементи:</a:t>
            </a:r>
            <a:endParaRPr lang="ru-RU" sz="1800" dirty="0" smtClean="0"/>
          </a:p>
          <a:p>
            <a:pPr>
              <a:buNone/>
            </a:pPr>
            <a:r>
              <a:rPr lang="uk-UA" sz="1800" b="1" dirty="0" smtClean="0"/>
              <a:t>- порівняються відповідні форми у сучасних романських мовах</a:t>
            </a:r>
            <a:r>
              <a:rPr lang="uk-UA" sz="1800" dirty="0" smtClean="0"/>
              <a:t>, наприклад:</a:t>
            </a:r>
            <a:endParaRPr lang="ru-RU" sz="1800" dirty="0" smtClean="0"/>
          </a:p>
          <a:p>
            <a:pPr>
              <a:buNone/>
            </a:pPr>
            <a:r>
              <a:rPr lang="uk-UA" sz="1800" i="1" dirty="0" err="1" smtClean="0"/>
              <a:t>рум</a:t>
            </a:r>
            <a:r>
              <a:rPr lang="uk-UA" sz="1800" dirty="0" smtClean="0"/>
              <a:t>. </a:t>
            </a:r>
            <a:r>
              <a:rPr lang="en-US" sz="1800" dirty="0" err="1" smtClean="0"/>
              <a:t>vechi</a:t>
            </a:r>
            <a:r>
              <a:rPr lang="uk-UA" sz="1800" dirty="0" smtClean="0"/>
              <a:t>, </a:t>
            </a:r>
            <a:r>
              <a:rPr lang="uk-UA" sz="1800" i="1" dirty="0" err="1" smtClean="0"/>
              <a:t>іт</a:t>
            </a:r>
            <a:r>
              <a:rPr lang="uk-UA" sz="1800" dirty="0" smtClean="0"/>
              <a:t>. </a:t>
            </a:r>
            <a:r>
              <a:rPr lang="en-US" sz="1800" dirty="0" err="1" smtClean="0"/>
              <a:t>vecchio</a:t>
            </a:r>
            <a:r>
              <a:rPr lang="uk-UA" sz="1800" dirty="0" smtClean="0"/>
              <a:t>, </a:t>
            </a:r>
            <a:r>
              <a:rPr lang="uk-UA" sz="1800" i="1" dirty="0" smtClean="0"/>
              <a:t>порт</a:t>
            </a:r>
            <a:r>
              <a:rPr lang="uk-UA" sz="1800" dirty="0" smtClean="0"/>
              <a:t>. </a:t>
            </a:r>
            <a:r>
              <a:rPr lang="en-US" sz="1800" dirty="0" err="1" smtClean="0"/>
              <a:t>velho</a:t>
            </a:r>
            <a:r>
              <a:rPr lang="uk-UA" sz="1800" dirty="0" smtClean="0"/>
              <a:t>, </a:t>
            </a:r>
            <a:r>
              <a:rPr lang="uk-UA" sz="1800" i="1" dirty="0" err="1" smtClean="0"/>
              <a:t>ісп</a:t>
            </a:r>
            <a:r>
              <a:rPr lang="uk-UA" sz="1800" dirty="0" smtClean="0"/>
              <a:t>. </a:t>
            </a:r>
            <a:r>
              <a:rPr lang="en-US" sz="1800" dirty="0" err="1" smtClean="0"/>
              <a:t>viejo</a:t>
            </a:r>
            <a:r>
              <a:rPr lang="uk-UA" sz="1800" dirty="0" smtClean="0"/>
              <a:t>, </a:t>
            </a:r>
            <a:r>
              <a:rPr lang="uk-UA" sz="1800" i="1" dirty="0" smtClean="0"/>
              <a:t>пров</a:t>
            </a:r>
            <a:r>
              <a:rPr lang="uk-UA" sz="1800" dirty="0" smtClean="0"/>
              <a:t>. </a:t>
            </a:r>
            <a:r>
              <a:rPr lang="en-US" sz="1800" dirty="0" err="1" smtClean="0"/>
              <a:t>vielh</a:t>
            </a:r>
            <a:r>
              <a:rPr lang="uk-UA" sz="1800" dirty="0" smtClean="0"/>
              <a:t>, </a:t>
            </a:r>
            <a:r>
              <a:rPr lang="uk-UA" sz="1800" i="1" dirty="0" err="1" smtClean="0"/>
              <a:t>ст.-фр</a:t>
            </a:r>
            <a:r>
              <a:rPr lang="uk-UA" sz="1800" dirty="0" smtClean="0"/>
              <a:t>. </a:t>
            </a:r>
            <a:r>
              <a:rPr lang="en-US" sz="1800" dirty="0" err="1" smtClean="0"/>
              <a:t>vieil</a:t>
            </a:r>
            <a:r>
              <a:rPr lang="uk-UA" sz="1800" dirty="0" smtClean="0"/>
              <a:t>; </a:t>
            </a:r>
            <a:endParaRPr lang="ru-RU" sz="1800" dirty="0" smtClean="0"/>
          </a:p>
          <a:p>
            <a:pPr>
              <a:buNone/>
            </a:pPr>
            <a:r>
              <a:rPr lang="uk-UA" sz="1800" dirty="0" smtClean="0"/>
              <a:t>- </a:t>
            </a:r>
            <a:r>
              <a:rPr lang="uk-UA" sz="1800" b="1" dirty="0" smtClean="0"/>
              <a:t>одночасно враховується літературна латинська форма, що атестована у текстах</a:t>
            </a:r>
            <a:r>
              <a:rPr lang="uk-UA" sz="1800" dirty="0" smtClean="0"/>
              <a:t>: </a:t>
            </a:r>
            <a:r>
              <a:rPr lang="en-US" sz="1800" dirty="0" smtClean="0"/>
              <a:t>vet</a:t>
            </a:r>
            <a:r>
              <a:rPr lang="ru-RU" sz="1800" dirty="0" smtClean="0"/>
              <a:t>(</a:t>
            </a:r>
            <a:r>
              <a:rPr lang="en-US" sz="1800" dirty="0" smtClean="0"/>
              <a:t>u</a:t>
            </a:r>
            <a:r>
              <a:rPr lang="ru-RU" sz="1800" dirty="0" smtClean="0"/>
              <a:t>)</a:t>
            </a:r>
            <a:r>
              <a:rPr lang="en-US" sz="1800" dirty="0" err="1" smtClean="0"/>
              <a:t>lus</a:t>
            </a:r>
            <a:r>
              <a:rPr lang="ru-RU" sz="1800" dirty="0" smtClean="0"/>
              <a:t>. </a:t>
            </a:r>
          </a:p>
          <a:p>
            <a:pPr>
              <a:buNone/>
            </a:pPr>
            <a:r>
              <a:rPr lang="uk-UA" sz="1800" dirty="0" smtClean="0"/>
              <a:t>Порівняння проводиться </a:t>
            </a:r>
            <a:r>
              <a:rPr lang="uk-UA" sz="1800" b="1" dirty="0" smtClean="0"/>
              <a:t>на основі знання фонетичних законів</a:t>
            </a:r>
            <a:r>
              <a:rPr lang="uk-UA" sz="1800" dirty="0" smtClean="0"/>
              <a:t>: </a:t>
            </a:r>
            <a:endParaRPr lang="ru-RU" sz="1800" dirty="0" smtClean="0"/>
          </a:p>
          <a:p>
            <a:r>
              <a:rPr lang="uk-UA" sz="1800" b="1" dirty="0" smtClean="0"/>
              <a:t>синкопа </a:t>
            </a:r>
            <a:r>
              <a:rPr lang="uk-UA" sz="1800" b="1" dirty="0" err="1" smtClean="0"/>
              <a:t>заударних</a:t>
            </a:r>
            <a:r>
              <a:rPr lang="uk-UA" sz="1800" b="1" dirty="0" smtClean="0"/>
              <a:t> голосних у </a:t>
            </a:r>
            <a:r>
              <a:rPr lang="uk-UA" sz="1800" b="1" dirty="0" err="1" smtClean="0"/>
              <a:t>пропарокситонних</a:t>
            </a:r>
            <a:r>
              <a:rPr lang="uk-UA" sz="1800" b="1" dirty="0" smtClean="0"/>
              <a:t> </a:t>
            </a:r>
            <a:r>
              <a:rPr lang="uk-UA" sz="1800" dirty="0" smtClean="0"/>
              <a:t>словах між </a:t>
            </a:r>
            <a:r>
              <a:rPr lang="en-US" sz="1800" dirty="0" err="1" smtClean="0"/>
              <a:t>kt</a:t>
            </a:r>
            <a:r>
              <a:rPr lang="uk-UA" sz="1800" dirty="0" smtClean="0"/>
              <a:t> була характерна ще для класичної латини;</a:t>
            </a:r>
            <a:endParaRPr lang="ru-RU" sz="1800" dirty="0" smtClean="0"/>
          </a:p>
          <a:p>
            <a:r>
              <a:rPr lang="uk-UA" sz="1800" b="1" dirty="0" smtClean="0"/>
              <a:t>перехід приголосних </a:t>
            </a:r>
            <a:r>
              <a:rPr lang="en-US" sz="1800" b="1" dirty="0" err="1" smtClean="0"/>
              <a:t>tl</a:t>
            </a:r>
            <a:r>
              <a:rPr lang="en-US" sz="1800" b="1" dirty="0" smtClean="0"/>
              <a:t> </a:t>
            </a:r>
            <a:r>
              <a:rPr lang="ru-RU" sz="1800" b="1" dirty="0" smtClean="0">
                <a:latin typeface="Calibri"/>
                <a:cs typeface="Calibri"/>
                <a:sym typeface="EU Caron"/>
              </a:rPr>
              <a:t>&gt;</a:t>
            </a:r>
            <a:r>
              <a:rPr lang="ru-RU" sz="1800" b="1" dirty="0" smtClean="0"/>
              <a:t> </a:t>
            </a:r>
            <a:r>
              <a:rPr lang="en-US" sz="1800" b="1" dirty="0" err="1" smtClean="0"/>
              <a:t>cl</a:t>
            </a:r>
            <a:r>
              <a:rPr lang="uk-UA" sz="1800" b="1" dirty="0" smtClean="0"/>
              <a:t> </a:t>
            </a:r>
            <a:r>
              <a:rPr lang="uk-UA" sz="1800" dirty="0" smtClean="0"/>
              <a:t>спостерігається у інших словах: </a:t>
            </a:r>
            <a:r>
              <a:rPr lang="en-US" sz="1800" dirty="0" err="1" smtClean="0"/>
              <a:t>fiscla</a:t>
            </a:r>
            <a:r>
              <a:rPr lang="en-US" sz="1800" dirty="0" smtClean="0"/>
              <a:t> </a:t>
            </a:r>
            <a:r>
              <a:rPr lang="uk-UA" sz="1800" dirty="0" smtClean="0">
                <a:latin typeface="Calibri"/>
                <a:cs typeface="Calibri"/>
                <a:sym typeface="EU Caron"/>
              </a:rPr>
              <a:t>&lt; </a:t>
            </a:r>
            <a:r>
              <a:rPr lang="en-US" sz="1800" dirty="0" smtClean="0"/>
              <a:t>fist</a:t>
            </a:r>
            <a:r>
              <a:rPr lang="uk-UA" sz="1800" dirty="0" smtClean="0"/>
              <a:t>(</a:t>
            </a:r>
            <a:r>
              <a:rPr lang="en-US" sz="1800" dirty="0" smtClean="0"/>
              <a:t>u</a:t>
            </a:r>
            <a:r>
              <a:rPr lang="uk-UA" sz="1800" dirty="0" smtClean="0"/>
              <a:t>)</a:t>
            </a:r>
            <a:r>
              <a:rPr lang="en-US" sz="1800" dirty="0" smtClean="0"/>
              <a:t>la</a:t>
            </a:r>
            <a:r>
              <a:rPr lang="uk-UA" sz="1800" dirty="0" smtClean="0"/>
              <a:t>;</a:t>
            </a:r>
            <a:endParaRPr lang="ru-RU" sz="1800" dirty="0" smtClean="0"/>
          </a:p>
          <a:p>
            <a:r>
              <a:rPr lang="uk-UA" sz="1800" dirty="0" smtClean="0"/>
              <a:t>на цій </a:t>
            </a:r>
            <a:r>
              <a:rPr lang="uk-UA" sz="1800" b="1" dirty="0" smtClean="0"/>
              <a:t>основі реконструюється мовна одиниця</a:t>
            </a:r>
            <a:r>
              <a:rPr lang="uk-UA" sz="1800" dirty="0" smtClean="0"/>
              <a:t>, яка могла б існувати у народній латині: *</a:t>
            </a:r>
            <a:r>
              <a:rPr lang="en-US" sz="1800" dirty="0" err="1" smtClean="0"/>
              <a:t>veclus</a:t>
            </a:r>
            <a:r>
              <a:rPr lang="ru-RU" sz="1800" dirty="0" smtClean="0"/>
              <a:t> </a:t>
            </a:r>
          </a:p>
          <a:p>
            <a:pPr>
              <a:buNone/>
            </a:pPr>
            <a:r>
              <a:rPr lang="ru-RU" sz="1800" dirty="0" smtClean="0"/>
              <a:t>(</a:t>
            </a:r>
            <a:r>
              <a:rPr lang="uk-UA" sz="1800" i="1" dirty="0" smtClean="0"/>
              <a:t>зірочка – астериск – є позначкою реконструйованої, але непідтвердженої у текстах форми</a:t>
            </a:r>
            <a:r>
              <a:rPr lang="uk-UA" sz="1800" dirty="0" smtClean="0"/>
              <a:t>)</a:t>
            </a:r>
            <a:r>
              <a:rPr lang="ru-RU" sz="1800" dirty="0" smtClean="0"/>
              <a:t>; </a:t>
            </a:r>
          </a:p>
          <a:p>
            <a:r>
              <a:rPr lang="uk-UA" sz="1800" dirty="0" smtClean="0"/>
              <a:t>астериск знімається, коли слово є атестованим у тексті. </a:t>
            </a:r>
          </a:p>
          <a:p>
            <a:pPr>
              <a:buNone/>
            </a:pPr>
            <a:r>
              <a:rPr lang="uk-UA" sz="2000" b="1" i="1" dirty="0" smtClean="0"/>
              <a:t>У *</a:t>
            </a:r>
            <a:r>
              <a:rPr lang="en-US" sz="2000" b="1" i="1" dirty="0" err="1" smtClean="0"/>
              <a:t>veclus</a:t>
            </a:r>
            <a:r>
              <a:rPr lang="uk-UA" sz="2000" b="1" i="1" dirty="0" smtClean="0"/>
              <a:t> астериск був знятий завдяки „</a:t>
            </a:r>
            <a:r>
              <a:rPr lang="en-US" sz="2000" b="1" i="1" dirty="0" smtClean="0"/>
              <a:t>Appendix </a:t>
            </a:r>
            <a:r>
              <a:rPr lang="en-US" sz="2000" b="1" i="1" dirty="0" err="1" smtClean="0"/>
              <a:t>Probi</a:t>
            </a:r>
            <a:r>
              <a:rPr lang="uk-UA" sz="2000" b="1" i="1" dirty="0" smtClean="0"/>
              <a:t>”: </a:t>
            </a:r>
          </a:p>
          <a:p>
            <a:pPr>
              <a:buNone/>
            </a:pPr>
            <a:r>
              <a:rPr lang="en-US" sz="2000" b="1" i="1" dirty="0" err="1" smtClean="0"/>
              <a:t>vetulus</a:t>
            </a:r>
            <a:r>
              <a:rPr lang="en-US" sz="2000" b="1" i="1" dirty="0" smtClean="0"/>
              <a:t> non </a:t>
            </a:r>
            <a:r>
              <a:rPr lang="en-US" sz="2000" b="1" i="1" dirty="0" err="1" smtClean="0"/>
              <a:t>veclus</a:t>
            </a:r>
            <a:r>
              <a:rPr lang="uk-UA" sz="2000" b="1" i="1" dirty="0" smtClean="0"/>
              <a:t>.</a:t>
            </a:r>
            <a:endParaRPr lang="ru-RU" sz="2000" b="1" i="1" dirty="0" smtClean="0"/>
          </a:p>
          <a:p>
            <a:endParaRPr lang="ru-RU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2500329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Фактори диференціації народної латини та її перетворення в романські мови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3071810"/>
            <a:ext cx="8001056" cy="2566990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1) </a:t>
            </a:r>
            <a:r>
              <a:rPr lang="uk-UA" dirty="0" smtClean="0">
                <a:solidFill>
                  <a:schemeClr val="tx1"/>
                </a:solidFill>
              </a:rPr>
              <a:t>чому романські мови різняться між собою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2) у чому причини загальних відмінностей романських мов від латинської мови</a:t>
            </a:r>
            <a:r>
              <a:rPr lang="en-US" dirty="0" smtClean="0">
                <a:solidFill>
                  <a:schemeClr val="tx1"/>
                </a:solidFill>
              </a:rPr>
              <a:t> 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1264</TotalTime>
  <Words>2539</Words>
  <Application>Microsoft Office PowerPoint</Application>
  <PresentationFormat>Экран (4:3)</PresentationFormat>
  <Paragraphs>160</Paragraphs>
  <Slides>27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3" baseType="lpstr">
      <vt:lpstr>Arial</vt:lpstr>
      <vt:lpstr>Calibri</vt:lpstr>
      <vt:lpstr>EU Caron</vt:lpstr>
      <vt:lpstr>Symbol</vt:lpstr>
      <vt:lpstr>Times New Roman</vt:lpstr>
      <vt:lpstr>Тема Office</vt:lpstr>
      <vt:lpstr>Лекція 4. Латинська мова як основа формування романських мов. Поняття народної латини. Фактори диференціації народної латини та її перетворення в романські мови  </vt:lpstr>
      <vt:lpstr>Латинська мова</vt:lpstr>
      <vt:lpstr>Латинська мова</vt:lpstr>
      <vt:lpstr>Етапи історії латинської мови</vt:lpstr>
      <vt:lpstr>Шляхи розповсюдження  латинської мови</vt:lpstr>
      <vt:lpstr>Народна латина</vt:lpstr>
      <vt:lpstr>Джерела вивчення латинської мови</vt:lpstr>
      <vt:lpstr>Метод лексичної реконструкції</vt:lpstr>
      <vt:lpstr>Фактори диференціації народної латини та її перетворення в романські мови</vt:lpstr>
      <vt:lpstr>Презентация PowerPoint</vt:lpstr>
      <vt:lpstr>Теорія етнічного субстрату  Гуго Шухардта (1842-1927)</vt:lpstr>
      <vt:lpstr>Граціадіо Асколі (1829-1907)</vt:lpstr>
      <vt:lpstr>Субстрат апеннінського півострова</vt:lpstr>
      <vt:lpstr>Кельтський субстрат</vt:lpstr>
      <vt:lpstr>Іберійський субстрат</vt:lpstr>
      <vt:lpstr>Діалектна теорія Жоржа Моля</vt:lpstr>
      <vt:lpstr>Ж.Моль виділяв декілька стадій розвитку народної латини: </vt:lpstr>
      <vt:lpstr>суперстрат</vt:lpstr>
      <vt:lpstr>Суперстратні запозичення</vt:lpstr>
      <vt:lpstr>Адстрат</vt:lpstr>
      <vt:lpstr>Адстратні запозичення</vt:lpstr>
      <vt:lpstr>Хронологічна або історична теорія Густава Грьобера (1844-1911)</vt:lpstr>
      <vt:lpstr>Хронологічна або історична теорія  Густава Грьобера</vt:lpstr>
      <vt:lpstr>Хронологічна або історична теорія  Густава Грьобера</vt:lpstr>
      <vt:lpstr>Соціальна теорія  Вільгельма Мейєр-Любке (1861-1936)</vt:lpstr>
      <vt:lpstr>Сучасний підхід до вирішення проблеми походження романських мов</vt:lpstr>
      <vt:lpstr>Джерела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4. Поняття народної латини. Фактори диференціації народної латини та її перетворення в романські мови  </dc:title>
  <dc:creator>Samsung</dc:creator>
  <cp:lastModifiedBy>User</cp:lastModifiedBy>
  <cp:revision>75</cp:revision>
  <dcterms:created xsi:type="dcterms:W3CDTF">2016-10-16T08:22:25Z</dcterms:created>
  <dcterms:modified xsi:type="dcterms:W3CDTF">2024-03-29T07:59:47Z</dcterms:modified>
</cp:coreProperties>
</file>