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7" r:id="rId5"/>
    <p:sldId id="281" r:id="rId6"/>
    <p:sldId id="282" r:id="rId7"/>
    <p:sldId id="283" r:id="rId8"/>
    <p:sldId id="284" r:id="rId9"/>
    <p:sldId id="262" r:id="rId10"/>
    <p:sldId id="263" r:id="rId11"/>
    <p:sldId id="285" r:id="rId12"/>
    <p:sldId id="265" r:id="rId13"/>
    <p:sldId id="267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66" r:id="rId22"/>
    <p:sldId id="268" r:id="rId23"/>
    <p:sldId id="269" r:id="rId24"/>
    <p:sldId id="270" r:id="rId25"/>
    <p:sldId id="271" r:id="rId26"/>
    <p:sldId id="278" r:id="rId27"/>
    <p:sldId id="274" r:id="rId28"/>
    <p:sldId id="275" r:id="rId29"/>
    <p:sldId id="293" r:id="rId30"/>
    <p:sldId id="303" r:id="rId31"/>
    <p:sldId id="292" r:id="rId32"/>
    <p:sldId id="294" r:id="rId33"/>
    <p:sldId id="295" r:id="rId34"/>
    <p:sldId id="27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228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Тема </a:t>
            </a:r>
            <a:r>
              <a:rPr lang="en-US" b="1" dirty="0" smtClean="0"/>
              <a:t>8</a:t>
            </a:r>
            <a:r>
              <a:rPr lang="uk-UA" b="1" dirty="0" smtClean="0"/>
              <a:t>: Романські мови як об</a:t>
            </a:r>
            <a:r>
              <a:rPr lang="en-US" b="1" dirty="0" smtClean="0"/>
              <a:t>`</a:t>
            </a:r>
            <a:r>
              <a:rPr lang="uk-UA" b="1" dirty="0" err="1" smtClean="0"/>
              <a:t>єкт</a:t>
            </a:r>
            <a:r>
              <a:rPr lang="uk-UA" b="1" dirty="0" smtClean="0"/>
              <a:t> наукового дослідження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215238" cy="400052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Рух на захист рідної мови у країнах романського мовлення (ХІV-XIX):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 Поетична та лінгвістична діяльність Данте.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 Діяльність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„Плеяди”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Франції. Граматика Пор-Рояля.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 Перша граматика іспанської мови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Антоніо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Небріха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„Діалог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мову”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Хуана де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Вальдеса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 Особливості руху на захист рідної мови у Румунії.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Лінгвістична діяльність Академій.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Порівняльно-історичне вивчення романських мов (Ф.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Ренуар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Діц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Г.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Асколі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Паріс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Г.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Шухардт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Грьобер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Младограматична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 у романському мовознавстві.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Ідеалістична теорія Карла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Фосслера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Лінгвістична географія.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„Лінгвістичний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атлас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Франції”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 </a:t>
            </a:r>
            <a:r>
              <a:rPr lang="uk-UA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Жильєрона</a:t>
            </a:r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Основні напрямки сучасних досліджень з романської філології. 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Порівняльна типологія романських мов як наукова та навчальна дисципліна.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Конгреси і конференції з романської філології. Періодичні видання з романських мов.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Романістика в Україні у ХХ-ХХІ ст.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Младограматичний</a:t>
            </a:r>
            <a:r>
              <a:rPr lang="uk-UA" b="1" dirty="0" smtClean="0"/>
              <a:t> напрямок у романському мовознавстві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70-90 роки ХІХ ст. у порівняльно-історичному мовознавстві виникає новий напрямок – </a:t>
            </a:r>
            <a:r>
              <a:rPr lang="uk-UA" dirty="0" err="1" smtClean="0"/>
              <a:t>младограматичний</a:t>
            </a:r>
            <a:r>
              <a:rPr lang="uk-UA" dirty="0" smtClean="0"/>
              <a:t> (представлений філологами молодого покоління)</a:t>
            </a:r>
          </a:p>
          <a:p>
            <a:pPr algn="just"/>
            <a:r>
              <a:rPr lang="uk-UA" dirty="0" smtClean="0"/>
              <a:t>Німецькі вчені Герман </a:t>
            </a:r>
            <a:r>
              <a:rPr lang="uk-UA" dirty="0" err="1" smtClean="0"/>
              <a:t>Остгоф</a:t>
            </a:r>
            <a:r>
              <a:rPr lang="uk-UA" dirty="0" smtClean="0"/>
              <a:t> (1847-1909) та Карл </a:t>
            </a:r>
            <a:r>
              <a:rPr lang="uk-UA" dirty="0" err="1" smtClean="0"/>
              <a:t>Бругман</a:t>
            </a:r>
            <a:r>
              <a:rPr lang="uk-UA" dirty="0" smtClean="0"/>
              <a:t> (1849-1919) розробили теоретичну концепцію згідно якої історичні зміни у мові пояснюються дією двох факторів: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фонетичного закону (механістичний фактор);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аналогії(психічний фактор) – уподібнення однієї форми другій за звучанням, або за значенням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Вільгельм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Мейєр-Любке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– швейцарський філолог  (1961-1936)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143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1890-1902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“Граматика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романських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мов”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1911-1920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“Етимологічний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словник романських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мов”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крім романських мов, які були описані Ф.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Діцем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вивчав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фріульський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енгадинський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діалекти ретороманської мови, сардинську та далматинську мови;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широко використовував метод порівняльної реконструкції;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систематизував опис звукових змін (групуючи їх по відношенню до наголошеності/ненаголошеності складу, положення у слові, звукового оточення), морфологічних змін, розробив численні питання синтаксису;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1901р. – написав перший в історії романської філології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“Вступ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романського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мовознавства”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D:\2021\Завантаження\251px-Wilhelm_Meyer-Lübk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335758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Здобутки романістики ХІХ століття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/>
              <a:t>відбулось становлення романського мовознавства – самостійної галузі знань, метою якої стало:</a:t>
            </a:r>
          </a:p>
          <a:p>
            <a:pPr algn="just">
              <a:buFontTx/>
              <a:buChar char="-"/>
            </a:pPr>
            <a:r>
              <a:rPr lang="uk-UA" dirty="0" smtClean="0"/>
              <a:t>відновлення історичної основи романських мов -  народної латини, </a:t>
            </a:r>
          </a:p>
          <a:p>
            <a:pPr algn="just">
              <a:buFontTx/>
              <a:buChar char="-"/>
            </a:pPr>
            <a:r>
              <a:rPr lang="uk-UA" dirty="0" smtClean="0"/>
              <a:t>виявлення </a:t>
            </a:r>
            <a:r>
              <a:rPr lang="uk-UA" dirty="0" err="1" smtClean="0"/>
              <a:t>регулярностей</a:t>
            </a:r>
            <a:r>
              <a:rPr lang="uk-UA" dirty="0" smtClean="0"/>
              <a:t> (</a:t>
            </a:r>
            <a:r>
              <a:rPr lang="uk-UA" dirty="0" err="1" smtClean="0"/>
              <a:t>нерегулярностей</a:t>
            </a:r>
            <a:r>
              <a:rPr lang="uk-UA" dirty="0" smtClean="0"/>
              <a:t>) розвитку від латини до романських мов.</a:t>
            </a:r>
          </a:p>
          <a:p>
            <a:pPr algn="just">
              <a:buNone/>
            </a:pPr>
            <a:r>
              <a:rPr lang="uk-UA" dirty="0" smtClean="0"/>
              <a:t>Філологи-романісти ХІХ ст. видавали та коментували стародавні тексти, вивчали історію романських літератур; видавали труди, присвячені окремим романським мовам, діалектології, питанням,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язанним</a:t>
            </a:r>
            <a:r>
              <a:rPr lang="uk-UA" dirty="0" smtClean="0"/>
              <a:t> з умовами формування романських мов.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Романська філологія </a:t>
            </a:r>
            <a:br>
              <a:rPr lang="uk-UA" dirty="0" smtClean="0"/>
            </a:br>
            <a:r>
              <a:rPr lang="uk-UA" dirty="0" smtClean="0"/>
              <a:t>у ХХ столітті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Лінгвістична географія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науковий напрям, який досліджує різновиди мовлення (діалекти, наріччя) методом картографування. </a:t>
            </a:r>
          </a:p>
          <a:p>
            <a:pPr algn="just">
              <a:buNone/>
            </a:pPr>
            <a:r>
              <a:rPr lang="uk-UA" b="1" dirty="0" smtClean="0"/>
              <a:t>Картографування</a:t>
            </a:r>
            <a:r>
              <a:rPr lang="uk-UA" dirty="0" smtClean="0"/>
              <a:t> - збір діалектного матеріалу шляхом опитування за заздалегідь укладеною лінгвістичною анкетою мовців-інформантів. Результати опитування наносяться на географічні карти, які потім сукупно видаються у вигляді атласів.</a:t>
            </a:r>
          </a:p>
          <a:p>
            <a:pPr algn="just">
              <a:buNone/>
            </a:pPr>
            <a:r>
              <a:rPr lang="uk-UA" dirty="0" smtClean="0"/>
              <a:t>Вивчення атласів допомагає визначити кордони територіального розповсюдження діалектних особливостей (фонетичних, лексичних, граматичних). 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“Лінгвістичний</a:t>
            </a:r>
            <a:r>
              <a:rPr lang="uk-UA" b="1" dirty="0" smtClean="0"/>
              <a:t> атлас </a:t>
            </a:r>
            <a:r>
              <a:rPr lang="uk-UA" b="1" dirty="0" err="1" smtClean="0"/>
              <a:t>Франції”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1902-1910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Жюль</a:t>
            </a:r>
            <a:r>
              <a:rPr lang="uk-UA" dirty="0" smtClean="0"/>
              <a:t> </a:t>
            </a:r>
            <a:r>
              <a:rPr lang="uk-UA" dirty="0" err="1" smtClean="0"/>
              <a:t>Жильєрон</a:t>
            </a:r>
            <a:r>
              <a:rPr lang="uk-UA" dirty="0" smtClean="0"/>
              <a:t> (1854-1926) – укладач Лінгвістичного атласу Франції</a:t>
            </a:r>
          </a:p>
          <a:p>
            <a:r>
              <a:rPr lang="uk-UA" dirty="0" smtClean="0"/>
              <a:t>Едмон </a:t>
            </a:r>
            <a:r>
              <a:rPr lang="uk-UA" dirty="0" err="1" smtClean="0"/>
              <a:t>Едмон</a:t>
            </a:r>
            <a:r>
              <a:rPr lang="uk-UA" dirty="0" smtClean="0"/>
              <a:t> – асистент, який здійснив збір матеріалу польовим шляхом.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uk-UA" sz="4000" b="1" smtClean="0"/>
              <a:t/>
            </a:r>
            <a:br>
              <a:rPr lang="uk-UA" sz="4000" b="1" smtClean="0"/>
            </a:br>
            <a:r>
              <a:rPr lang="uk-UA" sz="4000" b="1" smtClean="0"/>
              <a:t>Жюль Жильєрон (1854-1926)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1267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uk-UA" smtClean="0"/>
              <a:t>Засновник лінгвістичної географії</a:t>
            </a:r>
            <a:endParaRPr lang="ru-RU" smtClean="0"/>
          </a:p>
        </p:txBody>
      </p:sp>
      <p:pic>
        <p:nvPicPr>
          <p:cNvPr id="11268" name="Picture 2" descr="D:\Рабочий стол 27.02.2017\Карты ромфил (2)\Жюль Жильерон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143000"/>
            <a:ext cx="4214812" cy="4786313"/>
          </a:xfrm>
        </p:spPr>
      </p:pic>
      <p:sp>
        <p:nvSpPr>
          <p:cNvPr id="11269" name="Содержимое 8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4419600" cy="3951288"/>
          </a:xfrm>
        </p:spPr>
        <p:txBody>
          <a:bodyPr/>
          <a:lstStyle/>
          <a:p>
            <a:pPr algn="just"/>
            <a:r>
              <a:rPr lang="uk-UA" smtClean="0"/>
              <a:t>Разом з асистентом Едмоном Едмоном уклав “Лінгвістичний атлас Франції”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uk-UA" sz="2800" b="1" smtClean="0">
                <a:cs typeface="Aharoni" pitchFamily="2" charset="-79"/>
              </a:rPr>
              <a:t>Метод Жюля Жильєрона</a:t>
            </a:r>
            <a:endParaRPr lang="ru-RU" sz="2800" b="1" smtClean="0">
              <a:cs typeface="Aharoni" pitchFamily="2" charset="-79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marL="514350" indent="-514350" algn="just">
              <a:buFontTx/>
              <a:buAutoNum type="arabicParenR"/>
            </a:pPr>
            <a:r>
              <a:rPr lang="uk-UA" sz="1600" dirty="0" smtClean="0"/>
              <a:t>уклав список питань – 1920, включивши дані з морфології, синтаксису, лексики  (поряд з народними словами (предмети побуту та назви тварин) включив також </a:t>
            </a:r>
            <a:r>
              <a:rPr lang="uk-UA" sz="1600" dirty="0" err="1" smtClean="0"/>
              <a:t>“вчені</a:t>
            </a:r>
            <a:r>
              <a:rPr lang="uk-UA" sz="1600" dirty="0" smtClean="0"/>
              <a:t> </a:t>
            </a:r>
            <a:r>
              <a:rPr lang="uk-UA" sz="1600" dirty="0" err="1" smtClean="0"/>
              <a:t>слова”</a:t>
            </a:r>
            <a:r>
              <a:rPr lang="uk-UA" sz="1600" dirty="0" smtClean="0"/>
              <a:t> (щоб подивитись як вони були сприйняті діалектами));</a:t>
            </a:r>
          </a:p>
          <a:p>
            <a:pPr marL="514350" indent="-514350" algn="just">
              <a:buFontTx/>
              <a:buAutoNum type="arabicParenR"/>
            </a:pPr>
            <a:r>
              <a:rPr lang="uk-UA" sz="1600" i="1" dirty="0" smtClean="0"/>
              <a:t>З</a:t>
            </a:r>
            <a:r>
              <a:rPr lang="uk-UA" sz="1600" b="1" i="1" dirty="0" smtClean="0"/>
              <a:t> 37000 населених пунктів відібрав 639 </a:t>
            </a:r>
            <a:r>
              <a:rPr lang="uk-UA" sz="1600" dirty="0" smtClean="0"/>
              <a:t>(включаючи села Бельгії (валлонський діалект), Швейцарії та Італії (біля П'ємонту)), </a:t>
            </a:r>
            <a:r>
              <a:rPr lang="uk-UA" sz="1600" b="1" i="1" dirty="0" smtClean="0"/>
              <a:t>щоб там були представлені французькі, провансальські та франко-провансальські діалекти </a:t>
            </a:r>
            <a:r>
              <a:rPr lang="uk-UA" sz="1600" dirty="0" smtClean="0"/>
              <a:t>(не враховувались область Бретані через бретонську мову), область фламандської мови (північ Франції), країну басків (південний захід);</a:t>
            </a:r>
          </a:p>
          <a:p>
            <a:pPr marL="514350" indent="-514350" algn="just">
              <a:buFontTx/>
              <a:buAutoNum type="arabicParenR"/>
            </a:pPr>
            <a:r>
              <a:rPr lang="uk-UA" sz="1600" dirty="0" smtClean="0"/>
              <a:t>відправив свого асистента Едмона </a:t>
            </a:r>
            <a:r>
              <a:rPr lang="uk-UA" sz="1600" dirty="0" err="1" smtClean="0"/>
              <a:t>Едмона</a:t>
            </a:r>
            <a:r>
              <a:rPr lang="uk-UA" sz="1600" dirty="0" smtClean="0"/>
              <a:t> збирати матеріал (відповіді на запитання анкети), який з 1 серпня 1897 року до кінця 1901 без перерви обійшов всі 639 населених пунктів;</a:t>
            </a:r>
          </a:p>
          <a:p>
            <a:pPr marL="514350" indent="-514350" algn="just">
              <a:buFontTx/>
              <a:buAutoNum type="arabicParenR"/>
            </a:pPr>
            <a:r>
              <a:rPr lang="uk-UA" sz="1600" dirty="0" smtClean="0"/>
              <a:t>у кожному населеному пункті Е.Едмон обирав 2-х інформантів (перевага надавалась корінним жителям, які знали місцеву говірку та були достатньо освіченими), бесіда була побудована таким чином, щоб відповіді були спонтанними;</a:t>
            </a:r>
          </a:p>
          <a:p>
            <a:pPr marL="514350" indent="-514350" algn="just">
              <a:buFontTx/>
              <a:buAutoNum type="arabicParenR"/>
            </a:pPr>
            <a:r>
              <a:rPr lang="uk-UA" sz="1600" dirty="0" smtClean="0"/>
              <a:t>відповіді записувались у зошити навпроти поставленого запитання, після закінчення опитування у кожному населеному пункті Е.Едмон відсилав їх Ж.</a:t>
            </a:r>
            <a:r>
              <a:rPr lang="uk-UA" sz="1600" dirty="0" err="1" smtClean="0"/>
              <a:t>Жильєрону</a:t>
            </a:r>
            <a:r>
              <a:rPr lang="uk-UA" sz="1600" dirty="0" smtClean="0"/>
              <a:t>;</a:t>
            </a:r>
          </a:p>
          <a:p>
            <a:pPr marL="514350" indent="-514350" algn="just">
              <a:buFontTx/>
              <a:buAutoNum type="arabicParenR"/>
            </a:pPr>
            <a:r>
              <a:rPr lang="uk-UA" sz="1600" dirty="0" smtClean="0"/>
              <a:t>після того, як були заповнені всі зошити, почалось укладання атласу та інтерпретація карт; </a:t>
            </a:r>
          </a:p>
          <a:p>
            <a:pPr marL="514350" indent="-514350" algn="just">
              <a:buFontTx/>
              <a:buAutoNum type="arabicParenR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1800" b="1" smtClean="0"/>
              <a:t>https://www.lexilogos.com/atlas_linguistique_france.htm</a:t>
            </a:r>
            <a:endParaRPr lang="ru-RU" sz="1800" b="1" smtClean="0"/>
          </a:p>
        </p:txBody>
      </p:sp>
      <p:pic>
        <p:nvPicPr>
          <p:cNvPr id="13315" name="Picture 2" descr="D:\Рабочий стол 27.02.2017\Карты ромфил (2)\ALF_mardi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743200" y="685800"/>
            <a:ext cx="11444288" cy="61722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uk-UA" sz="2400" b="1" smtClean="0"/>
              <a:t>Укладання атласу Ж.Жильєроном</a:t>
            </a:r>
            <a:endParaRPr lang="ru-RU" sz="2400" b="1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sz="2400" smtClean="0"/>
              <a:t>7) для кожного поняття була підготовлена карта, на якій кожний обстежений населений пункт мав свій порядковий номер, однаковий на всіх картах; у лівому верхньому кутку було написано слово загальнофранцузькою мовою, а на карті, поряд з кожним номером – відповідне діалектне слово;</a:t>
            </a:r>
          </a:p>
          <a:p>
            <a:pPr algn="just">
              <a:buFontTx/>
              <a:buNone/>
            </a:pPr>
            <a:r>
              <a:rPr lang="uk-UA" sz="2400" smtClean="0"/>
              <a:t>8) фінальна версія атласу нараховує 1920 карт (починаючи з номера 1422 це карти, які охоплюють південну частину Франції, оскільки представлені на них діалекти дуже різняться від інших діалектів);</a:t>
            </a:r>
          </a:p>
          <a:p>
            <a:pPr algn="just">
              <a:buFontTx/>
              <a:buNone/>
            </a:pPr>
            <a:r>
              <a:rPr lang="uk-UA" sz="2400" smtClean="0"/>
              <a:t>9) для полегшеного користування атласом Ж.Жильєрон та Е.Едмон написали пояснювальну брошуру, уклали алфавітний покажчик усіх літературних та діалектних слів, представлених в атласі. </a:t>
            </a:r>
            <a:endParaRPr 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 ХІХ </a:t>
            </a:r>
            <a:r>
              <a:rPr lang="ru-RU" b="1" dirty="0" err="1" smtClean="0"/>
              <a:t>століття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err="1" smtClean="0"/>
              <a:t>відбувалось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про </a:t>
            </a:r>
            <a:r>
              <a:rPr lang="ru-RU" dirty="0" err="1" smtClean="0"/>
              <a:t>романські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en-US" dirty="0" smtClean="0"/>
          </a:p>
          <a:p>
            <a:pPr algn="just">
              <a:buNone/>
            </a:pP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етапами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: </a:t>
            </a:r>
            <a:endParaRPr lang="en-US" dirty="0" smtClean="0"/>
          </a:p>
          <a:p>
            <a:pPr marL="514350" indent="-514350" algn="just">
              <a:buAutoNum type="arabicParenR"/>
            </a:pPr>
            <a:r>
              <a:rPr lang="ru-RU" dirty="0" smtClean="0"/>
              <a:t>Рух на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романського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: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трактатів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захищали</a:t>
            </a:r>
            <a:r>
              <a:rPr lang="ru-RU" dirty="0" smtClean="0"/>
              <a:t> права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романської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перших </a:t>
            </a:r>
            <a:r>
              <a:rPr lang="ru-RU" dirty="0" err="1" smtClean="0"/>
              <a:t>граматик</a:t>
            </a:r>
            <a:r>
              <a:rPr lang="ru-RU" dirty="0" smtClean="0"/>
              <a:t>, </a:t>
            </a:r>
            <a:r>
              <a:rPr lang="ru-RU" dirty="0" err="1" smtClean="0"/>
              <a:t>праць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орфографії</a:t>
            </a:r>
            <a:r>
              <a:rPr lang="ru-RU" dirty="0" smtClean="0"/>
              <a:t> та </a:t>
            </a:r>
            <a:r>
              <a:rPr lang="ru-RU" dirty="0" err="1" smtClean="0"/>
              <a:t>граматики</a:t>
            </a:r>
            <a:r>
              <a:rPr lang="ru-RU" dirty="0" smtClean="0"/>
              <a:t>. </a:t>
            </a:r>
            <a:endParaRPr lang="en-US" dirty="0" smtClean="0"/>
          </a:p>
          <a:p>
            <a:pPr marL="514350" indent="-514350" algn="just">
              <a:buAutoNum type="arabicParenR"/>
            </a:pP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Академій</a:t>
            </a:r>
            <a:r>
              <a:rPr lang="ru-RU" dirty="0" smtClean="0"/>
              <a:t> –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філологічних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укладали</a:t>
            </a:r>
            <a:r>
              <a:rPr lang="ru-RU" dirty="0" smtClean="0"/>
              <a:t> </a:t>
            </a:r>
            <a:r>
              <a:rPr lang="ru-RU" dirty="0" err="1" smtClean="0"/>
              <a:t>тлумачні</a:t>
            </a:r>
            <a:r>
              <a:rPr lang="ru-RU" dirty="0" smtClean="0"/>
              <a:t> словники, </a:t>
            </a:r>
            <a:r>
              <a:rPr lang="ru-RU" dirty="0" err="1" smtClean="0"/>
              <a:t>стимулювали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створювали</a:t>
            </a:r>
            <a:r>
              <a:rPr lang="ru-RU" dirty="0" smtClean="0"/>
              <a:t> </a:t>
            </a:r>
            <a:r>
              <a:rPr lang="ru-RU" dirty="0" err="1" smtClean="0"/>
              <a:t>нормативні</a:t>
            </a:r>
            <a:r>
              <a:rPr lang="ru-RU" dirty="0" smtClean="0"/>
              <a:t> </a:t>
            </a:r>
            <a:r>
              <a:rPr lang="ru-RU" dirty="0" err="1" smtClean="0"/>
              <a:t>граматики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uk-UA" sz="2400" b="1" smtClean="0"/>
              <a:t>Результати роботи над Атласом французької мови</a:t>
            </a:r>
            <a:endParaRPr lang="ru-RU" sz="2400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648200"/>
          </a:xfrm>
        </p:spPr>
        <p:txBody>
          <a:bodyPr/>
          <a:lstStyle/>
          <a:p>
            <a:pPr marL="514350" indent="-514350" algn="just">
              <a:buFontTx/>
              <a:buAutoNum type="arabicParenR"/>
            </a:pPr>
            <a:r>
              <a:rPr lang="uk-UA" sz="2400" smtClean="0"/>
              <a:t>слова мігрують разом з людьми: відправляючись з певної точки, яку умовно можна назвати місцем їхнього народження, вони досягають, в залежності від обставин як близьких, так і віддалених районів; </a:t>
            </a:r>
          </a:p>
          <a:p>
            <a:pPr marL="514350" indent="-514350" algn="just">
              <a:buFontTx/>
              <a:buAutoNum type="arabicParenR"/>
            </a:pPr>
            <a:r>
              <a:rPr lang="uk-UA" sz="2400" smtClean="0"/>
              <a:t>на своєму шляху слова зустрічають перешкоди: їм приходиться конкурувати з іншими словами, або їх проникненню заважають матеріальні умови. Багато діалектних слів зникли або замінились словами з Парижа;</a:t>
            </a:r>
          </a:p>
          <a:p>
            <a:pPr marL="514350" indent="-514350" algn="just">
              <a:buFontTx/>
              <a:buAutoNum type="arabicParenR"/>
            </a:pPr>
            <a:r>
              <a:rPr lang="uk-UA" sz="2400" smtClean="0"/>
              <a:t>переважно у процесі міграції долю слів вирішують чинники культурного порядку. </a:t>
            </a:r>
            <a:endParaRPr 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Карл </a:t>
            </a:r>
            <a:r>
              <a:rPr lang="uk-UA" b="1" dirty="0" err="1" smtClean="0"/>
              <a:t>Фосслер</a:t>
            </a:r>
            <a:r>
              <a:rPr lang="uk-UA" b="1" dirty="0" smtClean="0"/>
              <a:t> – </a:t>
            </a:r>
            <a:br>
              <a:rPr lang="uk-UA" b="1" dirty="0" smtClean="0"/>
            </a:br>
            <a:r>
              <a:rPr lang="uk-UA" b="1" dirty="0" smtClean="0"/>
              <a:t>німецький романіст (1872-1949)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засновник ідеалістичної або естетичної школи;</a:t>
            </a:r>
          </a:p>
          <a:p>
            <a:pPr algn="just"/>
            <a:r>
              <a:rPr lang="uk-UA" dirty="0" smtClean="0"/>
              <a:t>послідовник </a:t>
            </a:r>
            <a:r>
              <a:rPr lang="uk-UA" dirty="0" err="1" smtClean="0"/>
              <a:t>В.фон</a:t>
            </a:r>
            <a:r>
              <a:rPr lang="uk-UA" dirty="0" smtClean="0"/>
              <a:t> Гумбольдта і Г.</a:t>
            </a:r>
            <a:r>
              <a:rPr lang="uk-UA" dirty="0" err="1" smtClean="0"/>
              <a:t>Шухардта</a:t>
            </a:r>
            <a:r>
              <a:rPr lang="uk-UA" dirty="0" smtClean="0"/>
              <a:t>, критикував </a:t>
            </a:r>
            <a:r>
              <a:rPr lang="uk-UA" dirty="0" err="1" smtClean="0"/>
              <a:t>младограматиків</a:t>
            </a:r>
            <a:r>
              <a:rPr lang="uk-UA" dirty="0" smtClean="0"/>
              <a:t>;</a:t>
            </a:r>
          </a:p>
          <a:p>
            <a:pPr algn="just"/>
            <a:r>
              <a:rPr lang="uk-UA" dirty="0" smtClean="0"/>
              <a:t>вважав, що треба встановлювати причинні </a:t>
            </a:r>
            <a:r>
              <a:rPr lang="uk-UA" dirty="0" err="1" smtClean="0"/>
              <a:t>зв</a:t>
            </a:r>
            <a:r>
              <a:rPr lang="en-US" dirty="0" smtClean="0"/>
              <a:t>`</a:t>
            </a:r>
            <a:r>
              <a:rPr lang="uk-UA" dirty="0" err="1" smtClean="0"/>
              <a:t>язки</a:t>
            </a:r>
            <a:r>
              <a:rPr lang="uk-UA" dirty="0" smtClean="0"/>
              <a:t> у мові, вивчати історію мови через історію культури суспільства її носіїв:</a:t>
            </a:r>
          </a:p>
          <a:p>
            <a:pPr algn="just">
              <a:buNone/>
            </a:pPr>
            <a:r>
              <a:rPr lang="uk-UA" dirty="0" smtClean="0"/>
              <a:t>Першоосновою всіх мовних змін та вживання мовних форм є  </a:t>
            </a:r>
            <a:r>
              <a:rPr lang="uk-UA" dirty="0" err="1" smtClean="0"/>
              <a:t>“дух</a:t>
            </a:r>
            <a:r>
              <a:rPr lang="uk-UA" dirty="0" smtClean="0"/>
              <a:t> </a:t>
            </a:r>
            <a:r>
              <a:rPr lang="uk-UA" dirty="0" err="1" smtClean="0"/>
              <a:t>народу”</a:t>
            </a:r>
            <a:r>
              <a:rPr lang="uk-UA" dirty="0" smtClean="0"/>
              <a:t> – абстрактна сукупність душевного складу мовців кожної мови. Щоб зрозуміти </a:t>
            </a:r>
            <a:r>
              <a:rPr lang="uk-UA" dirty="0" err="1" smtClean="0"/>
              <a:t>“дух</a:t>
            </a:r>
            <a:r>
              <a:rPr lang="uk-UA" dirty="0" smtClean="0"/>
              <a:t> </a:t>
            </a:r>
            <a:r>
              <a:rPr lang="uk-UA" dirty="0" err="1" smtClean="0"/>
              <a:t>народу”</a:t>
            </a:r>
            <a:r>
              <a:rPr lang="uk-UA" dirty="0" smtClean="0"/>
              <a:t>, треба вивчати історію мистецтва, створюваного народом – носіями мови, історію його культури у найширшому розумінні цього слова.</a:t>
            </a:r>
          </a:p>
          <a:p>
            <a:r>
              <a:rPr lang="uk-UA" dirty="0" smtClean="0"/>
              <a:t>1913 р. </a:t>
            </a:r>
            <a:r>
              <a:rPr lang="uk-UA" dirty="0" err="1" smtClean="0"/>
              <a:t>“Культура</a:t>
            </a:r>
            <a:r>
              <a:rPr lang="uk-UA" dirty="0" smtClean="0"/>
              <a:t> Франції в контексті еволюції її </a:t>
            </a:r>
            <a:r>
              <a:rPr lang="uk-UA" dirty="0" err="1" smtClean="0"/>
              <a:t>мови”</a:t>
            </a:r>
            <a:r>
              <a:rPr lang="uk-UA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Метод </a:t>
            </a:r>
            <a:r>
              <a:rPr lang="uk-UA" b="1" dirty="0" err="1" smtClean="0"/>
              <a:t>“слов</a:t>
            </a:r>
            <a:r>
              <a:rPr lang="en-US" b="1" dirty="0" smtClean="0"/>
              <a:t>á</a:t>
            </a:r>
            <a:r>
              <a:rPr lang="uk-UA" b="1" dirty="0" smtClean="0"/>
              <a:t> і </a:t>
            </a:r>
            <a:r>
              <a:rPr lang="uk-UA" b="1" dirty="0" err="1" smtClean="0"/>
              <a:t>речі”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передбачає встановлення </a:t>
            </a:r>
            <a:r>
              <a:rPr lang="uk-UA" dirty="0" err="1" smtClean="0"/>
              <a:t>зв</a:t>
            </a:r>
            <a:r>
              <a:rPr lang="en-US" dirty="0" smtClean="0"/>
              <a:t>`</a:t>
            </a:r>
            <a:r>
              <a:rPr lang="uk-UA" dirty="0" err="1" smtClean="0"/>
              <a:t>язків</a:t>
            </a:r>
            <a:r>
              <a:rPr lang="uk-UA" dirty="0" smtClean="0"/>
              <a:t> між словами та речами і поняттями, які вони називають.</a:t>
            </a:r>
          </a:p>
          <a:p>
            <a:pPr algn="just">
              <a:buNone/>
            </a:pPr>
            <a:r>
              <a:rPr lang="uk-UA" dirty="0" smtClean="0"/>
              <a:t>У 1909 р. Рудольф </a:t>
            </a:r>
            <a:r>
              <a:rPr lang="uk-UA" dirty="0" err="1" smtClean="0"/>
              <a:t>Мерингер</a:t>
            </a:r>
            <a:r>
              <a:rPr lang="uk-UA" dirty="0" smtClean="0"/>
              <a:t> – засновник метода, утворив разом з іншими вченими (серед яких В.</a:t>
            </a:r>
            <a:r>
              <a:rPr lang="uk-UA" dirty="0" err="1" smtClean="0"/>
              <a:t>Мейєр-Любке</a:t>
            </a:r>
            <a:r>
              <a:rPr lang="uk-UA" dirty="0" smtClean="0"/>
              <a:t>) журнал </a:t>
            </a:r>
            <a:r>
              <a:rPr lang="uk-UA" dirty="0" err="1" smtClean="0"/>
              <a:t>“Слов</a:t>
            </a:r>
            <a:r>
              <a:rPr lang="en-US" dirty="0" smtClean="0"/>
              <a:t>á</a:t>
            </a:r>
            <a:r>
              <a:rPr lang="uk-UA" dirty="0" smtClean="0"/>
              <a:t> і </a:t>
            </a:r>
            <a:r>
              <a:rPr lang="uk-UA" dirty="0" err="1" smtClean="0"/>
              <a:t>речі”</a:t>
            </a:r>
            <a:r>
              <a:rPr lang="uk-UA" dirty="0" smtClean="0"/>
              <a:t>, присвячений виключно цьому аспекту наукової діяльності.</a:t>
            </a:r>
          </a:p>
          <a:p>
            <a:pPr algn="just">
              <a:buNone/>
            </a:pPr>
            <a:r>
              <a:rPr lang="uk-UA" dirty="0" smtClean="0"/>
              <a:t>У 1912р. Г.</a:t>
            </a:r>
            <a:r>
              <a:rPr lang="uk-UA" dirty="0" err="1" smtClean="0"/>
              <a:t>Шухардт</a:t>
            </a:r>
            <a:r>
              <a:rPr lang="uk-UA" dirty="0" smtClean="0"/>
              <a:t> надрукував статтю </a:t>
            </a:r>
            <a:r>
              <a:rPr lang="uk-UA" dirty="0" err="1" smtClean="0"/>
              <a:t>“Речі</a:t>
            </a:r>
            <a:r>
              <a:rPr lang="uk-UA" dirty="0" smtClean="0"/>
              <a:t> та </a:t>
            </a:r>
            <a:r>
              <a:rPr lang="uk-UA" dirty="0" err="1" smtClean="0"/>
              <a:t>слов</a:t>
            </a:r>
            <a:r>
              <a:rPr lang="en-US" dirty="0" smtClean="0"/>
              <a:t>á</a:t>
            </a:r>
            <a:r>
              <a:rPr lang="uk-UA" dirty="0" smtClean="0"/>
              <a:t>”, де навів приклади змін речей та слів та показав взаємні наслідки таких змін.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Фердинанд</a:t>
            </a:r>
            <a:r>
              <a:rPr lang="uk-UA" b="1" dirty="0" smtClean="0"/>
              <a:t> де Соссюр – швейцарський вчений (1857-1913)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/>
              <a:t>У 1916 р. було надруковано </a:t>
            </a:r>
            <a:r>
              <a:rPr lang="uk-UA" dirty="0" err="1" smtClean="0"/>
              <a:t>“Курс</a:t>
            </a:r>
            <a:r>
              <a:rPr lang="uk-UA" dirty="0" smtClean="0"/>
              <a:t> загальної </a:t>
            </a:r>
            <a:r>
              <a:rPr lang="uk-UA" dirty="0" err="1" smtClean="0"/>
              <a:t>лінгвістики”</a:t>
            </a:r>
            <a:r>
              <a:rPr lang="uk-UA" dirty="0" smtClean="0"/>
              <a:t>, підготовлений за матеріалами лекцій учнями Шарлем </a:t>
            </a:r>
            <a:r>
              <a:rPr lang="uk-UA" dirty="0" err="1" smtClean="0"/>
              <a:t>Баллі</a:t>
            </a:r>
            <a:r>
              <a:rPr lang="uk-UA" dirty="0" smtClean="0"/>
              <a:t> та Альбером </a:t>
            </a:r>
            <a:r>
              <a:rPr lang="uk-UA" dirty="0" err="1" smtClean="0"/>
              <a:t>Сеше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b="1" i="1" dirty="0" smtClean="0"/>
              <a:t>Теза </a:t>
            </a:r>
            <a:r>
              <a:rPr lang="uk-UA" b="1" i="1" dirty="0" err="1" smtClean="0"/>
              <a:t>Ф.де</a:t>
            </a:r>
            <a:r>
              <a:rPr lang="uk-UA" b="1" i="1" dirty="0" smtClean="0"/>
              <a:t> Соссюра:</a:t>
            </a:r>
            <a:r>
              <a:rPr lang="uk-UA" dirty="0" smtClean="0"/>
              <a:t> мова – </a:t>
            </a:r>
            <a:r>
              <a:rPr lang="uk-UA" dirty="0" err="1" smtClean="0"/>
              <a:t>“соціальний</a:t>
            </a:r>
            <a:r>
              <a:rPr lang="uk-UA" dirty="0" smtClean="0"/>
              <a:t> </a:t>
            </a:r>
            <a:r>
              <a:rPr lang="uk-UA" dirty="0" err="1" smtClean="0"/>
              <a:t>продукт”</a:t>
            </a:r>
            <a:r>
              <a:rPr lang="uk-UA" dirty="0" smtClean="0"/>
              <a:t>, </a:t>
            </a:r>
            <a:r>
              <a:rPr lang="uk-UA" dirty="0" err="1" smtClean="0"/>
              <a:t>“здобуток</a:t>
            </a:r>
            <a:r>
              <a:rPr lang="uk-UA" dirty="0" smtClean="0"/>
              <a:t>, який в результаті практики відкладається у всіх, хто належить до одного соціального колективу, це граматична система, яка віртуально існує у мозку кожного, у цілій сукупності індивідів, адже мова не існує повністю в жодному з них, вона існує  в повній мірі тільки у колективі… Її соціальна природа – одна з її внутрішніх </a:t>
            </a:r>
            <a:r>
              <a:rPr lang="uk-UA" dirty="0" err="1" smtClean="0"/>
              <a:t>властивостей”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 smtClean="0"/>
              <a:t>Під впливом тези </a:t>
            </a:r>
            <a:r>
              <a:rPr lang="uk-UA" dirty="0" err="1" smtClean="0"/>
              <a:t>Ф.де</a:t>
            </a:r>
            <a:r>
              <a:rPr lang="uk-UA" dirty="0" smtClean="0"/>
              <a:t> Соссюра про системний характер мови, були розведені поняття системи і норми, було встановлено, що закони системи та норми мови не співпадають.  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Соціолінгвістичний напрямок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дослідження взаємодії мови та суспільства, яке нею говорить.</a:t>
            </a:r>
          </a:p>
          <a:p>
            <a:pPr>
              <a:buNone/>
            </a:pPr>
            <a:r>
              <a:rPr lang="uk-UA" b="1" dirty="0" smtClean="0"/>
              <a:t>Представники:</a:t>
            </a:r>
          </a:p>
          <a:p>
            <a:pPr algn="just">
              <a:buFontTx/>
              <a:buChar char="-"/>
            </a:pPr>
            <a:r>
              <a:rPr lang="uk-UA" dirty="0" smtClean="0"/>
              <a:t>французькі філологи: Антуан Мейє (1866-1936) – спеціаліст в галузі загального та індоєвропейського мовознавства, Жозеф </a:t>
            </a:r>
            <a:r>
              <a:rPr lang="uk-UA" dirty="0" err="1" smtClean="0"/>
              <a:t>Вандрієс</a:t>
            </a:r>
            <a:r>
              <a:rPr lang="uk-UA" dirty="0" smtClean="0"/>
              <a:t> (1875-1960) та ін.;</a:t>
            </a:r>
          </a:p>
          <a:p>
            <a:pPr algn="just">
              <a:buFontTx/>
              <a:buChar char="-"/>
            </a:pPr>
            <a:r>
              <a:rPr lang="uk-UA" dirty="0" smtClean="0"/>
              <a:t>російські: Л.В. Щерба (1880-1944), В.В.Виноградов (1892-1969);</a:t>
            </a:r>
          </a:p>
          <a:p>
            <a:pPr algn="just">
              <a:buFontTx/>
              <a:buChar char="-"/>
            </a:pPr>
            <a:r>
              <a:rPr lang="uk-UA" dirty="0" smtClean="0"/>
              <a:t>українські: О.О. Потебня (1835-1891)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Стилістичні дослідження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Стилістика вивчає емоційно забарвлене мовлення та ті мовні явища, за допомогою яких досягається необхідний виразний ефект.</a:t>
            </a:r>
          </a:p>
          <a:p>
            <a:pPr algn="just"/>
            <a:r>
              <a:rPr lang="uk-UA" dirty="0" smtClean="0"/>
              <a:t>Основи цього напрямку закладені швейцарським вченим Ш.</a:t>
            </a:r>
            <a:r>
              <a:rPr lang="uk-UA" dirty="0" err="1" smtClean="0"/>
              <a:t>Баллі</a:t>
            </a:r>
            <a:r>
              <a:rPr lang="uk-UA" dirty="0" smtClean="0"/>
              <a:t> (1865-1947),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Фундаментальні праці з історії романських мов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іспанський філолог </a:t>
            </a:r>
            <a:r>
              <a:rPr lang="uk-UA" dirty="0" err="1" smtClean="0"/>
              <a:t>Рамон</a:t>
            </a:r>
            <a:r>
              <a:rPr lang="uk-UA" dirty="0" smtClean="0"/>
              <a:t> </a:t>
            </a:r>
            <a:r>
              <a:rPr lang="uk-UA" dirty="0" err="1" smtClean="0"/>
              <a:t>Менендес</a:t>
            </a:r>
            <a:r>
              <a:rPr lang="uk-UA" dirty="0" smtClean="0"/>
              <a:t> </a:t>
            </a:r>
            <a:r>
              <a:rPr lang="uk-UA" dirty="0" err="1" smtClean="0"/>
              <a:t>Пидаль</a:t>
            </a:r>
            <a:r>
              <a:rPr lang="uk-UA" dirty="0" smtClean="0"/>
              <a:t> (1869-1968);</a:t>
            </a:r>
          </a:p>
          <a:p>
            <a:pPr algn="just"/>
            <a:r>
              <a:rPr lang="uk-UA" dirty="0" smtClean="0"/>
              <a:t>французькі вчені </a:t>
            </a:r>
            <a:r>
              <a:rPr lang="uk-UA" dirty="0" err="1" smtClean="0"/>
              <a:t>Фердинанд</a:t>
            </a:r>
            <a:r>
              <a:rPr lang="uk-UA" dirty="0" smtClean="0"/>
              <a:t> </a:t>
            </a:r>
            <a:r>
              <a:rPr lang="uk-UA" dirty="0" err="1" smtClean="0"/>
              <a:t>Брюно</a:t>
            </a:r>
            <a:r>
              <a:rPr lang="uk-UA" dirty="0" smtClean="0"/>
              <a:t> (1860-1938), Альбер Доза (1877-1955), Марсель </a:t>
            </a:r>
            <a:r>
              <a:rPr lang="uk-UA" dirty="0" err="1" smtClean="0"/>
              <a:t>Коен</a:t>
            </a:r>
            <a:r>
              <a:rPr lang="uk-UA" dirty="0" smtClean="0"/>
              <a:t> (1884-1974);</a:t>
            </a:r>
          </a:p>
          <a:p>
            <a:pPr algn="just"/>
            <a:r>
              <a:rPr lang="uk-UA" dirty="0" smtClean="0"/>
              <a:t>італійський філолог Бруно </a:t>
            </a:r>
            <a:r>
              <a:rPr lang="uk-UA" dirty="0" err="1" smtClean="0"/>
              <a:t>Мільоріні</a:t>
            </a:r>
            <a:r>
              <a:rPr lang="uk-UA" dirty="0" smtClean="0"/>
              <a:t> (1896-1975);</a:t>
            </a:r>
          </a:p>
          <a:p>
            <a:pPr algn="just"/>
            <a:r>
              <a:rPr lang="uk-UA" dirty="0" smtClean="0"/>
              <a:t>румунський філолог </a:t>
            </a:r>
            <a:r>
              <a:rPr lang="uk-UA" dirty="0" err="1" smtClean="0"/>
              <a:t>Александру</a:t>
            </a:r>
            <a:r>
              <a:rPr lang="uk-UA" dirty="0" smtClean="0"/>
              <a:t> </a:t>
            </a:r>
            <a:r>
              <a:rPr lang="uk-UA" dirty="0" err="1" smtClean="0"/>
              <a:t>Росетті</a:t>
            </a:r>
            <a:r>
              <a:rPr lang="uk-UA" dirty="0" smtClean="0"/>
              <a:t> (1895-1990);</a:t>
            </a:r>
          </a:p>
          <a:p>
            <a:pPr algn="just"/>
            <a:r>
              <a:rPr lang="uk-UA" dirty="0" smtClean="0"/>
              <a:t> бразильський вчений Серафім </a:t>
            </a:r>
            <a:r>
              <a:rPr lang="uk-UA" dirty="0" err="1" smtClean="0"/>
              <a:t>да</a:t>
            </a:r>
            <a:r>
              <a:rPr lang="uk-UA" dirty="0" smtClean="0"/>
              <a:t> </a:t>
            </a:r>
            <a:r>
              <a:rPr lang="uk-UA" dirty="0" err="1" smtClean="0"/>
              <a:t>Силва</a:t>
            </a:r>
            <a:r>
              <a:rPr lang="uk-UA" dirty="0" smtClean="0"/>
              <a:t> </a:t>
            </a:r>
            <a:r>
              <a:rPr lang="uk-UA" dirty="0" err="1" smtClean="0"/>
              <a:t>Нету</a:t>
            </a:r>
            <a:r>
              <a:rPr lang="uk-UA" dirty="0" smtClean="0"/>
              <a:t> (1917-1960);</a:t>
            </a:r>
          </a:p>
          <a:p>
            <a:pPr algn="just"/>
            <a:r>
              <a:rPr lang="uk-UA" dirty="0" smtClean="0"/>
              <a:t>російські вчені Володимир Федорович </a:t>
            </a:r>
            <a:r>
              <a:rPr lang="uk-UA" dirty="0" err="1" smtClean="0"/>
              <a:t>Шишмарьов</a:t>
            </a:r>
            <a:r>
              <a:rPr lang="uk-UA" dirty="0" smtClean="0"/>
              <a:t> (1875-1957), Максим Володимирович Сергієвський (1892-1946)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Історико-лінгвістичне</a:t>
            </a:r>
            <a:r>
              <a:rPr lang="uk-UA" b="1" dirty="0" smtClean="0"/>
              <a:t> вивчення романських мов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1946 р. – Едуард </a:t>
            </a:r>
            <a:r>
              <a:rPr lang="uk-UA" dirty="0" err="1" smtClean="0"/>
              <a:t>Бурсьє</a:t>
            </a:r>
            <a:r>
              <a:rPr lang="uk-UA" dirty="0" smtClean="0"/>
              <a:t> (1854-1946) </a:t>
            </a:r>
            <a:r>
              <a:rPr lang="uk-UA" dirty="0" err="1" smtClean="0"/>
              <a:t>“Основи</a:t>
            </a:r>
            <a:r>
              <a:rPr lang="uk-UA" dirty="0" smtClean="0"/>
              <a:t> романського </a:t>
            </a:r>
            <a:r>
              <a:rPr lang="uk-UA" dirty="0" err="1" smtClean="0"/>
              <a:t>мовознавства”</a:t>
            </a:r>
            <a:r>
              <a:rPr lang="uk-UA" dirty="0" smtClean="0"/>
              <a:t>: докладний опис стану латинської мови до та після падіння Римської імперії, дається характеристика найбільш розповсюджених романських мов у історичному аспекті.</a:t>
            </a:r>
          </a:p>
          <a:p>
            <a:pPr algn="just"/>
            <a:r>
              <a:rPr lang="uk-UA" dirty="0" smtClean="0"/>
              <a:t>40-ві роки </a:t>
            </a:r>
            <a:r>
              <a:rPr lang="uk-UA" dirty="0" err="1" smtClean="0"/>
              <a:t>ХХст</a:t>
            </a:r>
            <a:r>
              <a:rPr lang="uk-UA" dirty="0" smtClean="0"/>
              <a:t>.: Карло </a:t>
            </a:r>
            <a:r>
              <a:rPr lang="uk-UA" dirty="0" err="1" smtClean="0"/>
              <a:t>Тальявіні</a:t>
            </a:r>
            <a:r>
              <a:rPr lang="uk-UA" dirty="0" smtClean="0"/>
              <a:t> (1903-1982) </a:t>
            </a:r>
            <a:r>
              <a:rPr lang="uk-UA" dirty="0" err="1" smtClean="0"/>
              <a:t>“Витоки</a:t>
            </a:r>
            <a:r>
              <a:rPr lang="uk-UA" dirty="0" smtClean="0"/>
              <a:t> романських </a:t>
            </a:r>
            <a:r>
              <a:rPr lang="uk-UA" dirty="0" err="1" smtClean="0"/>
              <a:t>мов”</a:t>
            </a:r>
            <a:r>
              <a:rPr lang="uk-UA" dirty="0" smtClean="0"/>
              <a:t>: увага приділена </a:t>
            </a:r>
            <a:r>
              <a:rPr lang="uk-UA" dirty="0" err="1" smtClean="0"/>
              <a:t>дороманським</a:t>
            </a:r>
            <a:r>
              <a:rPr lang="uk-UA" dirty="0" smtClean="0"/>
              <a:t> субстратам, впливу адстратів та </a:t>
            </a:r>
            <a:r>
              <a:rPr lang="uk-UA" dirty="0" err="1" smtClean="0"/>
              <a:t>суперстратів</a:t>
            </a:r>
            <a:r>
              <a:rPr lang="uk-UA" dirty="0" smtClean="0"/>
              <a:t> на формування і розвиток романських мов, вивчені найстародавніші письмові свідоцтва літературних романських мов.</a:t>
            </a:r>
          </a:p>
          <a:p>
            <a:pPr algn="just"/>
            <a:r>
              <a:rPr lang="uk-UA" dirty="0" smtClean="0"/>
              <a:t>50-ті роки </a:t>
            </a:r>
            <a:r>
              <a:rPr lang="uk-UA" dirty="0" err="1" smtClean="0"/>
              <a:t>ХХст</a:t>
            </a:r>
            <a:r>
              <a:rPr lang="uk-UA" dirty="0" smtClean="0"/>
              <a:t>.: </a:t>
            </a:r>
            <a:r>
              <a:rPr lang="uk-UA" dirty="0" err="1" smtClean="0"/>
              <a:t>Герхард</a:t>
            </a:r>
            <a:r>
              <a:rPr lang="uk-UA" dirty="0" smtClean="0"/>
              <a:t> </a:t>
            </a:r>
            <a:r>
              <a:rPr lang="uk-UA" dirty="0" err="1" smtClean="0"/>
              <a:t>Рольфс</a:t>
            </a:r>
            <a:r>
              <a:rPr lang="uk-UA" dirty="0" smtClean="0"/>
              <a:t> (1892-1986) </a:t>
            </a:r>
            <a:r>
              <a:rPr lang="uk-UA" dirty="0" err="1" smtClean="0"/>
              <a:t>“Романська</a:t>
            </a:r>
            <a:r>
              <a:rPr lang="uk-UA" dirty="0" smtClean="0"/>
              <a:t> </a:t>
            </a:r>
            <a:r>
              <a:rPr lang="uk-UA" dirty="0" err="1" smtClean="0"/>
              <a:t>філологія”</a:t>
            </a:r>
            <a:r>
              <a:rPr lang="uk-UA" dirty="0" smtClean="0"/>
              <a:t> : дає детальний огляд публікацій з питань </a:t>
            </a:r>
            <a:r>
              <a:rPr lang="uk-UA" dirty="0" err="1" smtClean="0"/>
              <a:t>франц</a:t>
            </a:r>
            <a:r>
              <a:rPr lang="uk-UA" dirty="0" smtClean="0"/>
              <a:t>., </a:t>
            </a:r>
            <a:r>
              <a:rPr lang="uk-UA" dirty="0" err="1" smtClean="0"/>
              <a:t>прованс</a:t>
            </a:r>
            <a:r>
              <a:rPr lang="uk-UA" dirty="0" smtClean="0"/>
              <a:t>., італійської, </a:t>
            </a:r>
            <a:r>
              <a:rPr lang="uk-UA" dirty="0" err="1" smtClean="0"/>
              <a:t>ретором</a:t>
            </a:r>
            <a:r>
              <a:rPr lang="uk-UA" dirty="0" smtClean="0"/>
              <a:t>., </a:t>
            </a:r>
            <a:r>
              <a:rPr lang="uk-UA" dirty="0" err="1" smtClean="0"/>
              <a:t>сард</a:t>
            </a:r>
            <a:r>
              <a:rPr lang="uk-UA" dirty="0" smtClean="0"/>
              <a:t>. мовам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Друга половина ХХ століття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В ході історичного розвитку наукової думки, в рамках комплексної гуманітарної науки філології сформувалась самостійна наукова дисципліна – </a:t>
            </a:r>
            <a:r>
              <a:rPr lang="uk-UA" b="1" dirty="0" smtClean="0"/>
              <a:t>романська філологія</a:t>
            </a:r>
          </a:p>
          <a:p>
            <a:pPr algn="just">
              <a:buNone/>
            </a:pPr>
            <a:r>
              <a:rPr lang="uk-UA" dirty="0" smtClean="0"/>
              <a:t>Об</a:t>
            </a:r>
            <a:r>
              <a:rPr lang="en-US" dirty="0" smtClean="0"/>
              <a:t>`</a:t>
            </a:r>
            <a:r>
              <a:rPr lang="uk-UA" dirty="0" err="1" smtClean="0"/>
              <a:t>єкт</a:t>
            </a:r>
            <a:r>
              <a:rPr lang="uk-UA" dirty="0" smtClean="0"/>
              <a:t> </a:t>
            </a:r>
            <a:r>
              <a:rPr lang="uk-UA" b="1" dirty="0" smtClean="0"/>
              <a:t>романської</a:t>
            </a:r>
            <a:r>
              <a:rPr lang="uk-UA" dirty="0" smtClean="0"/>
              <a:t> </a:t>
            </a:r>
            <a:r>
              <a:rPr lang="uk-UA" b="1" dirty="0" smtClean="0"/>
              <a:t>філології</a:t>
            </a:r>
            <a:r>
              <a:rPr lang="uk-UA" dirty="0" smtClean="0"/>
              <a:t>  - романський мовний ареал у всій сукупності проблем,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язаних</a:t>
            </a:r>
            <a:r>
              <a:rPr lang="uk-UA" dirty="0" smtClean="0"/>
              <a:t> з формуванням і функціонуванням мов (у їх соціальних, національних, територіальних аспектах), які в нього входять   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Проблеми, якими займається романська філологія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uk-UA" dirty="0" smtClean="0"/>
              <a:t>Романські мовні системи у співвіднесенні з системою латинської мови, яка складає їх генетичну систему, і по відношенню одна до одної.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Сучасні романські мови з огляду на соціальні функції, які вони виконують у суспільстві.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2. Лінгвістична діяльність Академій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054617"/>
          </a:xfrm>
        </p:spPr>
        <p:txBody>
          <a:bodyPr/>
          <a:lstStyle/>
          <a:p>
            <a:r>
              <a:rPr lang="uk-UA" dirty="0" smtClean="0"/>
              <a:t>1583 р. заснована Академія </a:t>
            </a:r>
            <a:r>
              <a:rPr lang="uk-UA" dirty="0" err="1" smtClean="0"/>
              <a:t>делла</a:t>
            </a:r>
            <a:r>
              <a:rPr lang="uk-UA" dirty="0" smtClean="0"/>
              <a:t> </a:t>
            </a:r>
            <a:r>
              <a:rPr lang="uk-UA" dirty="0" err="1" smtClean="0"/>
              <a:t>Круска</a:t>
            </a:r>
            <a:r>
              <a:rPr lang="uk-UA" dirty="0" smtClean="0"/>
              <a:t> (Італія),</a:t>
            </a:r>
          </a:p>
          <a:p>
            <a:r>
              <a:rPr lang="uk-UA" dirty="0" smtClean="0"/>
              <a:t>1635 - Французька Академія,</a:t>
            </a:r>
          </a:p>
          <a:p>
            <a:r>
              <a:rPr lang="ru-RU" dirty="0" smtClean="0"/>
              <a:t>1713 - </a:t>
            </a:r>
            <a:r>
              <a:rPr lang="ru-RU" dirty="0" err="1" smtClean="0"/>
              <a:t>Королівська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</a:t>
            </a:r>
            <a:r>
              <a:rPr lang="ru-RU" dirty="0" err="1" smtClean="0"/>
              <a:t>іспанської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 smtClean="0"/>
          </a:p>
          <a:p>
            <a:endParaRPr lang="uk-UA" dirty="0" smtClean="0"/>
          </a:p>
          <a:p>
            <a:pPr algn="just">
              <a:buNone/>
            </a:pPr>
            <a:r>
              <a:rPr lang="uk-UA" b="1" dirty="0" smtClean="0"/>
              <a:t>Мета:</a:t>
            </a:r>
            <a:r>
              <a:rPr lang="uk-UA" dirty="0" smtClean="0"/>
              <a:t> культивувати національну мову через видання нормативної граматики і словника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Порівняльна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типологія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романських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наукова</a:t>
            </a:r>
            <a:r>
              <a:rPr lang="ru-RU" dirty="0" smtClean="0"/>
              <a:t> та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дисципліна</a:t>
            </a:r>
            <a:r>
              <a:rPr lang="ru-RU" dirty="0" smtClean="0"/>
              <a:t>, яка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граматичні</a:t>
            </a:r>
            <a:r>
              <a:rPr lang="ru-RU" dirty="0" smtClean="0"/>
              <a:t> та </a:t>
            </a:r>
            <a:r>
              <a:rPr lang="ru-RU" dirty="0" err="1" smtClean="0"/>
              <a:t>понятійні</a:t>
            </a:r>
            <a:r>
              <a:rPr lang="ru-RU" dirty="0" smtClean="0"/>
              <a:t> </a:t>
            </a:r>
            <a:r>
              <a:rPr lang="ru-RU" dirty="0" err="1" smtClean="0"/>
              <a:t>універсалії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метою: </a:t>
            </a:r>
          </a:p>
          <a:p>
            <a:pPr algn="just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встановлення</a:t>
            </a:r>
            <a:r>
              <a:rPr lang="ru-RU" dirty="0" smtClean="0"/>
              <a:t> структурного типа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структурної</a:t>
            </a:r>
            <a:r>
              <a:rPr lang="ru-RU" dirty="0" smtClean="0"/>
              <a:t> </a:t>
            </a:r>
            <a:r>
              <a:rPr lang="ru-RU" dirty="0" err="1" smtClean="0"/>
              <a:t>спільності</a:t>
            </a:r>
            <a:r>
              <a:rPr lang="ru-RU" dirty="0" smtClean="0"/>
              <a:t>; </a:t>
            </a:r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подібностей</a:t>
            </a:r>
            <a:r>
              <a:rPr lang="ru-RU" dirty="0" smtClean="0"/>
              <a:t> та </a:t>
            </a:r>
            <a:r>
              <a:rPr lang="ru-RU" dirty="0" err="1" smtClean="0"/>
              <a:t>розбіжностей</a:t>
            </a:r>
            <a:r>
              <a:rPr lang="ru-RU" dirty="0" smtClean="0"/>
              <a:t> у вербальному </a:t>
            </a:r>
            <a:r>
              <a:rPr lang="ru-RU" dirty="0" err="1" smtClean="0"/>
              <a:t>мисленні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Лінгвістичні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універсалії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властиві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числа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загальнороманських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індоєвропейських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роду, числа,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детермінації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часу, виду, способу, залогу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ними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синтаксисі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універсалії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понятійні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об`єктів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антропоніми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антропоніми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біологічною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Кордони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граматичними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множина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граматичною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романських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нею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флексії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розглянута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одна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фундаментальних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об`єктів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сприймаються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абстрагування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оточуючого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універсалії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речей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Періодичні</a:t>
            </a:r>
            <a:r>
              <a:rPr lang="ru-RU" b="1" dirty="0" smtClean="0"/>
              <a:t> </a:t>
            </a:r>
            <a:r>
              <a:rPr lang="ru-RU" b="1" dirty="0" err="1" smtClean="0"/>
              <a:t>видання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arenR"/>
            </a:pPr>
            <a:r>
              <a:rPr lang="ru-RU" dirty="0" err="1" smtClean="0"/>
              <a:t>журнали</a:t>
            </a:r>
            <a:r>
              <a:rPr lang="ru-RU" dirty="0" smtClean="0"/>
              <a:t>, </a:t>
            </a:r>
            <a:r>
              <a:rPr lang="ru-RU" dirty="0" err="1" smtClean="0"/>
              <a:t>засновані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у ХІХ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у наш час:</a:t>
            </a:r>
          </a:p>
          <a:p>
            <a:pPr marL="514350" indent="-514350"/>
            <a:r>
              <a:rPr lang="ru-RU" dirty="0" smtClean="0"/>
              <a:t>журнал «</a:t>
            </a:r>
            <a:r>
              <a:rPr lang="ru-RU" dirty="0" err="1" smtClean="0"/>
              <a:t>Романія</a:t>
            </a:r>
            <a:r>
              <a:rPr lang="ru-RU" dirty="0" smtClean="0"/>
              <a:t>», </a:t>
            </a:r>
            <a:r>
              <a:rPr lang="ru-RU" dirty="0" err="1" smtClean="0"/>
              <a:t>заснований</a:t>
            </a:r>
            <a:r>
              <a:rPr lang="ru-RU" dirty="0" smtClean="0"/>
              <a:t> Полем </a:t>
            </a:r>
            <a:r>
              <a:rPr lang="ru-RU" dirty="0" err="1" smtClean="0"/>
              <a:t>Мейєром</a:t>
            </a:r>
            <a:r>
              <a:rPr lang="ru-RU" dirty="0" smtClean="0"/>
              <a:t> та Гастоном </a:t>
            </a:r>
            <a:r>
              <a:rPr lang="ru-RU" dirty="0" err="1" smtClean="0"/>
              <a:t>Парісом</a:t>
            </a:r>
            <a:r>
              <a:rPr lang="ru-RU" dirty="0" smtClean="0"/>
              <a:t>; </a:t>
            </a:r>
          </a:p>
          <a:p>
            <a:pPr marL="514350" indent="-514350" algn="just"/>
            <a:r>
              <a:rPr lang="ru-RU" dirty="0" smtClean="0"/>
              <a:t>«</a:t>
            </a:r>
            <a:r>
              <a:rPr lang="ru-RU" dirty="0" err="1" smtClean="0"/>
              <a:t>Італійський</a:t>
            </a:r>
            <a:r>
              <a:rPr lang="ru-RU" dirty="0" smtClean="0"/>
              <a:t> журнал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діалектології</a:t>
            </a:r>
            <a:r>
              <a:rPr lang="ru-RU" dirty="0" smtClean="0"/>
              <a:t>», </a:t>
            </a:r>
            <a:r>
              <a:rPr lang="ru-RU" dirty="0" err="1" smtClean="0"/>
              <a:t>заснований</a:t>
            </a:r>
            <a:r>
              <a:rPr lang="ru-RU" dirty="0" smtClean="0"/>
              <a:t> </a:t>
            </a:r>
            <a:r>
              <a:rPr lang="ru-RU" dirty="0" err="1" smtClean="0"/>
              <a:t>Граціадіо</a:t>
            </a:r>
            <a:r>
              <a:rPr lang="ru-RU" dirty="0" smtClean="0"/>
              <a:t> </a:t>
            </a:r>
            <a:r>
              <a:rPr lang="ru-RU" dirty="0" err="1" smtClean="0"/>
              <a:t>Асколі</a:t>
            </a:r>
            <a:r>
              <a:rPr lang="ru-RU" dirty="0" smtClean="0"/>
              <a:t>; </a:t>
            </a:r>
          </a:p>
          <a:p>
            <a:pPr marL="514350" indent="-514350" algn="just"/>
            <a:r>
              <a:rPr lang="ru-RU" dirty="0" smtClean="0"/>
              <a:t>«Журнал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романської</a:t>
            </a:r>
            <a:r>
              <a:rPr lang="ru-RU" dirty="0" smtClean="0"/>
              <a:t> </a:t>
            </a:r>
            <a:r>
              <a:rPr lang="ru-RU" dirty="0" err="1" smtClean="0"/>
              <a:t>філології</a:t>
            </a:r>
            <a:r>
              <a:rPr lang="ru-RU" dirty="0" smtClean="0"/>
              <a:t>», </a:t>
            </a:r>
            <a:r>
              <a:rPr lang="ru-RU" dirty="0" err="1" smtClean="0"/>
              <a:t>заснований</a:t>
            </a:r>
            <a:r>
              <a:rPr lang="ru-RU" dirty="0" smtClean="0"/>
              <a:t> Густавом </a:t>
            </a:r>
            <a:r>
              <a:rPr lang="ru-RU" dirty="0" err="1" smtClean="0"/>
              <a:t>Грьобером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b="1" dirty="0" err="1" smtClean="0"/>
              <a:t>Періодичні</a:t>
            </a:r>
            <a:r>
              <a:rPr lang="ru-RU" b="1" dirty="0" smtClean="0"/>
              <a:t> </a:t>
            </a:r>
            <a:r>
              <a:rPr lang="ru-RU" b="1" dirty="0" err="1" smtClean="0"/>
              <a:t>видання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dirty="0" smtClean="0"/>
              <a:t>, де </a:t>
            </a:r>
            <a:r>
              <a:rPr lang="ru-RU" dirty="0" err="1" smtClean="0"/>
              <a:t>друкуються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романських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: </a:t>
            </a:r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: </a:t>
            </a:r>
            <a:r>
              <a:rPr lang="ru-RU" dirty="0" err="1" smtClean="0"/>
              <a:t>Мовознавство</a:t>
            </a:r>
            <a:r>
              <a:rPr lang="ru-RU" dirty="0" smtClean="0"/>
              <a:t>» (</a:t>
            </a:r>
            <a:r>
              <a:rPr lang="ru-RU" dirty="0" err="1" smtClean="0"/>
              <a:t>Дніпропетровський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О. Гончара, журнал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1993р.), </a:t>
            </a:r>
          </a:p>
          <a:p>
            <a:pPr algn="just"/>
            <a:r>
              <a:rPr lang="ru-RU" dirty="0" smtClean="0"/>
              <a:t>«Нова </a:t>
            </a:r>
            <a:r>
              <a:rPr lang="ru-RU" dirty="0" err="1" smtClean="0"/>
              <a:t>філологія</a:t>
            </a:r>
            <a:r>
              <a:rPr lang="ru-RU" dirty="0" smtClean="0"/>
              <a:t>» (</a:t>
            </a:r>
            <a:r>
              <a:rPr lang="ru-RU" dirty="0" err="1" smtClean="0"/>
              <a:t>Запорізький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, журнал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1992 р.), </a:t>
            </a:r>
          </a:p>
          <a:p>
            <a:pPr algn="just"/>
            <a:r>
              <a:rPr lang="ru-RU" dirty="0" smtClean="0"/>
              <a:t>"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: </a:t>
            </a:r>
            <a:r>
              <a:rPr lang="ru-RU" dirty="0" err="1" smtClean="0"/>
              <a:t>Філологічні</a:t>
            </a:r>
            <a:r>
              <a:rPr lang="ru-RU" dirty="0" smtClean="0"/>
              <a:t> науки» (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1997р.),</a:t>
            </a:r>
          </a:p>
          <a:p>
            <a:pPr algn="just"/>
            <a:r>
              <a:rPr lang="ru-RU" dirty="0" smtClean="0"/>
              <a:t> «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: </a:t>
            </a:r>
            <a:r>
              <a:rPr lang="ru-RU" dirty="0" err="1" smtClean="0"/>
              <a:t>Філологія</a:t>
            </a:r>
            <a:r>
              <a:rPr lang="ru-RU" dirty="0" smtClean="0"/>
              <a:t>» (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1998р.), </a:t>
            </a:r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: </a:t>
            </a:r>
            <a:r>
              <a:rPr lang="ru-RU" dirty="0" err="1" smtClean="0"/>
              <a:t>Літературознавство</a:t>
            </a:r>
            <a:r>
              <a:rPr lang="ru-RU" dirty="0" smtClean="0"/>
              <a:t>, </a:t>
            </a:r>
            <a:r>
              <a:rPr lang="ru-RU" dirty="0" err="1" smtClean="0"/>
              <a:t>мовознавство</a:t>
            </a:r>
            <a:r>
              <a:rPr lang="ru-RU" dirty="0" smtClean="0"/>
              <a:t>, фольклористика» (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1958 р.),</a:t>
            </a:r>
          </a:p>
          <a:p>
            <a:pPr algn="just"/>
            <a:r>
              <a:rPr lang="ru-RU" dirty="0" smtClean="0"/>
              <a:t>«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: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» (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1961р.),</a:t>
            </a:r>
          </a:p>
          <a:p>
            <a:pPr algn="just"/>
            <a:r>
              <a:rPr lang="ru-RU" dirty="0" smtClean="0"/>
              <a:t> «</a:t>
            </a:r>
            <a:r>
              <a:rPr lang="ru-RU" dirty="0" err="1" smtClean="0"/>
              <a:t>Острозька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: </a:t>
            </a:r>
            <a:r>
              <a:rPr lang="ru-RU" dirty="0" err="1" smtClean="0"/>
              <a:t>Філологічна</a:t>
            </a:r>
            <a:r>
              <a:rPr lang="ru-RU" dirty="0" smtClean="0"/>
              <a:t>» (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1999р.).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err="1" smtClean="0"/>
              <a:t>Осередками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вивчення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романських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мов</a:t>
            </a:r>
            <a:r>
              <a:rPr lang="ru-RU" sz="2700" b="1" dirty="0" smtClean="0"/>
              <a:t> в </a:t>
            </a:r>
            <a:r>
              <a:rPr lang="ru-RU" sz="2700" b="1" dirty="0" err="1" smtClean="0"/>
              <a:t>Україні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є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університети</a:t>
            </a:r>
            <a:r>
              <a:rPr lang="ru-RU" sz="2700" b="1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5721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філології</a:t>
            </a:r>
            <a:r>
              <a:rPr lang="ru-RU" dirty="0" smtClean="0"/>
              <a:t> при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smtClean="0"/>
              <a:t>працюють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французької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, </a:t>
            </a:r>
            <a:r>
              <a:rPr lang="ru-RU" i="1" dirty="0" err="1" smtClean="0"/>
              <a:t>кафедра</a:t>
            </a:r>
            <a:r>
              <a:rPr lang="ru-RU" i="1" dirty="0" smtClean="0"/>
              <a:t> </a:t>
            </a:r>
            <a:r>
              <a:rPr lang="ru-RU" i="1" dirty="0" err="1" smtClean="0"/>
              <a:t>іспанської</a:t>
            </a:r>
            <a:r>
              <a:rPr lang="ru-RU" i="1" dirty="0" smtClean="0"/>
              <a:t> та </a:t>
            </a:r>
            <a:r>
              <a:rPr lang="ru-RU" i="1" dirty="0" err="1" smtClean="0"/>
              <a:t>італійської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лінгвістичному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романської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, кафедра </a:t>
            </a:r>
            <a:r>
              <a:rPr lang="ru-RU" i="1" dirty="0" err="1" smtClean="0"/>
              <a:t>романських</a:t>
            </a:r>
            <a:r>
              <a:rPr lang="ru-RU" i="1" dirty="0" smtClean="0"/>
              <a:t> </a:t>
            </a:r>
            <a:r>
              <a:rPr lang="ru-RU" i="1" dirty="0" err="1" smtClean="0"/>
              <a:t>мов</a:t>
            </a:r>
            <a:r>
              <a:rPr lang="ru-RU" i="1" dirty="0" smtClean="0"/>
              <a:t> та перекладу.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педагогічному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Г.С. Сковороди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романської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В.Н. </a:t>
            </a:r>
            <a:r>
              <a:rPr lang="ru-RU" dirty="0" err="1" smtClean="0"/>
              <a:t>Каразіна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романської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перекладу.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Львівському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французької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Чернівецькому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Федьковича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1945 року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i="1" dirty="0" smtClean="0"/>
              <a:t>кафедра </a:t>
            </a:r>
            <a:r>
              <a:rPr lang="ru-RU" i="1" dirty="0" err="1" smtClean="0"/>
              <a:t>романської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 та перекладу.</a:t>
            </a:r>
          </a:p>
          <a:p>
            <a:pPr algn="just"/>
            <a:r>
              <a:rPr lang="ru-RU" i="1" dirty="0" smtClean="0"/>
              <a:t>Кафедра </a:t>
            </a:r>
            <a:r>
              <a:rPr lang="ru-RU" i="1" dirty="0" err="1" smtClean="0"/>
              <a:t>романської</a:t>
            </a:r>
            <a:r>
              <a:rPr lang="ru-RU" i="1" dirty="0" smtClean="0"/>
              <a:t> </a:t>
            </a:r>
            <a:r>
              <a:rPr lang="ru-RU" i="1" dirty="0" err="1" smtClean="0"/>
              <a:t>філології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перекладу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в межах </a:t>
            </a:r>
            <a:r>
              <a:rPr lang="ru-RU" dirty="0" err="1" smtClean="0"/>
              <a:t>комплексної</a:t>
            </a:r>
            <a:r>
              <a:rPr lang="ru-RU" dirty="0" smtClean="0"/>
              <a:t> </a:t>
            </a:r>
            <a:r>
              <a:rPr lang="ru-RU" dirty="0" err="1" smtClean="0"/>
              <a:t>кафедральної</a:t>
            </a:r>
            <a:r>
              <a:rPr lang="ru-RU" dirty="0" smtClean="0"/>
              <a:t> теми «</a:t>
            </a:r>
            <a:r>
              <a:rPr lang="ru-RU" dirty="0" err="1" smtClean="0"/>
              <a:t>Когнітивно-дискурсивні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»,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досліджуються</a:t>
            </a:r>
            <a:r>
              <a:rPr lang="ru-RU" dirty="0" smtClean="0"/>
              <a:t> </a:t>
            </a:r>
            <a:r>
              <a:rPr lang="ru-RU" dirty="0" err="1" smtClean="0"/>
              <a:t>когнітивний</a:t>
            </a:r>
            <a:r>
              <a:rPr lang="ru-RU" dirty="0" smtClean="0"/>
              <a:t>, </a:t>
            </a:r>
            <a:r>
              <a:rPr lang="ru-RU" dirty="0" err="1" smtClean="0"/>
              <a:t>семантичний</a:t>
            </a:r>
            <a:r>
              <a:rPr lang="ru-RU" dirty="0" smtClean="0"/>
              <a:t>, </a:t>
            </a:r>
            <a:r>
              <a:rPr lang="ru-RU" dirty="0" err="1" smtClean="0"/>
              <a:t>культурологічний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, </a:t>
            </a:r>
            <a:r>
              <a:rPr lang="ru-RU" dirty="0" err="1" smtClean="0"/>
              <a:t>проблемі</a:t>
            </a:r>
            <a:r>
              <a:rPr lang="ru-RU" dirty="0" smtClean="0"/>
              <a:t> </a:t>
            </a:r>
            <a:r>
              <a:rPr lang="ru-RU" dirty="0" err="1" smtClean="0"/>
              <a:t>номінації</a:t>
            </a:r>
            <a:r>
              <a:rPr lang="ru-RU" dirty="0" smtClean="0"/>
              <a:t>, </a:t>
            </a:r>
            <a:r>
              <a:rPr lang="ru-RU" dirty="0" err="1" smtClean="0"/>
              <a:t>жанрово-стилістичні</a:t>
            </a:r>
            <a:r>
              <a:rPr lang="ru-RU" dirty="0" smtClean="0"/>
              <a:t> </a:t>
            </a:r>
            <a:r>
              <a:rPr lang="ru-RU" dirty="0" err="1" smtClean="0"/>
              <a:t>домінанти</a:t>
            </a:r>
            <a:r>
              <a:rPr lang="ru-RU" dirty="0" smtClean="0"/>
              <a:t> </a:t>
            </a:r>
            <a:r>
              <a:rPr lang="ru-RU" dirty="0" err="1" smtClean="0"/>
              <a:t>різножанрових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передача три </a:t>
            </a:r>
            <a:r>
              <a:rPr lang="ru-RU" dirty="0" err="1" smtClean="0"/>
              <a:t>перекладі</a:t>
            </a:r>
            <a:r>
              <a:rPr lang="ru-RU" dirty="0" smtClean="0"/>
              <a:t>, </a:t>
            </a:r>
            <a:r>
              <a:rPr lang="ru-RU" dirty="0" err="1" smtClean="0"/>
              <a:t>регіональне</a:t>
            </a:r>
            <a:r>
              <a:rPr lang="ru-RU" dirty="0" smtClean="0"/>
              <a:t> </a:t>
            </a:r>
            <a:r>
              <a:rPr lang="ru-RU" dirty="0" err="1" smtClean="0"/>
              <a:t>варіювання</a:t>
            </a:r>
            <a:r>
              <a:rPr lang="ru-RU" dirty="0" smtClean="0"/>
              <a:t> </a:t>
            </a:r>
            <a:r>
              <a:rPr lang="ru-RU" dirty="0" err="1" smtClean="0"/>
              <a:t>іспанської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 </a:t>
            </a:r>
          </a:p>
          <a:p>
            <a:pPr algn="just"/>
            <a:endParaRPr lang="ru-RU" i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1. Алисова Т.Б., Репина Т.А., Таривердиева М.А. Введение в романскую филологию: Учеб. для </a:t>
            </a:r>
            <a:r>
              <a:rPr lang="ru-RU" dirty="0" err="1" smtClean="0"/>
              <a:t>филол</a:t>
            </a:r>
            <a:r>
              <a:rPr lang="ru-RU" dirty="0" smtClean="0"/>
              <a:t>. </a:t>
            </a:r>
            <a:r>
              <a:rPr lang="ru-RU" dirty="0" err="1" smtClean="0"/>
              <a:t>фак</a:t>
            </a:r>
            <a:r>
              <a:rPr lang="ru-RU" dirty="0" smtClean="0"/>
              <a:t>. ун-тов, </a:t>
            </a:r>
            <a:r>
              <a:rPr lang="ru-RU" dirty="0" err="1" smtClean="0"/>
              <a:t>ин-тов</a:t>
            </a:r>
            <a:r>
              <a:rPr lang="ru-RU" dirty="0" smtClean="0"/>
              <a:t> и </a:t>
            </a:r>
            <a:r>
              <a:rPr lang="ru-RU" dirty="0" err="1" smtClean="0"/>
              <a:t>фак</a:t>
            </a:r>
            <a:r>
              <a:rPr lang="ru-RU" dirty="0" smtClean="0"/>
              <a:t>. </a:t>
            </a:r>
            <a:r>
              <a:rPr lang="ru-RU" dirty="0" err="1" smtClean="0"/>
              <a:t>иностр</a:t>
            </a:r>
            <a:r>
              <a:rPr lang="ru-RU" dirty="0" smtClean="0"/>
              <a:t>. яз. М.: Высшая школа, 2007. С. 408-452. </a:t>
            </a:r>
          </a:p>
          <a:p>
            <a:pPr algn="just">
              <a:buNone/>
            </a:pPr>
            <a:r>
              <a:rPr lang="ru-RU" dirty="0" smtClean="0"/>
              <a:t>2. Зубова Т.Е., </a:t>
            </a:r>
            <a:r>
              <a:rPr lang="ru-RU" dirty="0" err="1" smtClean="0"/>
              <a:t>Кистанова</a:t>
            </a:r>
            <a:r>
              <a:rPr lang="ru-RU" dirty="0" smtClean="0"/>
              <a:t> Л.Ф., </a:t>
            </a:r>
            <a:r>
              <a:rPr lang="ru-RU" dirty="0" err="1" smtClean="0"/>
              <a:t>Чапля</a:t>
            </a:r>
            <a:r>
              <a:rPr lang="ru-RU" dirty="0" smtClean="0"/>
              <a:t> А.И. Введение в романскую филологию</a:t>
            </a:r>
            <a:r>
              <a:rPr lang="uk-UA" dirty="0" smtClean="0"/>
              <a:t>.</a:t>
            </a:r>
            <a:r>
              <a:rPr lang="ru-RU" dirty="0" smtClean="0"/>
              <a:t> Минск: </a:t>
            </a:r>
            <a:r>
              <a:rPr lang="ru-RU" dirty="0" err="1" smtClean="0"/>
              <a:t>Вышэйшая</a:t>
            </a:r>
            <a:r>
              <a:rPr lang="ru-RU" dirty="0" smtClean="0"/>
              <a:t> школа, 1983. С. 6-16. 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uk-UA" dirty="0" err="1" smtClean="0"/>
              <a:t>Кірковська</a:t>
            </a:r>
            <a:r>
              <a:rPr lang="uk-UA" dirty="0" smtClean="0"/>
              <a:t> І.С. Вступ до романської філології: Підручник. Дніпро: «Пороги», 2018. </a:t>
            </a:r>
            <a:r>
              <a:rPr lang="en-US" dirty="0" smtClean="0"/>
              <a:t>C</a:t>
            </a:r>
            <a:r>
              <a:rPr lang="ru-RU" dirty="0" smtClean="0"/>
              <a:t>. </a:t>
            </a:r>
            <a:r>
              <a:rPr lang="uk-UA" dirty="0" smtClean="0"/>
              <a:t>29-54; 281-391.</a:t>
            </a:r>
            <a:endParaRPr lang="ru-RU" dirty="0" smtClean="0"/>
          </a:p>
          <a:p>
            <a:pPr algn="just">
              <a:buNone/>
            </a:pPr>
            <a:r>
              <a:rPr lang="uk-UA" dirty="0" smtClean="0"/>
              <a:t>4. </a:t>
            </a:r>
            <a:r>
              <a:rPr lang="ru-RU" dirty="0" smtClean="0"/>
              <a:t>Сергиевский М.В. Введение в романское языкознание</a:t>
            </a:r>
            <a:r>
              <a:rPr lang="uk-UA" dirty="0" smtClean="0"/>
              <a:t>. </a:t>
            </a:r>
            <a:r>
              <a:rPr lang="ru-RU" dirty="0" smtClean="0"/>
              <a:t>М.: Изд-во </a:t>
            </a:r>
            <a:r>
              <a:rPr lang="ru-RU" dirty="0" err="1" smtClean="0"/>
              <a:t>лит-ры</a:t>
            </a:r>
            <a:r>
              <a:rPr lang="ru-RU" dirty="0" smtClean="0"/>
              <a:t> на </a:t>
            </a:r>
            <a:r>
              <a:rPr lang="ru-RU" dirty="0" err="1" smtClean="0"/>
              <a:t>иностр</a:t>
            </a:r>
            <a:r>
              <a:rPr lang="ru-RU" dirty="0" smtClean="0"/>
              <a:t>. яз., 1952. С. 245-264. </a:t>
            </a:r>
          </a:p>
          <a:p>
            <a:pPr algn="just">
              <a:buNone/>
            </a:pPr>
            <a:r>
              <a:rPr lang="uk-UA" dirty="0" smtClean="0"/>
              <a:t>5</a:t>
            </a:r>
            <a:r>
              <a:rPr lang="ru-RU" dirty="0" smtClean="0"/>
              <a:t>. Репина Т.А. Сравнительная типология романских языков (франц., ит., исп., порт., </a:t>
            </a:r>
            <a:r>
              <a:rPr lang="ru-RU" dirty="0" err="1" smtClean="0"/>
              <a:t>рум</a:t>
            </a:r>
            <a:r>
              <a:rPr lang="ru-RU" dirty="0" smtClean="0"/>
              <a:t>.). Учебник. СПб.: Изд-во </a:t>
            </a:r>
            <a:r>
              <a:rPr lang="ru-RU" dirty="0" err="1" smtClean="0"/>
              <a:t>С.-Петербургского</a:t>
            </a:r>
            <a:r>
              <a:rPr lang="ru-RU" dirty="0" smtClean="0"/>
              <a:t> ун-та, 1996. С. 3-40.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Порівняльно-історичне вивчення романських мов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1836 рік публікація першого тому класичної роботи Фрідріха </a:t>
            </a:r>
            <a:r>
              <a:rPr lang="uk-UA" dirty="0" err="1" smtClean="0"/>
              <a:t>Діца</a:t>
            </a:r>
            <a:r>
              <a:rPr lang="uk-UA" dirty="0" smtClean="0"/>
              <a:t> «Граматика романських мов», написаної з використанням порівняльно-історичного методу, розробленого Ф. </a:t>
            </a:r>
            <a:r>
              <a:rPr lang="uk-UA" dirty="0" err="1" smtClean="0"/>
              <a:t>Боппом</a:t>
            </a:r>
            <a:r>
              <a:rPr lang="uk-UA" dirty="0" smtClean="0"/>
              <a:t> та Я. </a:t>
            </a:r>
            <a:r>
              <a:rPr lang="uk-UA" dirty="0" err="1" smtClean="0"/>
              <a:t>Гриммом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Після Ф. </a:t>
            </a:r>
            <a:r>
              <a:rPr lang="uk-UA" dirty="0" err="1" smtClean="0"/>
              <a:t>Діца</a:t>
            </a:r>
            <a:r>
              <a:rPr lang="uk-UA" dirty="0" smtClean="0"/>
              <a:t> романське мовознавство стає предметом самостійного наукового дослідження і мало-помалу входить як особливий розділ до системи університетського викладання.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uk-UA" b="1" smtClean="0">
                <a:latin typeface="Times New Roman" pitchFamily="18" charset="0"/>
                <a:cs typeface="Times New Roman" pitchFamily="18" charset="0"/>
              </a:rPr>
              <a:t>Фрідріх Діц (1794-1876)</a:t>
            </a:r>
            <a:endParaRPr lang="ru-RU" smtClean="0"/>
          </a:p>
        </p:txBody>
      </p:sp>
      <p:sp>
        <p:nvSpPr>
          <p:cNvPr id="34819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4906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uk-UA" smtClean="0"/>
              <a:t>Німецький мовознавець </a:t>
            </a:r>
            <a:endParaRPr lang="ru-RU" smtClean="0"/>
          </a:p>
        </p:txBody>
      </p:sp>
      <p:sp>
        <p:nvSpPr>
          <p:cNvPr id="3482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500710"/>
          </a:xfrm>
        </p:spPr>
        <p:txBody>
          <a:bodyPr>
            <a:normAutofit fontScale="92500" lnSpcReduction="10000"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Засновник романського мовознавства як наукової дисципліни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1836-1843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“Граматика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романських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мов”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(3 томи):</a:t>
            </a:r>
          </a:p>
          <a:p>
            <a:pPr algn="just">
              <a:buFontTx/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представив основні закономірності переходу від латини до романських мов на фонетичному, морфологічному та синтаксичному рівнях.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1854 р. –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“Етимологічний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словник романських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мов”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досліджені:</a:t>
            </a:r>
          </a:p>
          <a:p>
            <a:pPr algn="just">
              <a:buFontTx/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загальнороманські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лексеми з огляду на їх походження;</a:t>
            </a:r>
          </a:p>
          <a:p>
            <a:pPr>
              <a:buFontTx/>
              <a:buChar char="-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слова, характерні для окремих областей Романії. </a:t>
            </a:r>
          </a:p>
          <a:p>
            <a:pPr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NB!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Ф.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Діц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у своїх дослідженнях спирався на матеріал класичної латини. Поняття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“народна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латина”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отримало своє конкретне мовне значення на наступному етапі свого розвитку.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None/>
            </a:pPr>
            <a:endParaRPr lang="ru-RU" dirty="0" smtClean="0"/>
          </a:p>
        </p:txBody>
      </p:sp>
      <p:pic>
        <p:nvPicPr>
          <p:cNvPr id="34821" name="Picture 2" descr="D:\компаратив\170px-Friedrich_Christian_Die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381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Грациадіо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Ісайя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Асколі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– італійський філолог (1829-1907)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972072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None/>
              <a:defRPr/>
            </a:pPr>
            <a:r>
              <a:rPr lang="uk-UA" dirty="0" smtClean="0"/>
              <a:t>заложив основи італійської діалектології, а, тим самим, і романської діалектології:</a:t>
            </a:r>
          </a:p>
          <a:p>
            <a:pPr algn="just">
              <a:buFontTx/>
              <a:buNone/>
              <a:defRPr/>
            </a:pPr>
            <a:r>
              <a:rPr lang="uk-UA" dirty="0" smtClean="0"/>
              <a:t>У 1873 р. заснував журнал </a:t>
            </a:r>
            <a:r>
              <a:rPr lang="uk-UA" dirty="0" err="1" smtClean="0"/>
              <a:t>“Італійський</a:t>
            </a:r>
            <a:r>
              <a:rPr lang="uk-UA" dirty="0" smtClean="0"/>
              <a:t> журнал з </a:t>
            </a:r>
            <a:r>
              <a:rPr lang="uk-UA" dirty="0" err="1" smtClean="0"/>
              <a:t>діалектології”</a:t>
            </a:r>
            <a:r>
              <a:rPr lang="uk-UA" dirty="0" smtClean="0"/>
              <a:t>, перший том якого (500 сторінок) було присвячено діалектам ретороманської мови </a:t>
            </a:r>
            <a:r>
              <a:rPr lang="uk-UA" dirty="0" err="1" smtClean="0"/>
              <a:t>“Ладинські</a:t>
            </a:r>
            <a:r>
              <a:rPr lang="uk-UA" dirty="0" smtClean="0"/>
              <a:t> </a:t>
            </a:r>
            <a:r>
              <a:rPr lang="uk-UA" dirty="0" err="1" smtClean="0"/>
              <a:t>наріччя”</a:t>
            </a:r>
            <a:r>
              <a:rPr lang="uk-UA" dirty="0" smtClean="0"/>
              <a:t>;</a:t>
            </a:r>
          </a:p>
          <a:p>
            <a:pPr algn="just">
              <a:buNone/>
              <a:defRPr/>
            </a:pPr>
            <a:r>
              <a:rPr lang="uk-UA" dirty="0" smtClean="0"/>
              <a:t>розвивав теорію субстрату: вважав етнічний фактор основною причиною виникнення особливостей латини в окремих провінціях Романії, які потім спричинили розбіжності між романськими мовами.    </a:t>
            </a:r>
            <a:endParaRPr lang="ru-RU" dirty="0" smtClean="0"/>
          </a:p>
          <a:p>
            <a:pPr algn="just">
              <a:buFontTx/>
              <a:buNone/>
              <a:defRPr/>
            </a:pPr>
            <a:endParaRPr lang="uk-UA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9220" name="Picture 2" descr="D:\Рабочий стол 27.02.2017\Карты ромфил (2)\Ascol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00188"/>
            <a:ext cx="3657600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2800" b="1" dirty="0" err="1" smtClean="0"/>
              <a:t>Гастон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Паріс</a:t>
            </a:r>
            <a:r>
              <a:rPr lang="uk-UA" sz="2800" b="1" dirty="0" smtClean="0"/>
              <a:t> – </a:t>
            </a:r>
            <a:br>
              <a:rPr lang="uk-UA" sz="2800" b="1" dirty="0" smtClean="0"/>
            </a:br>
            <a:r>
              <a:rPr lang="uk-UA" sz="2800" b="1" dirty="0" smtClean="0"/>
              <a:t>французький філолог (1839-1903)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член Французької Академії;</a:t>
            </a:r>
          </a:p>
          <a:p>
            <a:pPr algn="just"/>
            <a:r>
              <a:rPr lang="uk-UA" dirty="0" smtClean="0"/>
              <a:t>утворив філологічну школу (серед його учнів: В.Ф.</a:t>
            </a:r>
            <a:r>
              <a:rPr lang="uk-UA" dirty="0" err="1" smtClean="0"/>
              <a:t>Шишмарьов</a:t>
            </a:r>
            <a:r>
              <a:rPr lang="uk-UA" dirty="0" smtClean="0"/>
              <a:t>, Вільгельм </a:t>
            </a:r>
            <a:r>
              <a:rPr lang="uk-UA" dirty="0" err="1" smtClean="0"/>
              <a:t>Мейєр-Любке</a:t>
            </a:r>
            <a:r>
              <a:rPr lang="uk-UA" dirty="0" smtClean="0"/>
              <a:t>);</a:t>
            </a:r>
          </a:p>
          <a:p>
            <a:pPr algn="just"/>
            <a:r>
              <a:rPr lang="uk-UA" dirty="0" smtClean="0"/>
              <a:t>1872р. – разом з Полем </a:t>
            </a:r>
            <a:r>
              <a:rPr lang="uk-UA" dirty="0" err="1" smtClean="0"/>
              <a:t>Мейєром</a:t>
            </a:r>
            <a:r>
              <a:rPr lang="uk-UA" dirty="0" smtClean="0"/>
              <a:t> заснував журнал </a:t>
            </a:r>
            <a:r>
              <a:rPr lang="uk-UA" dirty="0" err="1" smtClean="0"/>
              <a:t>“Романія”</a:t>
            </a:r>
            <a:r>
              <a:rPr lang="uk-UA" dirty="0" smtClean="0"/>
              <a:t>, який існує у наші дні;</a:t>
            </a:r>
          </a:p>
          <a:p>
            <a:pPr algn="just"/>
            <a:r>
              <a:rPr lang="uk-UA" dirty="0" smtClean="0"/>
              <a:t>видавав </a:t>
            </a:r>
            <a:r>
              <a:rPr lang="uk-UA" dirty="0" err="1" smtClean="0"/>
              <a:t>старофранцузькі</a:t>
            </a:r>
            <a:r>
              <a:rPr lang="uk-UA" dirty="0" smtClean="0"/>
              <a:t> тексти </a:t>
            </a:r>
            <a:endParaRPr lang="ru-RU" dirty="0"/>
          </a:p>
        </p:txBody>
      </p:sp>
      <p:pic>
        <p:nvPicPr>
          <p:cNvPr id="1026" name="Picture 2" descr="D:\2021\Завантаження\274px-Gaston_Pari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307183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/>
              <a:t>Гуго</a:t>
            </a:r>
            <a:r>
              <a:rPr lang="uk-UA" sz="3200" b="1" dirty="0" smtClean="0"/>
              <a:t> </a:t>
            </a:r>
            <a:r>
              <a:rPr lang="uk-UA" sz="3200" b="1" dirty="0" err="1" smtClean="0"/>
              <a:t>Шухардт</a:t>
            </a:r>
            <a:r>
              <a:rPr lang="uk-UA" sz="3200" b="1" dirty="0" smtClean="0"/>
              <a:t> – </a:t>
            </a:r>
            <a:br>
              <a:rPr lang="uk-UA" sz="3200" b="1" dirty="0" smtClean="0"/>
            </a:br>
            <a:r>
              <a:rPr lang="uk-UA" sz="3200" b="1" dirty="0" smtClean="0"/>
              <a:t>німецький філолог (1842-1927)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429156" cy="50435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1866-1867р.р. – </a:t>
            </a:r>
            <a:r>
              <a:rPr lang="uk-UA" dirty="0" err="1" smtClean="0"/>
              <a:t>“Вокалізм</a:t>
            </a:r>
            <a:r>
              <a:rPr lang="uk-UA" dirty="0" smtClean="0"/>
              <a:t> вульгарної </a:t>
            </a:r>
            <a:r>
              <a:rPr lang="uk-UA" dirty="0" err="1" smtClean="0"/>
              <a:t>латини”</a:t>
            </a:r>
            <a:r>
              <a:rPr lang="uk-UA" dirty="0" smtClean="0"/>
              <a:t>:</a:t>
            </a:r>
          </a:p>
          <a:p>
            <a:pPr algn="just">
              <a:buFontTx/>
              <a:buChar char="-"/>
            </a:pPr>
            <a:r>
              <a:rPr lang="uk-UA" dirty="0" smtClean="0"/>
              <a:t>реконструював фонологічний склад народної латини;</a:t>
            </a:r>
          </a:p>
          <a:p>
            <a:pPr algn="just">
              <a:buFontTx/>
              <a:buChar char="-"/>
            </a:pPr>
            <a:r>
              <a:rPr lang="uk-UA" dirty="0" smtClean="0"/>
              <a:t>був прихильником теорії етнічного субстрату;</a:t>
            </a:r>
          </a:p>
          <a:p>
            <a:pPr algn="just">
              <a:buFontTx/>
              <a:buChar char="-"/>
            </a:pPr>
            <a:r>
              <a:rPr lang="uk-UA" dirty="0" smtClean="0"/>
              <a:t>справив великий вплив на іспанську лінгвістику. У 1875 р. під час поїздки в Іспанію провів дослідження андалузького діалекту і його фонетики. </a:t>
            </a:r>
          </a:p>
          <a:p>
            <a:endParaRPr lang="ru-RU" dirty="0"/>
          </a:p>
        </p:txBody>
      </p:sp>
      <p:pic>
        <p:nvPicPr>
          <p:cNvPr id="2050" name="Picture 2" descr="D:\2021\Завантаження\220px-Hugo_Ernst_Mario_Schuchard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357586" cy="4143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Густав </a:t>
            </a:r>
            <a:r>
              <a:rPr lang="uk-UA" b="1" dirty="0" err="1" smtClean="0"/>
              <a:t>Грьобер</a:t>
            </a:r>
            <a:r>
              <a:rPr lang="uk-UA" b="1" dirty="0" smtClean="0"/>
              <a:t> – </a:t>
            </a:r>
            <a:br>
              <a:rPr lang="uk-UA" b="1" dirty="0" smtClean="0"/>
            </a:br>
            <a:r>
              <a:rPr lang="uk-UA" b="1" dirty="0" smtClean="0"/>
              <a:t>німецький філолог (1844-1911)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1877 р. заснував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“Журнал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 романської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філології”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який існує у наші дні;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1883-1902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- редактор, видавець, учасник великого двотомного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“Компендіуму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 романської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філології”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де зібрані статті з питань романської філології;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автор хронологічної або історичної теорії виникнення романських мов: виникнення романських мов почалось з романізації першої провінції за межами Апеннінського півострова і продовжувалось при завоюванні кожної нової провінції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2823</Words>
  <PresentationFormat>Экран (4:3)</PresentationFormat>
  <Paragraphs>183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Тема 8: Романські мови як об`єкт наукового дослідження</vt:lpstr>
      <vt:lpstr>До ХІХ століття</vt:lpstr>
      <vt:lpstr>2. Лінгвістична діяльність Академій</vt:lpstr>
      <vt:lpstr>3. Порівняльно-історичне вивчення романських мов</vt:lpstr>
      <vt:lpstr>Фрідріх Діц (1794-1876)</vt:lpstr>
      <vt:lpstr>Грациадіо Ісайя Асколі  – італійський філолог (1829-1907)</vt:lpstr>
      <vt:lpstr>Гастон Паріс –  французький філолог (1839-1903)</vt:lpstr>
      <vt:lpstr>Гуго Шухардт –  німецький філолог (1842-1927)</vt:lpstr>
      <vt:lpstr>Густав Грьобер –  німецький філолог (1844-1911)</vt:lpstr>
      <vt:lpstr>Младограматичний напрямок у романському мовознавстві </vt:lpstr>
      <vt:lpstr>Вільгельм Мейєр-Любке  – швейцарський філолог  (1961-1936)</vt:lpstr>
      <vt:lpstr>Здобутки романістики ХІХ століття</vt:lpstr>
      <vt:lpstr>Романська філологія  у ХХ столітті</vt:lpstr>
      <vt:lpstr>Лінгвістична географія</vt:lpstr>
      <vt:lpstr>“Лінгвістичний атлас Франції” 1902-1910</vt:lpstr>
      <vt:lpstr> Жюль Жильєрон (1854-1926) </vt:lpstr>
      <vt:lpstr>Метод Жюля Жильєрона</vt:lpstr>
      <vt:lpstr>https://www.lexilogos.com/atlas_linguistique_france.htm</vt:lpstr>
      <vt:lpstr>Укладання атласу Ж.Жильєроном</vt:lpstr>
      <vt:lpstr>Результати роботи над Атласом французької мови</vt:lpstr>
      <vt:lpstr>Карл Фосслер –  німецький романіст (1872-1949)</vt:lpstr>
      <vt:lpstr>Метод “словá і речі”</vt:lpstr>
      <vt:lpstr>Фердинанд де Соссюр – швейцарський вчений (1857-1913)</vt:lpstr>
      <vt:lpstr>Соціолінгвістичний напрямок </vt:lpstr>
      <vt:lpstr>Стилістичні дослідження</vt:lpstr>
      <vt:lpstr>Фундаментальні праці з історії романських мов </vt:lpstr>
      <vt:lpstr>Історико-лінгвістичне вивчення романських мов</vt:lpstr>
      <vt:lpstr>Друга половина ХХ століття</vt:lpstr>
      <vt:lpstr>Проблеми, якими займається романська філологія </vt:lpstr>
      <vt:lpstr>Порівняльна типологія романських мов</vt:lpstr>
      <vt:lpstr>Лінгвістичні універсалії</vt:lpstr>
      <vt:lpstr>Періодичні видання</vt:lpstr>
      <vt:lpstr> Осередками вивчення романських мов в Україні є університети:  </vt:lpstr>
      <vt:lpstr>Джерела: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Сервер</dc:creator>
  <cp:lastModifiedBy>Server</cp:lastModifiedBy>
  <cp:revision>102</cp:revision>
  <dcterms:created xsi:type="dcterms:W3CDTF">2015-12-06T10:56:34Z</dcterms:created>
  <dcterms:modified xsi:type="dcterms:W3CDTF">2021-05-16T19:40:38Z</dcterms:modified>
</cp:coreProperties>
</file>