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4" r:id="rId26"/>
    <p:sldId id="281" r:id="rId27"/>
    <p:sldId id="282" r:id="rId28"/>
    <p:sldId id="278" r:id="rId29"/>
    <p:sldId id="279" r:id="rId30"/>
    <p:sldId id="280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00FF"/>
    <a:srgbClr val="FFFFCC"/>
    <a:srgbClr val="99FF66"/>
    <a:srgbClr val="009900"/>
    <a:srgbClr val="FF99CC"/>
    <a:srgbClr val="FF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0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5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0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5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6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1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7B18-C00B-40B8-976B-C9526ACD19C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1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ОРГАНІЗАЦІЯ РОБОТИ ПР-АГЕНЦІЇ А ПР-ВІДДІЛУ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ПР-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агенція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зв’язках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громадськістю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9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009900"/>
                </a:solidFill>
              </a:rPr>
              <a:t>Послуги</a:t>
            </a:r>
            <a:r>
              <a:rPr lang="ru-RU" b="1" i="1" dirty="0" smtClean="0">
                <a:solidFill>
                  <a:srgbClr val="009900"/>
                </a:solidFill>
              </a:rPr>
              <a:t>, </a:t>
            </a:r>
            <a:r>
              <a:rPr lang="ru-RU" b="1" i="1" dirty="0" err="1" smtClean="0">
                <a:solidFill>
                  <a:srgbClr val="009900"/>
                </a:solidFill>
              </a:rPr>
              <a:t>які</a:t>
            </a:r>
            <a:r>
              <a:rPr lang="ru-RU" b="1" i="1" dirty="0" smtClean="0">
                <a:solidFill>
                  <a:srgbClr val="009900"/>
                </a:solidFill>
              </a:rPr>
              <a:t> </a:t>
            </a:r>
            <a:r>
              <a:rPr lang="ru-RU" b="1" i="1" dirty="0" err="1" smtClean="0">
                <a:solidFill>
                  <a:srgbClr val="009900"/>
                </a:solidFill>
              </a:rPr>
              <a:t>може</a:t>
            </a:r>
            <a:r>
              <a:rPr lang="ru-RU" b="1" i="1" dirty="0" smtClean="0">
                <a:solidFill>
                  <a:srgbClr val="009900"/>
                </a:solidFill>
              </a:rPr>
              <a:t> </a:t>
            </a:r>
            <a:r>
              <a:rPr lang="ru-RU" b="1" i="1" dirty="0" err="1" smtClean="0">
                <a:solidFill>
                  <a:srgbClr val="009900"/>
                </a:solidFill>
              </a:rPr>
              <a:t>запропонувати</a:t>
            </a:r>
            <a:r>
              <a:rPr lang="ru-RU" b="1" i="1" dirty="0" smtClean="0">
                <a:solidFill>
                  <a:srgbClr val="009900"/>
                </a:solidFill>
              </a:rPr>
              <a:t> </a:t>
            </a:r>
            <a:br>
              <a:rPr lang="ru-RU" b="1" i="1" dirty="0" smtClean="0">
                <a:solidFill>
                  <a:srgbClr val="009900"/>
                </a:solidFill>
              </a:rPr>
            </a:br>
            <a:r>
              <a:rPr lang="ru-RU" b="1" i="1" dirty="0" smtClean="0">
                <a:solidFill>
                  <a:srgbClr val="009900"/>
                </a:solidFill>
              </a:rPr>
              <a:t>ПР-</a:t>
            </a:r>
            <a:r>
              <a:rPr lang="ru-RU" b="1" i="1" dirty="0" err="1" smtClean="0">
                <a:solidFill>
                  <a:srgbClr val="009900"/>
                </a:solidFill>
              </a:rPr>
              <a:t>агенція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о</a:t>
            </a:r>
            <a:r>
              <a:rPr lang="ru-RU" sz="3300" b="1" dirty="0" err="1" smtClean="0">
                <a:solidFill>
                  <a:srgbClr val="7030A0"/>
                </a:solidFill>
              </a:rPr>
              <a:t>рганізація</a:t>
            </a:r>
            <a:r>
              <a:rPr lang="ru-RU" sz="3300" b="1" dirty="0" smtClean="0">
                <a:solidFill>
                  <a:srgbClr val="7030A0"/>
                </a:solidFill>
              </a:rPr>
              <a:t> ПР-</a:t>
            </a:r>
            <a:r>
              <a:rPr lang="ru-RU" sz="3300" b="1" dirty="0" err="1" smtClean="0">
                <a:solidFill>
                  <a:srgbClr val="7030A0"/>
                </a:solidFill>
              </a:rPr>
              <a:t>заходів</a:t>
            </a:r>
            <a:r>
              <a:rPr lang="ru-RU" sz="3300" b="1" dirty="0" smtClean="0">
                <a:solidFill>
                  <a:srgbClr val="7030A0"/>
                </a:solidFill>
              </a:rPr>
              <a:t> та ПР-</a:t>
            </a:r>
            <a:r>
              <a:rPr lang="ru-RU" sz="3300" b="1" dirty="0" err="1" smtClean="0">
                <a:solidFill>
                  <a:srgbClr val="7030A0"/>
                </a:solidFill>
              </a:rPr>
              <a:t>кампаній</a:t>
            </a:r>
            <a:endParaRPr lang="ru-RU" sz="33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моніторинг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преси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налагоджування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взаємовідносин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зі</a:t>
            </a:r>
            <a:r>
              <a:rPr lang="ru-RU" sz="3300" b="1" dirty="0" smtClean="0">
                <a:solidFill>
                  <a:srgbClr val="7030A0"/>
                </a:solidFill>
              </a:rPr>
              <a:t> ЗМІ та </a:t>
            </a:r>
            <a:r>
              <a:rPr lang="ru-RU" sz="3300" b="1" dirty="0" err="1" smtClean="0">
                <a:solidFill>
                  <a:srgbClr val="7030A0"/>
                </a:solidFill>
              </a:rPr>
              <a:t>проведення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заходів</a:t>
            </a:r>
            <a:r>
              <a:rPr lang="ru-RU" sz="3300" b="1" dirty="0" smtClean="0">
                <a:solidFill>
                  <a:srgbClr val="7030A0"/>
                </a:solidFill>
              </a:rPr>
              <a:t> для </a:t>
            </a:r>
            <a:r>
              <a:rPr lang="ru-RU" sz="3300" b="1" dirty="0" err="1" smtClean="0">
                <a:solidFill>
                  <a:srgbClr val="7030A0"/>
                </a:solidFill>
              </a:rPr>
              <a:t>преси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організація</a:t>
            </a:r>
            <a:r>
              <a:rPr lang="ru-RU" sz="3300" b="1" dirty="0" smtClean="0">
                <a:solidFill>
                  <a:srgbClr val="7030A0"/>
                </a:solidFill>
              </a:rPr>
              <a:t> і </a:t>
            </a:r>
            <a:r>
              <a:rPr lang="ru-RU" sz="3300" b="1" dirty="0" err="1" smtClean="0">
                <a:solidFill>
                  <a:srgbClr val="7030A0"/>
                </a:solidFill>
              </a:rPr>
              <a:t>проведення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заходів</a:t>
            </a:r>
            <a:r>
              <a:rPr lang="ru-RU" sz="3300" b="1" dirty="0" smtClean="0">
                <a:solidFill>
                  <a:srgbClr val="7030A0"/>
                </a:solidFill>
              </a:rPr>
              <a:t> і </a:t>
            </a:r>
            <a:r>
              <a:rPr lang="ru-RU" sz="3300" b="1" dirty="0" err="1" smtClean="0">
                <a:solidFill>
                  <a:srgbClr val="7030A0"/>
                </a:solidFill>
              </a:rPr>
              <a:t>акцій</a:t>
            </a:r>
            <a:r>
              <a:rPr lang="ru-RU" sz="3300" b="1" dirty="0" smtClean="0">
                <a:solidFill>
                  <a:srgbClr val="7030A0"/>
                </a:solidFill>
              </a:rPr>
              <a:t> для </a:t>
            </a:r>
            <a:r>
              <a:rPr lang="ru-RU" sz="3300" b="1" dirty="0" err="1" smtClean="0">
                <a:solidFill>
                  <a:srgbClr val="7030A0"/>
                </a:solidFill>
              </a:rPr>
              <a:t>клієнтів</a:t>
            </a:r>
            <a:r>
              <a:rPr lang="ru-RU" sz="3300" b="1" dirty="0" smtClean="0">
                <a:solidFill>
                  <a:srgbClr val="7030A0"/>
                </a:solidFill>
              </a:rPr>
              <a:t> і </a:t>
            </a:r>
            <a:r>
              <a:rPr lang="ru-RU" sz="3300" b="1" dirty="0" err="1" smtClean="0">
                <a:solidFill>
                  <a:srgbClr val="7030A0"/>
                </a:solidFill>
              </a:rPr>
              <a:t>партнерів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створення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внутрішньо-корпоративних</a:t>
            </a:r>
            <a:r>
              <a:rPr lang="ru-RU" sz="3300" b="1" dirty="0" smtClean="0">
                <a:solidFill>
                  <a:srgbClr val="7030A0"/>
                </a:solidFill>
              </a:rPr>
              <a:t> і </a:t>
            </a:r>
            <a:r>
              <a:rPr lang="ru-RU" sz="3300" b="1" dirty="0" err="1" smtClean="0">
                <a:solidFill>
                  <a:srgbClr val="7030A0"/>
                </a:solidFill>
              </a:rPr>
              <a:t>клієнтських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видань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дизайн і </a:t>
            </a:r>
            <a:r>
              <a:rPr lang="ru-RU" sz="3300" b="1" dirty="0" err="1" smtClean="0">
                <a:solidFill>
                  <a:srgbClr val="7030A0"/>
                </a:solidFill>
              </a:rPr>
              <a:t>поліграфічні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послуги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дизайн і </a:t>
            </a:r>
            <a:r>
              <a:rPr lang="ru-RU" sz="3300" b="1" dirty="0" err="1" smtClean="0">
                <a:solidFill>
                  <a:srgbClr val="7030A0"/>
                </a:solidFill>
              </a:rPr>
              <a:t>розроблення</a:t>
            </a:r>
            <a:r>
              <a:rPr lang="ru-RU" sz="3300" b="1" dirty="0" smtClean="0">
                <a:solidFill>
                  <a:srgbClr val="7030A0"/>
                </a:solidFill>
              </a:rPr>
              <a:t> сайта;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виготовлення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сувенірної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продукції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облаштування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виставкових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стендів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</a:t>
            </a:r>
            <a:r>
              <a:rPr lang="ru-RU" sz="3300" b="1" dirty="0" err="1" smtClean="0">
                <a:solidFill>
                  <a:srgbClr val="7030A0"/>
                </a:solidFill>
              </a:rPr>
              <a:t>консалтингові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послуги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директ</a:t>
            </a:r>
            <a:r>
              <a:rPr lang="ru-RU" sz="3300" b="1" dirty="0" smtClean="0">
                <a:solidFill>
                  <a:srgbClr val="7030A0"/>
                </a:solidFill>
              </a:rPr>
              <a:t>-мейл і доставка </a:t>
            </a:r>
            <a:r>
              <a:rPr lang="ru-RU" sz="3300" b="1" dirty="0" err="1" smtClean="0">
                <a:solidFill>
                  <a:srgbClr val="7030A0"/>
                </a:solidFill>
              </a:rPr>
              <a:t>подарунків</a:t>
            </a:r>
            <a:r>
              <a:rPr lang="ru-RU" sz="3300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- </a:t>
            </a:r>
            <a:r>
              <a:rPr lang="ru-RU" sz="3300" b="1" dirty="0" err="1" smtClean="0">
                <a:solidFill>
                  <a:srgbClr val="7030A0"/>
                </a:solidFill>
              </a:rPr>
              <a:t>фуршетне</a:t>
            </a:r>
            <a:r>
              <a:rPr lang="ru-RU" sz="3300" b="1" dirty="0" smtClean="0">
                <a:solidFill>
                  <a:srgbClr val="7030A0"/>
                </a:solidFill>
              </a:rPr>
              <a:t> </a:t>
            </a:r>
            <a:r>
              <a:rPr lang="ru-RU" sz="3300" b="1" dirty="0" err="1" smtClean="0">
                <a:solidFill>
                  <a:srgbClr val="7030A0"/>
                </a:solidFill>
              </a:rPr>
              <a:t>обслуговування</a:t>
            </a:r>
            <a:r>
              <a:rPr lang="ru-RU" sz="33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Зазвичай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власними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силами агентство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виконує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3-4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пункти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переліку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решту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- силами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субпідрядних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організацій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нюанси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по-перше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певний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ризик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- агентство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погано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виконувати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функції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посередника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; подруге,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виникають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агентські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Комісійні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збільшують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вартість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послуг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агентства. Не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послуги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пропоновані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агентством,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можуть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sz="5900" dirty="0" err="1" smtClean="0">
                <a:solidFill>
                  <a:schemeClr val="accent6">
                    <a:lumMod val="50000"/>
                  </a:schemeClr>
                </a:solidFill>
              </a:rPr>
              <a:t>потрібні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8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err="1">
                <a:solidFill>
                  <a:srgbClr val="002060"/>
                </a:solidFill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</a:rPr>
              <a:t>лієнти</a:t>
            </a:r>
            <a:r>
              <a:rPr lang="ru-RU" b="1" dirty="0" smtClean="0">
                <a:solidFill>
                  <a:srgbClr val="002060"/>
                </a:solidFill>
              </a:rPr>
              <a:t> РR-</a:t>
            </a:r>
            <a:r>
              <a:rPr lang="ru-RU" b="1" dirty="0" err="1" smtClean="0">
                <a:solidFill>
                  <a:srgbClr val="002060"/>
                </a:solidFill>
              </a:rPr>
              <a:t>агенцій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Активно </a:t>
            </a:r>
            <a:r>
              <a:rPr lang="ru-RU" dirty="0" err="1">
                <a:solidFill>
                  <a:srgbClr val="0070C0"/>
                </a:solidFill>
              </a:rPr>
              <a:t>співпрацюють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smtClean="0">
                <a:solidFill>
                  <a:srgbClr val="0070C0"/>
                </a:solidFill>
              </a:rPr>
              <a:t>РR-</a:t>
            </a:r>
            <a:r>
              <a:rPr lang="ru-RU" dirty="0" err="1" smtClean="0">
                <a:solidFill>
                  <a:srgbClr val="0070C0"/>
                </a:solidFill>
              </a:rPr>
              <a:t>агенціями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як правило, </a:t>
            </a:r>
            <a:r>
              <a:rPr lang="ru-RU" dirty="0" err="1">
                <a:solidFill>
                  <a:srgbClr val="0070C0"/>
                </a:solidFill>
              </a:rPr>
              <a:t>компанії</a:t>
            </a:r>
            <a:r>
              <a:rPr lang="ru-RU" dirty="0">
                <a:solidFill>
                  <a:srgbClr val="0070C0"/>
                </a:solidFill>
              </a:rPr>
              <a:t> сектору В2В, а </a:t>
            </a:r>
            <a:r>
              <a:rPr lang="ru-RU" dirty="0" err="1">
                <a:solidFill>
                  <a:srgbClr val="0070C0"/>
                </a:solidFill>
              </a:rPr>
              <a:t>також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середні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великі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працюють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спеціалізованих</a:t>
            </a:r>
            <a:r>
              <a:rPr lang="ru-RU" dirty="0">
                <a:solidFill>
                  <a:srgbClr val="0070C0"/>
                </a:solidFill>
              </a:rPr>
              <a:t> ринках, </a:t>
            </a:r>
            <a:r>
              <a:rPr lang="ru-RU" dirty="0" err="1">
                <a:solidFill>
                  <a:srgbClr val="0070C0"/>
                </a:solidFill>
              </a:rPr>
              <a:t>саме</a:t>
            </a:r>
            <a:r>
              <a:rPr lang="ru-RU" dirty="0">
                <a:solidFill>
                  <a:srgbClr val="0070C0"/>
                </a:solidFill>
              </a:rPr>
              <a:t> там, де реклама </a:t>
            </a:r>
            <a:r>
              <a:rPr lang="ru-RU" dirty="0" err="1">
                <a:solidFill>
                  <a:srgbClr val="0070C0"/>
                </a:solidFill>
              </a:rPr>
              <a:t>посідає</a:t>
            </a:r>
            <a:r>
              <a:rPr lang="ru-RU" dirty="0">
                <a:solidFill>
                  <a:srgbClr val="0070C0"/>
                </a:solidFill>
              </a:rPr>
              <a:t> друге-</a:t>
            </a:r>
            <a:r>
              <a:rPr lang="ru-RU" dirty="0" err="1">
                <a:solidFill>
                  <a:srgbClr val="0070C0"/>
                </a:solidFill>
              </a:rPr>
              <a:t>третє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РR і </a:t>
            </a:r>
            <a:r>
              <a:rPr lang="ru-RU" dirty="0">
                <a:solidFill>
                  <a:srgbClr val="0070C0"/>
                </a:solidFill>
              </a:rPr>
              <a:t>прямого продажу. Часто до </a:t>
            </a:r>
            <a:r>
              <a:rPr lang="ru-RU" dirty="0" err="1">
                <a:solidFill>
                  <a:srgbClr val="0070C0"/>
                </a:solidFill>
              </a:rPr>
              <a:t>активної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співпраці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smtClean="0">
                <a:solidFill>
                  <a:srgbClr val="0070C0"/>
                </a:solidFill>
              </a:rPr>
              <a:t>РR-</a:t>
            </a:r>
            <a:r>
              <a:rPr lang="ru-RU" dirty="0" err="1" smtClean="0">
                <a:solidFill>
                  <a:srgbClr val="0070C0"/>
                </a:solidFill>
              </a:rPr>
              <a:t>агенціями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залучаються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представництва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іноземних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компаній</a:t>
            </a:r>
            <a:r>
              <a:rPr lang="ru-RU" dirty="0">
                <a:solidFill>
                  <a:srgbClr val="0070C0"/>
                </a:solidFill>
              </a:rPr>
              <a:t>, де штат </a:t>
            </a:r>
            <a:r>
              <a:rPr lang="ru-RU" dirty="0" err="1">
                <a:solidFill>
                  <a:srgbClr val="0070C0"/>
                </a:solidFill>
              </a:rPr>
              <a:t>працівників</a:t>
            </a:r>
            <a:r>
              <a:rPr lang="ru-RU" dirty="0">
                <a:solidFill>
                  <a:srgbClr val="0070C0"/>
                </a:solidFill>
              </a:rPr>
              <a:t> невеликий і </a:t>
            </a:r>
            <a:r>
              <a:rPr lang="ru-RU" dirty="0" err="1">
                <a:solidFill>
                  <a:srgbClr val="0070C0"/>
                </a:solidFill>
              </a:rPr>
              <a:t>розширення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передбачається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170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05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0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РR-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агенцію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бирають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залежно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РR-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завдань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за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такими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критеріями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CCFF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стабільна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професійна</a:t>
            </a:r>
            <a:r>
              <a:rPr lang="ru-RU" dirty="0">
                <a:solidFill>
                  <a:srgbClr val="002060"/>
                </a:solidFill>
              </a:rPr>
              <a:t> практика (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системних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клієнтів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спеціалізація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певному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бізнес-секторі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авторитетність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керівників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професійній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сфері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відомість</a:t>
            </a:r>
            <a:r>
              <a:rPr lang="ru-RU" dirty="0">
                <a:solidFill>
                  <a:srgbClr val="002060"/>
                </a:solidFill>
              </a:rPr>
              <a:t> агентства в </a:t>
            </a:r>
            <a:r>
              <a:rPr lang="ru-RU" dirty="0" err="1">
                <a:solidFill>
                  <a:srgbClr val="002060"/>
                </a:solidFill>
              </a:rPr>
              <a:t>середовищі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потенційних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клієнтів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рекомендації</a:t>
            </a:r>
            <a:r>
              <a:rPr lang="ru-RU" dirty="0">
                <a:solidFill>
                  <a:srgbClr val="002060"/>
                </a:solidFill>
              </a:rPr>
              <a:t> тих </a:t>
            </a:r>
            <a:r>
              <a:rPr lang="ru-RU" dirty="0" err="1">
                <a:solidFill>
                  <a:srgbClr val="002060"/>
                </a:solidFill>
              </a:rPr>
              <a:t>підприємств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користуються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даного</a:t>
            </a:r>
            <a:r>
              <a:rPr lang="ru-RU" dirty="0">
                <a:solidFill>
                  <a:srgbClr val="002060"/>
                </a:solidFill>
              </a:rPr>
              <a:t> агентства,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авторитетних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осіб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99CC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розвиненість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інфраструктури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наявність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матеріально-технічної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бази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постійного</a:t>
            </a:r>
            <a:r>
              <a:rPr lang="ru-RU" dirty="0" smtClean="0">
                <a:solidFill>
                  <a:srgbClr val="002060"/>
                </a:solidFill>
              </a:rPr>
              <a:t> штату, </a:t>
            </a:r>
            <a:r>
              <a:rPr lang="ru-RU" dirty="0" err="1" smtClean="0">
                <a:solidFill>
                  <a:srgbClr val="002060"/>
                </a:solidFill>
              </a:rPr>
              <a:t>географія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виконуваних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операцій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технологічність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наявність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прописаних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бізнес-процесів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надання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типових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послуг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обслуговування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клієнтів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швидкість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замовлень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наявність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клієнтів</a:t>
            </a:r>
            <a:r>
              <a:rPr lang="ru-RU" dirty="0" smtClean="0">
                <a:solidFill>
                  <a:srgbClr val="002060"/>
                </a:solidFill>
              </a:rPr>
              <a:t> агентства в </a:t>
            </a:r>
            <a:r>
              <a:rPr lang="ru-RU" dirty="0" err="1" smtClean="0">
                <a:solidFill>
                  <a:srgbClr val="002060"/>
                </a:solidFill>
              </a:rPr>
              <a:t>інформаційному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просторі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вартість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послуг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відповідальність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результати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роботи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відсутність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факторів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неетичної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поведінки</a:t>
            </a:r>
            <a:r>
              <a:rPr lang="ru-RU" dirty="0" smtClean="0">
                <a:solidFill>
                  <a:srgbClr val="002060"/>
                </a:solidFill>
              </a:rPr>
              <a:t> агентства </a:t>
            </a:r>
            <a:r>
              <a:rPr lang="ru-RU" dirty="0" err="1" smtClean="0">
                <a:solidFill>
                  <a:srgbClr val="002060"/>
                </a:solidFill>
              </a:rPr>
              <a:t>щодо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клієнтів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85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b="1" dirty="0" err="1">
                <a:solidFill>
                  <a:schemeClr val="bg1"/>
                </a:solidFill>
              </a:rPr>
              <a:t>Нині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РR-</a:t>
            </a:r>
            <a:r>
              <a:rPr lang="ru-RU" b="1" dirty="0" err="1" smtClean="0">
                <a:solidFill>
                  <a:schemeClr val="bg1"/>
                </a:solidFill>
              </a:rPr>
              <a:t>агенції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надають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стандартний</a:t>
            </a:r>
            <a:r>
              <a:rPr lang="ru-RU" b="1" dirty="0">
                <a:solidFill>
                  <a:schemeClr val="bg1"/>
                </a:solidFill>
              </a:rPr>
              <a:t> спектр </a:t>
            </a:r>
            <a:r>
              <a:rPr lang="ru-RU" b="1" dirty="0" err="1">
                <a:solidFill>
                  <a:schemeClr val="bg1"/>
                </a:solidFill>
              </a:rPr>
              <a:t>послуг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99FF66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розроблення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комунікаційної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стратегії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Р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підприємства-замовника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заходів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прес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-тури,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прес-ланчі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інформаційно-резонансні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конференції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семінари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форуми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залученням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лідерів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думки,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журналістів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фахівців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проблем і тематик,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стосуються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досліджень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моніторингів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кризовими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ситуаціями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упровадження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корпоративної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компанії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ведення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благодійних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програм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2860"/>
            <a:ext cx="5181600" cy="34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0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Перевагами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українських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ПР-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агенцій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є: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Керівник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департаменту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досліджень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«Бюро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маркетингових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технологій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Олексій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Ганюков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зазначив</a:t>
            </a:r>
            <a:r>
              <a:rPr lang="ru-RU" b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співвідношення</a:t>
            </a:r>
            <a:r>
              <a:rPr lang="ru-RU" i="1" dirty="0"/>
              <a:t> </a:t>
            </a:r>
            <a:r>
              <a:rPr lang="ru-RU" i="1" dirty="0" err="1"/>
              <a:t>іноземних</a:t>
            </a:r>
            <a:r>
              <a:rPr lang="ru-RU" i="1" dirty="0"/>
              <a:t> і </a:t>
            </a:r>
            <a:r>
              <a:rPr lang="ru-RU" i="1" dirty="0" err="1"/>
              <a:t>українських</a:t>
            </a:r>
            <a:r>
              <a:rPr lang="ru-RU" i="1" dirty="0"/>
              <a:t> </a:t>
            </a:r>
            <a:r>
              <a:rPr lang="en-US" i="1" dirty="0"/>
              <a:t>PR-</a:t>
            </a:r>
          </a:p>
          <a:p>
            <a:pPr marL="0" indent="0">
              <a:buNone/>
            </a:pPr>
            <a:r>
              <a:rPr lang="ru-RU" i="1" dirty="0"/>
              <a:t>агентств на </a:t>
            </a:r>
            <a:r>
              <a:rPr lang="ru-RU" i="1" dirty="0" err="1"/>
              <a:t>українському</a:t>
            </a:r>
            <a:r>
              <a:rPr lang="ru-RU" i="1" dirty="0"/>
              <a:t> ринку </a:t>
            </a:r>
            <a:r>
              <a:rPr lang="ru-RU" i="1" dirty="0" err="1"/>
              <a:t>складає</a:t>
            </a:r>
            <a:r>
              <a:rPr lang="ru-RU" i="1" dirty="0"/>
              <a:t> 40% до 60%: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40</a:t>
            </a:r>
            <a:r>
              <a:rPr lang="ru-RU" i="1" dirty="0"/>
              <a:t>% </a:t>
            </a:r>
            <a:r>
              <a:rPr lang="ru-RU" i="1" dirty="0" err="1"/>
              <a:t>українських</a:t>
            </a:r>
            <a:r>
              <a:rPr lang="ru-RU" i="1" dirty="0"/>
              <a:t> </a:t>
            </a:r>
            <a:r>
              <a:rPr lang="ru-RU" i="1" dirty="0" err="1" smtClean="0"/>
              <a:t>компаній</a:t>
            </a:r>
            <a:r>
              <a:rPr lang="ru-RU" i="1" dirty="0" smtClean="0"/>
              <a:t> </a:t>
            </a:r>
            <a:r>
              <a:rPr lang="ru-RU" i="1" dirty="0" err="1" smtClean="0"/>
              <a:t>вважають</a:t>
            </a:r>
            <a:r>
              <a:rPr lang="ru-RU" i="1" dirty="0" smtClean="0"/>
              <a:t> </a:t>
            </a:r>
            <a:r>
              <a:rPr lang="ru-RU" i="1" dirty="0"/>
              <a:t>за </a:t>
            </a:r>
            <a:r>
              <a:rPr lang="ru-RU" i="1" dirty="0" err="1"/>
              <a:t>краще</a:t>
            </a:r>
            <a:r>
              <a:rPr lang="ru-RU" i="1" dirty="0"/>
              <a:t> </a:t>
            </a:r>
            <a:r>
              <a:rPr lang="ru-RU" i="1" dirty="0" err="1"/>
              <a:t>співробітничати</a:t>
            </a:r>
            <a:r>
              <a:rPr lang="ru-RU" i="1" dirty="0"/>
              <a:t> з </a:t>
            </a:r>
            <a:r>
              <a:rPr lang="ru-RU" i="1" dirty="0" err="1"/>
              <a:t>зарубіжними</a:t>
            </a:r>
            <a:r>
              <a:rPr lang="ru-RU" i="1" dirty="0"/>
              <a:t>, і 60% - з </a:t>
            </a:r>
            <a:r>
              <a:rPr lang="ru-RU" i="1" dirty="0" err="1"/>
              <a:t>вітчизняними</a:t>
            </a:r>
            <a:r>
              <a:rPr lang="ru-RU" i="1" dirty="0"/>
              <a:t> </a:t>
            </a:r>
            <a:r>
              <a:rPr lang="ru-RU" i="1" dirty="0" smtClean="0"/>
              <a:t>PR-</a:t>
            </a:r>
            <a:r>
              <a:rPr lang="ru-RU" i="1" dirty="0" err="1" smtClean="0"/>
              <a:t>агенціями</a:t>
            </a:r>
            <a:r>
              <a:rPr lang="ru-RU" dirty="0" smtClean="0"/>
              <a:t>.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 є: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чітке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специфіки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цільової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аудиторії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національного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ринку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цілому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пропонуються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прийнятні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err="1" smtClean="0"/>
              <a:t>Зарубіжні</a:t>
            </a:r>
            <a:r>
              <a:rPr lang="ru-RU" dirty="0" smtClean="0"/>
              <a:t> </a:t>
            </a:r>
            <a:r>
              <a:rPr lang="en-US" dirty="0" smtClean="0"/>
              <a:t>PR-</a:t>
            </a:r>
            <a:r>
              <a:rPr lang="ru-RU" dirty="0" err="1" smtClean="0"/>
              <a:t>агенції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багатим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дотримуються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і схем.</a:t>
            </a:r>
          </a:p>
        </p:txBody>
      </p:sp>
    </p:spTree>
    <p:extLst>
      <p:ext uri="{BB962C8B-B14F-4D97-AF65-F5344CB8AC3E}">
        <p14:creationId xmlns:p14="http://schemas.microsoft.com/office/powerpoint/2010/main" val="405958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Р</a:t>
            </a:r>
            <a:r>
              <a:rPr lang="ru-RU" b="1" i="1" dirty="0" err="1" smtClean="0">
                <a:solidFill>
                  <a:srgbClr val="FF0000"/>
                </a:solidFill>
              </a:rPr>
              <a:t>инок</a:t>
            </a:r>
            <a:r>
              <a:rPr lang="ru-RU" b="1" i="1" dirty="0" smtClean="0">
                <a:solidFill>
                  <a:srgbClr val="FF0000"/>
                </a:solidFill>
              </a:rPr>
              <a:t> PR в </a:t>
            </a:r>
            <a:r>
              <a:rPr lang="ru-RU" b="1" i="1" dirty="0" err="1" smtClean="0">
                <a:solidFill>
                  <a:srgbClr val="FF0000"/>
                </a:solidFill>
              </a:rPr>
              <a:t>Україні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Зараз </a:t>
            </a:r>
            <a:r>
              <a:rPr lang="ru-RU" dirty="0" err="1"/>
              <a:t>ринок</a:t>
            </a:r>
            <a:r>
              <a:rPr lang="ru-RU" dirty="0"/>
              <a:t> PR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буму.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йде</a:t>
            </a:r>
            <a:r>
              <a:rPr lang="ru-RU" dirty="0"/>
              <a:t> без проблем, само по </a:t>
            </a:r>
            <a:r>
              <a:rPr lang="ru-RU" dirty="0" err="1"/>
              <a:t>собі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оператор ринку,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професіонал</a:t>
            </a:r>
            <a:r>
              <a:rPr lang="ru-RU" dirty="0"/>
              <a:t> </a:t>
            </a:r>
            <a:r>
              <a:rPr lang="ru-RU" dirty="0" err="1" smtClean="0"/>
              <a:t>повиненвнести</a:t>
            </a:r>
            <a:r>
              <a:rPr lang="ru-RU" dirty="0" smtClean="0"/>
              <a:t> </a:t>
            </a:r>
            <a:r>
              <a:rPr lang="ru-RU" dirty="0" err="1"/>
              <a:t>свій</a:t>
            </a:r>
            <a:r>
              <a:rPr lang="ru-RU" dirty="0"/>
              <a:t> вклад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Publicity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Creating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 smtClean="0"/>
              <a:t>інформаційну</a:t>
            </a:r>
            <a:r>
              <a:rPr lang="ru-RU" dirty="0" smtClean="0"/>
              <a:t> </a:t>
            </a:r>
            <a:r>
              <a:rPr lang="ru-RU" dirty="0" err="1"/>
              <a:t>політику</a:t>
            </a:r>
            <a:r>
              <a:rPr lang="ru-RU" dirty="0"/>
              <a:t> і </a:t>
            </a:r>
            <a:r>
              <a:rPr lang="ru-RU" dirty="0" err="1"/>
              <a:t>суспільну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того,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розвиватиметься</a:t>
            </a:r>
            <a:r>
              <a:rPr lang="ru-RU" dirty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добробут</a:t>
            </a:r>
            <a:r>
              <a:rPr lang="ru-RU" dirty="0"/>
              <a:t> і </a:t>
            </a:r>
            <a:r>
              <a:rPr lang="ru-RU" dirty="0" err="1"/>
              <a:t>самореалізація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в </a:t>
            </a:r>
            <a:r>
              <a:rPr lang="ru-RU" dirty="0" smtClean="0"/>
              <a:t>ПР-</a:t>
            </a:r>
            <a:r>
              <a:rPr lang="ru-RU" dirty="0" err="1" smtClean="0"/>
              <a:t>індустрії</a:t>
            </a:r>
            <a:r>
              <a:rPr lang="ru-RU" dirty="0"/>
              <a:t>, але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не </a:t>
            </a:r>
            <a:r>
              <a:rPr lang="ru-RU" dirty="0" err="1"/>
              <a:t>даремно</a:t>
            </a:r>
            <a:r>
              <a:rPr lang="ru-RU" dirty="0"/>
              <a:t> </a:t>
            </a:r>
            <a:r>
              <a:rPr lang="ru-RU" dirty="0" err="1" smtClean="0"/>
              <a:t>Public</a:t>
            </a:r>
            <a:r>
              <a:rPr lang="ru-RU" dirty="0" smtClean="0"/>
              <a:t> </a:t>
            </a:r>
            <a:r>
              <a:rPr lang="ru-RU" dirty="0" err="1" smtClean="0"/>
              <a:t>Relations</a:t>
            </a:r>
            <a:r>
              <a:rPr lang="ru-RU" dirty="0" smtClean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змащувальним</a:t>
            </a:r>
            <a:r>
              <a:rPr lang="ru-RU" dirty="0"/>
              <a:t> маслом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4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3357" y="1067006"/>
            <a:ext cx="4894441" cy="215008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 </a:t>
            </a:r>
            <a:r>
              <a:rPr lang="ru-RU" b="1" dirty="0" err="1">
                <a:solidFill>
                  <a:srgbClr val="FF0000"/>
                </a:solidFill>
              </a:rPr>
              <a:t>лідерів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Компанія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Publicity Creating </a:t>
            </a:r>
            <a:r>
              <a:rPr lang="ru-RU" b="1" dirty="0">
                <a:solidFill>
                  <a:srgbClr val="0070C0"/>
                </a:solidFill>
              </a:rPr>
              <a:t>заснована в </a:t>
            </a:r>
            <a:r>
              <a:rPr lang="ru-RU" b="1" dirty="0" err="1">
                <a:solidFill>
                  <a:srgbClr val="0070C0"/>
                </a:solidFill>
              </a:rPr>
              <a:t>січні</a:t>
            </a:r>
            <a:r>
              <a:rPr lang="ru-RU" b="1" dirty="0">
                <a:solidFill>
                  <a:srgbClr val="0070C0"/>
                </a:solidFill>
              </a:rPr>
              <a:t> 1998 року. </a:t>
            </a:r>
            <a:r>
              <a:rPr lang="ru-RU" dirty="0" err="1">
                <a:solidFill>
                  <a:srgbClr val="0070C0"/>
                </a:solidFill>
              </a:rPr>
              <a:t>Спеціалізація</a:t>
            </a:r>
            <a:r>
              <a:rPr lang="ru-RU" dirty="0">
                <a:solidFill>
                  <a:srgbClr val="0070C0"/>
                </a:solidFill>
              </a:rPr>
              <a:t> - </a:t>
            </a:r>
            <a:r>
              <a:rPr lang="ru-RU" dirty="0" err="1" smtClean="0">
                <a:solidFill>
                  <a:srgbClr val="0070C0"/>
                </a:solidFill>
              </a:rPr>
              <a:t>стратегічні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комунікації</a:t>
            </a:r>
            <a:r>
              <a:rPr lang="ru-RU" dirty="0">
                <a:solidFill>
                  <a:srgbClr val="0070C0"/>
                </a:solidFill>
              </a:rPr>
              <a:t> і PR.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мета - активно </a:t>
            </a:r>
            <a:r>
              <a:rPr lang="ru-RU" dirty="0" err="1">
                <a:solidFill>
                  <a:srgbClr val="0070C0"/>
                </a:solidFill>
              </a:rPr>
              <a:t>сприяти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досягненню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бізнес-завдань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клієнтів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шляхом </a:t>
            </a:r>
            <a:r>
              <a:rPr lang="ru-RU" dirty="0" err="1">
                <a:solidFill>
                  <a:srgbClr val="0070C0"/>
                </a:solidFill>
              </a:rPr>
              <a:t>підвищення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вартості</a:t>
            </a:r>
            <a:r>
              <a:rPr lang="ru-RU" dirty="0">
                <a:solidFill>
                  <a:srgbClr val="0070C0"/>
                </a:solidFill>
              </a:rPr>
              <a:t> бренду і </a:t>
            </a:r>
            <a:r>
              <a:rPr lang="ru-RU" dirty="0" err="1">
                <a:solidFill>
                  <a:srgbClr val="0070C0"/>
                </a:solidFill>
              </a:rPr>
              <a:t>формування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репутації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нематеріального</a:t>
            </a:r>
            <a:r>
              <a:rPr lang="ru-RU" dirty="0">
                <a:solidFill>
                  <a:srgbClr val="0070C0"/>
                </a:solidFill>
              </a:rPr>
              <a:t> активу. </a:t>
            </a:r>
            <a:r>
              <a:rPr lang="ru-RU" dirty="0" smtClean="0">
                <a:solidFill>
                  <a:srgbClr val="0070C0"/>
                </a:solidFill>
              </a:rPr>
              <a:t>Вони </a:t>
            </a:r>
            <a:r>
              <a:rPr lang="ru-RU" dirty="0" err="1" smtClean="0">
                <a:solidFill>
                  <a:srgbClr val="0070C0"/>
                </a:solidFill>
              </a:rPr>
              <a:t>створюють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громадську</a:t>
            </a:r>
            <a:r>
              <a:rPr lang="ru-RU" dirty="0">
                <a:solidFill>
                  <a:srgbClr val="0070C0"/>
                </a:solidFill>
              </a:rPr>
              <a:t> думку, яка </a:t>
            </a:r>
            <a:r>
              <a:rPr lang="ru-RU" dirty="0" err="1">
                <a:solidFill>
                  <a:srgbClr val="0070C0"/>
                </a:solidFill>
              </a:rPr>
              <a:t>допомагає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продавати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більше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легше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Основні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напрями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діяльності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Publicity Creating:</a:t>
            </a:r>
          </a:p>
          <a:p>
            <a:pPr marL="0" indent="0" algn="ctr">
              <a:buNone/>
            </a:pPr>
            <a:r>
              <a:rPr lang="ru-RU" dirty="0"/>
              <a:t>• </a:t>
            </a:r>
            <a:r>
              <a:rPr lang="ru-RU" b="1" dirty="0" err="1">
                <a:solidFill>
                  <a:srgbClr val="002060"/>
                </a:solidFill>
              </a:rPr>
              <a:t>Репутаційний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PR, </a:t>
            </a:r>
            <a:r>
              <a:rPr lang="ru-RU" b="1" dirty="0" err="1">
                <a:solidFill>
                  <a:srgbClr val="002060"/>
                </a:solidFill>
              </a:rPr>
              <a:t>маркетинговий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 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Зв`язки</a:t>
            </a:r>
            <a:r>
              <a:rPr lang="ru-RU" b="1" dirty="0">
                <a:solidFill>
                  <a:srgbClr val="002060"/>
                </a:solidFill>
              </a:rPr>
              <a:t> з ЗМІ.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Антикризовий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Інвестиційний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• PR </a:t>
            </a:r>
            <a:r>
              <a:rPr lang="ru-RU" b="1" dirty="0" err="1">
                <a:solidFill>
                  <a:srgbClr val="002060"/>
                </a:solidFill>
              </a:rPr>
              <a:t>першоджерела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Консультаційні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послуги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• PR </a:t>
            </a:r>
            <a:r>
              <a:rPr lang="ru-RU" b="1" dirty="0">
                <a:solidFill>
                  <a:srgbClr val="002060"/>
                </a:solidFill>
              </a:rPr>
              <a:t>аудит.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Publicity Creating </a:t>
            </a:r>
            <a:r>
              <a:rPr lang="en-US" dirty="0"/>
              <a:t>- </a:t>
            </a:r>
            <a:r>
              <a:rPr lang="ru-RU" dirty="0" err="1">
                <a:solidFill>
                  <a:srgbClr val="0070C0"/>
                </a:solidFill>
              </a:rPr>
              <a:t>інноваційна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компанія</a:t>
            </a:r>
            <a:r>
              <a:rPr lang="ru-RU" dirty="0">
                <a:solidFill>
                  <a:srgbClr val="0070C0"/>
                </a:solidFill>
              </a:rPr>
              <a:t>, яка </a:t>
            </a:r>
            <a:r>
              <a:rPr lang="ru-RU" dirty="0" err="1">
                <a:solidFill>
                  <a:srgbClr val="0070C0"/>
                </a:solidFill>
              </a:rPr>
              <a:t>застосовує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синтезовані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ПР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err="1">
                <a:solidFill>
                  <a:srgbClr val="0070C0"/>
                </a:solidFill>
              </a:rPr>
              <a:t>технології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власні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розробки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на </a:t>
            </a:r>
            <a:r>
              <a:rPr lang="ru-RU" dirty="0" err="1">
                <a:solidFill>
                  <a:srgbClr val="0070C0"/>
                </a:solidFill>
              </a:rPr>
              <a:t>основі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міжнародного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досвіду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 err="1" smtClean="0">
                <a:solidFill>
                  <a:srgbClr val="0070C0"/>
                </a:solidFill>
              </a:rPr>
              <a:t>технологію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посилення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інформаційних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приводів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технологію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планування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і </a:t>
            </a:r>
            <a:r>
              <a:rPr lang="ru-RU" dirty="0" err="1">
                <a:solidFill>
                  <a:srgbClr val="0070C0"/>
                </a:solidFill>
              </a:rPr>
              <a:t>конструювання</a:t>
            </a:r>
            <a:r>
              <a:rPr lang="ru-RU" dirty="0">
                <a:solidFill>
                  <a:srgbClr val="0070C0"/>
                </a:solidFill>
              </a:rPr>
              <a:t> новин, </a:t>
            </a:r>
            <a:r>
              <a:rPr lang="ru-RU" dirty="0" err="1">
                <a:solidFill>
                  <a:srgbClr val="0070C0"/>
                </a:solidFill>
              </a:rPr>
              <a:t>технологію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дозованої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інформації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антикризові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ПР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err="1">
                <a:solidFill>
                  <a:srgbClr val="0070C0"/>
                </a:solidFill>
              </a:rPr>
              <a:t>технології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технології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ПР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>
                <a:solidFill>
                  <a:srgbClr val="0070C0"/>
                </a:solidFill>
              </a:rPr>
              <a:t>аудиту та </a:t>
            </a:r>
            <a:r>
              <a:rPr lang="ru-RU" dirty="0" err="1">
                <a:solidFill>
                  <a:srgbClr val="0070C0"/>
                </a:solidFill>
              </a:rPr>
              <a:t>інші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218" name="Picture 2" descr="Pabl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27" y="380284"/>
            <a:ext cx="2750049" cy="10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0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FF00FF"/>
                </a:solidFill>
              </a:rPr>
              <a:t>Українське</a:t>
            </a:r>
            <a:r>
              <a:rPr lang="ru-RU" sz="3600" b="1" dirty="0">
                <a:solidFill>
                  <a:srgbClr val="FF00FF"/>
                </a:solidFill>
              </a:rPr>
              <a:t> </a:t>
            </a:r>
            <a:r>
              <a:rPr lang="ru-RU" sz="3600" b="1" dirty="0" err="1">
                <a:solidFill>
                  <a:srgbClr val="FF00FF"/>
                </a:solidFill>
              </a:rPr>
              <a:t>комунікаційне</a:t>
            </a:r>
            <a:r>
              <a:rPr lang="ru-RU" sz="3600" b="1" dirty="0">
                <a:solidFill>
                  <a:srgbClr val="FF00FF"/>
                </a:solidFill>
              </a:rPr>
              <a:t> агентство SPN </a:t>
            </a:r>
            <a:r>
              <a:rPr lang="ru-RU" sz="3600" b="1" dirty="0" err="1">
                <a:solidFill>
                  <a:srgbClr val="FF00FF"/>
                </a:solidFill>
              </a:rPr>
              <a:t>Ogilvy</a:t>
            </a:r>
            <a:r>
              <a:rPr lang="ru-RU" sz="3600" b="1" dirty="0">
                <a:solidFill>
                  <a:srgbClr val="FF00FF"/>
                </a:solidFill>
              </a:rPr>
              <a:t> входить в </a:t>
            </a:r>
            <a:r>
              <a:rPr lang="ru-RU" sz="3600" b="1" dirty="0" err="1">
                <a:solidFill>
                  <a:srgbClr val="FF00FF"/>
                </a:solidFill>
              </a:rPr>
              <a:t>міжнародну</a:t>
            </a:r>
            <a:r>
              <a:rPr lang="ru-RU" sz="3600" b="1" dirty="0">
                <a:solidFill>
                  <a:srgbClr val="FF00FF"/>
                </a:solidFill>
              </a:rPr>
              <a:t> мережу</a:t>
            </a:r>
            <a:br>
              <a:rPr lang="ru-RU" sz="3600" b="1" dirty="0">
                <a:solidFill>
                  <a:srgbClr val="FF00FF"/>
                </a:solidFill>
              </a:rPr>
            </a:br>
            <a:r>
              <a:rPr lang="en-US" sz="3600" b="1" dirty="0">
                <a:solidFill>
                  <a:srgbClr val="FF00FF"/>
                </a:solidFill>
              </a:rPr>
              <a:t>Ogilvy Public Relations Worldwide</a:t>
            </a:r>
            <a:endParaRPr lang="ru-RU" sz="3600" dirty="0">
              <a:solidFill>
                <a:srgbClr val="FF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Агентство </a:t>
            </a:r>
            <a:r>
              <a:rPr lang="en-US" b="1" dirty="0">
                <a:solidFill>
                  <a:srgbClr val="7030A0"/>
                </a:solidFill>
              </a:rPr>
              <a:t>Ogilvy Public Relations Worldwide </a:t>
            </a:r>
            <a:r>
              <a:rPr lang="ru-RU" b="1" dirty="0" err="1">
                <a:solidFill>
                  <a:srgbClr val="7030A0"/>
                </a:solidFill>
              </a:rPr>
              <a:t>було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засноване</a:t>
            </a:r>
            <a:r>
              <a:rPr lang="ru-RU" b="1" dirty="0">
                <a:solidFill>
                  <a:srgbClr val="7030A0"/>
                </a:solidFill>
              </a:rPr>
              <a:t> 3 </a:t>
            </a:r>
            <a:r>
              <a:rPr lang="ru-RU" b="1" dirty="0" err="1">
                <a:solidFill>
                  <a:srgbClr val="7030A0"/>
                </a:solidFill>
              </a:rPr>
              <a:t>вересня</a:t>
            </a:r>
            <a:r>
              <a:rPr lang="ru-RU" b="1" dirty="0">
                <a:solidFill>
                  <a:srgbClr val="7030A0"/>
                </a:solidFill>
              </a:rPr>
              <a:t> 1980 </a:t>
            </a:r>
            <a:r>
              <a:rPr lang="ru-RU" b="1" dirty="0" smtClean="0">
                <a:solidFill>
                  <a:srgbClr val="7030A0"/>
                </a:solidFill>
              </a:rPr>
              <a:t>року </a:t>
            </a:r>
            <a:r>
              <a:rPr lang="ru-RU" b="1" dirty="0" err="1" smtClean="0">
                <a:solidFill>
                  <a:srgbClr val="7030A0"/>
                </a:solidFill>
              </a:rPr>
              <a:t>материнською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компанією</a:t>
            </a:r>
            <a:r>
              <a:rPr lang="ru-RU" b="1" dirty="0">
                <a:solidFill>
                  <a:srgbClr val="7030A0"/>
                </a:solidFill>
              </a:rPr>
              <a:t> – </a:t>
            </a:r>
            <a:r>
              <a:rPr lang="ru-RU" b="1" dirty="0" err="1">
                <a:solidFill>
                  <a:srgbClr val="7030A0"/>
                </a:solidFill>
              </a:rPr>
              <a:t>легендарним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рекламним</a:t>
            </a:r>
            <a:r>
              <a:rPr lang="ru-RU" b="1" dirty="0">
                <a:solidFill>
                  <a:srgbClr val="7030A0"/>
                </a:solidFill>
              </a:rPr>
              <a:t> агентством </a:t>
            </a:r>
            <a:r>
              <a:rPr lang="ru-RU" b="1" dirty="0" err="1">
                <a:solidFill>
                  <a:srgbClr val="7030A0"/>
                </a:solidFill>
              </a:rPr>
              <a:t>Ogilvy</a:t>
            </a:r>
            <a:r>
              <a:rPr lang="ru-RU" b="1" dirty="0">
                <a:solidFill>
                  <a:srgbClr val="7030A0"/>
                </a:solidFill>
              </a:rPr>
              <a:t> &amp; </a:t>
            </a:r>
            <a:r>
              <a:rPr lang="ru-RU" b="1" dirty="0" err="1">
                <a:solidFill>
                  <a:srgbClr val="7030A0"/>
                </a:solidFill>
              </a:rPr>
              <a:t>Mather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>
                <a:solidFill>
                  <a:srgbClr val="7030A0"/>
                </a:solidFill>
              </a:rPr>
              <a:t>Сьогодні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Ogilvy PR </a:t>
            </a:r>
            <a:r>
              <a:rPr lang="ru-RU" dirty="0" err="1">
                <a:solidFill>
                  <a:srgbClr val="7030A0"/>
                </a:solidFill>
              </a:rPr>
              <a:t>налічує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більше</a:t>
            </a:r>
            <a:r>
              <a:rPr lang="ru-RU" dirty="0">
                <a:solidFill>
                  <a:srgbClr val="7030A0"/>
                </a:solidFill>
              </a:rPr>
              <a:t> 60 </a:t>
            </a:r>
            <a:r>
              <a:rPr lang="ru-RU" dirty="0" err="1">
                <a:solidFill>
                  <a:srgbClr val="7030A0"/>
                </a:solidFill>
              </a:rPr>
              <a:t>офісів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континентах і </a:t>
            </a:r>
            <a:r>
              <a:rPr lang="ru-RU" dirty="0" err="1">
                <a:solidFill>
                  <a:srgbClr val="7030A0"/>
                </a:solidFill>
              </a:rPr>
              <a:t>об'єднує</a:t>
            </a:r>
            <a:r>
              <a:rPr lang="ru-RU" dirty="0">
                <a:solidFill>
                  <a:srgbClr val="7030A0"/>
                </a:solidFill>
              </a:rPr>
              <a:t> самих </a:t>
            </a:r>
            <a:r>
              <a:rPr lang="ru-RU" dirty="0" err="1" smtClean="0">
                <a:solidFill>
                  <a:srgbClr val="7030A0"/>
                </a:solidFill>
              </a:rPr>
              <a:t>кращих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персоналій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 </a:t>
            </a:r>
            <a:r>
              <a:rPr lang="ru-RU" dirty="0" err="1">
                <a:solidFill>
                  <a:srgbClr val="7030A0"/>
                </a:solidFill>
              </a:rPr>
              <a:t>сфері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комунікацій</a:t>
            </a:r>
            <a:r>
              <a:rPr lang="ru-RU" dirty="0">
                <a:solidFill>
                  <a:srgbClr val="7030A0"/>
                </a:solidFill>
              </a:rPr>
              <a:t>, штаб-квартира </a:t>
            </a:r>
            <a:r>
              <a:rPr lang="ru-RU" dirty="0" err="1">
                <a:solidFill>
                  <a:srgbClr val="7030A0"/>
                </a:solidFill>
              </a:rPr>
              <a:t>знаходиться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історичній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батьківщині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– в </a:t>
            </a:r>
            <a:r>
              <a:rPr lang="ru-RU" dirty="0">
                <a:solidFill>
                  <a:srgbClr val="7030A0"/>
                </a:solidFill>
              </a:rPr>
              <a:t>Нью-Йорку. </a:t>
            </a:r>
            <a:r>
              <a:rPr lang="en-US" dirty="0">
                <a:solidFill>
                  <a:srgbClr val="7030A0"/>
                </a:solidFill>
              </a:rPr>
              <a:t>Ogilvy PR </a:t>
            </a:r>
            <a:r>
              <a:rPr lang="ru-RU" dirty="0">
                <a:solidFill>
                  <a:srgbClr val="7030A0"/>
                </a:solidFill>
              </a:rPr>
              <a:t>є </a:t>
            </a:r>
            <a:r>
              <a:rPr lang="ru-RU" dirty="0" err="1">
                <a:solidFill>
                  <a:srgbClr val="7030A0"/>
                </a:solidFill>
              </a:rPr>
              <a:t>частиною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однією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найбільших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комунікаційних</a:t>
            </a:r>
            <a:r>
              <a:rPr lang="ru-RU" dirty="0">
                <a:solidFill>
                  <a:srgbClr val="7030A0"/>
                </a:solidFill>
              </a:rPr>
              <a:t> мереж в </a:t>
            </a:r>
            <a:r>
              <a:rPr lang="ru-RU" dirty="0" err="1" smtClean="0">
                <a:solidFill>
                  <a:srgbClr val="7030A0"/>
                </a:solidFill>
              </a:rPr>
              <a:t>світі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WPP Group.</a:t>
            </a:r>
          </a:p>
          <a:p>
            <a:r>
              <a:rPr lang="ru-RU" b="1" dirty="0">
                <a:solidFill>
                  <a:srgbClr val="7030A0"/>
                </a:solidFill>
              </a:rPr>
              <a:t>Агентство </a:t>
            </a:r>
            <a:r>
              <a:rPr lang="ru-RU" b="1" dirty="0" err="1">
                <a:solidFill>
                  <a:srgbClr val="7030A0"/>
                </a:solidFill>
              </a:rPr>
              <a:t>спеціалізується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комунікаціях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 сферах: </a:t>
            </a:r>
            <a:r>
              <a:rPr lang="ru-RU" dirty="0" err="1">
                <a:solidFill>
                  <a:srgbClr val="7030A0"/>
                </a:solidFill>
              </a:rPr>
              <a:t>споживчого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rgbClr val="7030A0"/>
                </a:solidFill>
              </a:rPr>
              <a:t>корпоративного, </a:t>
            </a:r>
            <a:r>
              <a:rPr lang="ru-RU" dirty="0" err="1" smtClean="0">
                <a:solidFill>
                  <a:srgbClr val="7030A0"/>
                </a:solidFill>
              </a:rPr>
              <a:t>соціального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маркетингу, </a:t>
            </a:r>
            <a:r>
              <a:rPr lang="ru-RU" dirty="0" err="1">
                <a:solidFill>
                  <a:srgbClr val="7030A0"/>
                </a:solidFill>
              </a:rPr>
              <a:t>медицини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здоров'я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суспільних</a:t>
            </a:r>
            <a:r>
              <a:rPr lang="ru-RU" dirty="0">
                <a:solidFill>
                  <a:srgbClr val="7030A0"/>
                </a:solidFill>
              </a:rPr>
              <a:t> справ, </a:t>
            </a:r>
            <a:r>
              <a:rPr lang="ru-RU" dirty="0" err="1">
                <a:solidFill>
                  <a:srgbClr val="7030A0"/>
                </a:solidFill>
              </a:rPr>
              <a:t>технологій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розваг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44" name="Picture 4" descr="Картинки по запросу &quot;Ogilvy Public Relations Worldwid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58" y="182562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6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Ogilvy Public Relations Worldwide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У списку </a:t>
            </a:r>
            <a:r>
              <a:rPr lang="ru-RU" dirty="0" err="1">
                <a:solidFill>
                  <a:srgbClr val="C00000"/>
                </a:solidFill>
              </a:rPr>
              <a:t>клієнтів</a:t>
            </a:r>
            <a:r>
              <a:rPr lang="ru-RU" dirty="0">
                <a:solidFill>
                  <a:srgbClr val="C00000"/>
                </a:solidFill>
              </a:rPr>
              <a:t> агентства </a:t>
            </a:r>
            <a:r>
              <a:rPr lang="ru-RU" dirty="0" err="1">
                <a:solidFill>
                  <a:srgbClr val="C00000"/>
                </a:solidFill>
              </a:rPr>
              <a:t>такі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компанії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як </a:t>
            </a:r>
            <a:r>
              <a:rPr lang="ru-RU" dirty="0" err="1">
                <a:solidFill>
                  <a:srgbClr val="C00000"/>
                </a:solidFill>
              </a:rPr>
              <a:t>Київстар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Nokia, Logitech, Sony, </a:t>
            </a:r>
            <a:r>
              <a:rPr lang="en-US" dirty="0" err="1">
                <a:solidFill>
                  <a:srgbClr val="C00000"/>
                </a:solidFill>
              </a:rPr>
              <a:t>Vitek</a:t>
            </a:r>
            <a:r>
              <a:rPr lang="en-US" dirty="0">
                <a:solidFill>
                  <a:srgbClr val="C00000"/>
                </a:solidFill>
              </a:rPr>
              <a:t>, DAEWOO Electronics, </a:t>
            </a:r>
            <a:r>
              <a:rPr lang="ru-RU" dirty="0">
                <a:solidFill>
                  <a:srgbClr val="C00000"/>
                </a:solidFill>
              </a:rPr>
              <a:t>Атлант-</a:t>
            </a:r>
            <a:r>
              <a:rPr lang="ru-RU" dirty="0" err="1">
                <a:solidFill>
                  <a:srgbClr val="C00000"/>
                </a:solidFill>
              </a:rPr>
              <a:t>м-код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British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American </a:t>
            </a:r>
            <a:r>
              <a:rPr lang="en-US" dirty="0" err="1">
                <a:solidFill>
                  <a:srgbClr val="C00000"/>
                </a:solidFill>
              </a:rPr>
              <a:t>Tabacco</a:t>
            </a:r>
            <a:r>
              <a:rPr lang="en-US" dirty="0">
                <a:solidFill>
                  <a:srgbClr val="C00000"/>
                </a:solidFill>
              </a:rPr>
              <a:t>, Adidas, </a:t>
            </a:r>
            <a:r>
              <a:rPr lang="ru-RU" dirty="0">
                <a:solidFill>
                  <a:srgbClr val="C00000"/>
                </a:solidFill>
              </a:rPr>
              <a:t>Нобель.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SPN </a:t>
            </a:r>
            <a:r>
              <a:rPr lang="en-US" dirty="0">
                <a:solidFill>
                  <a:srgbClr val="C00000"/>
                </a:solidFill>
              </a:rPr>
              <a:t>Ogilvy - </a:t>
            </a:r>
            <a:r>
              <a:rPr lang="ru-RU" dirty="0" err="1">
                <a:solidFill>
                  <a:srgbClr val="C00000"/>
                </a:solidFill>
              </a:rPr>
              <a:t>постійний</a:t>
            </a:r>
            <a:r>
              <a:rPr lang="ru-RU" dirty="0">
                <a:solidFill>
                  <a:srgbClr val="C00000"/>
                </a:solidFill>
              </a:rPr>
              <a:t> член </a:t>
            </a:r>
            <a:r>
              <a:rPr lang="ru-RU" dirty="0" err="1">
                <a:solidFill>
                  <a:srgbClr val="C00000"/>
                </a:solidFill>
              </a:rPr>
              <a:t>Української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асоціації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зв'язків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з </a:t>
            </a:r>
            <a:r>
              <a:rPr lang="ru-RU" dirty="0" err="1">
                <a:solidFill>
                  <a:srgbClr val="C00000"/>
                </a:solidFill>
              </a:rPr>
              <a:t>громадськістю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Української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ліги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Американської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торгівельної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палати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err="1">
                <a:solidFill>
                  <a:srgbClr val="C00000"/>
                </a:solidFill>
              </a:rPr>
              <a:t>Україні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Картинки по запросу &quot;Ogilvy Public Relations Worldwid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81066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9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PRP Ukraine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PRP Ukraine </a:t>
            </a:r>
            <a:r>
              <a:rPr lang="en-US" dirty="0"/>
              <a:t>-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українському</a:t>
            </a:r>
            <a:r>
              <a:rPr lang="ru-RU" dirty="0"/>
              <a:t> ринку </a:t>
            </a:r>
            <a:r>
              <a:rPr lang="en-US" dirty="0"/>
              <a:t>PR-</a:t>
            </a:r>
            <a:r>
              <a:rPr lang="ru-RU" dirty="0" err="1"/>
              <a:t>послуг</a:t>
            </a:r>
            <a:r>
              <a:rPr lang="ru-RU" dirty="0"/>
              <a:t> з 2003 року. С</a:t>
            </a:r>
            <a:r>
              <a:rPr lang="ru-RU" b="1" dirty="0"/>
              <a:t>ферою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/>
              <a:t>мережі</a:t>
            </a:r>
            <a:r>
              <a:rPr lang="ru-RU" b="1" dirty="0"/>
              <a:t> </a:t>
            </a:r>
            <a:r>
              <a:rPr lang="ru-RU" b="1" dirty="0" err="1"/>
              <a:t>агенцій</a:t>
            </a:r>
            <a:r>
              <a:rPr lang="ru-RU" b="1" dirty="0"/>
              <a:t> </a:t>
            </a:r>
            <a:r>
              <a:rPr lang="en-US" b="1" dirty="0"/>
              <a:t>PRP Group </a:t>
            </a:r>
            <a:r>
              <a:rPr lang="ru-RU" b="1" dirty="0"/>
              <a:t>є </a:t>
            </a:r>
            <a:r>
              <a:rPr lang="ru-RU" b="1" dirty="0" err="1"/>
              <a:t>побудова</a:t>
            </a:r>
            <a:r>
              <a:rPr lang="ru-RU" b="1" dirty="0"/>
              <a:t> та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репутацією</a:t>
            </a:r>
            <a:r>
              <a:rPr lang="ru-RU" b="1" dirty="0"/>
              <a:t> </a:t>
            </a:r>
            <a:r>
              <a:rPr lang="ru-RU" b="1" dirty="0" err="1" smtClean="0"/>
              <a:t>клієнта</a:t>
            </a:r>
            <a:r>
              <a:rPr lang="ru-RU" b="1" dirty="0" smtClean="0"/>
              <a:t> шляхом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повного</a:t>
            </a:r>
            <a:r>
              <a:rPr lang="ru-RU" b="1" dirty="0"/>
              <a:t> комплексу </a:t>
            </a:r>
            <a:r>
              <a:rPr lang="ru-RU" b="1" dirty="0" err="1"/>
              <a:t>послуг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зв’язків</a:t>
            </a:r>
            <a:r>
              <a:rPr lang="ru-RU" b="1" dirty="0"/>
              <a:t> з </a:t>
            </a:r>
            <a:r>
              <a:rPr lang="ru-RU" b="1" dirty="0" err="1"/>
              <a:t>громадськістю</a:t>
            </a:r>
            <a:r>
              <a:rPr lang="ru-RU" b="1" dirty="0"/>
              <a:t>.</a:t>
            </a:r>
          </a:p>
          <a:p>
            <a:r>
              <a:rPr lang="ru-RU" dirty="0" err="1"/>
              <a:t>Агенція</a:t>
            </a:r>
            <a:r>
              <a:rPr lang="ru-RU" dirty="0"/>
              <a:t> є </a:t>
            </a:r>
            <a:r>
              <a:rPr lang="ru-RU" dirty="0" err="1"/>
              <a:t>філією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агенцій</a:t>
            </a:r>
            <a:r>
              <a:rPr lang="ru-RU" dirty="0"/>
              <a:t> </a:t>
            </a:r>
            <a:r>
              <a:rPr lang="en-US" b="1" i="1" dirty="0"/>
              <a:t>Weber </a:t>
            </a:r>
            <a:r>
              <a:rPr lang="en-US" b="1" i="1" dirty="0" err="1"/>
              <a:t>Shandwick</a:t>
            </a:r>
            <a:r>
              <a:rPr lang="en-US" b="1" i="1" dirty="0"/>
              <a:t> </a:t>
            </a:r>
            <a:r>
              <a:rPr lang="en-US" dirty="0"/>
              <a:t>(</a:t>
            </a:r>
            <a:r>
              <a:rPr lang="ru-RU" dirty="0" err="1"/>
              <a:t>провідної</a:t>
            </a:r>
            <a:r>
              <a:rPr lang="ru-RU" dirty="0"/>
              <a:t> та </a:t>
            </a:r>
            <a:r>
              <a:rPr lang="ru-RU" dirty="0" err="1" smtClean="0"/>
              <a:t>найбільшої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/>
              <a:t>PR-</a:t>
            </a:r>
            <a:r>
              <a:rPr lang="ru-RU" dirty="0" err="1"/>
              <a:t>агенцій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 Мережа </a:t>
            </a:r>
            <a:r>
              <a:rPr lang="en-US" dirty="0"/>
              <a:t>Weber </a:t>
            </a:r>
            <a:r>
              <a:rPr lang="en-US" dirty="0" err="1"/>
              <a:t>Shandwick</a:t>
            </a:r>
            <a:r>
              <a:rPr lang="en-US" dirty="0"/>
              <a:t> </a:t>
            </a:r>
            <a:r>
              <a:rPr lang="ru-RU" dirty="0" err="1"/>
              <a:t>налічує</a:t>
            </a:r>
            <a:r>
              <a:rPr lang="ru-RU" dirty="0"/>
              <a:t> 121 </a:t>
            </a:r>
            <a:r>
              <a:rPr lang="ru-RU" dirty="0" err="1"/>
              <a:t>представництво</a:t>
            </a:r>
            <a:r>
              <a:rPr lang="ru-RU" dirty="0"/>
              <a:t> у 73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/>
              <a:t>світу</a:t>
            </a:r>
            <a:r>
              <a:rPr lang="ru-RU" dirty="0"/>
              <a:t>) та входить до складу </a:t>
            </a:r>
            <a:r>
              <a:rPr lang="en-US" dirty="0"/>
              <a:t>PRP Group </a:t>
            </a:r>
            <a:r>
              <a:rPr lang="ru-RU" dirty="0"/>
              <a:t>та </a:t>
            </a:r>
            <a:r>
              <a:rPr lang="en-US" dirty="0"/>
              <a:t>ADV Group. PRP Ukraine </a:t>
            </a:r>
            <a:r>
              <a:rPr lang="ru-RU" dirty="0"/>
              <a:t>входить до </a:t>
            </a:r>
            <a:r>
              <a:rPr lang="en-US" dirty="0" smtClean="0"/>
              <a:t>PRP</a:t>
            </a:r>
            <a:r>
              <a:rPr lang="uk-UA" dirty="0" smtClean="0"/>
              <a:t> </a:t>
            </a:r>
            <a:r>
              <a:rPr lang="ru-RU" dirty="0" err="1" smtClean="0"/>
              <a:t>Group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мережі</a:t>
            </a:r>
            <a:r>
              <a:rPr lang="ru-RU" dirty="0"/>
              <a:t> PR </a:t>
            </a:r>
            <a:r>
              <a:rPr lang="ru-RU" dirty="0" err="1"/>
              <a:t>агенцій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</a:p>
          <a:p>
            <a:r>
              <a:rPr lang="ru-RU" b="1" i="1" dirty="0" err="1" smtClean="0"/>
              <a:t>Weber</a:t>
            </a:r>
            <a:r>
              <a:rPr lang="ru-RU" b="1" i="1" dirty="0" smtClean="0"/>
              <a:t> </a:t>
            </a:r>
            <a:r>
              <a:rPr lang="ru-RU" b="1" i="1" dirty="0" err="1"/>
              <a:t>Shandwick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агенція</a:t>
            </a:r>
            <a:r>
              <a:rPr lang="ru-RU" dirty="0"/>
              <a:t>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PR </a:t>
            </a:r>
            <a:r>
              <a:rPr lang="ru-RU" dirty="0" err="1"/>
              <a:t>послуг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 smtClean="0"/>
              <a:t>репутації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та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, </a:t>
            </a:r>
            <a:r>
              <a:rPr lang="ru-RU" dirty="0" err="1" smtClean="0"/>
              <a:t>міжнарод</a:t>
            </a:r>
            <a:r>
              <a:rPr lang="ru-RU" dirty="0"/>
              <a:t> </a:t>
            </a:r>
            <a:r>
              <a:rPr lang="ru-RU" dirty="0" smtClean="0"/>
              <a:t>ному </a:t>
            </a:r>
            <a:r>
              <a:rPr lang="ru-RU" dirty="0"/>
              <a:t>та глобальному </a:t>
            </a:r>
            <a:r>
              <a:rPr lang="ru-RU" dirty="0" err="1"/>
              <a:t>рівнях</a:t>
            </a:r>
            <a:r>
              <a:rPr lang="ru-RU" dirty="0"/>
              <a:t>. </a:t>
            </a:r>
            <a:r>
              <a:rPr lang="ru-RU" dirty="0" err="1"/>
              <a:t>Агенція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практик:</a:t>
            </a:r>
          </a:p>
        </p:txBody>
      </p:sp>
      <p:pic>
        <p:nvPicPr>
          <p:cNvPr id="11268" name="Picture 4" descr="Картинки по запросу &quot;PRP Ukraine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405981"/>
            <a:ext cx="476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6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агенція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зв’язках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громадськістю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ПР-агенція: основні професійні терміни і поняття. </a:t>
            </a:r>
            <a:endParaRPr lang="uk-U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Методологічна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основа діяльності  ПР- агенції.  </a:t>
            </a:r>
            <a:endParaRPr lang="uk-U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Цілі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і завдання ПР-агенції. </a:t>
            </a:r>
            <a:endParaRPr lang="uk-U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 Розвиток  вітчизняних ПР агенцій. </a:t>
            </a:r>
            <a:endParaRPr lang="uk-U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Становлення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регіонального ринку ПР та особливості ПР-агенцій регіонального рівня. </a:t>
            </a:r>
            <a:endParaRPr lang="uk-U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ПР-агенції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Запорізького регіону. </a:t>
            </a:r>
            <a:endParaRPr lang="uk-U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Види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діяльності ПР-агенцій.  </a:t>
            </a:r>
            <a:endParaRPr lang="uk-U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Переваги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і недоліки діяльності  ПР-агенцій у світі і в Україні. 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8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Агенція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PRP </a:t>
            </a:r>
            <a:r>
              <a:rPr lang="en-US" b="1" dirty="0" smtClean="0">
                <a:solidFill>
                  <a:srgbClr val="7030A0"/>
                </a:solidFill>
              </a:rPr>
              <a:t>Ukraine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нараховує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своєму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ключових</a:t>
            </a:r>
            <a:r>
              <a:rPr lang="ru-RU" dirty="0" smtClean="0">
                <a:solidFill>
                  <a:srgbClr val="002060"/>
                </a:solidFill>
              </a:rPr>
              <a:t> практик: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технологічні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PR,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PR </a:t>
            </a:r>
            <a:r>
              <a:rPr lang="ru-RU" sz="3200" b="1" dirty="0">
                <a:solidFill>
                  <a:srgbClr val="7030A0"/>
                </a:solidFill>
              </a:rPr>
              <a:t>в </a:t>
            </a:r>
            <a:r>
              <a:rPr lang="ru-RU" sz="3200" b="1" dirty="0" err="1">
                <a:solidFill>
                  <a:srgbClr val="7030A0"/>
                </a:solidFill>
              </a:rPr>
              <a:t>галузі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охорони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здоров’я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3200" b="1" dirty="0" err="1" smtClean="0">
                <a:solidFill>
                  <a:srgbClr val="7030A0"/>
                </a:solidFill>
              </a:rPr>
              <a:t>корпоративні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комунікації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3200" b="1" dirty="0" err="1" smtClean="0">
                <a:solidFill>
                  <a:srgbClr val="7030A0"/>
                </a:solidFill>
              </a:rPr>
              <a:t>споживчий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маркетинг</a:t>
            </a:r>
          </a:p>
          <a:p>
            <a:r>
              <a:rPr lang="ru-RU" sz="3200" b="1" dirty="0" err="1" smtClean="0">
                <a:solidFill>
                  <a:srgbClr val="7030A0"/>
                </a:solidFill>
              </a:rPr>
              <a:t>зв’язки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з </a:t>
            </a:r>
            <a:r>
              <a:rPr lang="ru-RU" sz="3200" b="1" dirty="0" err="1">
                <a:solidFill>
                  <a:srgbClr val="7030A0"/>
                </a:solidFill>
              </a:rPr>
              <a:t>держструктурами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3314" name="Picture 2" descr="Картинки по запросу &quot;PRP Ukrain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2" y="2172929"/>
            <a:ext cx="4139380" cy="35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0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PRP Group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993366"/>
                </a:solidFill>
              </a:rPr>
              <a:t>PRP Group </a:t>
            </a:r>
            <a:r>
              <a:rPr lang="ru-RU" dirty="0">
                <a:solidFill>
                  <a:srgbClr val="993366"/>
                </a:solidFill>
              </a:rPr>
              <a:t>входить </a:t>
            </a:r>
            <a:r>
              <a:rPr lang="ru-RU" dirty="0" err="1">
                <a:solidFill>
                  <a:srgbClr val="993366"/>
                </a:solidFill>
              </a:rPr>
              <a:t>також</a:t>
            </a:r>
            <a:r>
              <a:rPr lang="ru-RU" dirty="0">
                <a:solidFill>
                  <a:srgbClr val="993366"/>
                </a:solidFill>
              </a:rPr>
              <a:t> до </a:t>
            </a:r>
            <a:r>
              <a:rPr lang="en-US" dirty="0">
                <a:solidFill>
                  <a:srgbClr val="993366"/>
                </a:solidFill>
              </a:rPr>
              <a:t>ADV Group – </a:t>
            </a:r>
            <a:r>
              <a:rPr lang="ru-RU" dirty="0" err="1">
                <a:solidFill>
                  <a:srgbClr val="993366"/>
                </a:solidFill>
              </a:rPr>
              <a:t>найбільшої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комунікаційної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групи</a:t>
            </a:r>
            <a:r>
              <a:rPr lang="ru-RU" dirty="0">
                <a:solidFill>
                  <a:srgbClr val="993366"/>
                </a:solidFill>
              </a:rPr>
              <a:t> в </a:t>
            </a:r>
            <a:r>
              <a:rPr lang="ru-RU" dirty="0" err="1" smtClean="0">
                <a:solidFill>
                  <a:srgbClr val="993366"/>
                </a:solidFill>
              </a:rPr>
              <a:t>країнах</a:t>
            </a:r>
            <a:r>
              <a:rPr lang="ru-RU" dirty="0" smtClean="0">
                <a:solidFill>
                  <a:srgbClr val="993366"/>
                </a:solidFill>
              </a:rPr>
              <a:t> </a:t>
            </a:r>
            <a:r>
              <a:rPr lang="ru-RU" dirty="0" err="1" smtClean="0">
                <a:solidFill>
                  <a:srgbClr val="993366"/>
                </a:solidFill>
              </a:rPr>
              <a:t>Східної</a:t>
            </a:r>
            <a:r>
              <a:rPr lang="ru-RU" dirty="0" smtClean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Європи</a:t>
            </a:r>
            <a:r>
              <a:rPr lang="ru-RU" dirty="0">
                <a:solidFill>
                  <a:srgbClr val="993366"/>
                </a:solidFill>
              </a:rPr>
              <a:t>. У </a:t>
            </a:r>
            <a:r>
              <a:rPr lang="ru-RU" dirty="0" err="1">
                <a:solidFill>
                  <a:srgbClr val="993366"/>
                </a:solidFill>
              </a:rPr>
              <a:t>складі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en-US" dirty="0">
                <a:solidFill>
                  <a:srgbClr val="993366"/>
                </a:solidFill>
              </a:rPr>
              <a:t>ADV - 26 </a:t>
            </a:r>
            <a:r>
              <a:rPr lang="ru-RU" dirty="0" err="1">
                <a:solidFill>
                  <a:srgbClr val="993366"/>
                </a:solidFill>
              </a:rPr>
              <a:t>агенцій</a:t>
            </a:r>
            <a:r>
              <a:rPr lang="ru-RU" dirty="0">
                <a:solidFill>
                  <a:srgbClr val="993366"/>
                </a:solidFill>
              </a:rPr>
              <a:t> в </a:t>
            </a:r>
            <a:r>
              <a:rPr lang="ru-RU" dirty="0" err="1">
                <a:solidFill>
                  <a:srgbClr val="993366"/>
                </a:solidFill>
              </a:rPr>
              <a:t>Росії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Україні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Білорусі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Молдові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 smtClean="0">
                <a:solidFill>
                  <a:srgbClr val="993366"/>
                </a:solidFill>
              </a:rPr>
              <a:t>Казахстані</a:t>
            </a:r>
            <a:r>
              <a:rPr lang="ru-RU" dirty="0" smtClean="0">
                <a:solidFill>
                  <a:srgbClr val="993366"/>
                </a:solidFill>
              </a:rPr>
              <a:t>, </a:t>
            </a:r>
            <a:r>
              <a:rPr lang="ru-RU" dirty="0" err="1" smtClean="0">
                <a:solidFill>
                  <a:srgbClr val="993366"/>
                </a:solidFill>
              </a:rPr>
              <a:t>Азербайджані</a:t>
            </a:r>
            <a:r>
              <a:rPr lang="ru-RU" dirty="0" smtClean="0">
                <a:solidFill>
                  <a:srgbClr val="993366"/>
                </a:solidFill>
              </a:rPr>
              <a:t> </a:t>
            </a:r>
            <a:r>
              <a:rPr lang="ru-RU" dirty="0">
                <a:solidFill>
                  <a:srgbClr val="993366"/>
                </a:solidFill>
              </a:rPr>
              <a:t>і </a:t>
            </a:r>
            <a:r>
              <a:rPr lang="ru-RU" dirty="0" err="1">
                <a:solidFill>
                  <a:srgbClr val="993366"/>
                </a:solidFill>
              </a:rPr>
              <a:t>Узбекистані</a:t>
            </a:r>
            <a:r>
              <a:rPr lang="ru-RU" dirty="0">
                <a:solidFill>
                  <a:srgbClr val="993366"/>
                </a:solidFill>
              </a:rPr>
              <a:t>. </a:t>
            </a:r>
            <a:endParaRPr lang="ru-RU" dirty="0" smtClean="0">
              <a:solidFill>
                <a:srgbClr val="993366"/>
              </a:solidFill>
            </a:endParaRPr>
          </a:p>
          <a:p>
            <a:r>
              <a:rPr lang="ru-RU" dirty="0" smtClean="0">
                <a:solidFill>
                  <a:srgbClr val="993366"/>
                </a:solidFill>
              </a:rPr>
              <a:t>В </a:t>
            </a:r>
            <a:r>
              <a:rPr lang="ru-RU" dirty="0" err="1">
                <a:solidFill>
                  <a:srgbClr val="993366"/>
                </a:solidFill>
              </a:rPr>
              <a:t>Україні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en-US" dirty="0">
                <a:solidFill>
                  <a:srgbClr val="993366"/>
                </a:solidFill>
              </a:rPr>
              <a:t>ADV Group </a:t>
            </a:r>
            <a:r>
              <a:rPr lang="ru-RU" dirty="0" err="1">
                <a:solidFill>
                  <a:srgbClr val="993366"/>
                </a:solidFill>
              </a:rPr>
              <a:t>працює</a:t>
            </a:r>
            <a:r>
              <a:rPr lang="ru-RU" dirty="0">
                <a:solidFill>
                  <a:srgbClr val="993366"/>
                </a:solidFill>
              </a:rPr>
              <a:t> з листопада 1999 р. </a:t>
            </a:r>
            <a:r>
              <a:rPr lang="ru-RU" dirty="0" err="1">
                <a:solidFill>
                  <a:srgbClr val="993366"/>
                </a:solidFill>
              </a:rPr>
              <a:t>Тісна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 smtClean="0">
                <a:solidFill>
                  <a:srgbClr val="993366"/>
                </a:solidFill>
              </a:rPr>
              <a:t>співпраця</a:t>
            </a:r>
            <a:r>
              <a:rPr lang="ru-RU" dirty="0" smtClean="0">
                <a:solidFill>
                  <a:srgbClr val="993366"/>
                </a:solidFill>
              </a:rPr>
              <a:t> </a:t>
            </a:r>
            <a:r>
              <a:rPr lang="ru-RU" dirty="0">
                <a:solidFill>
                  <a:srgbClr val="993366"/>
                </a:solidFill>
              </a:rPr>
              <a:t>з </a:t>
            </a:r>
            <a:r>
              <a:rPr lang="ru-RU" dirty="0" err="1">
                <a:solidFill>
                  <a:srgbClr val="993366"/>
                </a:solidFill>
              </a:rPr>
              <a:t>сестринськими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агенціями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всередині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групи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компаній</a:t>
            </a:r>
            <a:r>
              <a:rPr lang="ru-RU" dirty="0">
                <a:solidFill>
                  <a:srgbClr val="993366"/>
                </a:solidFill>
              </a:rPr>
              <a:t> ADV </a:t>
            </a:r>
            <a:r>
              <a:rPr lang="ru-RU" i="1" dirty="0" err="1">
                <a:solidFill>
                  <a:srgbClr val="993366"/>
                </a:solidFill>
              </a:rPr>
              <a:t>дозволяє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розробляти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 smtClean="0">
                <a:solidFill>
                  <a:srgbClr val="993366"/>
                </a:solidFill>
              </a:rPr>
              <a:t>інтегровані</a:t>
            </a:r>
            <a:r>
              <a:rPr lang="ru-RU" i="1" dirty="0" smtClean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маркетингові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рішення</a:t>
            </a:r>
            <a:r>
              <a:rPr lang="ru-RU" i="1" dirty="0">
                <a:solidFill>
                  <a:srgbClr val="993366"/>
                </a:solidFill>
              </a:rPr>
              <a:t> та </a:t>
            </a:r>
            <a:r>
              <a:rPr lang="ru-RU" i="1" dirty="0" err="1">
                <a:solidFill>
                  <a:srgbClr val="993366"/>
                </a:solidFill>
              </a:rPr>
              <a:t>спільні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комунікаційні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кампанії</a:t>
            </a:r>
            <a:r>
              <a:rPr lang="ru-RU" dirty="0">
                <a:solidFill>
                  <a:srgbClr val="993366"/>
                </a:solidFill>
              </a:rPr>
              <a:t>.</a:t>
            </a:r>
          </a:p>
        </p:txBody>
      </p:sp>
      <p:pic>
        <p:nvPicPr>
          <p:cNvPr id="5" name="Picture 2" descr="Картинки по запросу &quot;PRP Ukrain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2064774"/>
            <a:ext cx="4080387" cy="36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PRP Ukraine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993366"/>
                </a:solidFill>
              </a:rPr>
              <a:t>PRP Ukraine </a:t>
            </a:r>
            <a:r>
              <a:rPr lang="ru-RU" dirty="0" err="1">
                <a:solidFill>
                  <a:srgbClr val="993366"/>
                </a:solidFill>
              </a:rPr>
              <a:t>працює</a:t>
            </a:r>
            <a:r>
              <a:rPr lang="ru-RU" dirty="0">
                <a:solidFill>
                  <a:srgbClr val="993366"/>
                </a:solidFill>
              </a:rPr>
              <a:t> на </a:t>
            </a:r>
            <a:r>
              <a:rPr lang="ru-RU" dirty="0" err="1">
                <a:solidFill>
                  <a:srgbClr val="993366"/>
                </a:solidFill>
              </a:rPr>
              <a:t>українському</a:t>
            </a:r>
            <a:r>
              <a:rPr lang="ru-RU" dirty="0">
                <a:solidFill>
                  <a:srgbClr val="993366"/>
                </a:solidFill>
              </a:rPr>
              <a:t> ринку </a:t>
            </a:r>
            <a:r>
              <a:rPr lang="en-US" dirty="0">
                <a:solidFill>
                  <a:srgbClr val="993366"/>
                </a:solidFill>
              </a:rPr>
              <a:t>PR-</a:t>
            </a:r>
            <a:r>
              <a:rPr lang="ru-RU" dirty="0" err="1">
                <a:solidFill>
                  <a:srgbClr val="993366"/>
                </a:solidFill>
              </a:rPr>
              <a:t>послуг</a:t>
            </a:r>
            <a:r>
              <a:rPr lang="ru-RU" dirty="0">
                <a:solidFill>
                  <a:srgbClr val="993366"/>
                </a:solidFill>
              </a:rPr>
              <a:t> з 2003 року і </a:t>
            </a:r>
            <a:r>
              <a:rPr lang="ru-RU" dirty="0" err="1">
                <a:solidFill>
                  <a:srgbClr val="993366"/>
                </a:solidFill>
              </a:rPr>
              <a:t>наразі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налічує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більше</a:t>
            </a:r>
            <a:r>
              <a:rPr lang="ru-RU" dirty="0">
                <a:solidFill>
                  <a:srgbClr val="993366"/>
                </a:solidFill>
              </a:rPr>
              <a:t> 40 </a:t>
            </a:r>
            <a:r>
              <a:rPr lang="ru-RU" dirty="0" err="1">
                <a:solidFill>
                  <a:srgbClr val="993366"/>
                </a:solidFill>
              </a:rPr>
              <a:t>співробітників</a:t>
            </a:r>
            <a:r>
              <a:rPr lang="ru-RU" dirty="0">
                <a:solidFill>
                  <a:srgbClr val="993366"/>
                </a:solidFill>
              </a:rPr>
              <a:t>. </a:t>
            </a:r>
            <a:r>
              <a:rPr lang="ru-RU" dirty="0" err="1">
                <a:solidFill>
                  <a:srgbClr val="993366"/>
                </a:solidFill>
              </a:rPr>
              <a:t>Агенція</a:t>
            </a:r>
            <a:r>
              <a:rPr lang="ru-RU" dirty="0">
                <a:solidFill>
                  <a:srgbClr val="993366"/>
                </a:solidFill>
              </a:rPr>
              <a:t> є </a:t>
            </a:r>
            <a:r>
              <a:rPr lang="ru-RU" dirty="0" err="1">
                <a:solidFill>
                  <a:srgbClr val="993366"/>
                </a:solidFill>
              </a:rPr>
              <a:t>філією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світової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мережі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агенцій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en-US" dirty="0">
                <a:solidFill>
                  <a:srgbClr val="993366"/>
                </a:solidFill>
              </a:rPr>
              <a:t>Weber </a:t>
            </a:r>
            <a:r>
              <a:rPr lang="en-US" dirty="0" err="1">
                <a:solidFill>
                  <a:srgbClr val="993366"/>
                </a:solidFill>
              </a:rPr>
              <a:t>Shandwick</a:t>
            </a:r>
            <a:r>
              <a:rPr lang="en-US" dirty="0">
                <a:solidFill>
                  <a:srgbClr val="993366"/>
                </a:solidFill>
              </a:rPr>
              <a:t> </a:t>
            </a:r>
            <a:r>
              <a:rPr lang="ru-RU" dirty="0">
                <a:solidFill>
                  <a:srgbClr val="993366"/>
                </a:solidFill>
              </a:rPr>
              <a:t>та входить до складу </a:t>
            </a:r>
            <a:r>
              <a:rPr lang="en-US" dirty="0">
                <a:solidFill>
                  <a:srgbClr val="993366"/>
                </a:solidFill>
              </a:rPr>
              <a:t>PRP Group </a:t>
            </a:r>
            <a:r>
              <a:rPr lang="ru-RU" dirty="0">
                <a:solidFill>
                  <a:srgbClr val="993366"/>
                </a:solidFill>
              </a:rPr>
              <a:t>та </a:t>
            </a:r>
            <a:r>
              <a:rPr lang="en-US" dirty="0">
                <a:solidFill>
                  <a:srgbClr val="993366"/>
                </a:solidFill>
              </a:rPr>
              <a:t>ADV Group.</a:t>
            </a:r>
            <a:r>
              <a:rPr lang="en-US" dirty="0" smtClean="0">
                <a:solidFill>
                  <a:srgbClr val="993366"/>
                </a:solidFill>
              </a:rPr>
              <a:t/>
            </a:r>
            <a:br>
              <a:rPr lang="en-US" dirty="0" smtClean="0">
                <a:solidFill>
                  <a:srgbClr val="993366"/>
                </a:solidFill>
              </a:rPr>
            </a:br>
            <a:r>
              <a:rPr lang="en-US" dirty="0" smtClean="0">
                <a:solidFill>
                  <a:srgbClr val="993366"/>
                </a:solidFill>
              </a:rPr>
              <a:t/>
            </a:r>
            <a:br>
              <a:rPr lang="en-US" dirty="0" smtClean="0">
                <a:solidFill>
                  <a:srgbClr val="993366"/>
                </a:solidFill>
              </a:rPr>
            </a:br>
            <a:r>
              <a:rPr lang="en-US" dirty="0">
                <a:solidFill>
                  <a:srgbClr val="993366"/>
                </a:solidFill>
              </a:rPr>
              <a:t>PRP Ukraine </a:t>
            </a:r>
            <a:r>
              <a:rPr lang="ru-RU" dirty="0" err="1">
                <a:solidFill>
                  <a:srgbClr val="993366"/>
                </a:solidFill>
              </a:rPr>
              <a:t>має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досвід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співпраці</a:t>
            </a:r>
            <a:r>
              <a:rPr lang="ru-RU" dirty="0">
                <a:solidFill>
                  <a:srgbClr val="993366"/>
                </a:solidFill>
              </a:rPr>
              <a:t> з </a:t>
            </a:r>
            <a:r>
              <a:rPr lang="ru-RU" dirty="0" err="1">
                <a:solidFill>
                  <a:srgbClr val="993366"/>
                </a:solidFill>
              </a:rPr>
              <a:t>більш</a:t>
            </a:r>
            <a:r>
              <a:rPr lang="ru-RU" dirty="0">
                <a:solidFill>
                  <a:srgbClr val="993366"/>
                </a:solidFill>
              </a:rPr>
              <a:t> як 60-ма </a:t>
            </a:r>
            <a:r>
              <a:rPr lang="ru-RU" dirty="0" err="1">
                <a:solidFill>
                  <a:srgbClr val="993366"/>
                </a:solidFill>
              </a:rPr>
              <a:t>міжнародними</a:t>
            </a:r>
            <a:r>
              <a:rPr lang="ru-RU" dirty="0">
                <a:solidFill>
                  <a:srgbClr val="993366"/>
                </a:solidFill>
              </a:rPr>
              <a:t> та </a:t>
            </a:r>
            <a:r>
              <a:rPr lang="ru-RU" dirty="0" err="1">
                <a:solidFill>
                  <a:srgbClr val="993366"/>
                </a:solidFill>
              </a:rPr>
              <a:t>вітчизняними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компаніями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серед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яких</a:t>
            </a:r>
            <a:r>
              <a:rPr lang="ru-RU" dirty="0">
                <a:solidFill>
                  <a:srgbClr val="993366"/>
                </a:solidFill>
              </a:rPr>
              <a:t> – </a:t>
            </a:r>
            <a:r>
              <a:rPr lang="en-US" dirty="0">
                <a:solidFill>
                  <a:srgbClr val="993366"/>
                </a:solidFill>
              </a:rPr>
              <a:t>Bain &amp; Company, </a:t>
            </a:r>
            <a:r>
              <a:rPr lang="en-US" dirty="0" err="1">
                <a:solidFill>
                  <a:srgbClr val="993366"/>
                </a:solidFill>
              </a:rPr>
              <a:t>Beiersdorf</a:t>
            </a:r>
            <a:r>
              <a:rPr lang="en-US" dirty="0">
                <a:solidFill>
                  <a:srgbClr val="993366"/>
                </a:solidFill>
              </a:rPr>
              <a:t> (Nivea), Brown Forman (</a:t>
            </a:r>
            <a:r>
              <a:rPr lang="en-US" dirty="0" err="1">
                <a:solidFill>
                  <a:srgbClr val="993366"/>
                </a:solidFill>
              </a:rPr>
              <a:t>Finlandia</a:t>
            </a:r>
            <a:r>
              <a:rPr lang="en-US" dirty="0">
                <a:solidFill>
                  <a:srgbClr val="993366"/>
                </a:solidFill>
              </a:rPr>
              <a:t>), Canon, </a:t>
            </a:r>
            <a:r>
              <a:rPr lang="en-US" dirty="0" err="1">
                <a:solidFill>
                  <a:srgbClr val="993366"/>
                </a:solidFill>
              </a:rPr>
              <a:t>Erste</a:t>
            </a:r>
            <a:r>
              <a:rPr lang="en-US" dirty="0">
                <a:solidFill>
                  <a:srgbClr val="993366"/>
                </a:solidFill>
              </a:rPr>
              <a:t> Bank, ExxonMobil, Goodyear, Microsoft, Philips, P&amp;G, Roc, SAP, </a:t>
            </a:r>
            <a:r>
              <a:rPr lang="ru-RU" dirty="0">
                <a:solidFill>
                  <a:srgbClr val="993366"/>
                </a:solidFill>
              </a:rPr>
              <a:t>Атлант-М, </a:t>
            </a:r>
            <a:r>
              <a:rPr lang="en-US" dirty="0" err="1">
                <a:solidFill>
                  <a:srgbClr val="993366"/>
                </a:solidFill>
              </a:rPr>
              <a:t>Fozzy</a:t>
            </a:r>
            <a:r>
              <a:rPr lang="en-US" dirty="0">
                <a:solidFill>
                  <a:srgbClr val="993366"/>
                </a:solidFill>
              </a:rPr>
              <a:t> Group, </a:t>
            </a:r>
            <a:r>
              <a:rPr lang="ru-RU" dirty="0" err="1">
                <a:solidFill>
                  <a:srgbClr val="993366"/>
                </a:solidFill>
              </a:rPr>
              <a:t>Миронівський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хлібопродукт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Люстдорф</a:t>
            </a:r>
            <a:r>
              <a:rPr lang="ru-RU" dirty="0">
                <a:solidFill>
                  <a:srgbClr val="993366"/>
                </a:solidFill>
              </a:rPr>
              <a:t>, СБК, ТММ, ФК "</a:t>
            </a:r>
            <a:r>
              <a:rPr lang="ru-RU" dirty="0" err="1">
                <a:solidFill>
                  <a:srgbClr val="993366"/>
                </a:solidFill>
              </a:rPr>
              <a:t>Шахтар</a:t>
            </a:r>
            <a:r>
              <a:rPr lang="ru-RU" dirty="0">
                <a:solidFill>
                  <a:srgbClr val="993366"/>
                </a:solidFill>
              </a:rPr>
              <a:t>", ХХІ </a:t>
            </a:r>
            <a:r>
              <a:rPr lang="ru-RU" dirty="0" err="1">
                <a:solidFill>
                  <a:srgbClr val="993366"/>
                </a:solidFill>
              </a:rPr>
              <a:t>Століття</a:t>
            </a:r>
            <a:r>
              <a:rPr lang="ru-RU" dirty="0">
                <a:solidFill>
                  <a:srgbClr val="993366"/>
                </a:solidFill>
              </a:rPr>
              <a:t> та </a:t>
            </a:r>
            <a:r>
              <a:rPr lang="ru-RU" dirty="0" err="1">
                <a:solidFill>
                  <a:srgbClr val="993366"/>
                </a:solidFill>
              </a:rPr>
              <a:t>інші</a:t>
            </a:r>
            <a:r>
              <a:rPr lang="ru-RU" dirty="0">
                <a:solidFill>
                  <a:srgbClr val="993366"/>
                </a:solidFill>
              </a:rPr>
              <a:t>.</a:t>
            </a:r>
          </a:p>
        </p:txBody>
      </p:sp>
      <p:pic>
        <p:nvPicPr>
          <p:cNvPr id="14338" name="Picture 2" descr="Картинки по запросу &quot;PRP Ukraine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10" y="1572700"/>
            <a:ext cx="3378610" cy="41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2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96" y="559772"/>
            <a:ext cx="9586451" cy="58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9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08" y="569605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7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6" y="265471"/>
            <a:ext cx="10705588" cy="64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51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78" y="481781"/>
            <a:ext cx="9753600" cy="58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7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65" y="756417"/>
            <a:ext cx="8888361" cy="57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5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5" y="953729"/>
            <a:ext cx="8062452" cy="50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9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59" y="382127"/>
            <a:ext cx="46672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2" y="962228"/>
            <a:ext cx="8868696" cy="53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33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62" y="777977"/>
            <a:ext cx="46005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9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884903"/>
            <a:ext cx="8131277" cy="51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3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1" y="1108586"/>
            <a:ext cx="7826478" cy="53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6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PR-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агенція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PR-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агенція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утворює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підтримує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простір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спілкування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обслуговуючи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бізнес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політику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соціальну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сферу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різноманітно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рекомендацій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керівництву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виступу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пресі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радіо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ТБ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кампаній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області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невирішених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проблем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паблісіті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менеджменту, маркетингу,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антикризового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 </a:t>
            </a:r>
          </a:p>
        </p:txBody>
      </p:sp>
      <p:pic>
        <p:nvPicPr>
          <p:cNvPr id="1026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2860"/>
            <a:ext cx="5181600" cy="34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</a:rPr>
              <a:t>Основне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завдання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PR-</a:t>
            </a:r>
            <a:r>
              <a:rPr lang="ru-RU" b="1" i="1" dirty="0" err="1" smtClean="0">
                <a:solidFill>
                  <a:schemeClr val="bg1"/>
                </a:solidFill>
              </a:rPr>
              <a:t>комунікацій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Основне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завдання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PR-</a:t>
            </a:r>
            <a:r>
              <a:rPr lang="ru-RU" b="1" dirty="0" err="1">
                <a:solidFill>
                  <a:srgbClr val="00B050"/>
                </a:solidFill>
              </a:rPr>
              <a:t>комунікацій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аудиторіях</a:t>
            </a:r>
            <a:r>
              <a:rPr lang="ru-RU" dirty="0"/>
              <a:t> для </a:t>
            </a:r>
            <a:r>
              <a:rPr lang="ru-RU" dirty="0" err="1"/>
              <a:t>впровадження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. </a:t>
            </a:r>
            <a:r>
              <a:rPr lang="ru-RU" b="1" dirty="0" err="1">
                <a:solidFill>
                  <a:srgbClr val="00B050"/>
                </a:solidFill>
              </a:rPr>
              <a:t>Комунікаційна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стратегія</a:t>
            </a:r>
            <a:r>
              <a:rPr lang="ru-RU" b="1" dirty="0">
                <a:solidFill>
                  <a:srgbClr val="00B050"/>
                </a:solidFill>
              </a:rPr>
              <a:t> - </a:t>
            </a:r>
            <a:r>
              <a:rPr lang="ru-RU" dirty="0"/>
              <a:t>широкомасштабна і </a:t>
            </a:r>
            <a:r>
              <a:rPr lang="ru-RU" dirty="0" err="1"/>
              <a:t>довгострокова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найголовніших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в рамках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, </a:t>
            </a:r>
            <a:r>
              <a:rPr lang="en-US" dirty="0"/>
              <a:t>PR ,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.</a:t>
            </a:r>
          </a:p>
        </p:txBody>
      </p:sp>
      <p:pic>
        <p:nvPicPr>
          <p:cNvPr id="2050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6955"/>
            <a:ext cx="5181600" cy="40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5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FF"/>
                </a:solidFill>
              </a:rPr>
              <a:t>Структура </a:t>
            </a:r>
            <a:r>
              <a:rPr lang="en-US" b="1" dirty="0">
                <a:solidFill>
                  <a:srgbClr val="FF00FF"/>
                </a:solidFill>
              </a:rPr>
              <a:t>PR-</a:t>
            </a:r>
            <a:r>
              <a:rPr lang="ru-RU" b="1" dirty="0">
                <a:solidFill>
                  <a:srgbClr val="FF00FF"/>
                </a:solidFill>
              </a:rPr>
              <a:t>агентства</a:t>
            </a:r>
            <a:r>
              <a:rPr lang="ru-RU" dirty="0">
                <a:solidFill>
                  <a:srgbClr val="FF00FF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Структура </a:t>
            </a:r>
            <a:r>
              <a:rPr lang="en-US" dirty="0"/>
              <a:t>PR-</a:t>
            </a:r>
            <a:r>
              <a:rPr lang="ru-RU" dirty="0"/>
              <a:t>агентства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схожість</a:t>
            </a:r>
            <a:r>
              <a:rPr lang="ru-RU" dirty="0"/>
              <a:t> з </a:t>
            </a:r>
            <a:r>
              <a:rPr lang="en-US" dirty="0"/>
              <a:t>PR </a:t>
            </a:r>
            <a:r>
              <a:rPr lang="ru-RU" dirty="0" err="1"/>
              <a:t>підрозділами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структур.</a:t>
            </a:r>
          </a:p>
          <a:p>
            <a:r>
              <a:rPr lang="en-US" dirty="0">
                <a:solidFill>
                  <a:srgbClr val="FF00FF"/>
                </a:solidFill>
              </a:rPr>
              <a:t>PR-</a:t>
            </a:r>
            <a:r>
              <a:rPr lang="ru-RU" dirty="0">
                <a:solidFill>
                  <a:srgbClr val="FF00FF"/>
                </a:solidFill>
              </a:rPr>
              <a:t>агентство - </a:t>
            </a:r>
            <a:r>
              <a:rPr lang="ru-RU" dirty="0" err="1">
                <a:solidFill>
                  <a:srgbClr val="FF00FF"/>
                </a:solidFill>
              </a:rPr>
              <a:t>сукупність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структурних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підрозділів</a:t>
            </a:r>
            <a:r>
              <a:rPr lang="ru-RU" dirty="0">
                <a:solidFill>
                  <a:srgbClr val="FF00FF"/>
                </a:solidFill>
              </a:rPr>
              <a:t>, </a:t>
            </a:r>
            <a:r>
              <a:rPr lang="ru-RU" dirty="0" err="1">
                <a:solidFill>
                  <a:srgbClr val="FF00FF"/>
                </a:solidFill>
              </a:rPr>
              <a:t>вирішальних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проблеми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взаємодії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між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фірмою</a:t>
            </a:r>
            <a:r>
              <a:rPr lang="ru-RU" dirty="0">
                <a:solidFill>
                  <a:srgbClr val="FF00FF"/>
                </a:solidFill>
              </a:rPr>
              <a:t> і </a:t>
            </a:r>
            <a:r>
              <a:rPr lang="ru-RU" dirty="0" err="1">
                <a:solidFill>
                  <a:srgbClr val="FF00FF"/>
                </a:solidFill>
              </a:rPr>
              <a:t>громадськістю</a:t>
            </a:r>
            <a:r>
              <a:rPr lang="ru-RU" dirty="0">
                <a:solidFill>
                  <a:srgbClr val="FF00FF"/>
                </a:solidFill>
              </a:rPr>
              <a:t> з метою </a:t>
            </a:r>
            <a:r>
              <a:rPr lang="ru-RU" dirty="0" err="1">
                <a:solidFill>
                  <a:srgbClr val="FF00FF"/>
                </a:solidFill>
              </a:rPr>
              <a:t>підвищення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іміджу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фірми</a:t>
            </a:r>
            <a:r>
              <a:rPr lang="ru-RU" dirty="0">
                <a:solidFill>
                  <a:srgbClr val="FF00FF"/>
                </a:solidFill>
              </a:rPr>
              <a:t> на </a:t>
            </a:r>
            <a:r>
              <a:rPr lang="ru-RU" dirty="0" err="1">
                <a:solidFill>
                  <a:srgbClr val="FF00FF"/>
                </a:solidFill>
              </a:rPr>
              <a:t>основі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вивчення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громадської</a:t>
            </a:r>
            <a:r>
              <a:rPr lang="ru-RU" dirty="0">
                <a:solidFill>
                  <a:srgbClr val="FF00FF"/>
                </a:solidFill>
              </a:rPr>
              <a:t> думки та </a:t>
            </a:r>
            <a:r>
              <a:rPr lang="ru-RU" dirty="0" err="1">
                <a:solidFill>
                  <a:srgbClr val="FF00FF"/>
                </a:solidFill>
              </a:rPr>
              <a:t>успішної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реалізації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ефективних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комунікацій</a:t>
            </a:r>
            <a:r>
              <a:rPr lang="ru-RU" dirty="0">
                <a:solidFill>
                  <a:srgbClr val="FF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5613"/>
            <a:ext cx="4876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6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Структура </a:t>
            </a:r>
            <a:r>
              <a:rPr lang="en-US" b="1" dirty="0" smtClean="0">
                <a:solidFill>
                  <a:srgbClr val="FF00FF"/>
                </a:solidFill>
              </a:rPr>
              <a:t>PR-</a:t>
            </a:r>
            <a:r>
              <a:rPr lang="ru-RU" b="1" dirty="0" smtClean="0">
                <a:solidFill>
                  <a:srgbClr val="FF00FF"/>
                </a:solidFill>
              </a:rPr>
              <a:t>агентства</a:t>
            </a:r>
            <a:r>
              <a:rPr lang="ru-RU" dirty="0" smtClean="0">
                <a:solidFill>
                  <a:srgbClr val="FF00FF"/>
                </a:solidFill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00FF"/>
                </a:solidFill>
              </a:rPr>
              <a:t>Великі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PR-</a:t>
            </a:r>
            <a:r>
              <a:rPr lang="ru-RU" dirty="0" smtClean="0">
                <a:solidFill>
                  <a:srgbClr val="FF00FF"/>
                </a:solidFill>
              </a:rPr>
              <a:t>агентства, </a:t>
            </a:r>
            <a:r>
              <a:rPr lang="ru-RU" dirty="0" err="1" smtClean="0">
                <a:solidFill>
                  <a:srgbClr val="FF00FF"/>
                </a:solidFill>
              </a:rPr>
              <a:t>що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виконують</a:t>
            </a:r>
            <a:r>
              <a:rPr lang="ru-RU" dirty="0" smtClean="0">
                <a:solidFill>
                  <a:srgbClr val="FF00FF"/>
                </a:solidFill>
              </a:rPr>
              <a:t> широкий </a:t>
            </a:r>
            <a:r>
              <a:rPr lang="ru-RU" dirty="0" err="1" smtClean="0">
                <a:solidFill>
                  <a:srgbClr val="FF00FF"/>
                </a:solidFill>
              </a:rPr>
              <a:t>перелік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послуг</a:t>
            </a:r>
            <a:r>
              <a:rPr lang="ru-RU" dirty="0" smtClean="0">
                <a:solidFill>
                  <a:srgbClr val="FF00FF"/>
                </a:solidFill>
              </a:rPr>
              <a:t>, </a:t>
            </a:r>
            <a:r>
              <a:rPr lang="ru-RU" dirty="0" err="1" smtClean="0">
                <a:solidFill>
                  <a:srgbClr val="FF00FF"/>
                </a:solidFill>
              </a:rPr>
              <a:t>відчувають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необхідність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об'єднати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різноманітних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спеціалістів</a:t>
            </a:r>
            <a:r>
              <a:rPr lang="ru-RU" dirty="0" smtClean="0">
                <a:solidFill>
                  <a:srgbClr val="FF00FF"/>
                </a:solidFill>
              </a:rPr>
              <a:t> у </a:t>
            </a:r>
            <a:r>
              <a:rPr lang="ru-RU" dirty="0" err="1" smtClean="0">
                <a:solidFill>
                  <a:srgbClr val="FF00FF"/>
                </a:solidFill>
              </a:rPr>
              <a:t>відділи</a:t>
            </a:r>
            <a:r>
              <a:rPr lang="ru-RU" dirty="0" smtClean="0">
                <a:solidFill>
                  <a:srgbClr val="FF00FF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FF00FF"/>
                </a:solidFill>
              </a:rPr>
              <a:t>Кількість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штатних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співробітників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PR-</a:t>
            </a:r>
            <a:r>
              <a:rPr lang="ru-RU" dirty="0" smtClean="0">
                <a:solidFill>
                  <a:srgbClr val="FF00FF"/>
                </a:solidFill>
              </a:rPr>
              <a:t>агентства не </a:t>
            </a:r>
            <a:r>
              <a:rPr lang="ru-RU" dirty="0" err="1" smtClean="0">
                <a:solidFill>
                  <a:srgbClr val="FF00FF"/>
                </a:solidFill>
              </a:rPr>
              <a:t>перевищує</a:t>
            </a:r>
            <a:r>
              <a:rPr lang="ru-RU" dirty="0" smtClean="0">
                <a:solidFill>
                  <a:srgbClr val="FF00FF"/>
                </a:solidFill>
              </a:rPr>
              <a:t> 20 </a:t>
            </a:r>
            <a:r>
              <a:rPr lang="ru-RU" dirty="0" err="1" smtClean="0">
                <a:solidFill>
                  <a:srgbClr val="FF00FF"/>
                </a:solidFill>
              </a:rPr>
              <a:t>осіб</a:t>
            </a:r>
            <a:r>
              <a:rPr lang="ru-RU" dirty="0" smtClean="0">
                <a:solidFill>
                  <a:srgbClr val="FF00FF"/>
                </a:solidFill>
              </a:rPr>
              <a:t>. </a:t>
            </a:r>
            <a:r>
              <a:rPr lang="ru-RU" dirty="0" err="1" smtClean="0">
                <a:solidFill>
                  <a:srgbClr val="FF00FF"/>
                </a:solidFill>
              </a:rPr>
              <a:t>Іноді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загальна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чисельність</a:t>
            </a:r>
            <a:r>
              <a:rPr lang="ru-RU" dirty="0" smtClean="0">
                <a:solidFill>
                  <a:srgbClr val="FF00FF"/>
                </a:solidFill>
              </a:rPr>
              <a:t> разом з </a:t>
            </a:r>
            <a:r>
              <a:rPr lang="ru-RU" dirty="0" err="1" smtClean="0">
                <a:solidFill>
                  <a:srgbClr val="FF00FF"/>
                </a:solidFill>
              </a:rPr>
              <a:t>позаштатними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експертами</a:t>
            </a:r>
            <a:r>
              <a:rPr lang="ru-RU" dirty="0" smtClean="0">
                <a:solidFill>
                  <a:srgbClr val="FF00FF"/>
                </a:solidFill>
              </a:rPr>
              <a:t> та </a:t>
            </a:r>
            <a:r>
              <a:rPr lang="ru-RU" dirty="0" err="1" smtClean="0">
                <a:solidFill>
                  <a:srgbClr val="FF00FF"/>
                </a:solidFill>
              </a:rPr>
              <a:t>регіональними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представниками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може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>
                <a:solidFill>
                  <a:srgbClr val="FF00FF"/>
                </a:solidFill>
              </a:rPr>
              <a:t>становити</a:t>
            </a:r>
            <a:r>
              <a:rPr lang="ru-RU" dirty="0" smtClean="0">
                <a:solidFill>
                  <a:srgbClr val="FF00FF"/>
                </a:solidFill>
              </a:rPr>
              <a:t> до 100 </a:t>
            </a:r>
            <a:r>
              <a:rPr lang="ru-RU" dirty="0" err="1" smtClean="0">
                <a:solidFill>
                  <a:srgbClr val="FF00FF"/>
                </a:solidFill>
              </a:rPr>
              <a:t>осіб</a:t>
            </a:r>
            <a:r>
              <a:rPr lang="ru-RU" dirty="0" smtClean="0">
                <a:solidFill>
                  <a:srgbClr val="FF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58" y="1966451"/>
            <a:ext cx="4581832" cy="40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pr-агенція – ц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5353"/>
            <a:ext cx="2505432" cy="13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ases.media/company/logo/5a858be80dd90e8c58b0d48e/thumbnail.png?1518701905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29" y="57535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-агентство «YULA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34" y="575353"/>
            <a:ext cx="4191000" cy="29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&quot;pr-агенція – це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2" y="2303551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&quot;pr-агенція – ц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58" y="3287731"/>
            <a:ext cx="3051140" cy="27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В Украину вернулось пятое по величине международное PR-агентство -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07" y="3852809"/>
            <a:ext cx="3691382" cy="17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3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471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Р</a:t>
            </a:r>
            <a:r>
              <a:rPr lang="en-US" b="1" dirty="0" smtClean="0">
                <a:solidFill>
                  <a:srgbClr val="0070C0"/>
                </a:solidFill>
              </a:rPr>
              <a:t>R-</a:t>
            </a:r>
            <a:r>
              <a:rPr lang="ru-RU" b="1" dirty="0" smtClean="0">
                <a:solidFill>
                  <a:srgbClr val="0070C0"/>
                </a:solidFill>
              </a:rPr>
              <a:t>агентство </a:t>
            </a:r>
            <a:r>
              <a:rPr lang="ru-RU" b="1" dirty="0" err="1" smtClean="0">
                <a:solidFill>
                  <a:srgbClr val="0070C0"/>
                </a:solidFill>
              </a:rPr>
              <a:t>потрібно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тоді</a:t>
            </a:r>
            <a:r>
              <a:rPr lang="ru-RU" b="1" dirty="0" smtClean="0">
                <a:solidFill>
                  <a:srgbClr val="0070C0"/>
                </a:solidFill>
              </a:rPr>
              <a:t>, коли: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181600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♦ </a:t>
            </a:r>
            <a:r>
              <a:rPr lang="ru-RU" dirty="0">
                <a:solidFill>
                  <a:srgbClr val="002060"/>
                </a:solidFill>
              </a:rPr>
              <a:t>у Р</a:t>
            </a:r>
            <a:r>
              <a:rPr lang="en-US" dirty="0">
                <a:solidFill>
                  <a:srgbClr val="002060"/>
                </a:solidFill>
              </a:rPr>
              <a:t>R-</a:t>
            </a:r>
            <a:r>
              <a:rPr lang="ru-RU" dirty="0" err="1">
                <a:solidFill>
                  <a:srgbClr val="002060"/>
                </a:solidFill>
              </a:rPr>
              <a:t>фахівців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підприємства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бракує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професійних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знань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♦ </a:t>
            </a:r>
            <a:r>
              <a:rPr lang="ru-RU" dirty="0" err="1">
                <a:solidFill>
                  <a:srgbClr val="002060"/>
                </a:solidFill>
              </a:rPr>
              <a:t>підприємство</a:t>
            </a:r>
            <a:r>
              <a:rPr lang="ru-RU" dirty="0">
                <a:solidFill>
                  <a:srgbClr val="002060"/>
                </a:solidFill>
              </a:rPr>
              <a:t> не в </a:t>
            </a:r>
            <a:r>
              <a:rPr lang="ru-RU" dirty="0" err="1">
                <a:solidFill>
                  <a:srgbClr val="002060"/>
                </a:solidFill>
              </a:rPr>
              <a:t>змозі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власними</a:t>
            </a:r>
            <a:r>
              <a:rPr lang="ru-RU" dirty="0">
                <a:solidFill>
                  <a:srgbClr val="002060"/>
                </a:solidFill>
              </a:rPr>
              <a:t> силами </a:t>
            </a:r>
            <a:r>
              <a:rPr lang="ru-RU" dirty="0" err="1">
                <a:solidFill>
                  <a:srgbClr val="002060"/>
                </a:solidFill>
              </a:rPr>
              <a:t>вирішити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поставлені</a:t>
            </a:r>
            <a:r>
              <a:rPr lang="ru-RU" dirty="0">
                <a:solidFill>
                  <a:srgbClr val="002060"/>
                </a:solidFill>
              </a:rPr>
              <a:t> Р</a:t>
            </a:r>
            <a:r>
              <a:rPr lang="en-US" dirty="0">
                <a:solidFill>
                  <a:srgbClr val="002060"/>
                </a:solidFill>
              </a:rPr>
              <a:t>R-</a:t>
            </a:r>
            <a:r>
              <a:rPr lang="ru-RU" dirty="0" err="1">
                <a:solidFill>
                  <a:srgbClr val="002060"/>
                </a:solidFill>
              </a:rPr>
              <a:t>завдання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♦ є </a:t>
            </a:r>
            <a:r>
              <a:rPr lang="ru-RU" dirty="0" err="1">
                <a:solidFill>
                  <a:srgbClr val="002060"/>
                </a:solidFill>
              </a:rPr>
              <a:t>необхідність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сторонньому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погляді</a:t>
            </a:r>
            <a:r>
              <a:rPr lang="ru-RU" dirty="0">
                <a:solidFill>
                  <a:srgbClr val="002060"/>
                </a:solidFill>
              </a:rPr>
              <a:t> на проблему;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♦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виграти</a:t>
            </a:r>
            <a:r>
              <a:rPr lang="ru-RU" dirty="0">
                <a:solidFill>
                  <a:srgbClr val="002060"/>
                </a:solidFill>
              </a:rPr>
              <a:t> час і </a:t>
            </a:r>
            <a:r>
              <a:rPr lang="ru-RU" dirty="0" err="1">
                <a:solidFill>
                  <a:srgbClr val="002060"/>
                </a:solidFill>
              </a:rPr>
              <a:t>випередити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конкурентів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61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1375</Words>
  <Application>Microsoft Office PowerPoint</Application>
  <PresentationFormat>Широкоэкранный</PresentationFormat>
  <Paragraphs>107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ОРГАНІЗАЦІЯ РОБОТИ ПР-АГЕНЦІЇ А ПР-ВІДДІЛУ</vt:lpstr>
      <vt:lpstr> ПР-агенція як організація по зв’язках з громадськістю. </vt:lpstr>
      <vt:lpstr>Презентация PowerPoint</vt:lpstr>
      <vt:lpstr>PR-агенція</vt:lpstr>
      <vt:lpstr>Основне завдання PR-комунікацій</vt:lpstr>
      <vt:lpstr>Структура PR-агентства </vt:lpstr>
      <vt:lpstr>Структура PR-агентства </vt:lpstr>
      <vt:lpstr>Презентация PowerPoint</vt:lpstr>
      <vt:lpstr> РR-агентство потрібно тоді, коли: </vt:lpstr>
      <vt:lpstr>Послуги, які може запропонувати  ПР-агенція</vt:lpstr>
      <vt:lpstr> Клієнти РR-агенцій</vt:lpstr>
      <vt:lpstr>РR-агенцію обирають залежно від  РR-завдань за такими критеріями:</vt:lpstr>
      <vt:lpstr> Нині РR-агенції надають такий стандартний спектр послуг:</vt:lpstr>
      <vt:lpstr>Перевагами українських ПР-агенцій є:</vt:lpstr>
      <vt:lpstr>Ринок PR в Україні</vt:lpstr>
      <vt:lpstr>Про лідерів:</vt:lpstr>
      <vt:lpstr>Українське комунікаційне агентство SPN Ogilvy входить в міжнародну мережу Ogilvy Public Relations Worldwide</vt:lpstr>
      <vt:lpstr>Ogilvy Public Relations Worldwide</vt:lpstr>
      <vt:lpstr>PRP Ukraine</vt:lpstr>
      <vt:lpstr> Агенція PRP Ukraine нараховує у своєму складі шість ключових практик: </vt:lpstr>
      <vt:lpstr>PRP Group</vt:lpstr>
      <vt:lpstr>PRP Ukraine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РОБОТИ ПР-АГЕНЦІЇ А ПР-ВІДДІЛУ</dc:title>
  <dc:creator>admin</dc:creator>
  <cp:lastModifiedBy>admin</cp:lastModifiedBy>
  <cp:revision>14</cp:revision>
  <dcterms:created xsi:type="dcterms:W3CDTF">2021-02-09T08:35:47Z</dcterms:created>
  <dcterms:modified xsi:type="dcterms:W3CDTF">2021-02-09T10:18:40Z</dcterms:modified>
</cp:coreProperties>
</file>