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6433" autoAdjust="0"/>
  </p:normalViewPr>
  <p:slideViewPr>
    <p:cSldViewPr snapToGrid="0">
      <p:cViewPr varScale="1">
        <p:scale>
          <a:sx n="86" d="100"/>
          <a:sy n="86" d="100"/>
        </p:scale>
        <p:origin x="141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88B4E2-A9F7-468E-9BFC-2365A5037180}"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ru-RU"/>
        </a:p>
      </dgm:t>
    </dgm:pt>
    <dgm:pt modelId="{67BBA9E7-B46A-4573-B177-F76F655CAE86}">
      <dgm:prSet phldrT="[Текст]" custT="1"/>
      <dgm:spPr/>
      <dgm:t>
        <a:bodyPr/>
        <a:lstStyle/>
        <a:p>
          <a:r>
            <a:rPr lang="uk-UA" sz="1300" dirty="0" smtClean="0"/>
            <a:t>Систематичне вивчення міжнародної торгівлі почалося в епоху меркантилізму, що превалює в Європі у XVI - XVIII ст. Основна ідея </a:t>
          </a:r>
          <a:r>
            <a:rPr lang="uk-UA" sz="1300" i="1" dirty="0" smtClean="0"/>
            <a:t>меркантилізму </a:t>
          </a:r>
          <a:r>
            <a:rPr lang="uk-UA" sz="1300" dirty="0" smtClean="0"/>
            <a:t>(</a:t>
          </a:r>
          <a:r>
            <a:rPr lang="uk-UA" sz="1300" dirty="0" err="1" smtClean="0"/>
            <a:t>mercantilism</a:t>
          </a:r>
          <a:r>
            <a:rPr lang="uk-UA" sz="1300" dirty="0" smtClean="0"/>
            <a:t>), першої теорії міжнародної торгівлі, полягає в необхідності заохочення експорту при одночасному обмеженні імпорту з метою збільшення національного багатства, вираженого накопиченим золотом і сріблом.</a:t>
          </a:r>
          <a:endParaRPr lang="ru-RU" sz="1300" dirty="0"/>
        </a:p>
      </dgm:t>
    </dgm:pt>
    <dgm:pt modelId="{E69C19CF-D705-411C-93E0-DAE399445F95}" type="parTrans" cxnId="{A580E42C-A8D7-4314-B054-C20D11B719C0}">
      <dgm:prSet/>
      <dgm:spPr/>
      <dgm:t>
        <a:bodyPr/>
        <a:lstStyle/>
        <a:p>
          <a:endParaRPr lang="ru-RU" sz="1300"/>
        </a:p>
      </dgm:t>
    </dgm:pt>
    <dgm:pt modelId="{F970E1D2-D636-4505-B0F6-A4F905681B2B}" type="sibTrans" cxnId="{A580E42C-A8D7-4314-B054-C20D11B719C0}">
      <dgm:prSet/>
      <dgm:spPr/>
      <dgm:t>
        <a:bodyPr/>
        <a:lstStyle/>
        <a:p>
          <a:endParaRPr lang="ru-RU" sz="1300"/>
        </a:p>
      </dgm:t>
    </dgm:pt>
    <dgm:pt modelId="{50515348-E8B7-4528-A7B3-1123F4F98A61}">
      <dgm:prSet phldrT="[Текст]" custT="1"/>
      <dgm:spPr/>
      <dgm:t>
        <a:bodyPr/>
        <a:lstStyle/>
        <a:p>
          <a:r>
            <a:rPr lang="uk-UA" sz="1300" i="1" dirty="0" smtClean="0"/>
            <a:t>Теорія абсолютної переваги А. Сміта </a:t>
          </a:r>
          <a:r>
            <a:rPr lang="uk-UA" sz="1300" dirty="0" smtClean="0"/>
            <a:t>(</a:t>
          </a:r>
          <a:r>
            <a:rPr lang="uk-UA" sz="1300" dirty="0" err="1" smtClean="0"/>
            <a:t>theory</a:t>
          </a:r>
          <a:r>
            <a:rPr lang="uk-UA" sz="1300" dirty="0" smtClean="0"/>
            <a:t> </a:t>
          </a:r>
          <a:r>
            <a:rPr lang="uk-UA" sz="1300" dirty="0" err="1" smtClean="0"/>
            <a:t>of</a:t>
          </a:r>
          <a:r>
            <a:rPr lang="uk-UA" sz="1300" dirty="0" smtClean="0"/>
            <a:t> </a:t>
          </a:r>
          <a:r>
            <a:rPr lang="uk-UA" sz="1300" dirty="0" err="1" smtClean="0"/>
            <a:t>absolute</a:t>
          </a:r>
          <a:r>
            <a:rPr lang="uk-UA" sz="1300" dirty="0" smtClean="0"/>
            <a:t> </a:t>
          </a:r>
          <a:r>
            <a:rPr lang="uk-UA" sz="1300" dirty="0" err="1" smtClean="0"/>
            <a:t>advantage</a:t>
          </a:r>
          <a:r>
            <a:rPr lang="uk-UA" sz="1300" dirty="0" smtClean="0"/>
            <a:t>) пропонує спеціалізацію кожної країни на виробництві таких товарів, які вона може виготовляти найбільш ефективно, тобто з найменшими витратами.</a:t>
          </a:r>
          <a:endParaRPr lang="ru-RU" sz="1300" dirty="0"/>
        </a:p>
      </dgm:t>
    </dgm:pt>
    <dgm:pt modelId="{036716E3-9C46-4C45-A4FC-12E81CF2CE7B}" type="parTrans" cxnId="{3B957F41-9B98-4A32-BDAB-FD05447FC02D}">
      <dgm:prSet/>
      <dgm:spPr/>
      <dgm:t>
        <a:bodyPr/>
        <a:lstStyle/>
        <a:p>
          <a:endParaRPr lang="ru-RU" sz="1300"/>
        </a:p>
      </dgm:t>
    </dgm:pt>
    <dgm:pt modelId="{4C7AF232-719C-43B2-8291-A63120286675}" type="sibTrans" cxnId="{3B957F41-9B98-4A32-BDAB-FD05447FC02D}">
      <dgm:prSet/>
      <dgm:spPr/>
      <dgm:t>
        <a:bodyPr/>
        <a:lstStyle/>
        <a:p>
          <a:endParaRPr lang="ru-RU" sz="1300"/>
        </a:p>
      </dgm:t>
    </dgm:pt>
    <dgm:pt modelId="{900550EA-F1A4-4A40-B73D-E6CF540C69C1}">
      <dgm:prSet phldrT="[Текст]" custT="1"/>
      <dgm:spPr/>
      <dgm:t>
        <a:bodyPr/>
        <a:lstStyle/>
        <a:p>
          <a:r>
            <a:rPr lang="uk-UA" sz="1300" dirty="0" smtClean="0"/>
            <a:t>За </a:t>
          </a:r>
          <a:r>
            <a:rPr lang="uk-UA" sz="1300" i="1" dirty="0" smtClean="0"/>
            <a:t>теорією порівняльної переваги Д. Рікардо </a:t>
          </a:r>
          <a:r>
            <a:rPr lang="uk-UA" sz="1300" dirty="0" smtClean="0"/>
            <a:t>(</a:t>
          </a:r>
          <a:r>
            <a:rPr lang="uk-UA" sz="1300" dirty="0" err="1" smtClean="0"/>
            <a:t>theory</a:t>
          </a:r>
          <a:r>
            <a:rPr lang="uk-UA" sz="1300" dirty="0" smtClean="0"/>
            <a:t> </a:t>
          </a:r>
          <a:r>
            <a:rPr lang="uk-UA" sz="1300" i="1" dirty="0" err="1" smtClean="0"/>
            <a:t>of</a:t>
          </a:r>
          <a:r>
            <a:rPr lang="uk-UA" sz="1300" i="1" dirty="0" smtClean="0"/>
            <a:t> </a:t>
          </a:r>
          <a:r>
            <a:rPr lang="uk-UA" sz="1300" dirty="0" err="1" smtClean="0"/>
            <a:t>comparative</a:t>
          </a:r>
          <a:r>
            <a:rPr lang="uk-UA" sz="1300" dirty="0" smtClean="0"/>
            <a:t> </a:t>
          </a:r>
          <a:r>
            <a:rPr lang="uk-UA" sz="1300" dirty="0" err="1" smtClean="0"/>
            <a:t>advantage</a:t>
          </a:r>
          <a:r>
            <a:rPr lang="uk-UA" sz="1300" dirty="0" smtClean="0"/>
            <a:t>), якщо країна може робити кожний із двох товарів більш ефективно, ніж інша країна, вона повинна спеціалізуватися на виробництві порівняно більш ефективного, товару, який виготовляється з великою абсолютною перевагою. Інша ж країна повинна спеціалізуватися на виробництві й експорті того товару, що порівняно менш неефективний.</a:t>
          </a:r>
          <a:endParaRPr lang="ru-RU" sz="1300" dirty="0"/>
        </a:p>
      </dgm:t>
    </dgm:pt>
    <dgm:pt modelId="{BDCEF5B6-D81C-4CE5-8BAD-2D0E98E40844}" type="parTrans" cxnId="{B4B416E0-E788-4791-B0AA-50CB3732BB3A}">
      <dgm:prSet/>
      <dgm:spPr/>
      <dgm:t>
        <a:bodyPr/>
        <a:lstStyle/>
        <a:p>
          <a:endParaRPr lang="ru-RU" sz="1300"/>
        </a:p>
      </dgm:t>
    </dgm:pt>
    <dgm:pt modelId="{5D6F02A0-7323-43E0-8616-A853611B54F1}" type="sibTrans" cxnId="{B4B416E0-E788-4791-B0AA-50CB3732BB3A}">
      <dgm:prSet/>
      <dgm:spPr/>
      <dgm:t>
        <a:bodyPr/>
        <a:lstStyle/>
        <a:p>
          <a:endParaRPr lang="ru-RU" sz="1300"/>
        </a:p>
      </dgm:t>
    </dgm:pt>
    <dgm:pt modelId="{FD4A15EC-9873-4C48-AFA3-705C75B4F501}">
      <dgm:prSet phldrT="[Текст]" custT="1"/>
      <dgm:spPr/>
      <dgm:t>
        <a:bodyPr/>
        <a:lstStyle/>
        <a:p>
          <a:r>
            <a:rPr lang="uk-UA" sz="1300" dirty="0" smtClean="0"/>
            <a:t>Відповідно до </a:t>
          </a:r>
          <a:r>
            <a:rPr lang="uk-UA" sz="1300" i="1" dirty="0" smtClean="0"/>
            <a:t>теорії </a:t>
          </a:r>
          <a:r>
            <a:rPr lang="uk-UA" sz="1300" i="1" dirty="0" err="1" smtClean="0"/>
            <a:t>Хекшера</a:t>
          </a:r>
          <a:r>
            <a:rPr lang="uk-UA" sz="1300" i="1" dirty="0" smtClean="0"/>
            <a:t> - </a:t>
          </a:r>
          <a:r>
            <a:rPr lang="uk-UA" sz="1300" i="1" dirty="0" err="1" smtClean="0"/>
            <a:t>Оліна</a:t>
          </a:r>
          <a:r>
            <a:rPr lang="uk-UA" sz="1300" i="1" dirty="0" smtClean="0"/>
            <a:t> </a:t>
          </a:r>
          <a:r>
            <a:rPr lang="uk-UA" sz="1300" dirty="0" smtClean="0"/>
            <a:t>(</a:t>
          </a:r>
          <a:r>
            <a:rPr lang="uk-UA" sz="1300" dirty="0" err="1" smtClean="0"/>
            <a:t>Heckscher</a:t>
          </a:r>
          <a:r>
            <a:rPr lang="uk-UA" sz="1300" dirty="0" smtClean="0"/>
            <a:t> - </a:t>
          </a:r>
          <a:r>
            <a:rPr lang="uk-UA" sz="1300" dirty="0" err="1" smtClean="0"/>
            <a:t>Ohlin</a:t>
          </a:r>
          <a:r>
            <a:rPr lang="uk-UA" sz="1300" dirty="0" smtClean="0"/>
            <a:t> </a:t>
          </a:r>
          <a:r>
            <a:rPr lang="uk-UA" sz="1300" dirty="0" err="1" smtClean="0"/>
            <a:t>theory</a:t>
          </a:r>
          <a:r>
            <a:rPr lang="uk-UA" sz="1300" dirty="0" smtClean="0"/>
            <a:t>) кожна країна повинна експортувати ті товари, у виробництві яких найбільше </a:t>
          </a:r>
          <a:r>
            <a:rPr lang="uk-UA" sz="1300" dirty="0" err="1" smtClean="0"/>
            <a:t>інтенсивно</a:t>
          </a:r>
          <a:r>
            <a:rPr lang="uk-UA" sz="1300" dirty="0" smtClean="0"/>
            <a:t> використовується так званий надлишковий фактор, тобто фактор, яким країна наділена у найбільшому ступені.</a:t>
          </a:r>
          <a:endParaRPr lang="ru-RU" sz="1300" dirty="0"/>
        </a:p>
      </dgm:t>
    </dgm:pt>
    <dgm:pt modelId="{06D0A432-B25B-41D9-99B3-D8075166C885}" type="parTrans" cxnId="{10B218EE-73A3-40AD-B2E8-5686506613C0}">
      <dgm:prSet/>
      <dgm:spPr/>
      <dgm:t>
        <a:bodyPr/>
        <a:lstStyle/>
        <a:p>
          <a:endParaRPr lang="ru-RU" sz="1300"/>
        </a:p>
      </dgm:t>
    </dgm:pt>
    <dgm:pt modelId="{916BF384-0628-4875-8F69-2D7EFDC706E4}" type="sibTrans" cxnId="{10B218EE-73A3-40AD-B2E8-5686506613C0}">
      <dgm:prSet/>
      <dgm:spPr/>
      <dgm:t>
        <a:bodyPr/>
        <a:lstStyle/>
        <a:p>
          <a:endParaRPr lang="ru-RU" sz="1300"/>
        </a:p>
      </dgm:t>
    </dgm:pt>
    <dgm:pt modelId="{4F22787B-C3D1-44BC-812C-352AF52FEF23}">
      <dgm:prSet phldrT="[Текст]" custT="1"/>
      <dgm:spPr/>
      <dgm:t>
        <a:bodyPr/>
        <a:lstStyle/>
        <a:p>
          <a:r>
            <a:rPr lang="uk-UA" sz="1300" i="1" dirty="0" smtClean="0"/>
            <a:t>«Парадокс Леонтьєва» </a:t>
          </a:r>
          <a:r>
            <a:rPr lang="uk-UA" sz="1300" dirty="0" smtClean="0"/>
            <a:t>(</a:t>
          </a:r>
          <a:r>
            <a:rPr lang="uk-UA" sz="1300" dirty="0" err="1" smtClean="0"/>
            <a:t>Leontief</a:t>
          </a:r>
          <a:r>
            <a:rPr lang="uk-UA" sz="1300" dirty="0" smtClean="0"/>
            <a:t> </a:t>
          </a:r>
          <a:r>
            <a:rPr lang="uk-UA" sz="1300" dirty="0" err="1" smtClean="0"/>
            <a:t>Paradox</a:t>
          </a:r>
          <a:r>
            <a:rPr lang="uk-UA" sz="1300" dirty="0" smtClean="0"/>
            <a:t>) уперше поставив під сумнів об'єктивність теорії </a:t>
          </a:r>
          <a:r>
            <a:rPr lang="uk-UA" sz="1300" dirty="0" err="1" smtClean="0"/>
            <a:t>Хекшера</a:t>
          </a:r>
          <a:r>
            <a:rPr lang="uk-UA" sz="1300" dirty="0" smtClean="0"/>
            <a:t> - </a:t>
          </a:r>
          <a:r>
            <a:rPr lang="uk-UA" sz="1300" dirty="0" err="1" smtClean="0"/>
            <a:t>Оліна</a:t>
          </a:r>
          <a:r>
            <a:rPr lang="uk-UA" sz="1300" dirty="0" smtClean="0"/>
            <a:t>. Дослідження відомого економіста, проведені в 1947 і 1951 роках, показали, що США, для економіки яких традиційно характерна більша </a:t>
          </a:r>
          <a:r>
            <a:rPr lang="uk-UA" sz="1300" dirty="0" err="1" smtClean="0"/>
            <a:t>наділеність</a:t>
          </a:r>
          <a:r>
            <a:rPr lang="uk-UA" sz="1300" dirty="0" smtClean="0"/>
            <a:t> капіталом, ніж робочою силою, у структурі свого експорту мають домінування трудомістких товарів над капіталомісткими.</a:t>
          </a:r>
          <a:endParaRPr lang="ru-RU" sz="1300" dirty="0"/>
        </a:p>
      </dgm:t>
    </dgm:pt>
    <dgm:pt modelId="{75D4E60F-31BC-4AAA-B7ED-80023269144E}" type="parTrans" cxnId="{38BC5699-B72E-4E2E-8257-5681181DCBB8}">
      <dgm:prSet/>
      <dgm:spPr/>
      <dgm:t>
        <a:bodyPr/>
        <a:lstStyle/>
        <a:p>
          <a:endParaRPr lang="ru-RU" sz="1300"/>
        </a:p>
      </dgm:t>
    </dgm:pt>
    <dgm:pt modelId="{23279C30-7602-4662-87D5-5080B13FB437}" type="sibTrans" cxnId="{38BC5699-B72E-4E2E-8257-5681181DCBB8}">
      <dgm:prSet/>
      <dgm:spPr/>
      <dgm:t>
        <a:bodyPr/>
        <a:lstStyle/>
        <a:p>
          <a:endParaRPr lang="ru-RU" sz="1300"/>
        </a:p>
      </dgm:t>
    </dgm:pt>
    <dgm:pt modelId="{9EB7CD1F-4DD7-416E-94CA-996322EAAA73}" type="pres">
      <dgm:prSet presAssocID="{7288B4E2-A9F7-468E-9BFC-2365A5037180}" presName="diagram" presStyleCnt="0">
        <dgm:presLayoutVars>
          <dgm:dir/>
          <dgm:resizeHandles val="exact"/>
        </dgm:presLayoutVars>
      </dgm:prSet>
      <dgm:spPr/>
      <dgm:t>
        <a:bodyPr/>
        <a:lstStyle/>
        <a:p>
          <a:endParaRPr lang="ru-RU"/>
        </a:p>
      </dgm:t>
    </dgm:pt>
    <dgm:pt modelId="{03C23CD3-FCF9-4CCE-A81E-87B6272688A3}" type="pres">
      <dgm:prSet presAssocID="{67BBA9E7-B46A-4573-B177-F76F655CAE86}" presName="node" presStyleLbl="node1" presStyleIdx="0" presStyleCnt="5" custScaleY="145905">
        <dgm:presLayoutVars>
          <dgm:bulletEnabled val="1"/>
        </dgm:presLayoutVars>
      </dgm:prSet>
      <dgm:spPr/>
      <dgm:t>
        <a:bodyPr/>
        <a:lstStyle/>
        <a:p>
          <a:endParaRPr lang="ru-RU"/>
        </a:p>
      </dgm:t>
    </dgm:pt>
    <dgm:pt modelId="{94FD9DD9-7127-4320-B4B3-98BCC66C5358}" type="pres">
      <dgm:prSet presAssocID="{F970E1D2-D636-4505-B0F6-A4F905681B2B}" presName="sibTrans" presStyleCnt="0"/>
      <dgm:spPr/>
    </dgm:pt>
    <dgm:pt modelId="{ACC24B45-8513-43B7-B279-6036B6517DB8}" type="pres">
      <dgm:prSet presAssocID="{50515348-E8B7-4528-A7B3-1123F4F98A61}" presName="node" presStyleLbl="node1" presStyleIdx="1" presStyleCnt="5" custScaleY="145905">
        <dgm:presLayoutVars>
          <dgm:bulletEnabled val="1"/>
        </dgm:presLayoutVars>
      </dgm:prSet>
      <dgm:spPr/>
      <dgm:t>
        <a:bodyPr/>
        <a:lstStyle/>
        <a:p>
          <a:endParaRPr lang="ru-RU"/>
        </a:p>
      </dgm:t>
    </dgm:pt>
    <dgm:pt modelId="{997207AE-CFA9-4434-8E7D-6791A77B882C}" type="pres">
      <dgm:prSet presAssocID="{4C7AF232-719C-43B2-8291-A63120286675}" presName="sibTrans" presStyleCnt="0"/>
      <dgm:spPr/>
    </dgm:pt>
    <dgm:pt modelId="{50136D84-37AB-416E-BF21-EFB89448F289}" type="pres">
      <dgm:prSet presAssocID="{900550EA-F1A4-4A40-B73D-E6CF540C69C1}" presName="node" presStyleLbl="node1" presStyleIdx="2" presStyleCnt="5" custScaleY="145905">
        <dgm:presLayoutVars>
          <dgm:bulletEnabled val="1"/>
        </dgm:presLayoutVars>
      </dgm:prSet>
      <dgm:spPr/>
      <dgm:t>
        <a:bodyPr/>
        <a:lstStyle/>
        <a:p>
          <a:endParaRPr lang="ru-RU"/>
        </a:p>
      </dgm:t>
    </dgm:pt>
    <dgm:pt modelId="{98683E9F-5EC1-4FC0-9524-863DFD4C07B8}" type="pres">
      <dgm:prSet presAssocID="{5D6F02A0-7323-43E0-8616-A853611B54F1}" presName="sibTrans" presStyleCnt="0"/>
      <dgm:spPr/>
    </dgm:pt>
    <dgm:pt modelId="{25E9EA77-0D03-4C15-A0B2-F88B5CDFB5C3}" type="pres">
      <dgm:prSet presAssocID="{FD4A15EC-9873-4C48-AFA3-705C75B4F501}" presName="node" presStyleLbl="node1" presStyleIdx="3" presStyleCnt="5" custScaleY="145905">
        <dgm:presLayoutVars>
          <dgm:bulletEnabled val="1"/>
        </dgm:presLayoutVars>
      </dgm:prSet>
      <dgm:spPr/>
      <dgm:t>
        <a:bodyPr/>
        <a:lstStyle/>
        <a:p>
          <a:endParaRPr lang="ru-RU"/>
        </a:p>
      </dgm:t>
    </dgm:pt>
    <dgm:pt modelId="{852A91B2-E3C6-4674-8B5A-A2EF6A1AA9FF}" type="pres">
      <dgm:prSet presAssocID="{916BF384-0628-4875-8F69-2D7EFDC706E4}" presName="sibTrans" presStyleCnt="0"/>
      <dgm:spPr/>
    </dgm:pt>
    <dgm:pt modelId="{A1018F6E-8A0F-41B0-945B-6C13AE39916E}" type="pres">
      <dgm:prSet presAssocID="{4F22787B-C3D1-44BC-812C-352AF52FEF23}" presName="node" presStyleLbl="node1" presStyleIdx="4" presStyleCnt="5" custScaleY="145905">
        <dgm:presLayoutVars>
          <dgm:bulletEnabled val="1"/>
        </dgm:presLayoutVars>
      </dgm:prSet>
      <dgm:spPr/>
      <dgm:t>
        <a:bodyPr/>
        <a:lstStyle/>
        <a:p>
          <a:endParaRPr lang="ru-RU"/>
        </a:p>
      </dgm:t>
    </dgm:pt>
  </dgm:ptLst>
  <dgm:cxnLst>
    <dgm:cxn modelId="{10B218EE-73A3-40AD-B2E8-5686506613C0}" srcId="{7288B4E2-A9F7-468E-9BFC-2365A5037180}" destId="{FD4A15EC-9873-4C48-AFA3-705C75B4F501}" srcOrd="3" destOrd="0" parTransId="{06D0A432-B25B-41D9-99B3-D8075166C885}" sibTransId="{916BF384-0628-4875-8F69-2D7EFDC706E4}"/>
    <dgm:cxn modelId="{A0C247B3-1384-4B1E-9FA6-F84373308662}" type="presOf" srcId="{FD4A15EC-9873-4C48-AFA3-705C75B4F501}" destId="{25E9EA77-0D03-4C15-A0B2-F88B5CDFB5C3}" srcOrd="0" destOrd="0" presId="urn:microsoft.com/office/officeart/2005/8/layout/default"/>
    <dgm:cxn modelId="{9D6DFA84-C070-439C-9E95-C874547FBFCF}" type="presOf" srcId="{4F22787B-C3D1-44BC-812C-352AF52FEF23}" destId="{A1018F6E-8A0F-41B0-945B-6C13AE39916E}" srcOrd="0" destOrd="0" presId="urn:microsoft.com/office/officeart/2005/8/layout/default"/>
    <dgm:cxn modelId="{B4B416E0-E788-4791-B0AA-50CB3732BB3A}" srcId="{7288B4E2-A9F7-468E-9BFC-2365A5037180}" destId="{900550EA-F1A4-4A40-B73D-E6CF540C69C1}" srcOrd="2" destOrd="0" parTransId="{BDCEF5B6-D81C-4CE5-8BAD-2D0E98E40844}" sibTransId="{5D6F02A0-7323-43E0-8616-A853611B54F1}"/>
    <dgm:cxn modelId="{7F1B6CC7-1970-44F1-B91D-BE482A8BD47E}" type="presOf" srcId="{7288B4E2-A9F7-468E-9BFC-2365A5037180}" destId="{9EB7CD1F-4DD7-416E-94CA-996322EAAA73}" srcOrd="0" destOrd="0" presId="urn:microsoft.com/office/officeart/2005/8/layout/default"/>
    <dgm:cxn modelId="{3B957F41-9B98-4A32-BDAB-FD05447FC02D}" srcId="{7288B4E2-A9F7-468E-9BFC-2365A5037180}" destId="{50515348-E8B7-4528-A7B3-1123F4F98A61}" srcOrd="1" destOrd="0" parTransId="{036716E3-9C46-4C45-A4FC-12E81CF2CE7B}" sibTransId="{4C7AF232-719C-43B2-8291-A63120286675}"/>
    <dgm:cxn modelId="{8F3AFC6D-CD23-49BA-80F0-DE385B166611}" type="presOf" srcId="{900550EA-F1A4-4A40-B73D-E6CF540C69C1}" destId="{50136D84-37AB-416E-BF21-EFB89448F289}" srcOrd="0" destOrd="0" presId="urn:microsoft.com/office/officeart/2005/8/layout/default"/>
    <dgm:cxn modelId="{38BC5699-B72E-4E2E-8257-5681181DCBB8}" srcId="{7288B4E2-A9F7-468E-9BFC-2365A5037180}" destId="{4F22787B-C3D1-44BC-812C-352AF52FEF23}" srcOrd="4" destOrd="0" parTransId="{75D4E60F-31BC-4AAA-B7ED-80023269144E}" sibTransId="{23279C30-7602-4662-87D5-5080B13FB437}"/>
    <dgm:cxn modelId="{A580E42C-A8D7-4314-B054-C20D11B719C0}" srcId="{7288B4E2-A9F7-468E-9BFC-2365A5037180}" destId="{67BBA9E7-B46A-4573-B177-F76F655CAE86}" srcOrd="0" destOrd="0" parTransId="{E69C19CF-D705-411C-93E0-DAE399445F95}" sibTransId="{F970E1D2-D636-4505-B0F6-A4F905681B2B}"/>
    <dgm:cxn modelId="{7305E1DC-51F5-41CD-B45B-6E11C73A79E8}" type="presOf" srcId="{67BBA9E7-B46A-4573-B177-F76F655CAE86}" destId="{03C23CD3-FCF9-4CCE-A81E-87B6272688A3}" srcOrd="0" destOrd="0" presId="urn:microsoft.com/office/officeart/2005/8/layout/default"/>
    <dgm:cxn modelId="{EB6086A5-8838-4199-895F-9BACBA87F1FE}" type="presOf" srcId="{50515348-E8B7-4528-A7B3-1123F4F98A61}" destId="{ACC24B45-8513-43B7-B279-6036B6517DB8}" srcOrd="0" destOrd="0" presId="urn:microsoft.com/office/officeart/2005/8/layout/default"/>
    <dgm:cxn modelId="{91E3D2EF-D035-461F-A83E-D97BC2ACBF8A}" type="presParOf" srcId="{9EB7CD1F-4DD7-416E-94CA-996322EAAA73}" destId="{03C23CD3-FCF9-4CCE-A81E-87B6272688A3}" srcOrd="0" destOrd="0" presId="urn:microsoft.com/office/officeart/2005/8/layout/default"/>
    <dgm:cxn modelId="{00D84D36-D74B-4D8A-A581-936CCFA147F7}" type="presParOf" srcId="{9EB7CD1F-4DD7-416E-94CA-996322EAAA73}" destId="{94FD9DD9-7127-4320-B4B3-98BCC66C5358}" srcOrd="1" destOrd="0" presId="urn:microsoft.com/office/officeart/2005/8/layout/default"/>
    <dgm:cxn modelId="{DAF28ED5-76A7-40F7-A291-AF01C1BE9237}" type="presParOf" srcId="{9EB7CD1F-4DD7-416E-94CA-996322EAAA73}" destId="{ACC24B45-8513-43B7-B279-6036B6517DB8}" srcOrd="2" destOrd="0" presId="urn:microsoft.com/office/officeart/2005/8/layout/default"/>
    <dgm:cxn modelId="{63F9E469-D797-4D96-82B1-E84A6181B0A4}" type="presParOf" srcId="{9EB7CD1F-4DD7-416E-94CA-996322EAAA73}" destId="{997207AE-CFA9-4434-8E7D-6791A77B882C}" srcOrd="3" destOrd="0" presId="urn:microsoft.com/office/officeart/2005/8/layout/default"/>
    <dgm:cxn modelId="{EDCBF9B2-8EF4-4391-9DDD-2BC0A1875F39}" type="presParOf" srcId="{9EB7CD1F-4DD7-416E-94CA-996322EAAA73}" destId="{50136D84-37AB-416E-BF21-EFB89448F289}" srcOrd="4" destOrd="0" presId="urn:microsoft.com/office/officeart/2005/8/layout/default"/>
    <dgm:cxn modelId="{123A21D9-2F7E-4FF9-AC6E-6538F187A091}" type="presParOf" srcId="{9EB7CD1F-4DD7-416E-94CA-996322EAAA73}" destId="{98683E9F-5EC1-4FC0-9524-863DFD4C07B8}" srcOrd="5" destOrd="0" presId="urn:microsoft.com/office/officeart/2005/8/layout/default"/>
    <dgm:cxn modelId="{8681F287-D754-4E2B-B3C9-A278B7A186A7}" type="presParOf" srcId="{9EB7CD1F-4DD7-416E-94CA-996322EAAA73}" destId="{25E9EA77-0D03-4C15-A0B2-F88B5CDFB5C3}" srcOrd="6" destOrd="0" presId="urn:microsoft.com/office/officeart/2005/8/layout/default"/>
    <dgm:cxn modelId="{77810A38-6463-407C-ADAF-0A98D0429B4F}" type="presParOf" srcId="{9EB7CD1F-4DD7-416E-94CA-996322EAAA73}" destId="{852A91B2-E3C6-4674-8B5A-A2EF6A1AA9FF}" srcOrd="7" destOrd="0" presId="urn:microsoft.com/office/officeart/2005/8/layout/default"/>
    <dgm:cxn modelId="{DEAF92DE-2515-4F32-B5B4-5301E0A60E6F}" type="presParOf" srcId="{9EB7CD1F-4DD7-416E-94CA-996322EAAA73}" destId="{A1018F6E-8A0F-41B0-945B-6C13AE39916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288B4E2-A9F7-468E-9BFC-2365A503718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ru-RU"/>
        </a:p>
      </dgm:t>
    </dgm:pt>
    <dgm:pt modelId="{50515348-E8B7-4528-A7B3-1123F4F98A61}">
      <dgm:prSet phldrT="[Текст]" custT="1"/>
      <dgm:spPr>
        <a:solidFill>
          <a:schemeClr val="accent6"/>
        </a:solidFill>
      </dgm:spPr>
      <dgm:t>
        <a:bodyPr/>
        <a:lstStyle/>
        <a:p>
          <a:r>
            <a:rPr lang="uk-UA" sz="1500" dirty="0" smtClean="0"/>
            <a:t>Як зазначає А. </a:t>
          </a:r>
          <a:r>
            <a:rPr lang="uk-UA" sz="1500" dirty="0" err="1" smtClean="0"/>
            <a:t>Калвіт</a:t>
          </a:r>
          <a:r>
            <a:rPr lang="uk-UA" sz="1500" dirty="0" smtClean="0"/>
            <a:t>, у 70-х роках ХХ ст. дослідницький інтерес у галузі ПЗІ змістився убік формування й розвитку загальної теорії ТНК, беручи до уваги внутрішню організацію фірми. Саме </a:t>
          </a:r>
          <a:r>
            <a:rPr lang="uk-UA" sz="1500" dirty="0" err="1" smtClean="0"/>
            <a:t>внутрішньофірмові</a:t>
          </a:r>
          <a:r>
            <a:rPr lang="uk-UA" sz="1500" dirty="0" smtClean="0"/>
            <a:t> аспекти зарубіжного інвестування лягли в основу найбільш авторитетної на сьогоднішній день теорії ТНК - </a:t>
          </a:r>
          <a:r>
            <a:rPr lang="uk-UA" sz="1500" i="1" dirty="0" smtClean="0"/>
            <a:t>теорії </a:t>
          </a:r>
          <a:r>
            <a:rPr lang="uk-UA" sz="1500" i="1" dirty="0" err="1" smtClean="0"/>
            <a:t>інтерналізації</a:t>
          </a:r>
          <a:r>
            <a:rPr lang="uk-UA" sz="1500" i="1" dirty="0" smtClean="0"/>
            <a:t>.</a:t>
          </a:r>
          <a:endParaRPr lang="ru-RU" sz="1500" b="1" dirty="0"/>
        </a:p>
      </dgm:t>
    </dgm:pt>
    <dgm:pt modelId="{4C7AF232-719C-43B2-8291-A63120286675}" type="sibTrans" cxnId="{3B957F41-9B98-4A32-BDAB-FD05447FC02D}">
      <dgm:prSet/>
      <dgm:spPr/>
      <dgm:t>
        <a:bodyPr/>
        <a:lstStyle/>
        <a:p>
          <a:endParaRPr lang="ru-RU" sz="1500"/>
        </a:p>
      </dgm:t>
    </dgm:pt>
    <dgm:pt modelId="{036716E3-9C46-4C45-A4FC-12E81CF2CE7B}" type="parTrans" cxnId="{3B957F41-9B98-4A32-BDAB-FD05447FC02D}">
      <dgm:prSet/>
      <dgm:spPr/>
      <dgm:t>
        <a:bodyPr/>
        <a:lstStyle/>
        <a:p>
          <a:endParaRPr lang="ru-RU" sz="1500"/>
        </a:p>
      </dgm:t>
    </dgm:pt>
    <dgm:pt modelId="{FB98735E-3F27-427C-B881-EB4E87113FAE}">
      <dgm:prSet custT="1"/>
      <dgm:spPr/>
      <dgm:t>
        <a:bodyPr/>
        <a:lstStyle/>
        <a:p>
          <a:r>
            <a:rPr lang="uk-UA" sz="1500" dirty="0" smtClean="0"/>
            <a:t>Ця теорія пояснює факт здійснення ТНК інвестиційної діяльності (створення цілком контрольованих філій і дочірніх підприємств за кордон) можливістю організації власного ринку, що з'єднує постачання, виробництво й збут. Елімінуючи при цьому вплив зовнішніх ринків, фірма одержує можливість уникнути додаткових трансакційних витрат. Дуже ефективною інтернаціоналізація проміжних ринків може бути у випадку високотехнологічного й наукомісткого виробничого процесу, дозволяючи фірмі зберігати контроль над власним «ноу-хау».</a:t>
          </a:r>
          <a:endParaRPr lang="uk-UA" sz="1500" dirty="0"/>
        </a:p>
      </dgm:t>
    </dgm:pt>
    <dgm:pt modelId="{1406D7D4-A9F7-4C76-922B-2EAFEBC04FE1}" type="parTrans" cxnId="{12417D03-BB95-46B5-AF93-D7BB3AC86BC5}">
      <dgm:prSet/>
      <dgm:spPr/>
      <dgm:t>
        <a:bodyPr/>
        <a:lstStyle/>
        <a:p>
          <a:endParaRPr lang="ru-RU" sz="1500"/>
        </a:p>
      </dgm:t>
    </dgm:pt>
    <dgm:pt modelId="{448F413C-BD0E-4524-98B9-1CA460FC0CE6}" type="sibTrans" cxnId="{12417D03-BB95-46B5-AF93-D7BB3AC86BC5}">
      <dgm:prSet/>
      <dgm:spPr/>
      <dgm:t>
        <a:bodyPr/>
        <a:lstStyle/>
        <a:p>
          <a:endParaRPr lang="ru-RU" sz="1500"/>
        </a:p>
      </dgm:t>
    </dgm:pt>
    <dgm:pt modelId="{83885F71-A0CD-41F3-AE79-271F7E3E687A}">
      <dgm:prSet custT="1"/>
      <dgm:spPr/>
      <dgm:t>
        <a:bodyPr/>
        <a:lstStyle/>
        <a:p>
          <a:r>
            <a:rPr lang="uk-UA" sz="1500" i="1" smtClean="0"/>
            <a:t>Теорія інтерналізації</a:t>
          </a:r>
          <a:r>
            <a:rPr lang="uk-UA" sz="1500" smtClean="0"/>
            <a:t>, запропонована й популяризована П. Баклі та М. Кассоном, а пізніше значно доповнена А. Ругманом, вцілому відбиває підходи, які є основою розглянутих вище горизонтальної і вертикальної інтеграції.</a:t>
          </a:r>
          <a:endParaRPr lang="uk-UA" sz="1500" dirty="0"/>
        </a:p>
      </dgm:t>
    </dgm:pt>
    <dgm:pt modelId="{EEF32D71-3BA3-4D60-8A6A-E33390B80F24}" type="parTrans" cxnId="{FC6D78F2-409D-4542-AC7F-1B22641C96B8}">
      <dgm:prSet/>
      <dgm:spPr/>
      <dgm:t>
        <a:bodyPr/>
        <a:lstStyle/>
        <a:p>
          <a:endParaRPr lang="ru-RU" sz="1500"/>
        </a:p>
      </dgm:t>
    </dgm:pt>
    <dgm:pt modelId="{C1626486-E1E4-4A70-8C42-355E030D86E6}" type="sibTrans" cxnId="{FC6D78F2-409D-4542-AC7F-1B22641C96B8}">
      <dgm:prSet/>
      <dgm:spPr/>
      <dgm:t>
        <a:bodyPr/>
        <a:lstStyle/>
        <a:p>
          <a:endParaRPr lang="ru-RU" sz="1500"/>
        </a:p>
      </dgm:t>
    </dgm:pt>
    <dgm:pt modelId="{D430CFE8-DEB0-44A2-8A12-2E2FEF21932B}" type="pres">
      <dgm:prSet presAssocID="{7288B4E2-A9F7-468E-9BFC-2365A5037180}" presName="linear" presStyleCnt="0">
        <dgm:presLayoutVars>
          <dgm:animLvl val="lvl"/>
          <dgm:resizeHandles val="exact"/>
        </dgm:presLayoutVars>
      </dgm:prSet>
      <dgm:spPr/>
      <dgm:t>
        <a:bodyPr/>
        <a:lstStyle/>
        <a:p>
          <a:endParaRPr lang="ru-RU"/>
        </a:p>
      </dgm:t>
    </dgm:pt>
    <dgm:pt modelId="{963F3C3D-AE7D-47D2-9EA3-7B83D7F760D2}" type="pres">
      <dgm:prSet presAssocID="{50515348-E8B7-4528-A7B3-1123F4F98A61}" presName="parentText" presStyleLbl="node1" presStyleIdx="0" presStyleCnt="3">
        <dgm:presLayoutVars>
          <dgm:chMax val="0"/>
          <dgm:bulletEnabled val="1"/>
        </dgm:presLayoutVars>
      </dgm:prSet>
      <dgm:spPr/>
      <dgm:t>
        <a:bodyPr/>
        <a:lstStyle/>
        <a:p>
          <a:endParaRPr lang="ru-RU"/>
        </a:p>
      </dgm:t>
    </dgm:pt>
    <dgm:pt modelId="{3E5E01C0-2235-496D-A242-7B80E1F6F803}" type="pres">
      <dgm:prSet presAssocID="{4C7AF232-719C-43B2-8291-A63120286675}" presName="spacer" presStyleCnt="0"/>
      <dgm:spPr/>
    </dgm:pt>
    <dgm:pt modelId="{FCACC492-7DD8-4CCD-AB1E-0770011E339E}" type="pres">
      <dgm:prSet presAssocID="{FB98735E-3F27-427C-B881-EB4E87113FAE}" presName="parentText" presStyleLbl="node1" presStyleIdx="1" presStyleCnt="3">
        <dgm:presLayoutVars>
          <dgm:chMax val="0"/>
          <dgm:bulletEnabled val="1"/>
        </dgm:presLayoutVars>
      </dgm:prSet>
      <dgm:spPr/>
      <dgm:t>
        <a:bodyPr/>
        <a:lstStyle/>
        <a:p>
          <a:endParaRPr lang="ru-RU"/>
        </a:p>
      </dgm:t>
    </dgm:pt>
    <dgm:pt modelId="{139149CF-BFD9-4199-9C27-098ED28922FB}" type="pres">
      <dgm:prSet presAssocID="{448F413C-BD0E-4524-98B9-1CA460FC0CE6}" presName="spacer" presStyleCnt="0"/>
      <dgm:spPr/>
    </dgm:pt>
    <dgm:pt modelId="{EEA98524-E273-4614-9165-255FD919530E}" type="pres">
      <dgm:prSet presAssocID="{83885F71-A0CD-41F3-AE79-271F7E3E687A}" presName="parentText" presStyleLbl="node1" presStyleIdx="2" presStyleCnt="3">
        <dgm:presLayoutVars>
          <dgm:chMax val="0"/>
          <dgm:bulletEnabled val="1"/>
        </dgm:presLayoutVars>
      </dgm:prSet>
      <dgm:spPr/>
      <dgm:t>
        <a:bodyPr/>
        <a:lstStyle/>
        <a:p>
          <a:endParaRPr lang="ru-RU"/>
        </a:p>
      </dgm:t>
    </dgm:pt>
  </dgm:ptLst>
  <dgm:cxnLst>
    <dgm:cxn modelId="{12417D03-BB95-46B5-AF93-D7BB3AC86BC5}" srcId="{7288B4E2-A9F7-468E-9BFC-2365A5037180}" destId="{FB98735E-3F27-427C-B881-EB4E87113FAE}" srcOrd="1" destOrd="0" parTransId="{1406D7D4-A9F7-4C76-922B-2EAFEBC04FE1}" sibTransId="{448F413C-BD0E-4524-98B9-1CA460FC0CE6}"/>
    <dgm:cxn modelId="{E7ABDE4E-BF93-4DAE-AD96-73F1C515BDE0}" type="presOf" srcId="{FB98735E-3F27-427C-B881-EB4E87113FAE}" destId="{FCACC492-7DD8-4CCD-AB1E-0770011E339E}" srcOrd="0" destOrd="0" presId="urn:microsoft.com/office/officeart/2005/8/layout/vList2"/>
    <dgm:cxn modelId="{FC6D78F2-409D-4542-AC7F-1B22641C96B8}" srcId="{7288B4E2-A9F7-468E-9BFC-2365A5037180}" destId="{83885F71-A0CD-41F3-AE79-271F7E3E687A}" srcOrd="2" destOrd="0" parTransId="{EEF32D71-3BA3-4D60-8A6A-E33390B80F24}" sibTransId="{C1626486-E1E4-4A70-8C42-355E030D86E6}"/>
    <dgm:cxn modelId="{3B957F41-9B98-4A32-BDAB-FD05447FC02D}" srcId="{7288B4E2-A9F7-468E-9BFC-2365A5037180}" destId="{50515348-E8B7-4528-A7B3-1123F4F98A61}" srcOrd="0" destOrd="0" parTransId="{036716E3-9C46-4C45-A4FC-12E81CF2CE7B}" sibTransId="{4C7AF232-719C-43B2-8291-A63120286675}"/>
    <dgm:cxn modelId="{7E1EE301-1F4C-4E40-9E02-9475A939D8C6}" type="presOf" srcId="{83885F71-A0CD-41F3-AE79-271F7E3E687A}" destId="{EEA98524-E273-4614-9165-255FD919530E}" srcOrd="0" destOrd="0" presId="urn:microsoft.com/office/officeart/2005/8/layout/vList2"/>
    <dgm:cxn modelId="{E215537A-7B8D-4A74-9172-3AEE06E89767}" type="presOf" srcId="{50515348-E8B7-4528-A7B3-1123F4F98A61}" destId="{963F3C3D-AE7D-47D2-9EA3-7B83D7F760D2}" srcOrd="0" destOrd="0" presId="urn:microsoft.com/office/officeart/2005/8/layout/vList2"/>
    <dgm:cxn modelId="{95A7C887-EE8B-4B4C-B031-DD78F3209CEA}" type="presOf" srcId="{7288B4E2-A9F7-468E-9BFC-2365A5037180}" destId="{D430CFE8-DEB0-44A2-8A12-2E2FEF21932B}" srcOrd="0" destOrd="0" presId="urn:microsoft.com/office/officeart/2005/8/layout/vList2"/>
    <dgm:cxn modelId="{59A30AF2-AD25-4DF5-9E88-C09BFB520A1D}" type="presParOf" srcId="{D430CFE8-DEB0-44A2-8A12-2E2FEF21932B}" destId="{963F3C3D-AE7D-47D2-9EA3-7B83D7F760D2}" srcOrd="0" destOrd="0" presId="urn:microsoft.com/office/officeart/2005/8/layout/vList2"/>
    <dgm:cxn modelId="{AFF17D45-A113-4927-B628-5958ECFEC1EC}" type="presParOf" srcId="{D430CFE8-DEB0-44A2-8A12-2E2FEF21932B}" destId="{3E5E01C0-2235-496D-A242-7B80E1F6F803}" srcOrd="1" destOrd="0" presId="urn:microsoft.com/office/officeart/2005/8/layout/vList2"/>
    <dgm:cxn modelId="{51185426-7927-4BAB-8419-7C6FC3E2E0A8}" type="presParOf" srcId="{D430CFE8-DEB0-44A2-8A12-2E2FEF21932B}" destId="{FCACC492-7DD8-4CCD-AB1E-0770011E339E}" srcOrd="2" destOrd="0" presId="urn:microsoft.com/office/officeart/2005/8/layout/vList2"/>
    <dgm:cxn modelId="{26BF1E6C-8CD1-4FC0-A17A-091C817EB96C}" type="presParOf" srcId="{D430CFE8-DEB0-44A2-8A12-2E2FEF21932B}" destId="{139149CF-BFD9-4199-9C27-098ED28922FB}" srcOrd="3" destOrd="0" presId="urn:microsoft.com/office/officeart/2005/8/layout/vList2"/>
    <dgm:cxn modelId="{07B276D2-E4BC-4AF5-B68C-4CA08CBCAF68}" type="presParOf" srcId="{D430CFE8-DEB0-44A2-8A12-2E2FEF21932B}" destId="{EEA98524-E273-4614-9165-255FD919530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288B4E2-A9F7-468E-9BFC-2365A5037180}" type="doc">
      <dgm:prSet loTypeId="urn:microsoft.com/office/officeart/2005/8/layout/hList3" loCatId="list" qsTypeId="urn:microsoft.com/office/officeart/2005/8/quickstyle/simple1" qsCatId="simple" csTypeId="urn:microsoft.com/office/officeart/2005/8/colors/colorful5" csCatId="colorful" phldr="1"/>
      <dgm:spPr/>
      <dgm:t>
        <a:bodyPr/>
        <a:lstStyle/>
        <a:p>
          <a:endParaRPr lang="ru-RU"/>
        </a:p>
      </dgm:t>
    </dgm:pt>
    <dgm:pt modelId="{50515348-E8B7-4528-A7B3-1123F4F98A61}">
      <dgm:prSet phldrT="[Текст]" custT="1"/>
      <dgm:spPr>
        <a:solidFill>
          <a:srgbClr val="002060"/>
        </a:solidFill>
      </dgm:spPr>
      <dgm:t>
        <a:bodyPr/>
        <a:lstStyle/>
        <a:p>
          <a:r>
            <a:rPr lang="uk-UA" sz="2500" dirty="0" smtClean="0"/>
            <a:t>По-перше, доцільно зауважити на різниці понять «інтернаціоналізація» та «</a:t>
          </a:r>
          <a:r>
            <a:rPr lang="uk-UA" sz="2500" dirty="0" err="1" smtClean="0"/>
            <a:t>інтерналізація</a:t>
          </a:r>
          <a:r>
            <a:rPr lang="uk-UA" sz="2500" dirty="0" smtClean="0"/>
            <a:t>» в контексті міжнародного виробництва.</a:t>
          </a:r>
          <a:endParaRPr lang="ru-RU" sz="2500" b="1" dirty="0"/>
        </a:p>
      </dgm:t>
    </dgm:pt>
    <dgm:pt modelId="{4C7AF232-719C-43B2-8291-A63120286675}" type="sibTrans" cxnId="{3B957F41-9B98-4A32-BDAB-FD05447FC02D}">
      <dgm:prSet/>
      <dgm:spPr/>
      <dgm:t>
        <a:bodyPr/>
        <a:lstStyle/>
        <a:p>
          <a:endParaRPr lang="ru-RU" sz="1500"/>
        </a:p>
      </dgm:t>
    </dgm:pt>
    <dgm:pt modelId="{036716E3-9C46-4C45-A4FC-12E81CF2CE7B}" type="parTrans" cxnId="{3B957F41-9B98-4A32-BDAB-FD05447FC02D}">
      <dgm:prSet/>
      <dgm:spPr/>
      <dgm:t>
        <a:bodyPr/>
        <a:lstStyle/>
        <a:p>
          <a:endParaRPr lang="ru-RU" sz="1500"/>
        </a:p>
      </dgm:t>
    </dgm:pt>
    <dgm:pt modelId="{9B681EC9-DA4B-4FB6-94AD-1A807599E6BA}">
      <dgm:prSet custT="1"/>
      <dgm:spPr/>
      <dgm:t>
        <a:bodyPr/>
        <a:lstStyle/>
        <a:p>
          <a:r>
            <a:rPr lang="uk-UA" sz="1600" dirty="0" smtClean="0"/>
            <a:t>А одне з ключових розходжень між інтеграцією та </a:t>
          </a:r>
          <a:r>
            <a:rPr lang="uk-UA" sz="1600" dirty="0" err="1" smtClean="0"/>
            <a:t>інтерналізацією</a:t>
          </a:r>
          <a:r>
            <a:rPr lang="uk-UA" sz="1600" dirty="0" smtClean="0"/>
            <a:t> на думку Р. </a:t>
          </a:r>
          <a:r>
            <a:rPr lang="uk-UA" sz="1600" dirty="0" err="1" smtClean="0"/>
            <a:t>Гросса</a:t>
          </a:r>
          <a:r>
            <a:rPr lang="uk-UA" sz="1600" dirty="0" smtClean="0"/>
            <a:t> і </a:t>
          </a:r>
          <a:r>
            <a:rPr lang="uk-UA" sz="1600" dirty="0" err="1" smtClean="0"/>
            <a:t>Д.Куджави</a:t>
          </a:r>
          <a:r>
            <a:rPr lang="uk-UA" sz="1600" dirty="0" smtClean="0"/>
            <a:t>, полягає в тім, що </a:t>
          </a:r>
          <a:r>
            <a:rPr lang="uk-UA" sz="1600" dirty="0" err="1" smtClean="0"/>
            <a:t>інтерналізація</a:t>
          </a:r>
          <a:r>
            <a:rPr lang="uk-UA" sz="1600" dirty="0" smtClean="0"/>
            <a:t> додатково охоплює трансакції, які знаходяться поза сферою вертикальної чи горизонтальної інтеграції, як наприклад, придбання капіталу, робочої сили й технологій. П. </a:t>
          </a:r>
          <a:r>
            <a:rPr lang="uk-UA" sz="1600" dirty="0" err="1" smtClean="0"/>
            <a:t>Баклі</a:t>
          </a:r>
          <a:r>
            <a:rPr lang="uk-UA" sz="1600" dirty="0" smtClean="0"/>
            <a:t> та М. </a:t>
          </a:r>
          <a:r>
            <a:rPr lang="uk-UA" sz="1600" dirty="0" err="1" smtClean="0"/>
            <a:t>Кассон</a:t>
          </a:r>
          <a:r>
            <a:rPr lang="uk-UA" sz="1600" dirty="0" smtClean="0"/>
            <a:t> наголошували, що прагнучі скоротити трансакційні витрати, фірми об’єднують (</a:t>
          </a:r>
          <a:r>
            <a:rPr lang="uk-UA" sz="1600" dirty="0" err="1" smtClean="0"/>
            <a:t>інтерналізують</a:t>
          </a:r>
          <a:r>
            <a:rPr lang="uk-UA" sz="1600" dirty="0" smtClean="0"/>
            <a:t>) все більшу кількість трансакцій, звужуючи межі ринкового обміну та перетворюючись у великі компанії, що діють в багатьох регіонах світу.</a:t>
          </a:r>
          <a:endParaRPr lang="uk-UA" sz="1600" dirty="0"/>
        </a:p>
      </dgm:t>
    </dgm:pt>
    <dgm:pt modelId="{0CAFE0FC-F110-4CF2-BDAF-DC50FAC3A60C}" type="parTrans" cxnId="{FAD71E30-000F-42C1-9CD1-6BD3D461AD2E}">
      <dgm:prSet/>
      <dgm:spPr/>
      <dgm:t>
        <a:bodyPr/>
        <a:lstStyle/>
        <a:p>
          <a:endParaRPr lang="ru-RU"/>
        </a:p>
      </dgm:t>
    </dgm:pt>
    <dgm:pt modelId="{11FFA211-8CA0-491A-91C5-F84D318CAB32}" type="sibTrans" cxnId="{FAD71E30-000F-42C1-9CD1-6BD3D461AD2E}">
      <dgm:prSet/>
      <dgm:spPr/>
      <dgm:t>
        <a:bodyPr/>
        <a:lstStyle/>
        <a:p>
          <a:endParaRPr lang="ru-RU"/>
        </a:p>
      </dgm:t>
    </dgm:pt>
    <dgm:pt modelId="{E210DAC3-9CC7-4CE1-95B9-B92FE0948D47}">
      <dgm:prSet phldrT="[Текст]" custT="1"/>
      <dgm:spPr/>
      <dgm:t>
        <a:bodyPr/>
        <a:lstStyle/>
        <a:p>
          <a:r>
            <a:rPr lang="uk-UA" sz="1600" dirty="0" smtClean="0"/>
            <a:t>Термін «інтернаціоналізація» (виробництва) - достатньо відомий у економічній літературі та означає встановлення стійких зв’язків між підприємствами різних країн, в результаті чого, виробничий процес в одній країні стає частиною виробничого процесу , що протікає у глобальному масштабі. </a:t>
          </a:r>
          <a:br>
            <a:rPr lang="uk-UA" sz="1600" dirty="0" smtClean="0"/>
          </a:br>
          <a:r>
            <a:rPr lang="uk-UA" sz="1600" dirty="0" smtClean="0"/>
            <a:t/>
          </a:r>
          <a:br>
            <a:rPr lang="uk-UA" sz="1600" dirty="0" smtClean="0"/>
          </a:br>
          <a:r>
            <a:rPr lang="uk-UA" sz="1600" dirty="0" smtClean="0"/>
            <a:t>«Інтернаціоналізація» походить від </a:t>
          </a:r>
          <a:r>
            <a:rPr lang="uk-UA" sz="1600" dirty="0" err="1" smtClean="0"/>
            <a:t>англ</a:t>
          </a:r>
          <a:r>
            <a:rPr lang="uk-UA" sz="1600" dirty="0" smtClean="0"/>
            <a:t>. </a:t>
          </a:r>
          <a:r>
            <a:rPr lang="uk-UA" sz="1600" dirty="0" err="1" smtClean="0"/>
            <a:t>inter-national</a:t>
          </a:r>
          <a:r>
            <a:rPr lang="uk-UA" sz="1600" dirty="0" smtClean="0"/>
            <a:t>, тобто міжнародний, міжнаціональний, </a:t>
          </a:r>
          <a:br>
            <a:rPr lang="uk-UA" sz="1600" dirty="0" smtClean="0"/>
          </a:br>
          <a:r>
            <a:rPr lang="uk-UA" sz="1600" dirty="0" smtClean="0"/>
            <a:t/>
          </a:r>
          <a:br>
            <a:rPr lang="uk-UA" sz="1600" dirty="0" smtClean="0"/>
          </a:br>
          <a:r>
            <a:rPr lang="uk-UA" sz="1600" dirty="0" smtClean="0"/>
            <a:t>а «</a:t>
          </a:r>
          <a:r>
            <a:rPr lang="uk-UA" sz="1600" dirty="0" err="1" smtClean="0"/>
            <a:t>інтерналізація</a:t>
          </a:r>
          <a:r>
            <a:rPr lang="uk-UA" sz="1600" dirty="0" smtClean="0"/>
            <a:t>» походить від </a:t>
          </a:r>
          <a:r>
            <a:rPr lang="uk-UA" sz="1600" dirty="0" err="1" smtClean="0"/>
            <a:t>англ</a:t>
          </a:r>
          <a:r>
            <a:rPr lang="uk-UA" sz="1600" dirty="0" smtClean="0"/>
            <a:t>. </a:t>
          </a:r>
          <a:r>
            <a:rPr lang="uk-UA" sz="1600" dirty="0" err="1" smtClean="0"/>
            <a:t>internal</a:t>
          </a:r>
          <a:r>
            <a:rPr lang="uk-UA" sz="1600" dirty="0" smtClean="0"/>
            <a:t> - внутрішній. </a:t>
          </a:r>
          <a:endParaRPr lang="ru-RU" sz="1600" b="1" dirty="0"/>
        </a:p>
      </dgm:t>
    </dgm:pt>
    <dgm:pt modelId="{85C90EDA-AF20-4DB1-9A7E-3A3F522D7350}" type="parTrans" cxnId="{6DF852B9-0D50-44A2-9351-3CFB7A6A6CA5}">
      <dgm:prSet/>
      <dgm:spPr/>
      <dgm:t>
        <a:bodyPr/>
        <a:lstStyle/>
        <a:p>
          <a:endParaRPr lang="ru-RU"/>
        </a:p>
      </dgm:t>
    </dgm:pt>
    <dgm:pt modelId="{6AE2BE47-24CB-49A2-9DC8-BCDF23F484E4}" type="sibTrans" cxnId="{6DF852B9-0D50-44A2-9351-3CFB7A6A6CA5}">
      <dgm:prSet/>
      <dgm:spPr/>
      <dgm:t>
        <a:bodyPr/>
        <a:lstStyle/>
        <a:p>
          <a:endParaRPr lang="ru-RU"/>
        </a:p>
      </dgm:t>
    </dgm:pt>
    <dgm:pt modelId="{2ABAC207-434B-449C-ACBF-2C0469709067}" type="pres">
      <dgm:prSet presAssocID="{7288B4E2-A9F7-468E-9BFC-2365A5037180}" presName="composite" presStyleCnt="0">
        <dgm:presLayoutVars>
          <dgm:chMax val="1"/>
          <dgm:dir/>
          <dgm:resizeHandles val="exact"/>
        </dgm:presLayoutVars>
      </dgm:prSet>
      <dgm:spPr/>
      <dgm:t>
        <a:bodyPr/>
        <a:lstStyle/>
        <a:p>
          <a:endParaRPr lang="ru-RU"/>
        </a:p>
      </dgm:t>
    </dgm:pt>
    <dgm:pt modelId="{0BA7734B-A081-4043-953D-CC4982ECBB36}" type="pres">
      <dgm:prSet presAssocID="{50515348-E8B7-4528-A7B3-1123F4F98A61}" presName="roof" presStyleLbl="dkBgShp" presStyleIdx="0" presStyleCnt="2"/>
      <dgm:spPr/>
      <dgm:t>
        <a:bodyPr/>
        <a:lstStyle/>
        <a:p>
          <a:endParaRPr lang="ru-RU"/>
        </a:p>
      </dgm:t>
    </dgm:pt>
    <dgm:pt modelId="{DD0D2443-66AD-448D-B526-1450DF41AC14}" type="pres">
      <dgm:prSet presAssocID="{50515348-E8B7-4528-A7B3-1123F4F98A61}" presName="pillars" presStyleCnt="0"/>
      <dgm:spPr/>
    </dgm:pt>
    <dgm:pt modelId="{667896C6-A034-49C1-B9B3-4955D977F776}" type="pres">
      <dgm:prSet presAssocID="{50515348-E8B7-4528-A7B3-1123F4F98A61}" presName="pillar1" presStyleLbl="node1" presStyleIdx="0" presStyleCnt="2">
        <dgm:presLayoutVars>
          <dgm:bulletEnabled val="1"/>
        </dgm:presLayoutVars>
      </dgm:prSet>
      <dgm:spPr/>
      <dgm:t>
        <a:bodyPr/>
        <a:lstStyle/>
        <a:p>
          <a:endParaRPr lang="ru-RU"/>
        </a:p>
      </dgm:t>
    </dgm:pt>
    <dgm:pt modelId="{5504A694-3105-404F-BF29-F69F9CE39C41}" type="pres">
      <dgm:prSet presAssocID="{9B681EC9-DA4B-4FB6-94AD-1A807599E6BA}" presName="pillarX" presStyleLbl="node1" presStyleIdx="1" presStyleCnt="2">
        <dgm:presLayoutVars>
          <dgm:bulletEnabled val="1"/>
        </dgm:presLayoutVars>
      </dgm:prSet>
      <dgm:spPr/>
      <dgm:t>
        <a:bodyPr/>
        <a:lstStyle/>
        <a:p>
          <a:endParaRPr lang="ru-RU"/>
        </a:p>
      </dgm:t>
    </dgm:pt>
    <dgm:pt modelId="{1F1F770D-5E8D-4A80-AE47-ADB654BF2DA8}" type="pres">
      <dgm:prSet presAssocID="{50515348-E8B7-4528-A7B3-1123F4F98A61}" presName="base" presStyleLbl="dkBgShp" presStyleIdx="1" presStyleCnt="2"/>
      <dgm:spPr/>
    </dgm:pt>
  </dgm:ptLst>
  <dgm:cxnLst>
    <dgm:cxn modelId="{4A408829-8E41-4CA6-94FF-AE9E334262D3}" type="presOf" srcId="{50515348-E8B7-4528-A7B3-1123F4F98A61}" destId="{0BA7734B-A081-4043-953D-CC4982ECBB36}" srcOrd="0" destOrd="0" presId="urn:microsoft.com/office/officeart/2005/8/layout/hList3"/>
    <dgm:cxn modelId="{6DF852B9-0D50-44A2-9351-3CFB7A6A6CA5}" srcId="{50515348-E8B7-4528-A7B3-1123F4F98A61}" destId="{E210DAC3-9CC7-4CE1-95B9-B92FE0948D47}" srcOrd="0" destOrd="0" parTransId="{85C90EDA-AF20-4DB1-9A7E-3A3F522D7350}" sibTransId="{6AE2BE47-24CB-49A2-9DC8-BCDF23F484E4}"/>
    <dgm:cxn modelId="{FAD71E30-000F-42C1-9CD1-6BD3D461AD2E}" srcId="{50515348-E8B7-4528-A7B3-1123F4F98A61}" destId="{9B681EC9-DA4B-4FB6-94AD-1A807599E6BA}" srcOrd="1" destOrd="0" parTransId="{0CAFE0FC-F110-4CF2-BDAF-DC50FAC3A60C}" sibTransId="{11FFA211-8CA0-491A-91C5-F84D318CAB32}"/>
    <dgm:cxn modelId="{234B6124-12F7-47CE-86AF-D76197BA2822}" type="presOf" srcId="{7288B4E2-A9F7-468E-9BFC-2365A5037180}" destId="{2ABAC207-434B-449C-ACBF-2C0469709067}" srcOrd="0" destOrd="0" presId="urn:microsoft.com/office/officeart/2005/8/layout/hList3"/>
    <dgm:cxn modelId="{3B957F41-9B98-4A32-BDAB-FD05447FC02D}" srcId="{7288B4E2-A9F7-468E-9BFC-2365A5037180}" destId="{50515348-E8B7-4528-A7B3-1123F4F98A61}" srcOrd="0" destOrd="0" parTransId="{036716E3-9C46-4C45-A4FC-12E81CF2CE7B}" sibTransId="{4C7AF232-719C-43B2-8291-A63120286675}"/>
    <dgm:cxn modelId="{3E872C3A-AF9A-4BDE-96C1-3E8CA69CFA5A}" type="presOf" srcId="{E210DAC3-9CC7-4CE1-95B9-B92FE0948D47}" destId="{667896C6-A034-49C1-B9B3-4955D977F776}" srcOrd="0" destOrd="0" presId="urn:microsoft.com/office/officeart/2005/8/layout/hList3"/>
    <dgm:cxn modelId="{B83A2C87-801F-4A76-886B-FC35245E3769}" type="presOf" srcId="{9B681EC9-DA4B-4FB6-94AD-1A807599E6BA}" destId="{5504A694-3105-404F-BF29-F69F9CE39C41}" srcOrd="0" destOrd="0" presId="urn:microsoft.com/office/officeart/2005/8/layout/hList3"/>
    <dgm:cxn modelId="{7B8904E9-34FE-4A77-A3A6-157F9AD39162}" type="presParOf" srcId="{2ABAC207-434B-449C-ACBF-2C0469709067}" destId="{0BA7734B-A081-4043-953D-CC4982ECBB36}" srcOrd="0" destOrd="0" presId="urn:microsoft.com/office/officeart/2005/8/layout/hList3"/>
    <dgm:cxn modelId="{A7B3E0BF-6914-4961-A943-F229A1C8844B}" type="presParOf" srcId="{2ABAC207-434B-449C-ACBF-2C0469709067}" destId="{DD0D2443-66AD-448D-B526-1450DF41AC14}" srcOrd="1" destOrd="0" presId="urn:microsoft.com/office/officeart/2005/8/layout/hList3"/>
    <dgm:cxn modelId="{09331D4C-B343-4043-A5CE-07DE40C36047}" type="presParOf" srcId="{DD0D2443-66AD-448D-B526-1450DF41AC14}" destId="{667896C6-A034-49C1-B9B3-4955D977F776}" srcOrd="0" destOrd="0" presId="urn:microsoft.com/office/officeart/2005/8/layout/hList3"/>
    <dgm:cxn modelId="{15312B5C-4592-4253-9C3E-222343AFCCE2}" type="presParOf" srcId="{DD0D2443-66AD-448D-B526-1450DF41AC14}" destId="{5504A694-3105-404F-BF29-F69F9CE39C41}" srcOrd="1" destOrd="0" presId="urn:microsoft.com/office/officeart/2005/8/layout/hList3"/>
    <dgm:cxn modelId="{843B8CC6-B670-42C6-91F4-33FD67AEB240}" type="presParOf" srcId="{2ABAC207-434B-449C-ACBF-2C0469709067}" destId="{1F1F770D-5E8D-4A80-AE47-ADB654BF2DA8}"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288B4E2-A9F7-468E-9BFC-2365A5037180}"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ru-RU"/>
        </a:p>
      </dgm:t>
    </dgm:pt>
    <dgm:pt modelId="{50515348-E8B7-4528-A7B3-1123F4F98A61}">
      <dgm:prSet phldrT="[Текст]" custT="1"/>
      <dgm:spPr>
        <a:solidFill>
          <a:srgbClr val="002060"/>
        </a:solidFill>
      </dgm:spPr>
      <dgm:t>
        <a:bodyPr/>
        <a:lstStyle/>
        <a:p>
          <a:r>
            <a:rPr lang="uk-UA" sz="1800" dirty="0" smtClean="0"/>
            <a:t>Відповідно до розробленої ним </a:t>
          </a:r>
          <a:r>
            <a:rPr lang="uk-UA" sz="1800" i="1" dirty="0" smtClean="0"/>
            <a:t>еклектичної теорії (</a:t>
          </a:r>
          <a:r>
            <a:rPr lang="uk-UA" sz="1800" dirty="0" smtClean="0"/>
            <a:t>англійського економіста </a:t>
          </a:r>
          <a:r>
            <a:rPr lang="uk-UA" sz="1800" dirty="0" err="1" smtClean="0"/>
            <a:t>Д.Даннінга</a:t>
          </a:r>
          <a:r>
            <a:rPr lang="uk-UA" sz="1800" dirty="0" smtClean="0"/>
            <a:t>) </a:t>
          </a:r>
          <a:r>
            <a:rPr lang="uk-UA" sz="1800" i="1" dirty="0" smtClean="0"/>
            <a:t>міжнародного виробництва, </a:t>
          </a:r>
          <a:r>
            <a:rPr lang="uk-UA" sz="1800" dirty="0" smtClean="0"/>
            <a:t>здійснення ПЗІ повинне відбуватися на основі урахування трьох груп факторів:</a:t>
          </a:r>
          <a:endParaRPr lang="ru-RU" sz="1800" b="1" dirty="0"/>
        </a:p>
      </dgm:t>
    </dgm:pt>
    <dgm:pt modelId="{4C7AF232-719C-43B2-8291-A63120286675}" type="sibTrans" cxnId="{3B957F41-9B98-4A32-BDAB-FD05447FC02D}">
      <dgm:prSet/>
      <dgm:spPr/>
      <dgm:t>
        <a:bodyPr/>
        <a:lstStyle/>
        <a:p>
          <a:endParaRPr lang="ru-RU" sz="1500"/>
        </a:p>
      </dgm:t>
    </dgm:pt>
    <dgm:pt modelId="{036716E3-9C46-4C45-A4FC-12E81CF2CE7B}" type="parTrans" cxnId="{3B957F41-9B98-4A32-BDAB-FD05447FC02D}">
      <dgm:prSet/>
      <dgm:spPr/>
      <dgm:t>
        <a:bodyPr/>
        <a:lstStyle/>
        <a:p>
          <a:endParaRPr lang="ru-RU" sz="1500"/>
        </a:p>
      </dgm:t>
    </dgm:pt>
    <dgm:pt modelId="{E210DAC3-9CC7-4CE1-95B9-B92FE0948D47}">
      <dgm:prSet phldrT="[Текст]" custT="1"/>
      <dgm:spPr/>
      <dgm:t>
        <a:bodyPr/>
        <a:lstStyle/>
        <a:p>
          <a:r>
            <a:rPr lang="uk-UA" sz="1400" dirty="0" smtClean="0"/>
            <a:t>а</a:t>
          </a:r>
          <a:r>
            <a:rPr lang="uk-UA" sz="1400" i="1" dirty="0" smtClean="0"/>
            <a:t>) переваги володіння (</a:t>
          </a:r>
          <a:r>
            <a:rPr lang="uk-UA" sz="1400" dirty="0" err="1" smtClean="0"/>
            <a:t>ownership</a:t>
          </a:r>
          <a:r>
            <a:rPr lang="uk-UA" sz="1400" dirty="0" smtClean="0"/>
            <a:t> </a:t>
          </a:r>
          <a:r>
            <a:rPr lang="uk-UA" sz="1400" dirty="0" err="1" smtClean="0"/>
            <a:t>advantages</a:t>
          </a:r>
          <a:r>
            <a:rPr lang="uk-UA" sz="1400" dirty="0" smtClean="0"/>
            <a:t>; О): конкурентні переваги фірми, у </a:t>
          </a:r>
          <a:r>
            <a:rPr lang="uk-UA" sz="1400" dirty="0" err="1" smtClean="0"/>
            <a:t>т.ч</a:t>
          </a:r>
          <a:r>
            <a:rPr lang="uk-UA" sz="1400" dirty="0" smtClean="0"/>
            <a:t>. технологічний рівень, управлінські навички, маркетинговий досвід, імідж, економія на масштабах і </a:t>
          </a:r>
          <a:r>
            <a:rPr lang="uk-UA" sz="1400" dirty="0" err="1" smtClean="0"/>
            <a:t>т.д</a:t>
          </a:r>
          <a:r>
            <a:rPr lang="uk-UA" sz="1400" dirty="0" smtClean="0"/>
            <a:t>.;</a:t>
          </a:r>
          <a:endParaRPr lang="ru-RU" sz="1400" b="1" dirty="0"/>
        </a:p>
      </dgm:t>
    </dgm:pt>
    <dgm:pt modelId="{85C90EDA-AF20-4DB1-9A7E-3A3F522D7350}" type="parTrans" cxnId="{6DF852B9-0D50-44A2-9351-3CFB7A6A6CA5}">
      <dgm:prSet/>
      <dgm:spPr/>
      <dgm:t>
        <a:bodyPr/>
        <a:lstStyle/>
        <a:p>
          <a:endParaRPr lang="ru-RU"/>
        </a:p>
      </dgm:t>
    </dgm:pt>
    <dgm:pt modelId="{6AE2BE47-24CB-49A2-9DC8-BCDF23F484E4}" type="sibTrans" cxnId="{6DF852B9-0D50-44A2-9351-3CFB7A6A6CA5}">
      <dgm:prSet/>
      <dgm:spPr/>
      <dgm:t>
        <a:bodyPr/>
        <a:lstStyle/>
        <a:p>
          <a:endParaRPr lang="ru-RU"/>
        </a:p>
      </dgm:t>
    </dgm:pt>
    <dgm:pt modelId="{4F9AB4FD-7AB0-4F2F-931E-F1631ED66923}">
      <dgm:prSet custT="1"/>
      <dgm:spPr/>
      <dgm:t>
        <a:bodyPr/>
        <a:lstStyle/>
        <a:p>
          <a:r>
            <a:rPr lang="uk-UA" sz="1400" dirty="0" smtClean="0"/>
            <a:t>б) </a:t>
          </a:r>
          <a:r>
            <a:rPr lang="uk-UA" sz="1400" i="1" dirty="0" smtClean="0"/>
            <a:t>переваги дислокації </a:t>
          </a:r>
          <a:r>
            <a:rPr lang="uk-UA" sz="1400" dirty="0" smtClean="0"/>
            <a:t>(</a:t>
          </a:r>
          <a:r>
            <a:rPr lang="uk-UA" sz="1400" dirty="0" err="1" smtClean="0"/>
            <a:t>location</a:t>
          </a:r>
          <a:r>
            <a:rPr lang="uk-UA" sz="1400" dirty="0" smtClean="0"/>
            <a:t> </a:t>
          </a:r>
          <a:r>
            <a:rPr lang="uk-UA" sz="1400" dirty="0" err="1" smtClean="0"/>
            <a:t>advantages</a:t>
          </a:r>
          <a:r>
            <a:rPr lang="uk-UA" sz="1400" dirty="0" smtClean="0"/>
            <a:t>; L) включають виробничі витрати в закордонній країні, тарифи, податки, транспортні витрати, політичний ризик, розвиненість інфраструктури і </a:t>
          </a:r>
          <a:r>
            <a:rPr lang="uk-UA" sz="1400" dirty="0" err="1" smtClean="0"/>
            <a:t>т.д</a:t>
          </a:r>
          <a:r>
            <a:rPr lang="uk-UA" sz="1400" dirty="0" smtClean="0"/>
            <a:t>.;</a:t>
          </a:r>
          <a:endParaRPr lang="uk-UA" sz="1400" dirty="0"/>
        </a:p>
      </dgm:t>
    </dgm:pt>
    <dgm:pt modelId="{E83FB1F3-0F20-4219-8B93-5D801F639B2E}" type="parTrans" cxnId="{C6671FC3-4437-4521-9736-0480BF8F326C}">
      <dgm:prSet/>
      <dgm:spPr/>
      <dgm:t>
        <a:bodyPr/>
        <a:lstStyle/>
        <a:p>
          <a:endParaRPr lang="ru-RU"/>
        </a:p>
      </dgm:t>
    </dgm:pt>
    <dgm:pt modelId="{6003F2D6-D597-4E55-8781-29478D4B0F6C}" type="sibTrans" cxnId="{C6671FC3-4437-4521-9736-0480BF8F326C}">
      <dgm:prSet/>
      <dgm:spPr/>
      <dgm:t>
        <a:bodyPr/>
        <a:lstStyle/>
        <a:p>
          <a:endParaRPr lang="ru-RU"/>
        </a:p>
      </dgm:t>
    </dgm:pt>
    <dgm:pt modelId="{23B377DE-89C6-461A-A271-1F911D0A891A}">
      <dgm:prSet custT="1"/>
      <dgm:spPr/>
      <dgm:t>
        <a:bodyPr/>
        <a:lstStyle/>
        <a:p>
          <a:r>
            <a:rPr lang="uk-UA" sz="1400" dirty="0" smtClean="0"/>
            <a:t>в) </a:t>
          </a:r>
          <a:r>
            <a:rPr lang="uk-UA" sz="1400" i="1" dirty="0" smtClean="0"/>
            <a:t>переваги </a:t>
          </a:r>
          <a:r>
            <a:rPr lang="uk-UA" sz="1400" i="1" dirty="0" err="1" smtClean="0"/>
            <a:t>інтерналізації</a:t>
          </a:r>
          <a:r>
            <a:rPr lang="uk-UA" sz="1400" i="1" dirty="0" smtClean="0"/>
            <a:t> </a:t>
          </a:r>
          <a:r>
            <a:rPr lang="uk-UA" sz="1400" dirty="0" smtClean="0"/>
            <a:t>(</a:t>
          </a:r>
          <a:r>
            <a:rPr lang="uk-UA" sz="1400" dirty="0" err="1" smtClean="0"/>
            <a:t>internalization</a:t>
          </a:r>
          <a:r>
            <a:rPr lang="uk-UA" sz="1400" dirty="0" smtClean="0"/>
            <a:t> </a:t>
          </a:r>
          <a:r>
            <a:rPr lang="uk-UA" sz="1400" dirty="0" err="1" smtClean="0"/>
            <a:t>advantages</a:t>
          </a:r>
          <a:r>
            <a:rPr lang="uk-UA" sz="1400" dirty="0" smtClean="0"/>
            <a:t>; I), пов'язані з можливістю одержання більш високих результатів за допомогою самостійної діяльності в зарубіжній країні в порівнянні з використанням місцевих дистриб’юторів, ліцензіатів і </a:t>
          </a:r>
          <a:r>
            <a:rPr lang="uk-UA" sz="1400" dirty="0" err="1" smtClean="0"/>
            <a:t>т.д</a:t>
          </a:r>
          <a:r>
            <a:rPr lang="uk-UA" sz="1400" dirty="0" smtClean="0"/>
            <a:t>.</a:t>
          </a:r>
          <a:endParaRPr lang="uk-UA" sz="1400" dirty="0"/>
        </a:p>
      </dgm:t>
    </dgm:pt>
    <dgm:pt modelId="{4BE19457-D182-4FF5-ABB5-29455AC6A431}" type="parTrans" cxnId="{4EDB8921-6B3C-4A25-8982-40472B714DC8}">
      <dgm:prSet/>
      <dgm:spPr/>
      <dgm:t>
        <a:bodyPr/>
        <a:lstStyle/>
        <a:p>
          <a:endParaRPr lang="ru-RU"/>
        </a:p>
      </dgm:t>
    </dgm:pt>
    <dgm:pt modelId="{CC1E6815-AB63-4CC9-A59B-6A9248B152E8}" type="sibTrans" cxnId="{4EDB8921-6B3C-4A25-8982-40472B714DC8}">
      <dgm:prSet/>
      <dgm:spPr/>
      <dgm:t>
        <a:bodyPr/>
        <a:lstStyle/>
        <a:p>
          <a:endParaRPr lang="ru-RU"/>
        </a:p>
      </dgm:t>
    </dgm:pt>
    <dgm:pt modelId="{B28932A8-5ABC-47EC-929E-C68885BCBF1C}">
      <dgm:prSet/>
      <dgm:spPr/>
      <dgm:t>
        <a:bodyPr/>
        <a:lstStyle/>
        <a:p>
          <a:r>
            <a:rPr lang="uk-UA" dirty="0" smtClean="0"/>
            <a:t>Застосування запропонованої Д. </a:t>
          </a:r>
          <a:r>
            <a:rPr lang="uk-UA" dirty="0" err="1" smtClean="0"/>
            <a:t>Даннінгом</a:t>
          </a:r>
          <a:r>
            <a:rPr lang="uk-UA" dirty="0" smtClean="0"/>
            <a:t> моделі OLI дозволяє значно підвищити ефективність міжнародного менеджменту. Л. Руденко відзначає, що одночасне урахування комплексу </a:t>
          </a:r>
          <a:r>
            <a:rPr lang="uk-UA" dirty="0" err="1" smtClean="0"/>
            <a:t>загальносередовищних</a:t>
          </a:r>
          <a:r>
            <a:rPr lang="uk-UA" dirty="0" smtClean="0"/>
            <a:t> факторів конкретних країн і фірмових конкурентних переваг забезпечує можливість перебування адекватного рівня </a:t>
          </a:r>
          <a:r>
            <a:rPr lang="uk-UA" dirty="0" err="1" smtClean="0"/>
            <a:t>інтерналізації</a:t>
          </a:r>
          <a:r>
            <a:rPr lang="uk-UA" dirty="0" smtClean="0"/>
            <a:t> своєї діяльності на зарубіжному ринку (рис. 1).</a:t>
          </a:r>
          <a:endParaRPr lang="uk-UA" dirty="0"/>
        </a:p>
      </dgm:t>
    </dgm:pt>
    <dgm:pt modelId="{31504CA9-96D0-4A4D-AF17-21CF864A2461}" type="parTrans" cxnId="{3B649A30-A83C-490F-A877-B69E61B7B743}">
      <dgm:prSet/>
      <dgm:spPr/>
      <dgm:t>
        <a:bodyPr/>
        <a:lstStyle/>
        <a:p>
          <a:endParaRPr lang="ru-RU"/>
        </a:p>
      </dgm:t>
    </dgm:pt>
    <dgm:pt modelId="{E462A625-13AE-4D18-9C1C-3AD9D30C206C}" type="sibTrans" cxnId="{3B649A30-A83C-490F-A877-B69E61B7B743}">
      <dgm:prSet/>
      <dgm:spPr/>
      <dgm:t>
        <a:bodyPr/>
        <a:lstStyle/>
        <a:p>
          <a:endParaRPr lang="ru-RU"/>
        </a:p>
      </dgm:t>
    </dgm:pt>
    <dgm:pt modelId="{E9CDF96F-C574-4C13-AB86-8451158596A3}" type="pres">
      <dgm:prSet presAssocID="{7288B4E2-A9F7-468E-9BFC-2365A5037180}" presName="Name0" presStyleCnt="0">
        <dgm:presLayoutVars>
          <dgm:dir/>
          <dgm:animLvl val="lvl"/>
          <dgm:resizeHandles val="exact"/>
        </dgm:presLayoutVars>
      </dgm:prSet>
      <dgm:spPr/>
      <dgm:t>
        <a:bodyPr/>
        <a:lstStyle/>
        <a:p>
          <a:endParaRPr lang="ru-RU"/>
        </a:p>
      </dgm:t>
    </dgm:pt>
    <dgm:pt modelId="{5051EA19-E7FD-4747-8A00-CB8DB021144F}" type="pres">
      <dgm:prSet presAssocID="{B28932A8-5ABC-47EC-929E-C68885BCBF1C}" presName="boxAndChildren" presStyleCnt="0"/>
      <dgm:spPr/>
    </dgm:pt>
    <dgm:pt modelId="{7EB92FDE-4BA5-4500-BE4D-67E2D3E57BE6}" type="pres">
      <dgm:prSet presAssocID="{B28932A8-5ABC-47EC-929E-C68885BCBF1C}" presName="parentTextBox" presStyleLbl="node1" presStyleIdx="0" presStyleCnt="2"/>
      <dgm:spPr/>
      <dgm:t>
        <a:bodyPr/>
        <a:lstStyle/>
        <a:p>
          <a:endParaRPr lang="ru-RU"/>
        </a:p>
      </dgm:t>
    </dgm:pt>
    <dgm:pt modelId="{9DA458D6-3BD8-4A70-BD69-6A71B1787837}" type="pres">
      <dgm:prSet presAssocID="{4C7AF232-719C-43B2-8291-A63120286675}" presName="sp" presStyleCnt="0"/>
      <dgm:spPr/>
    </dgm:pt>
    <dgm:pt modelId="{6E338C4B-B737-4B45-8E58-B73BA50892E4}" type="pres">
      <dgm:prSet presAssocID="{50515348-E8B7-4528-A7B3-1123F4F98A61}" presName="arrowAndChildren" presStyleCnt="0"/>
      <dgm:spPr/>
    </dgm:pt>
    <dgm:pt modelId="{4D6FE142-E9E7-4D11-BDCF-475CA37D0FD2}" type="pres">
      <dgm:prSet presAssocID="{50515348-E8B7-4528-A7B3-1123F4F98A61}" presName="parentTextArrow" presStyleLbl="node1" presStyleIdx="0" presStyleCnt="2"/>
      <dgm:spPr/>
      <dgm:t>
        <a:bodyPr/>
        <a:lstStyle/>
        <a:p>
          <a:endParaRPr lang="ru-RU"/>
        </a:p>
      </dgm:t>
    </dgm:pt>
    <dgm:pt modelId="{C3A2A02D-4207-498E-9CE8-907EC692C263}" type="pres">
      <dgm:prSet presAssocID="{50515348-E8B7-4528-A7B3-1123F4F98A61}" presName="arrow" presStyleLbl="node1" presStyleIdx="1" presStyleCnt="2"/>
      <dgm:spPr/>
      <dgm:t>
        <a:bodyPr/>
        <a:lstStyle/>
        <a:p>
          <a:endParaRPr lang="ru-RU"/>
        </a:p>
      </dgm:t>
    </dgm:pt>
    <dgm:pt modelId="{45E418EA-AB8C-4BE0-A23E-EF0720677407}" type="pres">
      <dgm:prSet presAssocID="{50515348-E8B7-4528-A7B3-1123F4F98A61}" presName="descendantArrow" presStyleCnt="0"/>
      <dgm:spPr/>
    </dgm:pt>
    <dgm:pt modelId="{19908676-93EF-4E3F-9D05-256F999A444D}" type="pres">
      <dgm:prSet presAssocID="{E210DAC3-9CC7-4CE1-95B9-B92FE0948D47}" presName="childTextArrow" presStyleLbl="fgAccFollowNode1" presStyleIdx="0" presStyleCnt="3" custScaleY="193972" custLinFactNeighborX="-886" custLinFactNeighborY="35147">
        <dgm:presLayoutVars>
          <dgm:bulletEnabled val="1"/>
        </dgm:presLayoutVars>
      </dgm:prSet>
      <dgm:spPr/>
      <dgm:t>
        <a:bodyPr/>
        <a:lstStyle/>
        <a:p>
          <a:endParaRPr lang="ru-RU"/>
        </a:p>
      </dgm:t>
    </dgm:pt>
    <dgm:pt modelId="{C17592B1-13C5-46C0-A2EC-D47DB7460EB1}" type="pres">
      <dgm:prSet presAssocID="{4F9AB4FD-7AB0-4F2F-931E-F1631ED66923}" presName="childTextArrow" presStyleLbl="fgAccFollowNode1" presStyleIdx="1" presStyleCnt="3" custScaleY="193972" custLinFactNeighborX="-886" custLinFactNeighborY="35147">
        <dgm:presLayoutVars>
          <dgm:bulletEnabled val="1"/>
        </dgm:presLayoutVars>
      </dgm:prSet>
      <dgm:spPr/>
      <dgm:t>
        <a:bodyPr/>
        <a:lstStyle/>
        <a:p>
          <a:endParaRPr lang="ru-RU"/>
        </a:p>
      </dgm:t>
    </dgm:pt>
    <dgm:pt modelId="{CA42B35F-D3CF-4708-A2B2-D1517971AF54}" type="pres">
      <dgm:prSet presAssocID="{23B377DE-89C6-461A-A271-1F911D0A891A}" presName="childTextArrow" presStyleLbl="fgAccFollowNode1" presStyleIdx="2" presStyleCnt="3" custScaleY="193972" custLinFactNeighborX="-886" custLinFactNeighborY="35147">
        <dgm:presLayoutVars>
          <dgm:bulletEnabled val="1"/>
        </dgm:presLayoutVars>
      </dgm:prSet>
      <dgm:spPr/>
      <dgm:t>
        <a:bodyPr/>
        <a:lstStyle/>
        <a:p>
          <a:endParaRPr lang="ru-RU"/>
        </a:p>
      </dgm:t>
    </dgm:pt>
  </dgm:ptLst>
  <dgm:cxnLst>
    <dgm:cxn modelId="{67A96B99-162A-4F55-AB48-205F702AE674}" type="presOf" srcId="{50515348-E8B7-4528-A7B3-1123F4F98A61}" destId="{4D6FE142-E9E7-4D11-BDCF-475CA37D0FD2}" srcOrd="0" destOrd="0" presId="urn:microsoft.com/office/officeart/2005/8/layout/process4"/>
    <dgm:cxn modelId="{4EDB8921-6B3C-4A25-8982-40472B714DC8}" srcId="{50515348-E8B7-4528-A7B3-1123F4F98A61}" destId="{23B377DE-89C6-461A-A271-1F911D0A891A}" srcOrd="2" destOrd="0" parTransId="{4BE19457-D182-4FF5-ABB5-29455AC6A431}" sibTransId="{CC1E6815-AB63-4CC9-A59B-6A9248B152E8}"/>
    <dgm:cxn modelId="{3B649A30-A83C-490F-A877-B69E61B7B743}" srcId="{7288B4E2-A9F7-468E-9BFC-2365A5037180}" destId="{B28932A8-5ABC-47EC-929E-C68885BCBF1C}" srcOrd="1" destOrd="0" parTransId="{31504CA9-96D0-4A4D-AF17-21CF864A2461}" sibTransId="{E462A625-13AE-4D18-9C1C-3AD9D30C206C}"/>
    <dgm:cxn modelId="{6DF852B9-0D50-44A2-9351-3CFB7A6A6CA5}" srcId="{50515348-E8B7-4528-A7B3-1123F4F98A61}" destId="{E210DAC3-9CC7-4CE1-95B9-B92FE0948D47}" srcOrd="0" destOrd="0" parTransId="{85C90EDA-AF20-4DB1-9A7E-3A3F522D7350}" sibTransId="{6AE2BE47-24CB-49A2-9DC8-BCDF23F484E4}"/>
    <dgm:cxn modelId="{3B957F41-9B98-4A32-BDAB-FD05447FC02D}" srcId="{7288B4E2-A9F7-468E-9BFC-2365A5037180}" destId="{50515348-E8B7-4528-A7B3-1123F4F98A61}" srcOrd="0" destOrd="0" parTransId="{036716E3-9C46-4C45-A4FC-12E81CF2CE7B}" sibTransId="{4C7AF232-719C-43B2-8291-A63120286675}"/>
    <dgm:cxn modelId="{4267A0D3-9437-4C87-9575-177D71F373F4}" type="presOf" srcId="{50515348-E8B7-4528-A7B3-1123F4F98A61}" destId="{C3A2A02D-4207-498E-9CE8-907EC692C263}" srcOrd="1" destOrd="0" presId="urn:microsoft.com/office/officeart/2005/8/layout/process4"/>
    <dgm:cxn modelId="{DCB0F29A-7CD4-43AD-A9F4-08332906C4D5}" type="presOf" srcId="{7288B4E2-A9F7-468E-9BFC-2365A5037180}" destId="{E9CDF96F-C574-4C13-AB86-8451158596A3}" srcOrd="0" destOrd="0" presId="urn:microsoft.com/office/officeart/2005/8/layout/process4"/>
    <dgm:cxn modelId="{28314526-1911-4118-BEA9-6321B78DF20F}" type="presOf" srcId="{B28932A8-5ABC-47EC-929E-C68885BCBF1C}" destId="{7EB92FDE-4BA5-4500-BE4D-67E2D3E57BE6}" srcOrd="0" destOrd="0" presId="urn:microsoft.com/office/officeart/2005/8/layout/process4"/>
    <dgm:cxn modelId="{C6671FC3-4437-4521-9736-0480BF8F326C}" srcId="{50515348-E8B7-4528-A7B3-1123F4F98A61}" destId="{4F9AB4FD-7AB0-4F2F-931E-F1631ED66923}" srcOrd="1" destOrd="0" parTransId="{E83FB1F3-0F20-4219-8B93-5D801F639B2E}" sibTransId="{6003F2D6-D597-4E55-8781-29478D4B0F6C}"/>
    <dgm:cxn modelId="{608FBCE1-5C03-49EC-B31C-A2128C19F9DA}" type="presOf" srcId="{23B377DE-89C6-461A-A271-1F911D0A891A}" destId="{CA42B35F-D3CF-4708-A2B2-D1517971AF54}" srcOrd="0" destOrd="0" presId="urn:microsoft.com/office/officeart/2005/8/layout/process4"/>
    <dgm:cxn modelId="{2767FA61-59B4-4C0D-B97B-FC35FA03CF1C}" type="presOf" srcId="{4F9AB4FD-7AB0-4F2F-931E-F1631ED66923}" destId="{C17592B1-13C5-46C0-A2EC-D47DB7460EB1}" srcOrd="0" destOrd="0" presId="urn:microsoft.com/office/officeart/2005/8/layout/process4"/>
    <dgm:cxn modelId="{603B5AEE-A8D6-4B1B-904D-40FA84323B0B}" type="presOf" srcId="{E210DAC3-9CC7-4CE1-95B9-B92FE0948D47}" destId="{19908676-93EF-4E3F-9D05-256F999A444D}" srcOrd="0" destOrd="0" presId="urn:microsoft.com/office/officeart/2005/8/layout/process4"/>
    <dgm:cxn modelId="{503634AF-F05F-456F-9302-682A7B816D49}" type="presParOf" srcId="{E9CDF96F-C574-4C13-AB86-8451158596A3}" destId="{5051EA19-E7FD-4747-8A00-CB8DB021144F}" srcOrd="0" destOrd="0" presId="urn:microsoft.com/office/officeart/2005/8/layout/process4"/>
    <dgm:cxn modelId="{CF97C170-44D0-457B-9622-18039A3560FB}" type="presParOf" srcId="{5051EA19-E7FD-4747-8A00-CB8DB021144F}" destId="{7EB92FDE-4BA5-4500-BE4D-67E2D3E57BE6}" srcOrd="0" destOrd="0" presId="urn:microsoft.com/office/officeart/2005/8/layout/process4"/>
    <dgm:cxn modelId="{FFAD8873-E181-4508-B10D-362955785BE6}" type="presParOf" srcId="{E9CDF96F-C574-4C13-AB86-8451158596A3}" destId="{9DA458D6-3BD8-4A70-BD69-6A71B1787837}" srcOrd="1" destOrd="0" presId="urn:microsoft.com/office/officeart/2005/8/layout/process4"/>
    <dgm:cxn modelId="{EF9D1837-09F4-4932-A9C8-8E0CE2C1FA21}" type="presParOf" srcId="{E9CDF96F-C574-4C13-AB86-8451158596A3}" destId="{6E338C4B-B737-4B45-8E58-B73BA50892E4}" srcOrd="2" destOrd="0" presId="urn:microsoft.com/office/officeart/2005/8/layout/process4"/>
    <dgm:cxn modelId="{5B98B9EB-59AF-4F4C-BF5F-C09BC6A2CE3B}" type="presParOf" srcId="{6E338C4B-B737-4B45-8E58-B73BA50892E4}" destId="{4D6FE142-E9E7-4D11-BDCF-475CA37D0FD2}" srcOrd="0" destOrd="0" presId="urn:microsoft.com/office/officeart/2005/8/layout/process4"/>
    <dgm:cxn modelId="{FF831BF4-1349-4C65-985E-6554DAA18477}" type="presParOf" srcId="{6E338C4B-B737-4B45-8E58-B73BA50892E4}" destId="{C3A2A02D-4207-498E-9CE8-907EC692C263}" srcOrd="1" destOrd="0" presId="urn:microsoft.com/office/officeart/2005/8/layout/process4"/>
    <dgm:cxn modelId="{8F558499-2A65-494D-81AB-E3738191DA6D}" type="presParOf" srcId="{6E338C4B-B737-4B45-8E58-B73BA50892E4}" destId="{45E418EA-AB8C-4BE0-A23E-EF0720677407}" srcOrd="2" destOrd="0" presId="urn:microsoft.com/office/officeart/2005/8/layout/process4"/>
    <dgm:cxn modelId="{3AC03C17-39C3-4B9F-96C5-103F405F51E9}" type="presParOf" srcId="{45E418EA-AB8C-4BE0-A23E-EF0720677407}" destId="{19908676-93EF-4E3F-9D05-256F999A444D}" srcOrd="0" destOrd="0" presId="urn:microsoft.com/office/officeart/2005/8/layout/process4"/>
    <dgm:cxn modelId="{409D3164-3FB6-41C5-BD24-2B70FD6F797D}" type="presParOf" srcId="{45E418EA-AB8C-4BE0-A23E-EF0720677407}" destId="{C17592B1-13C5-46C0-A2EC-D47DB7460EB1}" srcOrd="1" destOrd="0" presId="urn:microsoft.com/office/officeart/2005/8/layout/process4"/>
    <dgm:cxn modelId="{CFBBDAE6-8097-46C7-84AC-6AC22126CC1B}" type="presParOf" srcId="{45E418EA-AB8C-4BE0-A23E-EF0720677407}" destId="{CA42B35F-D3CF-4708-A2B2-D1517971AF54}"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288B4E2-A9F7-468E-9BFC-2365A503718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50515348-E8B7-4528-A7B3-1123F4F98A61}">
      <dgm:prSet phldrT="[Текст]" custT="1"/>
      <dgm:spPr/>
      <dgm:t>
        <a:bodyPr/>
        <a:lstStyle/>
        <a:p>
          <a:r>
            <a:rPr lang="uk-UA" sz="1800" i="1" dirty="0" smtClean="0">
              <a:solidFill>
                <a:schemeClr val="tx1"/>
              </a:solidFill>
              <a:effectLst>
                <a:outerShdw blurRad="38100" dist="38100" dir="2700000" algn="tl">
                  <a:srgbClr val="000000">
                    <a:alpha val="43137"/>
                  </a:srgbClr>
                </a:outerShdw>
              </a:effectLst>
            </a:rPr>
            <a:t>ДИНАМІЧНА МОДЕЛЬ КОНКУРЕНТНИХ ПЕРЕВАГ КРАЇН</a:t>
          </a:r>
          <a:r>
            <a:rPr lang="uk-UA" sz="1800" i="1" dirty="0" smtClean="0">
              <a:solidFill>
                <a:schemeClr val="tx1"/>
              </a:solidFill>
            </a:rPr>
            <a:t>. </a:t>
          </a:r>
          <a:r>
            <a:rPr lang="uk-UA" sz="1800" dirty="0" smtClean="0"/>
            <a:t>Якщо в 70-х 80-х роках основна увага дослідників зосереджувалося на проблемах, пов'язаних з організацією міжнародних </a:t>
          </a:r>
          <a:r>
            <a:rPr lang="uk-UA" sz="1800" dirty="0" err="1" smtClean="0"/>
            <a:t>внутрішньофірмових</a:t>
          </a:r>
          <a:r>
            <a:rPr lang="uk-UA" sz="1800" dirty="0" smtClean="0"/>
            <a:t> операцій ТНК, оцінкою відносних переваг та витрат, пов'язаних з їх проведенням, то вже на початку 90-х років усе більший інтерес почали викликати питання, що стосуються пояснення самої сутності та структури ресурсного потенціалу ТНК, який дозволяє здійснювати масштабні виробничі процеси за національними межами.</a:t>
          </a:r>
          <a:endParaRPr lang="ru-RU" sz="1800" b="1" dirty="0"/>
        </a:p>
      </dgm:t>
    </dgm:pt>
    <dgm:pt modelId="{4C7AF232-719C-43B2-8291-A63120286675}" type="sibTrans" cxnId="{3B957F41-9B98-4A32-BDAB-FD05447FC02D}">
      <dgm:prSet/>
      <dgm:spPr/>
      <dgm:t>
        <a:bodyPr/>
        <a:lstStyle/>
        <a:p>
          <a:endParaRPr lang="ru-RU" sz="1500"/>
        </a:p>
      </dgm:t>
    </dgm:pt>
    <dgm:pt modelId="{036716E3-9C46-4C45-A4FC-12E81CF2CE7B}" type="parTrans" cxnId="{3B957F41-9B98-4A32-BDAB-FD05447FC02D}">
      <dgm:prSet/>
      <dgm:spPr/>
      <dgm:t>
        <a:bodyPr/>
        <a:lstStyle/>
        <a:p>
          <a:endParaRPr lang="ru-RU" sz="1500"/>
        </a:p>
      </dgm:t>
    </dgm:pt>
    <dgm:pt modelId="{4C01E992-A51B-4830-B9E2-EAA5E74D9223}">
      <dgm:prSet phldrT="[Текст]" custT="1"/>
      <dgm:spPr/>
      <dgm:t>
        <a:bodyPr/>
        <a:lstStyle/>
        <a:p>
          <a:r>
            <a:rPr lang="uk-UA" sz="1800" dirty="0" smtClean="0"/>
            <a:t>Значним внеском у розвиток теоретичної думки в галузі ПЗІ і ТНК стала робота знаменитого американського професора міжнародного бізнесу М. Портера «Конкурентні переваги країн» (1990)</a:t>
          </a:r>
          <a:endParaRPr lang="ru-RU" sz="1800" b="1" dirty="0"/>
        </a:p>
      </dgm:t>
    </dgm:pt>
    <dgm:pt modelId="{A56C9818-0148-49EC-BFBE-442B100757F8}" type="parTrans" cxnId="{2CBB2280-D482-4279-838F-272F491EC16F}">
      <dgm:prSet/>
      <dgm:spPr/>
      <dgm:t>
        <a:bodyPr/>
        <a:lstStyle/>
        <a:p>
          <a:endParaRPr lang="ru-RU"/>
        </a:p>
      </dgm:t>
    </dgm:pt>
    <dgm:pt modelId="{22192E13-51D3-4A96-A3FE-439D5930B8ED}" type="sibTrans" cxnId="{2CBB2280-D482-4279-838F-272F491EC16F}">
      <dgm:prSet/>
      <dgm:spPr/>
      <dgm:t>
        <a:bodyPr/>
        <a:lstStyle/>
        <a:p>
          <a:endParaRPr lang="ru-RU"/>
        </a:p>
      </dgm:t>
    </dgm:pt>
    <dgm:pt modelId="{29FD3A8F-3673-47EE-A6A0-519879903453}">
      <dgm:prSet phldrT="[Текст]" custT="1"/>
      <dgm:spPr/>
      <dgm:t>
        <a:bodyPr/>
        <a:lstStyle/>
        <a:p>
          <a:r>
            <a:rPr lang="uk-UA" sz="1800" dirty="0" smtClean="0"/>
            <a:t>Під конкурентною перевагою країни М. Портер має на увазі здатність національних фірм використовувати дислоковані усередині країни ресурси таким чином, щоб успішно конкурувати на міжнародних ринках. </a:t>
          </a:r>
          <a:br>
            <a:rPr lang="uk-UA" sz="1800" dirty="0" smtClean="0"/>
          </a:br>
          <a:r>
            <a:rPr lang="uk-UA" sz="1800" dirty="0" smtClean="0"/>
            <a:t/>
          </a:r>
          <a:br>
            <a:rPr lang="uk-UA" sz="1800" dirty="0" smtClean="0"/>
          </a:br>
          <a:r>
            <a:rPr lang="uk-UA" sz="1800" dirty="0" smtClean="0"/>
            <a:t>М. Портер розміщає основні детермінанти цієї здатності в «</a:t>
          </a:r>
          <a:r>
            <a:rPr lang="uk-UA" sz="1800" dirty="0" err="1" smtClean="0"/>
            <a:t>даймонд</a:t>
          </a:r>
          <a:r>
            <a:rPr lang="uk-UA" sz="1800" dirty="0" smtClean="0"/>
            <a:t>», що вбирає набір змінних, які характеризують середовище, де функціонують місцеві фірми, а також сприяють або перешкоджають створенню конкурентного ринку.</a:t>
          </a:r>
          <a:endParaRPr lang="ru-RU" sz="1800" b="1" dirty="0"/>
        </a:p>
      </dgm:t>
    </dgm:pt>
    <dgm:pt modelId="{91A4CEE8-3FD9-426E-AC05-4F19AE63020B}" type="parTrans" cxnId="{BC64C727-64BE-4702-B9FE-5C8BB62FD171}">
      <dgm:prSet/>
      <dgm:spPr/>
      <dgm:t>
        <a:bodyPr/>
        <a:lstStyle/>
        <a:p>
          <a:endParaRPr lang="ru-RU"/>
        </a:p>
      </dgm:t>
    </dgm:pt>
    <dgm:pt modelId="{9B8AFA3E-660D-4A26-BFF2-9CBA138AAF1B}" type="sibTrans" cxnId="{BC64C727-64BE-4702-B9FE-5C8BB62FD171}">
      <dgm:prSet/>
      <dgm:spPr/>
      <dgm:t>
        <a:bodyPr/>
        <a:lstStyle/>
        <a:p>
          <a:endParaRPr lang="ru-RU"/>
        </a:p>
      </dgm:t>
    </dgm:pt>
    <dgm:pt modelId="{D430CFE8-DEB0-44A2-8A12-2E2FEF21932B}" type="pres">
      <dgm:prSet presAssocID="{7288B4E2-A9F7-468E-9BFC-2365A5037180}" presName="linear" presStyleCnt="0">
        <dgm:presLayoutVars>
          <dgm:animLvl val="lvl"/>
          <dgm:resizeHandles val="exact"/>
        </dgm:presLayoutVars>
      </dgm:prSet>
      <dgm:spPr/>
      <dgm:t>
        <a:bodyPr/>
        <a:lstStyle/>
        <a:p>
          <a:endParaRPr lang="ru-RU"/>
        </a:p>
      </dgm:t>
    </dgm:pt>
    <dgm:pt modelId="{963F3C3D-AE7D-47D2-9EA3-7B83D7F760D2}" type="pres">
      <dgm:prSet presAssocID="{50515348-E8B7-4528-A7B3-1123F4F98A61}" presName="parentText" presStyleLbl="node1" presStyleIdx="0" presStyleCnt="3" custScaleY="118400">
        <dgm:presLayoutVars>
          <dgm:chMax val="0"/>
          <dgm:bulletEnabled val="1"/>
        </dgm:presLayoutVars>
      </dgm:prSet>
      <dgm:spPr/>
      <dgm:t>
        <a:bodyPr/>
        <a:lstStyle/>
        <a:p>
          <a:endParaRPr lang="ru-RU"/>
        </a:p>
      </dgm:t>
    </dgm:pt>
    <dgm:pt modelId="{3E5E01C0-2235-496D-A242-7B80E1F6F803}" type="pres">
      <dgm:prSet presAssocID="{4C7AF232-719C-43B2-8291-A63120286675}" presName="spacer" presStyleCnt="0"/>
      <dgm:spPr/>
    </dgm:pt>
    <dgm:pt modelId="{E4C86BAA-DDB3-4E14-959A-327868F21237}" type="pres">
      <dgm:prSet presAssocID="{4C01E992-A51B-4830-B9E2-EAA5E74D9223}" presName="parentText" presStyleLbl="node1" presStyleIdx="1" presStyleCnt="3" custScaleY="54384">
        <dgm:presLayoutVars>
          <dgm:chMax val="0"/>
          <dgm:bulletEnabled val="1"/>
        </dgm:presLayoutVars>
      </dgm:prSet>
      <dgm:spPr/>
      <dgm:t>
        <a:bodyPr/>
        <a:lstStyle/>
        <a:p>
          <a:endParaRPr lang="ru-RU"/>
        </a:p>
      </dgm:t>
    </dgm:pt>
    <dgm:pt modelId="{DA8592CA-3827-4BDB-B03F-64EA42289572}" type="pres">
      <dgm:prSet presAssocID="{22192E13-51D3-4A96-A3FE-439D5930B8ED}" presName="spacer" presStyleCnt="0"/>
      <dgm:spPr/>
    </dgm:pt>
    <dgm:pt modelId="{36AEBEF6-D959-49ED-914B-20F440C2DBF2}" type="pres">
      <dgm:prSet presAssocID="{29FD3A8F-3673-47EE-A6A0-519879903453}" presName="parentText" presStyleLbl="node1" presStyleIdx="2" presStyleCnt="3">
        <dgm:presLayoutVars>
          <dgm:chMax val="0"/>
          <dgm:bulletEnabled val="1"/>
        </dgm:presLayoutVars>
      </dgm:prSet>
      <dgm:spPr/>
      <dgm:t>
        <a:bodyPr/>
        <a:lstStyle/>
        <a:p>
          <a:endParaRPr lang="ru-RU"/>
        </a:p>
      </dgm:t>
    </dgm:pt>
  </dgm:ptLst>
  <dgm:cxnLst>
    <dgm:cxn modelId="{2CBB2280-D482-4279-838F-272F491EC16F}" srcId="{7288B4E2-A9F7-468E-9BFC-2365A5037180}" destId="{4C01E992-A51B-4830-B9E2-EAA5E74D9223}" srcOrd="1" destOrd="0" parTransId="{A56C9818-0148-49EC-BFBE-442B100757F8}" sibTransId="{22192E13-51D3-4A96-A3FE-439D5930B8ED}"/>
    <dgm:cxn modelId="{09D94E46-137B-4323-8B2C-F85063510D60}" type="presOf" srcId="{4C01E992-A51B-4830-B9E2-EAA5E74D9223}" destId="{E4C86BAA-DDB3-4E14-959A-327868F21237}" srcOrd="0" destOrd="0" presId="urn:microsoft.com/office/officeart/2005/8/layout/vList2"/>
    <dgm:cxn modelId="{D05ED308-68DB-42A0-8D52-89F968481B08}" type="presOf" srcId="{29FD3A8F-3673-47EE-A6A0-519879903453}" destId="{36AEBEF6-D959-49ED-914B-20F440C2DBF2}" srcOrd="0" destOrd="0" presId="urn:microsoft.com/office/officeart/2005/8/layout/vList2"/>
    <dgm:cxn modelId="{3B957F41-9B98-4A32-BDAB-FD05447FC02D}" srcId="{7288B4E2-A9F7-468E-9BFC-2365A5037180}" destId="{50515348-E8B7-4528-A7B3-1123F4F98A61}" srcOrd="0" destOrd="0" parTransId="{036716E3-9C46-4C45-A4FC-12E81CF2CE7B}" sibTransId="{4C7AF232-719C-43B2-8291-A63120286675}"/>
    <dgm:cxn modelId="{E215537A-7B8D-4A74-9172-3AEE06E89767}" type="presOf" srcId="{50515348-E8B7-4528-A7B3-1123F4F98A61}" destId="{963F3C3D-AE7D-47D2-9EA3-7B83D7F760D2}" srcOrd="0" destOrd="0" presId="urn:microsoft.com/office/officeart/2005/8/layout/vList2"/>
    <dgm:cxn modelId="{95A7C887-EE8B-4B4C-B031-DD78F3209CEA}" type="presOf" srcId="{7288B4E2-A9F7-468E-9BFC-2365A5037180}" destId="{D430CFE8-DEB0-44A2-8A12-2E2FEF21932B}" srcOrd="0" destOrd="0" presId="urn:microsoft.com/office/officeart/2005/8/layout/vList2"/>
    <dgm:cxn modelId="{BC64C727-64BE-4702-B9FE-5C8BB62FD171}" srcId="{7288B4E2-A9F7-468E-9BFC-2365A5037180}" destId="{29FD3A8F-3673-47EE-A6A0-519879903453}" srcOrd="2" destOrd="0" parTransId="{91A4CEE8-3FD9-426E-AC05-4F19AE63020B}" sibTransId="{9B8AFA3E-660D-4A26-BFF2-9CBA138AAF1B}"/>
    <dgm:cxn modelId="{59A30AF2-AD25-4DF5-9E88-C09BFB520A1D}" type="presParOf" srcId="{D430CFE8-DEB0-44A2-8A12-2E2FEF21932B}" destId="{963F3C3D-AE7D-47D2-9EA3-7B83D7F760D2}" srcOrd="0" destOrd="0" presId="urn:microsoft.com/office/officeart/2005/8/layout/vList2"/>
    <dgm:cxn modelId="{845573D6-D95A-42BC-8C1E-9DAE5178A034}" type="presParOf" srcId="{D430CFE8-DEB0-44A2-8A12-2E2FEF21932B}" destId="{3E5E01C0-2235-496D-A242-7B80E1F6F803}" srcOrd="1" destOrd="0" presId="urn:microsoft.com/office/officeart/2005/8/layout/vList2"/>
    <dgm:cxn modelId="{3190B18D-B408-42D2-BEDB-809D964B9E43}" type="presParOf" srcId="{D430CFE8-DEB0-44A2-8A12-2E2FEF21932B}" destId="{E4C86BAA-DDB3-4E14-959A-327868F21237}" srcOrd="2" destOrd="0" presId="urn:microsoft.com/office/officeart/2005/8/layout/vList2"/>
    <dgm:cxn modelId="{D8292650-A1DC-4EB9-AE78-310AD83DDAE5}" type="presParOf" srcId="{D430CFE8-DEB0-44A2-8A12-2E2FEF21932B}" destId="{DA8592CA-3827-4BDB-B03F-64EA42289572}" srcOrd="3" destOrd="0" presId="urn:microsoft.com/office/officeart/2005/8/layout/vList2"/>
    <dgm:cxn modelId="{00226481-3E83-4C82-B0E8-4D28DD447807}" type="presParOf" srcId="{D430CFE8-DEB0-44A2-8A12-2E2FEF21932B}" destId="{36AEBEF6-D959-49ED-914B-20F440C2DBF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288B4E2-A9F7-468E-9BFC-2365A5037180}"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ru-RU"/>
        </a:p>
      </dgm:t>
    </dgm:pt>
    <dgm:pt modelId="{50515348-E8B7-4528-A7B3-1123F4F98A61}">
      <dgm:prSet phldrT="[Текст]" custT="1"/>
      <dgm:spPr/>
      <dgm:t>
        <a:bodyPr/>
        <a:lstStyle/>
        <a:p>
          <a:r>
            <a:rPr lang="uk-UA" sz="1800" dirty="0" smtClean="0"/>
            <a:t>«</a:t>
          </a:r>
          <a:r>
            <a:rPr lang="uk-UA" sz="1800" dirty="0" err="1" smtClean="0"/>
            <a:t>Даймонд</a:t>
          </a:r>
          <a:r>
            <a:rPr lang="uk-UA" sz="1800" dirty="0" smtClean="0"/>
            <a:t>» являє собою динамічну систему, де параметри </a:t>
          </a:r>
          <a:r>
            <a:rPr lang="uk-UA" sz="1800" dirty="0" smtClean="0"/>
            <a:t>кожної </a:t>
          </a:r>
          <a:r>
            <a:rPr lang="uk-UA" sz="1800" dirty="0" smtClean="0"/>
            <a:t>з детермінант тісно пов'язані зі станом інших. Згідно з М. </a:t>
          </a:r>
          <a:r>
            <a:rPr lang="uk-UA" sz="1800" dirty="0" smtClean="0"/>
            <a:t>Портером</a:t>
          </a:r>
          <a:r>
            <a:rPr lang="uk-UA" sz="1800" dirty="0" smtClean="0"/>
            <a:t>, 4 детермінанти конкурентної переваги країни включають:</a:t>
          </a:r>
          <a:endParaRPr lang="ru-RU" sz="1800" b="1" dirty="0"/>
        </a:p>
      </dgm:t>
    </dgm:pt>
    <dgm:pt modelId="{4C7AF232-719C-43B2-8291-A63120286675}" type="sibTrans" cxnId="{3B957F41-9B98-4A32-BDAB-FD05447FC02D}">
      <dgm:prSet/>
      <dgm:spPr/>
      <dgm:t>
        <a:bodyPr/>
        <a:lstStyle/>
        <a:p>
          <a:endParaRPr lang="ru-RU" sz="1500"/>
        </a:p>
      </dgm:t>
    </dgm:pt>
    <dgm:pt modelId="{036716E3-9C46-4C45-A4FC-12E81CF2CE7B}" type="parTrans" cxnId="{3B957F41-9B98-4A32-BDAB-FD05447FC02D}">
      <dgm:prSet/>
      <dgm:spPr/>
      <dgm:t>
        <a:bodyPr/>
        <a:lstStyle/>
        <a:p>
          <a:endParaRPr lang="ru-RU" sz="1500"/>
        </a:p>
      </dgm:t>
    </dgm:pt>
    <dgm:pt modelId="{FE56C63D-3F6C-44AC-B343-C4372D1D423C}">
      <dgm:prSet custT="1"/>
      <dgm:spPr/>
      <dgm:t>
        <a:bodyPr/>
        <a:lstStyle/>
        <a:p>
          <a:r>
            <a:rPr lang="uk-UA" sz="1300" dirty="0" smtClean="0"/>
            <a:t>- фактори виробництва, у </a:t>
          </a:r>
          <a:r>
            <a:rPr lang="uk-UA" sz="1300" dirty="0" err="1" smtClean="0"/>
            <a:t>т.ч</a:t>
          </a:r>
          <a:r>
            <a:rPr lang="uk-UA" sz="1300" dirty="0" smtClean="0"/>
            <a:t>. природні ресурси, а також створені фактори, як наприклад, інфраструктура, кваліфікована робоча сила і </a:t>
          </a:r>
          <a:r>
            <a:rPr lang="uk-UA" sz="1300" dirty="0" err="1" smtClean="0"/>
            <a:t>т.д</a:t>
          </a:r>
          <a:r>
            <a:rPr lang="uk-UA" sz="1300" dirty="0" smtClean="0"/>
            <a:t>.;</a:t>
          </a:r>
          <a:endParaRPr lang="uk-UA" sz="1300" dirty="0"/>
        </a:p>
      </dgm:t>
    </dgm:pt>
    <dgm:pt modelId="{B31291DE-EFC5-4484-A04D-9B775CDD08E3}" type="parTrans" cxnId="{8FD5C37A-2886-45A0-9A55-72A038F4FBD2}">
      <dgm:prSet/>
      <dgm:spPr/>
      <dgm:t>
        <a:bodyPr/>
        <a:lstStyle/>
        <a:p>
          <a:endParaRPr lang="ru-RU"/>
        </a:p>
      </dgm:t>
    </dgm:pt>
    <dgm:pt modelId="{61EA9208-25F5-40C5-B0C4-117B8FDA7659}" type="sibTrans" cxnId="{8FD5C37A-2886-45A0-9A55-72A038F4FBD2}">
      <dgm:prSet/>
      <dgm:spPr/>
      <dgm:t>
        <a:bodyPr/>
        <a:lstStyle/>
        <a:p>
          <a:endParaRPr lang="ru-RU"/>
        </a:p>
      </dgm:t>
    </dgm:pt>
    <dgm:pt modelId="{6D28AE3E-76D7-4102-9714-8302053DB4D4}">
      <dgm:prSet custT="1"/>
      <dgm:spPr/>
      <dgm:t>
        <a:bodyPr/>
        <a:lstStyle/>
        <a:p>
          <a:r>
            <a:rPr lang="uk-UA" sz="1300" dirty="0" smtClean="0"/>
            <a:t>- умови попиту: обсяг і характер попиту на товари й послуги з боку місцевих споживачів;</a:t>
          </a:r>
          <a:endParaRPr lang="uk-UA" sz="1300" dirty="0"/>
        </a:p>
      </dgm:t>
    </dgm:pt>
    <dgm:pt modelId="{8E48C549-1DB3-4C38-9D7B-A19761D19CA5}" type="parTrans" cxnId="{586FCD69-A4F5-4AF8-9E72-B5E083F5E2EA}">
      <dgm:prSet/>
      <dgm:spPr/>
      <dgm:t>
        <a:bodyPr/>
        <a:lstStyle/>
        <a:p>
          <a:endParaRPr lang="ru-RU"/>
        </a:p>
      </dgm:t>
    </dgm:pt>
    <dgm:pt modelId="{A0B500DB-83D1-4CAF-B037-2B9704E232F5}" type="sibTrans" cxnId="{586FCD69-A4F5-4AF8-9E72-B5E083F5E2EA}">
      <dgm:prSet/>
      <dgm:spPr/>
      <dgm:t>
        <a:bodyPr/>
        <a:lstStyle/>
        <a:p>
          <a:endParaRPr lang="ru-RU"/>
        </a:p>
      </dgm:t>
    </dgm:pt>
    <dgm:pt modelId="{CD864614-16A7-486D-9A60-F6C35D029782}">
      <dgm:prSet custT="1"/>
      <dgm:spPr/>
      <dgm:t>
        <a:bodyPr/>
        <a:lstStyle/>
        <a:p>
          <a:r>
            <a:rPr lang="uk-UA" sz="1300" dirty="0" smtClean="0"/>
            <a:t>- зв'язані і підтримуючі галузі: наявність чи відсутність національних постачальників і зв'язаних галузей, конкурентоздатних у міжнародному масштабі;</a:t>
          </a:r>
          <a:endParaRPr lang="uk-UA" sz="1300" dirty="0"/>
        </a:p>
      </dgm:t>
    </dgm:pt>
    <dgm:pt modelId="{EADD249D-5BD2-45D8-82B0-B4A7A708D4B2}" type="parTrans" cxnId="{9F22178E-73FD-48CA-9AC7-8D1DDF9ECEAD}">
      <dgm:prSet/>
      <dgm:spPr/>
      <dgm:t>
        <a:bodyPr/>
        <a:lstStyle/>
        <a:p>
          <a:endParaRPr lang="ru-RU"/>
        </a:p>
      </dgm:t>
    </dgm:pt>
    <dgm:pt modelId="{11296129-B9BD-40A4-AF6A-71933758CFDD}" type="sibTrans" cxnId="{9F22178E-73FD-48CA-9AC7-8D1DDF9ECEAD}">
      <dgm:prSet/>
      <dgm:spPr/>
      <dgm:t>
        <a:bodyPr/>
        <a:lstStyle/>
        <a:p>
          <a:endParaRPr lang="ru-RU"/>
        </a:p>
      </dgm:t>
    </dgm:pt>
    <dgm:pt modelId="{897B7EF4-C7E9-4884-866D-5E403D47F88C}">
      <dgm:prSet custT="1"/>
      <dgm:spPr/>
      <dgm:t>
        <a:bodyPr/>
        <a:lstStyle/>
        <a:p>
          <a:r>
            <a:rPr lang="uk-UA" sz="1300" dirty="0" smtClean="0"/>
            <a:t>- фірмова стратегія, структура та конкуренція: конкуренція фірм у середині країни й умови створення, організації і управління фірмами.</a:t>
          </a:r>
          <a:endParaRPr lang="uk-UA" sz="1300" dirty="0"/>
        </a:p>
      </dgm:t>
    </dgm:pt>
    <dgm:pt modelId="{3F561821-8D0A-47F5-944E-9620A39EE8D7}" type="parTrans" cxnId="{E924359A-A478-4F14-B33D-7788080453B6}">
      <dgm:prSet/>
      <dgm:spPr/>
      <dgm:t>
        <a:bodyPr/>
        <a:lstStyle/>
        <a:p>
          <a:endParaRPr lang="ru-RU"/>
        </a:p>
      </dgm:t>
    </dgm:pt>
    <dgm:pt modelId="{95B763C3-1899-4CAC-BD9D-52416F4008AC}" type="sibTrans" cxnId="{E924359A-A478-4F14-B33D-7788080453B6}">
      <dgm:prSet/>
      <dgm:spPr/>
      <dgm:t>
        <a:bodyPr/>
        <a:lstStyle/>
        <a:p>
          <a:endParaRPr lang="ru-RU"/>
        </a:p>
      </dgm:t>
    </dgm:pt>
    <dgm:pt modelId="{F3A39C51-CC31-45FB-9788-CA56A5B81EAD}">
      <dgm:prSet/>
      <dgm:spPr/>
      <dgm:t>
        <a:bodyPr/>
        <a:lstStyle/>
        <a:p>
          <a:r>
            <a:rPr lang="uk-UA" dirty="0" smtClean="0"/>
            <a:t>М. Портер вводить дві додаткові змінні (ролі уряду і ймовірні параметри - </a:t>
          </a:r>
          <a:r>
            <a:rPr lang="uk-UA" dirty="0" err="1" smtClean="0"/>
            <a:t>chance</a:t>
          </a:r>
          <a:r>
            <a:rPr lang="uk-UA" dirty="0" smtClean="0"/>
            <a:t>), які також впливають на перераховані вище компоненти «</a:t>
          </a:r>
          <a:r>
            <a:rPr lang="uk-UA" dirty="0" err="1" smtClean="0"/>
            <a:t>даймонду</a:t>
          </a:r>
          <a:r>
            <a:rPr lang="uk-UA" dirty="0" smtClean="0"/>
            <a:t>». </a:t>
          </a:r>
          <a:br>
            <a:rPr lang="uk-UA" dirty="0" smtClean="0"/>
          </a:br>
          <a:r>
            <a:rPr lang="uk-UA" dirty="0" smtClean="0"/>
            <a:t/>
          </a:r>
          <a:br>
            <a:rPr lang="uk-UA" dirty="0" smtClean="0"/>
          </a:br>
          <a:r>
            <a:rPr lang="uk-UA" dirty="0" smtClean="0"/>
            <a:t>На основі результатів досліджень 8-ми країн та 4-х галузей промисловості М. Портер робить висновок: успішна глобальна конкурентоздатність ТНК визначається саме характеристиками національного «</a:t>
          </a:r>
          <a:r>
            <a:rPr lang="uk-UA" dirty="0" err="1" smtClean="0"/>
            <a:t>даймонду</a:t>
          </a:r>
          <a:r>
            <a:rPr lang="uk-UA" dirty="0" smtClean="0"/>
            <a:t>» країни базування, їх динамікою і взаємозалежністю.</a:t>
          </a:r>
          <a:endParaRPr lang="uk-UA" dirty="0"/>
        </a:p>
      </dgm:t>
    </dgm:pt>
    <dgm:pt modelId="{F3FFC1E4-B44C-4E8F-97BA-680CF53A35D7}" type="parTrans" cxnId="{E2F7738C-AD67-4CD6-AD12-A8BC60C532C9}">
      <dgm:prSet/>
      <dgm:spPr/>
      <dgm:t>
        <a:bodyPr/>
        <a:lstStyle/>
        <a:p>
          <a:endParaRPr lang="ru-RU"/>
        </a:p>
      </dgm:t>
    </dgm:pt>
    <dgm:pt modelId="{83598EC2-D27E-4347-90C0-327EC922863D}" type="sibTrans" cxnId="{E2F7738C-AD67-4CD6-AD12-A8BC60C532C9}">
      <dgm:prSet/>
      <dgm:spPr/>
      <dgm:t>
        <a:bodyPr/>
        <a:lstStyle/>
        <a:p>
          <a:endParaRPr lang="ru-RU"/>
        </a:p>
      </dgm:t>
    </dgm:pt>
    <dgm:pt modelId="{60D8FD9E-0BB7-4D2E-A241-16E5239EE11C}" type="pres">
      <dgm:prSet presAssocID="{7288B4E2-A9F7-468E-9BFC-2365A5037180}" presName="Name0" presStyleCnt="0">
        <dgm:presLayoutVars>
          <dgm:dir/>
          <dgm:animLvl val="lvl"/>
          <dgm:resizeHandles val="exact"/>
        </dgm:presLayoutVars>
      </dgm:prSet>
      <dgm:spPr/>
      <dgm:t>
        <a:bodyPr/>
        <a:lstStyle/>
        <a:p>
          <a:endParaRPr lang="ru-RU"/>
        </a:p>
      </dgm:t>
    </dgm:pt>
    <dgm:pt modelId="{CE44F067-CBC7-4B55-BCD2-2BE35F2056A1}" type="pres">
      <dgm:prSet presAssocID="{F3A39C51-CC31-45FB-9788-CA56A5B81EAD}" presName="boxAndChildren" presStyleCnt="0"/>
      <dgm:spPr/>
    </dgm:pt>
    <dgm:pt modelId="{D5D55360-A685-431F-85D9-612826AA0E62}" type="pres">
      <dgm:prSet presAssocID="{F3A39C51-CC31-45FB-9788-CA56A5B81EAD}" presName="parentTextBox" presStyleLbl="node1" presStyleIdx="0" presStyleCnt="2"/>
      <dgm:spPr/>
      <dgm:t>
        <a:bodyPr/>
        <a:lstStyle/>
        <a:p>
          <a:endParaRPr lang="ru-RU"/>
        </a:p>
      </dgm:t>
    </dgm:pt>
    <dgm:pt modelId="{AE26C552-0915-47AD-9C7E-C7508ECA40C8}" type="pres">
      <dgm:prSet presAssocID="{4C7AF232-719C-43B2-8291-A63120286675}" presName="sp" presStyleCnt="0"/>
      <dgm:spPr/>
    </dgm:pt>
    <dgm:pt modelId="{C98412AD-5BFB-4829-B87F-3DAA930370C9}" type="pres">
      <dgm:prSet presAssocID="{50515348-E8B7-4528-A7B3-1123F4F98A61}" presName="arrowAndChildren" presStyleCnt="0"/>
      <dgm:spPr/>
    </dgm:pt>
    <dgm:pt modelId="{C7298AC6-22FD-442E-9275-7B04EF5F04EF}" type="pres">
      <dgm:prSet presAssocID="{50515348-E8B7-4528-A7B3-1123F4F98A61}" presName="parentTextArrow" presStyleLbl="node1" presStyleIdx="0" presStyleCnt="2"/>
      <dgm:spPr/>
      <dgm:t>
        <a:bodyPr/>
        <a:lstStyle/>
        <a:p>
          <a:endParaRPr lang="ru-RU"/>
        </a:p>
      </dgm:t>
    </dgm:pt>
    <dgm:pt modelId="{89580D9D-02D4-4C58-9A46-9A3FAC376527}" type="pres">
      <dgm:prSet presAssocID="{50515348-E8B7-4528-A7B3-1123F4F98A61}" presName="arrow" presStyleLbl="node1" presStyleIdx="1" presStyleCnt="2"/>
      <dgm:spPr/>
      <dgm:t>
        <a:bodyPr/>
        <a:lstStyle/>
        <a:p>
          <a:endParaRPr lang="ru-RU"/>
        </a:p>
      </dgm:t>
    </dgm:pt>
    <dgm:pt modelId="{6739C0E2-388F-4E5F-888A-D90B05438AF8}" type="pres">
      <dgm:prSet presAssocID="{50515348-E8B7-4528-A7B3-1123F4F98A61}" presName="descendantArrow" presStyleCnt="0"/>
      <dgm:spPr/>
    </dgm:pt>
    <dgm:pt modelId="{FEC7EAC6-9ADF-421B-B111-6F480366DFCF}" type="pres">
      <dgm:prSet presAssocID="{FE56C63D-3F6C-44AC-B343-C4372D1D423C}" presName="childTextArrow" presStyleLbl="fgAccFollowNode1" presStyleIdx="0" presStyleCnt="4" custScaleY="146172" custLinFactNeighborY="14060">
        <dgm:presLayoutVars>
          <dgm:bulletEnabled val="1"/>
        </dgm:presLayoutVars>
      </dgm:prSet>
      <dgm:spPr/>
      <dgm:t>
        <a:bodyPr/>
        <a:lstStyle/>
        <a:p>
          <a:endParaRPr lang="ru-RU"/>
        </a:p>
      </dgm:t>
    </dgm:pt>
    <dgm:pt modelId="{8B8933C0-7512-43F4-9654-DD6BA0F7B1AB}" type="pres">
      <dgm:prSet presAssocID="{6D28AE3E-76D7-4102-9714-8302053DB4D4}" presName="childTextArrow" presStyleLbl="fgAccFollowNode1" presStyleIdx="1" presStyleCnt="4" custScaleY="146172" custLinFactNeighborY="14060">
        <dgm:presLayoutVars>
          <dgm:bulletEnabled val="1"/>
        </dgm:presLayoutVars>
      </dgm:prSet>
      <dgm:spPr/>
      <dgm:t>
        <a:bodyPr/>
        <a:lstStyle/>
        <a:p>
          <a:endParaRPr lang="ru-RU"/>
        </a:p>
      </dgm:t>
    </dgm:pt>
    <dgm:pt modelId="{DD756E0E-C592-46EB-91C0-8C27F09A6210}" type="pres">
      <dgm:prSet presAssocID="{CD864614-16A7-486D-9A60-F6C35D029782}" presName="childTextArrow" presStyleLbl="fgAccFollowNode1" presStyleIdx="2" presStyleCnt="4" custScaleY="146172" custLinFactNeighborY="14060">
        <dgm:presLayoutVars>
          <dgm:bulletEnabled val="1"/>
        </dgm:presLayoutVars>
      </dgm:prSet>
      <dgm:spPr/>
      <dgm:t>
        <a:bodyPr/>
        <a:lstStyle/>
        <a:p>
          <a:endParaRPr lang="ru-RU"/>
        </a:p>
      </dgm:t>
    </dgm:pt>
    <dgm:pt modelId="{285CC330-2041-4658-A62E-DC00521F7DE9}" type="pres">
      <dgm:prSet presAssocID="{897B7EF4-C7E9-4884-866D-5E403D47F88C}" presName="childTextArrow" presStyleLbl="fgAccFollowNode1" presStyleIdx="3" presStyleCnt="4" custScaleY="146172" custLinFactNeighborY="14060">
        <dgm:presLayoutVars>
          <dgm:bulletEnabled val="1"/>
        </dgm:presLayoutVars>
      </dgm:prSet>
      <dgm:spPr/>
      <dgm:t>
        <a:bodyPr/>
        <a:lstStyle/>
        <a:p>
          <a:endParaRPr lang="ru-RU"/>
        </a:p>
      </dgm:t>
    </dgm:pt>
  </dgm:ptLst>
  <dgm:cxnLst>
    <dgm:cxn modelId="{E2F7738C-AD67-4CD6-AD12-A8BC60C532C9}" srcId="{7288B4E2-A9F7-468E-9BFC-2365A5037180}" destId="{F3A39C51-CC31-45FB-9788-CA56A5B81EAD}" srcOrd="1" destOrd="0" parTransId="{F3FFC1E4-B44C-4E8F-97BA-680CF53A35D7}" sibTransId="{83598EC2-D27E-4347-90C0-327EC922863D}"/>
    <dgm:cxn modelId="{9A8E7719-B506-4E6F-A354-7BA6841A5F71}" type="presOf" srcId="{F3A39C51-CC31-45FB-9788-CA56A5B81EAD}" destId="{D5D55360-A685-431F-85D9-612826AA0E62}" srcOrd="0" destOrd="0" presId="urn:microsoft.com/office/officeart/2005/8/layout/process4"/>
    <dgm:cxn modelId="{E924359A-A478-4F14-B33D-7788080453B6}" srcId="{50515348-E8B7-4528-A7B3-1123F4F98A61}" destId="{897B7EF4-C7E9-4884-866D-5E403D47F88C}" srcOrd="3" destOrd="0" parTransId="{3F561821-8D0A-47F5-944E-9620A39EE8D7}" sibTransId="{95B763C3-1899-4CAC-BD9D-52416F4008AC}"/>
    <dgm:cxn modelId="{95EA3E18-0F21-42C4-8815-99A324D64D35}" type="presOf" srcId="{50515348-E8B7-4528-A7B3-1123F4F98A61}" destId="{89580D9D-02D4-4C58-9A46-9A3FAC376527}" srcOrd="1" destOrd="0" presId="urn:microsoft.com/office/officeart/2005/8/layout/process4"/>
    <dgm:cxn modelId="{A7B72F84-2E2F-47DC-958F-216414938664}" type="presOf" srcId="{7288B4E2-A9F7-468E-9BFC-2365A5037180}" destId="{60D8FD9E-0BB7-4D2E-A241-16E5239EE11C}" srcOrd="0" destOrd="0" presId="urn:microsoft.com/office/officeart/2005/8/layout/process4"/>
    <dgm:cxn modelId="{A18ED45B-83A2-4CC5-99F3-D01D0F8279C6}" type="presOf" srcId="{50515348-E8B7-4528-A7B3-1123F4F98A61}" destId="{C7298AC6-22FD-442E-9275-7B04EF5F04EF}" srcOrd="0" destOrd="0" presId="urn:microsoft.com/office/officeart/2005/8/layout/process4"/>
    <dgm:cxn modelId="{586FCD69-A4F5-4AF8-9E72-B5E083F5E2EA}" srcId="{50515348-E8B7-4528-A7B3-1123F4F98A61}" destId="{6D28AE3E-76D7-4102-9714-8302053DB4D4}" srcOrd="1" destOrd="0" parTransId="{8E48C549-1DB3-4C38-9D7B-A19761D19CA5}" sibTransId="{A0B500DB-83D1-4CAF-B037-2B9704E232F5}"/>
    <dgm:cxn modelId="{884EB1D3-DCBE-480D-BF36-D44AB16A9C75}" type="presOf" srcId="{6D28AE3E-76D7-4102-9714-8302053DB4D4}" destId="{8B8933C0-7512-43F4-9654-DD6BA0F7B1AB}" srcOrd="0" destOrd="0" presId="urn:microsoft.com/office/officeart/2005/8/layout/process4"/>
    <dgm:cxn modelId="{0EAE4001-8D4D-4E88-B5EE-8D0DD22DD766}" type="presOf" srcId="{FE56C63D-3F6C-44AC-B343-C4372D1D423C}" destId="{FEC7EAC6-9ADF-421B-B111-6F480366DFCF}" srcOrd="0" destOrd="0" presId="urn:microsoft.com/office/officeart/2005/8/layout/process4"/>
    <dgm:cxn modelId="{9604EBBE-B962-458B-88F2-B7B387B8F543}" type="presOf" srcId="{CD864614-16A7-486D-9A60-F6C35D029782}" destId="{DD756E0E-C592-46EB-91C0-8C27F09A6210}" srcOrd="0" destOrd="0" presId="urn:microsoft.com/office/officeart/2005/8/layout/process4"/>
    <dgm:cxn modelId="{9F22178E-73FD-48CA-9AC7-8D1DDF9ECEAD}" srcId="{50515348-E8B7-4528-A7B3-1123F4F98A61}" destId="{CD864614-16A7-486D-9A60-F6C35D029782}" srcOrd="2" destOrd="0" parTransId="{EADD249D-5BD2-45D8-82B0-B4A7A708D4B2}" sibTransId="{11296129-B9BD-40A4-AF6A-71933758CFDD}"/>
    <dgm:cxn modelId="{8FD5C37A-2886-45A0-9A55-72A038F4FBD2}" srcId="{50515348-E8B7-4528-A7B3-1123F4F98A61}" destId="{FE56C63D-3F6C-44AC-B343-C4372D1D423C}" srcOrd="0" destOrd="0" parTransId="{B31291DE-EFC5-4484-A04D-9B775CDD08E3}" sibTransId="{61EA9208-25F5-40C5-B0C4-117B8FDA7659}"/>
    <dgm:cxn modelId="{3B957F41-9B98-4A32-BDAB-FD05447FC02D}" srcId="{7288B4E2-A9F7-468E-9BFC-2365A5037180}" destId="{50515348-E8B7-4528-A7B3-1123F4F98A61}" srcOrd="0" destOrd="0" parTransId="{036716E3-9C46-4C45-A4FC-12E81CF2CE7B}" sibTransId="{4C7AF232-719C-43B2-8291-A63120286675}"/>
    <dgm:cxn modelId="{1A800528-E85C-42DD-81E5-488E19493E0E}" type="presOf" srcId="{897B7EF4-C7E9-4884-866D-5E403D47F88C}" destId="{285CC330-2041-4658-A62E-DC00521F7DE9}" srcOrd="0" destOrd="0" presId="urn:microsoft.com/office/officeart/2005/8/layout/process4"/>
    <dgm:cxn modelId="{377E0575-FE8F-4FF1-B12D-76EC8D7A6BDD}" type="presParOf" srcId="{60D8FD9E-0BB7-4D2E-A241-16E5239EE11C}" destId="{CE44F067-CBC7-4B55-BCD2-2BE35F2056A1}" srcOrd="0" destOrd="0" presId="urn:microsoft.com/office/officeart/2005/8/layout/process4"/>
    <dgm:cxn modelId="{77D3C1EE-6C53-4CFC-A25F-CC82BE33EF4A}" type="presParOf" srcId="{CE44F067-CBC7-4B55-BCD2-2BE35F2056A1}" destId="{D5D55360-A685-431F-85D9-612826AA0E62}" srcOrd="0" destOrd="0" presId="urn:microsoft.com/office/officeart/2005/8/layout/process4"/>
    <dgm:cxn modelId="{3518447D-5503-4FF7-A390-EB9561C03412}" type="presParOf" srcId="{60D8FD9E-0BB7-4D2E-A241-16E5239EE11C}" destId="{AE26C552-0915-47AD-9C7E-C7508ECA40C8}" srcOrd="1" destOrd="0" presId="urn:microsoft.com/office/officeart/2005/8/layout/process4"/>
    <dgm:cxn modelId="{2358F44C-138F-46D3-AD6F-3D19579A4A40}" type="presParOf" srcId="{60D8FD9E-0BB7-4D2E-A241-16E5239EE11C}" destId="{C98412AD-5BFB-4829-B87F-3DAA930370C9}" srcOrd="2" destOrd="0" presId="urn:microsoft.com/office/officeart/2005/8/layout/process4"/>
    <dgm:cxn modelId="{6A40361B-8B18-4CC7-B84B-7F95C79AEDBE}" type="presParOf" srcId="{C98412AD-5BFB-4829-B87F-3DAA930370C9}" destId="{C7298AC6-22FD-442E-9275-7B04EF5F04EF}" srcOrd="0" destOrd="0" presId="urn:microsoft.com/office/officeart/2005/8/layout/process4"/>
    <dgm:cxn modelId="{BD6C5514-2E8E-4F18-BD45-250A4E64B3E0}" type="presParOf" srcId="{C98412AD-5BFB-4829-B87F-3DAA930370C9}" destId="{89580D9D-02D4-4C58-9A46-9A3FAC376527}" srcOrd="1" destOrd="0" presId="urn:microsoft.com/office/officeart/2005/8/layout/process4"/>
    <dgm:cxn modelId="{2FC439F1-C598-42EF-A3A8-541B26C58E4D}" type="presParOf" srcId="{C98412AD-5BFB-4829-B87F-3DAA930370C9}" destId="{6739C0E2-388F-4E5F-888A-D90B05438AF8}" srcOrd="2" destOrd="0" presId="urn:microsoft.com/office/officeart/2005/8/layout/process4"/>
    <dgm:cxn modelId="{61360A83-164C-45E4-81D1-0CC636DCF1DA}" type="presParOf" srcId="{6739C0E2-388F-4E5F-888A-D90B05438AF8}" destId="{FEC7EAC6-9ADF-421B-B111-6F480366DFCF}" srcOrd="0" destOrd="0" presId="urn:microsoft.com/office/officeart/2005/8/layout/process4"/>
    <dgm:cxn modelId="{DC9206A9-AEEE-45D2-BBA9-AB60BB5AB669}" type="presParOf" srcId="{6739C0E2-388F-4E5F-888A-D90B05438AF8}" destId="{8B8933C0-7512-43F4-9654-DD6BA0F7B1AB}" srcOrd="1" destOrd="0" presId="urn:microsoft.com/office/officeart/2005/8/layout/process4"/>
    <dgm:cxn modelId="{3759106A-6568-45B4-AF20-E23F76D83743}" type="presParOf" srcId="{6739C0E2-388F-4E5F-888A-D90B05438AF8}" destId="{DD756E0E-C592-46EB-91C0-8C27F09A6210}" srcOrd="2" destOrd="0" presId="urn:microsoft.com/office/officeart/2005/8/layout/process4"/>
    <dgm:cxn modelId="{2F286B37-4EBC-46A1-ACE0-97FB1B2012BD}" type="presParOf" srcId="{6739C0E2-388F-4E5F-888A-D90B05438AF8}" destId="{285CC330-2041-4658-A62E-DC00521F7DE9}"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88B4E2-A9F7-468E-9BFC-2365A5037180}"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ru-RU"/>
        </a:p>
      </dgm:t>
    </dgm:pt>
    <dgm:pt modelId="{67BBA9E7-B46A-4573-B177-F76F655CAE86}">
      <dgm:prSet phldrT="[Текст]" custT="1"/>
      <dgm:spPr/>
      <dgm:t>
        <a:bodyPr/>
        <a:lstStyle/>
        <a:p>
          <a:r>
            <a:rPr lang="uk-UA" sz="1300" dirty="0" smtClean="0"/>
            <a:t>Ідея, що лежить в основі </a:t>
          </a:r>
          <a:r>
            <a:rPr lang="uk-UA" sz="1300" i="1" dirty="0" smtClean="0"/>
            <a:t>теорії порівняльної вартості робочої сили</a:t>
          </a:r>
          <a:r>
            <a:rPr lang="uk-UA" sz="1300" dirty="0" smtClean="0"/>
            <a:t>(</a:t>
          </a:r>
          <a:r>
            <a:rPr lang="uk-UA" sz="1300" dirty="0" err="1" smtClean="0"/>
            <a:t>comparative</a:t>
          </a:r>
          <a:r>
            <a:rPr lang="uk-UA" sz="1300" dirty="0" smtClean="0"/>
            <a:t> </a:t>
          </a:r>
          <a:r>
            <a:rPr lang="uk-UA" sz="1300" dirty="0" err="1" smtClean="0"/>
            <a:t>labor</a:t>
          </a:r>
          <a:r>
            <a:rPr lang="uk-UA" sz="1300" dirty="0" smtClean="0"/>
            <a:t> </a:t>
          </a:r>
          <a:r>
            <a:rPr lang="uk-UA" sz="1300" dirty="0" err="1" smtClean="0"/>
            <a:t>costs</a:t>
          </a:r>
          <a:r>
            <a:rPr lang="uk-UA" sz="1300" dirty="0" smtClean="0"/>
            <a:t> </a:t>
          </a:r>
          <a:r>
            <a:rPr lang="uk-UA" sz="1300" dirty="0" err="1" smtClean="0"/>
            <a:t>theory</a:t>
          </a:r>
          <a:r>
            <a:rPr lang="uk-UA" sz="1300" dirty="0" smtClean="0"/>
            <a:t>) заснована на розумінні того, що вартість робочої сили, зайнятої у виробництві кожного товару, визначається двома факторами: продуктивністю праці й заробітною платою. Таким чином, при аналізі експорту різних країн, необхідно брати до увагу дія цих двох факторів одночасно. Теорія порівняльної вартості робочої сили виникла як спроба дати наукове пояснення розглянутому вище «парадоксу Леонтьева».</a:t>
          </a:r>
          <a:endParaRPr lang="ru-RU" sz="1300" dirty="0"/>
        </a:p>
      </dgm:t>
    </dgm:pt>
    <dgm:pt modelId="{F970E1D2-D636-4505-B0F6-A4F905681B2B}" type="sibTrans" cxnId="{A580E42C-A8D7-4314-B054-C20D11B719C0}">
      <dgm:prSet/>
      <dgm:spPr/>
      <dgm:t>
        <a:bodyPr/>
        <a:lstStyle/>
        <a:p>
          <a:endParaRPr lang="ru-RU" sz="1300"/>
        </a:p>
      </dgm:t>
    </dgm:pt>
    <dgm:pt modelId="{E69C19CF-D705-411C-93E0-DAE399445F95}" type="parTrans" cxnId="{A580E42C-A8D7-4314-B054-C20D11B719C0}">
      <dgm:prSet/>
      <dgm:spPr/>
      <dgm:t>
        <a:bodyPr/>
        <a:lstStyle/>
        <a:p>
          <a:endParaRPr lang="ru-RU" sz="1300"/>
        </a:p>
      </dgm:t>
    </dgm:pt>
    <dgm:pt modelId="{50515348-E8B7-4528-A7B3-1123F4F98A61}">
      <dgm:prSet phldrT="[Текст]" custT="1"/>
      <dgm:spPr/>
      <dgm:t>
        <a:bodyPr/>
        <a:lstStyle/>
        <a:p>
          <a:r>
            <a:rPr lang="uk-UA" sz="1300" dirty="0" smtClean="0"/>
            <a:t>Прихильники </a:t>
          </a:r>
          <a:r>
            <a:rPr lang="uk-UA" sz="1300" i="1" dirty="0" smtClean="0"/>
            <a:t>теорії попиту, що перекривається, </a:t>
          </a:r>
          <a:r>
            <a:rPr lang="uk-UA" sz="1300" dirty="0" smtClean="0"/>
            <a:t>(</a:t>
          </a:r>
          <a:r>
            <a:rPr lang="uk-UA" sz="1300" dirty="0" err="1" smtClean="0"/>
            <a:t>theory</a:t>
          </a:r>
          <a:r>
            <a:rPr lang="uk-UA" sz="1300" dirty="0" smtClean="0"/>
            <a:t> </a:t>
          </a:r>
          <a:r>
            <a:rPr lang="uk-UA" sz="1300" dirty="0" err="1" smtClean="0"/>
            <a:t>of</a:t>
          </a:r>
          <a:r>
            <a:rPr lang="uk-UA" sz="1300" dirty="0" smtClean="0"/>
            <a:t> </a:t>
          </a:r>
          <a:r>
            <a:rPr lang="uk-UA" sz="1300" dirty="0" err="1" smtClean="0"/>
            <a:t>overlapping</a:t>
          </a:r>
          <a:r>
            <a:rPr lang="uk-UA" sz="1300" dirty="0" smtClean="0"/>
            <a:t> </a:t>
          </a:r>
          <a:r>
            <a:rPr lang="uk-UA" sz="1300" dirty="0" err="1" smtClean="0"/>
            <a:t>demand</a:t>
          </a:r>
          <a:r>
            <a:rPr lang="uk-UA" sz="1300" dirty="0" smtClean="0"/>
            <a:t>) вважали, що міжнародна торгівля здійснюється насамперед країнами, які мають приблизно однаковий рівень попиту й доходів. Відповідно до цієї теорії, чим більш схожі дві країни з погляду рівня попиту й доходів, тим більший потенціал для їхньої взаємної торгівлі.</a:t>
          </a:r>
          <a:endParaRPr lang="ru-RU" sz="1300" dirty="0"/>
        </a:p>
      </dgm:t>
    </dgm:pt>
    <dgm:pt modelId="{4C7AF232-719C-43B2-8291-A63120286675}" type="sibTrans" cxnId="{3B957F41-9B98-4A32-BDAB-FD05447FC02D}">
      <dgm:prSet/>
      <dgm:spPr/>
      <dgm:t>
        <a:bodyPr/>
        <a:lstStyle/>
        <a:p>
          <a:endParaRPr lang="ru-RU" sz="1300"/>
        </a:p>
      </dgm:t>
    </dgm:pt>
    <dgm:pt modelId="{036716E3-9C46-4C45-A4FC-12E81CF2CE7B}" type="parTrans" cxnId="{3B957F41-9B98-4A32-BDAB-FD05447FC02D}">
      <dgm:prSet/>
      <dgm:spPr/>
      <dgm:t>
        <a:bodyPr/>
        <a:lstStyle/>
        <a:p>
          <a:endParaRPr lang="ru-RU" sz="1300"/>
        </a:p>
      </dgm:t>
    </dgm:pt>
    <dgm:pt modelId="{900550EA-F1A4-4A40-B73D-E6CF540C69C1}">
      <dgm:prSet phldrT="[Текст]" custT="1"/>
      <dgm:spPr/>
      <dgm:t>
        <a:bodyPr/>
        <a:lstStyle/>
        <a:p>
          <a:r>
            <a:rPr lang="uk-UA" sz="1300" dirty="0" smtClean="0"/>
            <a:t>Відповідно до </a:t>
          </a:r>
          <a:r>
            <a:rPr lang="uk-UA" sz="1300" i="1" dirty="0" smtClean="0"/>
            <a:t>теорії життєвого циклу </a:t>
          </a:r>
          <a:r>
            <a:rPr lang="uk-UA" sz="1300" dirty="0" smtClean="0"/>
            <a:t>(</a:t>
          </a:r>
          <a:r>
            <a:rPr lang="uk-UA" sz="1300" dirty="0" err="1" smtClean="0"/>
            <a:t>product</a:t>
          </a:r>
          <a:r>
            <a:rPr lang="uk-UA" sz="1300" dirty="0" smtClean="0"/>
            <a:t> </a:t>
          </a:r>
          <a:r>
            <a:rPr lang="uk-UA" sz="1300" dirty="0" err="1" smtClean="0"/>
            <a:t>life</a:t>
          </a:r>
          <a:r>
            <a:rPr lang="uk-UA" sz="1300" dirty="0" smtClean="0"/>
            <a:t> </a:t>
          </a:r>
          <a:r>
            <a:rPr lang="uk-UA" sz="1300" dirty="0" err="1" smtClean="0"/>
            <a:t>cycle</a:t>
          </a:r>
          <a:r>
            <a:rPr lang="uk-UA" sz="1300" dirty="0" smtClean="0"/>
            <a:t> </a:t>
          </a:r>
          <a:r>
            <a:rPr lang="uk-UA" sz="1300" dirty="0" err="1" smtClean="0"/>
            <a:t>theory</a:t>
          </a:r>
          <a:r>
            <a:rPr lang="uk-UA" sz="1300" dirty="0" smtClean="0"/>
            <a:t>), розробленої Р. </a:t>
          </a:r>
          <a:r>
            <a:rPr lang="uk-UA" sz="1300" dirty="0" err="1" smtClean="0"/>
            <a:t>Верноном</a:t>
          </a:r>
          <a:r>
            <a:rPr lang="uk-UA" sz="1300" dirty="0" smtClean="0"/>
            <a:t>, кожен продукт проходить через 5 різних стадій: а) поява; б) розвиток; в) насичення; г) спад; д) відхід з ринку. Протягом циклу життя продукту країна, яка вперше експортувала його за кордоном поступово втрачає свої ринки і стає імпортером. Приклади багатьох американських фірм підтверджують запропоновану Р. </a:t>
          </a:r>
          <a:r>
            <a:rPr lang="uk-UA" sz="1300" dirty="0" err="1" smtClean="0"/>
            <a:t>Верноном</a:t>
          </a:r>
          <a:r>
            <a:rPr lang="uk-UA" sz="1300" dirty="0" smtClean="0"/>
            <a:t> концепцію.</a:t>
          </a:r>
          <a:endParaRPr lang="ru-RU" sz="1300" dirty="0"/>
        </a:p>
      </dgm:t>
    </dgm:pt>
    <dgm:pt modelId="{5D6F02A0-7323-43E0-8616-A853611B54F1}" type="sibTrans" cxnId="{B4B416E0-E788-4791-B0AA-50CB3732BB3A}">
      <dgm:prSet/>
      <dgm:spPr/>
      <dgm:t>
        <a:bodyPr/>
        <a:lstStyle/>
        <a:p>
          <a:endParaRPr lang="ru-RU" sz="1300"/>
        </a:p>
      </dgm:t>
    </dgm:pt>
    <dgm:pt modelId="{BDCEF5B6-D81C-4CE5-8BAD-2D0E98E40844}" type="parTrans" cxnId="{B4B416E0-E788-4791-B0AA-50CB3732BB3A}">
      <dgm:prSet/>
      <dgm:spPr/>
      <dgm:t>
        <a:bodyPr/>
        <a:lstStyle/>
        <a:p>
          <a:endParaRPr lang="ru-RU" sz="1300"/>
        </a:p>
      </dgm:t>
    </dgm:pt>
    <dgm:pt modelId="{FD4A15EC-9873-4C48-AFA3-705C75B4F501}">
      <dgm:prSet phldrT="[Текст]" custT="1"/>
      <dgm:spPr/>
      <dgm:t>
        <a:bodyPr/>
        <a:lstStyle/>
        <a:p>
          <a:r>
            <a:rPr lang="uk-UA" sz="1300" i="1" dirty="0" smtClean="0"/>
            <a:t>Теорія технологічного розриву </a:t>
          </a:r>
          <a:r>
            <a:rPr lang="uk-UA" sz="1300" dirty="0" smtClean="0"/>
            <a:t>(</a:t>
          </a:r>
          <a:r>
            <a:rPr lang="uk-UA" sz="1300" dirty="0" err="1" smtClean="0"/>
            <a:t>technological</a:t>
          </a:r>
          <a:r>
            <a:rPr lang="uk-UA" sz="1300" dirty="0" smtClean="0"/>
            <a:t> </a:t>
          </a:r>
          <a:r>
            <a:rPr lang="uk-UA" sz="1300" dirty="0" err="1" smtClean="0"/>
            <a:t>gap</a:t>
          </a:r>
          <a:r>
            <a:rPr lang="uk-UA" sz="1300" dirty="0" smtClean="0"/>
            <a:t> </a:t>
          </a:r>
          <a:r>
            <a:rPr lang="uk-UA" sz="1300" dirty="0" err="1" smtClean="0"/>
            <a:t>theory</a:t>
          </a:r>
          <a:r>
            <a:rPr lang="uk-UA" sz="1300" dirty="0" smtClean="0"/>
            <a:t>) пов'язує торгівлю між країнами з існуванням розходжень у рівнях їхнього технологічного розвитку. Відповідно до цієї теорії саме технологічна перевага дає країні перевагу в боротьбі за експортні ринки. У розвиток цієї теорії М. </a:t>
          </a:r>
          <a:r>
            <a:rPr lang="uk-UA" sz="1300" dirty="0" err="1" smtClean="0"/>
            <a:t>Познер</a:t>
          </a:r>
          <a:r>
            <a:rPr lang="uk-UA" sz="1300" dirty="0" smtClean="0"/>
            <a:t> увів концепцію імітаційного лага, що складається з лага попиту й лага реагування.</a:t>
          </a:r>
          <a:endParaRPr lang="ru-RU" sz="1300" dirty="0"/>
        </a:p>
      </dgm:t>
    </dgm:pt>
    <dgm:pt modelId="{916BF384-0628-4875-8F69-2D7EFDC706E4}" type="sibTrans" cxnId="{10B218EE-73A3-40AD-B2E8-5686506613C0}">
      <dgm:prSet/>
      <dgm:spPr/>
      <dgm:t>
        <a:bodyPr/>
        <a:lstStyle/>
        <a:p>
          <a:endParaRPr lang="ru-RU" sz="1300"/>
        </a:p>
      </dgm:t>
    </dgm:pt>
    <dgm:pt modelId="{06D0A432-B25B-41D9-99B3-D8075166C885}" type="parTrans" cxnId="{10B218EE-73A3-40AD-B2E8-5686506613C0}">
      <dgm:prSet/>
      <dgm:spPr/>
      <dgm:t>
        <a:bodyPr/>
        <a:lstStyle/>
        <a:p>
          <a:endParaRPr lang="ru-RU" sz="1300"/>
        </a:p>
      </dgm:t>
    </dgm:pt>
    <dgm:pt modelId="{9EB7CD1F-4DD7-416E-94CA-996322EAAA73}" type="pres">
      <dgm:prSet presAssocID="{7288B4E2-A9F7-468E-9BFC-2365A5037180}" presName="diagram" presStyleCnt="0">
        <dgm:presLayoutVars>
          <dgm:dir/>
          <dgm:resizeHandles val="exact"/>
        </dgm:presLayoutVars>
      </dgm:prSet>
      <dgm:spPr/>
      <dgm:t>
        <a:bodyPr/>
        <a:lstStyle/>
        <a:p>
          <a:endParaRPr lang="ru-RU"/>
        </a:p>
      </dgm:t>
    </dgm:pt>
    <dgm:pt modelId="{03C23CD3-FCF9-4CCE-A81E-87B6272688A3}" type="pres">
      <dgm:prSet presAssocID="{67BBA9E7-B46A-4573-B177-F76F655CAE86}" presName="node" presStyleLbl="node1" presStyleIdx="0" presStyleCnt="4" custScaleX="138205" custScaleY="145905">
        <dgm:presLayoutVars>
          <dgm:bulletEnabled val="1"/>
        </dgm:presLayoutVars>
      </dgm:prSet>
      <dgm:spPr/>
      <dgm:t>
        <a:bodyPr/>
        <a:lstStyle/>
        <a:p>
          <a:endParaRPr lang="ru-RU"/>
        </a:p>
      </dgm:t>
    </dgm:pt>
    <dgm:pt modelId="{94FD9DD9-7127-4320-B4B3-98BCC66C5358}" type="pres">
      <dgm:prSet presAssocID="{F970E1D2-D636-4505-B0F6-A4F905681B2B}" presName="sibTrans" presStyleCnt="0"/>
      <dgm:spPr/>
    </dgm:pt>
    <dgm:pt modelId="{ACC24B45-8513-43B7-B279-6036B6517DB8}" type="pres">
      <dgm:prSet presAssocID="{50515348-E8B7-4528-A7B3-1123F4F98A61}" presName="node" presStyleLbl="node1" presStyleIdx="1" presStyleCnt="4" custScaleX="138205" custScaleY="145905">
        <dgm:presLayoutVars>
          <dgm:bulletEnabled val="1"/>
        </dgm:presLayoutVars>
      </dgm:prSet>
      <dgm:spPr/>
      <dgm:t>
        <a:bodyPr/>
        <a:lstStyle/>
        <a:p>
          <a:endParaRPr lang="ru-RU"/>
        </a:p>
      </dgm:t>
    </dgm:pt>
    <dgm:pt modelId="{997207AE-CFA9-4434-8E7D-6791A77B882C}" type="pres">
      <dgm:prSet presAssocID="{4C7AF232-719C-43B2-8291-A63120286675}" presName="sibTrans" presStyleCnt="0"/>
      <dgm:spPr/>
    </dgm:pt>
    <dgm:pt modelId="{50136D84-37AB-416E-BF21-EFB89448F289}" type="pres">
      <dgm:prSet presAssocID="{900550EA-F1A4-4A40-B73D-E6CF540C69C1}" presName="node" presStyleLbl="node1" presStyleIdx="2" presStyleCnt="4" custScaleX="138205" custScaleY="145905">
        <dgm:presLayoutVars>
          <dgm:bulletEnabled val="1"/>
        </dgm:presLayoutVars>
      </dgm:prSet>
      <dgm:spPr/>
      <dgm:t>
        <a:bodyPr/>
        <a:lstStyle/>
        <a:p>
          <a:endParaRPr lang="ru-RU"/>
        </a:p>
      </dgm:t>
    </dgm:pt>
    <dgm:pt modelId="{98683E9F-5EC1-4FC0-9524-863DFD4C07B8}" type="pres">
      <dgm:prSet presAssocID="{5D6F02A0-7323-43E0-8616-A853611B54F1}" presName="sibTrans" presStyleCnt="0"/>
      <dgm:spPr/>
    </dgm:pt>
    <dgm:pt modelId="{25E9EA77-0D03-4C15-A0B2-F88B5CDFB5C3}" type="pres">
      <dgm:prSet presAssocID="{FD4A15EC-9873-4C48-AFA3-705C75B4F501}" presName="node" presStyleLbl="node1" presStyleIdx="3" presStyleCnt="4" custScaleX="138205" custScaleY="145905">
        <dgm:presLayoutVars>
          <dgm:bulletEnabled val="1"/>
        </dgm:presLayoutVars>
      </dgm:prSet>
      <dgm:spPr/>
      <dgm:t>
        <a:bodyPr/>
        <a:lstStyle/>
        <a:p>
          <a:endParaRPr lang="ru-RU"/>
        </a:p>
      </dgm:t>
    </dgm:pt>
  </dgm:ptLst>
  <dgm:cxnLst>
    <dgm:cxn modelId="{7F1B6CC7-1970-44F1-B91D-BE482A8BD47E}" type="presOf" srcId="{7288B4E2-A9F7-468E-9BFC-2365A5037180}" destId="{9EB7CD1F-4DD7-416E-94CA-996322EAAA73}" srcOrd="0" destOrd="0" presId="urn:microsoft.com/office/officeart/2005/8/layout/default"/>
    <dgm:cxn modelId="{B4B416E0-E788-4791-B0AA-50CB3732BB3A}" srcId="{7288B4E2-A9F7-468E-9BFC-2365A5037180}" destId="{900550EA-F1A4-4A40-B73D-E6CF540C69C1}" srcOrd="2" destOrd="0" parTransId="{BDCEF5B6-D81C-4CE5-8BAD-2D0E98E40844}" sibTransId="{5D6F02A0-7323-43E0-8616-A853611B54F1}"/>
    <dgm:cxn modelId="{A580E42C-A8D7-4314-B054-C20D11B719C0}" srcId="{7288B4E2-A9F7-468E-9BFC-2365A5037180}" destId="{67BBA9E7-B46A-4573-B177-F76F655CAE86}" srcOrd="0" destOrd="0" parTransId="{E69C19CF-D705-411C-93E0-DAE399445F95}" sibTransId="{F970E1D2-D636-4505-B0F6-A4F905681B2B}"/>
    <dgm:cxn modelId="{EB6086A5-8838-4199-895F-9BACBA87F1FE}" type="presOf" srcId="{50515348-E8B7-4528-A7B3-1123F4F98A61}" destId="{ACC24B45-8513-43B7-B279-6036B6517DB8}" srcOrd="0" destOrd="0" presId="urn:microsoft.com/office/officeart/2005/8/layout/default"/>
    <dgm:cxn modelId="{7305E1DC-51F5-41CD-B45B-6E11C73A79E8}" type="presOf" srcId="{67BBA9E7-B46A-4573-B177-F76F655CAE86}" destId="{03C23CD3-FCF9-4CCE-A81E-87B6272688A3}" srcOrd="0" destOrd="0" presId="urn:microsoft.com/office/officeart/2005/8/layout/default"/>
    <dgm:cxn modelId="{3B957F41-9B98-4A32-BDAB-FD05447FC02D}" srcId="{7288B4E2-A9F7-468E-9BFC-2365A5037180}" destId="{50515348-E8B7-4528-A7B3-1123F4F98A61}" srcOrd="1" destOrd="0" parTransId="{036716E3-9C46-4C45-A4FC-12E81CF2CE7B}" sibTransId="{4C7AF232-719C-43B2-8291-A63120286675}"/>
    <dgm:cxn modelId="{A0C247B3-1384-4B1E-9FA6-F84373308662}" type="presOf" srcId="{FD4A15EC-9873-4C48-AFA3-705C75B4F501}" destId="{25E9EA77-0D03-4C15-A0B2-F88B5CDFB5C3}" srcOrd="0" destOrd="0" presId="urn:microsoft.com/office/officeart/2005/8/layout/default"/>
    <dgm:cxn modelId="{10B218EE-73A3-40AD-B2E8-5686506613C0}" srcId="{7288B4E2-A9F7-468E-9BFC-2365A5037180}" destId="{FD4A15EC-9873-4C48-AFA3-705C75B4F501}" srcOrd="3" destOrd="0" parTransId="{06D0A432-B25B-41D9-99B3-D8075166C885}" sibTransId="{916BF384-0628-4875-8F69-2D7EFDC706E4}"/>
    <dgm:cxn modelId="{8F3AFC6D-CD23-49BA-80F0-DE385B166611}" type="presOf" srcId="{900550EA-F1A4-4A40-B73D-E6CF540C69C1}" destId="{50136D84-37AB-416E-BF21-EFB89448F289}" srcOrd="0" destOrd="0" presId="urn:microsoft.com/office/officeart/2005/8/layout/default"/>
    <dgm:cxn modelId="{91E3D2EF-D035-461F-A83E-D97BC2ACBF8A}" type="presParOf" srcId="{9EB7CD1F-4DD7-416E-94CA-996322EAAA73}" destId="{03C23CD3-FCF9-4CCE-A81E-87B6272688A3}" srcOrd="0" destOrd="0" presId="urn:microsoft.com/office/officeart/2005/8/layout/default"/>
    <dgm:cxn modelId="{00D84D36-D74B-4D8A-A581-936CCFA147F7}" type="presParOf" srcId="{9EB7CD1F-4DD7-416E-94CA-996322EAAA73}" destId="{94FD9DD9-7127-4320-B4B3-98BCC66C5358}" srcOrd="1" destOrd="0" presId="urn:microsoft.com/office/officeart/2005/8/layout/default"/>
    <dgm:cxn modelId="{DAF28ED5-76A7-40F7-A291-AF01C1BE9237}" type="presParOf" srcId="{9EB7CD1F-4DD7-416E-94CA-996322EAAA73}" destId="{ACC24B45-8513-43B7-B279-6036B6517DB8}" srcOrd="2" destOrd="0" presId="urn:microsoft.com/office/officeart/2005/8/layout/default"/>
    <dgm:cxn modelId="{63F9E469-D797-4D96-82B1-E84A6181B0A4}" type="presParOf" srcId="{9EB7CD1F-4DD7-416E-94CA-996322EAAA73}" destId="{997207AE-CFA9-4434-8E7D-6791A77B882C}" srcOrd="3" destOrd="0" presId="urn:microsoft.com/office/officeart/2005/8/layout/default"/>
    <dgm:cxn modelId="{EDCBF9B2-8EF4-4391-9DDD-2BC0A1875F39}" type="presParOf" srcId="{9EB7CD1F-4DD7-416E-94CA-996322EAAA73}" destId="{50136D84-37AB-416E-BF21-EFB89448F289}" srcOrd="4" destOrd="0" presId="urn:microsoft.com/office/officeart/2005/8/layout/default"/>
    <dgm:cxn modelId="{123A21D9-2F7E-4FF9-AC6E-6538F187A091}" type="presParOf" srcId="{9EB7CD1F-4DD7-416E-94CA-996322EAAA73}" destId="{98683E9F-5EC1-4FC0-9524-863DFD4C07B8}" srcOrd="5" destOrd="0" presId="urn:microsoft.com/office/officeart/2005/8/layout/default"/>
    <dgm:cxn modelId="{8681F287-D754-4E2B-B3C9-A278B7A186A7}" type="presParOf" srcId="{9EB7CD1F-4DD7-416E-94CA-996322EAAA73}" destId="{25E9EA77-0D03-4C15-A0B2-F88B5CDFB5C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88B4E2-A9F7-468E-9BFC-2365A503718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ru-RU"/>
        </a:p>
      </dgm:t>
    </dgm:pt>
    <dgm:pt modelId="{67BBA9E7-B46A-4573-B177-F76F655CAE86}">
      <dgm:prSet phldrT="[Текст]" custT="1"/>
      <dgm:spPr/>
      <dgm:t>
        <a:bodyPr/>
        <a:lstStyle/>
        <a:p>
          <a:r>
            <a:rPr lang="uk-UA" sz="1300" i="1" dirty="0" smtClean="0"/>
            <a:t>Лаг попиту </a:t>
          </a:r>
          <a:r>
            <a:rPr lang="uk-UA" sz="1300" dirty="0" smtClean="0"/>
            <a:t>являє собою час, необхідний для розвитку попиту на новий експортований продукт.</a:t>
          </a:r>
          <a:br>
            <a:rPr lang="uk-UA" sz="1300" dirty="0" smtClean="0"/>
          </a:br>
          <a:r>
            <a:rPr lang="uk-UA" sz="1300" dirty="0" smtClean="0"/>
            <a:t/>
          </a:r>
          <a:br>
            <a:rPr lang="uk-UA" sz="1300" dirty="0" smtClean="0"/>
          </a:br>
          <a:r>
            <a:rPr lang="uk-UA" sz="1300" i="1" dirty="0" smtClean="0"/>
            <a:t>Лаг реагування </a:t>
          </a:r>
          <a:r>
            <a:rPr lang="uk-UA" sz="1300" dirty="0" smtClean="0"/>
            <a:t>пов'язаний з часом, який потрібний підприємцям у країні-імпортері, щоб зреагувати на конкуренцію з-за кордону, почавши місцеве виробництво. Різниця між цими двома лагами й обумовлює міжнародну торгівлю. Експорт у закордонну країну можливий, коли лаг попиту коротший, ніж лаг реагування.</a:t>
          </a:r>
          <a:endParaRPr lang="ru-RU" sz="1300" dirty="0"/>
        </a:p>
      </dgm:t>
    </dgm:pt>
    <dgm:pt modelId="{F970E1D2-D636-4505-B0F6-A4F905681B2B}" type="sibTrans" cxnId="{A580E42C-A8D7-4314-B054-C20D11B719C0}">
      <dgm:prSet/>
      <dgm:spPr/>
      <dgm:t>
        <a:bodyPr/>
        <a:lstStyle/>
        <a:p>
          <a:endParaRPr lang="ru-RU" sz="1300"/>
        </a:p>
      </dgm:t>
    </dgm:pt>
    <dgm:pt modelId="{E69C19CF-D705-411C-93E0-DAE399445F95}" type="parTrans" cxnId="{A580E42C-A8D7-4314-B054-C20D11B719C0}">
      <dgm:prSet/>
      <dgm:spPr/>
      <dgm:t>
        <a:bodyPr/>
        <a:lstStyle/>
        <a:p>
          <a:endParaRPr lang="ru-RU" sz="1300"/>
        </a:p>
      </dgm:t>
    </dgm:pt>
    <dgm:pt modelId="{50515348-E8B7-4528-A7B3-1123F4F98A61}">
      <dgm:prSet phldrT="[Текст]" custT="1"/>
      <dgm:spPr>
        <a:solidFill>
          <a:schemeClr val="accent6"/>
        </a:solidFill>
      </dgm:spPr>
      <dgm:t>
        <a:bodyPr/>
        <a:lstStyle/>
        <a:p>
          <a:r>
            <a:rPr lang="uk-UA" sz="1300" i="1" dirty="0" smtClean="0"/>
            <a:t>Теорія негативного росту</a:t>
          </a:r>
          <a:r>
            <a:rPr lang="uk-UA" sz="1300" dirty="0" smtClean="0"/>
            <a:t>, уперше запропонована </a:t>
          </a:r>
          <a:r>
            <a:rPr lang="uk-UA" sz="1300" dirty="0" err="1" smtClean="0"/>
            <a:t>Дж.Бхагваті</a:t>
          </a:r>
          <a:r>
            <a:rPr lang="uk-UA" sz="1300" dirty="0" smtClean="0"/>
            <a:t> й доповнена X. Джонсоном і К. </a:t>
          </a:r>
          <a:r>
            <a:rPr lang="uk-UA" sz="1300" dirty="0" err="1" smtClean="0"/>
            <a:t>Аледжандро</a:t>
          </a:r>
          <a:r>
            <a:rPr lang="uk-UA" sz="1300" dirty="0" smtClean="0"/>
            <a:t> акцентує увагу на випадках, коли країни, що розвиваються, концентруються на розширенні експорту сировинних товарів, що об'єктивно викликано специфікою порівняльних переваг цих країн у міжнародній торгівлі та негативно впливає на їх економічне становище. </a:t>
          </a:r>
          <a:br>
            <a:rPr lang="uk-UA" sz="1300" dirty="0" smtClean="0"/>
          </a:br>
          <a:r>
            <a:rPr lang="uk-UA" sz="1300" dirty="0" smtClean="0"/>
            <a:t/>
          </a:r>
          <a:br>
            <a:rPr lang="uk-UA" sz="1300" dirty="0" smtClean="0"/>
          </a:br>
          <a:r>
            <a:rPr lang="uk-UA" sz="1300" dirty="0" smtClean="0"/>
            <a:t>Можливість такої ситуації виникає у випадку, коли збільшення пропозиції сировинних товарів призводить до значного зниження світових цін на них.</a:t>
          </a:r>
          <a:endParaRPr lang="ru-RU" sz="1300" dirty="0"/>
        </a:p>
      </dgm:t>
    </dgm:pt>
    <dgm:pt modelId="{4C7AF232-719C-43B2-8291-A63120286675}" type="sibTrans" cxnId="{3B957F41-9B98-4A32-BDAB-FD05447FC02D}">
      <dgm:prSet/>
      <dgm:spPr/>
      <dgm:t>
        <a:bodyPr/>
        <a:lstStyle/>
        <a:p>
          <a:endParaRPr lang="ru-RU" sz="1300"/>
        </a:p>
      </dgm:t>
    </dgm:pt>
    <dgm:pt modelId="{036716E3-9C46-4C45-A4FC-12E81CF2CE7B}" type="parTrans" cxnId="{3B957F41-9B98-4A32-BDAB-FD05447FC02D}">
      <dgm:prSet/>
      <dgm:spPr/>
      <dgm:t>
        <a:bodyPr/>
        <a:lstStyle/>
        <a:p>
          <a:endParaRPr lang="ru-RU" sz="1300"/>
        </a:p>
      </dgm:t>
    </dgm:pt>
    <dgm:pt modelId="{900550EA-F1A4-4A40-B73D-E6CF540C69C1}">
      <dgm:prSet phldrT="[Текст]" custT="1"/>
      <dgm:spPr>
        <a:solidFill>
          <a:srgbClr val="0070C0"/>
        </a:solidFill>
      </dgm:spPr>
      <dgm:t>
        <a:bodyPr/>
        <a:lstStyle/>
        <a:p>
          <a:r>
            <a:rPr lang="uk-UA" sz="1300" dirty="0" smtClean="0"/>
            <a:t>За </a:t>
          </a:r>
          <a:r>
            <a:rPr lang="uk-UA" sz="1300" i="1" dirty="0" smtClean="0"/>
            <a:t>теорією </a:t>
          </a:r>
          <a:r>
            <a:rPr lang="uk-UA" sz="1300" i="1" dirty="0" err="1" smtClean="0"/>
            <a:t>Пребиша</a:t>
          </a:r>
          <a:r>
            <a:rPr lang="uk-UA" sz="1300" i="1" dirty="0" smtClean="0"/>
            <a:t> </a:t>
          </a:r>
          <a:r>
            <a:rPr lang="uk-UA" sz="1300" dirty="0" smtClean="0"/>
            <a:t>(</a:t>
          </a:r>
          <a:r>
            <a:rPr lang="uk-UA" sz="1300" dirty="0" err="1" smtClean="0"/>
            <a:t>Prebisch</a:t>
          </a:r>
          <a:r>
            <a:rPr lang="uk-UA" sz="1300" dirty="0" smtClean="0"/>
            <a:t> </a:t>
          </a:r>
          <a:r>
            <a:rPr lang="uk-UA" sz="1300" dirty="0" err="1" smtClean="0"/>
            <a:t>theory</a:t>
          </a:r>
          <a:r>
            <a:rPr lang="uk-UA" sz="1300" dirty="0" smtClean="0"/>
            <a:t>) у зв'язку з тим, що світові ціни на сировинні товари нестабільні й мають тенденцію до зниження, умови торгівлі для країн, які розвиваються, погіршуються. Отже, ці країни повинні обмежувати імпорт промислових товарів, заміщаючи його товарами власного виробництва.</a:t>
          </a:r>
          <a:endParaRPr lang="ru-RU" sz="1300" dirty="0"/>
        </a:p>
      </dgm:t>
    </dgm:pt>
    <dgm:pt modelId="{5D6F02A0-7323-43E0-8616-A853611B54F1}" type="sibTrans" cxnId="{B4B416E0-E788-4791-B0AA-50CB3732BB3A}">
      <dgm:prSet/>
      <dgm:spPr/>
      <dgm:t>
        <a:bodyPr/>
        <a:lstStyle/>
        <a:p>
          <a:endParaRPr lang="ru-RU" sz="1300"/>
        </a:p>
      </dgm:t>
    </dgm:pt>
    <dgm:pt modelId="{BDCEF5B6-D81C-4CE5-8BAD-2D0E98E40844}" type="parTrans" cxnId="{B4B416E0-E788-4791-B0AA-50CB3732BB3A}">
      <dgm:prSet/>
      <dgm:spPr/>
      <dgm:t>
        <a:bodyPr/>
        <a:lstStyle/>
        <a:p>
          <a:endParaRPr lang="ru-RU" sz="1300"/>
        </a:p>
      </dgm:t>
    </dgm:pt>
    <dgm:pt modelId="{9EB7CD1F-4DD7-416E-94CA-996322EAAA73}" type="pres">
      <dgm:prSet presAssocID="{7288B4E2-A9F7-468E-9BFC-2365A5037180}" presName="diagram" presStyleCnt="0">
        <dgm:presLayoutVars>
          <dgm:dir/>
          <dgm:resizeHandles val="exact"/>
        </dgm:presLayoutVars>
      </dgm:prSet>
      <dgm:spPr/>
      <dgm:t>
        <a:bodyPr/>
        <a:lstStyle/>
        <a:p>
          <a:endParaRPr lang="ru-RU"/>
        </a:p>
      </dgm:t>
    </dgm:pt>
    <dgm:pt modelId="{03C23CD3-FCF9-4CCE-A81E-87B6272688A3}" type="pres">
      <dgm:prSet presAssocID="{67BBA9E7-B46A-4573-B177-F76F655CAE86}" presName="node" presStyleLbl="node1" presStyleIdx="0" presStyleCnt="3" custScaleX="138205" custScaleY="145905">
        <dgm:presLayoutVars>
          <dgm:bulletEnabled val="1"/>
        </dgm:presLayoutVars>
      </dgm:prSet>
      <dgm:spPr/>
      <dgm:t>
        <a:bodyPr/>
        <a:lstStyle/>
        <a:p>
          <a:endParaRPr lang="ru-RU"/>
        </a:p>
      </dgm:t>
    </dgm:pt>
    <dgm:pt modelId="{94FD9DD9-7127-4320-B4B3-98BCC66C5358}" type="pres">
      <dgm:prSet presAssocID="{F970E1D2-D636-4505-B0F6-A4F905681B2B}" presName="sibTrans" presStyleCnt="0"/>
      <dgm:spPr/>
    </dgm:pt>
    <dgm:pt modelId="{ACC24B45-8513-43B7-B279-6036B6517DB8}" type="pres">
      <dgm:prSet presAssocID="{50515348-E8B7-4528-A7B3-1123F4F98A61}" presName="node" presStyleLbl="node1" presStyleIdx="1" presStyleCnt="3" custScaleX="138205" custScaleY="145905">
        <dgm:presLayoutVars>
          <dgm:bulletEnabled val="1"/>
        </dgm:presLayoutVars>
      </dgm:prSet>
      <dgm:spPr/>
      <dgm:t>
        <a:bodyPr/>
        <a:lstStyle/>
        <a:p>
          <a:endParaRPr lang="ru-RU"/>
        </a:p>
      </dgm:t>
    </dgm:pt>
    <dgm:pt modelId="{997207AE-CFA9-4434-8E7D-6791A77B882C}" type="pres">
      <dgm:prSet presAssocID="{4C7AF232-719C-43B2-8291-A63120286675}" presName="sibTrans" presStyleCnt="0"/>
      <dgm:spPr/>
    </dgm:pt>
    <dgm:pt modelId="{50136D84-37AB-416E-BF21-EFB89448F289}" type="pres">
      <dgm:prSet presAssocID="{900550EA-F1A4-4A40-B73D-E6CF540C69C1}" presName="node" presStyleLbl="node1" presStyleIdx="2" presStyleCnt="3" custScaleX="138205" custScaleY="112044">
        <dgm:presLayoutVars>
          <dgm:bulletEnabled val="1"/>
        </dgm:presLayoutVars>
      </dgm:prSet>
      <dgm:spPr/>
      <dgm:t>
        <a:bodyPr/>
        <a:lstStyle/>
        <a:p>
          <a:endParaRPr lang="ru-RU"/>
        </a:p>
      </dgm:t>
    </dgm:pt>
  </dgm:ptLst>
  <dgm:cxnLst>
    <dgm:cxn modelId="{7F1B6CC7-1970-44F1-B91D-BE482A8BD47E}" type="presOf" srcId="{7288B4E2-A9F7-468E-9BFC-2365A5037180}" destId="{9EB7CD1F-4DD7-416E-94CA-996322EAAA73}" srcOrd="0" destOrd="0" presId="urn:microsoft.com/office/officeart/2005/8/layout/default"/>
    <dgm:cxn modelId="{B4B416E0-E788-4791-B0AA-50CB3732BB3A}" srcId="{7288B4E2-A9F7-468E-9BFC-2365A5037180}" destId="{900550EA-F1A4-4A40-B73D-E6CF540C69C1}" srcOrd="2" destOrd="0" parTransId="{BDCEF5B6-D81C-4CE5-8BAD-2D0E98E40844}" sibTransId="{5D6F02A0-7323-43E0-8616-A853611B54F1}"/>
    <dgm:cxn modelId="{A580E42C-A8D7-4314-B054-C20D11B719C0}" srcId="{7288B4E2-A9F7-468E-9BFC-2365A5037180}" destId="{67BBA9E7-B46A-4573-B177-F76F655CAE86}" srcOrd="0" destOrd="0" parTransId="{E69C19CF-D705-411C-93E0-DAE399445F95}" sibTransId="{F970E1D2-D636-4505-B0F6-A4F905681B2B}"/>
    <dgm:cxn modelId="{EB6086A5-8838-4199-895F-9BACBA87F1FE}" type="presOf" srcId="{50515348-E8B7-4528-A7B3-1123F4F98A61}" destId="{ACC24B45-8513-43B7-B279-6036B6517DB8}" srcOrd="0" destOrd="0" presId="urn:microsoft.com/office/officeart/2005/8/layout/default"/>
    <dgm:cxn modelId="{7305E1DC-51F5-41CD-B45B-6E11C73A79E8}" type="presOf" srcId="{67BBA9E7-B46A-4573-B177-F76F655CAE86}" destId="{03C23CD3-FCF9-4CCE-A81E-87B6272688A3}" srcOrd="0" destOrd="0" presId="urn:microsoft.com/office/officeart/2005/8/layout/default"/>
    <dgm:cxn modelId="{3B957F41-9B98-4A32-BDAB-FD05447FC02D}" srcId="{7288B4E2-A9F7-468E-9BFC-2365A5037180}" destId="{50515348-E8B7-4528-A7B3-1123F4F98A61}" srcOrd="1" destOrd="0" parTransId="{036716E3-9C46-4C45-A4FC-12E81CF2CE7B}" sibTransId="{4C7AF232-719C-43B2-8291-A63120286675}"/>
    <dgm:cxn modelId="{8F3AFC6D-CD23-49BA-80F0-DE385B166611}" type="presOf" srcId="{900550EA-F1A4-4A40-B73D-E6CF540C69C1}" destId="{50136D84-37AB-416E-BF21-EFB89448F289}" srcOrd="0" destOrd="0" presId="urn:microsoft.com/office/officeart/2005/8/layout/default"/>
    <dgm:cxn modelId="{91E3D2EF-D035-461F-A83E-D97BC2ACBF8A}" type="presParOf" srcId="{9EB7CD1F-4DD7-416E-94CA-996322EAAA73}" destId="{03C23CD3-FCF9-4CCE-A81E-87B6272688A3}" srcOrd="0" destOrd="0" presId="urn:microsoft.com/office/officeart/2005/8/layout/default"/>
    <dgm:cxn modelId="{00D84D36-D74B-4D8A-A581-936CCFA147F7}" type="presParOf" srcId="{9EB7CD1F-4DD7-416E-94CA-996322EAAA73}" destId="{94FD9DD9-7127-4320-B4B3-98BCC66C5358}" srcOrd="1" destOrd="0" presId="urn:microsoft.com/office/officeart/2005/8/layout/default"/>
    <dgm:cxn modelId="{DAF28ED5-76A7-40F7-A291-AF01C1BE9237}" type="presParOf" srcId="{9EB7CD1F-4DD7-416E-94CA-996322EAAA73}" destId="{ACC24B45-8513-43B7-B279-6036B6517DB8}" srcOrd="2" destOrd="0" presId="urn:microsoft.com/office/officeart/2005/8/layout/default"/>
    <dgm:cxn modelId="{63F9E469-D797-4D96-82B1-E84A6181B0A4}" type="presParOf" srcId="{9EB7CD1F-4DD7-416E-94CA-996322EAAA73}" destId="{997207AE-CFA9-4434-8E7D-6791A77B882C}" srcOrd="3" destOrd="0" presId="urn:microsoft.com/office/officeart/2005/8/layout/default"/>
    <dgm:cxn modelId="{EDCBF9B2-8EF4-4391-9DDD-2BC0A1875F39}" type="presParOf" srcId="{9EB7CD1F-4DD7-416E-94CA-996322EAAA73}" destId="{50136D84-37AB-416E-BF21-EFB89448F289}"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88B4E2-A9F7-468E-9BFC-2365A503718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ru-RU"/>
        </a:p>
      </dgm:t>
    </dgm:pt>
    <dgm:pt modelId="{50515348-E8B7-4528-A7B3-1123F4F98A61}">
      <dgm:prSet phldrT="[Текст]" custT="1"/>
      <dgm:spPr>
        <a:solidFill>
          <a:schemeClr val="accent6"/>
        </a:solidFill>
      </dgm:spPr>
      <dgm:t>
        <a:bodyPr/>
        <a:lstStyle/>
        <a:p>
          <a:r>
            <a:rPr lang="uk-UA" sz="2000" dirty="0" smtClean="0"/>
            <a:t>До 20-х років минулого століття в міжнародному бізнесі переважало портфельне інвестування, орієнтовані головним чином на одержання фінансових дивідендів від участі в діяльності за кордоном. На відміну від портфельного інвестування, часто не зв'язаного з підприємницькою діяльністю інвестора, пряме зарубіжне інвестування супроводжується одержанням контролю.</a:t>
          </a:r>
          <a:endParaRPr lang="ru-RU" sz="2000" b="1" dirty="0"/>
        </a:p>
      </dgm:t>
    </dgm:pt>
    <dgm:pt modelId="{4C7AF232-719C-43B2-8291-A63120286675}" type="sibTrans" cxnId="{3B957F41-9B98-4A32-BDAB-FD05447FC02D}">
      <dgm:prSet/>
      <dgm:spPr/>
      <dgm:t>
        <a:bodyPr/>
        <a:lstStyle/>
        <a:p>
          <a:endParaRPr lang="ru-RU" sz="1300"/>
        </a:p>
      </dgm:t>
    </dgm:pt>
    <dgm:pt modelId="{036716E3-9C46-4C45-A4FC-12E81CF2CE7B}" type="parTrans" cxnId="{3B957F41-9B98-4A32-BDAB-FD05447FC02D}">
      <dgm:prSet/>
      <dgm:spPr/>
      <dgm:t>
        <a:bodyPr/>
        <a:lstStyle/>
        <a:p>
          <a:endParaRPr lang="ru-RU" sz="1300"/>
        </a:p>
      </dgm:t>
    </dgm:pt>
    <dgm:pt modelId="{FB98735E-3F27-427C-B881-EB4E87113FAE}">
      <dgm:prSet/>
      <dgm:spPr/>
      <dgm:t>
        <a:bodyPr/>
        <a:lstStyle/>
        <a:p>
          <a:r>
            <a:rPr lang="uk-UA" dirty="0" smtClean="0"/>
            <a:t>Значимість цього моменту, а також багатогранність самого феномену прямого закордонного інвестування (ПЗІ) і зростання його масштабів обумовили з одного боку, </a:t>
          </a:r>
          <a:r>
            <a:rPr lang="uk-UA" dirty="0" err="1" smtClean="0"/>
            <a:t>нерельовантність</a:t>
          </a:r>
          <a:r>
            <a:rPr lang="uk-UA" dirty="0" smtClean="0"/>
            <a:t> багатьох постулатів теорій міжнародної торгівлі, а з іншого боку, визначили інтенсифікацію зусиль дослідників різних аспектів бізнесу (економіки, фінансів, менеджменту) по створенню теоретичних концепцій, що безпосередньо пов'язані з ПЗІ, й пізніше і з ТНК.</a:t>
          </a:r>
          <a:endParaRPr lang="uk-UA" dirty="0"/>
        </a:p>
      </dgm:t>
    </dgm:pt>
    <dgm:pt modelId="{1406D7D4-A9F7-4C76-922B-2EAFEBC04FE1}" type="parTrans" cxnId="{12417D03-BB95-46B5-AF93-D7BB3AC86BC5}">
      <dgm:prSet/>
      <dgm:spPr/>
      <dgm:t>
        <a:bodyPr/>
        <a:lstStyle/>
        <a:p>
          <a:endParaRPr lang="ru-RU"/>
        </a:p>
      </dgm:t>
    </dgm:pt>
    <dgm:pt modelId="{448F413C-BD0E-4524-98B9-1CA460FC0CE6}" type="sibTrans" cxnId="{12417D03-BB95-46B5-AF93-D7BB3AC86BC5}">
      <dgm:prSet/>
      <dgm:spPr/>
      <dgm:t>
        <a:bodyPr/>
        <a:lstStyle/>
        <a:p>
          <a:endParaRPr lang="ru-RU"/>
        </a:p>
      </dgm:t>
    </dgm:pt>
    <dgm:pt modelId="{D430CFE8-DEB0-44A2-8A12-2E2FEF21932B}" type="pres">
      <dgm:prSet presAssocID="{7288B4E2-A9F7-468E-9BFC-2365A5037180}" presName="linear" presStyleCnt="0">
        <dgm:presLayoutVars>
          <dgm:animLvl val="lvl"/>
          <dgm:resizeHandles val="exact"/>
        </dgm:presLayoutVars>
      </dgm:prSet>
      <dgm:spPr/>
      <dgm:t>
        <a:bodyPr/>
        <a:lstStyle/>
        <a:p>
          <a:endParaRPr lang="ru-RU"/>
        </a:p>
      </dgm:t>
    </dgm:pt>
    <dgm:pt modelId="{963F3C3D-AE7D-47D2-9EA3-7B83D7F760D2}" type="pres">
      <dgm:prSet presAssocID="{50515348-E8B7-4528-A7B3-1123F4F98A61}" presName="parentText" presStyleLbl="node1" presStyleIdx="0" presStyleCnt="2">
        <dgm:presLayoutVars>
          <dgm:chMax val="0"/>
          <dgm:bulletEnabled val="1"/>
        </dgm:presLayoutVars>
      </dgm:prSet>
      <dgm:spPr/>
      <dgm:t>
        <a:bodyPr/>
        <a:lstStyle/>
        <a:p>
          <a:endParaRPr lang="ru-RU"/>
        </a:p>
      </dgm:t>
    </dgm:pt>
    <dgm:pt modelId="{3E5E01C0-2235-496D-A242-7B80E1F6F803}" type="pres">
      <dgm:prSet presAssocID="{4C7AF232-719C-43B2-8291-A63120286675}" presName="spacer" presStyleCnt="0"/>
      <dgm:spPr/>
    </dgm:pt>
    <dgm:pt modelId="{FCACC492-7DD8-4CCD-AB1E-0770011E339E}" type="pres">
      <dgm:prSet presAssocID="{FB98735E-3F27-427C-B881-EB4E87113FAE}" presName="parentText" presStyleLbl="node1" presStyleIdx="1" presStyleCnt="2">
        <dgm:presLayoutVars>
          <dgm:chMax val="0"/>
          <dgm:bulletEnabled val="1"/>
        </dgm:presLayoutVars>
      </dgm:prSet>
      <dgm:spPr/>
      <dgm:t>
        <a:bodyPr/>
        <a:lstStyle/>
        <a:p>
          <a:endParaRPr lang="ru-RU"/>
        </a:p>
      </dgm:t>
    </dgm:pt>
  </dgm:ptLst>
  <dgm:cxnLst>
    <dgm:cxn modelId="{12417D03-BB95-46B5-AF93-D7BB3AC86BC5}" srcId="{7288B4E2-A9F7-468E-9BFC-2365A5037180}" destId="{FB98735E-3F27-427C-B881-EB4E87113FAE}" srcOrd="1" destOrd="0" parTransId="{1406D7D4-A9F7-4C76-922B-2EAFEBC04FE1}" sibTransId="{448F413C-BD0E-4524-98B9-1CA460FC0CE6}"/>
    <dgm:cxn modelId="{E215537A-7B8D-4A74-9172-3AEE06E89767}" type="presOf" srcId="{50515348-E8B7-4528-A7B3-1123F4F98A61}" destId="{963F3C3D-AE7D-47D2-9EA3-7B83D7F760D2}" srcOrd="0" destOrd="0" presId="urn:microsoft.com/office/officeart/2005/8/layout/vList2"/>
    <dgm:cxn modelId="{95A7C887-EE8B-4B4C-B031-DD78F3209CEA}" type="presOf" srcId="{7288B4E2-A9F7-468E-9BFC-2365A5037180}" destId="{D430CFE8-DEB0-44A2-8A12-2E2FEF21932B}" srcOrd="0" destOrd="0" presId="urn:microsoft.com/office/officeart/2005/8/layout/vList2"/>
    <dgm:cxn modelId="{3B957F41-9B98-4A32-BDAB-FD05447FC02D}" srcId="{7288B4E2-A9F7-468E-9BFC-2365A5037180}" destId="{50515348-E8B7-4528-A7B3-1123F4F98A61}" srcOrd="0" destOrd="0" parTransId="{036716E3-9C46-4C45-A4FC-12E81CF2CE7B}" sibTransId="{4C7AF232-719C-43B2-8291-A63120286675}"/>
    <dgm:cxn modelId="{E7ABDE4E-BF93-4DAE-AD96-73F1C515BDE0}" type="presOf" srcId="{FB98735E-3F27-427C-B881-EB4E87113FAE}" destId="{FCACC492-7DD8-4CCD-AB1E-0770011E339E}" srcOrd="0" destOrd="0" presId="urn:microsoft.com/office/officeart/2005/8/layout/vList2"/>
    <dgm:cxn modelId="{59A30AF2-AD25-4DF5-9E88-C09BFB520A1D}" type="presParOf" srcId="{D430CFE8-DEB0-44A2-8A12-2E2FEF21932B}" destId="{963F3C3D-AE7D-47D2-9EA3-7B83D7F760D2}" srcOrd="0" destOrd="0" presId="urn:microsoft.com/office/officeart/2005/8/layout/vList2"/>
    <dgm:cxn modelId="{AFF17D45-A113-4927-B628-5958ECFEC1EC}" type="presParOf" srcId="{D430CFE8-DEB0-44A2-8A12-2E2FEF21932B}" destId="{3E5E01C0-2235-496D-A242-7B80E1F6F803}" srcOrd="1" destOrd="0" presId="urn:microsoft.com/office/officeart/2005/8/layout/vList2"/>
    <dgm:cxn modelId="{51185426-7927-4BAB-8419-7C6FC3E2E0A8}" type="presParOf" srcId="{D430CFE8-DEB0-44A2-8A12-2E2FEF21932B}" destId="{FCACC492-7DD8-4CCD-AB1E-0770011E339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88B4E2-A9F7-468E-9BFC-2365A5037180}"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50515348-E8B7-4528-A7B3-1123F4F98A61}">
      <dgm:prSet phldrT="[Текст]" custT="1"/>
      <dgm:spPr/>
      <dgm:t>
        <a:bodyPr/>
        <a:lstStyle/>
        <a:p>
          <a:r>
            <a:rPr lang="uk-UA" sz="2000" dirty="0" smtClean="0"/>
            <a:t>Першою теорією ПЗІ вважається </a:t>
          </a:r>
          <a:r>
            <a:rPr lang="uk-UA" sz="2000" b="1" i="1" dirty="0" smtClean="0">
              <a:solidFill>
                <a:schemeClr val="tx1"/>
              </a:solidFill>
              <a:effectLst>
                <a:outerShdw blurRad="38100" dist="38100" dir="2700000" algn="tl">
                  <a:srgbClr val="000000">
                    <a:alpha val="43137"/>
                  </a:srgbClr>
                </a:outerShdw>
              </a:effectLst>
            </a:rPr>
            <a:t>ТЕОРІЯ РУХУ КАПІТАЛУ </a:t>
          </a:r>
          <a:r>
            <a:rPr lang="uk-UA" sz="2000" dirty="0" smtClean="0"/>
            <a:t>(</a:t>
          </a:r>
          <a:r>
            <a:rPr lang="uk-UA" sz="2000" dirty="0" err="1" smtClean="0"/>
            <a:t>theory</a:t>
          </a:r>
          <a:r>
            <a:rPr lang="uk-UA" sz="2000" dirty="0" smtClean="0"/>
            <a:t> </a:t>
          </a:r>
          <a:r>
            <a:rPr lang="uk-UA" sz="2000" dirty="0" err="1" smtClean="0"/>
            <a:t>of</a:t>
          </a:r>
          <a:r>
            <a:rPr lang="uk-UA" sz="2000" dirty="0" smtClean="0"/>
            <a:t> </a:t>
          </a:r>
          <a:r>
            <a:rPr lang="uk-UA" sz="2000" dirty="0" err="1" smtClean="0"/>
            <a:t>capital</a:t>
          </a:r>
          <a:r>
            <a:rPr lang="uk-UA" sz="2000" dirty="0" smtClean="0"/>
            <a:t> </a:t>
          </a:r>
          <a:r>
            <a:rPr lang="uk-UA" sz="2000" dirty="0" err="1" smtClean="0"/>
            <a:t>movements</a:t>
          </a:r>
          <a:r>
            <a:rPr lang="uk-UA" sz="2000" dirty="0" smtClean="0"/>
            <a:t>). Ця теорія базується на представленнях чистої конкуренції (</a:t>
          </a:r>
          <a:r>
            <a:rPr lang="uk-UA" sz="2000" dirty="0" err="1" smtClean="0"/>
            <a:t>perfect</a:t>
          </a:r>
          <a:r>
            <a:rPr lang="uk-UA" sz="2000" dirty="0" smtClean="0"/>
            <a:t> </a:t>
          </a:r>
          <a:r>
            <a:rPr lang="uk-UA" sz="2000" dirty="0" err="1" smtClean="0"/>
            <a:t>competition</a:t>
          </a:r>
          <a:r>
            <a:rPr lang="uk-UA" sz="2000" dirty="0" smtClean="0"/>
            <a:t>), які передбачають:</a:t>
          </a:r>
          <a:endParaRPr lang="ru-RU" sz="2000" b="1" dirty="0"/>
        </a:p>
      </dgm:t>
    </dgm:pt>
    <dgm:pt modelId="{4C7AF232-719C-43B2-8291-A63120286675}" type="sibTrans" cxnId="{3B957F41-9B98-4A32-BDAB-FD05447FC02D}">
      <dgm:prSet/>
      <dgm:spPr/>
      <dgm:t>
        <a:bodyPr/>
        <a:lstStyle/>
        <a:p>
          <a:endParaRPr lang="ru-RU" sz="1300"/>
        </a:p>
      </dgm:t>
    </dgm:pt>
    <dgm:pt modelId="{036716E3-9C46-4C45-A4FC-12E81CF2CE7B}" type="parTrans" cxnId="{3B957F41-9B98-4A32-BDAB-FD05447FC02D}">
      <dgm:prSet/>
      <dgm:spPr/>
      <dgm:t>
        <a:bodyPr/>
        <a:lstStyle/>
        <a:p>
          <a:endParaRPr lang="ru-RU" sz="1300"/>
        </a:p>
      </dgm:t>
    </dgm:pt>
    <dgm:pt modelId="{FB98735E-3F27-427C-B881-EB4E87113FAE}">
      <dgm:prSet/>
      <dgm:spPr/>
      <dgm:t>
        <a:bodyPr/>
        <a:lstStyle/>
        <a:p>
          <a:r>
            <a:rPr lang="uk-UA" dirty="0" smtClean="0"/>
            <a:t>а) виробництво однорідних продуктів великим числом фірм; </a:t>
          </a:r>
        </a:p>
        <a:p>
          <a:r>
            <a:rPr lang="uk-UA" dirty="0" smtClean="0"/>
            <a:t>б) відсутність бар'єрів входу і виходу з бізнесу;</a:t>
          </a:r>
        </a:p>
        <a:p>
          <a:r>
            <a:rPr lang="uk-UA" dirty="0" smtClean="0"/>
            <a:t>в) вільний доступ до ринкової інформації;</a:t>
          </a:r>
        </a:p>
        <a:p>
          <a:r>
            <a:rPr lang="uk-UA" dirty="0" smtClean="0"/>
            <a:t>г) абсолютну мобільність усіх факторів виробництва. </a:t>
          </a:r>
          <a:endParaRPr lang="uk-UA" dirty="0"/>
        </a:p>
      </dgm:t>
    </dgm:pt>
    <dgm:pt modelId="{1406D7D4-A9F7-4C76-922B-2EAFEBC04FE1}" type="parTrans" cxnId="{12417D03-BB95-46B5-AF93-D7BB3AC86BC5}">
      <dgm:prSet/>
      <dgm:spPr/>
      <dgm:t>
        <a:bodyPr/>
        <a:lstStyle/>
        <a:p>
          <a:endParaRPr lang="ru-RU"/>
        </a:p>
      </dgm:t>
    </dgm:pt>
    <dgm:pt modelId="{448F413C-BD0E-4524-98B9-1CA460FC0CE6}" type="sibTrans" cxnId="{12417D03-BB95-46B5-AF93-D7BB3AC86BC5}">
      <dgm:prSet/>
      <dgm:spPr/>
      <dgm:t>
        <a:bodyPr/>
        <a:lstStyle/>
        <a:p>
          <a:endParaRPr lang="ru-RU"/>
        </a:p>
      </dgm:t>
    </dgm:pt>
    <dgm:pt modelId="{FE1EE59A-02C7-464E-8052-7FDCD25F3D69}">
      <dgm:prSet/>
      <dgm:spPr/>
      <dgm:t>
        <a:bodyPr/>
        <a:lstStyle/>
        <a:p>
          <a:r>
            <a:rPr lang="uk-UA" dirty="0" smtClean="0"/>
            <a:t>Відповідно до теорії руху капіталу ПЗІ можуть бути пояснені з погляду диференціації чи прибутку процентних ставок у різних державах. Інакше кажучи, дана теорія затверджує, що фірма перетинає національні кордони з метою одержання більшого прибутку в зарубіжний країні в порівнянні з очікуваною від діяльності на внутрішньому ринку. Очевидно, що даний підхід визначає розгляд ПЗІ як однієї з форм міжнародного руху капіталу, що супроводжується придбанням контролю, а також трансфертом технологічного й управлінського досвіду.</a:t>
          </a:r>
          <a:endParaRPr lang="uk-UA" dirty="0"/>
        </a:p>
      </dgm:t>
    </dgm:pt>
    <dgm:pt modelId="{31FBC9DB-7E0D-455A-9363-726C9F311A4C}" type="parTrans" cxnId="{5CF4DEF7-374B-4593-B857-F687CBAC9784}">
      <dgm:prSet/>
      <dgm:spPr/>
      <dgm:t>
        <a:bodyPr/>
        <a:lstStyle/>
        <a:p>
          <a:endParaRPr lang="ru-RU"/>
        </a:p>
      </dgm:t>
    </dgm:pt>
    <dgm:pt modelId="{D17E1B19-761B-4921-B1C7-B14C43DA52A6}" type="sibTrans" cxnId="{5CF4DEF7-374B-4593-B857-F687CBAC9784}">
      <dgm:prSet/>
      <dgm:spPr/>
      <dgm:t>
        <a:bodyPr/>
        <a:lstStyle/>
        <a:p>
          <a:endParaRPr lang="ru-RU"/>
        </a:p>
      </dgm:t>
    </dgm:pt>
    <dgm:pt modelId="{D430CFE8-DEB0-44A2-8A12-2E2FEF21932B}" type="pres">
      <dgm:prSet presAssocID="{7288B4E2-A9F7-468E-9BFC-2365A5037180}" presName="linear" presStyleCnt="0">
        <dgm:presLayoutVars>
          <dgm:animLvl val="lvl"/>
          <dgm:resizeHandles val="exact"/>
        </dgm:presLayoutVars>
      </dgm:prSet>
      <dgm:spPr/>
      <dgm:t>
        <a:bodyPr/>
        <a:lstStyle/>
        <a:p>
          <a:endParaRPr lang="ru-RU"/>
        </a:p>
      </dgm:t>
    </dgm:pt>
    <dgm:pt modelId="{963F3C3D-AE7D-47D2-9EA3-7B83D7F760D2}" type="pres">
      <dgm:prSet presAssocID="{50515348-E8B7-4528-A7B3-1123F4F98A61}" presName="parentText" presStyleLbl="node1" presStyleIdx="0" presStyleCnt="3">
        <dgm:presLayoutVars>
          <dgm:chMax val="0"/>
          <dgm:bulletEnabled val="1"/>
        </dgm:presLayoutVars>
      </dgm:prSet>
      <dgm:spPr/>
      <dgm:t>
        <a:bodyPr/>
        <a:lstStyle/>
        <a:p>
          <a:endParaRPr lang="ru-RU"/>
        </a:p>
      </dgm:t>
    </dgm:pt>
    <dgm:pt modelId="{3E5E01C0-2235-496D-A242-7B80E1F6F803}" type="pres">
      <dgm:prSet presAssocID="{4C7AF232-719C-43B2-8291-A63120286675}" presName="spacer" presStyleCnt="0"/>
      <dgm:spPr/>
    </dgm:pt>
    <dgm:pt modelId="{FCACC492-7DD8-4CCD-AB1E-0770011E339E}" type="pres">
      <dgm:prSet presAssocID="{FB98735E-3F27-427C-B881-EB4E87113FAE}" presName="parentText" presStyleLbl="node1" presStyleIdx="1" presStyleCnt="3">
        <dgm:presLayoutVars>
          <dgm:chMax val="0"/>
          <dgm:bulletEnabled val="1"/>
        </dgm:presLayoutVars>
      </dgm:prSet>
      <dgm:spPr/>
      <dgm:t>
        <a:bodyPr/>
        <a:lstStyle/>
        <a:p>
          <a:endParaRPr lang="ru-RU"/>
        </a:p>
      </dgm:t>
    </dgm:pt>
    <dgm:pt modelId="{139149CF-BFD9-4199-9C27-098ED28922FB}" type="pres">
      <dgm:prSet presAssocID="{448F413C-BD0E-4524-98B9-1CA460FC0CE6}" presName="spacer" presStyleCnt="0"/>
      <dgm:spPr/>
    </dgm:pt>
    <dgm:pt modelId="{723386E2-6D1B-4FC5-BBAB-7CC24F51CD1D}" type="pres">
      <dgm:prSet presAssocID="{FE1EE59A-02C7-464E-8052-7FDCD25F3D69}" presName="parentText" presStyleLbl="node1" presStyleIdx="2" presStyleCnt="3">
        <dgm:presLayoutVars>
          <dgm:chMax val="0"/>
          <dgm:bulletEnabled val="1"/>
        </dgm:presLayoutVars>
      </dgm:prSet>
      <dgm:spPr/>
      <dgm:t>
        <a:bodyPr/>
        <a:lstStyle/>
        <a:p>
          <a:endParaRPr lang="ru-RU"/>
        </a:p>
      </dgm:t>
    </dgm:pt>
  </dgm:ptLst>
  <dgm:cxnLst>
    <dgm:cxn modelId="{12417D03-BB95-46B5-AF93-D7BB3AC86BC5}" srcId="{7288B4E2-A9F7-468E-9BFC-2365A5037180}" destId="{FB98735E-3F27-427C-B881-EB4E87113FAE}" srcOrd="1" destOrd="0" parTransId="{1406D7D4-A9F7-4C76-922B-2EAFEBC04FE1}" sibTransId="{448F413C-BD0E-4524-98B9-1CA460FC0CE6}"/>
    <dgm:cxn modelId="{5CF4DEF7-374B-4593-B857-F687CBAC9784}" srcId="{7288B4E2-A9F7-468E-9BFC-2365A5037180}" destId="{FE1EE59A-02C7-464E-8052-7FDCD25F3D69}" srcOrd="2" destOrd="0" parTransId="{31FBC9DB-7E0D-455A-9363-726C9F311A4C}" sibTransId="{D17E1B19-761B-4921-B1C7-B14C43DA52A6}"/>
    <dgm:cxn modelId="{E7ABDE4E-BF93-4DAE-AD96-73F1C515BDE0}" type="presOf" srcId="{FB98735E-3F27-427C-B881-EB4E87113FAE}" destId="{FCACC492-7DD8-4CCD-AB1E-0770011E339E}" srcOrd="0" destOrd="0" presId="urn:microsoft.com/office/officeart/2005/8/layout/vList2"/>
    <dgm:cxn modelId="{00E1D918-C8FB-4586-9F8A-5985BFE8AA9D}" type="presOf" srcId="{FE1EE59A-02C7-464E-8052-7FDCD25F3D69}" destId="{723386E2-6D1B-4FC5-BBAB-7CC24F51CD1D}" srcOrd="0" destOrd="0" presId="urn:microsoft.com/office/officeart/2005/8/layout/vList2"/>
    <dgm:cxn modelId="{3B957F41-9B98-4A32-BDAB-FD05447FC02D}" srcId="{7288B4E2-A9F7-468E-9BFC-2365A5037180}" destId="{50515348-E8B7-4528-A7B3-1123F4F98A61}" srcOrd="0" destOrd="0" parTransId="{036716E3-9C46-4C45-A4FC-12E81CF2CE7B}" sibTransId="{4C7AF232-719C-43B2-8291-A63120286675}"/>
    <dgm:cxn modelId="{E215537A-7B8D-4A74-9172-3AEE06E89767}" type="presOf" srcId="{50515348-E8B7-4528-A7B3-1123F4F98A61}" destId="{963F3C3D-AE7D-47D2-9EA3-7B83D7F760D2}" srcOrd="0" destOrd="0" presId="urn:microsoft.com/office/officeart/2005/8/layout/vList2"/>
    <dgm:cxn modelId="{95A7C887-EE8B-4B4C-B031-DD78F3209CEA}" type="presOf" srcId="{7288B4E2-A9F7-468E-9BFC-2365A5037180}" destId="{D430CFE8-DEB0-44A2-8A12-2E2FEF21932B}" srcOrd="0" destOrd="0" presId="urn:microsoft.com/office/officeart/2005/8/layout/vList2"/>
    <dgm:cxn modelId="{59A30AF2-AD25-4DF5-9E88-C09BFB520A1D}" type="presParOf" srcId="{D430CFE8-DEB0-44A2-8A12-2E2FEF21932B}" destId="{963F3C3D-AE7D-47D2-9EA3-7B83D7F760D2}" srcOrd="0" destOrd="0" presId="urn:microsoft.com/office/officeart/2005/8/layout/vList2"/>
    <dgm:cxn modelId="{AFF17D45-A113-4927-B628-5958ECFEC1EC}" type="presParOf" srcId="{D430CFE8-DEB0-44A2-8A12-2E2FEF21932B}" destId="{3E5E01C0-2235-496D-A242-7B80E1F6F803}" srcOrd="1" destOrd="0" presId="urn:microsoft.com/office/officeart/2005/8/layout/vList2"/>
    <dgm:cxn modelId="{51185426-7927-4BAB-8419-7C6FC3E2E0A8}" type="presParOf" srcId="{D430CFE8-DEB0-44A2-8A12-2E2FEF21932B}" destId="{FCACC492-7DD8-4CCD-AB1E-0770011E339E}" srcOrd="2" destOrd="0" presId="urn:microsoft.com/office/officeart/2005/8/layout/vList2"/>
    <dgm:cxn modelId="{956C45B2-CA94-4C7D-92E1-3A00F9185A81}" type="presParOf" srcId="{D430CFE8-DEB0-44A2-8A12-2E2FEF21932B}" destId="{139149CF-BFD9-4199-9C27-098ED28922FB}" srcOrd="3" destOrd="0" presId="urn:microsoft.com/office/officeart/2005/8/layout/vList2"/>
    <dgm:cxn modelId="{D68CB7A6-BAA2-47A8-91E0-6DB457E3B7BB}" type="presParOf" srcId="{D430CFE8-DEB0-44A2-8A12-2E2FEF21932B}" destId="{723386E2-6D1B-4FC5-BBAB-7CC24F51CD1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88B4E2-A9F7-468E-9BFC-2365A5037180}"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50515348-E8B7-4528-A7B3-1123F4F98A61}">
      <dgm:prSet phldrT="[Текст]" custT="1"/>
      <dgm:spPr/>
      <dgm:t>
        <a:bodyPr/>
        <a:lstStyle/>
        <a:p>
          <a:r>
            <a:rPr lang="uk-UA" sz="1300" dirty="0" smtClean="0">
              <a:solidFill>
                <a:schemeClr val="tx1"/>
              </a:solidFill>
            </a:rPr>
            <a:t>У 1960 році С. </a:t>
          </a:r>
          <a:r>
            <a:rPr lang="uk-UA" sz="1300" dirty="0" err="1" smtClean="0">
              <a:solidFill>
                <a:schemeClr val="tx1"/>
              </a:solidFill>
            </a:rPr>
            <a:t>Хаймер</a:t>
          </a:r>
          <a:r>
            <a:rPr lang="uk-UA" sz="1300" dirty="0" smtClean="0">
              <a:solidFill>
                <a:schemeClr val="tx1"/>
              </a:solidFill>
            </a:rPr>
            <a:t> і трохи пізніше Ч. </a:t>
          </a:r>
          <a:r>
            <a:rPr lang="uk-UA" sz="1300" dirty="0" err="1" smtClean="0">
              <a:solidFill>
                <a:schemeClr val="tx1"/>
              </a:solidFill>
            </a:rPr>
            <a:t>Кіндлебергер</a:t>
          </a:r>
          <a:r>
            <a:rPr lang="uk-UA" sz="1300" dirty="0" smtClean="0">
              <a:solidFill>
                <a:schemeClr val="tx1"/>
              </a:solidFill>
            </a:rPr>
            <a:t> довели неадекватність припущення щодо чистої конкуренції та проблем аналізу ПЗІ. Вони показали, що для існування ПЗІ корпорація повинна мати певні переваги перед місцевими фірмами. Інакше кажучи, повинні існувати деякі </a:t>
          </a:r>
          <a:r>
            <a:rPr lang="uk-UA" sz="1300" dirty="0" err="1" smtClean="0">
              <a:solidFill>
                <a:schemeClr val="tx1"/>
              </a:solidFill>
            </a:rPr>
            <a:t>імперфекції</a:t>
          </a:r>
          <a:r>
            <a:rPr lang="uk-UA" sz="1300" dirty="0" smtClean="0">
              <a:solidFill>
                <a:schemeClr val="tx1"/>
              </a:solidFill>
            </a:rPr>
            <a:t> ринку (</a:t>
          </a:r>
          <a:r>
            <a:rPr lang="uk-UA" sz="1300" dirty="0" err="1" smtClean="0">
              <a:solidFill>
                <a:schemeClr val="tx1"/>
              </a:solidFill>
            </a:rPr>
            <a:t>market</a:t>
          </a:r>
          <a:r>
            <a:rPr lang="uk-UA" sz="1300" dirty="0" smtClean="0">
              <a:solidFill>
                <a:schemeClr val="tx1"/>
              </a:solidFill>
            </a:rPr>
            <a:t> </a:t>
          </a:r>
          <a:r>
            <a:rPr lang="uk-UA" sz="1300" dirty="0" err="1" smtClean="0">
              <a:solidFill>
                <a:schemeClr val="tx1"/>
              </a:solidFill>
            </a:rPr>
            <a:t>imperfections</a:t>
          </a:r>
          <a:r>
            <a:rPr lang="uk-UA" sz="1300" dirty="0" smtClean="0">
              <a:solidFill>
                <a:schemeClr val="tx1"/>
              </a:solidFill>
            </a:rPr>
            <a:t>). Як зазначає Ч. </a:t>
          </a:r>
          <a:r>
            <a:rPr lang="uk-UA" sz="1300" dirty="0" err="1" smtClean="0">
              <a:solidFill>
                <a:schemeClr val="tx1"/>
              </a:solidFill>
            </a:rPr>
            <a:t>Кіндлебергер</a:t>
          </a:r>
          <a:r>
            <a:rPr lang="uk-UA" sz="1300" dirty="0" smtClean="0">
              <a:solidFill>
                <a:schemeClr val="tx1"/>
              </a:solidFill>
            </a:rPr>
            <a:t> «у світі чистої конкуренції за продукти і фактори виробництва, прямі інвестиції не можуть існувати». Тому сьогодні концептуальний підхід С. </a:t>
          </a:r>
          <a:r>
            <a:rPr lang="uk-UA" sz="1300" dirty="0" err="1" smtClean="0">
              <a:solidFill>
                <a:schemeClr val="tx1"/>
              </a:solidFill>
            </a:rPr>
            <a:t>Хаймера</a:t>
          </a:r>
          <a:r>
            <a:rPr lang="uk-UA" sz="1300" dirty="0" smtClean="0">
              <a:solidFill>
                <a:schemeClr val="tx1"/>
              </a:solidFill>
            </a:rPr>
            <a:t> і Ч. </a:t>
          </a:r>
          <a:r>
            <a:rPr lang="uk-UA" sz="1300" dirty="0" err="1" smtClean="0">
              <a:solidFill>
                <a:schemeClr val="tx1"/>
              </a:solidFill>
            </a:rPr>
            <a:t>Кіндлебергера</a:t>
          </a:r>
          <a:r>
            <a:rPr lang="uk-UA" sz="1300" dirty="0" smtClean="0">
              <a:solidFill>
                <a:schemeClr val="tx1"/>
              </a:solidFill>
            </a:rPr>
            <a:t> до дослідження детермінант ПЗІ є актуальним. Положення про існування ринкових </a:t>
          </a:r>
          <a:r>
            <a:rPr lang="uk-UA" sz="1300" dirty="0" err="1" smtClean="0">
              <a:solidFill>
                <a:schemeClr val="tx1"/>
              </a:solidFill>
            </a:rPr>
            <a:t>імперфекцій</a:t>
          </a:r>
          <a:r>
            <a:rPr lang="uk-UA" sz="1300" dirty="0" smtClean="0">
              <a:solidFill>
                <a:schemeClr val="tx1"/>
              </a:solidFill>
            </a:rPr>
            <a:t> залишається однією з головних інтегруючих частин теорій ПЗІ і ТНК.</a:t>
          </a:r>
          <a:endParaRPr lang="ru-RU" sz="1300" b="1" dirty="0">
            <a:solidFill>
              <a:schemeClr val="tx1"/>
            </a:solidFill>
          </a:endParaRPr>
        </a:p>
      </dgm:t>
    </dgm:pt>
    <dgm:pt modelId="{4C7AF232-719C-43B2-8291-A63120286675}" type="sibTrans" cxnId="{3B957F41-9B98-4A32-BDAB-FD05447FC02D}">
      <dgm:prSet/>
      <dgm:spPr/>
      <dgm:t>
        <a:bodyPr/>
        <a:lstStyle/>
        <a:p>
          <a:endParaRPr lang="ru-RU" sz="1300"/>
        </a:p>
      </dgm:t>
    </dgm:pt>
    <dgm:pt modelId="{036716E3-9C46-4C45-A4FC-12E81CF2CE7B}" type="parTrans" cxnId="{3B957F41-9B98-4A32-BDAB-FD05447FC02D}">
      <dgm:prSet/>
      <dgm:spPr/>
      <dgm:t>
        <a:bodyPr/>
        <a:lstStyle/>
        <a:p>
          <a:endParaRPr lang="ru-RU" sz="1300"/>
        </a:p>
      </dgm:t>
    </dgm:pt>
    <dgm:pt modelId="{FB98735E-3F27-427C-B881-EB4E87113FAE}">
      <dgm:prSet/>
      <dgm:spPr/>
      <dgm:t>
        <a:bodyPr/>
        <a:lstStyle/>
        <a:p>
          <a:r>
            <a:rPr lang="uk-UA" dirty="0" smtClean="0"/>
            <a:t>Таким чином, </a:t>
          </a:r>
          <a:r>
            <a:rPr lang="uk-UA" b="1" i="1" dirty="0" smtClean="0">
              <a:solidFill>
                <a:schemeClr val="tx1"/>
              </a:solidFill>
              <a:effectLst>
                <a:outerShdw blurRad="38100" dist="38100" dir="2700000" algn="tl">
                  <a:srgbClr val="000000">
                    <a:alpha val="43137"/>
                  </a:srgbClr>
                </a:outerShdw>
              </a:effectLst>
            </a:rPr>
            <a:t>ТЕОРІЯ РИНКОВИХ ІМПЕРФЕКЦІЙ </a:t>
          </a:r>
          <a:r>
            <a:rPr lang="uk-UA" dirty="0" smtClean="0"/>
            <a:t>(</a:t>
          </a:r>
          <a:r>
            <a:rPr lang="uk-UA" dirty="0" err="1" smtClean="0"/>
            <a:t>market</a:t>
          </a:r>
          <a:r>
            <a:rPr lang="uk-UA" dirty="0" smtClean="0"/>
            <a:t> </a:t>
          </a:r>
          <a:r>
            <a:rPr lang="uk-UA" dirty="0" err="1" smtClean="0"/>
            <a:t>imperfections</a:t>
          </a:r>
          <a:r>
            <a:rPr lang="uk-UA" dirty="0" smtClean="0"/>
            <a:t> </a:t>
          </a:r>
          <a:r>
            <a:rPr lang="uk-UA" dirty="0" err="1" smtClean="0"/>
            <a:t>theory</a:t>
          </a:r>
          <a:r>
            <a:rPr lang="uk-UA" dirty="0" smtClean="0"/>
            <a:t>) визначила новий етап у розвитку наукової думки відносно ПЗІ. Відповідно до цієї теорії, рішення ТНК здійснювати ПЗІ диктується, головним чином, бажанням використовувати переваги, що недоступні національним фірмам, що функціонують на місцевому ринку й можуть включати більш високий технологічний, маркетинговий рівень, високоефективне управління, значний інноваційний потенціал, розвиненість фінансової системи й ін.</a:t>
          </a:r>
          <a:endParaRPr lang="uk-UA" dirty="0"/>
        </a:p>
      </dgm:t>
    </dgm:pt>
    <dgm:pt modelId="{1406D7D4-A9F7-4C76-922B-2EAFEBC04FE1}" type="parTrans" cxnId="{12417D03-BB95-46B5-AF93-D7BB3AC86BC5}">
      <dgm:prSet/>
      <dgm:spPr/>
      <dgm:t>
        <a:bodyPr/>
        <a:lstStyle/>
        <a:p>
          <a:endParaRPr lang="ru-RU"/>
        </a:p>
      </dgm:t>
    </dgm:pt>
    <dgm:pt modelId="{448F413C-BD0E-4524-98B9-1CA460FC0CE6}" type="sibTrans" cxnId="{12417D03-BB95-46B5-AF93-D7BB3AC86BC5}">
      <dgm:prSet/>
      <dgm:spPr/>
      <dgm:t>
        <a:bodyPr/>
        <a:lstStyle/>
        <a:p>
          <a:endParaRPr lang="ru-RU"/>
        </a:p>
      </dgm:t>
    </dgm:pt>
    <dgm:pt modelId="{FE1EE59A-02C7-464E-8052-7FDCD25F3D69}">
      <dgm:prSet/>
      <dgm:spPr/>
      <dgm:t>
        <a:bodyPr/>
        <a:lstStyle/>
        <a:p>
          <a:r>
            <a:rPr lang="uk-UA" dirty="0" smtClean="0"/>
            <a:t>Важливо, щоб ці переваги фірми мали властивість </a:t>
          </a:r>
          <a:r>
            <a:rPr lang="uk-UA" i="1" dirty="0" smtClean="0"/>
            <a:t>міжнародної мобільності </a:t>
          </a:r>
          <a:r>
            <a:rPr lang="uk-UA" dirty="0" smtClean="0"/>
            <a:t>та були </a:t>
          </a:r>
          <a:r>
            <a:rPr lang="uk-UA" i="1" dirty="0" smtClean="0"/>
            <a:t>вище, </a:t>
          </a:r>
          <a:r>
            <a:rPr lang="uk-UA" dirty="0" smtClean="0"/>
            <a:t>ніж витрати, що об'єктивно необхідні для забезпечення поінформованості й адаптації до нових економічних, політико-правових і соціально-культурних факторів середовища міжнародного бізнесу в зарубіжній країні, включаючи витрати, пов'язані з міжнародним управлінням і страхуванням фінансових і політичних ризиків.</a:t>
          </a:r>
          <a:endParaRPr lang="uk-UA" dirty="0"/>
        </a:p>
      </dgm:t>
    </dgm:pt>
    <dgm:pt modelId="{31FBC9DB-7E0D-455A-9363-726C9F311A4C}" type="parTrans" cxnId="{5CF4DEF7-374B-4593-B857-F687CBAC9784}">
      <dgm:prSet/>
      <dgm:spPr/>
      <dgm:t>
        <a:bodyPr/>
        <a:lstStyle/>
        <a:p>
          <a:endParaRPr lang="ru-RU"/>
        </a:p>
      </dgm:t>
    </dgm:pt>
    <dgm:pt modelId="{D17E1B19-761B-4921-B1C7-B14C43DA52A6}" type="sibTrans" cxnId="{5CF4DEF7-374B-4593-B857-F687CBAC9784}">
      <dgm:prSet/>
      <dgm:spPr/>
      <dgm:t>
        <a:bodyPr/>
        <a:lstStyle/>
        <a:p>
          <a:endParaRPr lang="ru-RU"/>
        </a:p>
      </dgm:t>
    </dgm:pt>
    <dgm:pt modelId="{D430CFE8-DEB0-44A2-8A12-2E2FEF21932B}" type="pres">
      <dgm:prSet presAssocID="{7288B4E2-A9F7-468E-9BFC-2365A5037180}" presName="linear" presStyleCnt="0">
        <dgm:presLayoutVars>
          <dgm:animLvl val="lvl"/>
          <dgm:resizeHandles val="exact"/>
        </dgm:presLayoutVars>
      </dgm:prSet>
      <dgm:spPr/>
      <dgm:t>
        <a:bodyPr/>
        <a:lstStyle/>
        <a:p>
          <a:endParaRPr lang="ru-RU"/>
        </a:p>
      </dgm:t>
    </dgm:pt>
    <dgm:pt modelId="{963F3C3D-AE7D-47D2-9EA3-7B83D7F760D2}" type="pres">
      <dgm:prSet presAssocID="{50515348-E8B7-4528-A7B3-1123F4F98A61}" presName="parentText" presStyleLbl="node1" presStyleIdx="0" presStyleCnt="3">
        <dgm:presLayoutVars>
          <dgm:chMax val="0"/>
          <dgm:bulletEnabled val="1"/>
        </dgm:presLayoutVars>
      </dgm:prSet>
      <dgm:spPr/>
      <dgm:t>
        <a:bodyPr/>
        <a:lstStyle/>
        <a:p>
          <a:endParaRPr lang="ru-RU"/>
        </a:p>
      </dgm:t>
    </dgm:pt>
    <dgm:pt modelId="{3E5E01C0-2235-496D-A242-7B80E1F6F803}" type="pres">
      <dgm:prSet presAssocID="{4C7AF232-719C-43B2-8291-A63120286675}" presName="spacer" presStyleCnt="0"/>
      <dgm:spPr/>
    </dgm:pt>
    <dgm:pt modelId="{FCACC492-7DD8-4CCD-AB1E-0770011E339E}" type="pres">
      <dgm:prSet presAssocID="{FB98735E-3F27-427C-B881-EB4E87113FAE}" presName="parentText" presStyleLbl="node1" presStyleIdx="1" presStyleCnt="3">
        <dgm:presLayoutVars>
          <dgm:chMax val="0"/>
          <dgm:bulletEnabled val="1"/>
        </dgm:presLayoutVars>
      </dgm:prSet>
      <dgm:spPr/>
      <dgm:t>
        <a:bodyPr/>
        <a:lstStyle/>
        <a:p>
          <a:endParaRPr lang="ru-RU"/>
        </a:p>
      </dgm:t>
    </dgm:pt>
    <dgm:pt modelId="{139149CF-BFD9-4199-9C27-098ED28922FB}" type="pres">
      <dgm:prSet presAssocID="{448F413C-BD0E-4524-98B9-1CA460FC0CE6}" presName="spacer" presStyleCnt="0"/>
      <dgm:spPr/>
    </dgm:pt>
    <dgm:pt modelId="{723386E2-6D1B-4FC5-BBAB-7CC24F51CD1D}" type="pres">
      <dgm:prSet presAssocID="{FE1EE59A-02C7-464E-8052-7FDCD25F3D69}" presName="parentText" presStyleLbl="node1" presStyleIdx="2" presStyleCnt="3">
        <dgm:presLayoutVars>
          <dgm:chMax val="0"/>
          <dgm:bulletEnabled val="1"/>
        </dgm:presLayoutVars>
      </dgm:prSet>
      <dgm:spPr/>
      <dgm:t>
        <a:bodyPr/>
        <a:lstStyle/>
        <a:p>
          <a:endParaRPr lang="ru-RU"/>
        </a:p>
      </dgm:t>
    </dgm:pt>
  </dgm:ptLst>
  <dgm:cxnLst>
    <dgm:cxn modelId="{12417D03-BB95-46B5-AF93-D7BB3AC86BC5}" srcId="{7288B4E2-A9F7-468E-9BFC-2365A5037180}" destId="{FB98735E-3F27-427C-B881-EB4E87113FAE}" srcOrd="1" destOrd="0" parTransId="{1406D7D4-A9F7-4C76-922B-2EAFEBC04FE1}" sibTransId="{448F413C-BD0E-4524-98B9-1CA460FC0CE6}"/>
    <dgm:cxn modelId="{5CF4DEF7-374B-4593-B857-F687CBAC9784}" srcId="{7288B4E2-A9F7-468E-9BFC-2365A5037180}" destId="{FE1EE59A-02C7-464E-8052-7FDCD25F3D69}" srcOrd="2" destOrd="0" parTransId="{31FBC9DB-7E0D-455A-9363-726C9F311A4C}" sibTransId="{D17E1B19-761B-4921-B1C7-B14C43DA52A6}"/>
    <dgm:cxn modelId="{E7ABDE4E-BF93-4DAE-AD96-73F1C515BDE0}" type="presOf" srcId="{FB98735E-3F27-427C-B881-EB4E87113FAE}" destId="{FCACC492-7DD8-4CCD-AB1E-0770011E339E}" srcOrd="0" destOrd="0" presId="urn:microsoft.com/office/officeart/2005/8/layout/vList2"/>
    <dgm:cxn modelId="{00E1D918-C8FB-4586-9F8A-5985BFE8AA9D}" type="presOf" srcId="{FE1EE59A-02C7-464E-8052-7FDCD25F3D69}" destId="{723386E2-6D1B-4FC5-BBAB-7CC24F51CD1D}" srcOrd="0" destOrd="0" presId="urn:microsoft.com/office/officeart/2005/8/layout/vList2"/>
    <dgm:cxn modelId="{3B957F41-9B98-4A32-BDAB-FD05447FC02D}" srcId="{7288B4E2-A9F7-468E-9BFC-2365A5037180}" destId="{50515348-E8B7-4528-A7B3-1123F4F98A61}" srcOrd="0" destOrd="0" parTransId="{036716E3-9C46-4C45-A4FC-12E81CF2CE7B}" sibTransId="{4C7AF232-719C-43B2-8291-A63120286675}"/>
    <dgm:cxn modelId="{E215537A-7B8D-4A74-9172-3AEE06E89767}" type="presOf" srcId="{50515348-E8B7-4528-A7B3-1123F4F98A61}" destId="{963F3C3D-AE7D-47D2-9EA3-7B83D7F760D2}" srcOrd="0" destOrd="0" presId="urn:microsoft.com/office/officeart/2005/8/layout/vList2"/>
    <dgm:cxn modelId="{95A7C887-EE8B-4B4C-B031-DD78F3209CEA}" type="presOf" srcId="{7288B4E2-A9F7-468E-9BFC-2365A5037180}" destId="{D430CFE8-DEB0-44A2-8A12-2E2FEF21932B}" srcOrd="0" destOrd="0" presId="urn:microsoft.com/office/officeart/2005/8/layout/vList2"/>
    <dgm:cxn modelId="{59A30AF2-AD25-4DF5-9E88-C09BFB520A1D}" type="presParOf" srcId="{D430CFE8-DEB0-44A2-8A12-2E2FEF21932B}" destId="{963F3C3D-AE7D-47D2-9EA3-7B83D7F760D2}" srcOrd="0" destOrd="0" presId="urn:microsoft.com/office/officeart/2005/8/layout/vList2"/>
    <dgm:cxn modelId="{AFF17D45-A113-4927-B628-5958ECFEC1EC}" type="presParOf" srcId="{D430CFE8-DEB0-44A2-8A12-2E2FEF21932B}" destId="{3E5E01C0-2235-496D-A242-7B80E1F6F803}" srcOrd="1" destOrd="0" presId="urn:microsoft.com/office/officeart/2005/8/layout/vList2"/>
    <dgm:cxn modelId="{51185426-7927-4BAB-8419-7C6FC3E2E0A8}" type="presParOf" srcId="{D430CFE8-DEB0-44A2-8A12-2E2FEF21932B}" destId="{FCACC492-7DD8-4CCD-AB1E-0770011E339E}" srcOrd="2" destOrd="0" presId="urn:microsoft.com/office/officeart/2005/8/layout/vList2"/>
    <dgm:cxn modelId="{956C45B2-CA94-4C7D-92E1-3A00F9185A81}" type="presParOf" srcId="{D430CFE8-DEB0-44A2-8A12-2E2FEF21932B}" destId="{139149CF-BFD9-4199-9C27-098ED28922FB}" srcOrd="3" destOrd="0" presId="urn:microsoft.com/office/officeart/2005/8/layout/vList2"/>
    <dgm:cxn modelId="{D68CB7A6-BAA2-47A8-91E0-6DB457E3B7BB}" type="presParOf" srcId="{D430CFE8-DEB0-44A2-8A12-2E2FEF21932B}" destId="{723386E2-6D1B-4FC5-BBAB-7CC24F51CD1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88B4E2-A9F7-468E-9BFC-2365A5037180}"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ru-RU"/>
        </a:p>
      </dgm:t>
    </dgm:pt>
    <dgm:pt modelId="{50515348-E8B7-4528-A7B3-1123F4F98A61}">
      <dgm:prSet phldrT="[Текст]" custT="1"/>
      <dgm:spPr/>
      <dgm:t>
        <a:bodyPr/>
        <a:lstStyle/>
        <a:p>
          <a:r>
            <a:rPr lang="uk-UA" sz="1500" dirty="0" smtClean="0"/>
            <a:t>Розглянуті переваги мають назву "фірмових специфічних переваг" чи "специфічних переваг володіння" (</a:t>
          </a:r>
          <a:r>
            <a:rPr lang="uk-UA" sz="1500" dirty="0" err="1" smtClean="0"/>
            <a:t>firm-specific</a:t>
          </a:r>
          <a:r>
            <a:rPr lang="uk-UA" sz="1500" dirty="0" smtClean="0"/>
            <a:t> </a:t>
          </a:r>
          <a:r>
            <a:rPr lang="uk-UA" sz="1500" dirty="0" err="1" smtClean="0"/>
            <a:t>advantages</a:t>
          </a:r>
          <a:r>
            <a:rPr lang="uk-UA" sz="1500" dirty="0" smtClean="0"/>
            <a:t> </a:t>
          </a:r>
          <a:r>
            <a:rPr lang="uk-UA" sz="1500" dirty="0" err="1" smtClean="0"/>
            <a:t>or</a:t>
          </a:r>
          <a:r>
            <a:rPr lang="uk-UA" sz="1500" dirty="0" smtClean="0"/>
            <a:t> </a:t>
          </a:r>
          <a:r>
            <a:rPr lang="uk-UA" sz="1500" dirty="0" err="1" smtClean="0"/>
            <a:t>ownership</a:t>
          </a:r>
          <a:r>
            <a:rPr lang="uk-UA" sz="1500" dirty="0" smtClean="0"/>
            <a:t> </a:t>
          </a:r>
          <a:r>
            <a:rPr lang="uk-UA" sz="1500" dirty="0" err="1" smtClean="0"/>
            <a:t>specific</a:t>
          </a:r>
          <a:r>
            <a:rPr lang="uk-UA" sz="1500" dirty="0" smtClean="0"/>
            <a:t> </a:t>
          </a:r>
          <a:r>
            <a:rPr lang="uk-UA" sz="1500" dirty="0" err="1" smtClean="0"/>
            <a:t>advantages</a:t>
          </a:r>
          <a:r>
            <a:rPr lang="uk-UA" sz="1500" dirty="0" smtClean="0"/>
            <a:t>) і складаються з матеріальних і нематеріальних активів (</a:t>
          </a:r>
          <a:r>
            <a:rPr lang="uk-UA" sz="1500" dirty="0" err="1" smtClean="0"/>
            <a:t>tangible</a:t>
          </a:r>
          <a:r>
            <a:rPr lang="uk-UA" sz="1500" dirty="0" smtClean="0"/>
            <a:t> </a:t>
          </a:r>
          <a:r>
            <a:rPr lang="uk-UA" sz="1500" dirty="0" err="1" smtClean="0"/>
            <a:t>and</a:t>
          </a:r>
          <a:r>
            <a:rPr lang="uk-UA" sz="1500" dirty="0" smtClean="0"/>
            <a:t> </a:t>
          </a:r>
          <a:r>
            <a:rPr lang="uk-UA" sz="1500" dirty="0" err="1" smtClean="0"/>
            <a:t>intangible</a:t>
          </a:r>
          <a:r>
            <a:rPr lang="uk-UA" sz="1500" dirty="0" smtClean="0"/>
            <a:t> </a:t>
          </a:r>
          <a:r>
            <a:rPr lang="uk-UA" sz="1500" dirty="0" err="1" smtClean="0"/>
            <a:t>assets</a:t>
          </a:r>
          <a:r>
            <a:rPr lang="uk-UA" sz="1500" dirty="0" smtClean="0"/>
            <a:t>).</a:t>
          </a:r>
          <a:endParaRPr lang="ru-RU" sz="1500" b="1" dirty="0">
            <a:solidFill>
              <a:schemeClr val="tx1"/>
            </a:solidFill>
          </a:endParaRPr>
        </a:p>
      </dgm:t>
    </dgm:pt>
    <dgm:pt modelId="{4C7AF232-719C-43B2-8291-A63120286675}" type="sibTrans" cxnId="{3B957F41-9B98-4A32-BDAB-FD05447FC02D}">
      <dgm:prSet/>
      <dgm:spPr/>
      <dgm:t>
        <a:bodyPr/>
        <a:lstStyle/>
        <a:p>
          <a:endParaRPr lang="ru-RU" sz="1500"/>
        </a:p>
      </dgm:t>
    </dgm:pt>
    <dgm:pt modelId="{036716E3-9C46-4C45-A4FC-12E81CF2CE7B}" type="parTrans" cxnId="{3B957F41-9B98-4A32-BDAB-FD05447FC02D}">
      <dgm:prSet/>
      <dgm:spPr/>
      <dgm:t>
        <a:bodyPr/>
        <a:lstStyle/>
        <a:p>
          <a:endParaRPr lang="ru-RU" sz="1500"/>
        </a:p>
      </dgm:t>
    </dgm:pt>
    <dgm:pt modelId="{DCC746CF-640B-48A8-8061-6E66B43E6DAE}">
      <dgm:prSet custT="1"/>
      <dgm:spPr/>
      <dgm:t>
        <a:bodyPr/>
        <a:lstStyle/>
        <a:p>
          <a:r>
            <a:rPr lang="uk-UA" sz="1500" dirty="0" smtClean="0"/>
            <a:t>Американські дослідники П. </a:t>
          </a:r>
          <a:r>
            <a:rPr lang="uk-UA" sz="1500" dirty="0" err="1" smtClean="0"/>
            <a:t>Ашег΄ян</a:t>
          </a:r>
          <a:r>
            <a:rPr lang="uk-UA" sz="1500" dirty="0" smtClean="0"/>
            <a:t> і В. </a:t>
          </a:r>
          <a:r>
            <a:rPr lang="uk-UA" sz="1500" dirty="0" err="1" smtClean="0"/>
            <a:t>Ебрахімі</a:t>
          </a:r>
          <a:r>
            <a:rPr lang="uk-UA" sz="1500" dirty="0" smtClean="0"/>
            <a:t> як приклади матеріальних активів називають наявність специфічних чи ринків сировинних матеріалів, недоступних для інших фірм, а також розмір фірми, що може вести до економії на масштабах виробництва й відповідно, посилень конкурентних позицій. </a:t>
          </a:r>
          <a:endParaRPr lang="uk-UA" sz="1500" dirty="0"/>
        </a:p>
      </dgm:t>
    </dgm:pt>
    <dgm:pt modelId="{A5757C95-1764-477B-8024-11B365712067}" type="parTrans" cxnId="{1C2BED6B-A93B-48A4-BD5B-224F2E277F07}">
      <dgm:prSet/>
      <dgm:spPr/>
      <dgm:t>
        <a:bodyPr/>
        <a:lstStyle/>
        <a:p>
          <a:endParaRPr lang="ru-RU" sz="1500"/>
        </a:p>
      </dgm:t>
    </dgm:pt>
    <dgm:pt modelId="{26DED051-8264-4078-93FB-C87806A12BC5}" type="sibTrans" cxnId="{1C2BED6B-A93B-48A4-BD5B-224F2E277F07}">
      <dgm:prSet/>
      <dgm:spPr/>
      <dgm:t>
        <a:bodyPr/>
        <a:lstStyle/>
        <a:p>
          <a:endParaRPr lang="ru-RU" sz="1500"/>
        </a:p>
      </dgm:t>
    </dgm:pt>
    <dgm:pt modelId="{3E20B29C-945A-47D5-A1A1-ECFA45EF06D3}">
      <dgm:prSet custT="1"/>
      <dgm:spPr/>
      <dgm:t>
        <a:bodyPr/>
        <a:lstStyle/>
        <a:p>
          <a:r>
            <a:rPr lang="uk-UA" sz="1500" smtClean="0"/>
            <a:t>Нематеріальні </a:t>
          </a:r>
          <a:r>
            <a:rPr lang="uk-UA" sz="1500" dirty="0" smtClean="0"/>
            <a:t>активи включають торгові марки, патенти, управлінський, маркетинговий досвід і </a:t>
          </a:r>
          <a:r>
            <a:rPr lang="uk-UA" sz="1500" dirty="0" err="1" smtClean="0"/>
            <a:t>т.д</a:t>
          </a:r>
          <a:r>
            <a:rPr lang="uk-UA" sz="1500" dirty="0" smtClean="0"/>
            <a:t>.</a:t>
          </a:r>
          <a:endParaRPr lang="uk-UA" sz="1500" dirty="0"/>
        </a:p>
      </dgm:t>
    </dgm:pt>
    <dgm:pt modelId="{5FD9D404-F1D7-4892-97B7-3098D895DFF7}" type="parTrans" cxnId="{C2009AB3-6E64-4D3E-A0C0-3A331EEFC627}">
      <dgm:prSet/>
      <dgm:spPr/>
      <dgm:t>
        <a:bodyPr/>
        <a:lstStyle/>
        <a:p>
          <a:endParaRPr lang="ru-RU" sz="1500"/>
        </a:p>
      </dgm:t>
    </dgm:pt>
    <dgm:pt modelId="{6AFCB206-5A9E-44F5-B487-4923468F6AF1}" type="sibTrans" cxnId="{C2009AB3-6E64-4D3E-A0C0-3A331EEFC627}">
      <dgm:prSet/>
      <dgm:spPr/>
      <dgm:t>
        <a:bodyPr/>
        <a:lstStyle/>
        <a:p>
          <a:endParaRPr lang="ru-RU" sz="1500"/>
        </a:p>
      </dgm:t>
    </dgm:pt>
    <dgm:pt modelId="{1DCC5E40-ED4A-4716-A336-2AEBCC12F8C7}" type="pres">
      <dgm:prSet presAssocID="{7288B4E2-A9F7-468E-9BFC-2365A5037180}" presName="Name0" presStyleCnt="0">
        <dgm:presLayoutVars>
          <dgm:dir/>
          <dgm:resizeHandles val="exact"/>
        </dgm:presLayoutVars>
      </dgm:prSet>
      <dgm:spPr/>
      <dgm:t>
        <a:bodyPr/>
        <a:lstStyle/>
        <a:p>
          <a:endParaRPr lang="ru-RU"/>
        </a:p>
      </dgm:t>
    </dgm:pt>
    <dgm:pt modelId="{40AC8421-4E87-4F38-8DF2-553706108AD1}" type="pres">
      <dgm:prSet presAssocID="{50515348-E8B7-4528-A7B3-1123F4F98A61}" presName="node" presStyleLbl="node1" presStyleIdx="0" presStyleCnt="3">
        <dgm:presLayoutVars>
          <dgm:bulletEnabled val="1"/>
        </dgm:presLayoutVars>
      </dgm:prSet>
      <dgm:spPr/>
      <dgm:t>
        <a:bodyPr/>
        <a:lstStyle/>
        <a:p>
          <a:endParaRPr lang="ru-RU"/>
        </a:p>
      </dgm:t>
    </dgm:pt>
    <dgm:pt modelId="{84567B67-4D59-45E8-9AAD-50FF49B5401C}" type="pres">
      <dgm:prSet presAssocID="{4C7AF232-719C-43B2-8291-A63120286675}" presName="sibTrans" presStyleCnt="0"/>
      <dgm:spPr/>
    </dgm:pt>
    <dgm:pt modelId="{73A2FEA4-D2E0-4FB2-880A-A159C43A3066}" type="pres">
      <dgm:prSet presAssocID="{DCC746CF-640B-48A8-8061-6E66B43E6DAE}" presName="node" presStyleLbl="node1" presStyleIdx="1" presStyleCnt="3">
        <dgm:presLayoutVars>
          <dgm:bulletEnabled val="1"/>
        </dgm:presLayoutVars>
      </dgm:prSet>
      <dgm:spPr/>
      <dgm:t>
        <a:bodyPr/>
        <a:lstStyle/>
        <a:p>
          <a:endParaRPr lang="ru-RU"/>
        </a:p>
      </dgm:t>
    </dgm:pt>
    <dgm:pt modelId="{DB428037-C26D-4CAD-B76D-611F7868216B}" type="pres">
      <dgm:prSet presAssocID="{26DED051-8264-4078-93FB-C87806A12BC5}" presName="sibTrans" presStyleCnt="0"/>
      <dgm:spPr/>
    </dgm:pt>
    <dgm:pt modelId="{D3022103-19CE-45B7-9CD0-BC49F6ED807D}" type="pres">
      <dgm:prSet presAssocID="{3E20B29C-945A-47D5-A1A1-ECFA45EF06D3}" presName="node" presStyleLbl="node1" presStyleIdx="2" presStyleCnt="3">
        <dgm:presLayoutVars>
          <dgm:bulletEnabled val="1"/>
        </dgm:presLayoutVars>
      </dgm:prSet>
      <dgm:spPr/>
      <dgm:t>
        <a:bodyPr/>
        <a:lstStyle/>
        <a:p>
          <a:endParaRPr lang="ru-RU"/>
        </a:p>
      </dgm:t>
    </dgm:pt>
  </dgm:ptLst>
  <dgm:cxnLst>
    <dgm:cxn modelId="{1C2BED6B-A93B-48A4-BD5B-224F2E277F07}" srcId="{7288B4E2-A9F7-468E-9BFC-2365A5037180}" destId="{DCC746CF-640B-48A8-8061-6E66B43E6DAE}" srcOrd="1" destOrd="0" parTransId="{A5757C95-1764-477B-8024-11B365712067}" sibTransId="{26DED051-8264-4078-93FB-C87806A12BC5}"/>
    <dgm:cxn modelId="{C2009AB3-6E64-4D3E-A0C0-3A331EEFC627}" srcId="{7288B4E2-A9F7-468E-9BFC-2365A5037180}" destId="{3E20B29C-945A-47D5-A1A1-ECFA45EF06D3}" srcOrd="2" destOrd="0" parTransId="{5FD9D404-F1D7-4892-97B7-3098D895DFF7}" sibTransId="{6AFCB206-5A9E-44F5-B487-4923468F6AF1}"/>
    <dgm:cxn modelId="{3B957F41-9B98-4A32-BDAB-FD05447FC02D}" srcId="{7288B4E2-A9F7-468E-9BFC-2365A5037180}" destId="{50515348-E8B7-4528-A7B3-1123F4F98A61}" srcOrd="0" destOrd="0" parTransId="{036716E3-9C46-4C45-A4FC-12E81CF2CE7B}" sibTransId="{4C7AF232-719C-43B2-8291-A63120286675}"/>
    <dgm:cxn modelId="{D802281B-71C0-461C-99BB-4575D1C1BF8A}" type="presOf" srcId="{DCC746CF-640B-48A8-8061-6E66B43E6DAE}" destId="{73A2FEA4-D2E0-4FB2-880A-A159C43A3066}" srcOrd="0" destOrd="0" presId="urn:microsoft.com/office/officeart/2005/8/layout/hList6"/>
    <dgm:cxn modelId="{19A8037A-E5C6-461F-B21E-7F98946E6D2B}" type="presOf" srcId="{50515348-E8B7-4528-A7B3-1123F4F98A61}" destId="{40AC8421-4E87-4F38-8DF2-553706108AD1}" srcOrd="0" destOrd="0" presId="urn:microsoft.com/office/officeart/2005/8/layout/hList6"/>
    <dgm:cxn modelId="{36CD7BEC-F4AB-4F40-8A96-336428EAB995}" type="presOf" srcId="{3E20B29C-945A-47D5-A1A1-ECFA45EF06D3}" destId="{D3022103-19CE-45B7-9CD0-BC49F6ED807D}" srcOrd="0" destOrd="0" presId="urn:microsoft.com/office/officeart/2005/8/layout/hList6"/>
    <dgm:cxn modelId="{6B316F01-7702-4A46-B3BA-F201A87B0DD2}" type="presOf" srcId="{7288B4E2-A9F7-468E-9BFC-2365A5037180}" destId="{1DCC5E40-ED4A-4716-A336-2AEBCC12F8C7}" srcOrd="0" destOrd="0" presId="urn:microsoft.com/office/officeart/2005/8/layout/hList6"/>
    <dgm:cxn modelId="{15BED4D5-036C-4A56-9F7F-7A63D9ED7747}" type="presParOf" srcId="{1DCC5E40-ED4A-4716-A336-2AEBCC12F8C7}" destId="{40AC8421-4E87-4F38-8DF2-553706108AD1}" srcOrd="0" destOrd="0" presId="urn:microsoft.com/office/officeart/2005/8/layout/hList6"/>
    <dgm:cxn modelId="{B61FA197-215C-47D3-96F9-BB1CDD0FD08C}" type="presParOf" srcId="{1DCC5E40-ED4A-4716-A336-2AEBCC12F8C7}" destId="{84567B67-4D59-45E8-9AAD-50FF49B5401C}" srcOrd="1" destOrd="0" presId="urn:microsoft.com/office/officeart/2005/8/layout/hList6"/>
    <dgm:cxn modelId="{D45857CA-5EEC-4FCA-8872-87F8A6C4C9C5}" type="presParOf" srcId="{1DCC5E40-ED4A-4716-A336-2AEBCC12F8C7}" destId="{73A2FEA4-D2E0-4FB2-880A-A159C43A3066}" srcOrd="2" destOrd="0" presId="urn:microsoft.com/office/officeart/2005/8/layout/hList6"/>
    <dgm:cxn modelId="{81650355-E578-48FA-B8E9-725A66B85350}" type="presParOf" srcId="{1DCC5E40-ED4A-4716-A336-2AEBCC12F8C7}" destId="{DB428037-C26D-4CAD-B76D-611F7868216B}" srcOrd="3" destOrd="0" presId="urn:microsoft.com/office/officeart/2005/8/layout/hList6"/>
    <dgm:cxn modelId="{6507E784-F9E8-4BB6-A8AD-A74718357725}" type="presParOf" srcId="{1DCC5E40-ED4A-4716-A336-2AEBCC12F8C7}" destId="{D3022103-19CE-45B7-9CD0-BC49F6ED807D}"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288B4E2-A9F7-468E-9BFC-2365A5037180}" type="doc">
      <dgm:prSet loTypeId="urn:microsoft.com/office/officeart/2005/8/layout/hList3" loCatId="list" qsTypeId="urn:microsoft.com/office/officeart/2005/8/quickstyle/simple1" qsCatId="simple" csTypeId="urn:microsoft.com/office/officeart/2005/8/colors/colorful5" csCatId="colorful" phldr="1"/>
      <dgm:spPr/>
      <dgm:t>
        <a:bodyPr/>
        <a:lstStyle/>
        <a:p>
          <a:endParaRPr lang="ru-RU"/>
        </a:p>
      </dgm:t>
    </dgm:pt>
    <dgm:pt modelId="{50515348-E8B7-4528-A7B3-1123F4F98A61}">
      <dgm:prSet phldrT="[Текст]" custT="1"/>
      <dgm:spPr>
        <a:solidFill>
          <a:srgbClr val="002060"/>
        </a:solidFill>
      </dgm:spPr>
      <dgm:t>
        <a:bodyPr/>
        <a:lstStyle/>
        <a:p>
          <a:r>
            <a:rPr lang="uk-UA" sz="2500" dirty="0" smtClean="0"/>
            <a:t>Теорія ринкових </a:t>
          </a:r>
          <a:r>
            <a:rPr lang="uk-UA" sz="2500" dirty="0" err="1" smtClean="0"/>
            <a:t>імперфекцій</a:t>
          </a:r>
          <a:r>
            <a:rPr lang="uk-UA" sz="2500" dirty="0" smtClean="0"/>
            <a:t> дуже важлива в поясненні процесів горизонтальної і вертикальної інтеграції. </a:t>
          </a:r>
          <a:endParaRPr lang="ru-RU" sz="2500" b="1" dirty="0"/>
        </a:p>
      </dgm:t>
    </dgm:pt>
    <dgm:pt modelId="{4C7AF232-719C-43B2-8291-A63120286675}" type="sibTrans" cxnId="{3B957F41-9B98-4A32-BDAB-FD05447FC02D}">
      <dgm:prSet/>
      <dgm:spPr/>
      <dgm:t>
        <a:bodyPr/>
        <a:lstStyle/>
        <a:p>
          <a:endParaRPr lang="ru-RU" sz="1500"/>
        </a:p>
      </dgm:t>
    </dgm:pt>
    <dgm:pt modelId="{036716E3-9C46-4C45-A4FC-12E81CF2CE7B}" type="parTrans" cxnId="{3B957F41-9B98-4A32-BDAB-FD05447FC02D}">
      <dgm:prSet/>
      <dgm:spPr/>
      <dgm:t>
        <a:bodyPr/>
        <a:lstStyle/>
        <a:p>
          <a:endParaRPr lang="ru-RU" sz="1500"/>
        </a:p>
      </dgm:t>
    </dgm:pt>
    <dgm:pt modelId="{9B681EC9-DA4B-4FB6-94AD-1A807599E6BA}">
      <dgm:prSet custT="1"/>
      <dgm:spPr/>
      <dgm:t>
        <a:bodyPr/>
        <a:lstStyle/>
        <a:p>
          <a:r>
            <a:rPr lang="uk-UA" sz="1600" dirty="0" smtClean="0"/>
            <a:t>Вертикальна інтеграція припускає об'єднання фірм, які функціонують у різних виробничих циклах. Як правило, компанія, які займається головним, ключовим виробництвом за допомогою вертикальної інтеграції контролює фірму, що веде додатково виробництво.</a:t>
          </a:r>
          <a:endParaRPr lang="uk-UA" sz="1600" dirty="0"/>
        </a:p>
      </dgm:t>
    </dgm:pt>
    <dgm:pt modelId="{0CAFE0FC-F110-4CF2-BDAF-DC50FAC3A60C}" type="parTrans" cxnId="{FAD71E30-000F-42C1-9CD1-6BD3D461AD2E}">
      <dgm:prSet/>
      <dgm:spPr/>
      <dgm:t>
        <a:bodyPr/>
        <a:lstStyle/>
        <a:p>
          <a:endParaRPr lang="ru-RU"/>
        </a:p>
      </dgm:t>
    </dgm:pt>
    <dgm:pt modelId="{11FFA211-8CA0-491A-91C5-F84D318CAB32}" type="sibTrans" cxnId="{FAD71E30-000F-42C1-9CD1-6BD3D461AD2E}">
      <dgm:prSet/>
      <dgm:spPr/>
      <dgm:t>
        <a:bodyPr/>
        <a:lstStyle/>
        <a:p>
          <a:endParaRPr lang="ru-RU"/>
        </a:p>
      </dgm:t>
    </dgm:pt>
    <dgm:pt modelId="{E210DAC3-9CC7-4CE1-95B9-B92FE0948D47}">
      <dgm:prSet phldrT="[Текст]" custT="1"/>
      <dgm:spPr/>
      <dgm:t>
        <a:bodyPr/>
        <a:lstStyle/>
        <a:p>
          <a:r>
            <a:rPr lang="uk-UA" sz="1600" smtClean="0"/>
            <a:t>Горизонтальна інтеграція виникає при злитті фірм, що виробляють схожі чи однорідні продукти з метою їхньої наступної реалізації через загальну систему розподілу й одержання при цьому додаткового прибутку. У міжнародному бізнесі горизонтальна інтеграція супроводжується виробництвом за кордоном товарів, аналогічних виробленим в країні базування. «Chrysler», «General Motors», «Volkswagen», «Toyota», «Honda» - приклади ТНК, що активно використовують горизонтальну інтеграцію у своїй міжна-родній діяльності.</a:t>
          </a:r>
          <a:endParaRPr lang="ru-RU" sz="1600" b="1" dirty="0"/>
        </a:p>
      </dgm:t>
    </dgm:pt>
    <dgm:pt modelId="{85C90EDA-AF20-4DB1-9A7E-3A3F522D7350}" type="parTrans" cxnId="{6DF852B9-0D50-44A2-9351-3CFB7A6A6CA5}">
      <dgm:prSet/>
      <dgm:spPr/>
      <dgm:t>
        <a:bodyPr/>
        <a:lstStyle/>
        <a:p>
          <a:endParaRPr lang="ru-RU"/>
        </a:p>
      </dgm:t>
    </dgm:pt>
    <dgm:pt modelId="{6AE2BE47-24CB-49A2-9DC8-BCDF23F484E4}" type="sibTrans" cxnId="{6DF852B9-0D50-44A2-9351-3CFB7A6A6CA5}">
      <dgm:prSet/>
      <dgm:spPr/>
      <dgm:t>
        <a:bodyPr/>
        <a:lstStyle/>
        <a:p>
          <a:endParaRPr lang="ru-RU"/>
        </a:p>
      </dgm:t>
    </dgm:pt>
    <dgm:pt modelId="{2ABAC207-434B-449C-ACBF-2C0469709067}" type="pres">
      <dgm:prSet presAssocID="{7288B4E2-A9F7-468E-9BFC-2365A5037180}" presName="composite" presStyleCnt="0">
        <dgm:presLayoutVars>
          <dgm:chMax val="1"/>
          <dgm:dir/>
          <dgm:resizeHandles val="exact"/>
        </dgm:presLayoutVars>
      </dgm:prSet>
      <dgm:spPr/>
      <dgm:t>
        <a:bodyPr/>
        <a:lstStyle/>
        <a:p>
          <a:endParaRPr lang="ru-RU"/>
        </a:p>
      </dgm:t>
    </dgm:pt>
    <dgm:pt modelId="{0BA7734B-A081-4043-953D-CC4982ECBB36}" type="pres">
      <dgm:prSet presAssocID="{50515348-E8B7-4528-A7B3-1123F4F98A61}" presName="roof" presStyleLbl="dkBgShp" presStyleIdx="0" presStyleCnt="2"/>
      <dgm:spPr/>
      <dgm:t>
        <a:bodyPr/>
        <a:lstStyle/>
        <a:p>
          <a:endParaRPr lang="ru-RU"/>
        </a:p>
      </dgm:t>
    </dgm:pt>
    <dgm:pt modelId="{DD0D2443-66AD-448D-B526-1450DF41AC14}" type="pres">
      <dgm:prSet presAssocID="{50515348-E8B7-4528-A7B3-1123F4F98A61}" presName="pillars" presStyleCnt="0"/>
      <dgm:spPr/>
    </dgm:pt>
    <dgm:pt modelId="{667896C6-A034-49C1-B9B3-4955D977F776}" type="pres">
      <dgm:prSet presAssocID="{50515348-E8B7-4528-A7B3-1123F4F98A61}" presName="pillar1" presStyleLbl="node1" presStyleIdx="0" presStyleCnt="2">
        <dgm:presLayoutVars>
          <dgm:bulletEnabled val="1"/>
        </dgm:presLayoutVars>
      </dgm:prSet>
      <dgm:spPr/>
      <dgm:t>
        <a:bodyPr/>
        <a:lstStyle/>
        <a:p>
          <a:endParaRPr lang="ru-RU"/>
        </a:p>
      </dgm:t>
    </dgm:pt>
    <dgm:pt modelId="{5504A694-3105-404F-BF29-F69F9CE39C41}" type="pres">
      <dgm:prSet presAssocID="{9B681EC9-DA4B-4FB6-94AD-1A807599E6BA}" presName="pillarX" presStyleLbl="node1" presStyleIdx="1" presStyleCnt="2">
        <dgm:presLayoutVars>
          <dgm:bulletEnabled val="1"/>
        </dgm:presLayoutVars>
      </dgm:prSet>
      <dgm:spPr/>
      <dgm:t>
        <a:bodyPr/>
        <a:lstStyle/>
        <a:p>
          <a:endParaRPr lang="ru-RU"/>
        </a:p>
      </dgm:t>
    </dgm:pt>
    <dgm:pt modelId="{1F1F770D-5E8D-4A80-AE47-ADB654BF2DA8}" type="pres">
      <dgm:prSet presAssocID="{50515348-E8B7-4528-A7B3-1123F4F98A61}" presName="base" presStyleLbl="dkBgShp" presStyleIdx="1" presStyleCnt="2"/>
      <dgm:spPr/>
    </dgm:pt>
  </dgm:ptLst>
  <dgm:cxnLst>
    <dgm:cxn modelId="{4A408829-8E41-4CA6-94FF-AE9E334262D3}" type="presOf" srcId="{50515348-E8B7-4528-A7B3-1123F4F98A61}" destId="{0BA7734B-A081-4043-953D-CC4982ECBB36}" srcOrd="0" destOrd="0" presId="urn:microsoft.com/office/officeart/2005/8/layout/hList3"/>
    <dgm:cxn modelId="{6DF852B9-0D50-44A2-9351-3CFB7A6A6CA5}" srcId="{50515348-E8B7-4528-A7B3-1123F4F98A61}" destId="{E210DAC3-9CC7-4CE1-95B9-B92FE0948D47}" srcOrd="0" destOrd="0" parTransId="{85C90EDA-AF20-4DB1-9A7E-3A3F522D7350}" sibTransId="{6AE2BE47-24CB-49A2-9DC8-BCDF23F484E4}"/>
    <dgm:cxn modelId="{FAD71E30-000F-42C1-9CD1-6BD3D461AD2E}" srcId="{50515348-E8B7-4528-A7B3-1123F4F98A61}" destId="{9B681EC9-DA4B-4FB6-94AD-1A807599E6BA}" srcOrd="1" destOrd="0" parTransId="{0CAFE0FC-F110-4CF2-BDAF-DC50FAC3A60C}" sibTransId="{11FFA211-8CA0-491A-91C5-F84D318CAB32}"/>
    <dgm:cxn modelId="{234B6124-12F7-47CE-86AF-D76197BA2822}" type="presOf" srcId="{7288B4E2-A9F7-468E-9BFC-2365A5037180}" destId="{2ABAC207-434B-449C-ACBF-2C0469709067}" srcOrd="0" destOrd="0" presId="urn:microsoft.com/office/officeart/2005/8/layout/hList3"/>
    <dgm:cxn modelId="{3B957F41-9B98-4A32-BDAB-FD05447FC02D}" srcId="{7288B4E2-A9F7-468E-9BFC-2365A5037180}" destId="{50515348-E8B7-4528-A7B3-1123F4F98A61}" srcOrd="0" destOrd="0" parTransId="{036716E3-9C46-4C45-A4FC-12E81CF2CE7B}" sibTransId="{4C7AF232-719C-43B2-8291-A63120286675}"/>
    <dgm:cxn modelId="{3E872C3A-AF9A-4BDE-96C1-3E8CA69CFA5A}" type="presOf" srcId="{E210DAC3-9CC7-4CE1-95B9-B92FE0948D47}" destId="{667896C6-A034-49C1-B9B3-4955D977F776}" srcOrd="0" destOrd="0" presId="urn:microsoft.com/office/officeart/2005/8/layout/hList3"/>
    <dgm:cxn modelId="{B83A2C87-801F-4A76-886B-FC35245E3769}" type="presOf" srcId="{9B681EC9-DA4B-4FB6-94AD-1A807599E6BA}" destId="{5504A694-3105-404F-BF29-F69F9CE39C41}" srcOrd="0" destOrd="0" presId="urn:microsoft.com/office/officeart/2005/8/layout/hList3"/>
    <dgm:cxn modelId="{7B8904E9-34FE-4A77-A3A6-157F9AD39162}" type="presParOf" srcId="{2ABAC207-434B-449C-ACBF-2C0469709067}" destId="{0BA7734B-A081-4043-953D-CC4982ECBB36}" srcOrd="0" destOrd="0" presId="urn:microsoft.com/office/officeart/2005/8/layout/hList3"/>
    <dgm:cxn modelId="{A7B3E0BF-6914-4961-A943-F229A1C8844B}" type="presParOf" srcId="{2ABAC207-434B-449C-ACBF-2C0469709067}" destId="{DD0D2443-66AD-448D-B526-1450DF41AC14}" srcOrd="1" destOrd="0" presId="urn:microsoft.com/office/officeart/2005/8/layout/hList3"/>
    <dgm:cxn modelId="{09331D4C-B343-4043-A5CE-07DE40C36047}" type="presParOf" srcId="{DD0D2443-66AD-448D-B526-1450DF41AC14}" destId="{667896C6-A034-49C1-B9B3-4955D977F776}" srcOrd="0" destOrd="0" presId="urn:microsoft.com/office/officeart/2005/8/layout/hList3"/>
    <dgm:cxn modelId="{15312B5C-4592-4253-9C3E-222343AFCCE2}" type="presParOf" srcId="{DD0D2443-66AD-448D-B526-1450DF41AC14}" destId="{5504A694-3105-404F-BF29-F69F9CE39C41}" srcOrd="1" destOrd="0" presId="urn:microsoft.com/office/officeart/2005/8/layout/hList3"/>
    <dgm:cxn modelId="{843B8CC6-B670-42C6-91F4-33FD67AEB240}" type="presParOf" srcId="{2ABAC207-434B-449C-ACBF-2C0469709067}" destId="{1F1F770D-5E8D-4A80-AE47-ADB654BF2DA8}"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288B4E2-A9F7-468E-9BFC-2365A5037180}"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ru-RU"/>
        </a:p>
      </dgm:t>
    </dgm:pt>
    <dgm:pt modelId="{50515348-E8B7-4528-A7B3-1123F4F98A61}">
      <dgm:prSet phldrT="[Текст]" custT="1"/>
      <dgm:spPr>
        <a:solidFill>
          <a:srgbClr val="002060"/>
        </a:solidFill>
      </dgm:spPr>
      <dgm:t>
        <a:bodyPr/>
        <a:lstStyle/>
        <a:p>
          <a:r>
            <a:rPr lang="uk-UA" sz="2500" dirty="0" smtClean="0"/>
            <a:t>Японський професор Т. </a:t>
          </a:r>
          <a:r>
            <a:rPr lang="uk-UA" sz="2500" dirty="0" err="1" smtClean="0"/>
            <a:t>Коно</a:t>
          </a:r>
          <a:r>
            <a:rPr lang="uk-UA" sz="2500" dirty="0" smtClean="0"/>
            <a:t> виділяє </a:t>
          </a:r>
          <a:br>
            <a:rPr lang="uk-UA" sz="2500" dirty="0" smtClean="0"/>
          </a:br>
          <a:r>
            <a:rPr lang="uk-UA" sz="2500" dirty="0" smtClean="0"/>
            <a:t>3 форми вертикальної інтеграції:</a:t>
          </a:r>
          <a:endParaRPr lang="ru-RU" sz="2500" b="1" dirty="0"/>
        </a:p>
      </dgm:t>
    </dgm:pt>
    <dgm:pt modelId="{4C7AF232-719C-43B2-8291-A63120286675}" type="sibTrans" cxnId="{3B957F41-9B98-4A32-BDAB-FD05447FC02D}">
      <dgm:prSet/>
      <dgm:spPr/>
      <dgm:t>
        <a:bodyPr/>
        <a:lstStyle/>
        <a:p>
          <a:endParaRPr lang="ru-RU" sz="1500"/>
        </a:p>
      </dgm:t>
    </dgm:pt>
    <dgm:pt modelId="{036716E3-9C46-4C45-A4FC-12E81CF2CE7B}" type="parTrans" cxnId="{3B957F41-9B98-4A32-BDAB-FD05447FC02D}">
      <dgm:prSet/>
      <dgm:spPr/>
      <dgm:t>
        <a:bodyPr/>
        <a:lstStyle/>
        <a:p>
          <a:endParaRPr lang="ru-RU" sz="1500"/>
        </a:p>
      </dgm:t>
    </dgm:pt>
    <dgm:pt modelId="{E210DAC3-9CC7-4CE1-95B9-B92FE0948D47}">
      <dgm:prSet phldrT="[Текст]" custT="1"/>
      <dgm:spPr/>
      <dgm:t>
        <a:bodyPr/>
        <a:lstStyle/>
        <a:p>
          <a:r>
            <a:rPr lang="uk-UA" sz="1600" dirty="0" smtClean="0"/>
            <a:t>- інтеграція «униз» (наприклад, приєднання заводу, що виробляє напівфабрикати або сировину до компанії, яка здійснює основне виробництво);</a:t>
          </a:r>
          <a:endParaRPr lang="ru-RU" sz="1600" b="1" dirty="0"/>
        </a:p>
      </dgm:t>
    </dgm:pt>
    <dgm:pt modelId="{85C90EDA-AF20-4DB1-9A7E-3A3F522D7350}" type="parTrans" cxnId="{6DF852B9-0D50-44A2-9351-3CFB7A6A6CA5}">
      <dgm:prSet/>
      <dgm:spPr/>
      <dgm:t>
        <a:bodyPr/>
        <a:lstStyle/>
        <a:p>
          <a:endParaRPr lang="ru-RU"/>
        </a:p>
      </dgm:t>
    </dgm:pt>
    <dgm:pt modelId="{6AE2BE47-24CB-49A2-9DC8-BCDF23F484E4}" type="sibTrans" cxnId="{6DF852B9-0D50-44A2-9351-3CFB7A6A6CA5}">
      <dgm:prSet/>
      <dgm:spPr/>
      <dgm:t>
        <a:bodyPr/>
        <a:lstStyle/>
        <a:p>
          <a:endParaRPr lang="ru-RU"/>
        </a:p>
      </dgm:t>
    </dgm:pt>
    <dgm:pt modelId="{4F9AB4FD-7AB0-4F2F-931E-F1631ED66923}">
      <dgm:prSet/>
      <dgm:spPr/>
      <dgm:t>
        <a:bodyPr/>
        <a:lstStyle/>
        <a:p>
          <a:r>
            <a:rPr lang="uk-UA" dirty="0" smtClean="0"/>
            <a:t>- виробнича інтеграція «нагору» (зокрема, придбання сталеплавильною компанією заводу, який виробляє металоконструкції);</a:t>
          </a:r>
          <a:endParaRPr lang="uk-UA" dirty="0"/>
        </a:p>
      </dgm:t>
    </dgm:pt>
    <dgm:pt modelId="{E83FB1F3-0F20-4219-8B93-5D801F639B2E}" type="parTrans" cxnId="{C6671FC3-4437-4521-9736-0480BF8F326C}">
      <dgm:prSet/>
      <dgm:spPr/>
      <dgm:t>
        <a:bodyPr/>
        <a:lstStyle/>
        <a:p>
          <a:endParaRPr lang="ru-RU"/>
        </a:p>
      </dgm:t>
    </dgm:pt>
    <dgm:pt modelId="{6003F2D6-D597-4E55-8781-29478D4B0F6C}" type="sibTrans" cxnId="{C6671FC3-4437-4521-9736-0480BF8F326C}">
      <dgm:prSet/>
      <dgm:spPr/>
      <dgm:t>
        <a:bodyPr/>
        <a:lstStyle/>
        <a:p>
          <a:endParaRPr lang="ru-RU"/>
        </a:p>
      </dgm:t>
    </dgm:pt>
    <dgm:pt modelId="{23B377DE-89C6-461A-A271-1F911D0A891A}">
      <dgm:prSet/>
      <dgm:spPr/>
      <dgm:t>
        <a:bodyPr/>
        <a:lstStyle/>
        <a:p>
          <a:r>
            <a:rPr lang="uk-UA" dirty="0" smtClean="0"/>
            <a:t>- </a:t>
          </a:r>
          <a:r>
            <a:rPr lang="uk-UA" dirty="0" err="1" smtClean="0"/>
            <a:t>позавиробнича</a:t>
          </a:r>
          <a:r>
            <a:rPr lang="uk-UA" dirty="0" smtClean="0"/>
            <a:t> інтеграція «нагору», яка включає розподіл. </a:t>
          </a:r>
          <a:endParaRPr lang="uk-UA" dirty="0"/>
        </a:p>
      </dgm:t>
    </dgm:pt>
    <dgm:pt modelId="{4BE19457-D182-4FF5-ABB5-29455AC6A431}" type="parTrans" cxnId="{4EDB8921-6B3C-4A25-8982-40472B714DC8}">
      <dgm:prSet/>
      <dgm:spPr/>
      <dgm:t>
        <a:bodyPr/>
        <a:lstStyle/>
        <a:p>
          <a:endParaRPr lang="ru-RU"/>
        </a:p>
      </dgm:t>
    </dgm:pt>
    <dgm:pt modelId="{CC1E6815-AB63-4CC9-A59B-6A9248B152E8}" type="sibTrans" cxnId="{4EDB8921-6B3C-4A25-8982-40472B714DC8}">
      <dgm:prSet/>
      <dgm:spPr/>
      <dgm:t>
        <a:bodyPr/>
        <a:lstStyle/>
        <a:p>
          <a:endParaRPr lang="ru-RU"/>
        </a:p>
      </dgm:t>
    </dgm:pt>
    <dgm:pt modelId="{B28932A8-5ABC-47EC-929E-C68885BCBF1C}">
      <dgm:prSet/>
      <dgm:spPr/>
      <dgm:t>
        <a:bodyPr/>
        <a:lstStyle/>
        <a:p>
          <a:r>
            <a:rPr lang="uk-UA" dirty="0" smtClean="0"/>
            <a:t>Основним рушійним фактором вертикальної інтеграції служить бажання фірм збільшити свої специфічні переваги. Наочним прикладом можуть служити такі компанії, як «</a:t>
          </a:r>
          <a:r>
            <a:rPr lang="uk-UA" dirty="0" err="1" smtClean="0"/>
            <a:t>Exxon</a:t>
          </a:r>
          <a:r>
            <a:rPr lang="uk-UA" dirty="0" smtClean="0"/>
            <a:t>», «</a:t>
          </a:r>
          <a:r>
            <a:rPr lang="uk-UA" dirty="0" err="1" smtClean="0"/>
            <a:t>Mobi</a:t>
          </a:r>
          <a:r>
            <a:rPr lang="fr-FR" dirty="0" smtClean="0"/>
            <a:t>l</a:t>
          </a:r>
          <a:r>
            <a:rPr lang="uk-UA" dirty="0" smtClean="0"/>
            <a:t>» і «Техас</a:t>
          </a:r>
          <a:r>
            <a:rPr lang="en-US" dirty="0" smtClean="0"/>
            <a:t>o</a:t>
          </a:r>
          <a:r>
            <a:rPr lang="uk-UA" dirty="0" smtClean="0"/>
            <a:t>», які домінують у нафтовій промисловості. </a:t>
          </a:r>
          <a:r>
            <a:rPr lang="en-US" dirty="0" smtClean="0"/>
            <a:t/>
          </a:r>
          <a:br>
            <a:rPr lang="en-US" dirty="0" smtClean="0"/>
          </a:br>
          <a:r>
            <a:rPr lang="en-US" dirty="0" smtClean="0"/>
            <a:t/>
          </a:r>
          <a:br>
            <a:rPr lang="en-US" dirty="0" smtClean="0"/>
          </a:br>
          <a:r>
            <a:rPr lang="uk-UA" dirty="0" smtClean="0"/>
            <a:t>Ці ТНК активно беруть участь у вертикальних інтеграційних процесах, здобуваючи контроль над видобутком, транспортуванням, переробкою і реалізацією нафти. Така політика дозволяє їм зберігати джерела попиту та пропозиції, значно стабілізуючи результати своєї діяльності, особливо в період економічних спадів.</a:t>
          </a:r>
          <a:endParaRPr lang="uk-UA" dirty="0"/>
        </a:p>
      </dgm:t>
    </dgm:pt>
    <dgm:pt modelId="{31504CA9-96D0-4A4D-AF17-21CF864A2461}" type="parTrans" cxnId="{3B649A30-A83C-490F-A877-B69E61B7B743}">
      <dgm:prSet/>
      <dgm:spPr/>
      <dgm:t>
        <a:bodyPr/>
        <a:lstStyle/>
        <a:p>
          <a:endParaRPr lang="ru-RU"/>
        </a:p>
      </dgm:t>
    </dgm:pt>
    <dgm:pt modelId="{E462A625-13AE-4D18-9C1C-3AD9D30C206C}" type="sibTrans" cxnId="{3B649A30-A83C-490F-A877-B69E61B7B743}">
      <dgm:prSet/>
      <dgm:spPr/>
      <dgm:t>
        <a:bodyPr/>
        <a:lstStyle/>
        <a:p>
          <a:endParaRPr lang="ru-RU"/>
        </a:p>
      </dgm:t>
    </dgm:pt>
    <dgm:pt modelId="{E9CDF96F-C574-4C13-AB86-8451158596A3}" type="pres">
      <dgm:prSet presAssocID="{7288B4E2-A9F7-468E-9BFC-2365A5037180}" presName="Name0" presStyleCnt="0">
        <dgm:presLayoutVars>
          <dgm:dir/>
          <dgm:animLvl val="lvl"/>
          <dgm:resizeHandles val="exact"/>
        </dgm:presLayoutVars>
      </dgm:prSet>
      <dgm:spPr/>
      <dgm:t>
        <a:bodyPr/>
        <a:lstStyle/>
        <a:p>
          <a:endParaRPr lang="ru-RU"/>
        </a:p>
      </dgm:t>
    </dgm:pt>
    <dgm:pt modelId="{5051EA19-E7FD-4747-8A00-CB8DB021144F}" type="pres">
      <dgm:prSet presAssocID="{B28932A8-5ABC-47EC-929E-C68885BCBF1C}" presName="boxAndChildren" presStyleCnt="0"/>
      <dgm:spPr/>
    </dgm:pt>
    <dgm:pt modelId="{7EB92FDE-4BA5-4500-BE4D-67E2D3E57BE6}" type="pres">
      <dgm:prSet presAssocID="{B28932A8-5ABC-47EC-929E-C68885BCBF1C}" presName="parentTextBox" presStyleLbl="node1" presStyleIdx="0" presStyleCnt="2"/>
      <dgm:spPr/>
      <dgm:t>
        <a:bodyPr/>
        <a:lstStyle/>
        <a:p>
          <a:endParaRPr lang="ru-RU"/>
        </a:p>
      </dgm:t>
    </dgm:pt>
    <dgm:pt modelId="{9DA458D6-3BD8-4A70-BD69-6A71B1787837}" type="pres">
      <dgm:prSet presAssocID="{4C7AF232-719C-43B2-8291-A63120286675}" presName="sp" presStyleCnt="0"/>
      <dgm:spPr/>
    </dgm:pt>
    <dgm:pt modelId="{6E338C4B-B737-4B45-8E58-B73BA50892E4}" type="pres">
      <dgm:prSet presAssocID="{50515348-E8B7-4528-A7B3-1123F4F98A61}" presName="arrowAndChildren" presStyleCnt="0"/>
      <dgm:spPr/>
    </dgm:pt>
    <dgm:pt modelId="{4D6FE142-E9E7-4D11-BDCF-475CA37D0FD2}" type="pres">
      <dgm:prSet presAssocID="{50515348-E8B7-4528-A7B3-1123F4F98A61}" presName="parentTextArrow" presStyleLbl="node1" presStyleIdx="0" presStyleCnt="2"/>
      <dgm:spPr/>
      <dgm:t>
        <a:bodyPr/>
        <a:lstStyle/>
        <a:p>
          <a:endParaRPr lang="ru-RU"/>
        </a:p>
      </dgm:t>
    </dgm:pt>
    <dgm:pt modelId="{C3A2A02D-4207-498E-9CE8-907EC692C263}" type="pres">
      <dgm:prSet presAssocID="{50515348-E8B7-4528-A7B3-1123F4F98A61}" presName="arrow" presStyleLbl="node1" presStyleIdx="1" presStyleCnt="2"/>
      <dgm:spPr/>
      <dgm:t>
        <a:bodyPr/>
        <a:lstStyle/>
        <a:p>
          <a:endParaRPr lang="ru-RU"/>
        </a:p>
      </dgm:t>
    </dgm:pt>
    <dgm:pt modelId="{45E418EA-AB8C-4BE0-A23E-EF0720677407}" type="pres">
      <dgm:prSet presAssocID="{50515348-E8B7-4528-A7B3-1123F4F98A61}" presName="descendantArrow" presStyleCnt="0"/>
      <dgm:spPr/>
    </dgm:pt>
    <dgm:pt modelId="{19908676-93EF-4E3F-9D05-256F999A444D}" type="pres">
      <dgm:prSet presAssocID="{E210DAC3-9CC7-4CE1-95B9-B92FE0948D47}" presName="childTextArrow" presStyleLbl="fgAccFollowNode1" presStyleIdx="0" presStyleCnt="3" custScaleY="143498">
        <dgm:presLayoutVars>
          <dgm:bulletEnabled val="1"/>
        </dgm:presLayoutVars>
      </dgm:prSet>
      <dgm:spPr/>
      <dgm:t>
        <a:bodyPr/>
        <a:lstStyle/>
        <a:p>
          <a:endParaRPr lang="ru-RU"/>
        </a:p>
      </dgm:t>
    </dgm:pt>
    <dgm:pt modelId="{C17592B1-13C5-46C0-A2EC-D47DB7460EB1}" type="pres">
      <dgm:prSet presAssocID="{4F9AB4FD-7AB0-4F2F-931E-F1631ED66923}" presName="childTextArrow" presStyleLbl="fgAccFollowNode1" presStyleIdx="1" presStyleCnt="3" custScaleY="143498">
        <dgm:presLayoutVars>
          <dgm:bulletEnabled val="1"/>
        </dgm:presLayoutVars>
      </dgm:prSet>
      <dgm:spPr/>
      <dgm:t>
        <a:bodyPr/>
        <a:lstStyle/>
        <a:p>
          <a:endParaRPr lang="ru-RU"/>
        </a:p>
      </dgm:t>
    </dgm:pt>
    <dgm:pt modelId="{CA42B35F-D3CF-4708-A2B2-D1517971AF54}" type="pres">
      <dgm:prSet presAssocID="{23B377DE-89C6-461A-A271-1F911D0A891A}" presName="childTextArrow" presStyleLbl="fgAccFollowNode1" presStyleIdx="2" presStyleCnt="3" custScaleY="143498">
        <dgm:presLayoutVars>
          <dgm:bulletEnabled val="1"/>
        </dgm:presLayoutVars>
      </dgm:prSet>
      <dgm:spPr/>
      <dgm:t>
        <a:bodyPr/>
        <a:lstStyle/>
        <a:p>
          <a:endParaRPr lang="ru-RU"/>
        </a:p>
      </dgm:t>
    </dgm:pt>
  </dgm:ptLst>
  <dgm:cxnLst>
    <dgm:cxn modelId="{67A96B99-162A-4F55-AB48-205F702AE674}" type="presOf" srcId="{50515348-E8B7-4528-A7B3-1123F4F98A61}" destId="{4D6FE142-E9E7-4D11-BDCF-475CA37D0FD2}" srcOrd="0" destOrd="0" presId="urn:microsoft.com/office/officeart/2005/8/layout/process4"/>
    <dgm:cxn modelId="{4EDB8921-6B3C-4A25-8982-40472B714DC8}" srcId="{50515348-E8B7-4528-A7B3-1123F4F98A61}" destId="{23B377DE-89C6-461A-A271-1F911D0A891A}" srcOrd="2" destOrd="0" parTransId="{4BE19457-D182-4FF5-ABB5-29455AC6A431}" sibTransId="{CC1E6815-AB63-4CC9-A59B-6A9248B152E8}"/>
    <dgm:cxn modelId="{3B649A30-A83C-490F-A877-B69E61B7B743}" srcId="{7288B4E2-A9F7-468E-9BFC-2365A5037180}" destId="{B28932A8-5ABC-47EC-929E-C68885BCBF1C}" srcOrd="1" destOrd="0" parTransId="{31504CA9-96D0-4A4D-AF17-21CF864A2461}" sibTransId="{E462A625-13AE-4D18-9C1C-3AD9D30C206C}"/>
    <dgm:cxn modelId="{6DF852B9-0D50-44A2-9351-3CFB7A6A6CA5}" srcId="{50515348-E8B7-4528-A7B3-1123F4F98A61}" destId="{E210DAC3-9CC7-4CE1-95B9-B92FE0948D47}" srcOrd="0" destOrd="0" parTransId="{85C90EDA-AF20-4DB1-9A7E-3A3F522D7350}" sibTransId="{6AE2BE47-24CB-49A2-9DC8-BCDF23F484E4}"/>
    <dgm:cxn modelId="{3B957F41-9B98-4A32-BDAB-FD05447FC02D}" srcId="{7288B4E2-A9F7-468E-9BFC-2365A5037180}" destId="{50515348-E8B7-4528-A7B3-1123F4F98A61}" srcOrd="0" destOrd="0" parTransId="{036716E3-9C46-4C45-A4FC-12E81CF2CE7B}" sibTransId="{4C7AF232-719C-43B2-8291-A63120286675}"/>
    <dgm:cxn modelId="{4267A0D3-9437-4C87-9575-177D71F373F4}" type="presOf" srcId="{50515348-E8B7-4528-A7B3-1123F4F98A61}" destId="{C3A2A02D-4207-498E-9CE8-907EC692C263}" srcOrd="1" destOrd="0" presId="urn:microsoft.com/office/officeart/2005/8/layout/process4"/>
    <dgm:cxn modelId="{DCB0F29A-7CD4-43AD-A9F4-08332906C4D5}" type="presOf" srcId="{7288B4E2-A9F7-468E-9BFC-2365A5037180}" destId="{E9CDF96F-C574-4C13-AB86-8451158596A3}" srcOrd="0" destOrd="0" presId="urn:microsoft.com/office/officeart/2005/8/layout/process4"/>
    <dgm:cxn modelId="{28314526-1911-4118-BEA9-6321B78DF20F}" type="presOf" srcId="{B28932A8-5ABC-47EC-929E-C68885BCBF1C}" destId="{7EB92FDE-4BA5-4500-BE4D-67E2D3E57BE6}" srcOrd="0" destOrd="0" presId="urn:microsoft.com/office/officeart/2005/8/layout/process4"/>
    <dgm:cxn modelId="{C6671FC3-4437-4521-9736-0480BF8F326C}" srcId="{50515348-E8B7-4528-A7B3-1123F4F98A61}" destId="{4F9AB4FD-7AB0-4F2F-931E-F1631ED66923}" srcOrd="1" destOrd="0" parTransId="{E83FB1F3-0F20-4219-8B93-5D801F639B2E}" sibTransId="{6003F2D6-D597-4E55-8781-29478D4B0F6C}"/>
    <dgm:cxn modelId="{608FBCE1-5C03-49EC-B31C-A2128C19F9DA}" type="presOf" srcId="{23B377DE-89C6-461A-A271-1F911D0A891A}" destId="{CA42B35F-D3CF-4708-A2B2-D1517971AF54}" srcOrd="0" destOrd="0" presId="urn:microsoft.com/office/officeart/2005/8/layout/process4"/>
    <dgm:cxn modelId="{2767FA61-59B4-4C0D-B97B-FC35FA03CF1C}" type="presOf" srcId="{4F9AB4FD-7AB0-4F2F-931E-F1631ED66923}" destId="{C17592B1-13C5-46C0-A2EC-D47DB7460EB1}" srcOrd="0" destOrd="0" presId="urn:microsoft.com/office/officeart/2005/8/layout/process4"/>
    <dgm:cxn modelId="{603B5AEE-A8D6-4B1B-904D-40FA84323B0B}" type="presOf" srcId="{E210DAC3-9CC7-4CE1-95B9-B92FE0948D47}" destId="{19908676-93EF-4E3F-9D05-256F999A444D}" srcOrd="0" destOrd="0" presId="urn:microsoft.com/office/officeart/2005/8/layout/process4"/>
    <dgm:cxn modelId="{503634AF-F05F-456F-9302-682A7B816D49}" type="presParOf" srcId="{E9CDF96F-C574-4C13-AB86-8451158596A3}" destId="{5051EA19-E7FD-4747-8A00-CB8DB021144F}" srcOrd="0" destOrd="0" presId="urn:microsoft.com/office/officeart/2005/8/layout/process4"/>
    <dgm:cxn modelId="{CF97C170-44D0-457B-9622-18039A3560FB}" type="presParOf" srcId="{5051EA19-E7FD-4747-8A00-CB8DB021144F}" destId="{7EB92FDE-4BA5-4500-BE4D-67E2D3E57BE6}" srcOrd="0" destOrd="0" presId="urn:microsoft.com/office/officeart/2005/8/layout/process4"/>
    <dgm:cxn modelId="{FFAD8873-E181-4508-B10D-362955785BE6}" type="presParOf" srcId="{E9CDF96F-C574-4C13-AB86-8451158596A3}" destId="{9DA458D6-3BD8-4A70-BD69-6A71B1787837}" srcOrd="1" destOrd="0" presId="urn:microsoft.com/office/officeart/2005/8/layout/process4"/>
    <dgm:cxn modelId="{EF9D1837-09F4-4932-A9C8-8E0CE2C1FA21}" type="presParOf" srcId="{E9CDF96F-C574-4C13-AB86-8451158596A3}" destId="{6E338C4B-B737-4B45-8E58-B73BA50892E4}" srcOrd="2" destOrd="0" presId="urn:microsoft.com/office/officeart/2005/8/layout/process4"/>
    <dgm:cxn modelId="{5B98B9EB-59AF-4F4C-BF5F-C09BC6A2CE3B}" type="presParOf" srcId="{6E338C4B-B737-4B45-8E58-B73BA50892E4}" destId="{4D6FE142-E9E7-4D11-BDCF-475CA37D0FD2}" srcOrd="0" destOrd="0" presId="urn:microsoft.com/office/officeart/2005/8/layout/process4"/>
    <dgm:cxn modelId="{FF831BF4-1349-4C65-985E-6554DAA18477}" type="presParOf" srcId="{6E338C4B-B737-4B45-8E58-B73BA50892E4}" destId="{C3A2A02D-4207-498E-9CE8-907EC692C263}" srcOrd="1" destOrd="0" presId="urn:microsoft.com/office/officeart/2005/8/layout/process4"/>
    <dgm:cxn modelId="{8F558499-2A65-494D-81AB-E3738191DA6D}" type="presParOf" srcId="{6E338C4B-B737-4B45-8E58-B73BA50892E4}" destId="{45E418EA-AB8C-4BE0-A23E-EF0720677407}" srcOrd="2" destOrd="0" presId="urn:microsoft.com/office/officeart/2005/8/layout/process4"/>
    <dgm:cxn modelId="{3AC03C17-39C3-4B9F-96C5-103F405F51E9}" type="presParOf" srcId="{45E418EA-AB8C-4BE0-A23E-EF0720677407}" destId="{19908676-93EF-4E3F-9D05-256F999A444D}" srcOrd="0" destOrd="0" presId="urn:microsoft.com/office/officeart/2005/8/layout/process4"/>
    <dgm:cxn modelId="{409D3164-3FB6-41C5-BD24-2B70FD6F797D}" type="presParOf" srcId="{45E418EA-AB8C-4BE0-A23E-EF0720677407}" destId="{C17592B1-13C5-46C0-A2EC-D47DB7460EB1}" srcOrd="1" destOrd="0" presId="urn:microsoft.com/office/officeart/2005/8/layout/process4"/>
    <dgm:cxn modelId="{CFBBDAE6-8097-46C7-84AC-6AC22126CC1B}" type="presParOf" srcId="{45E418EA-AB8C-4BE0-A23E-EF0720677407}" destId="{CA42B35F-D3CF-4708-A2B2-D1517971AF54}"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23CD3-FCF9-4CCE-A81E-87B6272688A3}">
      <dsp:nvSpPr>
        <dsp:cNvPr id="0" name=""/>
        <dsp:cNvSpPr/>
      </dsp:nvSpPr>
      <dsp:spPr>
        <a:xfrm>
          <a:off x="0" y="17718"/>
          <a:ext cx="2661046" cy="232956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uk-UA" sz="1300" kern="1200" dirty="0" smtClean="0"/>
            <a:t>Систематичне вивчення міжнародної торгівлі почалося в епоху меркантилізму, що превалює в Європі у XVI - XVIII ст. Основна ідея </a:t>
          </a:r>
          <a:r>
            <a:rPr lang="uk-UA" sz="1300" i="1" kern="1200" dirty="0" smtClean="0"/>
            <a:t>меркантилізму </a:t>
          </a:r>
          <a:r>
            <a:rPr lang="uk-UA" sz="1300" kern="1200" dirty="0" smtClean="0"/>
            <a:t>(</a:t>
          </a:r>
          <a:r>
            <a:rPr lang="uk-UA" sz="1300" kern="1200" dirty="0" err="1" smtClean="0"/>
            <a:t>mercantilism</a:t>
          </a:r>
          <a:r>
            <a:rPr lang="uk-UA" sz="1300" kern="1200" dirty="0" smtClean="0"/>
            <a:t>), першої теорії міжнародної торгівлі, полягає в необхідності заохочення експорту при одночасному обмеженні імпорту з метою збільшення національного багатства, вираженого накопиченим золотом і сріблом.</a:t>
          </a:r>
          <a:endParaRPr lang="ru-RU" sz="1300" kern="1200" dirty="0"/>
        </a:p>
      </dsp:txBody>
      <dsp:txXfrm>
        <a:off x="0" y="17718"/>
        <a:ext cx="2661046" cy="2329560"/>
      </dsp:txXfrm>
    </dsp:sp>
    <dsp:sp modelId="{ACC24B45-8513-43B7-B279-6036B6517DB8}">
      <dsp:nvSpPr>
        <dsp:cNvPr id="0" name=""/>
        <dsp:cNvSpPr/>
      </dsp:nvSpPr>
      <dsp:spPr>
        <a:xfrm>
          <a:off x="2927151" y="17718"/>
          <a:ext cx="2661046" cy="2329560"/>
        </a:xfrm>
        <a:prstGeom prst="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uk-UA" sz="1300" i="1" kern="1200" dirty="0" smtClean="0"/>
            <a:t>Теорія абсолютної переваги А. Сміта </a:t>
          </a:r>
          <a:r>
            <a:rPr lang="uk-UA" sz="1300" kern="1200" dirty="0" smtClean="0"/>
            <a:t>(</a:t>
          </a:r>
          <a:r>
            <a:rPr lang="uk-UA" sz="1300" kern="1200" dirty="0" err="1" smtClean="0"/>
            <a:t>theory</a:t>
          </a:r>
          <a:r>
            <a:rPr lang="uk-UA" sz="1300" kern="1200" dirty="0" smtClean="0"/>
            <a:t> </a:t>
          </a:r>
          <a:r>
            <a:rPr lang="uk-UA" sz="1300" kern="1200" dirty="0" err="1" smtClean="0"/>
            <a:t>of</a:t>
          </a:r>
          <a:r>
            <a:rPr lang="uk-UA" sz="1300" kern="1200" dirty="0" smtClean="0"/>
            <a:t> </a:t>
          </a:r>
          <a:r>
            <a:rPr lang="uk-UA" sz="1300" kern="1200" dirty="0" err="1" smtClean="0"/>
            <a:t>absolute</a:t>
          </a:r>
          <a:r>
            <a:rPr lang="uk-UA" sz="1300" kern="1200" dirty="0" smtClean="0"/>
            <a:t> </a:t>
          </a:r>
          <a:r>
            <a:rPr lang="uk-UA" sz="1300" kern="1200" dirty="0" err="1" smtClean="0"/>
            <a:t>advantage</a:t>
          </a:r>
          <a:r>
            <a:rPr lang="uk-UA" sz="1300" kern="1200" dirty="0" smtClean="0"/>
            <a:t>) пропонує спеціалізацію кожної країни на виробництві таких товарів, які вона може виготовляти найбільш ефективно, тобто з найменшими витратами.</a:t>
          </a:r>
          <a:endParaRPr lang="ru-RU" sz="1300" kern="1200" dirty="0"/>
        </a:p>
      </dsp:txBody>
      <dsp:txXfrm>
        <a:off x="2927151" y="17718"/>
        <a:ext cx="2661046" cy="2329560"/>
      </dsp:txXfrm>
    </dsp:sp>
    <dsp:sp modelId="{50136D84-37AB-416E-BF21-EFB89448F289}">
      <dsp:nvSpPr>
        <dsp:cNvPr id="0" name=""/>
        <dsp:cNvSpPr/>
      </dsp:nvSpPr>
      <dsp:spPr>
        <a:xfrm>
          <a:off x="5854303" y="17718"/>
          <a:ext cx="2661046" cy="2329560"/>
        </a:xfrm>
        <a:prstGeom prst="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uk-UA" sz="1300" kern="1200" dirty="0" smtClean="0"/>
            <a:t>За </a:t>
          </a:r>
          <a:r>
            <a:rPr lang="uk-UA" sz="1300" i="1" kern="1200" dirty="0" smtClean="0"/>
            <a:t>теорією порівняльної переваги Д. Рікардо </a:t>
          </a:r>
          <a:r>
            <a:rPr lang="uk-UA" sz="1300" kern="1200" dirty="0" smtClean="0"/>
            <a:t>(</a:t>
          </a:r>
          <a:r>
            <a:rPr lang="uk-UA" sz="1300" kern="1200" dirty="0" err="1" smtClean="0"/>
            <a:t>theory</a:t>
          </a:r>
          <a:r>
            <a:rPr lang="uk-UA" sz="1300" kern="1200" dirty="0" smtClean="0"/>
            <a:t> </a:t>
          </a:r>
          <a:r>
            <a:rPr lang="uk-UA" sz="1300" i="1" kern="1200" dirty="0" err="1" smtClean="0"/>
            <a:t>of</a:t>
          </a:r>
          <a:r>
            <a:rPr lang="uk-UA" sz="1300" i="1" kern="1200" dirty="0" smtClean="0"/>
            <a:t> </a:t>
          </a:r>
          <a:r>
            <a:rPr lang="uk-UA" sz="1300" kern="1200" dirty="0" err="1" smtClean="0"/>
            <a:t>comparative</a:t>
          </a:r>
          <a:r>
            <a:rPr lang="uk-UA" sz="1300" kern="1200" dirty="0" smtClean="0"/>
            <a:t> </a:t>
          </a:r>
          <a:r>
            <a:rPr lang="uk-UA" sz="1300" kern="1200" dirty="0" err="1" smtClean="0"/>
            <a:t>advantage</a:t>
          </a:r>
          <a:r>
            <a:rPr lang="uk-UA" sz="1300" kern="1200" dirty="0" smtClean="0"/>
            <a:t>), якщо країна може робити кожний із двох товарів більш ефективно, ніж інша країна, вона повинна спеціалізуватися на виробництві порівняно більш ефективного, товару, який виготовляється з великою абсолютною перевагою. Інша ж країна повинна спеціалізуватися на виробництві й експорті того товару, що порівняно менш неефективний.</a:t>
          </a:r>
          <a:endParaRPr lang="ru-RU" sz="1300" kern="1200" dirty="0"/>
        </a:p>
      </dsp:txBody>
      <dsp:txXfrm>
        <a:off x="5854303" y="17718"/>
        <a:ext cx="2661046" cy="2329560"/>
      </dsp:txXfrm>
    </dsp:sp>
    <dsp:sp modelId="{25E9EA77-0D03-4C15-A0B2-F88B5CDFB5C3}">
      <dsp:nvSpPr>
        <dsp:cNvPr id="0" name=""/>
        <dsp:cNvSpPr/>
      </dsp:nvSpPr>
      <dsp:spPr>
        <a:xfrm>
          <a:off x="1463575" y="2613383"/>
          <a:ext cx="2661046" cy="2329560"/>
        </a:xfrm>
        <a:prstGeom prst="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uk-UA" sz="1300" kern="1200" dirty="0" smtClean="0"/>
            <a:t>Відповідно до </a:t>
          </a:r>
          <a:r>
            <a:rPr lang="uk-UA" sz="1300" i="1" kern="1200" dirty="0" smtClean="0"/>
            <a:t>теорії </a:t>
          </a:r>
          <a:r>
            <a:rPr lang="uk-UA" sz="1300" i="1" kern="1200" dirty="0" err="1" smtClean="0"/>
            <a:t>Хекшера</a:t>
          </a:r>
          <a:r>
            <a:rPr lang="uk-UA" sz="1300" i="1" kern="1200" dirty="0" smtClean="0"/>
            <a:t> - </a:t>
          </a:r>
          <a:r>
            <a:rPr lang="uk-UA" sz="1300" i="1" kern="1200" dirty="0" err="1" smtClean="0"/>
            <a:t>Оліна</a:t>
          </a:r>
          <a:r>
            <a:rPr lang="uk-UA" sz="1300" i="1" kern="1200" dirty="0" smtClean="0"/>
            <a:t> </a:t>
          </a:r>
          <a:r>
            <a:rPr lang="uk-UA" sz="1300" kern="1200" dirty="0" smtClean="0"/>
            <a:t>(</a:t>
          </a:r>
          <a:r>
            <a:rPr lang="uk-UA" sz="1300" kern="1200" dirty="0" err="1" smtClean="0"/>
            <a:t>Heckscher</a:t>
          </a:r>
          <a:r>
            <a:rPr lang="uk-UA" sz="1300" kern="1200" dirty="0" smtClean="0"/>
            <a:t> - </a:t>
          </a:r>
          <a:r>
            <a:rPr lang="uk-UA" sz="1300" kern="1200" dirty="0" err="1" smtClean="0"/>
            <a:t>Ohlin</a:t>
          </a:r>
          <a:r>
            <a:rPr lang="uk-UA" sz="1300" kern="1200" dirty="0" smtClean="0"/>
            <a:t> </a:t>
          </a:r>
          <a:r>
            <a:rPr lang="uk-UA" sz="1300" kern="1200" dirty="0" err="1" smtClean="0"/>
            <a:t>theory</a:t>
          </a:r>
          <a:r>
            <a:rPr lang="uk-UA" sz="1300" kern="1200" dirty="0" smtClean="0"/>
            <a:t>) кожна країна повинна експортувати ті товари, у виробництві яких найбільше </a:t>
          </a:r>
          <a:r>
            <a:rPr lang="uk-UA" sz="1300" kern="1200" dirty="0" err="1" smtClean="0"/>
            <a:t>інтенсивно</a:t>
          </a:r>
          <a:r>
            <a:rPr lang="uk-UA" sz="1300" kern="1200" dirty="0" smtClean="0"/>
            <a:t> використовується так званий надлишковий фактор, тобто фактор, яким країна наділена у найбільшому ступені.</a:t>
          </a:r>
          <a:endParaRPr lang="ru-RU" sz="1300" kern="1200" dirty="0"/>
        </a:p>
      </dsp:txBody>
      <dsp:txXfrm>
        <a:off x="1463575" y="2613383"/>
        <a:ext cx="2661046" cy="2329560"/>
      </dsp:txXfrm>
    </dsp:sp>
    <dsp:sp modelId="{A1018F6E-8A0F-41B0-945B-6C13AE39916E}">
      <dsp:nvSpPr>
        <dsp:cNvPr id="0" name=""/>
        <dsp:cNvSpPr/>
      </dsp:nvSpPr>
      <dsp:spPr>
        <a:xfrm>
          <a:off x="4390727" y="2613383"/>
          <a:ext cx="2661046" cy="2329560"/>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uk-UA" sz="1300" i="1" kern="1200" dirty="0" smtClean="0"/>
            <a:t>«Парадокс Леонтьєва» </a:t>
          </a:r>
          <a:r>
            <a:rPr lang="uk-UA" sz="1300" kern="1200" dirty="0" smtClean="0"/>
            <a:t>(</a:t>
          </a:r>
          <a:r>
            <a:rPr lang="uk-UA" sz="1300" kern="1200" dirty="0" err="1" smtClean="0"/>
            <a:t>Leontief</a:t>
          </a:r>
          <a:r>
            <a:rPr lang="uk-UA" sz="1300" kern="1200" dirty="0" smtClean="0"/>
            <a:t> </a:t>
          </a:r>
          <a:r>
            <a:rPr lang="uk-UA" sz="1300" kern="1200" dirty="0" err="1" smtClean="0"/>
            <a:t>Paradox</a:t>
          </a:r>
          <a:r>
            <a:rPr lang="uk-UA" sz="1300" kern="1200" dirty="0" smtClean="0"/>
            <a:t>) уперше поставив під сумнів об'єктивність теорії </a:t>
          </a:r>
          <a:r>
            <a:rPr lang="uk-UA" sz="1300" kern="1200" dirty="0" err="1" smtClean="0"/>
            <a:t>Хекшера</a:t>
          </a:r>
          <a:r>
            <a:rPr lang="uk-UA" sz="1300" kern="1200" dirty="0" smtClean="0"/>
            <a:t> - </a:t>
          </a:r>
          <a:r>
            <a:rPr lang="uk-UA" sz="1300" kern="1200" dirty="0" err="1" smtClean="0"/>
            <a:t>Оліна</a:t>
          </a:r>
          <a:r>
            <a:rPr lang="uk-UA" sz="1300" kern="1200" dirty="0" smtClean="0"/>
            <a:t>. Дослідження відомого економіста, проведені в 1947 і 1951 роках, показали, що США, для економіки яких традиційно характерна більша </a:t>
          </a:r>
          <a:r>
            <a:rPr lang="uk-UA" sz="1300" kern="1200" dirty="0" err="1" smtClean="0"/>
            <a:t>наділеність</a:t>
          </a:r>
          <a:r>
            <a:rPr lang="uk-UA" sz="1300" kern="1200" dirty="0" smtClean="0"/>
            <a:t> капіталом, ніж робочою силою, у структурі свого експорту мають домінування трудомістких товарів над капіталомісткими.</a:t>
          </a:r>
          <a:endParaRPr lang="ru-RU" sz="1300" kern="1200" dirty="0"/>
        </a:p>
      </dsp:txBody>
      <dsp:txXfrm>
        <a:off x="4390727" y="2613383"/>
        <a:ext cx="2661046" cy="23295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F3C3D-AE7D-47D2-9EA3-7B83D7F760D2}">
      <dsp:nvSpPr>
        <dsp:cNvPr id="0" name=""/>
        <dsp:cNvSpPr/>
      </dsp:nvSpPr>
      <dsp:spPr>
        <a:xfrm>
          <a:off x="0" y="11630"/>
          <a:ext cx="8606651" cy="1521000"/>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uk-UA" sz="1500" kern="1200" dirty="0" smtClean="0"/>
            <a:t>Як зазначає А. </a:t>
          </a:r>
          <a:r>
            <a:rPr lang="uk-UA" sz="1500" kern="1200" dirty="0" err="1" smtClean="0"/>
            <a:t>Калвіт</a:t>
          </a:r>
          <a:r>
            <a:rPr lang="uk-UA" sz="1500" kern="1200" dirty="0" smtClean="0"/>
            <a:t>, у 70-х роках ХХ ст. дослідницький інтерес у галузі ПЗІ змістився убік формування й розвитку загальної теорії ТНК, беручи до уваги внутрішню організацію фірми. Саме </a:t>
          </a:r>
          <a:r>
            <a:rPr lang="uk-UA" sz="1500" kern="1200" dirty="0" err="1" smtClean="0"/>
            <a:t>внутрішньофірмові</a:t>
          </a:r>
          <a:r>
            <a:rPr lang="uk-UA" sz="1500" kern="1200" dirty="0" smtClean="0"/>
            <a:t> аспекти зарубіжного інвестування лягли в основу найбільш авторитетної на сьогоднішній день теорії ТНК - </a:t>
          </a:r>
          <a:r>
            <a:rPr lang="uk-UA" sz="1500" i="1" kern="1200" dirty="0" smtClean="0"/>
            <a:t>теорії </a:t>
          </a:r>
          <a:r>
            <a:rPr lang="uk-UA" sz="1500" i="1" kern="1200" dirty="0" err="1" smtClean="0"/>
            <a:t>інтерналізації</a:t>
          </a:r>
          <a:r>
            <a:rPr lang="uk-UA" sz="1500" i="1" kern="1200" dirty="0" smtClean="0"/>
            <a:t>.</a:t>
          </a:r>
          <a:endParaRPr lang="ru-RU" sz="1500" b="1" kern="1200" dirty="0"/>
        </a:p>
      </dsp:txBody>
      <dsp:txXfrm>
        <a:off x="74249" y="85879"/>
        <a:ext cx="8458153" cy="1372502"/>
      </dsp:txXfrm>
    </dsp:sp>
    <dsp:sp modelId="{FCACC492-7DD8-4CCD-AB1E-0770011E339E}">
      <dsp:nvSpPr>
        <dsp:cNvPr id="0" name=""/>
        <dsp:cNvSpPr/>
      </dsp:nvSpPr>
      <dsp:spPr>
        <a:xfrm>
          <a:off x="0" y="1719831"/>
          <a:ext cx="8606651" cy="15210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uk-UA" sz="1500" kern="1200" dirty="0" smtClean="0"/>
            <a:t>Ця теорія пояснює факт здійснення ТНК інвестиційної діяльності (створення цілком контрольованих філій і дочірніх підприємств за кордон) можливістю організації власного ринку, що з'єднує постачання, виробництво й збут. Елімінуючи при цьому вплив зовнішніх ринків, фірма одержує можливість уникнути додаткових трансакційних витрат. Дуже ефективною інтернаціоналізація проміжних ринків може бути у випадку високотехнологічного й наукомісткого виробничого процесу, дозволяючи фірмі зберігати контроль над власним «ноу-хау».</a:t>
          </a:r>
          <a:endParaRPr lang="uk-UA" sz="1500" kern="1200" dirty="0"/>
        </a:p>
      </dsp:txBody>
      <dsp:txXfrm>
        <a:off x="74249" y="1794080"/>
        <a:ext cx="8458153" cy="1372502"/>
      </dsp:txXfrm>
    </dsp:sp>
    <dsp:sp modelId="{EEA98524-E273-4614-9165-255FD919530E}">
      <dsp:nvSpPr>
        <dsp:cNvPr id="0" name=""/>
        <dsp:cNvSpPr/>
      </dsp:nvSpPr>
      <dsp:spPr>
        <a:xfrm>
          <a:off x="0" y="3428031"/>
          <a:ext cx="8606651" cy="15210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uk-UA" sz="1500" i="1" kern="1200" smtClean="0"/>
            <a:t>Теорія інтерналізації</a:t>
          </a:r>
          <a:r>
            <a:rPr lang="uk-UA" sz="1500" kern="1200" smtClean="0"/>
            <a:t>, запропонована й популяризована П. Баклі та М. Кассоном, а пізніше значно доповнена А. Ругманом, вцілому відбиває підходи, які є основою розглянутих вище горизонтальної і вертикальної інтеграції.</a:t>
          </a:r>
          <a:endParaRPr lang="uk-UA" sz="1500" kern="1200" dirty="0"/>
        </a:p>
      </dsp:txBody>
      <dsp:txXfrm>
        <a:off x="74249" y="3502280"/>
        <a:ext cx="8458153" cy="13725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7734B-A081-4043-953D-CC4982ECBB36}">
      <dsp:nvSpPr>
        <dsp:cNvPr id="0" name=""/>
        <dsp:cNvSpPr/>
      </dsp:nvSpPr>
      <dsp:spPr>
        <a:xfrm>
          <a:off x="0" y="0"/>
          <a:ext cx="8606651" cy="1488198"/>
        </a:xfrm>
        <a:prstGeom prst="rect">
          <a:avLst/>
        </a:prstGeom>
        <a:solidFill>
          <a:srgbClr val="002060"/>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uk-UA" sz="2500" kern="1200" dirty="0" smtClean="0"/>
            <a:t>По-перше, доцільно зауважити на різниці понять «інтернаціоналізація» та «</a:t>
          </a:r>
          <a:r>
            <a:rPr lang="uk-UA" sz="2500" kern="1200" dirty="0" err="1" smtClean="0"/>
            <a:t>інтерналізація</a:t>
          </a:r>
          <a:r>
            <a:rPr lang="uk-UA" sz="2500" kern="1200" dirty="0" smtClean="0"/>
            <a:t>» в контексті міжнародного виробництва.</a:t>
          </a:r>
          <a:endParaRPr lang="ru-RU" sz="2500" b="1" kern="1200" dirty="0"/>
        </a:p>
      </dsp:txBody>
      <dsp:txXfrm>
        <a:off x="0" y="0"/>
        <a:ext cx="8606651" cy="1488198"/>
      </dsp:txXfrm>
    </dsp:sp>
    <dsp:sp modelId="{667896C6-A034-49C1-B9B3-4955D977F776}">
      <dsp:nvSpPr>
        <dsp:cNvPr id="0" name=""/>
        <dsp:cNvSpPr/>
      </dsp:nvSpPr>
      <dsp:spPr>
        <a:xfrm>
          <a:off x="0" y="1488198"/>
          <a:ext cx="4303325" cy="312521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kern="1200" dirty="0" smtClean="0"/>
            <a:t>Термін «інтернаціоналізація» (виробництва) - достатньо відомий у економічній літературі та означає встановлення стійких зв’язків між підприємствами різних країн, в результаті чого, виробничий процес в одній країні стає частиною виробничого процесу , що протікає у глобальному масштабі. </a:t>
          </a:r>
          <a:br>
            <a:rPr lang="uk-UA" sz="1600" kern="1200" dirty="0" smtClean="0"/>
          </a:br>
          <a:r>
            <a:rPr lang="uk-UA" sz="1600" kern="1200" dirty="0" smtClean="0"/>
            <a:t/>
          </a:r>
          <a:br>
            <a:rPr lang="uk-UA" sz="1600" kern="1200" dirty="0" smtClean="0"/>
          </a:br>
          <a:r>
            <a:rPr lang="uk-UA" sz="1600" kern="1200" dirty="0" smtClean="0"/>
            <a:t>«Інтернаціоналізація» походить від </a:t>
          </a:r>
          <a:r>
            <a:rPr lang="uk-UA" sz="1600" kern="1200" dirty="0" err="1" smtClean="0"/>
            <a:t>англ</a:t>
          </a:r>
          <a:r>
            <a:rPr lang="uk-UA" sz="1600" kern="1200" dirty="0" smtClean="0"/>
            <a:t>. </a:t>
          </a:r>
          <a:r>
            <a:rPr lang="uk-UA" sz="1600" kern="1200" dirty="0" err="1" smtClean="0"/>
            <a:t>inter-national</a:t>
          </a:r>
          <a:r>
            <a:rPr lang="uk-UA" sz="1600" kern="1200" dirty="0" smtClean="0"/>
            <a:t>, тобто міжнародний, міжнаціональний, </a:t>
          </a:r>
          <a:br>
            <a:rPr lang="uk-UA" sz="1600" kern="1200" dirty="0" smtClean="0"/>
          </a:br>
          <a:r>
            <a:rPr lang="uk-UA" sz="1600" kern="1200" dirty="0" smtClean="0"/>
            <a:t/>
          </a:r>
          <a:br>
            <a:rPr lang="uk-UA" sz="1600" kern="1200" dirty="0" smtClean="0"/>
          </a:br>
          <a:r>
            <a:rPr lang="uk-UA" sz="1600" kern="1200" dirty="0" smtClean="0"/>
            <a:t>а «</a:t>
          </a:r>
          <a:r>
            <a:rPr lang="uk-UA" sz="1600" kern="1200" dirty="0" err="1" smtClean="0"/>
            <a:t>інтерналізація</a:t>
          </a:r>
          <a:r>
            <a:rPr lang="uk-UA" sz="1600" kern="1200" dirty="0" smtClean="0"/>
            <a:t>» походить від </a:t>
          </a:r>
          <a:r>
            <a:rPr lang="uk-UA" sz="1600" kern="1200" dirty="0" err="1" smtClean="0"/>
            <a:t>англ</a:t>
          </a:r>
          <a:r>
            <a:rPr lang="uk-UA" sz="1600" kern="1200" dirty="0" smtClean="0"/>
            <a:t>. </a:t>
          </a:r>
          <a:r>
            <a:rPr lang="uk-UA" sz="1600" kern="1200" dirty="0" err="1" smtClean="0"/>
            <a:t>internal</a:t>
          </a:r>
          <a:r>
            <a:rPr lang="uk-UA" sz="1600" kern="1200" dirty="0" smtClean="0"/>
            <a:t> - внутрішній. </a:t>
          </a:r>
          <a:endParaRPr lang="ru-RU" sz="1600" b="1" kern="1200" dirty="0"/>
        </a:p>
      </dsp:txBody>
      <dsp:txXfrm>
        <a:off x="0" y="1488198"/>
        <a:ext cx="4303325" cy="3125217"/>
      </dsp:txXfrm>
    </dsp:sp>
    <dsp:sp modelId="{5504A694-3105-404F-BF29-F69F9CE39C41}">
      <dsp:nvSpPr>
        <dsp:cNvPr id="0" name=""/>
        <dsp:cNvSpPr/>
      </dsp:nvSpPr>
      <dsp:spPr>
        <a:xfrm>
          <a:off x="4303325" y="1488198"/>
          <a:ext cx="4303325" cy="3125217"/>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kern="1200" dirty="0" smtClean="0"/>
            <a:t>А одне з ключових розходжень між інтеграцією та </a:t>
          </a:r>
          <a:r>
            <a:rPr lang="uk-UA" sz="1600" kern="1200" dirty="0" err="1" smtClean="0"/>
            <a:t>інтерналізацією</a:t>
          </a:r>
          <a:r>
            <a:rPr lang="uk-UA" sz="1600" kern="1200" dirty="0" smtClean="0"/>
            <a:t> на думку Р. </a:t>
          </a:r>
          <a:r>
            <a:rPr lang="uk-UA" sz="1600" kern="1200" dirty="0" err="1" smtClean="0"/>
            <a:t>Гросса</a:t>
          </a:r>
          <a:r>
            <a:rPr lang="uk-UA" sz="1600" kern="1200" dirty="0" smtClean="0"/>
            <a:t> і </a:t>
          </a:r>
          <a:r>
            <a:rPr lang="uk-UA" sz="1600" kern="1200" dirty="0" err="1" smtClean="0"/>
            <a:t>Д.Куджави</a:t>
          </a:r>
          <a:r>
            <a:rPr lang="uk-UA" sz="1600" kern="1200" dirty="0" smtClean="0"/>
            <a:t>, полягає в тім, що </a:t>
          </a:r>
          <a:r>
            <a:rPr lang="uk-UA" sz="1600" kern="1200" dirty="0" err="1" smtClean="0"/>
            <a:t>інтерналізація</a:t>
          </a:r>
          <a:r>
            <a:rPr lang="uk-UA" sz="1600" kern="1200" dirty="0" smtClean="0"/>
            <a:t> додатково охоплює трансакції, які знаходяться поза сферою вертикальної чи горизонтальної інтеграції, як наприклад, придбання капіталу, робочої сили й технологій. П. </a:t>
          </a:r>
          <a:r>
            <a:rPr lang="uk-UA" sz="1600" kern="1200" dirty="0" err="1" smtClean="0"/>
            <a:t>Баклі</a:t>
          </a:r>
          <a:r>
            <a:rPr lang="uk-UA" sz="1600" kern="1200" dirty="0" smtClean="0"/>
            <a:t> та М. </a:t>
          </a:r>
          <a:r>
            <a:rPr lang="uk-UA" sz="1600" kern="1200" dirty="0" err="1" smtClean="0"/>
            <a:t>Кассон</a:t>
          </a:r>
          <a:r>
            <a:rPr lang="uk-UA" sz="1600" kern="1200" dirty="0" smtClean="0"/>
            <a:t> наголошували, що прагнучі скоротити трансакційні витрати, фірми об’єднують (</a:t>
          </a:r>
          <a:r>
            <a:rPr lang="uk-UA" sz="1600" kern="1200" dirty="0" err="1" smtClean="0"/>
            <a:t>інтерналізують</a:t>
          </a:r>
          <a:r>
            <a:rPr lang="uk-UA" sz="1600" kern="1200" dirty="0" smtClean="0"/>
            <a:t>) все більшу кількість трансакцій, звужуючи межі ринкового обміну та перетворюючись у великі компанії, що діють в багатьох регіонах світу.</a:t>
          </a:r>
          <a:endParaRPr lang="uk-UA" sz="1600" kern="1200" dirty="0"/>
        </a:p>
      </dsp:txBody>
      <dsp:txXfrm>
        <a:off x="4303325" y="1488198"/>
        <a:ext cx="4303325" cy="3125217"/>
      </dsp:txXfrm>
    </dsp:sp>
    <dsp:sp modelId="{1F1F770D-5E8D-4A80-AE47-ADB654BF2DA8}">
      <dsp:nvSpPr>
        <dsp:cNvPr id="0" name=""/>
        <dsp:cNvSpPr/>
      </dsp:nvSpPr>
      <dsp:spPr>
        <a:xfrm>
          <a:off x="0" y="4613415"/>
          <a:ext cx="8606651" cy="347246"/>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92FDE-4BA5-4500-BE4D-67E2D3E57BE6}">
      <dsp:nvSpPr>
        <dsp:cNvPr id="0" name=""/>
        <dsp:cNvSpPr/>
      </dsp:nvSpPr>
      <dsp:spPr>
        <a:xfrm>
          <a:off x="0" y="2994022"/>
          <a:ext cx="8606651" cy="196440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uk-UA" sz="2000" kern="1200" dirty="0" smtClean="0"/>
            <a:t>Застосування запропонованої Д. </a:t>
          </a:r>
          <a:r>
            <a:rPr lang="uk-UA" sz="2000" kern="1200" dirty="0" err="1" smtClean="0"/>
            <a:t>Даннінгом</a:t>
          </a:r>
          <a:r>
            <a:rPr lang="uk-UA" sz="2000" kern="1200" dirty="0" smtClean="0"/>
            <a:t> моделі OLI дозволяє значно підвищити ефективність міжнародного менеджменту. Л. Руденко відзначає, що одночасне урахування комплексу </a:t>
          </a:r>
          <a:r>
            <a:rPr lang="uk-UA" sz="2000" kern="1200" dirty="0" err="1" smtClean="0"/>
            <a:t>загальносередовищних</a:t>
          </a:r>
          <a:r>
            <a:rPr lang="uk-UA" sz="2000" kern="1200" dirty="0" smtClean="0"/>
            <a:t> факторів конкретних країн і фірмових конкурентних переваг забезпечує можливість перебування адекватного рівня </a:t>
          </a:r>
          <a:r>
            <a:rPr lang="uk-UA" sz="2000" kern="1200" dirty="0" err="1" smtClean="0"/>
            <a:t>інтерналізації</a:t>
          </a:r>
          <a:r>
            <a:rPr lang="uk-UA" sz="2000" kern="1200" dirty="0" smtClean="0"/>
            <a:t> своєї діяльності на зарубіжному ринку (рис. 1).</a:t>
          </a:r>
          <a:endParaRPr lang="uk-UA" sz="2000" kern="1200" dirty="0"/>
        </a:p>
      </dsp:txBody>
      <dsp:txXfrm>
        <a:off x="0" y="2994022"/>
        <a:ext cx="8606651" cy="1964402"/>
      </dsp:txXfrm>
    </dsp:sp>
    <dsp:sp modelId="{C3A2A02D-4207-498E-9CE8-907EC692C263}">
      <dsp:nvSpPr>
        <dsp:cNvPr id="0" name=""/>
        <dsp:cNvSpPr/>
      </dsp:nvSpPr>
      <dsp:spPr>
        <a:xfrm rot="10800000">
          <a:off x="0" y="2236"/>
          <a:ext cx="8606651" cy="3021251"/>
        </a:xfrm>
        <a:prstGeom prst="upArrowCallou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uk-UA" sz="1800" kern="1200" dirty="0" smtClean="0"/>
            <a:t>Відповідно до розробленої ним </a:t>
          </a:r>
          <a:r>
            <a:rPr lang="uk-UA" sz="1800" i="1" kern="1200" dirty="0" smtClean="0"/>
            <a:t>еклектичної теорії (</a:t>
          </a:r>
          <a:r>
            <a:rPr lang="uk-UA" sz="1800" kern="1200" dirty="0" smtClean="0"/>
            <a:t>англійського економіста </a:t>
          </a:r>
          <a:r>
            <a:rPr lang="uk-UA" sz="1800" kern="1200" dirty="0" err="1" smtClean="0"/>
            <a:t>Д.Даннінга</a:t>
          </a:r>
          <a:r>
            <a:rPr lang="uk-UA" sz="1800" kern="1200" dirty="0" smtClean="0"/>
            <a:t>) </a:t>
          </a:r>
          <a:r>
            <a:rPr lang="uk-UA" sz="1800" i="1" kern="1200" dirty="0" smtClean="0"/>
            <a:t>міжнародного виробництва, </a:t>
          </a:r>
          <a:r>
            <a:rPr lang="uk-UA" sz="1800" kern="1200" dirty="0" smtClean="0"/>
            <a:t>здійснення ПЗІ повинне відбуватися на основі урахування трьох груп факторів:</a:t>
          </a:r>
          <a:endParaRPr lang="ru-RU" sz="1800" b="1" kern="1200" dirty="0"/>
        </a:p>
      </dsp:txBody>
      <dsp:txXfrm rot="-10800000">
        <a:off x="0" y="2236"/>
        <a:ext cx="8606651" cy="1060459"/>
      </dsp:txXfrm>
    </dsp:sp>
    <dsp:sp modelId="{19908676-93EF-4E3F-9D05-256F999A444D}">
      <dsp:nvSpPr>
        <dsp:cNvPr id="0" name=""/>
        <dsp:cNvSpPr/>
      </dsp:nvSpPr>
      <dsp:spPr>
        <a:xfrm>
          <a:off x="0" y="955748"/>
          <a:ext cx="2866082" cy="175225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uk-UA" sz="1400" kern="1200" dirty="0" smtClean="0"/>
            <a:t>а</a:t>
          </a:r>
          <a:r>
            <a:rPr lang="uk-UA" sz="1400" i="1" kern="1200" dirty="0" smtClean="0"/>
            <a:t>) переваги володіння (</a:t>
          </a:r>
          <a:r>
            <a:rPr lang="uk-UA" sz="1400" kern="1200" dirty="0" err="1" smtClean="0"/>
            <a:t>ownership</a:t>
          </a:r>
          <a:r>
            <a:rPr lang="uk-UA" sz="1400" kern="1200" dirty="0" smtClean="0"/>
            <a:t> </a:t>
          </a:r>
          <a:r>
            <a:rPr lang="uk-UA" sz="1400" kern="1200" dirty="0" err="1" smtClean="0"/>
            <a:t>advantages</a:t>
          </a:r>
          <a:r>
            <a:rPr lang="uk-UA" sz="1400" kern="1200" dirty="0" smtClean="0"/>
            <a:t>; О): конкурентні переваги фірми, у </a:t>
          </a:r>
          <a:r>
            <a:rPr lang="uk-UA" sz="1400" kern="1200" dirty="0" err="1" smtClean="0"/>
            <a:t>т.ч</a:t>
          </a:r>
          <a:r>
            <a:rPr lang="uk-UA" sz="1400" kern="1200" dirty="0" smtClean="0"/>
            <a:t>. технологічний рівень, управлінські навички, маркетинговий досвід, імідж, економія на масштабах і </a:t>
          </a:r>
          <a:r>
            <a:rPr lang="uk-UA" sz="1400" kern="1200" dirty="0" err="1" smtClean="0"/>
            <a:t>т.д</a:t>
          </a:r>
          <a:r>
            <a:rPr lang="uk-UA" sz="1400" kern="1200" dirty="0" smtClean="0"/>
            <a:t>.;</a:t>
          </a:r>
          <a:endParaRPr lang="ru-RU" sz="1400" b="1" kern="1200" dirty="0"/>
        </a:p>
      </dsp:txBody>
      <dsp:txXfrm>
        <a:off x="0" y="955748"/>
        <a:ext cx="2866082" cy="1752254"/>
      </dsp:txXfrm>
    </dsp:sp>
    <dsp:sp modelId="{C17592B1-13C5-46C0-A2EC-D47DB7460EB1}">
      <dsp:nvSpPr>
        <dsp:cNvPr id="0" name=""/>
        <dsp:cNvSpPr/>
      </dsp:nvSpPr>
      <dsp:spPr>
        <a:xfrm>
          <a:off x="2844891" y="955748"/>
          <a:ext cx="2866082" cy="1752254"/>
        </a:xfrm>
        <a:prstGeom prst="rect">
          <a:avLst/>
        </a:prstGeom>
        <a:solidFill>
          <a:schemeClr val="accent5">
            <a:tint val="40000"/>
            <a:alpha val="90000"/>
            <a:hueOff val="-3695877"/>
            <a:satOff val="-6408"/>
            <a:lumOff val="-64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uk-UA" sz="1400" kern="1200" dirty="0" smtClean="0"/>
            <a:t>б) </a:t>
          </a:r>
          <a:r>
            <a:rPr lang="uk-UA" sz="1400" i="1" kern="1200" dirty="0" smtClean="0"/>
            <a:t>переваги дислокації </a:t>
          </a:r>
          <a:r>
            <a:rPr lang="uk-UA" sz="1400" kern="1200" dirty="0" smtClean="0"/>
            <a:t>(</a:t>
          </a:r>
          <a:r>
            <a:rPr lang="uk-UA" sz="1400" kern="1200" dirty="0" err="1" smtClean="0"/>
            <a:t>location</a:t>
          </a:r>
          <a:r>
            <a:rPr lang="uk-UA" sz="1400" kern="1200" dirty="0" smtClean="0"/>
            <a:t> </a:t>
          </a:r>
          <a:r>
            <a:rPr lang="uk-UA" sz="1400" kern="1200" dirty="0" err="1" smtClean="0"/>
            <a:t>advantages</a:t>
          </a:r>
          <a:r>
            <a:rPr lang="uk-UA" sz="1400" kern="1200" dirty="0" smtClean="0"/>
            <a:t>; L) включають виробничі витрати в закордонній країні, тарифи, податки, транспортні витрати, політичний ризик, розвиненість інфраструктури і </a:t>
          </a:r>
          <a:r>
            <a:rPr lang="uk-UA" sz="1400" kern="1200" dirty="0" err="1" smtClean="0"/>
            <a:t>т.д</a:t>
          </a:r>
          <a:r>
            <a:rPr lang="uk-UA" sz="1400" kern="1200" dirty="0" smtClean="0"/>
            <a:t>.;</a:t>
          </a:r>
          <a:endParaRPr lang="uk-UA" sz="1400" kern="1200" dirty="0"/>
        </a:p>
      </dsp:txBody>
      <dsp:txXfrm>
        <a:off x="2844891" y="955748"/>
        <a:ext cx="2866082" cy="1752254"/>
      </dsp:txXfrm>
    </dsp:sp>
    <dsp:sp modelId="{CA42B35F-D3CF-4708-A2B2-D1517971AF54}">
      <dsp:nvSpPr>
        <dsp:cNvPr id="0" name=""/>
        <dsp:cNvSpPr/>
      </dsp:nvSpPr>
      <dsp:spPr>
        <a:xfrm>
          <a:off x="5710973" y="955748"/>
          <a:ext cx="2866082" cy="1752254"/>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uk-UA" sz="1400" kern="1200" dirty="0" smtClean="0"/>
            <a:t>в) </a:t>
          </a:r>
          <a:r>
            <a:rPr lang="uk-UA" sz="1400" i="1" kern="1200" dirty="0" smtClean="0"/>
            <a:t>переваги </a:t>
          </a:r>
          <a:r>
            <a:rPr lang="uk-UA" sz="1400" i="1" kern="1200" dirty="0" err="1" smtClean="0"/>
            <a:t>інтерналізації</a:t>
          </a:r>
          <a:r>
            <a:rPr lang="uk-UA" sz="1400" i="1" kern="1200" dirty="0" smtClean="0"/>
            <a:t> </a:t>
          </a:r>
          <a:r>
            <a:rPr lang="uk-UA" sz="1400" kern="1200" dirty="0" smtClean="0"/>
            <a:t>(</a:t>
          </a:r>
          <a:r>
            <a:rPr lang="uk-UA" sz="1400" kern="1200" dirty="0" err="1" smtClean="0"/>
            <a:t>internalization</a:t>
          </a:r>
          <a:r>
            <a:rPr lang="uk-UA" sz="1400" kern="1200" dirty="0" smtClean="0"/>
            <a:t> </a:t>
          </a:r>
          <a:r>
            <a:rPr lang="uk-UA" sz="1400" kern="1200" dirty="0" err="1" smtClean="0"/>
            <a:t>advantages</a:t>
          </a:r>
          <a:r>
            <a:rPr lang="uk-UA" sz="1400" kern="1200" dirty="0" smtClean="0"/>
            <a:t>; I), пов'язані з можливістю одержання більш високих результатів за допомогою самостійної діяльності в зарубіжній країні в порівнянні з використанням місцевих дистриб’юторів, ліцензіатів і </a:t>
          </a:r>
          <a:r>
            <a:rPr lang="uk-UA" sz="1400" kern="1200" dirty="0" err="1" smtClean="0"/>
            <a:t>т.д</a:t>
          </a:r>
          <a:r>
            <a:rPr lang="uk-UA" sz="1400" kern="1200" dirty="0" smtClean="0"/>
            <a:t>.</a:t>
          </a:r>
          <a:endParaRPr lang="uk-UA" sz="1400" kern="1200" dirty="0"/>
        </a:p>
      </dsp:txBody>
      <dsp:txXfrm>
        <a:off x="5710973" y="955748"/>
        <a:ext cx="2866082" cy="175225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F3C3D-AE7D-47D2-9EA3-7B83D7F760D2}">
      <dsp:nvSpPr>
        <dsp:cNvPr id="0" name=""/>
        <dsp:cNvSpPr/>
      </dsp:nvSpPr>
      <dsp:spPr>
        <a:xfrm>
          <a:off x="0" y="3013"/>
          <a:ext cx="8606651" cy="214467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uk-UA" sz="1800" i="1" kern="1200" dirty="0" smtClean="0">
              <a:solidFill>
                <a:schemeClr val="tx1"/>
              </a:solidFill>
              <a:effectLst>
                <a:outerShdw blurRad="38100" dist="38100" dir="2700000" algn="tl">
                  <a:srgbClr val="000000">
                    <a:alpha val="43137"/>
                  </a:srgbClr>
                </a:outerShdw>
              </a:effectLst>
            </a:rPr>
            <a:t>ДИНАМІЧНА МОДЕЛЬ КОНКУРЕНТНИХ ПЕРЕВАГ КРАЇН</a:t>
          </a:r>
          <a:r>
            <a:rPr lang="uk-UA" sz="1800" i="1" kern="1200" dirty="0" smtClean="0">
              <a:solidFill>
                <a:schemeClr val="tx1"/>
              </a:solidFill>
            </a:rPr>
            <a:t>. </a:t>
          </a:r>
          <a:r>
            <a:rPr lang="uk-UA" sz="1800" kern="1200" dirty="0" smtClean="0"/>
            <a:t>Якщо в 70-х 80-х роках основна увага дослідників зосереджувалося на проблемах, пов'язаних з організацією міжнародних </a:t>
          </a:r>
          <a:r>
            <a:rPr lang="uk-UA" sz="1800" kern="1200" dirty="0" err="1" smtClean="0"/>
            <a:t>внутрішньофірмових</a:t>
          </a:r>
          <a:r>
            <a:rPr lang="uk-UA" sz="1800" kern="1200" dirty="0" smtClean="0"/>
            <a:t> операцій ТНК, оцінкою відносних переваг та витрат, пов'язаних з їх проведенням, то вже на початку 90-х років усе більший інтерес почали викликати питання, що стосуються пояснення самої сутності та структури ресурсного потенціалу ТНК, який дозволяє здійснювати масштабні виробничі процеси за національними межами.</a:t>
          </a:r>
          <a:endParaRPr lang="ru-RU" sz="1800" b="1" kern="1200" dirty="0"/>
        </a:p>
      </dsp:txBody>
      <dsp:txXfrm>
        <a:off x="104695" y="107708"/>
        <a:ext cx="8397261" cy="1935287"/>
      </dsp:txXfrm>
    </dsp:sp>
    <dsp:sp modelId="{E4C86BAA-DDB3-4E14-959A-327868F21237}">
      <dsp:nvSpPr>
        <dsp:cNvPr id="0" name=""/>
        <dsp:cNvSpPr/>
      </dsp:nvSpPr>
      <dsp:spPr>
        <a:xfrm>
          <a:off x="0" y="2154426"/>
          <a:ext cx="8606651" cy="985102"/>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uk-UA" sz="1800" kern="1200" dirty="0" smtClean="0"/>
            <a:t>Значним внеском у розвиток теоретичної думки в галузі ПЗІ і ТНК стала робота знаменитого американського професора міжнародного бізнесу М. Портера «Конкурентні переваги країн» (1990)</a:t>
          </a:r>
          <a:endParaRPr lang="ru-RU" sz="1800" b="1" kern="1200" dirty="0"/>
        </a:p>
      </dsp:txBody>
      <dsp:txXfrm>
        <a:off x="48089" y="2202515"/>
        <a:ext cx="8510473" cy="888924"/>
      </dsp:txXfrm>
    </dsp:sp>
    <dsp:sp modelId="{36AEBEF6-D959-49ED-914B-20F440C2DBF2}">
      <dsp:nvSpPr>
        <dsp:cNvPr id="0" name=""/>
        <dsp:cNvSpPr/>
      </dsp:nvSpPr>
      <dsp:spPr>
        <a:xfrm>
          <a:off x="0" y="3146265"/>
          <a:ext cx="8606651" cy="1811383"/>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uk-UA" sz="1800" kern="1200" dirty="0" smtClean="0"/>
            <a:t>Під конкурентною перевагою країни М. Портер має на увазі здатність національних фірм використовувати дислоковані усередині країни ресурси таким чином, щоб успішно конкурувати на міжнародних ринках. </a:t>
          </a:r>
          <a:br>
            <a:rPr lang="uk-UA" sz="1800" kern="1200" dirty="0" smtClean="0"/>
          </a:br>
          <a:r>
            <a:rPr lang="uk-UA" sz="1800" kern="1200" dirty="0" smtClean="0"/>
            <a:t/>
          </a:r>
          <a:br>
            <a:rPr lang="uk-UA" sz="1800" kern="1200" dirty="0" smtClean="0"/>
          </a:br>
          <a:r>
            <a:rPr lang="uk-UA" sz="1800" kern="1200" dirty="0" smtClean="0"/>
            <a:t>М. Портер розміщає основні детермінанти цієї здатності в «</a:t>
          </a:r>
          <a:r>
            <a:rPr lang="uk-UA" sz="1800" kern="1200" dirty="0" err="1" smtClean="0"/>
            <a:t>даймонд</a:t>
          </a:r>
          <a:r>
            <a:rPr lang="uk-UA" sz="1800" kern="1200" dirty="0" smtClean="0"/>
            <a:t>», що вбирає набір змінних, які характеризують середовище, де функціонують місцеві фірми, а також сприяють або перешкоджають створенню конкурентного ринку.</a:t>
          </a:r>
          <a:endParaRPr lang="ru-RU" sz="1800" b="1" kern="1200" dirty="0"/>
        </a:p>
      </dsp:txBody>
      <dsp:txXfrm>
        <a:off x="88424" y="3234689"/>
        <a:ext cx="8429803" cy="163453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55360-A685-431F-85D9-612826AA0E62}">
      <dsp:nvSpPr>
        <dsp:cNvPr id="0" name=""/>
        <dsp:cNvSpPr/>
      </dsp:nvSpPr>
      <dsp:spPr>
        <a:xfrm>
          <a:off x="0" y="2994022"/>
          <a:ext cx="8606651" cy="196440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uk-UA" sz="1700" kern="1200" dirty="0" smtClean="0"/>
            <a:t>М. Портер вводить дві додаткові змінні (ролі уряду і ймовірні параметри - </a:t>
          </a:r>
          <a:r>
            <a:rPr lang="uk-UA" sz="1700" kern="1200" dirty="0" err="1" smtClean="0"/>
            <a:t>chance</a:t>
          </a:r>
          <a:r>
            <a:rPr lang="uk-UA" sz="1700" kern="1200" dirty="0" smtClean="0"/>
            <a:t>), які також впливають на перераховані вище компоненти «</a:t>
          </a:r>
          <a:r>
            <a:rPr lang="uk-UA" sz="1700" kern="1200" dirty="0" err="1" smtClean="0"/>
            <a:t>даймонду</a:t>
          </a:r>
          <a:r>
            <a:rPr lang="uk-UA" sz="1700" kern="1200" dirty="0" smtClean="0"/>
            <a:t>». </a:t>
          </a:r>
          <a:br>
            <a:rPr lang="uk-UA" sz="1700" kern="1200" dirty="0" smtClean="0"/>
          </a:br>
          <a:r>
            <a:rPr lang="uk-UA" sz="1700" kern="1200" dirty="0" smtClean="0"/>
            <a:t/>
          </a:r>
          <a:br>
            <a:rPr lang="uk-UA" sz="1700" kern="1200" dirty="0" smtClean="0"/>
          </a:br>
          <a:r>
            <a:rPr lang="uk-UA" sz="1700" kern="1200" dirty="0" smtClean="0"/>
            <a:t>На основі результатів досліджень 8-ми країн та 4-х галузей промисловості М. Портер робить висновок: успішна глобальна конкурентоздатність ТНК визначається саме характеристиками національного «</a:t>
          </a:r>
          <a:r>
            <a:rPr lang="uk-UA" sz="1700" kern="1200" dirty="0" err="1" smtClean="0"/>
            <a:t>даймонду</a:t>
          </a:r>
          <a:r>
            <a:rPr lang="uk-UA" sz="1700" kern="1200" dirty="0" smtClean="0"/>
            <a:t>» країни базування, їх динамікою і взаємозалежністю.</a:t>
          </a:r>
          <a:endParaRPr lang="uk-UA" sz="1700" kern="1200" dirty="0"/>
        </a:p>
      </dsp:txBody>
      <dsp:txXfrm>
        <a:off x="0" y="2994022"/>
        <a:ext cx="8606651" cy="1964402"/>
      </dsp:txXfrm>
    </dsp:sp>
    <dsp:sp modelId="{89580D9D-02D4-4C58-9A46-9A3FAC376527}">
      <dsp:nvSpPr>
        <dsp:cNvPr id="0" name=""/>
        <dsp:cNvSpPr/>
      </dsp:nvSpPr>
      <dsp:spPr>
        <a:xfrm rot="10800000">
          <a:off x="0" y="2236"/>
          <a:ext cx="8606651" cy="3021251"/>
        </a:xfrm>
        <a:prstGeom prst="upArrowCallou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uk-UA" sz="1800" kern="1200" dirty="0" smtClean="0"/>
            <a:t>«</a:t>
          </a:r>
          <a:r>
            <a:rPr lang="uk-UA" sz="1800" kern="1200" dirty="0" err="1" smtClean="0"/>
            <a:t>Даймонд</a:t>
          </a:r>
          <a:r>
            <a:rPr lang="uk-UA" sz="1800" kern="1200" dirty="0" smtClean="0"/>
            <a:t>» являє собою динамічну систему, де параметри </a:t>
          </a:r>
          <a:r>
            <a:rPr lang="uk-UA" sz="1800" kern="1200" dirty="0" smtClean="0"/>
            <a:t>кожної </a:t>
          </a:r>
          <a:r>
            <a:rPr lang="uk-UA" sz="1800" kern="1200" dirty="0" smtClean="0"/>
            <a:t>з детермінант тісно пов'язані зі станом інших. Згідно з М. </a:t>
          </a:r>
          <a:r>
            <a:rPr lang="uk-UA" sz="1800" kern="1200" dirty="0" smtClean="0"/>
            <a:t>Портером</a:t>
          </a:r>
          <a:r>
            <a:rPr lang="uk-UA" sz="1800" kern="1200" dirty="0" smtClean="0"/>
            <a:t>, 4 детермінанти конкурентної переваги країни включають:</a:t>
          </a:r>
          <a:endParaRPr lang="ru-RU" sz="1800" b="1" kern="1200" dirty="0"/>
        </a:p>
      </dsp:txBody>
      <dsp:txXfrm rot="-10800000">
        <a:off x="0" y="2236"/>
        <a:ext cx="8606651" cy="1060459"/>
      </dsp:txXfrm>
    </dsp:sp>
    <dsp:sp modelId="{FEC7EAC6-9ADF-421B-B111-6F480366DFCF}">
      <dsp:nvSpPr>
        <dsp:cNvPr id="0" name=""/>
        <dsp:cNvSpPr/>
      </dsp:nvSpPr>
      <dsp:spPr>
        <a:xfrm>
          <a:off x="0" y="981159"/>
          <a:ext cx="2151662" cy="132045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uk-UA" sz="1300" kern="1200" dirty="0" smtClean="0"/>
            <a:t>- фактори виробництва, у </a:t>
          </a:r>
          <a:r>
            <a:rPr lang="uk-UA" sz="1300" kern="1200" dirty="0" err="1" smtClean="0"/>
            <a:t>т.ч</a:t>
          </a:r>
          <a:r>
            <a:rPr lang="uk-UA" sz="1300" kern="1200" dirty="0" smtClean="0"/>
            <a:t>. природні ресурси, а також створені фактори, як наприклад, інфраструктура, кваліфікована робоча сила і </a:t>
          </a:r>
          <a:r>
            <a:rPr lang="uk-UA" sz="1300" kern="1200" dirty="0" err="1" smtClean="0"/>
            <a:t>т.д</a:t>
          </a:r>
          <a:r>
            <a:rPr lang="uk-UA" sz="1300" kern="1200" dirty="0" smtClean="0"/>
            <a:t>.;</a:t>
          </a:r>
          <a:endParaRPr lang="uk-UA" sz="1300" kern="1200" dirty="0"/>
        </a:p>
      </dsp:txBody>
      <dsp:txXfrm>
        <a:off x="0" y="981159"/>
        <a:ext cx="2151662" cy="1320450"/>
      </dsp:txXfrm>
    </dsp:sp>
    <dsp:sp modelId="{8B8933C0-7512-43F4-9654-DD6BA0F7B1AB}">
      <dsp:nvSpPr>
        <dsp:cNvPr id="0" name=""/>
        <dsp:cNvSpPr/>
      </dsp:nvSpPr>
      <dsp:spPr>
        <a:xfrm>
          <a:off x="2151662" y="981159"/>
          <a:ext cx="2151662" cy="1320450"/>
        </a:xfrm>
        <a:prstGeom prst="rect">
          <a:avLst/>
        </a:prstGeom>
        <a:solidFill>
          <a:schemeClr val="accent5">
            <a:tint val="40000"/>
            <a:alpha val="90000"/>
            <a:hueOff val="-2463918"/>
            <a:satOff val="-4272"/>
            <a:lumOff val="-43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uk-UA" sz="1300" kern="1200" dirty="0" smtClean="0"/>
            <a:t>- умови попиту: обсяг і характер попиту на товари й послуги з боку місцевих споживачів;</a:t>
          </a:r>
          <a:endParaRPr lang="uk-UA" sz="1300" kern="1200" dirty="0"/>
        </a:p>
      </dsp:txBody>
      <dsp:txXfrm>
        <a:off x="2151662" y="981159"/>
        <a:ext cx="2151662" cy="1320450"/>
      </dsp:txXfrm>
    </dsp:sp>
    <dsp:sp modelId="{DD756E0E-C592-46EB-91C0-8C27F09A6210}">
      <dsp:nvSpPr>
        <dsp:cNvPr id="0" name=""/>
        <dsp:cNvSpPr/>
      </dsp:nvSpPr>
      <dsp:spPr>
        <a:xfrm>
          <a:off x="4303325" y="981159"/>
          <a:ext cx="2151662" cy="1320450"/>
        </a:xfrm>
        <a:prstGeom prst="rect">
          <a:avLst/>
        </a:prstGeom>
        <a:solidFill>
          <a:schemeClr val="accent5">
            <a:tint val="40000"/>
            <a:alpha val="90000"/>
            <a:hueOff val="-4927837"/>
            <a:satOff val="-8544"/>
            <a:lumOff val="-85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uk-UA" sz="1300" kern="1200" dirty="0" smtClean="0"/>
            <a:t>- зв'язані і підтримуючі галузі: наявність чи відсутність національних постачальників і зв'язаних галузей, конкурентоздатних у міжнародному масштабі;</a:t>
          </a:r>
          <a:endParaRPr lang="uk-UA" sz="1300" kern="1200" dirty="0"/>
        </a:p>
      </dsp:txBody>
      <dsp:txXfrm>
        <a:off x="4303325" y="981159"/>
        <a:ext cx="2151662" cy="1320450"/>
      </dsp:txXfrm>
    </dsp:sp>
    <dsp:sp modelId="{285CC330-2041-4658-A62E-DC00521F7DE9}">
      <dsp:nvSpPr>
        <dsp:cNvPr id="0" name=""/>
        <dsp:cNvSpPr/>
      </dsp:nvSpPr>
      <dsp:spPr>
        <a:xfrm>
          <a:off x="6454988" y="981159"/>
          <a:ext cx="2151662" cy="1320450"/>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uk-UA" sz="1300" kern="1200" dirty="0" smtClean="0"/>
            <a:t>- фірмова стратегія, структура та конкуренція: конкуренція фірм у середині країни й умови створення, організації і управління фірмами.</a:t>
          </a:r>
          <a:endParaRPr lang="uk-UA" sz="1300" kern="1200" dirty="0"/>
        </a:p>
      </dsp:txBody>
      <dsp:txXfrm>
        <a:off x="6454988" y="981159"/>
        <a:ext cx="2151662" cy="13204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23CD3-FCF9-4CCE-A81E-87B6272688A3}">
      <dsp:nvSpPr>
        <dsp:cNvPr id="0" name=""/>
        <dsp:cNvSpPr/>
      </dsp:nvSpPr>
      <dsp:spPr>
        <a:xfrm>
          <a:off x="423105" y="2327"/>
          <a:ext cx="3700685" cy="234412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uk-UA" sz="1300" kern="1200" dirty="0" smtClean="0"/>
            <a:t>Ідея, що лежить в основі </a:t>
          </a:r>
          <a:r>
            <a:rPr lang="uk-UA" sz="1300" i="1" kern="1200" dirty="0" smtClean="0"/>
            <a:t>теорії порівняльної вартості робочої сили</a:t>
          </a:r>
          <a:r>
            <a:rPr lang="uk-UA" sz="1300" kern="1200" dirty="0" smtClean="0"/>
            <a:t>(</a:t>
          </a:r>
          <a:r>
            <a:rPr lang="uk-UA" sz="1300" kern="1200" dirty="0" err="1" smtClean="0"/>
            <a:t>comparative</a:t>
          </a:r>
          <a:r>
            <a:rPr lang="uk-UA" sz="1300" kern="1200" dirty="0" smtClean="0"/>
            <a:t> </a:t>
          </a:r>
          <a:r>
            <a:rPr lang="uk-UA" sz="1300" kern="1200" dirty="0" err="1" smtClean="0"/>
            <a:t>labor</a:t>
          </a:r>
          <a:r>
            <a:rPr lang="uk-UA" sz="1300" kern="1200" dirty="0" smtClean="0"/>
            <a:t> </a:t>
          </a:r>
          <a:r>
            <a:rPr lang="uk-UA" sz="1300" kern="1200" dirty="0" err="1" smtClean="0"/>
            <a:t>costs</a:t>
          </a:r>
          <a:r>
            <a:rPr lang="uk-UA" sz="1300" kern="1200" dirty="0" smtClean="0"/>
            <a:t> </a:t>
          </a:r>
          <a:r>
            <a:rPr lang="uk-UA" sz="1300" kern="1200" dirty="0" err="1" smtClean="0"/>
            <a:t>theory</a:t>
          </a:r>
          <a:r>
            <a:rPr lang="uk-UA" sz="1300" kern="1200" dirty="0" smtClean="0"/>
            <a:t>) заснована на розумінні того, що вартість робочої сили, зайнятої у виробництві кожного товару, визначається двома факторами: продуктивністю праці й заробітною платою. Таким чином, при аналізі експорту різних країн, необхідно брати до увагу дія цих двох факторів одночасно. Теорія порівняльної вартості робочої сили виникла як спроба дати наукове пояснення розглянутому вище «парадоксу Леонтьева».</a:t>
          </a:r>
          <a:endParaRPr lang="ru-RU" sz="1300" kern="1200" dirty="0"/>
        </a:p>
      </dsp:txBody>
      <dsp:txXfrm>
        <a:off x="423105" y="2327"/>
        <a:ext cx="3700685" cy="2344120"/>
      </dsp:txXfrm>
    </dsp:sp>
    <dsp:sp modelId="{ACC24B45-8513-43B7-B279-6036B6517DB8}">
      <dsp:nvSpPr>
        <dsp:cNvPr id="0" name=""/>
        <dsp:cNvSpPr/>
      </dsp:nvSpPr>
      <dsp:spPr>
        <a:xfrm>
          <a:off x="4391558" y="2327"/>
          <a:ext cx="3700685" cy="2344120"/>
        </a:xfrm>
        <a:prstGeom prst="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uk-UA" sz="1300" kern="1200" dirty="0" smtClean="0"/>
            <a:t>Прихильники </a:t>
          </a:r>
          <a:r>
            <a:rPr lang="uk-UA" sz="1300" i="1" kern="1200" dirty="0" smtClean="0"/>
            <a:t>теорії попиту, що перекривається, </a:t>
          </a:r>
          <a:r>
            <a:rPr lang="uk-UA" sz="1300" kern="1200" dirty="0" smtClean="0"/>
            <a:t>(</a:t>
          </a:r>
          <a:r>
            <a:rPr lang="uk-UA" sz="1300" kern="1200" dirty="0" err="1" smtClean="0"/>
            <a:t>theory</a:t>
          </a:r>
          <a:r>
            <a:rPr lang="uk-UA" sz="1300" kern="1200" dirty="0" smtClean="0"/>
            <a:t> </a:t>
          </a:r>
          <a:r>
            <a:rPr lang="uk-UA" sz="1300" kern="1200" dirty="0" err="1" smtClean="0"/>
            <a:t>of</a:t>
          </a:r>
          <a:r>
            <a:rPr lang="uk-UA" sz="1300" kern="1200" dirty="0" smtClean="0"/>
            <a:t> </a:t>
          </a:r>
          <a:r>
            <a:rPr lang="uk-UA" sz="1300" kern="1200" dirty="0" err="1" smtClean="0"/>
            <a:t>overlapping</a:t>
          </a:r>
          <a:r>
            <a:rPr lang="uk-UA" sz="1300" kern="1200" dirty="0" smtClean="0"/>
            <a:t> </a:t>
          </a:r>
          <a:r>
            <a:rPr lang="uk-UA" sz="1300" kern="1200" dirty="0" err="1" smtClean="0"/>
            <a:t>demand</a:t>
          </a:r>
          <a:r>
            <a:rPr lang="uk-UA" sz="1300" kern="1200" dirty="0" smtClean="0"/>
            <a:t>) вважали, що міжнародна торгівля здійснюється насамперед країнами, які мають приблизно однаковий рівень попиту й доходів. Відповідно до цієї теорії, чим більш схожі дві країни з погляду рівня попиту й доходів, тим більший потенціал для їхньої взаємної торгівлі.</a:t>
          </a:r>
          <a:endParaRPr lang="ru-RU" sz="1300" kern="1200" dirty="0"/>
        </a:p>
      </dsp:txBody>
      <dsp:txXfrm>
        <a:off x="4391558" y="2327"/>
        <a:ext cx="3700685" cy="2344120"/>
      </dsp:txXfrm>
    </dsp:sp>
    <dsp:sp modelId="{50136D84-37AB-416E-BF21-EFB89448F289}">
      <dsp:nvSpPr>
        <dsp:cNvPr id="0" name=""/>
        <dsp:cNvSpPr/>
      </dsp:nvSpPr>
      <dsp:spPr>
        <a:xfrm>
          <a:off x="423105" y="2614214"/>
          <a:ext cx="3700685" cy="2344120"/>
        </a:xfrm>
        <a:prstGeom prst="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uk-UA" sz="1300" kern="1200" dirty="0" smtClean="0"/>
            <a:t>Відповідно до </a:t>
          </a:r>
          <a:r>
            <a:rPr lang="uk-UA" sz="1300" i="1" kern="1200" dirty="0" smtClean="0"/>
            <a:t>теорії життєвого циклу </a:t>
          </a:r>
          <a:r>
            <a:rPr lang="uk-UA" sz="1300" kern="1200" dirty="0" smtClean="0"/>
            <a:t>(</a:t>
          </a:r>
          <a:r>
            <a:rPr lang="uk-UA" sz="1300" kern="1200" dirty="0" err="1" smtClean="0"/>
            <a:t>product</a:t>
          </a:r>
          <a:r>
            <a:rPr lang="uk-UA" sz="1300" kern="1200" dirty="0" smtClean="0"/>
            <a:t> </a:t>
          </a:r>
          <a:r>
            <a:rPr lang="uk-UA" sz="1300" kern="1200" dirty="0" err="1" smtClean="0"/>
            <a:t>life</a:t>
          </a:r>
          <a:r>
            <a:rPr lang="uk-UA" sz="1300" kern="1200" dirty="0" smtClean="0"/>
            <a:t> </a:t>
          </a:r>
          <a:r>
            <a:rPr lang="uk-UA" sz="1300" kern="1200" dirty="0" err="1" smtClean="0"/>
            <a:t>cycle</a:t>
          </a:r>
          <a:r>
            <a:rPr lang="uk-UA" sz="1300" kern="1200" dirty="0" smtClean="0"/>
            <a:t> </a:t>
          </a:r>
          <a:r>
            <a:rPr lang="uk-UA" sz="1300" kern="1200" dirty="0" err="1" smtClean="0"/>
            <a:t>theory</a:t>
          </a:r>
          <a:r>
            <a:rPr lang="uk-UA" sz="1300" kern="1200" dirty="0" smtClean="0"/>
            <a:t>), розробленої Р. </a:t>
          </a:r>
          <a:r>
            <a:rPr lang="uk-UA" sz="1300" kern="1200" dirty="0" err="1" smtClean="0"/>
            <a:t>Верноном</a:t>
          </a:r>
          <a:r>
            <a:rPr lang="uk-UA" sz="1300" kern="1200" dirty="0" smtClean="0"/>
            <a:t>, кожен продукт проходить через 5 різних стадій: а) поява; б) розвиток; в) насичення; г) спад; д) відхід з ринку. Протягом циклу життя продукту країна, яка вперше експортувала його за кордоном поступово втрачає свої ринки і стає імпортером. Приклади багатьох американських фірм підтверджують запропоновану Р. </a:t>
          </a:r>
          <a:r>
            <a:rPr lang="uk-UA" sz="1300" kern="1200" dirty="0" err="1" smtClean="0"/>
            <a:t>Верноном</a:t>
          </a:r>
          <a:r>
            <a:rPr lang="uk-UA" sz="1300" kern="1200" dirty="0" smtClean="0"/>
            <a:t> концепцію.</a:t>
          </a:r>
          <a:endParaRPr lang="ru-RU" sz="1300" kern="1200" dirty="0"/>
        </a:p>
      </dsp:txBody>
      <dsp:txXfrm>
        <a:off x="423105" y="2614214"/>
        <a:ext cx="3700685" cy="2344120"/>
      </dsp:txXfrm>
    </dsp:sp>
    <dsp:sp modelId="{25E9EA77-0D03-4C15-A0B2-F88B5CDFB5C3}">
      <dsp:nvSpPr>
        <dsp:cNvPr id="0" name=""/>
        <dsp:cNvSpPr/>
      </dsp:nvSpPr>
      <dsp:spPr>
        <a:xfrm>
          <a:off x="4391558" y="2614214"/>
          <a:ext cx="3700685" cy="2344120"/>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uk-UA" sz="1300" i="1" kern="1200" dirty="0" smtClean="0"/>
            <a:t>Теорія технологічного розриву </a:t>
          </a:r>
          <a:r>
            <a:rPr lang="uk-UA" sz="1300" kern="1200" dirty="0" smtClean="0"/>
            <a:t>(</a:t>
          </a:r>
          <a:r>
            <a:rPr lang="uk-UA" sz="1300" kern="1200" dirty="0" err="1" smtClean="0"/>
            <a:t>technological</a:t>
          </a:r>
          <a:r>
            <a:rPr lang="uk-UA" sz="1300" kern="1200" dirty="0" smtClean="0"/>
            <a:t> </a:t>
          </a:r>
          <a:r>
            <a:rPr lang="uk-UA" sz="1300" kern="1200" dirty="0" err="1" smtClean="0"/>
            <a:t>gap</a:t>
          </a:r>
          <a:r>
            <a:rPr lang="uk-UA" sz="1300" kern="1200" dirty="0" smtClean="0"/>
            <a:t> </a:t>
          </a:r>
          <a:r>
            <a:rPr lang="uk-UA" sz="1300" kern="1200" dirty="0" err="1" smtClean="0"/>
            <a:t>theory</a:t>
          </a:r>
          <a:r>
            <a:rPr lang="uk-UA" sz="1300" kern="1200" dirty="0" smtClean="0"/>
            <a:t>) пов'язує торгівлю між країнами з існуванням розходжень у рівнях їхнього технологічного розвитку. Відповідно до цієї теорії саме технологічна перевага дає країні перевагу в боротьбі за експортні ринки. У розвиток цієї теорії М. </a:t>
          </a:r>
          <a:r>
            <a:rPr lang="uk-UA" sz="1300" kern="1200" dirty="0" err="1" smtClean="0"/>
            <a:t>Познер</a:t>
          </a:r>
          <a:r>
            <a:rPr lang="uk-UA" sz="1300" kern="1200" dirty="0" smtClean="0"/>
            <a:t> увів концепцію імітаційного лага, що складається з лага попиту й лага реагування.</a:t>
          </a:r>
          <a:endParaRPr lang="ru-RU" sz="1300" kern="1200" dirty="0"/>
        </a:p>
      </dsp:txBody>
      <dsp:txXfrm>
        <a:off x="4391558" y="2614214"/>
        <a:ext cx="3700685" cy="2344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23CD3-FCF9-4CCE-A81E-87B6272688A3}">
      <dsp:nvSpPr>
        <dsp:cNvPr id="0" name=""/>
        <dsp:cNvSpPr/>
      </dsp:nvSpPr>
      <dsp:spPr>
        <a:xfrm>
          <a:off x="350" y="31125"/>
          <a:ext cx="4108680" cy="26025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uk-UA" sz="1300" i="1" kern="1200" dirty="0" smtClean="0"/>
            <a:t>Лаг попиту </a:t>
          </a:r>
          <a:r>
            <a:rPr lang="uk-UA" sz="1300" kern="1200" dirty="0" smtClean="0"/>
            <a:t>являє собою час, необхідний для розвитку попиту на новий експортований продукт.</a:t>
          </a:r>
          <a:br>
            <a:rPr lang="uk-UA" sz="1300" kern="1200" dirty="0" smtClean="0"/>
          </a:br>
          <a:r>
            <a:rPr lang="uk-UA" sz="1300" kern="1200" dirty="0" smtClean="0"/>
            <a:t/>
          </a:r>
          <a:br>
            <a:rPr lang="uk-UA" sz="1300" kern="1200" dirty="0" smtClean="0"/>
          </a:br>
          <a:r>
            <a:rPr lang="uk-UA" sz="1300" i="1" kern="1200" dirty="0" smtClean="0"/>
            <a:t>Лаг реагування </a:t>
          </a:r>
          <a:r>
            <a:rPr lang="uk-UA" sz="1300" kern="1200" dirty="0" smtClean="0"/>
            <a:t>пов'язаний з часом, який потрібний підприємцям у країні-імпортері, щоб зреагувати на конкуренцію з-за кордону, почавши місцеве виробництво. Різниця між цими двома лагами й обумовлює міжнародну торгівлю. Експорт у закордонну країну можливий, коли лаг попиту коротший, ніж лаг реагування.</a:t>
          </a:r>
          <a:endParaRPr lang="ru-RU" sz="1300" kern="1200" dirty="0"/>
        </a:p>
      </dsp:txBody>
      <dsp:txXfrm>
        <a:off x="350" y="31125"/>
        <a:ext cx="4108680" cy="2602555"/>
      </dsp:txXfrm>
    </dsp:sp>
    <dsp:sp modelId="{ACC24B45-8513-43B7-B279-6036B6517DB8}">
      <dsp:nvSpPr>
        <dsp:cNvPr id="0" name=""/>
        <dsp:cNvSpPr/>
      </dsp:nvSpPr>
      <dsp:spPr>
        <a:xfrm>
          <a:off x="4406319" y="31125"/>
          <a:ext cx="4108680" cy="2602555"/>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uk-UA" sz="1300" i="1" kern="1200" dirty="0" smtClean="0"/>
            <a:t>Теорія негативного росту</a:t>
          </a:r>
          <a:r>
            <a:rPr lang="uk-UA" sz="1300" kern="1200" dirty="0" smtClean="0"/>
            <a:t>, уперше запропонована </a:t>
          </a:r>
          <a:r>
            <a:rPr lang="uk-UA" sz="1300" kern="1200" dirty="0" err="1" smtClean="0"/>
            <a:t>Дж.Бхагваті</a:t>
          </a:r>
          <a:r>
            <a:rPr lang="uk-UA" sz="1300" kern="1200" dirty="0" smtClean="0"/>
            <a:t> й доповнена X. Джонсоном і К. </a:t>
          </a:r>
          <a:r>
            <a:rPr lang="uk-UA" sz="1300" kern="1200" dirty="0" err="1" smtClean="0"/>
            <a:t>Аледжандро</a:t>
          </a:r>
          <a:r>
            <a:rPr lang="uk-UA" sz="1300" kern="1200" dirty="0" smtClean="0"/>
            <a:t> акцентує увагу на випадках, коли країни, що розвиваються, концентруються на розширенні експорту сировинних товарів, що об'єктивно викликано специфікою порівняльних переваг цих країн у міжнародній торгівлі та негативно впливає на їх економічне становище. </a:t>
          </a:r>
          <a:br>
            <a:rPr lang="uk-UA" sz="1300" kern="1200" dirty="0" smtClean="0"/>
          </a:br>
          <a:r>
            <a:rPr lang="uk-UA" sz="1300" kern="1200" dirty="0" smtClean="0"/>
            <a:t/>
          </a:r>
          <a:br>
            <a:rPr lang="uk-UA" sz="1300" kern="1200" dirty="0" smtClean="0"/>
          </a:br>
          <a:r>
            <a:rPr lang="uk-UA" sz="1300" kern="1200" dirty="0" smtClean="0"/>
            <a:t>Можливість такої ситуації виникає у випадку, коли збільшення пропозиції сировинних товарів призводить до значного зниження світових цін на них.</a:t>
          </a:r>
          <a:endParaRPr lang="ru-RU" sz="1300" kern="1200" dirty="0"/>
        </a:p>
      </dsp:txBody>
      <dsp:txXfrm>
        <a:off x="4406319" y="31125"/>
        <a:ext cx="4108680" cy="2602555"/>
      </dsp:txXfrm>
    </dsp:sp>
    <dsp:sp modelId="{50136D84-37AB-416E-BF21-EFB89448F289}">
      <dsp:nvSpPr>
        <dsp:cNvPr id="0" name=""/>
        <dsp:cNvSpPr/>
      </dsp:nvSpPr>
      <dsp:spPr>
        <a:xfrm>
          <a:off x="2203334" y="2930970"/>
          <a:ext cx="4108680" cy="1998565"/>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uk-UA" sz="1300" kern="1200" dirty="0" smtClean="0"/>
            <a:t>За </a:t>
          </a:r>
          <a:r>
            <a:rPr lang="uk-UA" sz="1300" i="1" kern="1200" dirty="0" smtClean="0"/>
            <a:t>теорією </a:t>
          </a:r>
          <a:r>
            <a:rPr lang="uk-UA" sz="1300" i="1" kern="1200" dirty="0" err="1" smtClean="0"/>
            <a:t>Пребиша</a:t>
          </a:r>
          <a:r>
            <a:rPr lang="uk-UA" sz="1300" i="1" kern="1200" dirty="0" smtClean="0"/>
            <a:t> </a:t>
          </a:r>
          <a:r>
            <a:rPr lang="uk-UA" sz="1300" kern="1200" dirty="0" smtClean="0"/>
            <a:t>(</a:t>
          </a:r>
          <a:r>
            <a:rPr lang="uk-UA" sz="1300" kern="1200" dirty="0" err="1" smtClean="0"/>
            <a:t>Prebisch</a:t>
          </a:r>
          <a:r>
            <a:rPr lang="uk-UA" sz="1300" kern="1200" dirty="0" smtClean="0"/>
            <a:t> </a:t>
          </a:r>
          <a:r>
            <a:rPr lang="uk-UA" sz="1300" kern="1200" dirty="0" err="1" smtClean="0"/>
            <a:t>theory</a:t>
          </a:r>
          <a:r>
            <a:rPr lang="uk-UA" sz="1300" kern="1200" dirty="0" smtClean="0"/>
            <a:t>) у зв'язку з тим, що світові ціни на сировинні товари нестабільні й мають тенденцію до зниження, умови торгівлі для країн, які розвиваються, погіршуються. Отже, ці країни повинні обмежувати імпорт промислових товарів, заміщаючи його товарами власного виробництва.</a:t>
          </a:r>
          <a:endParaRPr lang="ru-RU" sz="1300" kern="1200" dirty="0"/>
        </a:p>
      </dsp:txBody>
      <dsp:txXfrm>
        <a:off x="2203334" y="2930970"/>
        <a:ext cx="4108680" cy="19985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F3C3D-AE7D-47D2-9EA3-7B83D7F760D2}">
      <dsp:nvSpPr>
        <dsp:cNvPr id="0" name=""/>
        <dsp:cNvSpPr/>
      </dsp:nvSpPr>
      <dsp:spPr>
        <a:xfrm>
          <a:off x="0" y="70580"/>
          <a:ext cx="8606651" cy="2380950"/>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uk-UA" sz="2000" kern="1200" dirty="0" smtClean="0"/>
            <a:t>До 20-х років минулого століття в міжнародному бізнесі переважало портфельне інвестування, орієнтовані головним чином на одержання фінансових дивідендів від участі в діяльності за кордоном. На відміну від портфельного інвестування, часто не зв'язаного з підприємницькою діяльністю інвестора, пряме зарубіжне інвестування супроводжується одержанням контролю.</a:t>
          </a:r>
          <a:endParaRPr lang="ru-RU" sz="2000" b="1" kern="1200" dirty="0"/>
        </a:p>
      </dsp:txBody>
      <dsp:txXfrm>
        <a:off x="116228" y="186808"/>
        <a:ext cx="8374195" cy="2148494"/>
      </dsp:txXfrm>
    </dsp:sp>
    <dsp:sp modelId="{FCACC492-7DD8-4CCD-AB1E-0770011E339E}">
      <dsp:nvSpPr>
        <dsp:cNvPr id="0" name=""/>
        <dsp:cNvSpPr/>
      </dsp:nvSpPr>
      <dsp:spPr>
        <a:xfrm>
          <a:off x="0" y="2509131"/>
          <a:ext cx="8606651" cy="238095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uk-UA" sz="2000" kern="1200" dirty="0" smtClean="0"/>
            <a:t>Значимість цього моменту, а також багатогранність самого феномену прямого закордонного інвестування (ПЗІ) і зростання його масштабів обумовили з одного боку, </a:t>
          </a:r>
          <a:r>
            <a:rPr lang="uk-UA" sz="2000" kern="1200" dirty="0" err="1" smtClean="0"/>
            <a:t>нерельовантність</a:t>
          </a:r>
          <a:r>
            <a:rPr lang="uk-UA" sz="2000" kern="1200" dirty="0" smtClean="0"/>
            <a:t> багатьох постулатів теорій міжнародної торгівлі, а з іншого боку, визначили інтенсифікацію зусиль дослідників різних аспектів бізнесу (економіки, фінансів, менеджменту) по створенню теоретичних концепцій, що безпосередньо пов'язані з ПЗІ, й пізніше і з ТНК.</a:t>
          </a:r>
          <a:endParaRPr lang="uk-UA" sz="2000" kern="1200" dirty="0"/>
        </a:p>
      </dsp:txBody>
      <dsp:txXfrm>
        <a:off x="116228" y="2625359"/>
        <a:ext cx="8374195" cy="21484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F3C3D-AE7D-47D2-9EA3-7B83D7F760D2}">
      <dsp:nvSpPr>
        <dsp:cNvPr id="0" name=""/>
        <dsp:cNvSpPr/>
      </dsp:nvSpPr>
      <dsp:spPr>
        <a:xfrm>
          <a:off x="0" y="100041"/>
          <a:ext cx="8606651" cy="155805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uk-UA" sz="2000" kern="1200" dirty="0" smtClean="0"/>
            <a:t>Першою теорією ПЗІ вважається </a:t>
          </a:r>
          <a:r>
            <a:rPr lang="uk-UA" sz="2000" b="1" i="1" kern="1200" dirty="0" smtClean="0">
              <a:solidFill>
                <a:schemeClr val="tx1"/>
              </a:solidFill>
              <a:effectLst>
                <a:outerShdw blurRad="38100" dist="38100" dir="2700000" algn="tl">
                  <a:srgbClr val="000000">
                    <a:alpha val="43137"/>
                  </a:srgbClr>
                </a:outerShdw>
              </a:effectLst>
            </a:rPr>
            <a:t>ТЕОРІЯ РУХУ КАПІТАЛУ </a:t>
          </a:r>
          <a:r>
            <a:rPr lang="uk-UA" sz="2000" kern="1200" dirty="0" smtClean="0"/>
            <a:t>(</a:t>
          </a:r>
          <a:r>
            <a:rPr lang="uk-UA" sz="2000" kern="1200" dirty="0" err="1" smtClean="0"/>
            <a:t>theory</a:t>
          </a:r>
          <a:r>
            <a:rPr lang="uk-UA" sz="2000" kern="1200" dirty="0" smtClean="0"/>
            <a:t> </a:t>
          </a:r>
          <a:r>
            <a:rPr lang="uk-UA" sz="2000" kern="1200" dirty="0" err="1" smtClean="0"/>
            <a:t>of</a:t>
          </a:r>
          <a:r>
            <a:rPr lang="uk-UA" sz="2000" kern="1200" dirty="0" smtClean="0"/>
            <a:t> </a:t>
          </a:r>
          <a:r>
            <a:rPr lang="uk-UA" sz="2000" kern="1200" dirty="0" err="1" smtClean="0"/>
            <a:t>capital</a:t>
          </a:r>
          <a:r>
            <a:rPr lang="uk-UA" sz="2000" kern="1200" dirty="0" smtClean="0"/>
            <a:t> </a:t>
          </a:r>
          <a:r>
            <a:rPr lang="uk-UA" sz="2000" kern="1200" dirty="0" err="1" smtClean="0"/>
            <a:t>movements</a:t>
          </a:r>
          <a:r>
            <a:rPr lang="uk-UA" sz="2000" kern="1200" dirty="0" smtClean="0"/>
            <a:t>). Ця теорія базується на представленнях чистої конкуренції (</a:t>
          </a:r>
          <a:r>
            <a:rPr lang="uk-UA" sz="2000" kern="1200" dirty="0" err="1" smtClean="0"/>
            <a:t>perfect</a:t>
          </a:r>
          <a:r>
            <a:rPr lang="uk-UA" sz="2000" kern="1200" dirty="0" smtClean="0"/>
            <a:t> </a:t>
          </a:r>
          <a:r>
            <a:rPr lang="uk-UA" sz="2000" kern="1200" dirty="0" err="1" smtClean="0"/>
            <a:t>competition</a:t>
          </a:r>
          <a:r>
            <a:rPr lang="uk-UA" sz="2000" kern="1200" dirty="0" smtClean="0"/>
            <a:t>), які передбачають:</a:t>
          </a:r>
          <a:endParaRPr lang="ru-RU" sz="2000" b="1" kern="1200" dirty="0"/>
        </a:p>
      </dsp:txBody>
      <dsp:txXfrm>
        <a:off x="76058" y="176099"/>
        <a:ext cx="8454535" cy="1405943"/>
      </dsp:txXfrm>
    </dsp:sp>
    <dsp:sp modelId="{FCACC492-7DD8-4CCD-AB1E-0770011E339E}">
      <dsp:nvSpPr>
        <dsp:cNvPr id="0" name=""/>
        <dsp:cNvSpPr/>
      </dsp:nvSpPr>
      <dsp:spPr>
        <a:xfrm>
          <a:off x="0" y="1701301"/>
          <a:ext cx="8606651" cy="1558059"/>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uk-UA" sz="1500" kern="1200" dirty="0" smtClean="0"/>
            <a:t>а) виробництво однорідних продуктів великим числом фірм; </a:t>
          </a:r>
        </a:p>
        <a:p>
          <a:pPr lvl="0" algn="l" defTabSz="666750">
            <a:lnSpc>
              <a:spcPct val="90000"/>
            </a:lnSpc>
            <a:spcBef>
              <a:spcPct val="0"/>
            </a:spcBef>
            <a:spcAft>
              <a:spcPct val="35000"/>
            </a:spcAft>
          </a:pPr>
          <a:r>
            <a:rPr lang="uk-UA" sz="1500" kern="1200" dirty="0" smtClean="0"/>
            <a:t>б) відсутність бар'єрів входу і виходу з бізнесу;</a:t>
          </a:r>
        </a:p>
        <a:p>
          <a:pPr lvl="0" algn="l" defTabSz="666750">
            <a:lnSpc>
              <a:spcPct val="90000"/>
            </a:lnSpc>
            <a:spcBef>
              <a:spcPct val="0"/>
            </a:spcBef>
            <a:spcAft>
              <a:spcPct val="35000"/>
            </a:spcAft>
          </a:pPr>
          <a:r>
            <a:rPr lang="uk-UA" sz="1500" kern="1200" dirty="0" smtClean="0"/>
            <a:t>в) вільний доступ до ринкової інформації;</a:t>
          </a:r>
        </a:p>
        <a:p>
          <a:pPr lvl="0" algn="l" defTabSz="666750">
            <a:lnSpc>
              <a:spcPct val="90000"/>
            </a:lnSpc>
            <a:spcBef>
              <a:spcPct val="0"/>
            </a:spcBef>
            <a:spcAft>
              <a:spcPct val="35000"/>
            </a:spcAft>
          </a:pPr>
          <a:r>
            <a:rPr lang="uk-UA" sz="1500" kern="1200" dirty="0" smtClean="0"/>
            <a:t>г) абсолютну мобільність усіх факторів виробництва. </a:t>
          </a:r>
          <a:endParaRPr lang="uk-UA" sz="1500" kern="1200" dirty="0"/>
        </a:p>
      </dsp:txBody>
      <dsp:txXfrm>
        <a:off x="76058" y="1777359"/>
        <a:ext cx="8454535" cy="1405943"/>
      </dsp:txXfrm>
    </dsp:sp>
    <dsp:sp modelId="{723386E2-6D1B-4FC5-BBAB-7CC24F51CD1D}">
      <dsp:nvSpPr>
        <dsp:cNvPr id="0" name=""/>
        <dsp:cNvSpPr/>
      </dsp:nvSpPr>
      <dsp:spPr>
        <a:xfrm>
          <a:off x="0" y="3302560"/>
          <a:ext cx="8606651" cy="1558059"/>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uk-UA" sz="1500" kern="1200" dirty="0" smtClean="0"/>
            <a:t>Відповідно до теорії руху капіталу ПЗІ можуть бути пояснені з погляду диференціації чи прибутку процентних ставок у різних державах. Інакше кажучи, дана теорія затверджує, що фірма перетинає національні кордони з метою одержання більшого прибутку в зарубіжний країні в порівнянні з очікуваною від діяльності на внутрішньому ринку. Очевидно, що даний підхід визначає розгляд ПЗІ як однієї з форм міжнародного руху капіталу, що супроводжується придбанням контролю, а також трансфертом технологічного й управлінського досвіду.</a:t>
          </a:r>
          <a:endParaRPr lang="uk-UA" sz="1500" kern="1200" dirty="0"/>
        </a:p>
      </dsp:txBody>
      <dsp:txXfrm>
        <a:off x="76058" y="3378618"/>
        <a:ext cx="8454535" cy="14059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F3C3D-AE7D-47D2-9EA3-7B83D7F760D2}">
      <dsp:nvSpPr>
        <dsp:cNvPr id="0" name=""/>
        <dsp:cNvSpPr/>
      </dsp:nvSpPr>
      <dsp:spPr>
        <a:xfrm>
          <a:off x="0" y="123821"/>
          <a:ext cx="8606651" cy="154220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uk-UA" sz="1300" kern="1200" dirty="0" smtClean="0">
              <a:solidFill>
                <a:schemeClr val="tx1"/>
              </a:solidFill>
            </a:rPr>
            <a:t>У 1960 році С. </a:t>
          </a:r>
          <a:r>
            <a:rPr lang="uk-UA" sz="1300" kern="1200" dirty="0" err="1" smtClean="0">
              <a:solidFill>
                <a:schemeClr val="tx1"/>
              </a:solidFill>
            </a:rPr>
            <a:t>Хаймер</a:t>
          </a:r>
          <a:r>
            <a:rPr lang="uk-UA" sz="1300" kern="1200" dirty="0" smtClean="0">
              <a:solidFill>
                <a:schemeClr val="tx1"/>
              </a:solidFill>
            </a:rPr>
            <a:t> і трохи пізніше Ч. </a:t>
          </a:r>
          <a:r>
            <a:rPr lang="uk-UA" sz="1300" kern="1200" dirty="0" err="1" smtClean="0">
              <a:solidFill>
                <a:schemeClr val="tx1"/>
              </a:solidFill>
            </a:rPr>
            <a:t>Кіндлебергер</a:t>
          </a:r>
          <a:r>
            <a:rPr lang="uk-UA" sz="1300" kern="1200" dirty="0" smtClean="0">
              <a:solidFill>
                <a:schemeClr val="tx1"/>
              </a:solidFill>
            </a:rPr>
            <a:t> довели неадекватність припущення щодо чистої конкуренції та проблем аналізу ПЗІ. Вони показали, що для існування ПЗІ корпорація повинна мати певні переваги перед місцевими фірмами. Інакше кажучи, повинні існувати деякі </a:t>
          </a:r>
          <a:r>
            <a:rPr lang="uk-UA" sz="1300" kern="1200" dirty="0" err="1" smtClean="0">
              <a:solidFill>
                <a:schemeClr val="tx1"/>
              </a:solidFill>
            </a:rPr>
            <a:t>імперфекції</a:t>
          </a:r>
          <a:r>
            <a:rPr lang="uk-UA" sz="1300" kern="1200" dirty="0" smtClean="0">
              <a:solidFill>
                <a:schemeClr val="tx1"/>
              </a:solidFill>
            </a:rPr>
            <a:t> ринку (</a:t>
          </a:r>
          <a:r>
            <a:rPr lang="uk-UA" sz="1300" kern="1200" dirty="0" err="1" smtClean="0">
              <a:solidFill>
                <a:schemeClr val="tx1"/>
              </a:solidFill>
            </a:rPr>
            <a:t>market</a:t>
          </a:r>
          <a:r>
            <a:rPr lang="uk-UA" sz="1300" kern="1200" dirty="0" smtClean="0">
              <a:solidFill>
                <a:schemeClr val="tx1"/>
              </a:solidFill>
            </a:rPr>
            <a:t> </a:t>
          </a:r>
          <a:r>
            <a:rPr lang="uk-UA" sz="1300" kern="1200" dirty="0" err="1" smtClean="0">
              <a:solidFill>
                <a:schemeClr val="tx1"/>
              </a:solidFill>
            </a:rPr>
            <a:t>imperfections</a:t>
          </a:r>
          <a:r>
            <a:rPr lang="uk-UA" sz="1300" kern="1200" dirty="0" smtClean="0">
              <a:solidFill>
                <a:schemeClr val="tx1"/>
              </a:solidFill>
            </a:rPr>
            <a:t>). Як зазначає Ч. </a:t>
          </a:r>
          <a:r>
            <a:rPr lang="uk-UA" sz="1300" kern="1200" dirty="0" err="1" smtClean="0">
              <a:solidFill>
                <a:schemeClr val="tx1"/>
              </a:solidFill>
            </a:rPr>
            <a:t>Кіндлебергер</a:t>
          </a:r>
          <a:r>
            <a:rPr lang="uk-UA" sz="1300" kern="1200" dirty="0" smtClean="0">
              <a:solidFill>
                <a:schemeClr val="tx1"/>
              </a:solidFill>
            </a:rPr>
            <a:t> «у світі чистої конкуренції за продукти і фактори виробництва, прямі інвестиції не можуть існувати». Тому сьогодні концептуальний підхід С. </a:t>
          </a:r>
          <a:r>
            <a:rPr lang="uk-UA" sz="1300" kern="1200" dirty="0" err="1" smtClean="0">
              <a:solidFill>
                <a:schemeClr val="tx1"/>
              </a:solidFill>
            </a:rPr>
            <a:t>Хаймера</a:t>
          </a:r>
          <a:r>
            <a:rPr lang="uk-UA" sz="1300" kern="1200" dirty="0" smtClean="0">
              <a:solidFill>
                <a:schemeClr val="tx1"/>
              </a:solidFill>
            </a:rPr>
            <a:t> і Ч. </a:t>
          </a:r>
          <a:r>
            <a:rPr lang="uk-UA" sz="1300" kern="1200" dirty="0" err="1" smtClean="0">
              <a:solidFill>
                <a:schemeClr val="tx1"/>
              </a:solidFill>
            </a:rPr>
            <a:t>Кіндлебергера</a:t>
          </a:r>
          <a:r>
            <a:rPr lang="uk-UA" sz="1300" kern="1200" dirty="0" smtClean="0">
              <a:solidFill>
                <a:schemeClr val="tx1"/>
              </a:solidFill>
            </a:rPr>
            <a:t> до дослідження детермінант ПЗІ є актуальним. Положення про існування ринкових </a:t>
          </a:r>
          <a:r>
            <a:rPr lang="uk-UA" sz="1300" kern="1200" dirty="0" err="1" smtClean="0">
              <a:solidFill>
                <a:schemeClr val="tx1"/>
              </a:solidFill>
            </a:rPr>
            <a:t>імперфекцій</a:t>
          </a:r>
          <a:r>
            <a:rPr lang="uk-UA" sz="1300" kern="1200" dirty="0" smtClean="0">
              <a:solidFill>
                <a:schemeClr val="tx1"/>
              </a:solidFill>
            </a:rPr>
            <a:t> залишається однією з головних інтегруючих частин теорій ПЗІ і ТНК.</a:t>
          </a:r>
          <a:endParaRPr lang="ru-RU" sz="1300" b="1" kern="1200" dirty="0">
            <a:solidFill>
              <a:schemeClr val="tx1"/>
            </a:solidFill>
          </a:endParaRPr>
        </a:p>
      </dsp:txBody>
      <dsp:txXfrm>
        <a:off x="75284" y="199105"/>
        <a:ext cx="8456083" cy="1391638"/>
      </dsp:txXfrm>
    </dsp:sp>
    <dsp:sp modelId="{FCACC492-7DD8-4CCD-AB1E-0770011E339E}">
      <dsp:nvSpPr>
        <dsp:cNvPr id="0" name=""/>
        <dsp:cNvSpPr/>
      </dsp:nvSpPr>
      <dsp:spPr>
        <a:xfrm>
          <a:off x="0" y="1709227"/>
          <a:ext cx="8606651" cy="1542206"/>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uk-UA" sz="1500" kern="1200" dirty="0" smtClean="0"/>
            <a:t>Таким чином, </a:t>
          </a:r>
          <a:r>
            <a:rPr lang="uk-UA" sz="1500" b="1" i="1" kern="1200" dirty="0" smtClean="0">
              <a:solidFill>
                <a:schemeClr val="tx1"/>
              </a:solidFill>
              <a:effectLst>
                <a:outerShdw blurRad="38100" dist="38100" dir="2700000" algn="tl">
                  <a:srgbClr val="000000">
                    <a:alpha val="43137"/>
                  </a:srgbClr>
                </a:outerShdw>
              </a:effectLst>
            </a:rPr>
            <a:t>ТЕОРІЯ РИНКОВИХ ІМПЕРФЕКЦІЙ </a:t>
          </a:r>
          <a:r>
            <a:rPr lang="uk-UA" sz="1500" kern="1200" dirty="0" smtClean="0"/>
            <a:t>(</a:t>
          </a:r>
          <a:r>
            <a:rPr lang="uk-UA" sz="1500" kern="1200" dirty="0" err="1" smtClean="0"/>
            <a:t>market</a:t>
          </a:r>
          <a:r>
            <a:rPr lang="uk-UA" sz="1500" kern="1200" dirty="0" smtClean="0"/>
            <a:t> </a:t>
          </a:r>
          <a:r>
            <a:rPr lang="uk-UA" sz="1500" kern="1200" dirty="0" err="1" smtClean="0"/>
            <a:t>imperfections</a:t>
          </a:r>
          <a:r>
            <a:rPr lang="uk-UA" sz="1500" kern="1200" dirty="0" smtClean="0"/>
            <a:t> </a:t>
          </a:r>
          <a:r>
            <a:rPr lang="uk-UA" sz="1500" kern="1200" dirty="0" err="1" smtClean="0"/>
            <a:t>theory</a:t>
          </a:r>
          <a:r>
            <a:rPr lang="uk-UA" sz="1500" kern="1200" dirty="0" smtClean="0"/>
            <a:t>) визначила новий етап у розвитку наукової думки відносно ПЗІ. Відповідно до цієї теорії, рішення ТНК здійснювати ПЗІ диктується, головним чином, бажанням використовувати переваги, що недоступні національним фірмам, що функціонують на місцевому ринку й можуть включати більш високий технологічний, маркетинговий рівень, високоефективне управління, значний інноваційний потенціал, розвиненість фінансової системи й ін.</a:t>
          </a:r>
          <a:endParaRPr lang="uk-UA" sz="1500" kern="1200" dirty="0"/>
        </a:p>
      </dsp:txBody>
      <dsp:txXfrm>
        <a:off x="75284" y="1784511"/>
        <a:ext cx="8456083" cy="1391638"/>
      </dsp:txXfrm>
    </dsp:sp>
    <dsp:sp modelId="{723386E2-6D1B-4FC5-BBAB-7CC24F51CD1D}">
      <dsp:nvSpPr>
        <dsp:cNvPr id="0" name=""/>
        <dsp:cNvSpPr/>
      </dsp:nvSpPr>
      <dsp:spPr>
        <a:xfrm>
          <a:off x="0" y="3294634"/>
          <a:ext cx="8606651" cy="1542206"/>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uk-UA" sz="1500" kern="1200" dirty="0" smtClean="0"/>
            <a:t>Важливо, щоб ці переваги фірми мали властивість </a:t>
          </a:r>
          <a:r>
            <a:rPr lang="uk-UA" sz="1500" i="1" kern="1200" dirty="0" smtClean="0"/>
            <a:t>міжнародної мобільності </a:t>
          </a:r>
          <a:r>
            <a:rPr lang="uk-UA" sz="1500" kern="1200" dirty="0" smtClean="0"/>
            <a:t>та були </a:t>
          </a:r>
          <a:r>
            <a:rPr lang="uk-UA" sz="1500" i="1" kern="1200" dirty="0" smtClean="0"/>
            <a:t>вище, </a:t>
          </a:r>
          <a:r>
            <a:rPr lang="uk-UA" sz="1500" kern="1200" dirty="0" smtClean="0"/>
            <a:t>ніж витрати, що об'єктивно необхідні для забезпечення поінформованості й адаптації до нових економічних, політико-правових і соціально-культурних факторів середовища міжнародного бізнесу в зарубіжній країні, включаючи витрати, пов'язані з міжнародним управлінням і страхуванням фінансових і політичних ризиків.</a:t>
          </a:r>
          <a:endParaRPr lang="uk-UA" sz="1500" kern="1200" dirty="0"/>
        </a:p>
      </dsp:txBody>
      <dsp:txXfrm>
        <a:off x="75284" y="3369918"/>
        <a:ext cx="8456083" cy="13916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C8421-4E87-4F38-8DF2-553706108AD1}">
      <dsp:nvSpPr>
        <dsp:cNvPr id="0" name=""/>
        <dsp:cNvSpPr/>
      </dsp:nvSpPr>
      <dsp:spPr>
        <a:xfrm rot="16200000">
          <a:off x="-1113478" y="1114529"/>
          <a:ext cx="4960662" cy="2731603"/>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5250" bIns="0" numCol="1" spcCol="1270" anchor="ctr" anchorCtr="0">
          <a:noAutofit/>
        </a:bodyPr>
        <a:lstStyle/>
        <a:p>
          <a:pPr lvl="0" algn="ctr" defTabSz="666750">
            <a:lnSpc>
              <a:spcPct val="90000"/>
            </a:lnSpc>
            <a:spcBef>
              <a:spcPct val="0"/>
            </a:spcBef>
            <a:spcAft>
              <a:spcPct val="35000"/>
            </a:spcAft>
          </a:pPr>
          <a:r>
            <a:rPr lang="uk-UA" sz="1500" kern="1200" dirty="0" smtClean="0"/>
            <a:t>Розглянуті переваги мають назву "фірмових специфічних переваг" чи "специфічних переваг володіння" (</a:t>
          </a:r>
          <a:r>
            <a:rPr lang="uk-UA" sz="1500" kern="1200" dirty="0" err="1" smtClean="0"/>
            <a:t>firm-specific</a:t>
          </a:r>
          <a:r>
            <a:rPr lang="uk-UA" sz="1500" kern="1200" dirty="0" smtClean="0"/>
            <a:t> </a:t>
          </a:r>
          <a:r>
            <a:rPr lang="uk-UA" sz="1500" kern="1200" dirty="0" err="1" smtClean="0"/>
            <a:t>advantages</a:t>
          </a:r>
          <a:r>
            <a:rPr lang="uk-UA" sz="1500" kern="1200" dirty="0" smtClean="0"/>
            <a:t> </a:t>
          </a:r>
          <a:r>
            <a:rPr lang="uk-UA" sz="1500" kern="1200" dirty="0" err="1" smtClean="0"/>
            <a:t>or</a:t>
          </a:r>
          <a:r>
            <a:rPr lang="uk-UA" sz="1500" kern="1200" dirty="0" smtClean="0"/>
            <a:t> </a:t>
          </a:r>
          <a:r>
            <a:rPr lang="uk-UA" sz="1500" kern="1200" dirty="0" err="1" smtClean="0"/>
            <a:t>ownership</a:t>
          </a:r>
          <a:r>
            <a:rPr lang="uk-UA" sz="1500" kern="1200" dirty="0" smtClean="0"/>
            <a:t> </a:t>
          </a:r>
          <a:r>
            <a:rPr lang="uk-UA" sz="1500" kern="1200" dirty="0" err="1" smtClean="0"/>
            <a:t>specific</a:t>
          </a:r>
          <a:r>
            <a:rPr lang="uk-UA" sz="1500" kern="1200" dirty="0" smtClean="0"/>
            <a:t> </a:t>
          </a:r>
          <a:r>
            <a:rPr lang="uk-UA" sz="1500" kern="1200" dirty="0" err="1" smtClean="0"/>
            <a:t>advantages</a:t>
          </a:r>
          <a:r>
            <a:rPr lang="uk-UA" sz="1500" kern="1200" dirty="0" smtClean="0"/>
            <a:t>) і складаються з матеріальних і нематеріальних активів (</a:t>
          </a:r>
          <a:r>
            <a:rPr lang="uk-UA" sz="1500" kern="1200" dirty="0" err="1" smtClean="0"/>
            <a:t>tangible</a:t>
          </a:r>
          <a:r>
            <a:rPr lang="uk-UA" sz="1500" kern="1200" dirty="0" smtClean="0"/>
            <a:t> </a:t>
          </a:r>
          <a:r>
            <a:rPr lang="uk-UA" sz="1500" kern="1200" dirty="0" err="1" smtClean="0"/>
            <a:t>and</a:t>
          </a:r>
          <a:r>
            <a:rPr lang="uk-UA" sz="1500" kern="1200" dirty="0" smtClean="0"/>
            <a:t> </a:t>
          </a:r>
          <a:r>
            <a:rPr lang="uk-UA" sz="1500" kern="1200" dirty="0" err="1" smtClean="0"/>
            <a:t>intangible</a:t>
          </a:r>
          <a:r>
            <a:rPr lang="uk-UA" sz="1500" kern="1200" dirty="0" smtClean="0"/>
            <a:t> </a:t>
          </a:r>
          <a:r>
            <a:rPr lang="uk-UA" sz="1500" kern="1200" dirty="0" err="1" smtClean="0"/>
            <a:t>assets</a:t>
          </a:r>
          <a:r>
            <a:rPr lang="uk-UA" sz="1500" kern="1200" dirty="0" smtClean="0"/>
            <a:t>).</a:t>
          </a:r>
          <a:endParaRPr lang="ru-RU" sz="1500" b="1" kern="1200" dirty="0">
            <a:solidFill>
              <a:schemeClr val="tx1"/>
            </a:solidFill>
          </a:endParaRPr>
        </a:p>
      </dsp:txBody>
      <dsp:txXfrm rot="5400000">
        <a:off x="1051" y="992132"/>
        <a:ext cx="2731603" cy="2976398"/>
      </dsp:txXfrm>
    </dsp:sp>
    <dsp:sp modelId="{73A2FEA4-D2E0-4FB2-880A-A159C43A3066}">
      <dsp:nvSpPr>
        <dsp:cNvPr id="0" name=""/>
        <dsp:cNvSpPr/>
      </dsp:nvSpPr>
      <dsp:spPr>
        <a:xfrm rot="16200000">
          <a:off x="1822994" y="1114529"/>
          <a:ext cx="4960662" cy="2731603"/>
        </a:xfrm>
        <a:prstGeom prst="flowChartManualOperation">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5250" bIns="0" numCol="1" spcCol="1270" anchor="ctr" anchorCtr="0">
          <a:noAutofit/>
        </a:bodyPr>
        <a:lstStyle/>
        <a:p>
          <a:pPr lvl="0" algn="ctr" defTabSz="666750">
            <a:lnSpc>
              <a:spcPct val="90000"/>
            </a:lnSpc>
            <a:spcBef>
              <a:spcPct val="0"/>
            </a:spcBef>
            <a:spcAft>
              <a:spcPct val="35000"/>
            </a:spcAft>
          </a:pPr>
          <a:r>
            <a:rPr lang="uk-UA" sz="1500" kern="1200" dirty="0" smtClean="0"/>
            <a:t>Американські дослідники П. </a:t>
          </a:r>
          <a:r>
            <a:rPr lang="uk-UA" sz="1500" kern="1200" dirty="0" err="1" smtClean="0"/>
            <a:t>Ашег΄ян</a:t>
          </a:r>
          <a:r>
            <a:rPr lang="uk-UA" sz="1500" kern="1200" dirty="0" smtClean="0"/>
            <a:t> і В. </a:t>
          </a:r>
          <a:r>
            <a:rPr lang="uk-UA" sz="1500" kern="1200" dirty="0" err="1" smtClean="0"/>
            <a:t>Ебрахімі</a:t>
          </a:r>
          <a:r>
            <a:rPr lang="uk-UA" sz="1500" kern="1200" dirty="0" smtClean="0"/>
            <a:t> як приклади матеріальних активів називають наявність специфічних чи ринків сировинних матеріалів, недоступних для інших фірм, а також розмір фірми, що може вести до економії на масштабах виробництва й відповідно, посилень конкурентних позицій. </a:t>
          </a:r>
          <a:endParaRPr lang="uk-UA" sz="1500" kern="1200" dirty="0"/>
        </a:p>
      </dsp:txBody>
      <dsp:txXfrm rot="5400000">
        <a:off x="2937523" y="992132"/>
        <a:ext cx="2731603" cy="2976398"/>
      </dsp:txXfrm>
    </dsp:sp>
    <dsp:sp modelId="{D3022103-19CE-45B7-9CD0-BC49F6ED807D}">
      <dsp:nvSpPr>
        <dsp:cNvPr id="0" name=""/>
        <dsp:cNvSpPr/>
      </dsp:nvSpPr>
      <dsp:spPr>
        <a:xfrm rot="16200000">
          <a:off x="4759467" y="1114529"/>
          <a:ext cx="4960662" cy="2731603"/>
        </a:xfrm>
        <a:prstGeom prst="flowChartManualOperation">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5250" bIns="0" numCol="1" spcCol="1270" anchor="ctr" anchorCtr="0">
          <a:noAutofit/>
        </a:bodyPr>
        <a:lstStyle/>
        <a:p>
          <a:pPr lvl="0" algn="ctr" defTabSz="666750">
            <a:lnSpc>
              <a:spcPct val="90000"/>
            </a:lnSpc>
            <a:spcBef>
              <a:spcPct val="0"/>
            </a:spcBef>
            <a:spcAft>
              <a:spcPct val="35000"/>
            </a:spcAft>
          </a:pPr>
          <a:r>
            <a:rPr lang="uk-UA" sz="1500" kern="1200" smtClean="0"/>
            <a:t>Нематеріальні </a:t>
          </a:r>
          <a:r>
            <a:rPr lang="uk-UA" sz="1500" kern="1200" dirty="0" smtClean="0"/>
            <a:t>активи включають торгові марки, патенти, управлінський, маркетинговий досвід і </a:t>
          </a:r>
          <a:r>
            <a:rPr lang="uk-UA" sz="1500" kern="1200" dirty="0" err="1" smtClean="0"/>
            <a:t>т.д</a:t>
          </a:r>
          <a:r>
            <a:rPr lang="uk-UA" sz="1500" kern="1200" dirty="0" smtClean="0"/>
            <a:t>.</a:t>
          </a:r>
          <a:endParaRPr lang="uk-UA" sz="1500" kern="1200" dirty="0"/>
        </a:p>
      </dsp:txBody>
      <dsp:txXfrm rot="5400000">
        <a:off x="5873996" y="992132"/>
        <a:ext cx="2731603" cy="29763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7734B-A081-4043-953D-CC4982ECBB36}">
      <dsp:nvSpPr>
        <dsp:cNvPr id="0" name=""/>
        <dsp:cNvSpPr/>
      </dsp:nvSpPr>
      <dsp:spPr>
        <a:xfrm>
          <a:off x="0" y="0"/>
          <a:ext cx="8606651" cy="1488198"/>
        </a:xfrm>
        <a:prstGeom prst="rect">
          <a:avLst/>
        </a:prstGeom>
        <a:solidFill>
          <a:srgbClr val="002060"/>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uk-UA" sz="2500" kern="1200" dirty="0" smtClean="0"/>
            <a:t>Теорія ринкових </a:t>
          </a:r>
          <a:r>
            <a:rPr lang="uk-UA" sz="2500" kern="1200" dirty="0" err="1" smtClean="0"/>
            <a:t>імперфекцій</a:t>
          </a:r>
          <a:r>
            <a:rPr lang="uk-UA" sz="2500" kern="1200" dirty="0" smtClean="0"/>
            <a:t> дуже важлива в поясненні процесів горизонтальної і вертикальної інтеграції. </a:t>
          </a:r>
          <a:endParaRPr lang="ru-RU" sz="2500" b="1" kern="1200" dirty="0"/>
        </a:p>
      </dsp:txBody>
      <dsp:txXfrm>
        <a:off x="0" y="0"/>
        <a:ext cx="8606651" cy="1488198"/>
      </dsp:txXfrm>
    </dsp:sp>
    <dsp:sp modelId="{667896C6-A034-49C1-B9B3-4955D977F776}">
      <dsp:nvSpPr>
        <dsp:cNvPr id="0" name=""/>
        <dsp:cNvSpPr/>
      </dsp:nvSpPr>
      <dsp:spPr>
        <a:xfrm>
          <a:off x="0" y="1488198"/>
          <a:ext cx="4303325" cy="312521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kern="1200" smtClean="0"/>
            <a:t>Горизонтальна інтеграція виникає при злитті фірм, що виробляють схожі чи однорідні продукти з метою їхньої наступної реалізації через загальну систему розподілу й одержання при цьому додаткового прибутку. У міжнародному бізнесі горизонтальна інтеграція супроводжується виробництвом за кордоном товарів, аналогічних виробленим в країні базування. «Chrysler», «General Motors», «Volkswagen», «Toyota», «Honda» - приклади ТНК, що активно використовують горизонтальну інтеграцію у своїй міжна-родній діяльності.</a:t>
          </a:r>
          <a:endParaRPr lang="ru-RU" sz="1600" b="1" kern="1200" dirty="0"/>
        </a:p>
      </dsp:txBody>
      <dsp:txXfrm>
        <a:off x="0" y="1488198"/>
        <a:ext cx="4303325" cy="3125217"/>
      </dsp:txXfrm>
    </dsp:sp>
    <dsp:sp modelId="{5504A694-3105-404F-BF29-F69F9CE39C41}">
      <dsp:nvSpPr>
        <dsp:cNvPr id="0" name=""/>
        <dsp:cNvSpPr/>
      </dsp:nvSpPr>
      <dsp:spPr>
        <a:xfrm>
          <a:off x="4303325" y="1488198"/>
          <a:ext cx="4303325" cy="3125217"/>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kern="1200" dirty="0" smtClean="0"/>
            <a:t>Вертикальна інтеграція припускає об'єднання фірм, які функціонують у різних виробничих циклах. Як правило, компанія, які займається головним, ключовим виробництвом за допомогою вертикальної інтеграції контролює фірму, що веде додатково виробництво.</a:t>
          </a:r>
          <a:endParaRPr lang="uk-UA" sz="1600" kern="1200" dirty="0"/>
        </a:p>
      </dsp:txBody>
      <dsp:txXfrm>
        <a:off x="4303325" y="1488198"/>
        <a:ext cx="4303325" cy="3125217"/>
      </dsp:txXfrm>
    </dsp:sp>
    <dsp:sp modelId="{1F1F770D-5E8D-4A80-AE47-ADB654BF2DA8}">
      <dsp:nvSpPr>
        <dsp:cNvPr id="0" name=""/>
        <dsp:cNvSpPr/>
      </dsp:nvSpPr>
      <dsp:spPr>
        <a:xfrm>
          <a:off x="0" y="4613415"/>
          <a:ext cx="8606651" cy="347246"/>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92FDE-4BA5-4500-BE4D-67E2D3E57BE6}">
      <dsp:nvSpPr>
        <dsp:cNvPr id="0" name=""/>
        <dsp:cNvSpPr/>
      </dsp:nvSpPr>
      <dsp:spPr>
        <a:xfrm>
          <a:off x="0" y="2994022"/>
          <a:ext cx="8606651" cy="196440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uk-UA" sz="1500" kern="1200" dirty="0" smtClean="0"/>
            <a:t>Основним рушійним фактором вертикальної інтеграції служить бажання фірм збільшити свої специфічні переваги. Наочним прикладом можуть служити такі компанії, як «</a:t>
          </a:r>
          <a:r>
            <a:rPr lang="uk-UA" sz="1500" kern="1200" dirty="0" err="1" smtClean="0"/>
            <a:t>Exxon</a:t>
          </a:r>
          <a:r>
            <a:rPr lang="uk-UA" sz="1500" kern="1200" dirty="0" smtClean="0"/>
            <a:t>», «</a:t>
          </a:r>
          <a:r>
            <a:rPr lang="uk-UA" sz="1500" kern="1200" dirty="0" err="1" smtClean="0"/>
            <a:t>Mobi</a:t>
          </a:r>
          <a:r>
            <a:rPr lang="fr-FR" sz="1500" kern="1200" dirty="0" smtClean="0"/>
            <a:t>l</a:t>
          </a:r>
          <a:r>
            <a:rPr lang="uk-UA" sz="1500" kern="1200" dirty="0" smtClean="0"/>
            <a:t>» і «Техас</a:t>
          </a:r>
          <a:r>
            <a:rPr lang="en-US" sz="1500" kern="1200" dirty="0" smtClean="0"/>
            <a:t>o</a:t>
          </a:r>
          <a:r>
            <a:rPr lang="uk-UA" sz="1500" kern="1200" dirty="0" smtClean="0"/>
            <a:t>», які домінують у нафтовій промисловості. </a:t>
          </a:r>
          <a:r>
            <a:rPr lang="en-US" sz="1500" kern="1200" dirty="0" smtClean="0"/>
            <a:t/>
          </a:r>
          <a:br>
            <a:rPr lang="en-US" sz="1500" kern="1200" dirty="0" smtClean="0"/>
          </a:br>
          <a:r>
            <a:rPr lang="en-US" sz="1500" kern="1200" dirty="0" smtClean="0"/>
            <a:t/>
          </a:r>
          <a:br>
            <a:rPr lang="en-US" sz="1500" kern="1200" dirty="0" smtClean="0"/>
          </a:br>
          <a:r>
            <a:rPr lang="uk-UA" sz="1500" kern="1200" dirty="0" smtClean="0"/>
            <a:t>Ці ТНК активно беруть участь у вертикальних інтеграційних процесах, здобуваючи контроль над видобутком, транспортуванням, переробкою і реалізацією нафти. Така політика дозволяє їм зберігати джерела попиту та пропозиції, значно стабілізуючи результати своєї діяльності, особливо в період економічних спадів.</a:t>
          </a:r>
          <a:endParaRPr lang="uk-UA" sz="1500" kern="1200" dirty="0"/>
        </a:p>
      </dsp:txBody>
      <dsp:txXfrm>
        <a:off x="0" y="2994022"/>
        <a:ext cx="8606651" cy="1964402"/>
      </dsp:txXfrm>
    </dsp:sp>
    <dsp:sp modelId="{C3A2A02D-4207-498E-9CE8-907EC692C263}">
      <dsp:nvSpPr>
        <dsp:cNvPr id="0" name=""/>
        <dsp:cNvSpPr/>
      </dsp:nvSpPr>
      <dsp:spPr>
        <a:xfrm rot="10800000">
          <a:off x="0" y="2236"/>
          <a:ext cx="8606651" cy="3021251"/>
        </a:xfrm>
        <a:prstGeom prst="upArrowCallou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uk-UA" sz="2500" kern="1200" dirty="0" smtClean="0"/>
            <a:t>Японський професор Т. </a:t>
          </a:r>
          <a:r>
            <a:rPr lang="uk-UA" sz="2500" kern="1200" dirty="0" err="1" smtClean="0"/>
            <a:t>Коно</a:t>
          </a:r>
          <a:r>
            <a:rPr lang="uk-UA" sz="2500" kern="1200" dirty="0" smtClean="0"/>
            <a:t> виділяє </a:t>
          </a:r>
          <a:br>
            <a:rPr lang="uk-UA" sz="2500" kern="1200" dirty="0" smtClean="0"/>
          </a:br>
          <a:r>
            <a:rPr lang="uk-UA" sz="2500" kern="1200" dirty="0" smtClean="0"/>
            <a:t>3 форми вертикальної інтеграції:</a:t>
          </a:r>
          <a:endParaRPr lang="ru-RU" sz="2500" b="1" kern="1200" dirty="0"/>
        </a:p>
      </dsp:txBody>
      <dsp:txXfrm rot="-10800000">
        <a:off x="0" y="2236"/>
        <a:ext cx="8606651" cy="1060459"/>
      </dsp:txXfrm>
    </dsp:sp>
    <dsp:sp modelId="{19908676-93EF-4E3F-9D05-256F999A444D}">
      <dsp:nvSpPr>
        <dsp:cNvPr id="0" name=""/>
        <dsp:cNvSpPr/>
      </dsp:nvSpPr>
      <dsp:spPr>
        <a:xfrm>
          <a:off x="4202" y="866225"/>
          <a:ext cx="2866082" cy="129629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uk-UA" sz="1600" kern="1200" dirty="0" smtClean="0"/>
            <a:t>- інтеграція «униз» (наприклад, приєднання заводу, що виробляє напівфабрикати або сировину до компанії, яка здійснює основне виробництво);</a:t>
          </a:r>
          <a:endParaRPr lang="ru-RU" sz="1600" b="1" kern="1200" dirty="0"/>
        </a:p>
      </dsp:txBody>
      <dsp:txXfrm>
        <a:off x="4202" y="866225"/>
        <a:ext cx="2866082" cy="1296295"/>
      </dsp:txXfrm>
    </dsp:sp>
    <dsp:sp modelId="{C17592B1-13C5-46C0-A2EC-D47DB7460EB1}">
      <dsp:nvSpPr>
        <dsp:cNvPr id="0" name=""/>
        <dsp:cNvSpPr/>
      </dsp:nvSpPr>
      <dsp:spPr>
        <a:xfrm>
          <a:off x="2870284" y="866225"/>
          <a:ext cx="2866082" cy="1296295"/>
        </a:xfrm>
        <a:prstGeom prst="rect">
          <a:avLst/>
        </a:prstGeom>
        <a:solidFill>
          <a:schemeClr val="accent5">
            <a:tint val="40000"/>
            <a:alpha val="90000"/>
            <a:hueOff val="-3695877"/>
            <a:satOff val="-6408"/>
            <a:lumOff val="-64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uk-UA" sz="1600" kern="1200" dirty="0" smtClean="0"/>
            <a:t>- виробнича інтеграція «нагору» (зокрема, придбання сталеплавильною компанією заводу, який виробляє металоконструкції);</a:t>
          </a:r>
          <a:endParaRPr lang="uk-UA" sz="1600" kern="1200" dirty="0"/>
        </a:p>
      </dsp:txBody>
      <dsp:txXfrm>
        <a:off x="2870284" y="866225"/>
        <a:ext cx="2866082" cy="1296295"/>
      </dsp:txXfrm>
    </dsp:sp>
    <dsp:sp modelId="{CA42B35F-D3CF-4708-A2B2-D1517971AF54}">
      <dsp:nvSpPr>
        <dsp:cNvPr id="0" name=""/>
        <dsp:cNvSpPr/>
      </dsp:nvSpPr>
      <dsp:spPr>
        <a:xfrm>
          <a:off x="5736366" y="866225"/>
          <a:ext cx="2866082" cy="1296295"/>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uk-UA" sz="1600" kern="1200" dirty="0" smtClean="0"/>
            <a:t>- </a:t>
          </a:r>
          <a:r>
            <a:rPr lang="uk-UA" sz="1600" kern="1200" dirty="0" err="1" smtClean="0"/>
            <a:t>позавиробнича</a:t>
          </a:r>
          <a:r>
            <a:rPr lang="uk-UA" sz="1600" kern="1200" dirty="0" smtClean="0"/>
            <a:t> інтеграція «нагору», яка включає розподіл. </a:t>
          </a:r>
          <a:endParaRPr lang="uk-UA" sz="1600" kern="1200" dirty="0"/>
        </a:p>
      </dsp:txBody>
      <dsp:txXfrm>
        <a:off x="5736366" y="866225"/>
        <a:ext cx="2866082" cy="129629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F6E304-0CBD-4E69-BF0E-7E8D68B9C686}" type="datetimeFigureOut">
              <a:rPr lang="uk-UA" smtClean="0"/>
              <a:t>24.09.2025</a:t>
            </a:fld>
            <a:endParaRPr lang="uk-UA"/>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7E3161-FAF3-4246-BC3F-4D384964C8F8}" type="slidenum">
              <a:rPr lang="uk-UA" smtClean="0"/>
              <a:t>‹#›</a:t>
            </a:fld>
            <a:endParaRPr lang="uk-UA"/>
          </a:p>
        </p:txBody>
      </p:sp>
    </p:spTree>
    <p:extLst>
      <p:ext uri="{BB962C8B-B14F-4D97-AF65-F5344CB8AC3E}">
        <p14:creationId xmlns:p14="http://schemas.microsoft.com/office/powerpoint/2010/main" val="2901114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2E4B29E-A597-4BBD-8666-CF3682220401}" type="datetime1">
              <a:rPr lang="ru-RU" smtClean="0"/>
              <a:t>24.09.2025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79538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2B3ACC9-988C-403B-A86F-A6EAE67575D1}" type="datetime1">
              <a:rPr lang="ru-RU" smtClean="0"/>
              <a:t>24.09.2025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677201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1991FF9-A46F-448F-9845-4A40B7D06990}" type="datetime1">
              <a:rPr lang="ru-RU" smtClean="0"/>
              <a:t>24.09.2025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319314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2B9B198-2DA7-4692-A2A5-F9F728DE3C05}" type="datetime1">
              <a:rPr lang="ru-RU" smtClean="0"/>
              <a:t>24.09.2025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366191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D51939D-F093-4BCD-B0F0-C7EB50D11074}" type="datetime1">
              <a:rPr lang="ru-RU" smtClean="0"/>
              <a:t>24.09.2025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31944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D917AB5-7E73-4F60-95A2-52C07672FCFA}" type="datetime1">
              <a:rPr lang="ru-RU" smtClean="0"/>
              <a:t>24.09.2025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58704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FAE039F-51B1-4DAA-A656-76EC2ADB39C2}" type="datetime1">
              <a:rPr lang="ru-RU" smtClean="0"/>
              <a:t>24.09.2025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909886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8FA53C9-E9D1-4659-BB96-EE14BE2941B9}" type="datetime1">
              <a:rPr lang="ru-RU" smtClean="0"/>
              <a:t>24.09.2025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530264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13BF2C-AB25-445A-A5BC-B1A88C91B377}" type="datetime1">
              <a:rPr lang="ru-RU" smtClean="0"/>
              <a:t>24.09.2025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71439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26D4B5A-03B8-44CA-A0F2-6E2FA9FEDD76}" type="datetime1">
              <a:rPr lang="ru-RU" smtClean="0"/>
              <a:t>24.09.2025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42673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B008488-DF4D-452B-98C5-8A31D47D4DE9}" type="datetime1">
              <a:rPr lang="ru-RU" smtClean="0"/>
              <a:t>24.09.2025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4174486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5E15CF-BC58-4098-8F6F-74A2AE124ADD}" type="datetime1">
              <a:rPr lang="ru-RU" smtClean="0"/>
              <a:t>24.09.2025</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C7EFC-FB93-4B0A-97A4-5DFF6022B23C}" type="slidenum">
              <a:rPr lang="ru-RU" smtClean="0"/>
              <a:t>‹#›</a:t>
            </a:fld>
            <a:endParaRPr lang="ru-RU"/>
          </a:p>
        </p:txBody>
      </p:sp>
    </p:spTree>
    <p:extLst>
      <p:ext uri="{BB962C8B-B14F-4D97-AF65-F5344CB8AC3E}">
        <p14:creationId xmlns:p14="http://schemas.microsoft.com/office/powerpoint/2010/main" val="2746177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
        <p:nvSpPr>
          <p:cNvPr id="4" name="Прямоугольник 3"/>
          <p:cNvSpPr/>
          <p:nvPr/>
        </p:nvSpPr>
        <p:spPr>
          <a:xfrm>
            <a:off x="4032086" y="1825732"/>
            <a:ext cx="4086002" cy="2308324"/>
          </a:xfrm>
          <a:prstGeom prst="rect">
            <a:avLst/>
          </a:prstGeom>
        </p:spPr>
        <p:txBody>
          <a:bodyPr wrap="square">
            <a:spAutoFit/>
          </a:bodyPr>
          <a:lstStyle/>
          <a:p>
            <a:r>
              <a:rPr lang="uk-UA" sz="3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ТЕМА 2. </a:t>
            </a:r>
            <a:br>
              <a:rPr lang="uk-UA" sz="3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br>
            <a:r>
              <a:rPr lang="uk-UA" sz="3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Теоретико-економічні </a:t>
            </a:r>
            <a:r>
              <a:rPr lang="uk-UA" sz="3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засади діяльності МНК</a:t>
            </a:r>
            <a:endParaRPr lang="ru-RU" sz="8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2666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 y="0"/>
            <a:ext cx="9139938" cy="6858000"/>
          </a:xfrm>
          <a:prstGeom prst="rect">
            <a:avLst/>
          </a:prstGeom>
        </p:spPr>
      </p:pic>
      <p:sp>
        <p:nvSpPr>
          <p:cNvPr id="3" name="Прямоугольник 2"/>
          <p:cNvSpPr/>
          <p:nvPr/>
        </p:nvSpPr>
        <p:spPr>
          <a:xfrm>
            <a:off x="79074" y="192652"/>
            <a:ext cx="8985852" cy="830997"/>
          </a:xfrm>
          <a:prstGeom prst="rect">
            <a:avLst/>
          </a:prstGeom>
        </p:spPr>
        <p:txBody>
          <a:bodyPr wrap="square">
            <a:spAutoFit/>
          </a:bodyPr>
          <a:lstStyle/>
          <a:p>
            <a:pPr marL="342900" indent="-342900" algn="ctr">
              <a:buAutoNum type="arabicPeriod"/>
            </a:pPr>
            <a:r>
              <a:rPr lang="uk-UA" sz="2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Теорії прямого закордонного інвестування і ТНК</a:t>
            </a:r>
            <a:r>
              <a:rPr lang="uk-UA" sz="24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a:t>
            </a:r>
            <a:br>
              <a:rPr lang="uk-UA" sz="24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br>
            <a:r>
              <a:rPr lang="uk-UA" sz="24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теорії </a:t>
            </a:r>
            <a:r>
              <a:rPr lang="uk-UA" sz="2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прямих закордонних інвестицій</a:t>
            </a:r>
          </a:p>
        </p:txBody>
      </p:sp>
      <p:graphicFrame>
        <p:nvGraphicFramePr>
          <p:cNvPr id="6" name="Объект 5"/>
          <p:cNvGraphicFramePr>
            <a:graphicFrameLocks noGrp="1"/>
          </p:cNvGraphicFramePr>
          <p:nvPr>
            <p:ph idx="1"/>
            <p:extLst>
              <p:ext uri="{D42A27DB-BD31-4B8C-83A1-F6EECF244321}">
                <p14:modId xmlns:p14="http://schemas.microsoft.com/office/powerpoint/2010/main" val="2055255556"/>
              </p:ext>
            </p:extLst>
          </p:nvPr>
        </p:nvGraphicFramePr>
        <p:xfrm>
          <a:off x="223024" y="1216301"/>
          <a:ext cx="8606651" cy="4960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12"/>
          </p:nvPr>
        </p:nvSpPr>
        <p:spPr/>
        <p:txBody>
          <a:bodyPr>
            <a:scene3d>
              <a:camera prst="orthographicFront"/>
              <a:lightRig rig="harsh" dir="t"/>
            </a:scene3d>
            <a:sp3d extrusionH="57150" prstMaterial="matte">
              <a:bevelT w="63500" h="12700" prst="angle"/>
              <a:contourClr>
                <a:schemeClr val="bg1">
                  <a:lumMod val="65000"/>
                </a:schemeClr>
              </a:contourClr>
            </a:sp3d>
          </a:bodyPr>
          <a:lstStyle/>
          <a:p>
            <a:fld id="{1C5C7EFC-FB93-4B0A-97A4-5DFF6022B23C}" type="slidenum">
              <a:rPr lang="ru-RU" sz="2000" b="1" smtClean="0">
                <a:ln/>
                <a:solidFill>
                  <a:schemeClr val="accent3"/>
                </a:solidFill>
                <a:effectLst>
                  <a:outerShdw blurRad="38100" dist="38100" dir="2700000" algn="tl">
                    <a:srgbClr val="000000">
                      <a:alpha val="43137"/>
                    </a:srgbClr>
                  </a:outerShdw>
                </a:effectLst>
              </a:rPr>
              <a:t>10</a:t>
            </a:fld>
            <a:endParaRPr lang="ru-RU" sz="2000" b="1" dirty="0">
              <a:ln/>
              <a:solidFill>
                <a:schemeClr val="accent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3931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 y="0"/>
            <a:ext cx="9139938" cy="6858000"/>
          </a:xfrm>
          <a:prstGeom prst="rect">
            <a:avLst/>
          </a:prstGeom>
        </p:spPr>
      </p:pic>
      <p:sp>
        <p:nvSpPr>
          <p:cNvPr id="3" name="Прямоугольник 2"/>
          <p:cNvSpPr/>
          <p:nvPr/>
        </p:nvSpPr>
        <p:spPr>
          <a:xfrm>
            <a:off x="79074" y="192652"/>
            <a:ext cx="8985852" cy="830997"/>
          </a:xfrm>
          <a:prstGeom prst="rect">
            <a:avLst/>
          </a:prstGeom>
        </p:spPr>
        <p:txBody>
          <a:bodyPr wrap="square">
            <a:spAutoFit/>
          </a:bodyPr>
          <a:lstStyle/>
          <a:p>
            <a:pPr marL="342900" indent="-342900" algn="ctr">
              <a:buAutoNum type="arabicPeriod"/>
            </a:pPr>
            <a:r>
              <a:rPr lang="uk-UA" sz="2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Теорії прямого закордонного інвестування і ТНК</a:t>
            </a:r>
            <a:r>
              <a:rPr lang="uk-UA" sz="24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a:t>
            </a:r>
            <a:br>
              <a:rPr lang="uk-UA" sz="24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br>
            <a:r>
              <a:rPr lang="uk-UA" sz="24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теорії </a:t>
            </a:r>
            <a:r>
              <a:rPr lang="uk-UA" sz="2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прямих закордонних інвестицій</a:t>
            </a:r>
          </a:p>
        </p:txBody>
      </p:sp>
      <p:graphicFrame>
        <p:nvGraphicFramePr>
          <p:cNvPr id="6" name="Объект 5"/>
          <p:cNvGraphicFramePr>
            <a:graphicFrameLocks noGrp="1"/>
          </p:cNvGraphicFramePr>
          <p:nvPr>
            <p:ph idx="1"/>
            <p:extLst>
              <p:ext uri="{D42A27DB-BD31-4B8C-83A1-F6EECF244321}">
                <p14:modId xmlns:p14="http://schemas.microsoft.com/office/powerpoint/2010/main" val="346779606"/>
              </p:ext>
            </p:extLst>
          </p:nvPr>
        </p:nvGraphicFramePr>
        <p:xfrm>
          <a:off x="223024" y="1216301"/>
          <a:ext cx="8606651" cy="4960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12"/>
          </p:nvPr>
        </p:nvSpPr>
        <p:spPr/>
        <p:txBody>
          <a:bodyPr>
            <a:scene3d>
              <a:camera prst="orthographicFront"/>
              <a:lightRig rig="harsh" dir="t"/>
            </a:scene3d>
            <a:sp3d extrusionH="57150" prstMaterial="matte">
              <a:bevelT w="63500" h="12700" prst="angle"/>
              <a:contourClr>
                <a:schemeClr val="bg1">
                  <a:lumMod val="65000"/>
                </a:schemeClr>
              </a:contourClr>
            </a:sp3d>
          </a:bodyPr>
          <a:lstStyle/>
          <a:p>
            <a:fld id="{1C5C7EFC-FB93-4B0A-97A4-5DFF6022B23C}" type="slidenum">
              <a:rPr lang="ru-RU" sz="2000" b="1" smtClean="0">
                <a:ln/>
                <a:solidFill>
                  <a:schemeClr val="accent3"/>
                </a:solidFill>
                <a:effectLst>
                  <a:outerShdw blurRad="38100" dist="38100" dir="2700000" algn="tl">
                    <a:srgbClr val="000000">
                      <a:alpha val="43137"/>
                    </a:srgbClr>
                  </a:outerShdw>
                </a:effectLst>
              </a:rPr>
              <a:t>11</a:t>
            </a:fld>
            <a:endParaRPr lang="ru-RU" sz="2000" b="1" dirty="0">
              <a:ln/>
              <a:solidFill>
                <a:schemeClr val="accent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159711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 y="0"/>
            <a:ext cx="9139938" cy="6858000"/>
          </a:xfrm>
          <a:prstGeom prst="rect">
            <a:avLst/>
          </a:prstGeom>
        </p:spPr>
      </p:pic>
      <p:sp>
        <p:nvSpPr>
          <p:cNvPr id="3" name="Прямоугольник 2"/>
          <p:cNvSpPr/>
          <p:nvPr/>
        </p:nvSpPr>
        <p:spPr>
          <a:xfrm>
            <a:off x="79074" y="192652"/>
            <a:ext cx="8985852" cy="461665"/>
          </a:xfrm>
          <a:prstGeom prst="rect">
            <a:avLst/>
          </a:prstGeom>
        </p:spPr>
        <p:txBody>
          <a:bodyPr wrap="square">
            <a:spAutoFit/>
          </a:bodyPr>
          <a:lstStyle/>
          <a:p>
            <a:pPr marL="457200" indent="-457200" algn="ctr">
              <a:buFont typeface="+mj-lt"/>
              <a:buAutoNum type="arabicPeriod" startAt="2"/>
            </a:pPr>
            <a:r>
              <a:rPr lang="uk-UA" sz="2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Теоретико - економічні основи діяльності ТНК</a:t>
            </a:r>
          </a:p>
        </p:txBody>
      </p:sp>
      <p:graphicFrame>
        <p:nvGraphicFramePr>
          <p:cNvPr id="6" name="Объект 5"/>
          <p:cNvGraphicFramePr>
            <a:graphicFrameLocks noGrp="1"/>
          </p:cNvGraphicFramePr>
          <p:nvPr>
            <p:ph idx="1"/>
            <p:extLst>
              <p:ext uri="{D42A27DB-BD31-4B8C-83A1-F6EECF244321}">
                <p14:modId xmlns:p14="http://schemas.microsoft.com/office/powerpoint/2010/main" val="2793947754"/>
              </p:ext>
            </p:extLst>
          </p:nvPr>
        </p:nvGraphicFramePr>
        <p:xfrm>
          <a:off x="223024" y="1216301"/>
          <a:ext cx="8606651" cy="4960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12"/>
          </p:nvPr>
        </p:nvSpPr>
        <p:spPr/>
        <p:txBody>
          <a:bodyPr>
            <a:scene3d>
              <a:camera prst="orthographicFront"/>
              <a:lightRig rig="harsh" dir="t"/>
            </a:scene3d>
            <a:sp3d extrusionH="57150" prstMaterial="matte">
              <a:bevelT w="63500" h="12700" prst="angle"/>
              <a:contourClr>
                <a:schemeClr val="bg1">
                  <a:lumMod val="65000"/>
                </a:schemeClr>
              </a:contourClr>
            </a:sp3d>
          </a:bodyPr>
          <a:lstStyle/>
          <a:p>
            <a:fld id="{1C5C7EFC-FB93-4B0A-97A4-5DFF6022B23C}" type="slidenum">
              <a:rPr lang="ru-RU" sz="2000" b="1" smtClean="0">
                <a:ln/>
                <a:solidFill>
                  <a:schemeClr val="accent3"/>
                </a:solidFill>
                <a:effectLst>
                  <a:outerShdw blurRad="38100" dist="38100" dir="2700000" algn="tl">
                    <a:srgbClr val="000000">
                      <a:alpha val="43137"/>
                    </a:srgbClr>
                  </a:outerShdw>
                </a:effectLst>
              </a:rPr>
              <a:t>12</a:t>
            </a:fld>
            <a:endParaRPr lang="ru-RU" sz="2000" b="1" dirty="0">
              <a:ln/>
              <a:solidFill>
                <a:schemeClr val="accent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25277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 y="0"/>
            <a:ext cx="9139938" cy="6858000"/>
          </a:xfrm>
          <a:prstGeom prst="rect">
            <a:avLst/>
          </a:prstGeom>
        </p:spPr>
      </p:pic>
      <p:sp>
        <p:nvSpPr>
          <p:cNvPr id="3" name="Прямоугольник 2"/>
          <p:cNvSpPr/>
          <p:nvPr/>
        </p:nvSpPr>
        <p:spPr>
          <a:xfrm>
            <a:off x="79074" y="192652"/>
            <a:ext cx="8985852" cy="461665"/>
          </a:xfrm>
          <a:prstGeom prst="rect">
            <a:avLst/>
          </a:prstGeom>
        </p:spPr>
        <p:txBody>
          <a:bodyPr wrap="square">
            <a:spAutoFit/>
          </a:bodyPr>
          <a:lstStyle/>
          <a:p>
            <a:pPr marL="457200" indent="-457200" algn="ctr">
              <a:buFont typeface="+mj-lt"/>
              <a:buAutoNum type="arabicPeriod" startAt="2"/>
            </a:pPr>
            <a:r>
              <a:rPr lang="uk-UA" sz="2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Теоретико - економічні основи діяльності ТНК</a:t>
            </a:r>
          </a:p>
        </p:txBody>
      </p:sp>
      <p:graphicFrame>
        <p:nvGraphicFramePr>
          <p:cNvPr id="6" name="Объект 5"/>
          <p:cNvGraphicFramePr>
            <a:graphicFrameLocks noGrp="1"/>
          </p:cNvGraphicFramePr>
          <p:nvPr>
            <p:ph idx="1"/>
            <p:extLst>
              <p:ext uri="{D42A27DB-BD31-4B8C-83A1-F6EECF244321}">
                <p14:modId xmlns:p14="http://schemas.microsoft.com/office/powerpoint/2010/main" val="3434856101"/>
              </p:ext>
            </p:extLst>
          </p:nvPr>
        </p:nvGraphicFramePr>
        <p:xfrm>
          <a:off x="223024" y="1216301"/>
          <a:ext cx="8606651" cy="4960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12"/>
          </p:nvPr>
        </p:nvSpPr>
        <p:spPr/>
        <p:txBody>
          <a:bodyPr>
            <a:scene3d>
              <a:camera prst="orthographicFront"/>
              <a:lightRig rig="harsh" dir="t"/>
            </a:scene3d>
            <a:sp3d extrusionH="57150" prstMaterial="matte">
              <a:bevelT w="63500" h="12700" prst="angle"/>
              <a:contourClr>
                <a:schemeClr val="bg1">
                  <a:lumMod val="65000"/>
                </a:schemeClr>
              </a:contourClr>
            </a:sp3d>
          </a:bodyPr>
          <a:lstStyle/>
          <a:p>
            <a:fld id="{1C5C7EFC-FB93-4B0A-97A4-5DFF6022B23C}" type="slidenum">
              <a:rPr lang="ru-RU" sz="2000" b="1" smtClean="0">
                <a:ln/>
                <a:solidFill>
                  <a:schemeClr val="accent3"/>
                </a:solidFill>
                <a:effectLst>
                  <a:outerShdw blurRad="38100" dist="38100" dir="2700000" algn="tl">
                    <a:srgbClr val="000000">
                      <a:alpha val="43137"/>
                    </a:srgbClr>
                  </a:outerShdw>
                </a:effectLst>
              </a:rPr>
              <a:t>13</a:t>
            </a:fld>
            <a:endParaRPr lang="ru-RU" sz="2000" b="1" dirty="0">
              <a:ln/>
              <a:solidFill>
                <a:schemeClr val="accent3"/>
              </a:solidFill>
              <a:effectLst>
                <a:outerShdw blurRad="38100" dist="38100" dir="2700000" algn="tl">
                  <a:srgbClr val="000000">
                    <a:alpha val="43137"/>
                  </a:srgbClr>
                </a:outerShdw>
              </a:effectLst>
            </a:endParaRPr>
          </a:p>
        </p:txBody>
      </p:sp>
      <p:sp>
        <p:nvSpPr>
          <p:cNvPr id="5" name="Прямоугольник 4"/>
          <p:cNvSpPr/>
          <p:nvPr/>
        </p:nvSpPr>
        <p:spPr>
          <a:xfrm>
            <a:off x="223023" y="5838180"/>
            <a:ext cx="8606651" cy="94538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R="168275" indent="359410" algn="just">
              <a:spcBef>
                <a:spcPts val="5"/>
              </a:spcBef>
              <a:spcAft>
                <a:spcPts val="0"/>
              </a:spcAft>
            </a:pPr>
            <a:r>
              <a:rPr lang="uk-UA" sz="1400" spc="10" dirty="0">
                <a:solidFill>
                  <a:srgbClr val="0D0D0D"/>
                </a:solidFill>
                <a:latin typeface="Times New Roman" panose="02020603050405020304" pitchFamily="18" charset="0"/>
                <a:ea typeface="Times New Roman" panose="02020603050405020304" pitchFamily="18" charset="0"/>
              </a:rPr>
              <a:t>Т</a:t>
            </a:r>
            <a:r>
              <a:rPr lang="uk-UA" sz="1400" dirty="0">
                <a:solidFill>
                  <a:srgbClr val="0D0D0D"/>
                </a:solidFill>
                <a:latin typeface="Times New Roman" panose="02020603050405020304" pitchFamily="18" charset="0"/>
                <a:ea typeface="Times New Roman" panose="02020603050405020304" pitchFamily="18" charset="0"/>
              </a:rPr>
              <a:t>ак</a:t>
            </a:r>
            <a:r>
              <a:rPr lang="uk-UA" sz="1400" spc="-5" dirty="0">
                <a:solidFill>
                  <a:srgbClr val="0D0D0D"/>
                </a:solidFill>
                <a:latin typeface="Times New Roman" panose="02020603050405020304" pitchFamily="18" charset="0"/>
                <a:ea typeface="Times New Roman" panose="02020603050405020304" pitchFamily="18" charset="0"/>
              </a:rPr>
              <a:t>и</a:t>
            </a:r>
            <a:r>
              <a:rPr lang="uk-UA" sz="1400" dirty="0">
                <a:solidFill>
                  <a:srgbClr val="0D0D0D"/>
                </a:solidFill>
                <a:latin typeface="Times New Roman" panose="02020603050405020304" pitchFamily="18" charset="0"/>
                <a:ea typeface="Times New Roman" panose="02020603050405020304" pitchFamily="18" charset="0"/>
              </a:rPr>
              <a:t>м</a:t>
            </a:r>
            <a:r>
              <a:rPr lang="uk-UA" sz="1400" spc="35" dirty="0">
                <a:solidFill>
                  <a:srgbClr val="0D0D0D"/>
                </a:solidFill>
                <a:latin typeface="Times New Roman" panose="02020603050405020304" pitchFamily="18" charset="0"/>
                <a:ea typeface="Times New Roman" panose="02020603050405020304" pitchFamily="18" charset="0"/>
              </a:rPr>
              <a:t> </a:t>
            </a:r>
            <a:r>
              <a:rPr lang="uk-UA" sz="1400" dirty="0">
                <a:solidFill>
                  <a:srgbClr val="0D0D0D"/>
                </a:solidFill>
                <a:latin typeface="Times New Roman" panose="02020603050405020304" pitchFamily="18" charset="0"/>
                <a:ea typeface="Times New Roman" panose="02020603050405020304" pitchFamily="18" charset="0"/>
              </a:rPr>
              <a:t>чи</a:t>
            </a:r>
            <a:r>
              <a:rPr lang="uk-UA" sz="1400" spc="-5" dirty="0">
                <a:solidFill>
                  <a:srgbClr val="0D0D0D"/>
                </a:solidFill>
                <a:latin typeface="Times New Roman" panose="02020603050405020304" pitchFamily="18" charset="0"/>
                <a:ea typeface="Times New Roman" panose="02020603050405020304" pitchFamily="18" charset="0"/>
              </a:rPr>
              <a:t>н</a:t>
            </a:r>
            <a:r>
              <a:rPr lang="uk-UA" sz="1400" dirty="0">
                <a:solidFill>
                  <a:srgbClr val="0D0D0D"/>
                </a:solidFill>
                <a:latin typeface="Times New Roman" panose="02020603050405020304" pitchFamily="18" charset="0"/>
                <a:ea typeface="Times New Roman" panose="02020603050405020304" pitchFamily="18" charset="0"/>
              </a:rPr>
              <a:t>ом,</a:t>
            </a:r>
            <a:r>
              <a:rPr lang="uk-UA" sz="1400" spc="35" dirty="0">
                <a:solidFill>
                  <a:srgbClr val="0D0D0D"/>
                </a:solidFill>
                <a:latin typeface="Times New Roman" panose="02020603050405020304" pitchFamily="18" charset="0"/>
                <a:ea typeface="Times New Roman" panose="02020603050405020304" pitchFamily="18" charset="0"/>
              </a:rPr>
              <a:t> </a:t>
            </a:r>
            <a:r>
              <a:rPr lang="uk-UA" sz="1400" dirty="0">
                <a:solidFill>
                  <a:srgbClr val="0D0D0D"/>
                </a:solidFill>
                <a:latin typeface="Times New Roman" panose="02020603050405020304" pitchFamily="18" charset="0"/>
                <a:ea typeface="Times New Roman" panose="02020603050405020304" pitchFamily="18" charset="0"/>
              </a:rPr>
              <a:t>те</a:t>
            </a:r>
            <a:r>
              <a:rPr lang="uk-UA" sz="1400" spc="15" dirty="0">
                <a:solidFill>
                  <a:srgbClr val="0D0D0D"/>
                </a:solidFill>
                <a:latin typeface="Times New Roman" panose="02020603050405020304" pitchFamily="18" charset="0"/>
                <a:ea typeface="Times New Roman" panose="02020603050405020304" pitchFamily="18" charset="0"/>
              </a:rPr>
              <a:t>о</a:t>
            </a:r>
            <a:r>
              <a:rPr lang="uk-UA" sz="1400" dirty="0">
                <a:solidFill>
                  <a:srgbClr val="0D0D0D"/>
                </a:solidFill>
                <a:latin typeface="Times New Roman" panose="02020603050405020304" pitchFamily="18" charset="0"/>
                <a:ea typeface="Times New Roman" panose="02020603050405020304" pitchFamily="18" charset="0"/>
              </a:rPr>
              <a:t>рія</a:t>
            </a:r>
            <a:r>
              <a:rPr lang="uk-UA" sz="1400" spc="30" dirty="0">
                <a:solidFill>
                  <a:srgbClr val="0D0D0D"/>
                </a:solidFill>
                <a:latin typeface="Times New Roman" panose="02020603050405020304" pitchFamily="18" charset="0"/>
                <a:ea typeface="Times New Roman" panose="02020603050405020304" pitchFamily="18" charset="0"/>
              </a:rPr>
              <a:t> </a:t>
            </a:r>
            <a:r>
              <a:rPr lang="uk-UA" sz="1400" spc="10" dirty="0" err="1">
                <a:solidFill>
                  <a:srgbClr val="0D0D0D"/>
                </a:solidFill>
                <a:latin typeface="Times New Roman" panose="02020603050405020304" pitchFamily="18" charset="0"/>
                <a:ea typeface="Times New Roman" panose="02020603050405020304" pitchFamily="18" charset="0"/>
              </a:rPr>
              <a:t>і</a:t>
            </a:r>
            <a:r>
              <a:rPr lang="uk-UA" sz="1400" dirty="0" err="1">
                <a:solidFill>
                  <a:srgbClr val="0D0D0D"/>
                </a:solidFill>
                <a:latin typeface="Times New Roman" panose="02020603050405020304" pitchFamily="18" charset="0"/>
                <a:ea typeface="Times New Roman" panose="02020603050405020304" pitchFamily="18" charset="0"/>
              </a:rPr>
              <a:t>н</a:t>
            </a:r>
            <a:r>
              <a:rPr lang="uk-UA" sz="1400" spc="-5" dirty="0" err="1">
                <a:solidFill>
                  <a:srgbClr val="0D0D0D"/>
                </a:solidFill>
                <a:latin typeface="Times New Roman" panose="02020603050405020304" pitchFamily="18" charset="0"/>
                <a:ea typeface="Times New Roman" panose="02020603050405020304" pitchFamily="18" charset="0"/>
              </a:rPr>
              <a:t>т</a:t>
            </a:r>
            <a:r>
              <a:rPr lang="uk-UA" sz="1400" dirty="0" err="1">
                <a:solidFill>
                  <a:srgbClr val="0D0D0D"/>
                </a:solidFill>
                <a:latin typeface="Times New Roman" panose="02020603050405020304" pitchFamily="18" charset="0"/>
                <a:ea typeface="Times New Roman" panose="02020603050405020304" pitchFamily="18" charset="0"/>
              </a:rPr>
              <a:t>е</a:t>
            </a:r>
            <a:r>
              <a:rPr lang="uk-UA" sz="1400" spc="20" dirty="0" err="1">
                <a:solidFill>
                  <a:srgbClr val="0D0D0D"/>
                </a:solidFill>
                <a:latin typeface="Times New Roman" panose="02020603050405020304" pitchFamily="18" charset="0"/>
                <a:ea typeface="Times New Roman" panose="02020603050405020304" pitchFamily="18" charset="0"/>
              </a:rPr>
              <a:t>р</a:t>
            </a:r>
            <a:r>
              <a:rPr lang="uk-UA" sz="1400" spc="5" dirty="0" err="1">
                <a:solidFill>
                  <a:srgbClr val="0D0D0D"/>
                </a:solidFill>
                <a:latin typeface="Times New Roman" panose="02020603050405020304" pitchFamily="18" charset="0"/>
                <a:ea typeface="Times New Roman" panose="02020603050405020304" pitchFamily="18" charset="0"/>
              </a:rPr>
              <a:t>н</a:t>
            </a:r>
            <a:r>
              <a:rPr lang="uk-UA" sz="1400" dirty="0" err="1">
                <a:solidFill>
                  <a:srgbClr val="0D0D0D"/>
                </a:solidFill>
                <a:latin typeface="Times New Roman" panose="02020603050405020304" pitchFamily="18" charset="0"/>
                <a:ea typeface="Times New Roman" panose="02020603050405020304" pitchFamily="18" charset="0"/>
              </a:rPr>
              <a:t>а</a:t>
            </a:r>
            <a:r>
              <a:rPr lang="uk-UA" sz="1400" spc="-5" dirty="0" err="1">
                <a:solidFill>
                  <a:srgbClr val="0D0D0D"/>
                </a:solidFill>
                <a:latin typeface="Times New Roman" panose="02020603050405020304" pitchFamily="18" charset="0"/>
                <a:ea typeface="Times New Roman" panose="02020603050405020304" pitchFamily="18" charset="0"/>
              </a:rPr>
              <a:t>л</a:t>
            </a:r>
            <a:r>
              <a:rPr lang="uk-UA" sz="1400" dirty="0" err="1">
                <a:solidFill>
                  <a:srgbClr val="0D0D0D"/>
                </a:solidFill>
                <a:latin typeface="Times New Roman" panose="02020603050405020304" pitchFamily="18" charset="0"/>
                <a:ea typeface="Times New Roman" panose="02020603050405020304" pitchFamily="18" charset="0"/>
              </a:rPr>
              <a:t>іза</a:t>
            </a:r>
            <a:r>
              <a:rPr lang="uk-UA" sz="1400" spc="-5" dirty="0" err="1">
                <a:solidFill>
                  <a:srgbClr val="0D0D0D"/>
                </a:solidFill>
                <a:latin typeface="Times New Roman" panose="02020603050405020304" pitchFamily="18" charset="0"/>
                <a:ea typeface="Times New Roman" panose="02020603050405020304" pitchFamily="18" charset="0"/>
              </a:rPr>
              <a:t>ц</a:t>
            </a:r>
            <a:r>
              <a:rPr lang="uk-UA" sz="1400" spc="5" dirty="0" err="1">
                <a:solidFill>
                  <a:srgbClr val="0D0D0D"/>
                </a:solidFill>
                <a:latin typeface="Times New Roman" panose="02020603050405020304" pitchFamily="18" charset="0"/>
                <a:ea typeface="Times New Roman" panose="02020603050405020304" pitchFamily="18" charset="0"/>
              </a:rPr>
              <a:t>і</a:t>
            </a:r>
            <a:r>
              <a:rPr lang="uk-UA" sz="1400" dirty="0" err="1">
                <a:solidFill>
                  <a:srgbClr val="0D0D0D"/>
                </a:solidFill>
                <a:latin typeface="Times New Roman" panose="02020603050405020304" pitchFamily="18" charset="0"/>
                <a:ea typeface="Times New Roman" panose="02020603050405020304" pitchFamily="18" charset="0"/>
              </a:rPr>
              <a:t>ї</a:t>
            </a:r>
            <a:r>
              <a:rPr lang="uk-UA" sz="1400" spc="35" dirty="0">
                <a:solidFill>
                  <a:srgbClr val="0D0D0D"/>
                </a:solidFill>
                <a:latin typeface="Times New Roman" panose="02020603050405020304" pitchFamily="18" charset="0"/>
                <a:ea typeface="Times New Roman" panose="02020603050405020304" pitchFamily="18" charset="0"/>
              </a:rPr>
              <a:t> </a:t>
            </a:r>
            <a:r>
              <a:rPr lang="uk-UA" sz="1400" dirty="0">
                <a:solidFill>
                  <a:srgbClr val="0D0D0D"/>
                </a:solidFill>
                <a:latin typeface="Times New Roman" panose="02020603050405020304" pitchFamily="18" charset="0"/>
                <a:ea typeface="Times New Roman" panose="02020603050405020304" pitchFamily="18" charset="0"/>
              </a:rPr>
              <a:t>дає</a:t>
            </a:r>
            <a:r>
              <a:rPr lang="uk-UA" sz="1400" spc="45" dirty="0">
                <a:solidFill>
                  <a:srgbClr val="0D0D0D"/>
                </a:solidFill>
                <a:latin typeface="Times New Roman" panose="02020603050405020304" pitchFamily="18" charset="0"/>
                <a:ea typeface="Times New Roman" panose="02020603050405020304" pitchFamily="18" charset="0"/>
              </a:rPr>
              <a:t> </a:t>
            </a:r>
            <a:r>
              <a:rPr lang="uk-UA" sz="1400" dirty="0">
                <a:solidFill>
                  <a:srgbClr val="0D0D0D"/>
                </a:solidFill>
                <a:latin typeface="Times New Roman" panose="02020603050405020304" pitchFamily="18" charset="0"/>
                <a:ea typeface="Times New Roman" panose="02020603050405020304" pitchFamily="18" charset="0"/>
              </a:rPr>
              <a:t>пояс</a:t>
            </a:r>
            <a:r>
              <a:rPr lang="uk-UA" sz="1400" spc="-5" dirty="0">
                <a:solidFill>
                  <a:srgbClr val="0D0D0D"/>
                </a:solidFill>
                <a:latin typeface="Times New Roman" panose="02020603050405020304" pitchFamily="18" charset="0"/>
                <a:ea typeface="Times New Roman" panose="02020603050405020304" pitchFamily="18" charset="0"/>
              </a:rPr>
              <a:t>н</a:t>
            </a:r>
            <a:r>
              <a:rPr lang="uk-UA" sz="1400" dirty="0">
                <a:solidFill>
                  <a:srgbClr val="0D0D0D"/>
                </a:solidFill>
                <a:latin typeface="Times New Roman" panose="02020603050405020304" pitchFamily="18" charset="0"/>
                <a:ea typeface="Times New Roman" panose="02020603050405020304" pitchFamily="18" charset="0"/>
              </a:rPr>
              <a:t>ення</a:t>
            </a:r>
            <a:r>
              <a:rPr lang="uk-UA" sz="1400" spc="30" dirty="0">
                <a:solidFill>
                  <a:srgbClr val="0D0D0D"/>
                </a:solidFill>
                <a:latin typeface="Times New Roman" panose="02020603050405020304" pitchFamily="18" charset="0"/>
                <a:ea typeface="Times New Roman" panose="02020603050405020304" pitchFamily="18" charset="0"/>
              </a:rPr>
              <a:t> </a:t>
            </a:r>
            <a:r>
              <a:rPr lang="uk-UA" sz="1400" spc="15" dirty="0">
                <a:solidFill>
                  <a:srgbClr val="0D0D0D"/>
                </a:solidFill>
                <a:latin typeface="Times New Roman" panose="02020603050405020304" pitchFamily="18" charset="0"/>
                <a:ea typeface="Times New Roman" panose="02020603050405020304" pitchFamily="18" charset="0"/>
              </a:rPr>
              <a:t>е</a:t>
            </a:r>
            <a:r>
              <a:rPr lang="uk-UA" sz="1400" dirty="0">
                <a:solidFill>
                  <a:srgbClr val="0D0D0D"/>
                </a:solidFill>
                <a:latin typeface="Times New Roman" panose="02020603050405020304" pitchFamily="18" charset="0"/>
                <a:ea typeface="Times New Roman" panose="02020603050405020304" pitchFamily="18" charset="0"/>
              </a:rPr>
              <a:t>ко</a:t>
            </a:r>
            <a:r>
              <a:rPr lang="uk-UA" sz="1400" spc="5" dirty="0">
                <a:solidFill>
                  <a:srgbClr val="0D0D0D"/>
                </a:solidFill>
                <a:latin typeface="Times New Roman" panose="02020603050405020304" pitchFamily="18" charset="0"/>
                <a:ea typeface="Times New Roman" panose="02020603050405020304" pitchFamily="18" charset="0"/>
              </a:rPr>
              <a:t>н</a:t>
            </a:r>
            <a:r>
              <a:rPr lang="uk-UA" sz="1400" dirty="0">
                <a:solidFill>
                  <a:srgbClr val="0D0D0D"/>
                </a:solidFill>
                <a:latin typeface="Times New Roman" panose="02020603050405020304" pitchFamily="18" charset="0"/>
                <a:ea typeface="Times New Roman" panose="02020603050405020304" pitchFamily="18" charset="0"/>
              </a:rPr>
              <a:t>о</a:t>
            </a:r>
            <a:r>
              <a:rPr lang="uk-UA" sz="1400" spc="5" dirty="0">
                <a:solidFill>
                  <a:srgbClr val="0D0D0D"/>
                </a:solidFill>
                <a:latin typeface="Times New Roman" panose="02020603050405020304" pitchFamily="18" charset="0"/>
                <a:ea typeface="Times New Roman" panose="02020603050405020304" pitchFamily="18" charset="0"/>
              </a:rPr>
              <a:t>м</a:t>
            </a:r>
            <a:r>
              <a:rPr lang="uk-UA" sz="1400" dirty="0">
                <a:solidFill>
                  <a:srgbClr val="0D0D0D"/>
                </a:solidFill>
                <a:latin typeface="Times New Roman" panose="02020603050405020304" pitchFamily="18" charset="0"/>
                <a:ea typeface="Times New Roman" panose="02020603050405020304" pitchFamily="18" charset="0"/>
              </a:rPr>
              <a:t>ічному меха</a:t>
            </a:r>
            <a:r>
              <a:rPr lang="uk-UA" sz="1400" spc="-5" dirty="0">
                <a:solidFill>
                  <a:srgbClr val="0D0D0D"/>
                </a:solidFill>
                <a:latin typeface="Times New Roman" panose="02020603050405020304" pitchFamily="18" charset="0"/>
                <a:ea typeface="Times New Roman" panose="02020603050405020304" pitchFamily="18" charset="0"/>
              </a:rPr>
              <a:t>н</a:t>
            </a:r>
            <a:r>
              <a:rPr lang="uk-UA" sz="1400" dirty="0">
                <a:solidFill>
                  <a:srgbClr val="0D0D0D"/>
                </a:solidFill>
                <a:latin typeface="Times New Roman" panose="02020603050405020304" pitchFamily="18" charset="0"/>
                <a:ea typeface="Times New Roman" panose="02020603050405020304" pitchFamily="18" charset="0"/>
              </a:rPr>
              <a:t>із</a:t>
            </a:r>
            <a:r>
              <a:rPr lang="uk-UA" sz="1400" spc="10" dirty="0">
                <a:solidFill>
                  <a:srgbClr val="0D0D0D"/>
                </a:solidFill>
                <a:latin typeface="Times New Roman" panose="02020603050405020304" pitchFamily="18" charset="0"/>
                <a:ea typeface="Times New Roman" panose="02020603050405020304" pitchFamily="18" charset="0"/>
              </a:rPr>
              <a:t>м</a:t>
            </a:r>
            <a:r>
              <a:rPr lang="uk-UA" sz="1400" dirty="0">
                <a:solidFill>
                  <a:srgbClr val="0D0D0D"/>
                </a:solidFill>
                <a:latin typeface="Times New Roman" panose="02020603050405020304" pitchFamily="18" charset="0"/>
                <a:ea typeface="Times New Roman" panose="02020603050405020304" pitchFamily="18" charset="0"/>
              </a:rPr>
              <a:t>у</a:t>
            </a:r>
            <a:r>
              <a:rPr lang="uk-UA" sz="1400" spc="50" dirty="0">
                <a:solidFill>
                  <a:srgbClr val="0D0D0D"/>
                </a:solidFill>
                <a:latin typeface="Times New Roman" panose="02020603050405020304" pitchFamily="18" charset="0"/>
                <a:ea typeface="Times New Roman" panose="02020603050405020304" pitchFamily="18" charset="0"/>
              </a:rPr>
              <a:t> </a:t>
            </a:r>
            <a:r>
              <a:rPr lang="uk-UA" sz="1400" spc="10" dirty="0">
                <a:solidFill>
                  <a:srgbClr val="0D0D0D"/>
                </a:solidFill>
                <a:latin typeface="Times New Roman" panose="02020603050405020304" pitchFamily="18" charset="0"/>
                <a:ea typeface="Times New Roman" panose="02020603050405020304" pitchFamily="18" charset="0"/>
              </a:rPr>
              <a:t>Т</a:t>
            </a:r>
            <a:r>
              <a:rPr lang="uk-UA" sz="1400" dirty="0">
                <a:solidFill>
                  <a:srgbClr val="0D0D0D"/>
                </a:solidFill>
                <a:latin typeface="Times New Roman" panose="02020603050405020304" pitchFamily="18" charset="0"/>
                <a:ea typeface="Times New Roman" panose="02020603050405020304" pitchFamily="18" charset="0"/>
              </a:rPr>
              <a:t>НК,</a:t>
            </a:r>
            <a:r>
              <a:rPr lang="uk-UA" sz="1400" spc="70" dirty="0">
                <a:solidFill>
                  <a:srgbClr val="0D0D0D"/>
                </a:solidFill>
                <a:latin typeface="Times New Roman" panose="02020603050405020304" pitchFamily="18" charset="0"/>
                <a:ea typeface="Times New Roman" panose="02020603050405020304" pitchFamily="18" charset="0"/>
              </a:rPr>
              <a:t> </a:t>
            </a:r>
            <a:r>
              <a:rPr lang="uk-UA" sz="1400" dirty="0">
                <a:solidFill>
                  <a:srgbClr val="0D0D0D"/>
                </a:solidFill>
                <a:latin typeface="Times New Roman" panose="02020603050405020304" pitchFamily="18" charset="0"/>
                <a:ea typeface="Times New Roman" panose="02020603050405020304" pitchFamily="18" charset="0"/>
              </a:rPr>
              <a:t>а</a:t>
            </a:r>
            <a:r>
              <a:rPr lang="uk-UA" sz="1400" spc="75" dirty="0">
                <a:solidFill>
                  <a:srgbClr val="0D0D0D"/>
                </a:solidFill>
                <a:latin typeface="Times New Roman" panose="02020603050405020304" pitchFamily="18" charset="0"/>
                <a:ea typeface="Times New Roman" panose="02020603050405020304" pitchFamily="18" charset="0"/>
              </a:rPr>
              <a:t> </a:t>
            </a:r>
            <a:r>
              <a:rPr lang="uk-UA" sz="1400" dirty="0">
                <a:solidFill>
                  <a:srgbClr val="0D0D0D"/>
                </a:solidFill>
                <a:latin typeface="Times New Roman" panose="02020603050405020304" pitchFamily="18" charset="0"/>
                <a:ea typeface="Times New Roman" panose="02020603050405020304" pitchFamily="18" charset="0"/>
              </a:rPr>
              <a:t>також</a:t>
            </a:r>
            <a:r>
              <a:rPr lang="uk-UA" sz="1400" spc="65" dirty="0">
                <a:solidFill>
                  <a:srgbClr val="0D0D0D"/>
                </a:solidFill>
                <a:latin typeface="Times New Roman" panose="02020603050405020304" pitchFamily="18" charset="0"/>
                <a:ea typeface="Times New Roman" panose="02020603050405020304" pitchFamily="18" charset="0"/>
              </a:rPr>
              <a:t> </a:t>
            </a:r>
            <a:r>
              <a:rPr lang="uk-UA" sz="1400" spc="5" dirty="0">
                <a:solidFill>
                  <a:srgbClr val="0D0D0D"/>
                </a:solidFill>
                <a:latin typeface="Times New Roman" panose="02020603050405020304" pitchFamily="18" charset="0"/>
                <a:ea typeface="Times New Roman" panose="02020603050405020304" pitchFamily="18" charset="0"/>
              </a:rPr>
              <a:t>ви</a:t>
            </a:r>
            <a:r>
              <a:rPr lang="uk-UA" sz="1400" dirty="0">
                <a:solidFill>
                  <a:srgbClr val="0D0D0D"/>
                </a:solidFill>
                <a:latin typeface="Times New Roman" panose="02020603050405020304" pitchFamily="18" charset="0"/>
                <a:ea typeface="Times New Roman" panose="02020603050405020304" pitchFamily="18" charset="0"/>
              </a:rPr>
              <a:t>значає</a:t>
            </a:r>
            <a:r>
              <a:rPr lang="uk-UA" sz="1400" spc="75" dirty="0">
                <a:solidFill>
                  <a:srgbClr val="0D0D0D"/>
                </a:solidFill>
                <a:latin typeface="Times New Roman" panose="02020603050405020304" pitchFamily="18" charset="0"/>
                <a:ea typeface="Times New Roman" panose="02020603050405020304" pitchFamily="18" charset="0"/>
              </a:rPr>
              <a:t> </a:t>
            </a:r>
            <a:r>
              <a:rPr lang="uk-UA" sz="1400" dirty="0">
                <a:solidFill>
                  <a:srgbClr val="0D0D0D"/>
                </a:solidFill>
                <a:latin typeface="Times New Roman" panose="02020603050405020304" pitchFamily="18" charset="0"/>
                <a:ea typeface="Times New Roman" panose="02020603050405020304" pitchFamily="18" charset="0"/>
              </a:rPr>
              <a:t>основн</a:t>
            </a:r>
            <a:r>
              <a:rPr lang="uk-UA" sz="1400" spc="-5" dirty="0">
                <a:solidFill>
                  <a:srgbClr val="0D0D0D"/>
                </a:solidFill>
                <a:latin typeface="Times New Roman" panose="02020603050405020304" pitchFamily="18" charset="0"/>
                <a:ea typeface="Times New Roman" panose="02020603050405020304" pitchFamily="18" charset="0"/>
              </a:rPr>
              <a:t>і</a:t>
            </a:r>
            <a:r>
              <a:rPr lang="uk-UA" sz="1400" spc="70" dirty="0">
                <a:solidFill>
                  <a:srgbClr val="0D0D0D"/>
                </a:solidFill>
                <a:latin typeface="Times New Roman" panose="02020603050405020304" pitchFamily="18" charset="0"/>
                <a:ea typeface="Times New Roman" panose="02020603050405020304" pitchFamily="18" charset="0"/>
              </a:rPr>
              <a:t> </a:t>
            </a:r>
            <a:r>
              <a:rPr lang="uk-UA" sz="1400" dirty="0">
                <a:solidFill>
                  <a:srgbClr val="0D0D0D"/>
                </a:solidFill>
                <a:latin typeface="Times New Roman" panose="02020603050405020304" pitchFamily="18" charset="0"/>
                <a:ea typeface="Times New Roman" panose="02020603050405020304" pitchFamily="18" charset="0"/>
              </a:rPr>
              <a:t>критерії</a:t>
            </a:r>
            <a:r>
              <a:rPr lang="uk-UA" sz="1400" spc="70" dirty="0">
                <a:solidFill>
                  <a:srgbClr val="0D0D0D"/>
                </a:solidFill>
                <a:latin typeface="Times New Roman" panose="02020603050405020304" pitchFamily="18" charset="0"/>
                <a:ea typeface="Times New Roman" panose="02020603050405020304" pitchFamily="18" charset="0"/>
              </a:rPr>
              <a:t> </a:t>
            </a:r>
            <a:r>
              <a:rPr lang="uk-UA" sz="1400" dirty="0">
                <a:solidFill>
                  <a:srgbClr val="0D0D0D"/>
                </a:solidFill>
                <a:latin typeface="Times New Roman" panose="02020603050405020304" pitchFamily="18" charset="0"/>
                <a:ea typeface="Times New Roman" panose="02020603050405020304" pitchFamily="18" charset="0"/>
              </a:rPr>
              <a:t>в</a:t>
            </a:r>
            <a:r>
              <a:rPr lang="uk-UA" sz="1400" spc="5" dirty="0">
                <a:solidFill>
                  <a:srgbClr val="0D0D0D"/>
                </a:solidFill>
                <a:latin typeface="Times New Roman" panose="02020603050405020304" pitchFamily="18" charset="0"/>
                <a:ea typeface="Times New Roman" panose="02020603050405020304" pitchFamily="18" charset="0"/>
              </a:rPr>
              <a:t>ибо</a:t>
            </a:r>
            <a:r>
              <a:rPr lang="uk-UA" sz="1400" dirty="0">
                <a:solidFill>
                  <a:srgbClr val="0D0D0D"/>
                </a:solidFill>
                <a:latin typeface="Times New Roman" panose="02020603050405020304" pitchFamily="18" charset="0"/>
                <a:ea typeface="Times New Roman" panose="02020603050405020304" pitchFamily="18" charset="0"/>
              </a:rPr>
              <a:t>ру</a:t>
            </a:r>
            <a:r>
              <a:rPr lang="uk-UA" sz="1400" spc="55" dirty="0">
                <a:solidFill>
                  <a:srgbClr val="0D0D0D"/>
                </a:solidFill>
                <a:latin typeface="Times New Roman" panose="02020603050405020304" pitchFamily="18" charset="0"/>
                <a:ea typeface="Times New Roman" panose="02020603050405020304" pitchFamily="18" charset="0"/>
              </a:rPr>
              <a:t> </a:t>
            </a:r>
            <a:r>
              <a:rPr lang="uk-UA" sz="1400" dirty="0">
                <a:solidFill>
                  <a:srgbClr val="0D0D0D"/>
                </a:solidFill>
                <a:latin typeface="Times New Roman" panose="02020603050405020304" pitchFamily="18" charset="0"/>
                <a:ea typeface="Times New Roman" panose="02020603050405020304" pitchFamily="18" charset="0"/>
              </a:rPr>
              <a:t>конкре</a:t>
            </a:r>
            <a:r>
              <a:rPr lang="uk-UA" sz="1400" spc="5" dirty="0">
                <a:solidFill>
                  <a:srgbClr val="0D0D0D"/>
                </a:solidFill>
                <a:latin typeface="Times New Roman" panose="02020603050405020304" pitchFamily="18" charset="0"/>
                <a:ea typeface="Times New Roman" panose="02020603050405020304" pitchFamily="18" charset="0"/>
              </a:rPr>
              <a:t>т</a:t>
            </a:r>
            <a:r>
              <a:rPr lang="uk-UA" sz="1400" dirty="0">
                <a:solidFill>
                  <a:srgbClr val="0D0D0D"/>
                </a:solidFill>
                <a:latin typeface="Times New Roman" panose="02020603050405020304" pitchFamily="18" charset="0"/>
                <a:ea typeface="Times New Roman" panose="02020603050405020304" pitchFamily="18" charset="0"/>
              </a:rPr>
              <a:t>них ф</a:t>
            </a:r>
            <a:r>
              <a:rPr lang="uk-UA" sz="1400" spc="5" dirty="0">
                <a:solidFill>
                  <a:srgbClr val="0D0D0D"/>
                </a:solidFill>
                <a:latin typeface="Times New Roman" panose="02020603050405020304" pitchFamily="18" charset="0"/>
                <a:ea typeface="Times New Roman" panose="02020603050405020304" pitchFamily="18" charset="0"/>
              </a:rPr>
              <a:t>о</a:t>
            </a:r>
            <a:r>
              <a:rPr lang="uk-UA" sz="1400" dirty="0">
                <a:solidFill>
                  <a:srgbClr val="0D0D0D"/>
                </a:solidFill>
                <a:latin typeface="Times New Roman" panose="02020603050405020304" pitchFamily="18" charset="0"/>
                <a:ea typeface="Times New Roman" panose="02020603050405020304" pitchFamily="18" charset="0"/>
              </a:rPr>
              <a:t>рм</a:t>
            </a:r>
            <a:r>
              <a:rPr lang="uk-UA" sz="1400" spc="135" dirty="0">
                <a:solidFill>
                  <a:srgbClr val="0D0D0D"/>
                </a:solidFill>
                <a:latin typeface="Times New Roman" panose="02020603050405020304" pitchFamily="18" charset="0"/>
                <a:ea typeface="Times New Roman" panose="02020603050405020304" pitchFamily="18" charset="0"/>
              </a:rPr>
              <a:t> </a:t>
            </a:r>
            <a:r>
              <a:rPr lang="uk-UA" sz="1400" dirty="0">
                <a:solidFill>
                  <a:srgbClr val="0D0D0D"/>
                </a:solidFill>
                <a:latin typeface="Times New Roman" panose="02020603050405020304" pitchFamily="18" charset="0"/>
                <a:ea typeface="Times New Roman" panose="02020603050405020304" pitchFamily="18" charset="0"/>
              </a:rPr>
              <a:t>з</a:t>
            </a:r>
            <a:r>
              <a:rPr lang="uk-UA" sz="1400" spc="-5" dirty="0">
                <a:solidFill>
                  <a:srgbClr val="0D0D0D"/>
                </a:solidFill>
                <a:latin typeface="Times New Roman" panose="02020603050405020304" pitchFamily="18" charset="0"/>
                <a:ea typeface="Times New Roman" panose="02020603050405020304" pitchFamily="18" charset="0"/>
              </a:rPr>
              <a:t>а</a:t>
            </a:r>
            <a:r>
              <a:rPr lang="uk-UA" sz="1400" dirty="0">
                <a:solidFill>
                  <a:srgbClr val="0D0D0D"/>
                </a:solidFill>
                <a:latin typeface="Times New Roman" panose="02020603050405020304" pitchFamily="18" charset="0"/>
                <a:ea typeface="Times New Roman" panose="02020603050405020304" pitchFamily="18" charset="0"/>
              </a:rPr>
              <a:t>руб</a:t>
            </a:r>
            <a:r>
              <a:rPr lang="uk-UA" sz="1400" spc="-5" dirty="0">
                <a:solidFill>
                  <a:srgbClr val="0D0D0D"/>
                </a:solidFill>
                <a:latin typeface="Times New Roman" panose="02020603050405020304" pitchFamily="18" charset="0"/>
                <a:ea typeface="Times New Roman" panose="02020603050405020304" pitchFamily="18" charset="0"/>
              </a:rPr>
              <a:t>і</a:t>
            </a:r>
            <a:r>
              <a:rPr lang="uk-UA" sz="1400" dirty="0">
                <a:solidFill>
                  <a:srgbClr val="0D0D0D"/>
                </a:solidFill>
                <a:latin typeface="Times New Roman" panose="02020603050405020304" pitchFamily="18" charset="0"/>
                <a:ea typeface="Times New Roman" panose="02020603050405020304" pitchFamily="18" charset="0"/>
              </a:rPr>
              <a:t>жної</a:t>
            </a:r>
            <a:r>
              <a:rPr lang="uk-UA" sz="1400" spc="130" dirty="0">
                <a:solidFill>
                  <a:srgbClr val="0D0D0D"/>
                </a:solidFill>
                <a:latin typeface="Times New Roman" panose="02020603050405020304" pitchFamily="18" charset="0"/>
                <a:ea typeface="Times New Roman" panose="02020603050405020304" pitchFamily="18" charset="0"/>
              </a:rPr>
              <a:t> </a:t>
            </a:r>
            <a:r>
              <a:rPr lang="uk-UA" sz="1400" dirty="0">
                <a:solidFill>
                  <a:srgbClr val="0D0D0D"/>
                </a:solidFill>
                <a:latin typeface="Times New Roman" panose="02020603050405020304" pitchFamily="18" charset="0"/>
                <a:ea typeface="Times New Roman" panose="02020603050405020304" pitchFamily="18" charset="0"/>
              </a:rPr>
              <a:t>діял</a:t>
            </a:r>
            <a:r>
              <a:rPr lang="uk-UA" sz="1400" spc="10" dirty="0">
                <a:solidFill>
                  <a:srgbClr val="0D0D0D"/>
                </a:solidFill>
                <a:latin typeface="Times New Roman" panose="02020603050405020304" pitchFamily="18" charset="0"/>
                <a:ea typeface="Times New Roman" panose="02020603050405020304" pitchFamily="18" charset="0"/>
              </a:rPr>
              <a:t>ь</a:t>
            </a:r>
            <a:r>
              <a:rPr lang="uk-UA" sz="1400" dirty="0">
                <a:solidFill>
                  <a:srgbClr val="0D0D0D"/>
                </a:solidFill>
                <a:latin typeface="Times New Roman" panose="02020603050405020304" pitchFamily="18" charset="0"/>
                <a:ea typeface="Times New Roman" panose="02020603050405020304" pitchFamily="18" charset="0"/>
              </a:rPr>
              <a:t>ності.</a:t>
            </a:r>
            <a:r>
              <a:rPr lang="uk-UA" sz="1400" spc="150" dirty="0">
                <a:solidFill>
                  <a:srgbClr val="0D0D0D"/>
                </a:solidFill>
                <a:latin typeface="Times New Roman" panose="02020603050405020304" pitchFamily="18" charset="0"/>
                <a:ea typeface="Times New Roman" panose="02020603050405020304" pitchFamily="18" charset="0"/>
              </a:rPr>
              <a:t> </a:t>
            </a:r>
            <a:r>
              <a:rPr lang="uk-UA" sz="1400" dirty="0">
                <a:solidFill>
                  <a:srgbClr val="0D0D0D"/>
                </a:solidFill>
                <a:latin typeface="Times New Roman" panose="02020603050405020304" pitchFamily="18" charset="0"/>
                <a:ea typeface="Times New Roman" panose="02020603050405020304" pitchFamily="18" charset="0"/>
              </a:rPr>
              <a:t>У</a:t>
            </a:r>
            <a:r>
              <a:rPr lang="uk-UA" sz="1400" spc="130" dirty="0">
                <a:solidFill>
                  <a:srgbClr val="0D0D0D"/>
                </a:solidFill>
                <a:latin typeface="Times New Roman" panose="02020603050405020304" pitchFamily="18" charset="0"/>
                <a:ea typeface="Times New Roman" panose="02020603050405020304" pitchFamily="18" charset="0"/>
              </a:rPr>
              <a:t> </a:t>
            </a:r>
            <a:r>
              <a:rPr lang="uk-UA" sz="1400" dirty="0">
                <a:solidFill>
                  <a:srgbClr val="0D0D0D"/>
                </a:solidFill>
                <a:latin typeface="Times New Roman" panose="02020603050405020304" pitchFamily="18" charset="0"/>
                <a:ea typeface="Times New Roman" panose="02020603050405020304" pitchFamily="18" charset="0"/>
              </a:rPr>
              <a:t>той</a:t>
            </a:r>
            <a:r>
              <a:rPr lang="uk-UA" sz="1400" spc="125" dirty="0">
                <a:solidFill>
                  <a:srgbClr val="0D0D0D"/>
                </a:solidFill>
                <a:latin typeface="Times New Roman" panose="02020603050405020304" pitchFamily="18" charset="0"/>
                <a:ea typeface="Times New Roman" panose="02020603050405020304" pitchFamily="18" charset="0"/>
              </a:rPr>
              <a:t> </a:t>
            </a:r>
            <a:r>
              <a:rPr lang="uk-UA" sz="1400" dirty="0">
                <a:solidFill>
                  <a:srgbClr val="0D0D0D"/>
                </a:solidFill>
                <a:latin typeface="Times New Roman" panose="02020603050405020304" pitchFamily="18" charset="0"/>
                <a:ea typeface="Times New Roman" panose="02020603050405020304" pitchFamily="18" charset="0"/>
              </a:rPr>
              <a:t>же</a:t>
            </a:r>
            <a:r>
              <a:rPr lang="uk-UA" sz="1400" spc="130" dirty="0">
                <a:solidFill>
                  <a:srgbClr val="0D0D0D"/>
                </a:solidFill>
                <a:latin typeface="Times New Roman" panose="02020603050405020304" pitchFamily="18" charset="0"/>
                <a:ea typeface="Times New Roman" panose="02020603050405020304" pitchFamily="18" charset="0"/>
              </a:rPr>
              <a:t> </a:t>
            </a:r>
            <a:r>
              <a:rPr lang="uk-UA" sz="1400" dirty="0">
                <a:solidFill>
                  <a:srgbClr val="0D0D0D"/>
                </a:solidFill>
                <a:latin typeface="Times New Roman" panose="02020603050405020304" pitchFamily="18" charset="0"/>
                <a:ea typeface="Times New Roman" panose="02020603050405020304" pitchFamily="18" charset="0"/>
              </a:rPr>
              <a:t>час,</a:t>
            </a:r>
            <a:r>
              <a:rPr lang="uk-UA" sz="1400" spc="135" dirty="0">
                <a:solidFill>
                  <a:srgbClr val="0D0D0D"/>
                </a:solidFill>
                <a:latin typeface="Times New Roman" panose="02020603050405020304" pitchFamily="18" charset="0"/>
                <a:ea typeface="Times New Roman" panose="02020603050405020304" pitchFamily="18" charset="0"/>
              </a:rPr>
              <a:t> </a:t>
            </a:r>
            <a:r>
              <a:rPr lang="uk-UA" sz="1400" dirty="0">
                <a:solidFill>
                  <a:srgbClr val="0D0D0D"/>
                </a:solidFill>
                <a:latin typeface="Times New Roman" panose="02020603050405020304" pitchFamily="18" charset="0"/>
                <a:ea typeface="Times New Roman" panose="02020603050405020304" pitchFamily="18" charset="0"/>
              </a:rPr>
              <a:t>фок</a:t>
            </a:r>
            <a:r>
              <a:rPr lang="uk-UA" sz="1400" spc="-5" dirty="0">
                <a:solidFill>
                  <a:srgbClr val="0D0D0D"/>
                </a:solidFill>
                <a:latin typeface="Times New Roman" panose="02020603050405020304" pitchFamily="18" charset="0"/>
                <a:ea typeface="Times New Roman" panose="02020603050405020304" pitchFamily="18" charset="0"/>
              </a:rPr>
              <a:t>у</a:t>
            </a:r>
            <a:r>
              <a:rPr lang="uk-UA" sz="1400" spc="5" dirty="0">
                <a:solidFill>
                  <a:srgbClr val="0D0D0D"/>
                </a:solidFill>
                <a:latin typeface="Times New Roman" panose="02020603050405020304" pitchFamily="18" charset="0"/>
                <a:ea typeface="Times New Roman" panose="02020603050405020304" pitchFamily="18" charset="0"/>
              </a:rPr>
              <a:t>с</a:t>
            </a:r>
            <a:r>
              <a:rPr lang="uk-UA" sz="1400" spc="-5" dirty="0">
                <a:solidFill>
                  <a:srgbClr val="0D0D0D"/>
                </a:solidFill>
                <a:latin typeface="Times New Roman" panose="02020603050405020304" pitchFamily="18" charset="0"/>
                <a:ea typeface="Times New Roman" panose="02020603050405020304" pitchFamily="18" charset="0"/>
              </a:rPr>
              <a:t>у</a:t>
            </a:r>
            <a:r>
              <a:rPr lang="uk-UA" sz="1400" dirty="0">
                <a:solidFill>
                  <a:srgbClr val="0D0D0D"/>
                </a:solidFill>
                <a:latin typeface="Times New Roman" panose="02020603050405020304" pitchFamily="18" charset="0"/>
                <a:ea typeface="Times New Roman" panose="02020603050405020304" pitchFamily="18" charset="0"/>
              </a:rPr>
              <a:t>ючи</a:t>
            </a:r>
            <a:r>
              <a:rPr lang="uk-UA" sz="1400" spc="135" dirty="0">
                <a:solidFill>
                  <a:srgbClr val="0D0D0D"/>
                </a:solidFill>
                <a:latin typeface="Times New Roman" panose="02020603050405020304" pitchFamily="18" charset="0"/>
                <a:ea typeface="Times New Roman" panose="02020603050405020304" pitchFamily="18" charset="0"/>
              </a:rPr>
              <a:t> </a:t>
            </a:r>
            <a:r>
              <a:rPr lang="uk-UA" sz="1400" dirty="0">
                <a:solidFill>
                  <a:srgbClr val="0D0D0D"/>
                </a:solidFill>
                <a:latin typeface="Times New Roman" panose="02020603050405020304" pitchFamily="18" charset="0"/>
                <a:ea typeface="Times New Roman" panose="02020603050405020304" pitchFamily="18" charset="0"/>
              </a:rPr>
              <a:t>основну</a:t>
            </a:r>
            <a:r>
              <a:rPr lang="uk-UA" sz="1400" spc="125" dirty="0">
                <a:solidFill>
                  <a:srgbClr val="0D0D0D"/>
                </a:solidFill>
                <a:latin typeface="Times New Roman" panose="02020603050405020304" pitchFamily="18" charset="0"/>
                <a:ea typeface="Times New Roman" panose="02020603050405020304" pitchFamily="18" charset="0"/>
              </a:rPr>
              <a:t> </a:t>
            </a:r>
            <a:r>
              <a:rPr lang="uk-UA" sz="1400" dirty="0" smtClean="0">
                <a:solidFill>
                  <a:srgbClr val="0D0D0D"/>
                </a:solidFill>
                <a:latin typeface="Times New Roman" panose="02020603050405020304" pitchFamily="18" charset="0"/>
                <a:ea typeface="Times New Roman" panose="02020603050405020304" pitchFamily="18" charset="0"/>
              </a:rPr>
              <a:t>увагу</a:t>
            </a:r>
            <a:r>
              <a:rPr lang="uk-UA" sz="1400" dirty="0">
                <a:solidFill>
                  <a:srgbClr val="000000"/>
                </a:solidFill>
                <a:latin typeface="Times New Roman" panose="02020603050405020304" pitchFamily="18" charset="0"/>
                <a:ea typeface="Times New Roman" panose="02020603050405020304" pitchFamily="18" charset="0"/>
              </a:rPr>
              <a:t/>
            </a:r>
            <a:br>
              <a:rPr lang="uk-UA" sz="1400" dirty="0">
                <a:solidFill>
                  <a:srgbClr val="000000"/>
                </a:solidFill>
                <a:latin typeface="Times New Roman" panose="02020603050405020304" pitchFamily="18" charset="0"/>
                <a:ea typeface="Times New Roman" panose="02020603050405020304" pitchFamily="18" charset="0"/>
              </a:rPr>
            </a:br>
            <a:r>
              <a:rPr lang="uk-UA" sz="1400" dirty="0">
                <a:solidFill>
                  <a:srgbClr val="0D0D0D"/>
                </a:solidFill>
                <a:latin typeface="Times New Roman" panose="02020603050405020304" pitchFamily="18" charset="0"/>
                <a:ea typeface="Times New Roman" panose="02020603050405020304" pitchFamily="18" charset="0"/>
              </a:rPr>
              <a:t>на</a:t>
            </a:r>
            <a:r>
              <a:rPr lang="uk-UA" sz="1400" spc="95" dirty="0">
                <a:solidFill>
                  <a:srgbClr val="0D0D0D"/>
                </a:solidFill>
                <a:latin typeface="Times New Roman" panose="02020603050405020304" pitchFamily="18" charset="0"/>
                <a:ea typeface="Times New Roman" panose="02020603050405020304" pitchFamily="18" charset="0"/>
              </a:rPr>
              <a:t> </a:t>
            </a:r>
            <a:r>
              <a:rPr lang="uk-UA" sz="1400" dirty="0">
                <a:solidFill>
                  <a:srgbClr val="0D0D0D"/>
                </a:solidFill>
                <a:latin typeface="Times New Roman" panose="02020603050405020304" pitchFamily="18" charset="0"/>
                <a:ea typeface="Times New Roman" panose="02020603050405020304" pitchFamily="18" charset="0"/>
              </a:rPr>
              <a:t>мотивації</a:t>
            </a:r>
            <a:r>
              <a:rPr lang="uk-UA" sz="1400" spc="100" dirty="0">
                <a:solidFill>
                  <a:srgbClr val="0D0D0D"/>
                </a:solidFill>
                <a:latin typeface="Times New Roman" panose="02020603050405020304" pitchFamily="18" charset="0"/>
                <a:ea typeface="Times New Roman" panose="02020603050405020304" pitchFamily="18" charset="0"/>
              </a:rPr>
              <a:t> </a:t>
            </a:r>
            <a:r>
              <a:rPr lang="uk-UA" sz="1400" dirty="0">
                <a:solidFill>
                  <a:srgbClr val="0D0D0D"/>
                </a:solidFill>
                <a:latin typeface="Times New Roman" panose="02020603050405020304" pitchFamily="18" charset="0"/>
                <a:ea typeface="Times New Roman" panose="02020603050405020304" pitchFamily="18" charset="0"/>
              </a:rPr>
              <a:t>проце</a:t>
            </a:r>
            <a:r>
              <a:rPr lang="uk-UA" sz="1400" spc="5" dirty="0">
                <a:solidFill>
                  <a:srgbClr val="0D0D0D"/>
                </a:solidFill>
                <a:latin typeface="Times New Roman" panose="02020603050405020304" pitchFamily="18" charset="0"/>
                <a:ea typeface="Times New Roman" panose="02020603050405020304" pitchFamily="18" charset="0"/>
              </a:rPr>
              <a:t>с</a:t>
            </a:r>
            <a:r>
              <a:rPr lang="uk-UA" sz="1400" dirty="0">
                <a:solidFill>
                  <a:srgbClr val="0D0D0D"/>
                </a:solidFill>
                <a:latin typeface="Times New Roman" panose="02020603050405020304" pitchFamily="18" charset="0"/>
                <a:ea typeface="Times New Roman" panose="02020603050405020304" pitchFamily="18" charset="0"/>
              </a:rPr>
              <a:t>у</a:t>
            </a:r>
            <a:r>
              <a:rPr lang="uk-UA" sz="1400" spc="90" dirty="0">
                <a:solidFill>
                  <a:srgbClr val="0D0D0D"/>
                </a:solidFill>
                <a:latin typeface="Times New Roman" panose="02020603050405020304" pitchFamily="18" charset="0"/>
                <a:ea typeface="Times New Roman" panose="02020603050405020304" pitchFamily="18" charset="0"/>
              </a:rPr>
              <a:t> </a:t>
            </a:r>
            <a:r>
              <a:rPr lang="uk-UA" sz="1400" dirty="0">
                <a:solidFill>
                  <a:srgbClr val="0D0D0D"/>
                </a:solidFill>
                <a:latin typeface="Times New Roman" panose="02020603050405020304" pitchFamily="18" charset="0"/>
                <a:ea typeface="Times New Roman" panose="02020603050405020304" pitchFamily="18" charset="0"/>
              </a:rPr>
              <a:t>ухв</a:t>
            </a:r>
            <a:r>
              <a:rPr lang="uk-UA" sz="1400" spc="5" dirty="0">
                <a:solidFill>
                  <a:srgbClr val="0D0D0D"/>
                </a:solidFill>
                <a:latin typeface="Times New Roman" panose="02020603050405020304" pitchFamily="18" charset="0"/>
                <a:ea typeface="Times New Roman" panose="02020603050405020304" pitchFamily="18" charset="0"/>
              </a:rPr>
              <a:t>ал</a:t>
            </a:r>
            <a:r>
              <a:rPr lang="uk-UA" sz="1400" dirty="0">
                <a:solidFill>
                  <a:srgbClr val="0D0D0D"/>
                </a:solidFill>
                <a:latin typeface="Times New Roman" panose="02020603050405020304" pitchFamily="18" charset="0"/>
                <a:ea typeface="Times New Roman" panose="02020603050405020304" pitchFamily="18" charset="0"/>
              </a:rPr>
              <a:t>ення</a:t>
            </a:r>
            <a:r>
              <a:rPr lang="uk-UA" sz="1400" spc="95" dirty="0">
                <a:solidFill>
                  <a:srgbClr val="0D0D0D"/>
                </a:solidFill>
                <a:latin typeface="Times New Roman" panose="02020603050405020304" pitchFamily="18" charset="0"/>
                <a:ea typeface="Times New Roman" panose="02020603050405020304" pitchFamily="18" charset="0"/>
              </a:rPr>
              <a:t> </a:t>
            </a:r>
            <a:r>
              <a:rPr lang="uk-UA" sz="1400" dirty="0">
                <a:solidFill>
                  <a:srgbClr val="0D0D0D"/>
                </a:solidFill>
                <a:latin typeface="Times New Roman" panose="02020603050405020304" pitchFamily="18" charset="0"/>
                <a:ea typeface="Times New Roman" panose="02020603050405020304" pitchFamily="18" charset="0"/>
              </a:rPr>
              <a:t>рішення</a:t>
            </a:r>
            <a:r>
              <a:rPr lang="uk-UA" sz="1400" spc="100" dirty="0">
                <a:solidFill>
                  <a:srgbClr val="0D0D0D"/>
                </a:solidFill>
                <a:latin typeface="Times New Roman" panose="02020603050405020304" pitchFamily="18" charset="0"/>
                <a:ea typeface="Times New Roman" panose="02020603050405020304" pitchFamily="18" charset="0"/>
              </a:rPr>
              <a:t> </a:t>
            </a:r>
            <a:r>
              <a:rPr lang="uk-UA" sz="1400" dirty="0">
                <a:solidFill>
                  <a:srgbClr val="0D0D0D"/>
                </a:solidFill>
                <a:latin typeface="Times New Roman" panose="02020603050405020304" pitchFamily="18" charset="0"/>
                <a:ea typeface="Times New Roman" panose="02020603050405020304" pitchFamily="18" charset="0"/>
              </a:rPr>
              <a:t>усередині</a:t>
            </a:r>
            <a:r>
              <a:rPr lang="uk-UA" sz="1400" spc="90" dirty="0">
                <a:solidFill>
                  <a:srgbClr val="0D0D0D"/>
                </a:solidFill>
                <a:latin typeface="Times New Roman" panose="02020603050405020304" pitchFamily="18" charset="0"/>
                <a:ea typeface="Times New Roman" panose="02020603050405020304" pitchFamily="18" charset="0"/>
              </a:rPr>
              <a:t> </a:t>
            </a:r>
            <a:r>
              <a:rPr lang="uk-UA" sz="1400" spc="15" dirty="0">
                <a:solidFill>
                  <a:srgbClr val="0D0D0D"/>
                </a:solidFill>
                <a:latin typeface="Times New Roman" panose="02020603050405020304" pitchFamily="18" charset="0"/>
                <a:ea typeface="Times New Roman" panose="02020603050405020304" pitchFamily="18" charset="0"/>
              </a:rPr>
              <a:t>Т</a:t>
            </a:r>
            <a:r>
              <a:rPr lang="uk-UA" sz="1400" dirty="0">
                <a:solidFill>
                  <a:srgbClr val="0D0D0D"/>
                </a:solidFill>
                <a:latin typeface="Times New Roman" panose="02020603050405020304" pitchFamily="18" charset="0"/>
                <a:ea typeface="Times New Roman" panose="02020603050405020304" pitchFamily="18" charset="0"/>
              </a:rPr>
              <a:t>Н</a:t>
            </a:r>
            <a:r>
              <a:rPr lang="uk-UA" sz="1400" spc="-5" dirty="0">
                <a:solidFill>
                  <a:srgbClr val="0D0D0D"/>
                </a:solidFill>
                <a:latin typeface="Times New Roman" panose="02020603050405020304" pitchFamily="18" charset="0"/>
                <a:ea typeface="Times New Roman" panose="02020603050405020304" pitchFamily="18" charset="0"/>
              </a:rPr>
              <a:t>К</a:t>
            </a:r>
            <a:r>
              <a:rPr lang="uk-UA" sz="1400" dirty="0">
                <a:solidFill>
                  <a:srgbClr val="0D0D0D"/>
                </a:solidFill>
                <a:latin typeface="Times New Roman" panose="02020603050405020304" pitchFamily="18" charset="0"/>
                <a:ea typeface="Times New Roman" panose="02020603050405020304" pitchFamily="18" charset="0"/>
              </a:rPr>
              <a:t>,</a:t>
            </a:r>
            <a:r>
              <a:rPr lang="uk-UA" sz="1400" spc="95" dirty="0">
                <a:solidFill>
                  <a:srgbClr val="0D0D0D"/>
                </a:solidFill>
                <a:latin typeface="Times New Roman" panose="02020603050405020304" pitchFamily="18" charset="0"/>
                <a:ea typeface="Times New Roman" panose="02020603050405020304" pitchFamily="18" charset="0"/>
              </a:rPr>
              <a:t> </a:t>
            </a:r>
            <a:r>
              <a:rPr lang="uk-UA" sz="1400" dirty="0">
                <a:solidFill>
                  <a:srgbClr val="0D0D0D"/>
                </a:solidFill>
                <a:latin typeface="Times New Roman" panose="02020603050405020304" pitchFamily="18" charset="0"/>
                <a:ea typeface="Times New Roman" panose="02020603050405020304" pitchFamily="18" charset="0"/>
              </a:rPr>
              <a:t>ця</a:t>
            </a:r>
            <a:r>
              <a:rPr lang="uk-UA" sz="1400" spc="100" dirty="0">
                <a:solidFill>
                  <a:srgbClr val="0D0D0D"/>
                </a:solidFill>
                <a:latin typeface="Times New Roman" panose="02020603050405020304" pitchFamily="18" charset="0"/>
                <a:ea typeface="Times New Roman" panose="02020603050405020304" pitchFamily="18" charset="0"/>
              </a:rPr>
              <a:t> </a:t>
            </a:r>
            <a:r>
              <a:rPr lang="uk-UA" sz="1400" dirty="0">
                <a:solidFill>
                  <a:srgbClr val="0D0D0D"/>
                </a:solidFill>
                <a:latin typeface="Times New Roman" panose="02020603050405020304" pitchFamily="18" charset="0"/>
                <a:ea typeface="Times New Roman" panose="02020603050405020304" pitchFamily="18" charset="0"/>
              </a:rPr>
              <a:t>те</a:t>
            </a:r>
            <a:r>
              <a:rPr lang="uk-UA" sz="1400" spc="5" dirty="0">
                <a:solidFill>
                  <a:srgbClr val="0D0D0D"/>
                </a:solidFill>
                <a:latin typeface="Times New Roman" panose="02020603050405020304" pitchFamily="18" charset="0"/>
                <a:ea typeface="Times New Roman" panose="02020603050405020304" pitchFamily="18" charset="0"/>
              </a:rPr>
              <a:t>о</a:t>
            </a:r>
            <a:r>
              <a:rPr lang="uk-UA" sz="1400" dirty="0">
                <a:solidFill>
                  <a:srgbClr val="0D0D0D"/>
                </a:solidFill>
                <a:latin typeface="Times New Roman" panose="02020603050405020304" pitchFamily="18" charset="0"/>
                <a:ea typeface="Times New Roman" panose="02020603050405020304" pitchFamily="18" charset="0"/>
              </a:rPr>
              <a:t>рія</a:t>
            </a:r>
            <a:r>
              <a:rPr lang="uk-UA" sz="1400" spc="90" dirty="0">
                <a:solidFill>
                  <a:srgbClr val="0D0D0D"/>
                </a:solidFill>
                <a:latin typeface="Times New Roman" panose="02020603050405020304" pitchFamily="18" charset="0"/>
                <a:ea typeface="Times New Roman" panose="02020603050405020304" pitchFamily="18" charset="0"/>
              </a:rPr>
              <a:t> </a:t>
            </a:r>
            <a:r>
              <a:rPr lang="uk-UA" sz="1400" dirty="0">
                <a:solidFill>
                  <a:srgbClr val="0D0D0D"/>
                </a:solidFill>
                <a:latin typeface="Times New Roman" panose="02020603050405020304" pitchFamily="18" charset="0"/>
                <a:ea typeface="Times New Roman" panose="02020603050405020304" pitchFamily="18" charset="0"/>
              </a:rPr>
              <a:t>не пов</a:t>
            </a:r>
            <a:r>
              <a:rPr lang="uk-UA" sz="1400" spc="-5" dirty="0">
                <a:solidFill>
                  <a:srgbClr val="0D0D0D"/>
                </a:solidFill>
                <a:latin typeface="Times New Roman" panose="02020603050405020304" pitchFamily="18" charset="0"/>
                <a:ea typeface="Times New Roman" panose="02020603050405020304" pitchFamily="18" charset="0"/>
              </a:rPr>
              <a:t>н</a:t>
            </a:r>
            <a:r>
              <a:rPr lang="uk-UA" sz="1400" dirty="0">
                <a:solidFill>
                  <a:srgbClr val="0D0D0D"/>
                </a:solidFill>
                <a:latin typeface="Times New Roman" panose="02020603050405020304" pitchFamily="18" charset="0"/>
                <a:ea typeface="Times New Roman" panose="02020603050405020304" pitchFamily="18" charset="0"/>
              </a:rPr>
              <a:t>ою</a:t>
            </a:r>
            <a:r>
              <a:rPr lang="uk-UA" sz="1400" spc="260" dirty="0">
                <a:solidFill>
                  <a:srgbClr val="0D0D0D"/>
                </a:solidFill>
                <a:latin typeface="Times New Roman" panose="02020603050405020304" pitchFamily="18" charset="0"/>
                <a:ea typeface="Times New Roman" panose="02020603050405020304" pitchFamily="18" charset="0"/>
              </a:rPr>
              <a:t> </a:t>
            </a:r>
            <a:r>
              <a:rPr lang="uk-UA" sz="1400" spc="5" dirty="0">
                <a:solidFill>
                  <a:srgbClr val="0D0D0D"/>
                </a:solidFill>
                <a:latin typeface="Times New Roman" panose="02020603050405020304" pitchFamily="18" charset="0"/>
                <a:ea typeface="Times New Roman" panose="02020603050405020304" pitchFamily="18" charset="0"/>
              </a:rPr>
              <a:t>м</a:t>
            </a:r>
            <a:r>
              <a:rPr lang="uk-UA" sz="1400" dirty="0">
                <a:solidFill>
                  <a:srgbClr val="0D0D0D"/>
                </a:solidFill>
                <a:latin typeface="Times New Roman" panose="02020603050405020304" pitchFamily="18" charset="0"/>
                <a:ea typeface="Times New Roman" panose="02020603050405020304" pitchFamily="18" charset="0"/>
              </a:rPr>
              <a:t>і</a:t>
            </a:r>
            <a:r>
              <a:rPr lang="uk-UA" sz="1400" spc="10" dirty="0">
                <a:solidFill>
                  <a:srgbClr val="0D0D0D"/>
                </a:solidFill>
                <a:latin typeface="Times New Roman" panose="02020603050405020304" pitchFamily="18" charset="0"/>
                <a:ea typeface="Times New Roman" panose="02020603050405020304" pitchFamily="18" charset="0"/>
              </a:rPr>
              <a:t>р</a:t>
            </a:r>
            <a:r>
              <a:rPr lang="uk-UA" sz="1400" dirty="0">
                <a:solidFill>
                  <a:srgbClr val="0D0D0D"/>
                </a:solidFill>
                <a:latin typeface="Times New Roman" panose="02020603050405020304" pitchFamily="18" charset="0"/>
                <a:ea typeface="Times New Roman" panose="02020603050405020304" pitchFamily="18" charset="0"/>
              </a:rPr>
              <a:t>ою</a:t>
            </a:r>
            <a:r>
              <a:rPr lang="uk-UA" sz="1400" spc="260" dirty="0">
                <a:solidFill>
                  <a:srgbClr val="0D0D0D"/>
                </a:solidFill>
                <a:latin typeface="Times New Roman" panose="02020603050405020304" pitchFamily="18" charset="0"/>
                <a:ea typeface="Times New Roman" panose="02020603050405020304" pitchFamily="18" charset="0"/>
              </a:rPr>
              <a:t> </a:t>
            </a:r>
            <a:r>
              <a:rPr lang="uk-UA" sz="1400" dirty="0">
                <a:solidFill>
                  <a:srgbClr val="0D0D0D"/>
                </a:solidFill>
                <a:latin typeface="Times New Roman" panose="02020603050405020304" pitchFamily="18" charset="0"/>
                <a:ea typeface="Times New Roman" panose="02020603050405020304" pitchFamily="18" charset="0"/>
              </a:rPr>
              <a:t>враховує</a:t>
            </a:r>
            <a:r>
              <a:rPr lang="uk-UA" sz="1400" spc="265" dirty="0">
                <a:solidFill>
                  <a:srgbClr val="0D0D0D"/>
                </a:solidFill>
                <a:latin typeface="Times New Roman" panose="02020603050405020304" pitchFamily="18" charset="0"/>
                <a:ea typeface="Times New Roman" panose="02020603050405020304" pitchFamily="18" charset="0"/>
              </a:rPr>
              <a:t> </a:t>
            </a:r>
            <a:r>
              <a:rPr lang="uk-UA" sz="1400" dirty="0">
                <a:solidFill>
                  <a:srgbClr val="0D0D0D"/>
                </a:solidFill>
                <a:latin typeface="Times New Roman" panose="02020603050405020304" pitchFamily="18" charset="0"/>
                <a:ea typeface="Times New Roman" panose="02020603050405020304" pitchFamily="18" charset="0"/>
              </a:rPr>
              <a:t>а</a:t>
            </a:r>
            <a:r>
              <a:rPr lang="uk-UA" sz="1400" spc="10" dirty="0">
                <a:solidFill>
                  <a:srgbClr val="0D0D0D"/>
                </a:solidFill>
                <a:latin typeface="Times New Roman" panose="02020603050405020304" pitchFamily="18" charset="0"/>
                <a:ea typeface="Times New Roman" panose="02020603050405020304" pitchFamily="18" charset="0"/>
              </a:rPr>
              <a:t>с</a:t>
            </a:r>
            <a:r>
              <a:rPr lang="uk-UA" sz="1400" dirty="0">
                <a:solidFill>
                  <a:srgbClr val="0D0D0D"/>
                </a:solidFill>
                <a:latin typeface="Times New Roman" panose="02020603050405020304" pitchFamily="18" charset="0"/>
                <a:ea typeface="Times New Roman" panose="02020603050405020304" pitchFamily="18" charset="0"/>
              </a:rPr>
              <a:t>пекти</a:t>
            </a:r>
            <a:r>
              <a:rPr lang="uk-UA" sz="1400" spc="-5" dirty="0">
                <a:solidFill>
                  <a:srgbClr val="0D0D0D"/>
                </a:solidFill>
                <a:latin typeface="Times New Roman" panose="02020603050405020304" pitchFamily="18" charset="0"/>
                <a:ea typeface="Times New Roman" panose="02020603050405020304" pitchFamily="18" charset="0"/>
              </a:rPr>
              <a:t>,</a:t>
            </a:r>
            <a:r>
              <a:rPr lang="uk-UA" sz="1400" spc="260" dirty="0">
                <a:solidFill>
                  <a:srgbClr val="0D0D0D"/>
                </a:solidFill>
                <a:latin typeface="Times New Roman" panose="02020603050405020304" pitchFamily="18" charset="0"/>
                <a:ea typeface="Times New Roman" panose="02020603050405020304" pitchFamily="18" charset="0"/>
              </a:rPr>
              <a:t> </a:t>
            </a:r>
            <a:r>
              <a:rPr lang="uk-UA" sz="1400" dirty="0">
                <a:solidFill>
                  <a:srgbClr val="0D0D0D"/>
                </a:solidFill>
                <a:latin typeface="Times New Roman" panose="02020603050405020304" pitchFamily="18" charset="0"/>
                <a:ea typeface="Times New Roman" panose="02020603050405020304" pitchFamily="18" charset="0"/>
              </a:rPr>
              <a:t>по</a:t>
            </a:r>
            <a:r>
              <a:rPr lang="uk-UA" sz="1400" spc="5" dirty="0">
                <a:solidFill>
                  <a:srgbClr val="0D0D0D"/>
                </a:solidFill>
                <a:latin typeface="Times New Roman" panose="02020603050405020304" pitchFamily="18" charset="0"/>
                <a:ea typeface="Times New Roman" panose="02020603050405020304" pitchFamily="18" charset="0"/>
              </a:rPr>
              <a:t>в</a:t>
            </a:r>
            <a:r>
              <a:rPr lang="uk-UA" sz="1400" dirty="0">
                <a:solidFill>
                  <a:srgbClr val="0D0D0D"/>
                </a:solidFill>
                <a:latin typeface="Times New Roman" panose="02020603050405020304" pitchFamily="18" charset="0"/>
                <a:ea typeface="Times New Roman" panose="02020603050405020304" pitchFamily="18" charset="0"/>
              </a:rPr>
              <a:t>'язані</a:t>
            </a:r>
            <a:r>
              <a:rPr lang="uk-UA" sz="1400" spc="255" dirty="0">
                <a:solidFill>
                  <a:srgbClr val="0D0D0D"/>
                </a:solidFill>
                <a:latin typeface="Times New Roman" panose="02020603050405020304" pitchFamily="18" charset="0"/>
                <a:ea typeface="Times New Roman" panose="02020603050405020304" pitchFamily="18" charset="0"/>
              </a:rPr>
              <a:t> </a:t>
            </a:r>
            <a:r>
              <a:rPr lang="uk-UA" sz="1400" dirty="0">
                <a:solidFill>
                  <a:srgbClr val="0D0D0D"/>
                </a:solidFill>
                <a:latin typeface="Times New Roman" panose="02020603050405020304" pitchFamily="18" charset="0"/>
                <a:ea typeface="Times New Roman" panose="02020603050405020304" pitchFamily="18" charset="0"/>
              </a:rPr>
              <a:t>з</a:t>
            </a:r>
            <a:r>
              <a:rPr lang="uk-UA" sz="1400" spc="265" dirty="0">
                <a:solidFill>
                  <a:srgbClr val="0D0D0D"/>
                </a:solidFill>
                <a:latin typeface="Times New Roman" panose="02020603050405020304" pitchFamily="18" charset="0"/>
                <a:ea typeface="Times New Roman" panose="02020603050405020304" pitchFamily="18" charset="0"/>
              </a:rPr>
              <a:t> </a:t>
            </a:r>
            <a:r>
              <a:rPr lang="uk-UA" sz="1400" spc="5" dirty="0">
                <a:solidFill>
                  <a:srgbClr val="0D0D0D"/>
                </a:solidFill>
                <a:latin typeface="Times New Roman" panose="02020603050405020304" pitchFamily="18" charset="0"/>
                <a:ea typeface="Times New Roman" panose="02020603050405020304" pitchFamily="18" charset="0"/>
              </a:rPr>
              <a:t>о</a:t>
            </a:r>
            <a:r>
              <a:rPr lang="uk-UA" sz="1400" dirty="0">
                <a:solidFill>
                  <a:srgbClr val="0D0D0D"/>
                </a:solidFill>
                <a:latin typeface="Times New Roman" panose="02020603050405020304" pitchFamily="18" charset="0"/>
                <a:ea typeface="Times New Roman" panose="02020603050405020304" pitchFamily="18" charset="0"/>
              </a:rPr>
              <a:t>с</a:t>
            </a:r>
            <a:r>
              <a:rPr lang="uk-UA" sz="1400" spc="5" dirty="0">
                <a:solidFill>
                  <a:srgbClr val="0D0D0D"/>
                </a:solidFill>
                <a:latin typeface="Times New Roman" panose="02020603050405020304" pitchFamily="18" charset="0"/>
                <a:ea typeface="Times New Roman" panose="02020603050405020304" pitchFamily="18" charset="0"/>
              </a:rPr>
              <a:t>об</a:t>
            </a:r>
            <a:r>
              <a:rPr lang="uk-UA" sz="1400" dirty="0">
                <a:solidFill>
                  <a:srgbClr val="0D0D0D"/>
                </a:solidFill>
                <a:latin typeface="Times New Roman" panose="02020603050405020304" pitchFamily="18" charset="0"/>
                <a:ea typeface="Times New Roman" panose="02020603050405020304" pitchFamily="18" charset="0"/>
              </a:rPr>
              <a:t>ли</a:t>
            </a:r>
            <a:r>
              <a:rPr lang="uk-UA" sz="1400" spc="5" dirty="0">
                <a:solidFill>
                  <a:srgbClr val="0D0D0D"/>
                </a:solidFill>
                <a:latin typeface="Times New Roman" panose="02020603050405020304" pitchFamily="18" charset="0"/>
                <a:ea typeface="Times New Roman" panose="02020603050405020304" pitchFamily="18" charset="0"/>
              </a:rPr>
              <a:t>во</a:t>
            </a:r>
            <a:r>
              <a:rPr lang="uk-UA" sz="1400" dirty="0">
                <a:solidFill>
                  <a:srgbClr val="0D0D0D"/>
                </a:solidFill>
                <a:latin typeface="Times New Roman" panose="02020603050405020304" pitchFamily="18" charset="0"/>
                <a:ea typeface="Times New Roman" panose="02020603050405020304" pitchFamily="18" charset="0"/>
              </a:rPr>
              <a:t>ст</a:t>
            </a:r>
            <a:r>
              <a:rPr lang="uk-UA" sz="1400" spc="-5" dirty="0">
                <a:solidFill>
                  <a:srgbClr val="0D0D0D"/>
                </a:solidFill>
                <a:latin typeface="Times New Roman" panose="02020603050405020304" pitchFamily="18" charset="0"/>
                <a:ea typeface="Times New Roman" panose="02020603050405020304" pitchFamily="18" charset="0"/>
              </a:rPr>
              <a:t>я</a:t>
            </a:r>
            <a:r>
              <a:rPr lang="uk-UA" sz="1400" dirty="0">
                <a:solidFill>
                  <a:srgbClr val="0D0D0D"/>
                </a:solidFill>
                <a:latin typeface="Times New Roman" panose="02020603050405020304" pitchFamily="18" charset="0"/>
                <a:ea typeface="Times New Roman" panose="02020603050405020304" pitchFamily="18" charset="0"/>
              </a:rPr>
              <a:t>ми</a:t>
            </a:r>
            <a:r>
              <a:rPr lang="uk-UA" sz="1400" spc="255" dirty="0">
                <a:solidFill>
                  <a:srgbClr val="0D0D0D"/>
                </a:solidFill>
                <a:latin typeface="Times New Roman" panose="02020603050405020304" pitchFamily="18" charset="0"/>
                <a:ea typeface="Times New Roman" panose="02020603050405020304" pitchFamily="18" charset="0"/>
              </a:rPr>
              <a:t> </a:t>
            </a:r>
            <a:r>
              <a:rPr lang="uk-UA" sz="1400" spc="5" dirty="0">
                <a:solidFill>
                  <a:srgbClr val="0D0D0D"/>
                </a:solidFill>
                <a:latin typeface="Times New Roman" panose="02020603050405020304" pitchFamily="18" charset="0"/>
                <a:ea typeface="Times New Roman" panose="02020603050405020304" pitchFamily="18" charset="0"/>
              </a:rPr>
              <a:t>в</a:t>
            </a:r>
            <a:r>
              <a:rPr lang="uk-UA" sz="1400" dirty="0">
                <a:solidFill>
                  <a:srgbClr val="0D0D0D"/>
                </a:solidFill>
                <a:latin typeface="Times New Roman" panose="02020603050405020304" pitchFamily="18" charset="0"/>
                <a:ea typeface="Times New Roman" panose="02020603050405020304" pitchFamily="18" charset="0"/>
              </a:rPr>
              <a:t>пливу </a:t>
            </a:r>
            <a:r>
              <a:rPr lang="uk-UA" sz="1400" dirty="0" err="1">
                <a:solidFill>
                  <a:srgbClr val="0D0D0D"/>
                </a:solidFill>
                <a:latin typeface="Times New Roman" panose="02020603050405020304" pitchFamily="18" charset="0"/>
                <a:ea typeface="Times New Roman" panose="02020603050405020304" pitchFamily="18" charset="0"/>
              </a:rPr>
              <a:t>екс</a:t>
            </a:r>
            <a:r>
              <a:rPr lang="uk-UA" sz="1400" spc="-5" dirty="0" err="1">
                <a:solidFill>
                  <a:srgbClr val="0D0D0D"/>
                </a:solidFill>
                <a:latin typeface="Times New Roman" panose="02020603050405020304" pitchFamily="18" charset="0"/>
                <a:ea typeface="Times New Roman" panose="02020603050405020304" pitchFamily="18" charset="0"/>
              </a:rPr>
              <a:t>т</a:t>
            </a:r>
            <a:r>
              <a:rPr lang="uk-UA" sz="1400" dirty="0" err="1">
                <a:solidFill>
                  <a:srgbClr val="0D0D0D"/>
                </a:solidFill>
                <a:latin typeface="Times New Roman" panose="02020603050405020304" pitchFamily="18" charset="0"/>
                <a:ea typeface="Times New Roman" panose="02020603050405020304" pitchFamily="18" charset="0"/>
              </a:rPr>
              <a:t>ерн</a:t>
            </a:r>
            <a:r>
              <a:rPr lang="uk-UA" sz="1400" spc="5" dirty="0" err="1">
                <a:solidFill>
                  <a:srgbClr val="0D0D0D"/>
                </a:solidFill>
                <a:latin typeface="Times New Roman" panose="02020603050405020304" pitchFamily="18" charset="0"/>
                <a:ea typeface="Times New Roman" panose="02020603050405020304" pitchFamily="18" charset="0"/>
              </a:rPr>
              <a:t>а</a:t>
            </a:r>
            <a:r>
              <a:rPr lang="uk-UA" sz="1400" dirty="0" err="1">
                <a:solidFill>
                  <a:srgbClr val="0D0D0D"/>
                </a:solidFill>
                <a:latin typeface="Times New Roman" panose="02020603050405020304" pitchFamily="18" charset="0"/>
                <a:ea typeface="Times New Roman" panose="02020603050405020304" pitchFamily="18" charset="0"/>
              </a:rPr>
              <a:t>ль</a:t>
            </a:r>
            <a:r>
              <a:rPr lang="uk-UA" sz="1400" spc="5" dirty="0" err="1">
                <a:solidFill>
                  <a:srgbClr val="0D0D0D"/>
                </a:solidFill>
                <a:latin typeface="Times New Roman" panose="02020603050405020304" pitchFamily="18" charset="0"/>
                <a:ea typeface="Times New Roman" panose="02020603050405020304" pitchFamily="18" charset="0"/>
              </a:rPr>
              <a:t>н</a:t>
            </a:r>
            <a:r>
              <a:rPr lang="uk-UA" sz="1400" dirty="0" err="1">
                <a:solidFill>
                  <a:srgbClr val="0D0D0D"/>
                </a:solidFill>
                <a:latin typeface="Times New Roman" panose="02020603050405020304" pitchFamily="18" charset="0"/>
                <a:ea typeface="Times New Roman" panose="02020603050405020304" pitchFamily="18" charset="0"/>
              </a:rPr>
              <a:t>их</a:t>
            </a:r>
            <a:r>
              <a:rPr lang="uk-UA" sz="1400" spc="110" dirty="0">
                <a:solidFill>
                  <a:srgbClr val="0D0D0D"/>
                </a:solidFill>
                <a:latin typeface="Times New Roman" panose="02020603050405020304" pitchFamily="18" charset="0"/>
                <a:ea typeface="Times New Roman" panose="02020603050405020304" pitchFamily="18" charset="0"/>
              </a:rPr>
              <a:t> </a:t>
            </a:r>
            <a:r>
              <a:rPr lang="uk-UA" sz="1400" dirty="0">
                <a:solidFill>
                  <a:srgbClr val="0D0D0D"/>
                </a:solidFill>
                <a:latin typeface="Times New Roman" panose="02020603050405020304" pitchFamily="18" charset="0"/>
                <a:ea typeface="Times New Roman" panose="02020603050405020304" pitchFamily="18" charset="0"/>
              </a:rPr>
              <a:t>ф</a:t>
            </a:r>
            <a:r>
              <a:rPr lang="uk-UA" sz="1400" spc="5" dirty="0">
                <a:solidFill>
                  <a:srgbClr val="0D0D0D"/>
                </a:solidFill>
                <a:latin typeface="Times New Roman" panose="02020603050405020304" pitchFamily="18" charset="0"/>
                <a:ea typeface="Times New Roman" panose="02020603050405020304" pitchFamily="18" charset="0"/>
              </a:rPr>
              <a:t>а</a:t>
            </a:r>
            <a:r>
              <a:rPr lang="uk-UA" sz="1400" dirty="0">
                <a:solidFill>
                  <a:srgbClr val="0D0D0D"/>
                </a:solidFill>
                <a:latin typeface="Times New Roman" panose="02020603050405020304" pitchFamily="18" charset="0"/>
                <a:ea typeface="Times New Roman" panose="02020603050405020304" pitchFamily="18" charset="0"/>
              </a:rPr>
              <a:t>к</a:t>
            </a:r>
            <a:r>
              <a:rPr lang="uk-UA" sz="1400" spc="-5" dirty="0">
                <a:solidFill>
                  <a:srgbClr val="0D0D0D"/>
                </a:solidFill>
                <a:latin typeface="Times New Roman" panose="02020603050405020304" pitchFamily="18" charset="0"/>
                <a:ea typeface="Times New Roman" panose="02020603050405020304" pitchFamily="18" charset="0"/>
              </a:rPr>
              <a:t>т</a:t>
            </a:r>
            <a:r>
              <a:rPr lang="uk-UA" sz="1400" dirty="0">
                <a:solidFill>
                  <a:srgbClr val="0D0D0D"/>
                </a:solidFill>
                <a:latin typeface="Times New Roman" panose="02020603050405020304" pitchFamily="18" charset="0"/>
                <a:ea typeface="Times New Roman" panose="02020603050405020304" pitchFamily="18" charset="0"/>
              </a:rPr>
              <a:t>орів</a:t>
            </a:r>
            <a:r>
              <a:rPr lang="uk-UA" sz="1400" spc="115" dirty="0">
                <a:solidFill>
                  <a:srgbClr val="0D0D0D"/>
                </a:solidFill>
                <a:latin typeface="Times New Roman" panose="02020603050405020304" pitchFamily="18" charset="0"/>
                <a:ea typeface="Times New Roman" panose="02020603050405020304" pitchFamily="18" charset="0"/>
              </a:rPr>
              <a:t> </a:t>
            </a:r>
            <a:r>
              <a:rPr lang="uk-UA" sz="1400" dirty="0">
                <a:solidFill>
                  <a:srgbClr val="0D0D0D"/>
                </a:solidFill>
                <a:latin typeface="Times New Roman" panose="02020603050405020304" pitchFamily="18" charset="0"/>
                <a:ea typeface="Times New Roman" panose="02020603050405020304" pitchFamily="18" charset="0"/>
              </a:rPr>
              <a:t>за</a:t>
            </a:r>
            <a:r>
              <a:rPr lang="uk-UA" sz="1400" spc="5" dirty="0">
                <a:solidFill>
                  <a:srgbClr val="0D0D0D"/>
                </a:solidFill>
                <a:latin typeface="Times New Roman" panose="02020603050405020304" pitchFamily="18" charset="0"/>
                <a:ea typeface="Times New Roman" panose="02020603050405020304" pitchFamily="18" charset="0"/>
              </a:rPr>
              <a:t>р</a:t>
            </a:r>
            <a:r>
              <a:rPr lang="uk-UA" sz="1400" spc="-5" dirty="0">
                <a:solidFill>
                  <a:srgbClr val="0D0D0D"/>
                </a:solidFill>
                <a:latin typeface="Times New Roman" panose="02020603050405020304" pitchFamily="18" charset="0"/>
                <a:ea typeface="Times New Roman" panose="02020603050405020304" pitchFamily="18" charset="0"/>
              </a:rPr>
              <a:t>у</a:t>
            </a:r>
            <a:r>
              <a:rPr lang="uk-UA" sz="1400" dirty="0">
                <a:solidFill>
                  <a:srgbClr val="0D0D0D"/>
                </a:solidFill>
                <a:latin typeface="Times New Roman" panose="02020603050405020304" pitchFamily="18" charset="0"/>
                <a:ea typeface="Times New Roman" panose="02020603050405020304" pitchFamily="18" charset="0"/>
              </a:rPr>
              <a:t>біжн</a:t>
            </a:r>
            <a:r>
              <a:rPr lang="uk-UA" sz="1400" spc="5" dirty="0">
                <a:solidFill>
                  <a:srgbClr val="0D0D0D"/>
                </a:solidFill>
                <a:latin typeface="Times New Roman" panose="02020603050405020304" pitchFamily="18" charset="0"/>
                <a:ea typeface="Times New Roman" panose="02020603050405020304" pitchFamily="18" charset="0"/>
              </a:rPr>
              <a:t>и</a:t>
            </a:r>
            <a:r>
              <a:rPr lang="uk-UA" sz="1400" dirty="0">
                <a:solidFill>
                  <a:srgbClr val="0D0D0D"/>
                </a:solidFill>
                <a:latin typeface="Times New Roman" panose="02020603050405020304" pitchFamily="18" charset="0"/>
                <a:ea typeface="Times New Roman" panose="02020603050405020304" pitchFamily="18" charset="0"/>
              </a:rPr>
              <a:t>х</a:t>
            </a:r>
            <a:r>
              <a:rPr lang="uk-UA" sz="1400" spc="110" dirty="0">
                <a:solidFill>
                  <a:srgbClr val="0D0D0D"/>
                </a:solidFill>
                <a:latin typeface="Times New Roman" panose="02020603050405020304" pitchFamily="18" charset="0"/>
                <a:ea typeface="Times New Roman" panose="02020603050405020304" pitchFamily="18" charset="0"/>
              </a:rPr>
              <a:t> </a:t>
            </a:r>
            <a:r>
              <a:rPr lang="uk-UA" sz="1400" dirty="0">
                <a:solidFill>
                  <a:srgbClr val="0D0D0D"/>
                </a:solidFill>
                <a:latin typeface="Times New Roman" panose="02020603050405020304" pitchFamily="18" charset="0"/>
                <a:ea typeface="Times New Roman" panose="02020603050405020304" pitchFamily="18" charset="0"/>
              </a:rPr>
              <a:t>країн</a:t>
            </a:r>
            <a:endParaRPr lang="uk-UA" sz="1400" dirty="0"/>
          </a:p>
        </p:txBody>
      </p:sp>
    </p:spTree>
    <p:extLst>
      <p:ext uri="{BB962C8B-B14F-4D97-AF65-F5344CB8AC3E}">
        <p14:creationId xmlns:p14="http://schemas.microsoft.com/office/powerpoint/2010/main" val="2296642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 y="0"/>
            <a:ext cx="9139938" cy="6858000"/>
          </a:xfrm>
          <a:prstGeom prst="rect">
            <a:avLst/>
          </a:prstGeom>
        </p:spPr>
      </p:pic>
      <p:sp>
        <p:nvSpPr>
          <p:cNvPr id="3" name="Прямоугольник 2"/>
          <p:cNvSpPr/>
          <p:nvPr/>
        </p:nvSpPr>
        <p:spPr>
          <a:xfrm>
            <a:off x="79074" y="192652"/>
            <a:ext cx="8985852" cy="461665"/>
          </a:xfrm>
          <a:prstGeom prst="rect">
            <a:avLst/>
          </a:prstGeom>
        </p:spPr>
        <p:txBody>
          <a:bodyPr wrap="square">
            <a:spAutoFit/>
          </a:bodyPr>
          <a:lstStyle/>
          <a:p>
            <a:pPr marL="457200" indent="-457200" algn="ctr">
              <a:buFont typeface="+mj-lt"/>
              <a:buAutoNum type="arabicPeriod" startAt="2"/>
            </a:pPr>
            <a:r>
              <a:rPr lang="uk-UA" sz="2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Теоретико - економічні основи діяльності ТНК</a:t>
            </a:r>
          </a:p>
        </p:txBody>
      </p:sp>
      <p:graphicFrame>
        <p:nvGraphicFramePr>
          <p:cNvPr id="6" name="Объект 5"/>
          <p:cNvGraphicFramePr>
            <a:graphicFrameLocks noGrp="1"/>
          </p:cNvGraphicFramePr>
          <p:nvPr>
            <p:ph idx="1"/>
            <p:extLst>
              <p:ext uri="{D42A27DB-BD31-4B8C-83A1-F6EECF244321}">
                <p14:modId xmlns:p14="http://schemas.microsoft.com/office/powerpoint/2010/main" val="1708619654"/>
              </p:ext>
            </p:extLst>
          </p:nvPr>
        </p:nvGraphicFramePr>
        <p:xfrm>
          <a:off x="223024" y="1216301"/>
          <a:ext cx="8606651" cy="4960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12"/>
          </p:nvPr>
        </p:nvSpPr>
        <p:spPr/>
        <p:txBody>
          <a:bodyPr>
            <a:scene3d>
              <a:camera prst="orthographicFront"/>
              <a:lightRig rig="harsh" dir="t"/>
            </a:scene3d>
            <a:sp3d extrusionH="57150" prstMaterial="matte">
              <a:bevelT w="63500" h="12700" prst="angle"/>
              <a:contourClr>
                <a:schemeClr val="bg1">
                  <a:lumMod val="65000"/>
                </a:schemeClr>
              </a:contourClr>
            </a:sp3d>
          </a:bodyPr>
          <a:lstStyle/>
          <a:p>
            <a:fld id="{1C5C7EFC-FB93-4B0A-97A4-5DFF6022B23C}" type="slidenum">
              <a:rPr lang="ru-RU" sz="2000" b="1" smtClean="0">
                <a:ln/>
                <a:solidFill>
                  <a:schemeClr val="accent3"/>
                </a:solidFill>
                <a:effectLst>
                  <a:outerShdw blurRad="38100" dist="38100" dir="2700000" algn="tl">
                    <a:srgbClr val="000000">
                      <a:alpha val="43137"/>
                    </a:srgbClr>
                  </a:outerShdw>
                </a:effectLst>
              </a:rPr>
              <a:t>14</a:t>
            </a:fld>
            <a:endParaRPr lang="ru-RU" sz="2000" b="1" dirty="0">
              <a:ln/>
              <a:solidFill>
                <a:schemeClr val="accent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1600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рис.1</a:t>
            </a:r>
            <a:r>
              <a:rPr lang="uk-UA" dirty="0"/>
              <a:t>. </a:t>
            </a:r>
            <a:r>
              <a:rPr lang="uk-UA" dirty="0" smtClean="0"/>
              <a:t/>
            </a:r>
            <a:br>
              <a:rPr lang="uk-UA" dirty="0" smtClean="0"/>
            </a:br>
            <a:r>
              <a:rPr lang="uk-UA" b="1" dirty="0" smtClean="0"/>
              <a:t>Еклектична </a:t>
            </a:r>
            <a:r>
              <a:rPr lang="uk-UA" b="1" dirty="0"/>
              <a:t>модель OLI</a:t>
            </a:r>
            <a:r>
              <a:rPr lang="uk-UA" dirty="0"/>
              <a:t/>
            </a:r>
            <a:br>
              <a:rPr lang="uk-UA" dirty="0"/>
            </a:br>
            <a:endParaRPr lang="uk-UA" dirty="0"/>
          </a:p>
        </p:txBody>
      </p:sp>
      <p:pic>
        <p:nvPicPr>
          <p:cNvPr id="6" name="Рисунок 5"/>
          <p:cNvPicPr>
            <a:picLocks noGrp="1" noChangeAspect="1"/>
          </p:cNvPicPr>
          <p:nvPr>
            <p:ph type="pic" idx="1"/>
          </p:nvPr>
        </p:nvPicPr>
        <p:blipFill>
          <a:blip r:embed="rId2"/>
          <a:srcRect t="1328" b="1328"/>
          <a:stretch>
            <a:fillRect/>
          </a:stretch>
        </p:blipFill>
        <p:spPr>
          <a:xfrm>
            <a:off x="3887391" y="457200"/>
            <a:ext cx="4629150" cy="5403851"/>
          </a:xfrm>
          <a:prstGeom prst="rect">
            <a:avLst/>
          </a:prstGeom>
        </p:spPr>
      </p:pic>
      <p:sp>
        <p:nvSpPr>
          <p:cNvPr id="4" name="Текст 3"/>
          <p:cNvSpPr>
            <a:spLocks noGrp="1"/>
          </p:cNvSpPr>
          <p:nvPr>
            <p:ph type="body" sz="half" idx="2"/>
          </p:nvPr>
        </p:nvSpPr>
        <p:spPr/>
        <p:txBody>
          <a:bodyPr/>
          <a:lstStyle/>
          <a:p>
            <a:r>
              <a:rPr lang="uk-UA" dirty="0"/>
              <a:t>Еклектична теорія в цілому припускає наявність позитивної </a:t>
            </a:r>
            <a:r>
              <a:rPr lang="uk-UA" dirty="0" smtClean="0"/>
              <a:t>кореляції </a:t>
            </a:r>
            <a:r>
              <a:rPr lang="uk-UA" dirty="0"/>
              <a:t>між конкурентоздатністю фірми та ступенем її </a:t>
            </a:r>
            <a:r>
              <a:rPr lang="uk-UA" dirty="0" smtClean="0"/>
              <a:t>інтернаціоналізації</a:t>
            </a:r>
            <a:r>
              <a:rPr lang="uk-UA" dirty="0"/>
              <a:t>, а також зв'язує міжнародний успіх ТНК не тільки з наявністю конкурентних переваг, але й з потенціалом їх глобальної мобілізації в межах </a:t>
            </a:r>
            <a:r>
              <a:rPr lang="uk-UA" dirty="0" err="1"/>
              <a:t>внутрішньофірмових</a:t>
            </a:r>
            <a:r>
              <a:rPr lang="uk-UA" dirty="0"/>
              <a:t> ринків, які створюються.</a:t>
            </a:r>
          </a:p>
          <a:p>
            <a:endParaRPr lang="uk-UA" dirty="0"/>
          </a:p>
        </p:txBody>
      </p:sp>
      <p:sp>
        <p:nvSpPr>
          <p:cNvPr id="5" name="Номер слайда 4"/>
          <p:cNvSpPr>
            <a:spLocks noGrp="1"/>
          </p:cNvSpPr>
          <p:nvPr>
            <p:ph type="sldNum" sz="quarter" idx="12"/>
          </p:nvPr>
        </p:nvSpPr>
        <p:spPr/>
        <p:txBody>
          <a:bodyPr/>
          <a:lstStyle/>
          <a:p>
            <a:fld id="{1C5C7EFC-FB93-4B0A-97A4-5DFF6022B23C}" type="slidenum">
              <a:rPr lang="ru-RU" smtClean="0"/>
              <a:t>15</a:t>
            </a:fld>
            <a:endParaRPr lang="ru-RU"/>
          </a:p>
        </p:txBody>
      </p:sp>
    </p:spTree>
    <p:extLst>
      <p:ext uri="{BB962C8B-B14F-4D97-AF65-F5344CB8AC3E}">
        <p14:creationId xmlns:p14="http://schemas.microsoft.com/office/powerpoint/2010/main" val="813566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 y="0"/>
            <a:ext cx="9139938" cy="6858000"/>
          </a:xfrm>
          <a:prstGeom prst="rect">
            <a:avLst/>
          </a:prstGeom>
        </p:spPr>
      </p:pic>
      <p:sp>
        <p:nvSpPr>
          <p:cNvPr id="3" name="Прямоугольник 2"/>
          <p:cNvSpPr/>
          <p:nvPr/>
        </p:nvSpPr>
        <p:spPr>
          <a:xfrm>
            <a:off x="79074" y="192652"/>
            <a:ext cx="8985852" cy="461665"/>
          </a:xfrm>
          <a:prstGeom prst="rect">
            <a:avLst/>
          </a:prstGeom>
        </p:spPr>
        <p:txBody>
          <a:bodyPr wrap="square">
            <a:spAutoFit/>
          </a:bodyPr>
          <a:lstStyle/>
          <a:p>
            <a:pPr marL="457200" indent="-457200" algn="ctr">
              <a:buFont typeface="+mj-lt"/>
              <a:buAutoNum type="arabicPeriod" startAt="2"/>
            </a:pPr>
            <a:r>
              <a:rPr lang="uk-UA" sz="2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Теоретико - економічні основи діяльності ТНК</a:t>
            </a:r>
          </a:p>
        </p:txBody>
      </p:sp>
      <p:graphicFrame>
        <p:nvGraphicFramePr>
          <p:cNvPr id="6" name="Объект 5"/>
          <p:cNvGraphicFramePr>
            <a:graphicFrameLocks noGrp="1"/>
          </p:cNvGraphicFramePr>
          <p:nvPr>
            <p:ph idx="1"/>
            <p:extLst>
              <p:ext uri="{D42A27DB-BD31-4B8C-83A1-F6EECF244321}">
                <p14:modId xmlns:p14="http://schemas.microsoft.com/office/powerpoint/2010/main" val="1800618219"/>
              </p:ext>
            </p:extLst>
          </p:nvPr>
        </p:nvGraphicFramePr>
        <p:xfrm>
          <a:off x="223024" y="1216301"/>
          <a:ext cx="8606651" cy="4960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12"/>
          </p:nvPr>
        </p:nvSpPr>
        <p:spPr/>
        <p:txBody>
          <a:bodyPr>
            <a:scene3d>
              <a:camera prst="orthographicFront"/>
              <a:lightRig rig="harsh" dir="t"/>
            </a:scene3d>
            <a:sp3d extrusionH="57150" prstMaterial="matte">
              <a:bevelT w="63500" h="12700" prst="angle"/>
              <a:contourClr>
                <a:schemeClr val="bg1">
                  <a:lumMod val="65000"/>
                </a:schemeClr>
              </a:contourClr>
            </a:sp3d>
          </a:bodyPr>
          <a:lstStyle/>
          <a:p>
            <a:fld id="{1C5C7EFC-FB93-4B0A-97A4-5DFF6022B23C}" type="slidenum">
              <a:rPr lang="ru-RU" sz="2000" b="1" smtClean="0">
                <a:ln/>
                <a:solidFill>
                  <a:schemeClr val="accent3"/>
                </a:solidFill>
                <a:effectLst>
                  <a:outerShdw blurRad="38100" dist="38100" dir="2700000" algn="tl">
                    <a:srgbClr val="000000">
                      <a:alpha val="43137"/>
                    </a:srgbClr>
                  </a:outerShdw>
                </a:effectLst>
              </a:rPr>
              <a:t>16</a:t>
            </a:fld>
            <a:endParaRPr lang="ru-RU" sz="2000" b="1" dirty="0">
              <a:ln/>
              <a:solidFill>
                <a:schemeClr val="accent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5314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0" y="457200"/>
            <a:ext cx="7885509" cy="1600200"/>
          </a:xfrm>
        </p:spPr>
        <p:txBody>
          <a:bodyPr>
            <a:noAutofit/>
          </a:bodyPr>
          <a:lstStyle/>
          <a:p>
            <a:r>
              <a:rPr lang="uk-UA" sz="2000" dirty="0" smtClean="0"/>
              <a:t>рис.2. </a:t>
            </a:r>
            <a:br>
              <a:rPr lang="uk-UA" sz="2000" dirty="0" smtClean="0"/>
            </a:br>
            <a:r>
              <a:rPr lang="uk-UA" sz="2000" b="1" dirty="0"/>
              <a:t>Система чотирьох детермінант конкурентної переваги країни </a:t>
            </a:r>
            <a:r>
              <a:rPr lang="uk-UA" sz="2000" b="1" dirty="0" smtClean="0"/>
              <a:t/>
            </a:r>
            <a:br>
              <a:rPr lang="uk-UA" sz="2000" b="1" dirty="0" smtClean="0"/>
            </a:br>
            <a:r>
              <a:rPr lang="uk-UA" sz="2000" b="1" dirty="0" smtClean="0"/>
              <a:t>за </a:t>
            </a:r>
            <a:r>
              <a:rPr lang="uk-UA" sz="2000" b="1" dirty="0"/>
              <a:t>М. Портером</a:t>
            </a:r>
            <a:endParaRPr lang="uk-UA" sz="2000" dirty="0"/>
          </a:p>
        </p:txBody>
      </p:sp>
      <p:sp>
        <p:nvSpPr>
          <p:cNvPr id="5" name="Номер слайда 4"/>
          <p:cNvSpPr>
            <a:spLocks noGrp="1"/>
          </p:cNvSpPr>
          <p:nvPr>
            <p:ph type="sldNum" sz="quarter" idx="12"/>
          </p:nvPr>
        </p:nvSpPr>
        <p:spPr/>
        <p:txBody>
          <a:bodyPr/>
          <a:lstStyle/>
          <a:p>
            <a:fld id="{1C5C7EFC-FB93-4B0A-97A4-5DFF6022B23C}" type="slidenum">
              <a:rPr lang="ru-RU" smtClean="0"/>
              <a:t>17</a:t>
            </a:fld>
            <a:endParaRPr lang="ru-RU"/>
          </a:p>
        </p:txBody>
      </p:sp>
      <p:pic>
        <p:nvPicPr>
          <p:cNvPr id="9" name="Рисунок 8"/>
          <p:cNvPicPr>
            <a:picLocks noChangeAspect="1"/>
          </p:cNvPicPr>
          <p:nvPr/>
        </p:nvPicPr>
        <p:blipFill>
          <a:blip r:embed="rId2"/>
          <a:stretch>
            <a:fillRect/>
          </a:stretch>
        </p:blipFill>
        <p:spPr>
          <a:xfrm>
            <a:off x="629840" y="2057400"/>
            <a:ext cx="8069659" cy="4247890"/>
          </a:xfrm>
          <a:prstGeom prst="rect">
            <a:avLst/>
          </a:prstGeom>
        </p:spPr>
      </p:pic>
    </p:spTree>
    <p:extLst>
      <p:ext uri="{BB962C8B-B14F-4D97-AF65-F5344CB8AC3E}">
        <p14:creationId xmlns:p14="http://schemas.microsoft.com/office/powerpoint/2010/main" val="7397453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 y="0"/>
            <a:ext cx="9139938" cy="6858000"/>
          </a:xfrm>
          <a:prstGeom prst="rect">
            <a:avLst/>
          </a:prstGeom>
        </p:spPr>
      </p:pic>
      <p:sp>
        <p:nvSpPr>
          <p:cNvPr id="3" name="Прямоугольник 2"/>
          <p:cNvSpPr/>
          <p:nvPr/>
        </p:nvSpPr>
        <p:spPr>
          <a:xfrm>
            <a:off x="79074" y="192652"/>
            <a:ext cx="8985852" cy="461665"/>
          </a:xfrm>
          <a:prstGeom prst="rect">
            <a:avLst/>
          </a:prstGeom>
        </p:spPr>
        <p:txBody>
          <a:bodyPr wrap="square">
            <a:spAutoFit/>
          </a:bodyPr>
          <a:lstStyle/>
          <a:p>
            <a:pPr marL="457200" indent="-457200" algn="ctr">
              <a:buFont typeface="+mj-lt"/>
              <a:buAutoNum type="arabicPeriod" startAt="2"/>
            </a:pPr>
            <a:r>
              <a:rPr lang="uk-UA" sz="2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Теоретико - економічні основи діяльності ТНК</a:t>
            </a:r>
          </a:p>
        </p:txBody>
      </p:sp>
      <p:graphicFrame>
        <p:nvGraphicFramePr>
          <p:cNvPr id="6" name="Объект 5"/>
          <p:cNvGraphicFramePr>
            <a:graphicFrameLocks noGrp="1"/>
          </p:cNvGraphicFramePr>
          <p:nvPr>
            <p:ph idx="1"/>
            <p:extLst>
              <p:ext uri="{D42A27DB-BD31-4B8C-83A1-F6EECF244321}">
                <p14:modId xmlns:p14="http://schemas.microsoft.com/office/powerpoint/2010/main" val="4239136522"/>
              </p:ext>
            </p:extLst>
          </p:nvPr>
        </p:nvGraphicFramePr>
        <p:xfrm>
          <a:off x="223024" y="1216301"/>
          <a:ext cx="8606651" cy="4960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12"/>
          </p:nvPr>
        </p:nvSpPr>
        <p:spPr/>
        <p:txBody>
          <a:bodyPr>
            <a:scene3d>
              <a:camera prst="orthographicFront"/>
              <a:lightRig rig="harsh" dir="t"/>
            </a:scene3d>
            <a:sp3d extrusionH="57150" prstMaterial="matte">
              <a:bevelT w="63500" h="12700" prst="angle"/>
              <a:contourClr>
                <a:schemeClr val="bg1">
                  <a:lumMod val="65000"/>
                </a:schemeClr>
              </a:contourClr>
            </a:sp3d>
          </a:bodyPr>
          <a:lstStyle/>
          <a:p>
            <a:fld id="{1C5C7EFC-FB93-4B0A-97A4-5DFF6022B23C}" type="slidenum">
              <a:rPr lang="ru-RU" sz="2000" b="1" smtClean="0">
                <a:ln/>
                <a:solidFill>
                  <a:schemeClr val="accent3"/>
                </a:solidFill>
                <a:effectLst>
                  <a:outerShdw blurRad="38100" dist="38100" dir="2700000" algn="tl">
                    <a:srgbClr val="000000">
                      <a:alpha val="43137"/>
                    </a:srgbClr>
                  </a:outerShdw>
                </a:effectLst>
              </a:rPr>
              <a:t>18</a:t>
            </a:fld>
            <a:endParaRPr lang="ru-RU" sz="2000" b="1" dirty="0">
              <a:ln/>
              <a:solidFill>
                <a:schemeClr val="accent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97814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
        <p:nvSpPr>
          <p:cNvPr id="3" name="Прямоугольник 2"/>
          <p:cNvSpPr/>
          <p:nvPr/>
        </p:nvSpPr>
        <p:spPr>
          <a:xfrm>
            <a:off x="674649" y="1955775"/>
            <a:ext cx="7794701" cy="3108543"/>
          </a:xfrm>
          <a:prstGeom prst="rect">
            <a:avLst/>
          </a:prstGeom>
        </p:spPr>
        <p:txBody>
          <a:bodyPr wrap="square">
            <a:spAutoFit/>
          </a:bodyPr>
          <a:lstStyle/>
          <a:p>
            <a:pPr marL="342900" indent="-342900">
              <a:buAutoNum type="arabicPeriod"/>
            </a:pPr>
            <a:r>
              <a:rPr lang="uk-UA"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Теорії </a:t>
            </a:r>
            <a:r>
              <a:rPr lang="uk-UA" sz="2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прямого закордонного інвестування і ТНК: огляд теорії </a:t>
            </a:r>
            <a:r>
              <a:rPr lang="uk-UA"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міжнародної </a:t>
            </a:r>
            <a:r>
              <a:rPr lang="uk-UA" sz="2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торгівлі, теорії прямих закордонних </a:t>
            </a:r>
            <a:r>
              <a:rPr lang="uk-UA"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інвестицій</a:t>
            </a:r>
          </a:p>
          <a:p>
            <a:pPr marL="342900" indent="-342900">
              <a:buAutoNum type="arabicPeriod"/>
            </a:pPr>
            <a:endParaRPr lang="uk-UA" sz="2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endParaRPr>
          </a:p>
          <a:p>
            <a:pPr marL="342900" indent="-342900">
              <a:buAutoNum type="arabicPeriod"/>
            </a:pPr>
            <a:r>
              <a:rPr lang="uk-UA"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Теоретико - економічні </a:t>
            </a:r>
            <a:r>
              <a:rPr lang="uk-UA" sz="2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основи діяльності </a:t>
            </a:r>
            <a:r>
              <a:rPr lang="uk-UA"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ТНК</a:t>
            </a:r>
          </a:p>
          <a:p>
            <a:pPr marL="342900" indent="-342900">
              <a:buAutoNum type="arabicPeriod"/>
            </a:pPr>
            <a:endParaRPr lang="uk-UA" sz="2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endParaRPr>
          </a:p>
          <a:p>
            <a:pPr marL="342900" indent="-342900">
              <a:buAutoNum type="arabicPeriod"/>
            </a:pPr>
            <a:r>
              <a:rPr lang="uk-UA"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Сутність </a:t>
            </a:r>
            <a:r>
              <a:rPr lang="uk-UA" sz="2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та переваги інтернаціоналізації.</a:t>
            </a:r>
          </a:p>
        </p:txBody>
      </p:sp>
      <p:sp>
        <p:nvSpPr>
          <p:cNvPr id="4" name="Номер слайда 3"/>
          <p:cNvSpPr>
            <a:spLocks noGrp="1"/>
          </p:cNvSpPr>
          <p:nvPr>
            <p:ph type="sldNum" sz="quarter" idx="12"/>
          </p:nvPr>
        </p:nvSpPr>
        <p:spPr/>
        <p:txBody>
          <a:bodyPr vert="horz" lIns="91440" tIns="45720" rIns="91440" bIns="45720" rtlCol="0" anchor="ctr">
            <a:scene3d>
              <a:camera prst="orthographicFront"/>
              <a:lightRig rig="harsh" dir="t"/>
            </a:scene3d>
            <a:sp3d extrusionH="57150" prstMaterial="matte">
              <a:bevelT w="63500" h="12700" prst="angle"/>
              <a:contourClr>
                <a:schemeClr val="bg1">
                  <a:lumMod val="65000"/>
                </a:schemeClr>
              </a:contourClr>
            </a:sp3d>
          </a:bodyPr>
          <a:lstStyle/>
          <a:p>
            <a:fld id="{1C5C7EFC-FB93-4B0A-97A4-5DFF6022B23C}" type="slidenum">
              <a:rPr lang="ru-RU" sz="2000" b="1">
                <a:ln/>
                <a:solidFill>
                  <a:schemeClr val="accent3"/>
                </a:solidFill>
                <a:effectLst>
                  <a:outerShdw blurRad="38100" dist="38100" dir="2700000" algn="tl">
                    <a:srgbClr val="000000">
                      <a:alpha val="43137"/>
                    </a:srgbClr>
                  </a:outerShdw>
                </a:effectLst>
              </a:rPr>
              <a:pPr/>
              <a:t>2</a:t>
            </a:fld>
            <a:endParaRPr lang="ru-RU" sz="2000" b="1">
              <a:ln/>
              <a:solidFill>
                <a:schemeClr val="accent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25868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 y="0"/>
            <a:ext cx="9139938" cy="6858000"/>
          </a:xfrm>
          <a:prstGeom prst="rect">
            <a:avLst/>
          </a:prstGeom>
        </p:spPr>
      </p:pic>
      <p:sp>
        <p:nvSpPr>
          <p:cNvPr id="3" name="Прямоугольник 2"/>
          <p:cNvSpPr/>
          <p:nvPr/>
        </p:nvSpPr>
        <p:spPr>
          <a:xfrm>
            <a:off x="79074" y="192652"/>
            <a:ext cx="8985852" cy="830997"/>
          </a:xfrm>
          <a:prstGeom prst="rect">
            <a:avLst/>
          </a:prstGeom>
        </p:spPr>
        <p:txBody>
          <a:bodyPr wrap="square">
            <a:spAutoFit/>
          </a:bodyPr>
          <a:lstStyle/>
          <a:p>
            <a:pPr marL="342900" indent="-342900" algn="ctr">
              <a:buAutoNum type="arabicPeriod"/>
            </a:pPr>
            <a:r>
              <a:rPr lang="uk-UA" sz="2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Теорії прямого закордонного інвестування і ТНК: </a:t>
            </a:r>
            <a:r>
              <a:rPr lang="uk-UA" sz="24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
            </a:r>
            <a:br>
              <a:rPr lang="uk-UA" sz="24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br>
            <a:r>
              <a:rPr lang="uk-UA" sz="24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огляд </a:t>
            </a:r>
            <a:r>
              <a:rPr lang="uk-UA" sz="2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теорії </a:t>
            </a:r>
            <a:r>
              <a:rPr lang="uk-UA" sz="24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міжнародної торгівлі</a:t>
            </a:r>
            <a:endParaRPr lang="uk-UA" sz="2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2086609771"/>
              </p:ext>
            </p:extLst>
          </p:nvPr>
        </p:nvGraphicFramePr>
        <p:xfrm>
          <a:off x="314325" y="1216301"/>
          <a:ext cx="8515350" cy="4960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Номер слайда 6"/>
          <p:cNvSpPr>
            <a:spLocks noGrp="1"/>
          </p:cNvSpPr>
          <p:nvPr>
            <p:ph type="sldNum" sz="quarter" idx="12"/>
          </p:nvPr>
        </p:nvSpPr>
        <p:spPr/>
        <p:txBody>
          <a:bodyPr vert="horz" lIns="91440" tIns="45720" rIns="91440" bIns="45720" rtlCol="0" anchor="ctr">
            <a:scene3d>
              <a:camera prst="orthographicFront"/>
              <a:lightRig rig="harsh" dir="t"/>
            </a:scene3d>
            <a:sp3d extrusionH="57150" prstMaterial="matte">
              <a:bevelT w="63500" h="12700" prst="angle"/>
              <a:contourClr>
                <a:schemeClr val="bg1">
                  <a:lumMod val="65000"/>
                </a:schemeClr>
              </a:contourClr>
            </a:sp3d>
          </a:bodyPr>
          <a:lstStyle/>
          <a:p>
            <a:fld id="{1C5C7EFC-FB93-4B0A-97A4-5DFF6022B23C}" type="slidenum">
              <a:rPr lang="ru-RU" sz="2000" b="1">
                <a:ln/>
                <a:solidFill>
                  <a:schemeClr val="accent3"/>
                </a:solidFill>
                <a:effectLst>
                  <a:outerShdw blurRad="38100" dist="38100" dir="2700000" algn="tl">
                    <a:srgbClr val="000000">
                      <a:alpha val="43137"/>
                    </a:srgbClr>
                  </a:outerShdw>
                </a:effectLst>
              </a:rPr>
              <a:pPr/>
              <a:t>3</a:t>
            </a:fld>
            <a:endParaRPr lang="ru-RU" sz="2000" b="1" dirty="0">
              <a:ln/>
              <a:solidFill>
                <a:schemeClr val="accent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53434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 y="0"/>
            <a:ext cx="9139938" cy="6858000"/>
          </a:xfrm>
          <a:prstGeom prst="rect">
            <a:avLst/>
          </a:prstGeom>
        </p:spPr>
      </p:pic>
      <p:sp>
        <p:nvSpPr>
          <p:cNvPr id="3" name="Прямоугольник 2"/>
          <p:cNvSpPr/>
          <p:nvPr/>
        </p:nvSpPr>
        <p:spPr>
          <a:xfrm>
            <a:off x="79074" y="192652"/>
            <a:ext cx="8985852" cy="830997"/>
          </a:xfrm>
          <a:prstGeom prst="rect">
            <a:avLst/>
          </a:prstGeom>
        </p:spPr>
        <p:txBody>
          <a:bodyPr wrap="square">
            <a:spAutoFit/>
          </a:bodyPr>
          <a:lstStyle/>
          <a:p>
            <a:pPr marL="342900" indent="-342900" algn="ctr">
              <a:buAutoNum type="arabicPeriod"/>
            </a:pPr>
            <a:r>
              <a:rPr lang="uk-UA" sz="2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Теорії прямого закордонного інвестування і ТНК: </a:t>
            </a:r>
            <a:r>
              <a:rPr lang="uk-UA" sz="24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
            </a:r>
            <a:br>
              <a:rPr lang="uk-UA" sz="24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br>
            <a:r>
              <a:rPr lang="uk-UA" sz="24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огляд </a:t>
            </a:r>
            <a:r>
              <a:rPr lang="uk-UA" sz="2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теорії </a:t>
            </a:r>
            <a:r>
              <a:rPr lang="uk-UA" sz="24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міжнародної торгівлі</a:t>
            </a:r>
            <a:endParaRPr lang="uk-UA" sz="2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3744994596"/>
              </p:ext>
            </p:extLst>
          </p:nvPr>
        </p:nvGraphicFramePr>
        <p:xfrm>
          <a:off x="314325" y="1216301"/>
          <a:ext cx="8515350" cy="4960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12"/>
          </p:nvPr>
        </p:nvSpPr>
        <p:spPr/>
        <p:txBody>
          <a:bodyPr vert="horz" lIns="91440" tIns="45720" rIns="91440" bIns="45720" rtlCol="0" anchor="ctr">
            <a:scene3d>
              <a:camera prst="orthographicFront"/>
              <a:lightRig rig="harsh" dir="t"/>
            </a:scene3d>
            <a:sp3d extrusionH="57150" prstMaterial="matte">
              <a:bevelT w="63500" h="12700" prst="angle"/>
              <a:contourClr>
                <a:schemeClr val="bg1">
                  <a:lumMod val="65000"/>
                </a:schemeClr>
              </a:contourClr>
            </a:sp3d>
          </a:bodyPr>
          <a:lstStyle/>
          <a:p>
            <a:fld id="{1C5C7EFC-FB93-4B0A-97A4-5DFF6022B23C}" type="slidenum">
              <a:rPr lang="ru-RU" sz="2000" b="1">
                <a:ln/>
                <a:solidFill>
                  <a:schemeClr val="accent3"/>
                </a:solidFill>
                <a:effectLst>
                  <a:outerShdw blurRad="38100" dist="38100" dir="2700000" algn="tl">
                    <a:srgbClr val="000000">
                      <a:alpha val="43137"/>
                    </a:srgbClr>
                  </a:outerShdw>
                </a:effectLst>
              </a:rPr>
              <a:pPr/>
              <a:t>4</a:t>
            </a:fld>
            <a:endParaRPr lang="ru-RU" sz="2000" b="1">
              <a:ln/>
              <a:solidFill>
                <a:schemeClr val="accent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84632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 y="0"/>
            <a:ext cx="9139938" cy="6858000"/>
          </a:xfrm>
          <a:prstGeom prst="rect">
            <a:avLst/>
          </a:prstGeom>
        </p:spPr>
      </p:pic>
      <p:sp>
        <p:nvSpPr>
          <p:cNvPr id="3" name="Прямоугольник 2"/>
          <p:cNvSpPr/>
          <p:nvPr/>
        </p:nvSpPr>
        <p:spPr>
          <a:xfrm>
            <a:off x="79074" y="192652"/>
            <a:ext cx="8985852" cy="830997"/>
          </a:xfrm>
          <a:prstGeom prst="rect">
            <a:avLst/>
          </a:prstGeom>
        </p:spPr>
        <p:txBody>
          <a:bodyPr wrap="square">
            <a:spAutoFit/>
          </a:bodyPr>
          <a:lstStyle/>
          <a:p>
            <a:pPr marL="342900" indent="-342900" algn="ctr">
              <a:buAutoNum type="arabicPeriod"/>
            </a:pPr>
            <a:r>
              <a:rPr lang="uk-UA" sz="2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Теорії прямого закордонного інвестування і ТНК: </a:t>
            </a:r>
            <a:r>
              <a:rPr lang="uk-UA" sz="24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
            </a:r>
            <a:br>
              <a:rPr lang="uk-UA" sz="24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br>
            <a:r>
              <a:rPr lang="uk-UA" sz="24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огляд теорії міжнародної торгівлі</a:t>
            </a:r>
            <a:endParaRPr lang="uk-UA" sz="2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3924504604"/>
              </p:ext>
            </p:extLst>
          </p:nvPr>
        </p:nvGraphicFramePr>
        <p:xfrm>
          <a:off x="314325" y="1216301"/>
          <a:ext cx="8515350" cy="4960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12"/>
          </p:nvPr>
        </p:nvSpPr>
        <p:spPr/>
        <p:txBody>
          <a:bodyPr>
            <a:scene3d>
              <a:camera prst="orthographicFront"/>
              <a:lightRig rig="harsh" dir="t"/>
            </a:scene3d>
            <a:sp3d extrusionH="57150" prstMaterial="matte">
              <a:bevelT w="63500" h="12700" prst="angle"/>
              <a:contourClr>
                <a:schemeClr val="bg1">
                  <a:lumMod val="65000"/>
                </a:schemeClr>
              </a:contourClr>
            </a:sp3d>
          </a:bodyPr>
          <a:lstStyle/>
          <a:p>
            <a:fld id="{1C5C7EFC-FB93-4B0A-97A4-5DFF6022B23C}" type="slidenum">
              <a:rPr lang="ru-RU" sz="2000" b="1" smtClean="0">
                <a:ln/>
                <a:solidFill>
                  <a:schemeClr val="accent3"/>
                </a:solidFill>
                <a:effectLst>
                  <a:outerShdw blurRad="38100" dist="38100" dir="2700000" algn="tl">
                    <a:srgbClr val="000000">
                      <a:alpha val="43137"/>
                    </a:srgbClr>
                  </a:outerShdw>
                </a:effectLst>
              </a:rPr>
              <a:t>5</a:t>
            </a:fld>
            <a:endParaRPr lang="ru-RU" sz="2000" b="1" dirty="0">
              <a:ln/>
              <a:solidFill>
                <a:schemeClr val="accent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96727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 y="0"/>
            <a:ext cx="9139938" cy="6858000"/>
          </a:xfrm>
          <a:prstGeom prst="rect">
            <a:avLst/>
          </a:prstGeom>
        </p:spPr>
      </p:pic>
      <p:sp>
        <p:nvSpPr>
          <p:cNvPr id="3" name="Прямоугольник 2"/>
          <p:cNvSpPr/>
          <p:nvPr/>
        </p:nvSpPr>
        <p:spPr>
          <a:xfrm>
            <a:off x="79074" y="192652"/>
            <a:ext cx="8985852" cy="830997"/>
          </a:xfrm>
          <a:prstGeom prst="rect">
            <a:avLst/>
          </a:prstGeom>
        </p:spPr>
        <p:txBody>
          <a:bodyPr wrap="square">
            <a:spAutoFit/>
          </a:bodyPr>
          <a:lstStyle/>
          <a:p>
            <a:pPr marL="342900" indent="-342900" algn="ctr">
              <a:buAutoNum type="arabicPeriod"/>
            </a:pPr>
            <a:r>
              <a:rPr lang="uk-UA" sz="2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Теорії прямого закордонного інвестування і ТНК</a:t>
            </a:r>
            <a:r>
              <a:rPr lang="uk-UA" sz="24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a:t>
            </a:r>
            <a:br>
              <a:rPr lang="uk-UA" sz="24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br>
            <a:r>
              <a:rPr lang="uk-UA" sz="24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теорії </a:t>
            </a:r>
            <a:r>
              <a:rPr lang="uk-UA" sz="2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прямих закордонних інвестицій</a:t>
            </a:r>
          </a:p>
        </p:txBody>
      </p:sp>
      <p:graphicFrame>
        <p:nvGraphicFramePr>
          <p:cNvPr id="6" name="Объект 5"/>
          <p:cNvGraphicFramePr>
            <a:graphicFrameLocks noGrp="1"/>
          </p:cNvGraphicFramePr>
          <p:nvPr>
            <p:ph idx="1"/>
            <p:extLst>
              <p:ext uri="{D42A27DB-BD31-4B8C-83A1-F6EECF244321}">
                <p14:modId xmlns:p14="http://schemas.microsoft.com/office/powerpoint/2010/main" val="3851453643"/>
              </p:ext>
            </p:extLst>
          </p:nvPr>
        </p:nvGraphicFramePr>
        <p:xfrm>
          <a:off x="223024" y="1216301"/>
          <a:ext cx="8606651" cy="4960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12"/>
          </p:nvPr>
        </p:nvSpPr>
        <p:spPr/>
        <p:txBody>
          <a:bodyPr>
            <a:scene3d>
              <a:camera prst="orthographicFront"/>
              <a:lightRig rig="harsh" dir="t"/>
            </a:scene3d>
            <a:sp3d extrusionH="57150" prstMaterial="matte">
              <a:bevelT w="63500" h="12700" prst="angle"/>
              <a:contourClr>
                <a:schemeClr val="bg1">
                  <a:lumMod val="65000"/>
                </a:schemeClr>
              </a:contourClr>
            </a:sp3d>
          </a:bodyPr>
          <a:lstStyle/>
          <a:p>
            <a:fld id="{1C5C7EFC-FB93-4B0A-97A4-5DFF6022B23C}" type="slidenum">
              <a:rPr lang="ru-RU" sz="2000" b="1" smtClean="0">
                <a:ln/>
                <a:solidFill>
                  <a:schemeClr val="accent3"/>
                </a:solidFill>
                <a:effectLst>
                  <a:outerShdw blurRad="38100" dist="38100" dir="2700000" algn="tl">
                    <a:srgbClr val="000000">
                      <a:alpha val="43137"/>
                    </a:srgbClr>
                  </a:outerShdw>
                </a:effectLst>
              </a:rPr>
              <a:t>6</a:t>
            </a:fld>
            <a:endParaRPr lang="ru-RU" sz="2000" b="1" dirty="0">
              <a:ln/>
              <a:solidFill>
                <a:schemeClr val="accent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79948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 y="0"/>
            <a:ext cx="9139938" cy="6858000"/>
          </a:xfrm>
          <a:prstGeom prst="rect">
            <a:avLst/>
          </a:prstGeom>
        </p:spPr>
      </p:pic>
      <p:sp>
        <p:nvSpPr>
          <p:cNvPr id="3" name="Прямоугольник 2"/>
          <p:cNvSpPr/>
          <p:nvPr/>
        </p:nvSpPr>
        <p:spPr>
          <a:xfrm>
            <a:off x="79074" y="192652"/>
            <a:ext cx="8985852" cy="830997"/>
          </a:xfrm>
          <a:prstGeom prst="rect">
            <a:avLst/>
          </a:prstGeom>
        </p:spPr>
        <p:txBody>
          <a:bodyPr wrap="square">
            <a:spAutoFit/>
          </a:bodyPr>
          <a:lstStyle/>
          <a:p>
            <a:pPr marL="342900" indent="-342900" algn="ctr">
              <a:buAutoNum type="arabicPeriod"/>
            </a:pPr>
            <a:r>
              <a:rPr lang="uk-UA" sz="2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Теорії прямого закордонного інвестування і ТНК</a:t>
            </a:r>
            <a:r>
              <a:rPr lang="uk-UA" sz="24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a:t>
            </a:r>
            <a:br>
              <a:rPr lang="uk-UA" sz="24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br>
            <a:r>
              <a:rPr lang="uk-UA" sz="24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теорії </a:t>
            </a:r>
            <a:r>
              <a:rPr lang="uk-UA" sz="2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прямих закордонних інвестицій</a:t>
            </a:r>
          </a:p>
        </p:txBody>
      </p:sp>
      <p:graphicFrame>
        <p:nvGraphicFramePr>
          <p:cNvPr id="6" name="Объект 5"/>
          <p:cNvGraphicFramePr>
            <a:graphicFrameLocks noGrp="1"/>
          </p:cNvGraphicFramePr>
          <p:nvPr>
            <p:ph idx="1"/>
            <p:extLst>
              <p:ext uri="{D42A27DB-BD31-4B8C-83A1-F6EECF244321}">
                <p14:modId xmlns:p14="http://schemas.microsoft.com/office/powerpoint/2010/main" val="1002356511"/>
              </p:ext>
            </p:extLst>
          </p:nvPr>
        </p:nvGraphicFramePr>
        <p:xfrm>
          <a:off x="223024" y="1216301"/>
          <a:ext cx="8606651" cy="4960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12"/>
          </p:nvPr>
        </p:nvSpPr>
        <p:spPr/>
        <p:txBody>
          <a:bodyPr>
            <a:scene3d>
              <a:camera prst="orthographicFront"/>
              <a:lightRig rig="harsh" dir="t"/>
            </a:scene3d>
            <a:sp3d extrusionH="57150" prstMaterial="matte">
              <a:bevelT w="63500" h="12700" prst="angle"/>
              <a:contourClr>
                <a:schemeClr val="bg1">
                  <a:lumMod val="65000"/>
                </a:schemeClr>
              </a:contourClr>
            </a:sp3d>
          </a:bodyPr>
          <a:lstStyle/>
          <a:p>
            <a:fld id="{1C5C7EFC-FB93-4B0A-97A4-5DFF6022B23C}" type="slidenum">
              <a:rPr lang="ru-RU" sz="2000" b="1" smtClean="0">
                <a:ln/>
                <a:solidFill>
                  <a:schemeClr val="accent3"/>
                </a:solidFill>
                <a:effectLst>
                  <a:outerShdw blurRad="38100" dist="38100" dir="2700000" algn="tl">
                    <a:srgbClr val="000000">
                      <a:alpha val="43137"/>
                    </a:srgbClr>
                  </a:outerShdw>
                </a:effectLst>
              </a:rPr>
              <a:t>7</a:t>
            </a:fld>
            <a:endParaRPr lang="ru-RU" sz="2000" b="1" dirty="0">
              <a:ln/>
              <a:solidFill>
                <a:schemeClr val="accent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3143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 y="0"/>
            <a:ext cx="9139938" cy="6858000"/>
          </a:xfrm>
          <a:prstGeom prst="rect">
            <a:avLst/>
          </a:prstGeom>
        </p:spPr>
      </p:pic>
      <p:sp>
        <p:nvSpPr>
          <p:cNvPr id="3" name="Прямоугольник 2"/>
          <p:cNvSpPr/>
          <p:nvPr/>
        </p:nvSpPr>
        <p:spPr>
          <a:xfrm>
            <a:off x="79074" y="192652"/>
            <a:ext cx="8985852" cy="830997"/>
          </a:xfrm>
          <a:prstGeom prst="rect">
            <a:avLst/>
          </a:prstGeom>
        </p:spPr>
        <p:txBody>
          <a:bodyPr wrap="square">
            <a:spAutoFit/>
          </a:bodyPr>
          <a:lstStyle/>
          <a:p>
            <a:pPr marL="342900" indent="-342900" algn="ctr">
              <a:buAutoNum type="arabicPeriod"/>
            </a:pPr>
            <a:r>
              <a:rPr lang="uk-UA" sz="2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Теорії прямого закордонного інвестування і ТНК</a:t>
            </a:r>
            <a:r>
              <a:rPr lang="uk-UA" sz="24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a:t>
            </a:r>
            <a:br>
              <a:rPr lang="uk-UA" sz="24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br>
            <a:r>
              <a:rPr lang="uk-UA" sz="24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теорії </a:t>
            </a:r>
            <a:r>
              <a:rPr lang="uk-UA" sz="2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прямих закордонних інвестицій</a:t>
            </a:r>
          </a:p>
        </p:txBody>
      </p:sp>
      <p:graphicFrame>
        <p:nvGraphicFramePr>
          <p:cNvPr id="6" name="Объект 5"/>
          <p:cNvGraphicFramePr>
            <a:graphicFrameLocks noGrp="1"/>
          </p:cNvGraphicFramePr>
          <p:nvPr>
            <p:ph idx="1"/>
            <p:extLst>
              <p:ext uri="{D42A27DB-BD31-4B8C-83A1-F6EECF244321}">
                <p14:modId xmlns:p14="http://schemas.microsoft.com/office/powerpoint/2010/main" val="1432648539"/>
              </p:ext>
            </p:extLst>
          </p:nvPr>
        </p:nvGraphicFramePr>
        <p:xfrm>
          <a:off x="223024" y="1216301"/>
          <a:ext cx="8606651" cy="4960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12"/>
          </p:nvPr>
        </p:nvSpPr>
        <p:spPr/>
        <p:txBody>
          <a:bodyPr>
            <a:scene3d>
              <a:camera prst="orthographicFront"/>
              <a:lightRig rig="harsh" dir="t"/>
            </a:scene3d>
            <a:sp3d extrusionH="57150" prstMaterial="matte">
              <a:bevelT w="63500" h="12700" prst="angle"/>
              <a:contourClr>
                <a:schemeClr val="bg1">
                  <a:lumMod val="65000"/>
                </a:schemeClr>
              </a:contourClr>
            </a:sp3d>
          </a:bodyPr>
          <a:lstStyle/>
          <a:p>
            <a:fld id="{1C5C7EFC-FB93-4B0A-97A4-5DFF6022B23C}" type="slidenum">
              <a:rPr lang="ru-RU" sz="2000" b="1" smtClean="0">
                <a:ln/>
                <a:solidFill>
                  <a:schemeClr val="accent3"/>
                </a:solidFill>
                <a:effectLst>
                  <a:outerShdw blurRad="38100" dist="38100" dir="2700000" algn="tl">
                    <a:srgbClr val="000000">
                      <a:alpha val="43137"/>
                    </a:srgbClr>
                  </a:outerShdw>
                </a:effectLst>
              </a:rPr>
              <a:t>8</a:t>
            </a:fld>
            <a:endParaRPr lang="ru-RU" sz="2000" b="1" dirty="0">
              <a:ln/>
              <a:solidFill>
                <a:schemeClr val="accent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0363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 y="0"/>
            <a:ext cx="9139938" cy="6858000"/>
          </a:xfrm>
          <a:prstGeom prst="rect">
            <a:avLst/>
          </a:prstGeom>
        </p:spPr>
      </p:pic>
      <p:sp>
        <p:nvSpPr>
          <p:cNvPr id="3" name="Прямоугольник 2"/>
          <p:cNvSpPr/>
          <p:nvPr/>
        </p:nvSpPr>
        <p:spPr>
          <a:xfrm>
            <a:off x="79074" y="192652"/>
            <a:ext cx="8985852" cy="830997"/>
          </a:xfrm>
          <a:prstGeom prst="rect">
            <a:avLst/>
          </a:prstGeom>
        </p:spPr>
        <p:txBody>
          <a:bodyPr wrap="square">
            <a:spAutoFit/>
          </a:bodyPr>
          <a:lstStyle/>
          <a:p>
            <a:pPr marL="342900" indent="-342900" algn="ctr">
              <a:buAutoNum type="arabicPeriod"/>
            </a:pPr>
            <a:r>
              <a:rPr lang="uk-UA" sz="2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Теорії прямого закордонного інвестування і ТНК</a:t>
            </a:r>
            <a:r>
              <a:rPr lang="uk-UA" sz="24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a:t>
            </a:r>
            <a:br>
              <a:rPr lang="uk-UA" sz="24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br>
            <a:r>
              <a:rPr lang="uk-UA" sz="24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теорії </a:t>
            </a:r>
            <a:r>
              <a:rPr lang="uk-UA" sz="2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прямих закордонних інвестицій</a:t>
            </a:r>
          </a:p>
        </p:txBody>
      </p:sp>
      <p:graphicFrame>
        <p:nvGraphicFramePr>
          <p:cNvPr id="6" name="Объект 5"/>
          <p:cNvGraphicFramePr>
            <a:graphicFrameLocks noGrp="1"/>
          </p:cNvGraphicFramePr>
          <p:nvPr>
            <p:ph idx="1"/>
            <p:extLst>
              <p:ext uri="{D42A27DB-BD31-4B8C-83A1-F6EECF244321}">
                <p14:modId xmlns:p14="http://schemas.microsoft.com/office/powerpoint/2010/main" val="1786479610"/>
              </p:ext>
            </p:extLst>
          </p:nvPr>
        </p:nvGraphicFramePr>
        <p:xfrm>
          <a:off x="223024" y="1216301"/>
          <a:ext cx="8606651" cy="4960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12"/>
          </p:nvPr>
        </p:nvSpPr>
        <p:spPr/>
        <p:txBody>
          <a:bodyPr>
            <a:scene3d>
              <a:camera prst="orthographicFront"/>
              <a:lightRig rig="harsh" dir="t"/>
            </a:scene3d>
            <a:sp3d extrusionH="57150" prstMaterial="matte">
              <a:bevelT w="63500" h="12700" prst="angle"/>
              <a:contourClr>
                <a:schemeClr val="bg1">
                  <a:lumMod val="65000"/>
                </a:schemeClr>
              </a:contourClr>
            </a:sp3d>
          </a:bodyPr>
          <a:lstStyle/>
          <a:p>
            <a:fld id="{1C5C7EFC-FB93-4B0A-97A4-5DFF6022B23C}" type="slidenum">
              <a:rPr lang="ru-RU" sz="2000" b="1" smtClean="0">
                <a:ln/>
                <a:solidFill>
                  <a:schemeClr val="accent3"/>
                </a:solidFill>
                <a:effectLst>
                  <a:outerShdw blurRad="38100" dist="38100" dir="2700000" algn="tl">
                    <a:srgbClr val="000000">
                      <a:alpha val="43137"/>
                    </a:srgbClr>
                  </a:outerShdw>
                </a:effectLst>
              </a:rPr>
              <a:t>9</a:t>
            </a:fld>
            <a:endParaRPr lang="ru-RU" sz="2000" b="1" dirty="0">
              <a:ln/>
              <a:solidFill>
                <a:schemeClr val="accent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47731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1206</TotalTime>
  <Words>2413</Words>
  <Application>Microsoft Office PowerPoint</Application>
  <PresentationFormat>Экран (4:3)</PresentationFormat>
  <Paragraphs>95</Paragraphs>
  <Slides>18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рис.1.  Еклектична модель OLI </vt:lpstr>
      <vt:lpstr>Презентация PowerPoint</vt:lpstr>
      <vt:lpstr>рис.2.  Система чотирьох детермінант конкурентної переваги країни  за М. Портером</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Михаил Горяйнов</dc:creator>
  <cp:lastModifiedBy>Юлия Кусакова</cp:lastModifiedBy>
  <cp:revision>34</cp:revision>
  <dcterms:created xsi:type="dcterms:W3CDTF">2013-11-19T05:52:05Z</dcterms:created>
  <dcterms:modified xsi:type="dcterms:W3CDTF">2025-09-24T20:06:21Z</dcterms:modified>
</cp:coreProperties>
</file>