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5"/>
  </p:notesMasterIdLst>
  <p:sldIdLst>
    <p:sldId id="256" r:id="rId2"/>
    <p:sldId id="257" r:id="rId3"/>
    <p:sldId id="474" r:id="rId4"/>
    <p:sldId id="479" r:id="rId5"/>
    <p:sldId id="469" r:id="rId6"/>
    <p:sldId id="428" r:id="rId7"/>
    <p:sldId id="470" r:id="rId8"/>
    <p:sldId id="429" r:id="rId9"/>
    <p:sldId id="463" r:id="rId10"/>
    <p:sldId id="471" r:id="rId11"/>
    <p:sldId id="424" r:id="rId12"/>
    <p:sldId id="426" r:id="rId13"/>
    <p:sldId id="265" r:id="rId14"/>
    <p:sldId id="439" r:id="rId15"/>
    <p:sldId id="446" r:id="rId16"/>
    <p:sldId id="280" r:id="rId17"/>
    <p:sldId id="413" r:id="rId18"/>
    <p:sldId id="414" r:id="rId19"/>
    <p:sldId id="472" r:id="rId20"/>
    <p:sldId id="312" r:id="rId21"/>
    <p:sldId id="314" r:id="rId22"/>
    <p:sldId id="315" r:id="rId23"/>
    <p:sldId id="316" r:id="rId24"/>
    <p:sldId id="317" r:id="rId25"/>
    <p:sldId id="318" r:id="rId26"/>
    <p:sldId id="477" r:id="rId27"/>
    <p:sldId id="320" r:id="rId28"/>
    <p:sldId id="465" r:id="rId29"/>
    <p:sldId id="321" r:id="rId30"/>
    <p:sldId id="481" r:id="rId31"/>
    <p:sldId id="442" r:id="rId32"/>
    <p:sldId id="448" r:id="rId33"/>
    <p:sldId id="466" r:id="rId34"/>
    <p:sldId id="443" r:id="rId35"/>
    <p:sldId id="444" r:id="rId36"/>
    <p:sldId id="476" r:id="rId37"/>
    <p:sldId id="377" r:id="rId38"/>
    <p:sldId id="378" r:id="rId39"/>
    <p:sldId id="379" r:id="rId40"/>
    <p:sldId id="475" r:id="rId41"/>
    <p:sldId id="450" r:id="rId42"/>
    <p:sldId id="449" r:id="rId43"/>
    <p:sldId id="451" r:id="rId44"/>
    <p:sldId id="464" r:id="rId45"/>
    <p:sldId id="461" r:id="rId46"/>
    <p:sldId id="453" r:id="rId47"/>
    <p:sldId id="454" r:id="rId48"/>
    <p:sldId id="455" r:id="rId49"/>
    <p:sldId id="473" r:id="rId50"/>
    <p:sldId id="459" r:id="rId51"/>
    <p:sldId id="460" r:id="rId52"/>
    <p:sldId id="480" r:id="rId53"/>
    <p:sldId id="415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1109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85" autoAdjust="0"/>
    <p:restoredTop sz="94686" autoAdjust="0"/>
  </p:normalViewPr>
  <p:slideViewPr>
    <p:cSldViewPr>
      <p:cViewPr>
        <p:scale>
          <a:sx n="100" d="100"/>
          <a:sy n="100" d="100"/>
        </p:scale>
        <p:origin x="1474" y="139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42053C-ACAE-42F5-B6DB-FC69B7A5A53C}" type="datetimeFigureOut">
              <a:rPr lang="en-US" smtClean="0"/>
              <a:pPr/>
              <a:t>11/12/2014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35C206-F7D4-44A6-B85A-9C5C914C2F79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5A8D3E-67FE-4CEE-A675-DAA40F6942FF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Review activity steps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2CE912-1614-4714-BDDE-7F2C6F2BBFD6}" type="slidenum">
              <a:rPr lang="en-US"/>
              <a:pPr/>
              <a:t>47</a:t>
            </a:fld>
            <a:endParaRPr lang="en-US"/>
          </a:p>
        </p:txBody>
      </p:sp>
      <p:sp>
        <p:nvSpPr>
          <p:cNvPr id="4813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5C206-F7D4-44A6-B85A-9C5C914C2F79}" type="slidenum">
              <a:rPr lang="en-IN" smtClean="0"/>
              <a:pPr/>
              <a:t>53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5C206-F7D4-44A6-B85A-9C5C914C2F79}" type="slidenum">
              <a:rPr lang="en-IN" smtClean="0"/>
              <a:pPr/>
              <a:t>11</a:t>
            </a:fld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143EED-AF75-4474-809A-9A1D83860B69}" type="slidenum">
              <a:rPr lang="en-US"/>
              <a:pPr/>
              <a:t>12</a:t>
            </a:fld>
            <a:endParaRPr lang="en-US"/>
          </a:p>
        </p:txBody>
      </p:sp>
      <p:sp>
        <p:nvSpPr>
          <p:cNvPr id="1126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D4E165-35D9-4A3A-97A4-A0DD486D4C60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43010" name="Rectangle 2050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205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Discuss materials at each workstation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538C4A3-425F-4465-8016-F74B2462563D}" type="slidenum">
              <a:rPr lang="en-US"/>
              <a:pPr/>
              <a:t>17</a:t>
            </a:fld>
            <a:endParaRPr lang="en-US"/>
          </a:p>
        </p:txBody>
      </p:sp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5C206-F7D4-44A6-B85A-9C5C914C2F79}" type="slidenum">
              <a:rPr lang="en-IN" smtClean="0"/>
              <a:pPr/>
              <a:t>34</a:t>
            </a:fld>
            <a:endParaRPr lang="en-I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94307E-EF0C-4155-8F57-2288D5292B08}" type="slidenum">
              <a:rPr lang="en-US"/>
              <a:pPr/>
              <a:t>35</a:t>
            </a:fld>
            <a:endParaRPr lang="en-US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first step in specimen collection is to fill in the required paperwork. Discuss with participants what information to fill in on tubes.</a:t>
            </a:r>
          </a:p>
          <a:p>
            <a:r>
              <a:rPr lang="en-US"/>
              <a:t>Use your laboratory form and go through the correct way to fill in information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ED5F29-4A51-48B3-B324-C9FCF7091195}" type="slidenum">
              <a:rPr lang="en-US"/>
              <a:pPr/>
              <a:t>36</a:t>
            </a:fld>
            <a:endParaRPr lang="en-US"/>
          </a:p>
        </p:txBody>
      </p:sp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D42231-B3C0-42E1-867F-867418016CFE}" type="slidenum">
              <a:rPr lang="en-US"/>
              <a:pPr/>
              <a:t>46</a:t>
            </a:fld>
            <a:endParaRPr lang="en-US"/>
          </a:p>
        </p:txBody>
      </p:sp>
      <p:sp>
        <p:nvSpPr>
          <p:cNvPr id="4608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CC49D9D-2865-424F-A449-6754561781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95400"/>
            <a:ext cx="2743200" cy="487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200400" y="2133600"/>
            <a:ext cx="27051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6057900" y="2133600"/>
            <a:ext cx="2705100" cy="4114800"/>
          </a:xfrm>
        </p:spPr>
        <p:txBody>
          <a:bodyPr/>
          <a:lstStyle/>
          <a:p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D4430BA-CD03-4137-8B6C-33134F7BE7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1C322D9-47D6-4DB5-82AF-D9FB03DEC9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8F80076-A7D9-4CF2-AA1C-217D7B09EA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8" r:id="rId13"/>
    <p:sldLayoutId id="2147483760" r:id="rId14"/>
    <p:sldLayoutId id="2147483761" r:id="rId15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andabiologicals.com/htm_eng/products/tbelisa2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http://www.andabiologicals.com/gfx/tbelisa.jpg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3.gif"/><Relationship Id="rId7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"/>
            <a:ext cx="7772400" cy="1470025"/>
          </a:xfrm>
          <a:solidFill>
            <a:srgbClr val="FFC000"/>
          </a:solidFill>
        </p:spPr>
        <p:txBody>
          <a:bodyPr anchor="ctr" anchorCtr="0">
            <a:normAutofit fontScale="90000"/>
          </a:bodyPr>
          <a:lstStyle/>
          <a:p>
            <a:pPr algn="ctr"/>
            <a:r>
              <a:rPr lang="en-US" sz="6600" dirty="0" smtClean="0">
                <a:latin typeface="Times New Roman" pitchFamily="18" charset="0"/>
                <a:cs typeface="Times New Roman" pitchFamily="18" charset="0"/>
              </a:rPr>
              <a:t>INTRODUCTION TO</a:t>
            </a:r>
            <a:endParaRPr lang="en-IN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43200"/>
            <a:ext cx="6400800" cy="1752600"/>
          </a:xfrm>
          <a:solidFill>
            <a:srgbClr val="FFC0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en-US" sz="9600" b="1" dirty="0" smtClean="0">
                <a:solidFill>
                  <a:srgbClr val="00206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ELISA</a:t>
            </a:r>
            <a:endParaRPr lang="en-IN" sz="9600" b="1" dirty="0">
              <a:solidFill>
                <a:srgbClr val="00206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dell\Desktop\RML\RML\haed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0"/>
            <a:ext cx="9144000" cy="762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  <p:sndAc>
      <p:stSnd>
        <p:snd r:embed="rId2" name="laser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Line 2"/>
          <p:cNvSpPr>
            <a:spLocks noChangeShapeType="1"/>
          </p:cNvSpPr>
          <p:nvPr/>
        </p:nvSpPr>
        <p:spPr bwMode="auto">
          <a:xfrm>
            <a:off x="3124200" y="2286000"/>
            <a:ext cx="0" cy="3962400"/>
          </a:xfrm>
          <a:prstGeom prst="line">
            <a:avLst/>
          </a:prstGeom>
          <a:noFill/>
          <a:ln w="28575">
            <a:solidFill>
              <a:srgbClr val="FF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IN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295400"/>
            <a:ext cx="6402388" cy="5349875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838200"/>
            <a:ext cx="2819400" cy="5334000"/>
          </a:xfrm>
        </p:spPr>
        <p:txBody>
          <a:bodyPr anchor="t" anchorCtr="0"/>
          <a:lstStyle/>
          <a:p>
            <a:r>
              <a:rPr lang="en-US" altLang="en-US" sz="3000" b="1" dirty="0" smtClean="0">
                <a:solidFill>
                  <a:srgbClr val="FF9900"/>
                </a:solidFill>
              </a:rPr>
              <a:t>Basic Steps Of </a:t>
            </a:r>
            <a:r>
              <a:rPr lang="en-US" altLang="en-US" sz="2800" b="1" dirty="0"/>
              <a:t>E</a:t>
            </a:r>
            <a:r>
              <a:rPr lang="en-US" altLang="en-US" sz="2800" b="1" dirty="0">
                <a:latin typeface="Arial" charset="0"/>
              </a:rPr>
              <a:t>nzyme-</a:t>
            </a:r>
            <a:r>
              <a:rPr lang="en-US" altLang="en-US" sz="2800" b="1" dirty="0"/>
              <a:t>L</a:t>
            </a:r>
            <a:r>
              <a:rPr lang="en-US" altLang="en-US" sz="2800" b="1" dirty="0">
                <a:latin typeface="Arial" charset="0"/>
              </a:rPr>
              <a:t>inked</a:t>
            </a:r>
            <a:r>
              <a:rPr lang="en-US" altLang="en-US" sz="2800" b="1" dirty="0"/>
              <a:t> </a:t>
            </a:r>
            <a:br>
              <a:rPr lang="en-US" altLang="en-US" sz="2800" b="1" dirty="0"/>
            </a:br>
            <a:r>
              <a:rPr lang="en-US" altLang="en-US" sz="2800" b="1" dirty="0"/>
              <a:t>I</a:t>
            </a:r>
            <a:r>
              <a:rPr lang="en-US" altLang="en-US" sz="2800" b="1" dirty="0">
                <a:latin typeface="Arial" charset="0"/>
              </a:rPr>
              <a:t>mmuno</a:t>
            </a:r>
            <a:r>
              <a:rPr lang="en-US" altLang="en-US" sz="2800" b="1" dirty="0"/>
              <a:t>s</a:t>
            </a:r>
            <a:r>
              <a:rPr lang="en-US" altLang="en-US" sz="2800" b="1" dirty="0">
                <a:latin typeface="Arial" charset="0"/>
              </a:rPr>
              <a:t>orbant</a:t>
            </a:r>
            <a:r>
              <a:rPr lang="en-US" altLang="en-US" sz="2800" b="1" dirty="0"/>
              <a:t/>
            </a:r>
            <a:br>
              <a:rPr lang="en-US" altLang="en-US" sz="2800" b="1" dirty="0"/>
            </a:br>
            <a:r>
              <a:rPr lang="en-US" altLang="en-US" sz="2800" b="1" dirty="0"/>
              <a:t>A</a:t>
            </a:r>
            <a:r>
              <a:rPr lang="en-US" altLang="en-US" sz="2800" b="1" dirty="0">
                <a:latin typeface="Arial" charset="0"/>
              </a:rPr>
              <a:t>ssay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652963"/>
            <a:ext cx="1554162" cy="12906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ANTIGEN (Ag)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Any molecule that induces production of antibodies  when introduced in the body of an animal is called antigen. </a:t>
            </a:r>
          </a:p>
          <a:p>
            <a:pPr>
              <a:buNone/>
            </a:pPr>
            <a:r>
              <a:rPr lang="en-US" dirty="0" smtClean="0"/>
              <a:t>                                   </a:t>
            </a:r>
            <a:r>
              <a:rPr lang="en-US" sz="3500" dirty="0" smtClean="0"/>
              <a:t>OR</a:t>
            </a:r>
          </a:p>
          <a:p>
            <a:r>
              <a:rPr lang="en-US" dirty="0" smtClean="0"/>
              <a:t> any “thing”, foreign to the immune system. e.g. bacteria, viruses, (or their parts), pollen, etc.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Protein molecule</a:t>
            </a:r>
          </a:p>
          <a:p>
            <a:r>
              <a:rPr lang="en-US" dirty="0" smtClean="0"/>
              <a:t>Carbohydrate molecule.</a:t>
            </a:r>
          </a:p>
          <a:p>
            <a:r>
              <a:rPr lang="en-US" dirty="0" smtClean="0"/>
              <a:t>Microorganisms</a:t>
            </a:r>
          </a:p>
          <a:p>
            <a:r>
              <a:rPr lang="en-US" dirty="0" smtClean="0"/>
              <a:t>Allergens.</a:t>
            </a:r>
          </a:p>
          <a:p>
            <a:r>
              <a:rPr lang="en-US" dirty="0" smtClean="0"/>
              <a:t>Viruses   Etc.</a:t>
            </a: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029200" y="3962400"/>
          <a:ext cx="3810000" cy="1143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0000"/>
              </a:tblGrid>
              <a:tr h="1143000"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7030A0"/>
                          </a:solidFill>
                        </a:rPr>
                        <a:t>      SYMBOL FOR ANTIGEN</a:t>
                      </a:r>
                      <a:endParaRPr lang="en-IN" sz="2000" b="1" dirty="0">
                        <a:solidFill>
                          <a:srgbClr val="7030A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Flowchart: Merge 4"/>
          <p:cNvSpPr/>
          <p:nvPr/>
        </p:nvSpPr>
        <p:spPr>
          <a:xfrm>
            <a:off x="5867400" y="5181600"/>
            <a:ext cx="1905000" cy="160020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772400" cy="5257800"/>
          </a:xfrm>
        </p:spPr>
        <p:txBody>
          <a:bodyPr/>
          <a:lstStyle/>
          <a:p>
            <a:r>
              <a:rPr lang="en-US" dirty="0" smtClean="0"/>
              <a:t>ANTIBODY ( </a:t>
            </a:r>
            <a:r>
              <a:rPr lang="en-US" dirty="0" err="1" smtClean="0"/>
              <a:t>Ab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/>
              <a:t>Antibody: proteins produced by the immune system which help defend against antigens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895600"/>
            <a:ext cx="1973263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57200" y="3972560"/>
          <a:ext cx="304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rgbClr val="7030A0"/>
                          </a:solidFill>
                        </a:rPr>
                        <a:t> SYMBOL FOR ANTIBODY</a:t>
                      </a:r>
                      <a:endParaRPr lang="en-IN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47800" y="4739640"/>
          <a:ext cx="990600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</a:tblGrid>
              <a:tr h="1203960">
                <a:tc>
                  <a:txBody>
                    <a:bodyPr/>
                    <a:lstStyle/>
                    <a:p>
                      <a:r>
                        <a:rPr lang="en-US" sz="8800" b="0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Y</a:t>
                      </a:r>
                      <a:endParaRPr lang="en-IN" sz="8800" b="0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6269038" cy="685800"/>
          </a:xfrm>
        </p:spPr>
        <p:txBody>
          <a:bodyPr/>
          <a:lstStyle/>
          <a:p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Antibodies (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Immunoglobulins</a:t>
            </a:r>
            <a:r>
              <a:rPr lang="en-US" sz="3000" b="1" dirty="0"/>
              <a:t>)</a:t>
            </a:r>
          </a:p>
        </p:txBody>
      </p:sp>
      <p:pic>
        <p:nvPicPr>
          <p:cNvPr id="171016" name="Picture 8" descr="Ig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" y="4610100"/>
            <a:ext cx="8915400" cy="2152650"/>
          </a:xfrm>
          <a:prstGeom prst="rect">
            <a:avLst/>
          </a:prstGeom>
          <a:noFill/>
        </p:spPr>
      </p:pic>
      <p:pic>
        <p:nvPicPr>
          <p:cNvPr id="171017" name="Picture 9" descr="Ig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" y="838200"/>
            <a:ext cx="8915400" cy="3962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Materials Needed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Testing sample</a:t>
            </a:r>
          </a:p>
          <a:p>
            <a:r>
              <a:rPr lang="en-US" dirty="0"/>
              <a:t>Antibody (1</a:t>
            </a:r>
            <a:r>
              <a:rPr lang="en-US" baseline="30000" dirty="0"/>
              <a:t>st</a:t>
            </a:r>
            <a:r>
              <a:rPr lang="en-US" dirty="0"/>
              <a:t>, 2</a:t>
            </a:r>
            <a:r>
              <a:rPr lang="en-US" baseline="30000" dirty="0"/>
              <a:t>nd</a:t>
            </a:r>
            <a:r>
              <a:rPr lang="en-US" dirty="0"/>
              <a:t>) / Antigen</a:t>
            </a:r>
          </a:p>
          <a:p>
            <a:r>
              <a:rPr lang="en-US" dirty="0"/>
              <a:t>Polystyrene </a:t>
            </a:r>
            <a:r>
              <a:rPr lang="en-US" dirty="0" err="1"/>
              <a:t>microtiter</a:t>
            </a:r>
            <a:r>
              <a:rPr lang="en-US" dirty="0"/>
              <a:t> plate</a:t>
            </a:r>
          </a:p>
          <a:p>
            <a:r>
              <a:rPr lang="en-US" dirty="0"/>
              <a:t>Blocking buffer</a:t>
            </a:r>
          </a:p>
          <a:p>
            <a:r>
              <a:rPr lang="en-US" dirty="0"/>
              <a:t>Washing buffer</a:t>
            </a:r>
          </a:p>
          <a:p>
            <a:r>
              <a:rPr lang="en-US" dirty="0"/>
              <a:t>Substrate</a:t>
            </a:r>
          </a:p>
          <a:p>
            <a:r>
              <a:rPr lang="en-US" dirty="0"/>
              <a:t>Enzyme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 anchor="ctr" anchorCtr="0"/>
          <a:lstStyle/>
          <a:p>
            <a:r>
              <a:rPr lang="en-US" dirty="0" smtClean="0"/>
              <a:t>Specimen Sample For ELISA</a:t>
            </a:r>
            <a:endParaRPr lang="en-IN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5639118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8229600"/>
              </a:tblGrid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SERUM</a:t>
                      </a:r>
                      <a:endParaRPr lang="en-IN" sz="28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CSF</a:t>
                      </a:r>
                      <a:endParaRPr lang="en-IN" sz="28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SPUTUM</a:t>
                      </a:r>
                      <a:endParaRPr lang="en-IN" sz="2800" b="1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URINE</a:t>
                      </a:r>
                      <a:endParaRPr lang="en-IN" sz="2800" b="1" dirty="0"/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SEMEN</a:t>
                      </a:r>
                      <a:endParaRPr lang="en-IN" sz="2800" b="1" dirty="0"/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/>
                        <a:t>SUPERNATANT OF CULUTRE</a:t>
                      </a:r>
                      <a:endParaRPr lang="en-IN" sz="2800" b="1" dirty="0" smtClean="0"/>
                    </a:p>
                    <a:p>
                      <a:pPr algn="ctr"/>
                      <a:endParaRPr lang="en-IN" sz="2800" b="1" dirty="0"/>
                    </a:p>
                  </a:txBody>
                  <a:tcPr anchor="ctr"/>
                </a:tc>
              </a:tr>
              <a:tr h="78237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/>
                        <a:t>STOOL</a:t>
                      </a:r>
                      <a:endParaRPr lang="en-IN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3124200" y="1371600"/>
            <a:ext cx="5791200" cy="4953000"/>
          </a:xfrm>
          <a:prstGeom prst="rect">
            <a:avLst/>
          </a:prstGeom>
          <a:solidFill>
            <a:srgbClr val="DDFFF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IN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 anchorCtr="0">
            <a:normAutofit/>
          </a:bodyPr>
          <a:lstStyle/>
          <a:p>
            <a:r>
              <a:rPr lang="en-US" altLang="en-US" sz="4000" b="1" dirty="0" smtClean="0">
                <a:latin typeface="Times New Roman" pitchFamily="18" charset="0"/>
                <a:cs typeface="Times New Roman" pitchFamily="18" charset="0"/>
              </a:rPr>
              <a:t>Workstation </a:t>
            </a:r>
            <a:r>
              <a:rPr lang="en-US" altLang="en-US" sz="4000" b="1" dirty="0">
                <a:latin typeface="Times New Roman" pitchFamily="18" charset="0"/>
                <a:cs typeface="Times New Roman" pitchFamily="18" charset="0"/>
              </a:rPr>
              <a:t>Inventory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76600" y="2057400"/>
            <a:ext cx="5715000" cy="4114800"/>
          </a:xfrm>
        </p:spPr>
        <p:txBody>
          <a:bodyPr>
            <a:normAutofit/>
          </a:bodyPr>
          <a:lstStyle/>
          <a:p>
            <a:pPr marL="2228850" indent="-2228850" defTabSz="2743200">
              <a:lnSpc>
                <a:spcPct val="85000"/>
              </a:lnSpc>
              <a:buFontTx/>
              <a:buNone/>
              <a:tabLst>
                <a:tab pos="4684713" algn="l"/>
              </a:tabLst>
            </a:pPr>
            <a:endParaRPr lang="en-US" altLang="en-US" sz="1300" dirty="0">
              <a:latin typeface="Arial" charset="0"/>
            </a:endParaRPr>
          </a:p>
          <a:p>
            <a:pPr marL="2228850" indent="-2228850" defTabSz="2743200">
              <a:buFont typeface="Times" charset="0"/>
              <a:buNone/>
              <a:tabLst>
                <a:tab pos="4684713" algn="l"/>
              </a:tabLst>
            </a:pPr>
            <a:r>
              <a:rPr lang="en-US" altLang="en-US" sz="1300" dirty="0">
                <a:solidFill>
                  <a:schemeClr val="bg1"/>
                </a:solidFill>
                <a:latin typeface="Arial" charset="0"/>
              </a:rPr>
              <a:t>	</a:t>
            </a:r>
            <a:endParaRPr lang="en-US" altLang="en-US" dirty="0">
              <a:latin typeface="Arial" charset="0"/>
            </a:endParaRPr>
          </a:p>
          <a:p>
            <a:pPr marL="2228850" indent="-2228850" defTabSz="2743200">
              <a:lnSpc>
                <a:spcPct val="85000"/>
              </a:lnSpc>
              <a:buFontTx/>
              <a:buNone/>
              <a:tabLst>
                <a:tab pos="4684713" algn="l"/>
              </a:tabLst>
            </a:pPr>
            <a:r>
              <a:rPr lang="en-US" altLang="en-US" dirty="0"/>
              <a:t>Lab Equipment and Supplies</a:t>
            </a:r>
            <a:r>
              <a:rPr lang="en-US" altLang="en-US" dirty="0" smtClean="0"/>
              <a:t>:</a:t>
            </a:r>
          </a:p>
          <a:p>
            <a:pPr marL="2228850" indent="-2228850" defTabSz="2743200">
              <a:lnSpc>
                <a:spcPct val="85000"/>
              </a:lnSpc>
              <a:buFontTx/>
              <a:buNone/>
              <a:tabLst>
                <a:tab pos="4684713" algn="l"/>
              </a:tabLst>
            </a:pPr>
            <a:endParaRPr lang="en-US" altLang="en-US" dirty="0">
              <a:latin typeface="Arial" charset="0"/>
            </a:endParaRPr>
          </a:p>
          <a:p>
            <a:pPr marL="2228850" indent="-222885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b="1" dirty="0" smtClean="0">
                <a:latin typeface="Arial" charset="0"/>
              </a:rPr>
              <a:t>Micro plate </a:t>
            </a:r>
            <a:r>
              <a:rPr lang="en-US" altLang="en-US" b="1" dirty="0">
                <a:latin typeface="Arial" charset="0"/>
              </a:rPr>
              <a:t>strips, </a:t>
            </a:r>
            <a:r>
              <a:rPr lang="en-US" altLang="en-US" b="1" dirty="0" smtClean="0">
                <a:latin typeface="Arial" charset="0"/>
              </a:rPr>
              <a:t>pipettes, </a:t>
            </a:r>
            <a:r>
              <a:rPr lang="en-US" altLang="en-US" b="1" dirty="0">
                <a:latin typeface="Arial" charset="0"/>
              </a:rPr>
              <a:t>pipette tips, </a:t>
            </a:r>
          </a:p>
          <a:p>
            <a:pPr marL="2228850" indent="-222885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b="1" dirty="0">
                <a:latin typeface="Arial" charset="0"/>
              </a:rPr>
              <a:t>transfer pipette, wash buffer, paper towels, </a:t>
            </a:r>
          </a:p>
          <a:p>
            <a:pPr marL="2228850" indent="-222885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b="1" dirty="0">
                <a:latin typeface="Arial" charset="0"/>
              </a:rPr>
              <a:t>marking pen</a:t>
            </a:r>
            <a:endParaRPr lang="en-US" altLang="en-US" dirty="0">
              <a:latin typeface="Arial" charset="0"/>
            </a:endParaRPr>
          </a:p>
          <a:p>
            <a:pPr marL="2228850" indent="-2228850" defTabSz="2743200">
              <a:buFontTx/>
              <a:buNone/>
              <a:tabLst>
                <a:tab pos="4684713" algn="l"/>
              </a:tabLst>
            </a:pPr>
            <a:endParaRPr lang="en-US" altLang="en-US" sz="1600" dirty="0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3124200" y="1371600"/>
            <a:ext cx="0" cy="4953000"/>
          </a:xfrm>
          <a:prstGeom prst="line">
            <a:avLst/>
          </a:prstGeom>
          <a:noFill/>
          <a:ln w="28575">
            <a:solidFill>
              <a:srgbClr val="FF8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1381125"/>
            <a:ext cx="2667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1308100"/>
            <a:ext cx="26177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4813300"/>
            <a:ext cx="4114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609600" y="0"/>
            <a:ext cx="7086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chemeClr val="tx2"/>
                </a:solidFill>
                <a:latin typeface="Arial" charset="0"/>
              </a:rPr>
              <a:t>Equipment for performing the ELISA test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990600" y="39751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FF"/>
                </a:solidFill>
              </a:rPr>
              <a:t>Pipettes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5943600" y="42037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FF"/>
                </a:solidFill>
              </a:rPr>
              <a:t>Incubator</a:t>
            </a: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1143000" y="5638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FFFFFF"/>
                </a:solidFill>
              </a:rPr>
              <a:t>ELISA reader</a:t>
            </a:r>
          </a:p>
        </p:txBody>
      </p:sp>
      <p:pic>
        <p:nvPicPr>
          <p:cNvPr id="92169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3289300"/>
            <a:ext cx="2628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0" name="Line 10"/>
          <p:cNvSpPr>
            <a:spLocks noChangeShapeType="1"/>
          </p:cNvSpPr>
          <p:nvPr/>
        </p:nvSpPr>
        <p:spPr bwMode="auto">
          <a:xfrm>
            <a:off x="533400" y="1219200"/>
            <a:ext cx="7924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imgavm\elisa_r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2238" y="2057400"/>
            <a:ext cx="3941762" cy="2590800"/>
          </a:xfrm>
          <a:prstGeom prst="rect">
            <a:avLst/>
          </a:prstGeom>
          <a:noFill/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295400" y="228600"/>
            <a:ext cx="43434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4000" b="1">
                <a:effectLst>
                  <a:outerShdw blurRad="38100" dist="38100" dir="2700000" algn="tl">
                    <a:srgbClr val="000000"/>
                  </a:outerShdw>
                </a:effectLst>
              </a:rPr>
              <a:t>ELISA READER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905000" y="5410200"/>
            <a:ext cx="5867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3000" b="1"/>
              <a:t>THERMOLAB SYSTEM (USA)</a:t>
            </a:r>
            <a:endParaRPr lang="en-US" sz="3000" b="1"/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PRINCIPLE OF INSTRUMENT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2947" name="Object 3"/>
          <p:cNvGraphicFramePr>
            <a:graphicFrameLocks noChangeAspect="1"/>
          </p:cNvGraphicFramePr>
          <p:nvPr/>
        </p:nvGraphicFramePr>
        <p:xfrm>
          <a:off x="0" y="1981200"/>
          <a:ext cx="9144000" cy="4343400"/>
        </p:xfrm>
        <a:graphic>
          <a:graphicData uri="http://schemas.openxmlformats.org/presentationml/2006/ole">
            <p:oleObj spid="_x0000_s271362" name="Bitmap Image" r:id="rId3" imgW="4304762" imgH="1704762" progId="PBrush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429000"/>
            <a:ext cx="9144000" cy="1524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5400" b="1" dirty="0" smtClean="0"/>
              <a:t>ENZYME LINKED IMMUNOSORBENT ASSAY</a:t>
            </a:r>
            <a:endParaRPr lang="en-IN" sz="5400" b="1" dirty="0"/>
          </a:p>
        </p:txBody>
      </p:sp>
      <p:pic>
        <p:nvPicPr>
          <p:cNvPr id="5" name="Picture 2" descr="C:\WINDOWS\Desktop\Powerpoint shows\Radiation Safety\jpegsandgifs\ESOH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5088"/>
            <a:ext cx="9144000" cy="3646488"/>
          </a:xfrm>
          <a:prstGeom prst="rect">
            <a:avLst/>
          </a:prstGeom>
          <a:noFill/>
        </p:spPr>
      </p:pic>
      <p:pic>
        <p:nvPicPr>
          <p:cNvPr id="7" name="Picture 2" descr="C:\Users\dell\Desktop\RML\RML\haed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19800"/>
            <a:ext cx="9144000" cy="762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TYPES OF ELISA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35480"/>
            <a:ext cx="8229600" cy="4617720"/>
          </a:xfrm>
        </p:spPr>
        <p:txBody>
          <a:bodyPr/>
          <a:lstStyle/>
          <a:p>
            <a:r>
              <a:rPr lang="en-US" dirty="0"/>
              <a:t>Solid phase immunoassay</a:t>
            </a:r>
          </a:p>
          <a:p>
            <a:r>
              <a:rPr lang="en-US" dirty="0"/>
              <a:t>Enzyme Label</a:t>
            </a:r>
          </a:p>
          <a:p>
            <a:endParaRPr lang="en-US" dirty="0"/>
          </a:p>
          <a:p>
            <a:pPr lvl="1"/>
            <a:r>
              <a:rPr lang="en-US" dirty="0"/>
              <a:t>Competitive assay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Non-competitive assay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Competitive Elisa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2133600"/>
            <a:ext cx="8534400" cy="4419600"/>
          </a:xfrm>
          <a:solidFill>
            <a:schemeClr val="bg1"/>
          </a:solidFill>
          <a:ln>
            <a:solidFill>
              <a:srgbClr val="FFC000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 Narrow" pitchFamily="34" charset="0"/>
              </a:rPr>
              <a:t>Used to determine small molecule antigens.(T3,T4,progesterone etc.)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 Narrow" pitchFamily="34" charset="0"/>
              </a:rPr>
              <a:t>antibody coated </a:t>
            </a:r>
            <a:r>
              <a:rPr lang="en-US" sz="2400" dirty="0" err="1">
                <a:latin typeface="Arial Narrow" pitchFamily="34" charset="0"/>
              </a:rPr>
              <a:t>microwell</a:t>
            </a:r>
            <a:r>
              <a:rPr lang="en-US" sz="2400" dirty="0">
                <a:latin typeface="Arial Narrow" pitchFamily="34" charset="0"/>
              </a:rPr>
              <a:t> 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 Narrow" pitchFamily="34" charset="0"/>
              </a:rPr>
              <a:t>serum antigen and </a:t>
            </a:r>
            <a:r>
              <a:rPr lang="en-US" sz="2400" dirty="0" err="1">
                <a:latin typeface="Arial Narrow" pitchFamily="34" charset="0"/>
              </a:rPr>
              <a:t>labelled</a:t>
            </a:r>
            <a:r>
              <a:rPr lang="en-US" sz="2400" dirty="0">
                <a:latin typeface="Arial Narrow" pitchFamily="34" charset="0"/>
              </a:rPr>
              <a:t> antigen added together--competition. 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 Narrow" pitchFamily="34" charset="0"/>
              </a:rPr>
              <a:t>antibody-antigen-enzyme complex bound is inversely related to the concentration of antigen present in the sample</a:t>
            </a:r>
            <a:r>
              <a:rPr lang="en-US" sz="2400" dirty="0" smtClean="0">
                <a:latin typeface="Arial Narrow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 smtClean="0">
                <a:latin typeface="Arial Narrow" pitchFamily="34" charset="0"/>
              </a:rPr>
              <a:t>The </a:t>
            </a:r>
            <a:r>
              <a:rPr lang="en-US" sz="2400" dirty="0">
                <a:latin typeface="Arial Narrow" pitchFamily="34" charset="0"/>
              </a:rPr>
              <a:t>bound enzyme conjugate reacts with the chromogenic substrate added to produce a color reaction (blue to yellow color). .</a:t>
            </a:r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 Narrow" pitchFamily="34" charset="0"/>
              </a:rPr>
              <a:t> Increased serum antigen results in reduced binding of the antigen-enzyme conjugate with the capture antibody producing less enzyme activity and color (yellow)</a:t>
            </a:r>
            <a:r>
              <a:rPr lang="en-US" dirty="0"/>
              <a:t> </a:t>
            </a:r>
            <a:r>
              <a:rPr lang="en-US" sz="2400" dirty="0">
                <a:latin typeface="Arial Narrow" pitchFamily="34" charset="0"/>
              </a:rPr>
              <a:t>formation</a:t>
            </a:r>
            <a:r>
              <a:rPr lang="en-US" dirty="0"/>
              <a:t> </a:t>
            </a:r>
            <a:endParaRPr lang="en-US" dirty="0" smtClean="0"/>
          </a:p>
          <a:p>
            <a:pPr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None/>
            </a:pPr>
            <a:r>
              <a:rPr lang="en-US" dirty="0"/>
              <a:t>	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5334000"/>
          <a:ext cx="914400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1219200">
                <a:tc>
                  <a:txBody>
                    <a:bodyPr/>
                    <a:lstStyle/>
                    <a:p>
                      <a:pPr lvl="1" algn="l"/>
                      <a:r>
                        <a:rPr lang="en-US" sz="2400" dirty="0" smtClean="0"/>
                        <a:t>Substrate product concentration is inversely proportional to the concentration of standard or test antigen added </a:t>
                      </a:r>
                      <a:endParaRPr lang="en-IN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DIAGRAMMATIC</a:t>
            </a:r>
          </a:p>
        </p:txBody>
      </p:sp>
      <p:pic>
        <p:nvPicPr>
          <p:cNvPr id="71684" name="Picture 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209800"/>
            <a:ext cx="4419600" cy="3962400"/>
          </a:xfrm>
          <a:noFill/>
          <a:ln/>
        </p:spPr>
      </p:pic>
      <p:pic>
        <p:nvPicPr>
          <p:cNvPr id="71683" name="Picture 3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/>
          <a:stretch>
            <a:fillRect/>
          </a:stretch>
        </p:blipFill>
        <p:spPr>
          <a:xfrm>
            <a:off x="4767013" y="3338600"/>
            <a:ext cx="3572374" cy="1400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Noncompetitive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0" y="1828800"/>
            <a:ext cx="9144000" cy="4724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Sandwich Assay</a:t>
            </a:r>
          </a:p>
          <a:p>
            <a:pPr>
              <a:lnSpc>
                <a:spcPct val="90000"/>
              </a:lnSpc>
            </a:pPr>
            <a:r>
              <a:rPr lang="en-US" dirty="0"/>
              <a:t>Direct Assay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 Narrow" pitchFamily="34" charset="0"/>
              </a:rPr>
              <a:t>Antigen capture ELISA  Antigen </a:t>
            </a:r>
            <a:r>
              <a:rPr lang="en-US" dirty="0">
                <a:latin typeface="Arial Narrow" pitchFamily="34" charset="0"/>
              </a:rPr>
              <a:t>adsorbed directly detected by </a:t>
            </a:r>
            <a:r>
              <a:rPr lang="en-US" dirty="0" smtClean="0">
                <a:latin typeface="Arial Narrow" pitchFamily="34" charset="0"/>
              </a:rPr>
              <a:t>labeled enzyme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latin typeface="Arial Narrow" pitchFamily="34" charset="0"/>
              </a:rPr>
              <a:t>Antibody capture ELISA Antibody adsorbed directly by labeled enzyme.</a:t>
            </a:r>
            <a:endParaRPr lang="en-US" dirty="0"/>
          </a:p>
          <a:p>
            <a:pPr>
              <a:lnSpc>
                <a:spcPct val="90000"/>
              </a:lnSpc>
            </a:pPr>
            <a:r>
              <a:rPr lang="en-US" dirty="0"/>
              <a:t>Indirect Assay</a:t>
            </a:r>
          </a:p>
          <a:p>
            <a:pPr lvl="1" algn="just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latin typeface="Arial Narrow" pitchFamily="34" charset="0"/>
              </a:rPr>
              <a:t>Antigen directly adsorbed onto the solid phase is first incubated with patient serum, and then with a labeled antibody specific for human immunoglobulin. </a:t>
            </a:r>
          </a:p>
          <a:p>
            <a:pPr lvl="1" algn="just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latin typeface="Arial Narrow" pitchFamily="34" charset="0"/>
              </a:rPr>
              <a:t>Detection of  infectious agents(HIV,HBV,HCV) and </a:t>
            </a:r>
            <a:r>
              <a:rPr lang="en-US" dirty="0" smtClean="0">
                <a:latin typeface="Arial Narrow" pitchFamily="34" charset="0"/>
              </a:rPr>
              <a:t>auto antibodies</a:t>
            </a:r>
            <a:endParaRPr lang="en-US" dirty="0">
              <a:latin typeface="Arial Narrow" pitchFamily="34" charset="0"/>
            </a:endParaRP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5791200"/>
          <a:ext cx="9144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9144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 Indirect ELISA color change is directly proportional to the concentration of specific antibodies in specimen</a:t>
                      </a:r>
                      <a:endParaRPr lang="en-IN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Sandwich Assay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>
          <a:xfrm>
            <a:off x="0" y="1828800"/>
            <a:ext cx="9144000" cy="4648200"/>
          </a:xfrm>
        </p:spPr>
        <p:txBody>
          <a:bodyPr/>
          <a:lstStyle/>
          <a:p>
            <a:r>
              <a:rPr lang="en-US" dirty="0">
                <a:latin typeface="Arial Narrow" pitchFamily="34" charset="0"/>
              </a:rPr>
              <a:t>Antigens such as tumor markers, hormones and serum proteins may be determined</a:t>
            </a:r>
            <a:r>
              <a:rPr lang="en-US" dirty="0"/>
              <a:t> </a:t>
            </a:r>
          </a:p>
          <a:p>
            <a:r>
              <a:rPr lang="en-US" dirty="0">
                <a:latin typeface="Arial Narrow" pitchFamily="34" charset="0"/>
              </a:rPr>
              <a:t>Antigen in the sample binds with the capture antibody on the </a:t>
            </a:r>
            <a:r>
              <a:rPr lang="en-US" dirty="0" err="1">
                <a:latin typeface="Arial Narrow" pitchFamily="34" charset="0"/>
              </a:rPr>
              <a:t>microwell</a:t>
            </a:r>
            <a:r>
              <a:rPr lang="en-US" dirty="0">
                <a:latin typeface="Arial Narrow" pitchFamily="34" charset="0"/>
              </a:rPr>
              <a:t> and becomes immobilized</a:t>
            </a:r>
            <a:r>
              <a:rPr lang="en-US" dirty="0"/>
              <a:t>. </a:t>
            </a:r>
          </a:p>
          <a:p>
            <a:r>
              <a:rPr lang="en-US" dirty="0"/>
              <a:t> </a:t>
            </a:r>
            <a:r>
              <a:rPr lang="en-US" dirty="0">
                <a:latin typeface="Arial Narrow" pitchFamily="34" charset="0"/>
              </a:rPr>
              <a:t>The antibody of the enzyme conjugate binds with the immobilized antigen to form a sandwich of antibody-antigen-antibody/enzyme bound to the </a:t>
            </a:r>
            <a:r>
              <a:rPr lang="en-US" dirty="0" err="1">
                <a:latin typeface="Arial Narrow" pitchFamily="34" charset="0"/>
              </a:rPr>
              <a:t>microwell</a:t>
            </a:r>
            <a:r>
              <a:rPr lang="en-US" dirty="0">
                <a:latin typeface="Arial Narrow" pitchFamily="34" charset="0"/>
              </a:rPr>
              <a:t>. </a:t>
            </a:r>
            <a:endParaRPr lang="en-US" dirty="0" smtClean="0">
              <a:latin typeface="Arial Narrow" pitchFamily="34" charset="0"/>
            </a:endParaRPr>
          </a:p>
          <a:p>
            <a:pPr>
              <a:buNone/>
            </a:pPr>
            <a:endParaRPr lang="en-US" dirty="0">
              <a:latin typeface="Arial Narrow" pitchFamily="34" charset="0"/>
            </a:endParaRP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" y="5191760"/>
          <a:ext cx="9067800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67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Enzyme reaction product is directly proportional to concentration of standard or analytical antigen</a:t>
                      </a:r>
                      <a:endParaRPr lang="en-IN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Diagrammatic</a:t>
            </a:r>
          </a:p>
        </p:txBody>
      </p:sp>
      <p:pic>
        <p:nvPicPr>
          <p:cNvPr id="74755" name="Picture 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4800" y="2133600"/>
            <a:ext cx="4191000" cy="3962400"/>
          </a:xfrm>
          <a:ln/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209800"/>
            <a:ext cx="4038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8100"/>
            <a:ext cx="9144000" cy="6591300"/>
            <a:chOff x="0" y="24"/>
            <a:chExt cx="5760" cy="4152"/>
          </a:xfrm>
        </p:grpSpPr>
        <p:pic>
          <p:nvPicPr>
            <p:cNvPr id="18436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29" y="47"/>
              <a:ext cx="4701" cy="3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Text Box 4"/>
            <p:cNvSpPr txBox="1">
              <a:spLocks noChangeArrowheads="1"/>
            </p:cNvSpPr>
            <p:nvPr/>
          </p:nvSpPr>
          <p:spPr bwMode="auto">
            <a:xfrm>
              <a:off x="0" y="3676"/>
              <a:ext cx="11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latinLnBrk="0" hangingPunct="0"/>
              <a:endParaRPr kumimoji="0" lang="fa-IR" sz="1600" b="1">
                <a:solidFill>
                  <a:srgbClr val="FF6600"/>
                </a:solidFill>
                <a:latin typeface="Arial" charset="0"/>
              </a:endParaRPr>
            </a:p>
          </p:txBody>
        </p:sp>
        <p:sp>
          <p:nvSpPr>
            <p:cNvPr id="18438" name="Text Box 5"/>
            <p:cNvSpPr txBox="1">
              <a:spLocks noChangeArrowheads="1"/>
            </p:cNvSpPr>
            <p:nvPr/>
          </p:nvSpPr>
          <p:spPr bwMode="auto">
            <a:xfrm>
              <a:off x="0" y="3908"/>
              <a:ext cx="5760" cy="2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latinLnBrk="0" hangingPunct="0">
                <a:lnSpc>
                  <a:spcPct val="90000"/>
                </a:lnSpc>
              </a:pPr>
              <a:r>
                <a:rPr kumimoji="0" lang="en-US" altLang="ko-KR" sz="2400" b="1" dirty="0" smtClean="0">
                  <a:solidFill>
                    <a:srgbClr val="002060"/>
                  </a:solidFill>
                  <a:latin typeface="Arial" charset="0"/>
                  <a:ea typeface="굴림" pitchFamily="50" charset="-127"/>
                </a:rPr>
                <a:t>Comparison between Indirect Sandwich &amp; Competitive ELISA </a:t>
              </a:r>
              <a:endParaRPr kumimoji="0" lang="en-US" altLang="ko-KR" sz="2400" b="1" dirty="0">
                <a:solidFill>
                  <a:srgbClr val="002060"/>
                </a:solidFill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8439" name="Text Box 6"/>
            <p:cNvSpPr txBox="1">
              <a:spLocks noChangeArrowheads="1"/>
            </p:cNvSpPr>
            <p:nvPr/>
          </p:nvSpPr>
          <p:spPr bwMode="auto">
            <a:xfrm>
              <a:off x="1334" y="24"/>
              <a:ext cx="16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latinLnBrk="0" hangingPunct="0"/>
              <a:r>
                <a:rPr kumimoji="0" lang="en-US" altLang="ko-KR" b="1" dirty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to detect </a:t>
              </a:r>
              <a:r>
                <a:rPr kumimoji="0" lang="en-US" altLang="ko-KR" b="1" dirty="0" err="1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Ab</a:t>
              </a:r>
              <a:r>
                <a:rPr kumimoji="0" lang="en-US" altLang="ko-KR" b="1" dirty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 (HIV, HCV)</a:t>
              </a:r>
            </a:p>
          </p:txBody>
        </p:sp>
        <p:sp>
          <p:nvSpPr>
            <p:cNvPr id="18440" name="Text Box 7"/>
            <p:cNvSpPr txBox="1">
              <a:spLocks noChangeArrowheads="1"/>
            </p:cNvSpPr>
            <p:nvPr/>
          </p:nvSpPr>
          <p:spPr bwMode="auto">
            <a:xfrm>
              <a:off x="1392" y="1257"/>
              <a:ext cx="303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latinLnBrk="0" hangingPunct="0"/>
              <a:r>
                <a:rPr kumimoji="0" lang="en-US" altLang="ko-KR" b="1" dirty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to detect </a:t>
              </a:r>
              <a:r>
                <a:rPr kumimoji="0" lang="en-US" altLang="ko-KR" b="1" dirty="0" smtClean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Ag ( Tumor Markers, Hormones ) </a:t>
              </a:r>
              <a:endParaRPr kumimoji="0" lang="en-US" altLang="ko-KR" b="1" dirty="0">
                <a:solidFill>
                  <a:srgbClr val="0000FF"/>
                </a:solidFill>
                <a:latin typeface="Times"/>
                <a:ea typeface="굴림" pitchFamily="50" charset="-127"/>
              </a:endParaRPr>
            </a:p>
          </p:txBody>
        </p:sp>
        <p:sp>
          <p:nvSpPr>
            <p:cNvPr id="18441" name="Text Box 8"/>
            <p:cNvSpPr txBox="1">
              <a:spLocks noChangeArrowheads="1"/>
            </p:cNvSpPr>
            <p:nvPr/>
          </p:nvSpPr>
          <p:spPr bwMode="auto">
            <a:xfrm>
              <a:off x="1512" y="2457"/>
              <a:ext cx="24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latinLnBrk="0" hangingPunct="0"/>
              <a:r>
                <a:rPr kumimoji="0" lang="en-US" altLang="ko-KR" b="1" dirty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to detect </a:t>
              </a:r>
              <a:r>
                <a:rPr kumimoji="0" lang="en-US" altLang="ko-KR" b="1" dirty="0" smtClean="0">
                  <a:solidFill>
                    <a:srgbClr val="0000FF"/>
                  </a:solidFill>
                  <a:latin typeface="Times"/>
                  <a:ea typeface="굴림" pitchFamily="50" charset="-127"/>
                </a:rPr>
                <a:t>Ag ( Free Testosterone) </a:t>
              </a:r>
              <a:endParaRPr kumimoji="0" lang="en-US" altLang="ko-KR" b="1" dirty="0">
                <a:solidFill>
                  <a:srgbClr val="0000FF"/>
                </a:solidFill>
                <a:latin typeface="Times"/>
                <a:ea typeface="굴림" pitchFamily="50" charset="-127"/>
              </a:endParaRPr>
            </a:p>
          </p:txBody>
        </p:sp>
      </p:grpSp>
      <p:sp>
        <p:nvSpPr>
          <p:cNvPr id="223241" name="Rectangle 9"/>
          <p:cNvSpPr>
            <a:spLocks noChangeArrowheads="1"/>
          </p:cNvSpPr>
          <p:nvPr/>
        </p:nvSpPr>
        <p:spPr bwMode="auto">
          <a:xfrm>
            <a:off x="8001000" y="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fa-IR" b="1">
              <a:effectLst>
                <a:outerShdw blurRad="38100" dist="38100" dir="2700000" algn="tl">
                  <a:srgbClr val="C0C0C0"/>
                </a:outerShdw>
              </a:effectLst>
              <a:latin typeface="Times"/>
              <a:ea typeface="굴림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pic>
        <p:nvPicPr>
          <p:cNvPr id="76803" name="Picture 3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47800" y="1828800"/>
            <a:ext cx="6858000" cy="4114800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Importance of incubation step:-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During the test performance incubation time and mentioned temperature is must required For the proper binding between antigen and antibody and also binding with conjugate and color development of substrate.</a:t>
            </a:r>
          </a:p>
          <a:p>
            <a:r>
              <a:rPr lang="en-US" dirty="0" smtClean="0"/>
              <a:t>Importance of Washing :- For the removal of any unbound Antibody/Antigen proper washing and taping is required other wise we get the incorrect result.</a:t>
            </a:r>
          </a:p>
          <a:p>
            <a:r>
              <a:rPr lang="en-US" dirty="0" smtClean="0"/>
              <a:t>So incubation &amp; washing is much important for good results. </a:t>
            </a:r>
            <a:endParaRPr lang="en-IN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Enzymes Used in Elisa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Horseradish </a:t>
            </a:r>
            <a:r>
              <a:rPr lang="en-US" dirty="0" err="1" smtClean="0"/>
              <a:t>peroxidase</a:t>
            </a:r>
            <a:r>
              <a:rPr lang="en-US" dirty="0" smtClean="0"/>
              <a:t> (most commonly used)</a:t>
            </a:r>
          </a:p>
          <a:p>
            <a:r>
              <a:rPr lang="en-US" dirty="0" smtClean="0"/>
              <a:t>Alkaline </a:t>
            </a:r>
            <a:r>
              <a:rPr lang="en-US" dirty="0" err="1" smtClean="0"/>
              <a:t>Phosphatase</a:t>
            </a:r>
            <a:endParaRPr lang="en-US" dirty="0" smtClean="0"/>
          </a:p>
          <a:p>
            <a:r>
              <a:rPr lang="el-GR" dirty="0" smtClean="0"/>
              <a:t>β</a:t>
            </a:r>
            <a:r>
              <a:rPr lang="en-US" dirty="0" smtClean="0"/>
              <a:t>-</a:t>
            </a:r>
            <a:r>
              <a:rPr lang="en-US" dirty="0" err="1" smtClean="0"/>
              <a:t>galactosidase</a:t>
            </a:r>
            <a:endParaRPr lang="en-US" dirty="0" smtClean="0"/>
          </a:p>
          <a:p>
            <a:r>
              <a:rPr lang="en-US" dirty="0" err="1" smtClean="0"/>
              <a:t>Lactoperoxidase</a:t>
            </a:r>
            <a:endParaRPr lang="en-US" dirty="0" smtClean="0"/>
          </a:p>
          <a:p>
            <a:r>
              <a:rPr lang="en-US" dirty="0" smtClean="0"/>
              <a:t>Tetra Methyl </a:t>
            </a:r>
            <a:r>
              <a:rPr lang="en-US" dirty="0" err="1" smtClean="0"/>
              <a:t>benzidine</a:t>
            </a:r>
            <a:endParaRPr lang="en-US" dirty="0" smtClean="0"/>
          </a:p>
          <a:p>
            <a:r>
              <a:rPr lang="en-US" sz="2000" dirty="0" smtClean="0"/>
              <a:t>In case of </a:t>
            </a:r>
            <a:r>
              <a:rPr lang="en-US" sz="2000" dirty="0" err="1" smtClean="0"/>
              <a:t>peroxidase</a:t>
            </a:r>
            <a:r>
              <a:rPr lang="en-US" sz="2000" dirty="0" smtClean="0"/>
              <a:t>, the substrate hydrogen peroxide is converted into water and o2  in the presence of electron donors . (like </a:t>
            </a:r>
            <a:r>
              <a:rPr lang="en-US" sz="2000" dirty="0" err="1" smtClean="0"/>
              <a:t>diaminobenzidine</a:t>
            </a:r>
            <a:r>
              <a:rPr lang="en-US" sz="2000" dirty="0" smtClean="0"/>
              <a:t> or 4-chloronaphthol which themselves oxidized in the reaction).</a:t>
            </a:r>
          </a:p>
          <a:p>
            <a:r>
              <a:rPr lang="en-US" sz="2000" dirty="0" smtClean="0"/>
              <a:t>Oxidation of </a:t>
            </a:r>
            <a:r>
              <a:rPr lang="en-US" sz="2000" dirty="0" err="1" smtClean="0"/>
              <a:t>diaminobenzidine</a:t>
            </a:r>
            <a:r>
              <a:rPr lang="en-US" sz="2000" dirty="0" smtClean="0"/>
              <a:t> produces dark brown color while that of 4-chlorornaphthol yields purple color which is the basis of ELISA</a:t>
            </a:r>
          </a:p>
          <a:p>
            <a:endParaRPr lang="en-US" sz="1800" dirty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 anchor="t" anchorCtr="0">
            <a:normAutofit/>
          </a:bodyPr>
          <a:lstStyle/>
          <a:p>
            <a:r>
              <a:rPr lang="en-US" sz="3800" b="1" dirty="0" smtClean="0">
                <a:latin typeface="Times New Roman" pitchFamily="18" charset="0"/>
                <a:cs typeface="Times New Roman" pitchFamily="18" charset="0"/>
              </a:rPr>
              <a:t>INTRODUCTION </a:t>
            </a:r>
            <a:r>
              <a:rPr lang="en-US" sz="3800" b="1" dirty="0">
                <a:latin typeface="Times New Roman" pitchFamily="18" charset="0"/>
                <a:cs typeface="Times New Roman" pitchFamily="18" charset="0"/>
              </a:rPr>
              <a:t>TO ELISA</a:t>
            </a:r>
            <a:r>
              <a:rPr lang="en-US" sz="3800" dirty="0"/>
              <a:t>	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438400"/>
            <a:ext cx="8229600" cy="3886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ELISA, or enzyme-linked </a:t>
            </a:r>
            <a:r>
              <a:rPr lang="en-US" sz="2800" dirty="0" err="1"/>
              <a:t>immunosorbent</a:t>
            </a:r>
            <a:r>
              <a:rPr lang="en-US" sz="2800" dirty="0"/>
              <a:t> assay, </a:t>
            </a:r>
            <a:r>
              <a:rPr lang="en-US" sz="2800" dirty="0" smtClean="0"/>
              <a:t>are  </a:t>
            </a:r>
            <a:r>
              <a:rPr lang="en-US" sz="2800" dirty="0" smtClean="0">
                <a:solidFill>
                  <a:srgbClr val="7030A0"/>
                </a:solidFill>
              </a:rPr>
              <a:t>quantitative immunological procedures in which the  Ag- </a:t>
            </a:r>
            <a:r>
              <a:rPr lang="en-US" sz="2800" dirty="0" err="1" smtClean="0">
                <a:solidFill>
                  <a:srgbClr val="7030A0"/>
                </a:solidFill>
              </a:rPr>
              <a:t>Ab</a:t>
            </a:r>
            <a:r>
              <a:rPr lang="en-US" sz="2800" dirty="0" smtClean="0">
                <a:solidFill>
                  <a:srgbClr val="7030A0"/>
                </a:solidFill>
              </a:rPr>
              <a:t> reaction is monitored by enzyme measurements.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The term ELISA was first used by Engvall &amp; Perlma in 1971.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/>
              <a:t>The ELISA test, or the enzyme immunoassay (EIA), was the first screening test commonly employed for HIV. It has a high sensitivity. </a:t>
            </a:r>
          </a:p>
          <a:p>
            <a:pPr>
              <a:lnSpc>
                <a:spcPct val="90000"/>
              </a:lnSpc>
            </a:pPr>
            <a:endParaRPr lang="en-US" sz="2800" dirty="0"/>
          </a:p>
          <a:p>
            <a:pPr>
              <a:lnSpc>
                <a:spcPct val="90000"/>
              </a:lnSpc>
            </a:pPr>
            <a:endParaRPr lang="en-US" sz="2800" dirty="0"/>
          </a:p>
        </p:txBody>
      </p:sp>
      <p:pic>
        <p:nvPicPr>
          <p:cNvPr id="4" name="Picture 5" descr="ELISA%20plate%2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6575" y="500062"/>
            <a:ext cx="180022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ENZYME SUBSTRATE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r>
              <a:rPr lang="en-US" dirty="0" smtClean="0"/>
              <a:t>Initially the substrate should be colorless</a:t>
            </a:r>
          </a:p>
          <a:p>
            <a:r>
              <a:rPr lang="en-US" dirty="0" smtClean="0"/>
              <a:t>After degradation by the enzyme it should be strongly colored or fluorescent. </a:t>
            </a:r>
          </a:p>
          <a:p>
            <a:pPr>
              <a:buNone/>
            </a:pPr>
            <a:r>
              <a:rPr lang="en-US" dirty="0" smtClean="0"/>
              <a:t>  </a:t>
            </a:r>
            <a:endParaRPr lang="en-I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2792730"/>
          <a:ext cx="9144000" cy="40652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016318">
                <a:tc>
                  <a:txBody>
                    <a:bodyPr/>
                    <a:lstStyle/>
                    <a:p>
                      <a:r>
                        <a:rPr lang="en-US" dirty="0" smtClean="0"/>
                        <a:t>ENZYME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SUBSTRATE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CHROMOGEN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STOPPING</a:t>
                      </a:r>
                      <a:endParaRPr lang="en-IN" dirty="0"/>
                    </a:p>
                  </a:txBody>
                  <a:tcPr/>
                </a:tc>
              </a:tr>
              <a:tr h="1016318">
                <a:tc>
                  <a:txBody>
                    <a:bodyPr/>
                    <a:lstStyle/>
                    <a:p>
                      <a:r>
                        <a:rPr lang="en-US" dirty="0" smtClean="0"/>
                        <a:t>Alkaline </a:t>
                      </a:r>
                      <a:r>
                        <a:rPr lang="en-US" dirty="0" err="1" smtClean="0"/>
                        <a:t>Phosphatase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p-NPP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p-NPP+ diethandamine+MgCl2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M </a:t>
                      </a:r>
                      <a:r>
                        <a:rPr lang="en-US" dirty="0" err="1" smtClean="0"/>
                        <a:t>NaOH</a:t>
                      </a:r>
                      <a:endParaRPr lang="en-IN" dirty="0"/>
                    </a:p>
                  </a:txBody>
                  <a:tcPr/>
                </a:tc>
              </a:tr>
              <a:tr h="1016318">
                <a:tc>
                  <a:txBody>
                    <a:bodyPr/>
                    <a:lstStyle/>
                    <a:p>
                      <a:r>
                        <a:rPr lang="en-US" dirty="0" smtClean="0"/>
                        <a:t>Horse radish </a:t>
                      </a:r>
                      <a:r>
                        <a:rPr lang="en-US" dirty="0" err="1" smtClean="0"/>
                        <a:t>Peroxidase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H2O2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Tetramethylbenzidine</a:t>
                      </a:r>
                      <a:r>
                        <a:rPr lang="en-US" dirty="0" smtClean="0"/>
                        <a:t> + Phosphate – Citrate buffer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M H2SO4</a:t>
                      </a:r>
                      <a:endParaRPr lang="en-IN" dirty="0"/>
                    </a:p>
                  </a:txBody>
                  <a:tcPr/>
                </a:tc>
              </a:tr>
              <a:tr h="1016318">
                <a:tc>
                  <a:txBody>
                    <a:bodyPr/>
                    <a:lstStyle/>
                    <a:p>
                      <a:r>
                        <a:rPr lang="en-US" dirty="0" smtClean="0"/>
                        <a:t>Horse radish </a:t>
                      </a:r>
                      <a:r>
                        <a:rPr lang="en-US" dirty="0" err="1" smtClean="0"/>
                        <a:t>Peroxidase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H2O2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 – </a:t>
                      </a:r>
                      <a:r>
                        <a:rPr lang="en-US" dirty="0" err="1" smtClean="0"/>
                        <a:t>Phenylenediamine</a:t>
                      </a:r>
                      <a:r>
                        <a:rPr lang="en-US" dirty="0" smtClean="0"/>
                        <a:t> + </a:t>
                      </a:r>
                      <a:r>
                        <a:rPr lang="en-US" dirty="0" err="1" smtClean="0"/>
                        <a:t>HCl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 M </a:t>
                      </a:r>
                      <a:r>
                        <a:rPr lang="en-US" dirty="0" err="1" smtClean="0"/>
                        <a:t>HCl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ELISA KIT FOR DETERMINATION OF IgA, IgG or IgM anti-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Mycobacteria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antibodies in human serum</a:t>
            </a:r>
            <a:endParaRPr lang="en-IN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23672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pic>
        <p:nvPicPr>
          <p:cNvPr id="113665" name="Picture 1" descr="http://www.andabiologicals.com/gfx/tbelisa.jpg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/>
          <a:srcRect/>
          <a:stretch>
            <a:fillRect/>
          </a:stretch>
        </p:blipFill>
        <p:spPr bwMode="auto">
          <a:xfrm>
            <a:off x="1600200" y="3733800"/>
            <a:ext cx="5029200" cy="2362200"/>
          </a:xfrm>
          <a:prstGeom prst="rect">
            <a:avLst/>
          </a:prstGeom>
          <a:noFill/>
        </p:spPr>
      </p:pic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533400" y="1981200"/>
            <a:ext cx="845820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en-US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ANDA-TB DETECTION OF MYCOBACTERIA</a:t>
            </a:r>
            <a:r>
              <a:rPr kumimoji="0" lang="nl-NL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3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 vitro</a:t>
            </a:r>
            <a:r>
              <a:rPr kumimoji="0" lang="nl-NL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diagnostic test for the determination of IgA, IgG and IgM antibodies against mycobacteria in human liquid (serum, CSF, pleural fluid, sputum, saliva, etc...)</a:t>
            </a:r>
            <a:endParaRPr kumimoji="0" lang="nl-N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Components of Kit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905000"/>
            <a:ext cx="9144000" cy="4953000"/>
          </a:xfrm>
        </p:spPr>
        <p:txBody>
          <a:bodyPr/>
          <a:lstStyle/>
          <a:p>
            <a:r>
              <a:rPr lang="en-US" sz="2800" b="1" dirty="0">
                <a:latin typeface="Arial" charset="0"/>
              </a:rPr>
              <a:t>Pre-Coated, Stabilized 96-well </a:t>
            </a:r>
            <a:r>
              <a:rPr lang="en-US" sz="2800" b="1" dirty="0" err="1">
                <a:latin typeface="Arial" charset="0"/>
              </a:rPr>
              <a:t>Microtiter</a:t>
            </a:r>
            <a:r>
              <a:rPr lang="en-US" sz="2800" b="1" dirty="0">
                <a:latin typeface="Arial" charset="0"/>
              </a:rPr>
              <a:t> Plate.</a:t>
            </a:r>
          </a:p>
          <a:p>
            <a:r>
              <a:rPr lang="en-US" sz="2800" b="1" dirty="0">
                <a:latin typeface="Arial" charset="0"/>
              </a:rPr>
              <a:t>Sample </a:t>
            </a:r>
            <a:r>
              <a:rPr lang="en-US" sz="2800" b="1" dirty="0" err="1">
                <a:latin typeface="Arial" charset="0"/>
              </a:rPr>
              <a:t>Diluent</a:t>
            </a:r>
            <a:endParaRPr lang="en-US" sz="2800" b="1" dirty="0">
              <a:latin typeface="Arial" charset="0"/>
            </a:endParaRPr>
          </a:p>
          <a:p>
            <a:r>
              <a:rPr lang="en-US" sz="2800" b="1" dirty="0">
                <a:latin typeface="Arial" charset="0"/>
              </a:rPr>
              <a:t>Standards and controls</a:t>
            </a:r>
          </a:p>
          <a:p>
            <a:r>
              <a:rPr lang="en-US" sz="2800" b="1" dirty="0" smtClean="0">
                <a:latin typeface="Arial" charset="0"/>
              </a:rPr>
              <a:t>Conjugated </a:t>
            </a:r>
            <a:r>
              <a:rPr lang="en-US" sz="2800" b="1" dirty="0">
                <a:latin typeface="Arial" charset="0"/>
              </a:rPr>
              <a:t>Detection Antibody</a:t>
            </a:r>
          </a:p>
          <a:p>
            <a:r>
              <a:rPr lang="en-US" sz="2800" b="1" dirty="0">
                <a:latin typeface="Arial" charset="0"/>
              </a:rPr>
              <a:t>10X Wash Solution</a:t>
            </a:r>
          </a:p>
          <a:p>
            <a:r>
              <a:rPr lang="en-US" sz="2800" b="1" dirty="0" smtClean="0">
                <a:latin typeface="Arial" charset="0"/>
              </a:rPr>
              <a:t>Substrate</a:t>
            </a:r>
            <a:endParaRPr lang="en-US" sz="2800" b="1" dirty="0">
              <a:latin typeface="Arial" charset="0"/>
            </a:endParaRPr>
          </a:p>
          <a:p>
            <a:r>
              <a:rPr lang="en-US" sz="2800" b="1" dirty="0">
                <a:latin typeface="Arial" charset="0"/>
              </a:rPr>
              <a:t>Stop Solution</a:t>
            </a:r>
            <a:endParaRPr 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US" altLang="en-US" sz="3000" dirty="0">
                <a:solidFill>
                  <a:srgbClr val="FF9900"/>
                </a:solidFill>
              </a:rPr>
              <a:t>What Are The Reagents?</a:t>
            </a:r>
            <a:br>
              <a:rPr lang="en-US" altLang="en-US" sz="3000" dirty="0">
                <a:solidFill>
                  <a:srgbClr val="FF9900"/>
                </a:solidFill>
              </a:rPr>
            </a:br>
            <a:r>
              <a:rPr lang="en-US" altLang="en-US" sz="3000" dirty="0"/>
              <a:t>And</a:t>
            </a:r>
            <a:br>
              <a:rPr lang="en-US" altLang="en-US" sz="3000" dirty="0"/>
            </a:br>
            <a:r>
              <a:rPr lang="en-US" altLang="en-US" sz="3000" dirty="0">
                <a:solidFill>
                  <a:srgbClr val="FF9900"/>
                </a:solidFill>
              </a:rPr>
              <a:t>What Function Do They Perform?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76600" y="2133600"/>
            <a:ext cx="5715000" cy="4114800"/>
          </a:xfrm>
        </p:spPr>
        <p:txBody>
          <a:bodyPr>
            <a:normAutofit fontScale="77500" lnSpcReduction="20000"/>
          </a:bodyPr>
          <a:lstStyle/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dirty="0"/>
              <a:t>Antigen:</a:t>
            </a:r>
            <a:r>
              <a:rPr lang="en-US" altLang="en-US" b="1" dirty="0">
                <a:latin typeface="Arial" charset="0"/>
              </a:rPr>
              <a:t> </a:t>
            </a:r>
            <a:r>
              <a:rPr lang="en-US" altLang="en-US" b="1" dirty="0" smtClean="0">
                <a:latin typeface="Arial" charset="0"/>
              </a:rPr>
              <a:t>Elisa plate coated with the A60 antigen-antibodies complexes.</a:t>
            </a: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endParaRPr lang="en-US" altLang="en-US" b="1" dirty="0">
              <a:latin typeface="Arial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dirty="0"/>
              <a:t>Primary antibody:</a:t>
            </a:r>
            <a:r>
              <a:rPr lang="en-US" altLang="en-US" b="1" dirty="0">
                <a:latin typeface="Arial" charset="0"/>
              </a:rPr>
              <a:t> </a:t>
            </a:r>
            <a:r>
              <a:rPr lang="en-US" altLang="en-US" b="1" dirty="0" smtClean="0">
                <a:latin typeface="Arial" charset="0"/>
              </a:rPr>
              <a:t>Human Serum IgG, IgA, &amp; IgM</a:t>
            </a:r>
            <a:endParaRPr lang="en-US" altLang="en-US" sz="2400" dirty="0">
              <a:solidFill>
                <a:srgbClr val="FF9900"/>
              </a:solidFill>
              <a:latin typeface="Times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endParaRPr lang="en-US" altLang="en-US" sz="2400" dirty="0">
              <a:solidFill>
                <a:srgbClr val="FF9900"/>
              </a:solidFill>
              <a:latin typeface="Times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dirty="0"/>
              <a:t>Secondary antibody:</a:t>
            </a:r>
            <a:r>
              <a:rPr lang="en-US" altLang="en-US" b="1" dirty="0">
                <a:latin typeface="Arial" charset="0"/>
              </a:rPr>
              <a:t> </a:t>
            </a:r>
            <a:r>
              <a:rPr lang="en-US" altLang="en-US" b="1" dirty="0" err="1" smtClean="0">
                <a:latin typeface="Arial" charset="0"/>
              </a:rPr>
              <a:t>Peroxidase-labelled</a:t>
            </a:r>
            <a:r>
              <a:rPr lang="en-US" altLang="en-US" b="1" dirty="0" smtClean="0">
                <a:latin typeface="Arial" charset="0"/>
              </a:rPr>
              <a:t> anti-human IgA, IgG, or IgM antibodies that bind to the </a:t>
            </a:r>
            <a:r>
              <a:rPr lang="en-US" altLang="en-US" b="1" dirty="0" err="1" smtClean="0">
                <a:latin typeface="Arial" charset="0"/>
              </a:rPr>
              <a:t>antibobdy</a:t>
            </a:r>
            <a:r>
              <a:rPr lang="en-US" altLang="en-US" b="1" dirty="0" smtClean="0">
                <a:latin typeface="Arial" charset="0"/>
              </a:rPr>
              <a:t> complexes .</a:t>
            </a:r>
            <a:endParaRPr lang="en-US" altLang="en-US" b="1" dirty="0">
              <a:latin typeface="Arial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endParaRPr lang="en-US" altLang="en-US" b="1" dirty="0">
              <a:latin typeface="Arial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dirty="0"/>
              <a:t>Enzyme substrate:</a:t>
            </a:r>
            <a:r>
              <a:rPr lang="en-US" altLang="en-US" b="1" dirty="0">
                <a:latin typeface="Arial" charset="0"/>
              </a:rPr>
              <a:t> 3,3’,5,5’ – </a:t>
            </a:r>
            <a:r>
              <a:rPr lang="en-US" altLang="en-US" b="1" dirty="0" err="1">
                <a:latin typeface="Arial" charset="0"/>
              </a:rPr>
              <a:t>tetramethylbenzidine</a:t>
            </a:r>
            <a:r>
              <a:rPr lang="en-US" altLang="en-US" b="1" dirty="0">
                <a:latin typeface="Arial" charset="0"/>
              </a:rPr>
              <a:t> (TMB) – a colorless solution that when oxidized by HRP turns </a:t>
            </a:r>
            <a:r>
              <a:rPr lang="en-US" altLang="en-US" b="1" dirty="0" smtClean="0">
                <a:latin typeface="Arial" charset="0"/>
              </a:rPr>
              <a:t>blue.</a:t>
            </a: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endParaRPr lang="en-US" altLang="en-US" b="1" dirty="0" smtClean="0">
              <a:latin typeface="Arial" charset="0"/>
            </a:endParaRPr>
          </a:p>
          <a:p>
            <a:pPr marL="0" indent="0" defTabSz="2743200" eaLnBrk="0" hangingPunct="0">
              <a:lnSpc>
                <a:spcPct val="100000"/>
              </a:lnSpc>
              <a:spcBef>
                <a:spcPct val="0"/>
              </a:spcBef>
              <a:buFontTx/>
              <a:buNone/>
              <a:tabLst>
                <a:tab pos="4684713" algn="l"/>
              </a:tabLst>
            </a:pPr>
            <a:r>
              <a:rPr lang="en-US" altLang="en-US" dirty="0" smtClean="0">
                <a:latin typeface="Times New Roman" pitchFamily="18" charset="0"/>
                <a:cs typeface="Times New Roman" pitchFamily="18" charset="0"/>
              </a:rPr>
              <a:t>Stop Solution</a:t>
            </a:r>
            <a:r>
              <a:rPr lang="en-US" altLang="en-US" b="1" dirty="0" smtClean="0">
                <a:latin typeface="Arial" charset="0"/>
              </a:rPr>
              <a:t>: </a:t>
            </a:r>
            <a:r>
              <a:rPr lang="en-US" altLang="en-US" b="1" dirty="0" err="1" smtClean="0">
                <a:latin typeface="Arial" charset="0"/>
              </a:rPr>
              <a:t>Sulphuric</a:t>
            </a:r>
            <a:r>
              <a:rPr lang="en-US" altLang="en-US" b="1" dirty="0" smtClean="0">
                <a:latin typeface="Arial" charset="0"/>
              </a:rPr>
              <a:t> Acid 0.5N (H</a:t>
            </a:r>
            <a:r>
              <a:rPr lang="en-US" altLang="en-US" sz="1600" b="1" dirty="0" smtClean="0">
                <a:latin typeface="Arial" charset="0"/>
              </a:rPr>
              <a:t>2</a:t>
            </a:r>
            <a:r>
              <a:rPr lang="en-US" altLang="en-US" b="1" dirty="0" smtClean="0">
                <a:latin typeface="Arial" charset="0"/>
              </a:rPr>
              <a:t>So</a:t>
            </a:r>
            <a:r>
              <a:rPr lang="en-US" altLang="en-US" sz="1600" b="1" dirty="0" smtClean="0">
                <a:latin typeface="Arial" charset="0"/>
              </a:rPr>
              <a:t>4</a:t>
            </a:r>
            <a:r>
              <a:rPr lang="en-US" altLang="en-US" b="1" dirty="0" smtClean="0">
                <a:latin typeface="Arial" charset="0"/>
              </a:rPr>
              <a:t>)</a:t>
            </a:r>
            <a:endParaRPr lang="en-US" altLang="en-US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1295400" y="609600"/>
            <a:ext cx="4953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    Elisa </a:t>
            </a:r>
            <a:r>
              <a:rPr lang="en-US" sz="4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Plate</a:t>
            </a:r>
            <a:endParaRPr lang="en-US" sz="44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334000" y="1676400"/>
            <a:ext cx="3200400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sz="2800"/>
              <a:t>Microtitre wells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sz="2800"/>
              <a:t>Generally 96 wells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sz="2800"/>
              <a:t>Marked on one side alphabetically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sz="2800"/>
              <a:t>Numerically on the other side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r>
              <a:rPr lang="en-US" sz="2800"/>
              <a:t>Comes with the kit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en-US" sz="2800"/>
          </a:p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304800" y="19050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   </a:t>
            </a:r>
          </a:p>
        </p:txBody>
      </p:sp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381000" y="1676400"/>
          <a:ext cx="4038600" cy="3962400"/>
        </p:xfrm>
        <a:graphic>
          <a:graphicData uri="http://schemas.openxmlformats.org/presentationml/2006/ole">
            <p:oleObj spid="_x0000_s242690" r:id="rId4" imgW="2057143" imgH="1371429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5775"/>
            <a:ext cx="7772400" cy="11906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Complete </a:t>
            </a:r>
            <a:r>
              <a:rPr lang="en-US" dirty="0"/>
              <a:t>forms and specimen identification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3434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Fill in the information on tube (identifying information, date of collection, and other information as required). 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Fill in the laboratory form that will accompany specimens</a:t>
            </a:r>
            <a:r>
              <a:rPr lang="en-US" sz="2800" dirty="0" smtClean="0"/>
              <a:t>.</a:t>
            </a:r>
          </a:p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7030A0"/>
                </a:solidFill>
              </a:rPr>
              <a:t>For TB Gold used heparin Tube</a:t>
            </a:r>
          </a:p>
          <a:p>
            <a:pPr>
              <a:spcBef>
                <a:spcPct val="50000"/>
              </a:spcBef>
            </a:pPr>
            <a:endParaRPr lang="en-US" sz="2800" dirty="0" smtClean="0"/>
          </a:p>
          <a:p>
            <a:pPr>
              <a:spcBef>
                <a:spcPct val="50000"/>
              </a:spcBef>
            </a:pPr>
            <a:r>
              <a:rPr lang="en-US" sz="2800" dirty="0" smtClean="0"/>
              <a:t>FFFI</a:t>
            </a:r>
            <a:endParaRPr lang="en-US" sz="2800" dirty="0"/>
          </a:p>
        </p:txBody>
      </p:sp>
      <p:sp>
        <p:nvSpPr>
          <p:cNvPr id="56324" name="Line 4"/>
          <p:cNvSpPr>
            <a:spLocks noChangeShapeType="1"/>
          </p:cNvSpPr>
          <p:nvPr/>
        </p:nvSpPr>
        <p:spPr bwMode="auto">
          <a:xfrm flipV="1">
            <a:off x="457200" y="1676400"/>
            <a:ext cx="7848600" cy="762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IN" dirty="0"/>
          </a:p>
        </p:txBody>
      </p:sp>
      <p:pic>
        <p:nvPicPr>
          <p:cNvPr id="56326" name="Picture 6" descr="serum tub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724400"/>
            <a:ext cx="3657600" cy="1309688"/>
          </a:xfrm>
          <a:prstGeom prst="rect">
            <a:avLst/>
          </a:prstGeom>
          <a:noFill/>
        </p:spPr>
      </p:pic>
      <p:pic>
        <p:nvPicPr>
          <p:cNvPr id="563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4612" y="3810000"/>
            <a:ext cx="22621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73050"/>
            <a:ext cx="8458200" cy="1250950"/>
          </a:xfrm>
        </p:spPr>
        <p:txBody>
          <a:bodyPr>
            <a:normAutofit fontScale="90000"/>
          </a:bodyPr>
          <a:lstStyle/>
          <a:p>
            <a:r>
              <a:rPr lang="en-US" dirty="0"/>
              <a:t>Collection and processing of serum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7772400" cy="4876800"/>
          </a:xfrm>
        </p:spPr>
        <p:txBody>
          <a:bodyPr/>
          <a:lstStyle/>
          <a:p>
            <a:r>
              <a:rPr lang="en-US" sz="2400" dirty="0"/>
              <a:t>Collect blood in a tube that does not contain any chemicals or anticoagulants.</a:t>
            </a:r>
          </a:p>
          <a:p>
            <a:pPr>
              <a:spcBef>
                <a:spcPct val="40000"/>
              </a:spcBef>
            </a:pPr>
            <a:r>
              <a:rPr lang="en-US" sz="2400" dirty="0"/>
              <a:t>Collect 5mL of whole blood (for very small children collect 1mL).</a:t>
            </a:r>
          </a:p>
          <a:p>
            <a:pPr>
              <a:spcBef>
                <a:spcPct val="40000"/>
              </a:spcBef>
            </a:pPr>
            <a:r>
              <a:rPr lang="en-US" sz="2400" dirty="0"/>
              <a:t>Place tube upright for 30-60 minutes then when firm clot has formed, centrifuge tube for 20 minutes at 2500rpm.</a:t>
            </a:r>
          </a:p>
          <a:p>
            <a:pPr>
              <a:spcBef>
                <a:spcPct val="40000"/>
              </a:spcBef>
            </a:pPr>
            <a:r>
              <a:rPr lang="en-US" sz="2400" dirty="0"/>
              <a:t>Remove serum with a pipette and place in a plastic storage tube (2-3mL </a:t>
            </a:r>
            <a:r>
              <a:rPr lang="en-US" sz="2400" dirty="0" err="1"/>
              <a:t>microtube</a:t>
            </a:r>
            <a:r>
              <a:rPr lang="en-US" sz="2400" dirty="0"/>
              <a:t> or </a:t>
            </a:r>
            <a:r>
              <a:rPr lang="en-US" sz="2400" dirty="0" err="1"/>
              <a:t>cryovial</a:t>
            </a:r>
            <a:r>
              <a:rPr lang="en-US" sz="2400" dirty="0"/>
              <a:t>).</a:t>
            </a:r>
          </a:p>
          <a:p>
            <a:pPr>
              <a:spcBef>
                <a:spcPct val="40000"/>
              </a:spcBef>
            </a:pPr>
            <a:r>
              <a:rPr lang="en-US" sz="2400" dirty="0"/>
              <a:t>If 5mL of blood was collected it will result in about 2mL of serum.</a:t>
            </a:r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533400" y="990600"/>
            <a:ext cx="79248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133600"/>
            <a:ext cx="45354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10"/>
          <p:cNvSpPr txBox="1">
            <a:spLocks noChangeArrowheads="1"/>
          </p:cNvSpPr>
          <p:nvPr/>
        </p:nvSpPr>
        <p:spPr bwMode="auto">
          <a:xfrm>
            <a:off x="1816100" y="1887538"/>
            <a:ext cx="1841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200"/>
          </a:p>
        </p:txBody>
      </p:sp>
      <p:sp>
        <p:nvSpPr>
          <p:cNvPr id="14341" name="Text Box 11"/>
          <p:cNvSpPr txBox="1">
            <a:spLocks noChangeArrowheads="1"/>
          </p:cNvSpPr>
          <p:nvPr/>
        </p:nvSpPr>
        <p:spPr bwMode="auto">
          <a:xfrm>
            <a:off x="539750" y="2060575"/>
            <a:ext cx="3841750" cy="4247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400" dirty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/>
              <a:t> Using a clean </a:t>
            </a:r>
            <a:r>
              <a:rPr lang="en-GB" sz="3000" dirty="0" smtClean="0"/>
              <a:t>Pipette , </a:t>
            </a:r>
            <a:r>
              <a:rPr lang="en-GB" sz="3000" dirty="0"/>
              <a:t>add </a:t>
            </a:r>
            <a:r>
              <a:rPr lang="en-GB" sz="3000" dirty="0" smtClean="0"/>
              <a:t>100 µL of diluted serum sample (Dilute the sera to be tested 1:100 in the sample diluents) </a:t>
            </a:r>
            <a:r>
              <a:rPr lang="en-GB" sz="3000" dirty="0"/>
              <a:t>to each well</a:t>
            </a:r>
            <a:r>
              <a:rPr lang="en-GB" sz="3000" dirty="0" smtClean="0"/>
              <a:t>.</a:t>
            </a:r>
            <a:endParaRPr lang="en-GB" sz="3000" dirty="0"/>
          </a:p>
          <a:p>
            <a:pPr algn="l"/>
            <a:r>
              <a:rPr lang="en-GB" sz="2400" dirty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/>
              <a:t> </a:t>
            </a:r>
            <a:r>
              <a:rPr lang="en-GB" sz="3000" dirty="0" smtClean="0"/>
              <a:t>Incubate 1 hour at 37°C .</a:t>
            </a:r>
            <a:endParaRPr lang="en-GB" sz="3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TEST PERFORMANCE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27088" y="1628775"/>
            <a:ext cx="7561262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l"/>
            <a:r>
              <a:rPr lang="en-GB" sz="2400" dirty="0" smtClean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 smtClean="0"/>
              <a:t> After incubation empty </a:t>
            </a:r>
            <a:r>
              <a:rPr lang="en-GB" sz="3000" dirty="0"/>
              <a:t>out contents of wells into waste container</a:t>
            </a:r>
            <a:r>
              <a:rPr lang="en-GB" sz="3000" dirty="0" smtClean="0"/>
              <a:t>.</a:t>
            </a:r>
            <a:endParaRPr lang="en-GB" sz="2400" dirty="0">
              <a:solidFill>
                <a:schemeClr val="accent2"/>
              </a:solidFill>
              <a:sym typeface="Wingdings" pitchFamily="2" charset="2"/>
            </a:endParaRPr>
          </a:p>
          <a:p>
            <a:pPr marL="273050" indent="-273050" algn="l"/>
            <a:r>
              <a:rPr lang="en-GB" sz="2400" dirty="0" smtClean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 smtClean="0"/>
              <a:t> </a:t>
            </a:r>
            <a:r>
              <a:rPr lang="en-GB" sz="3000" dirty="0"/>
              <a:t>Using pipette, fill wells with </a:t>
            </a:r>
            <a:r>
              <a:rPr lang="en-GB" sz="3000" dirty="0" smtClean="0"/>
              <a:t>washing buffer </a:t>
            </a:r>
            <a:r>
              <a:rPr lang="en-GB" sz="3000" dirty="0"/>
              <a:t>then empty out.  </a:t>
            </a:r>
          </a:p>
          <a:p>
            <a:pPr marL="273050" indent="-273050" algn="l"/>
            <a:r>
              <a:rPr lang="en-GB" sz="2400" dirty="0" smtClean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 smtClean="0"/>
              <a:t> </a:t>
            </a:r>
            <a:r>
              <a:rPr lang="en-GB" sz="3000" dirty="0"/>
              <a:t>Tap wells upside down on paper towel</a:t>
            </a:r>
            <a:r>
              <a:rPr lang="en-GB" sz="3000" dirty="0" smtClean="0"/>
              <a:t>.</a:t>
            </a:r>
            <a:endParaRPr lang="en-GB" sz="3000" dirty="0"/>
          </a:p>
          <a:p>
            <a:pPr marL="273050" indent="-273050" algn="l">
              <a:buFont typeface="Wingdings" pitchFamily="2" charset="2"/>
              <a:buNone/>
            </a:pPr>
            <a:r>
              <a:rPr lang="en-GB" sz="2400" dirty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/>
              <a:t> </a:t>
            </a:r>
            <a:r>
              <a:rPr lang="en-GB" sz="3000" dirty="0" smtClean="0"/>
              <a:t>Wash the wells 5 times. At the end of the washing process, the wells must be entirely dry </a:t>
            </a:r>
            <a:r>
              <a:rPr lang="en-GB" sz="3000" dirty="0"/>
              <a:t>after the last wash.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844675"/>
            <a:ext cx="424815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816100" y="1887538"/>
            <a:ext cx="1841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200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39750" y="1700213"/>
            <a:ext cx="4537075" cy="32316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en-GB" sz="3000" dirty="0">
              <a:sym typeface="Wingdings" pitchFamily="2" charset="2"/>
            </a:endParaRPr>
          </a:p>
          <a:p>
            <a:pPr algn="l"/>
            <a:endParaRPr lang="en-GB" sz="2400" dirty="0">
              <a:solidFill>
                <a:schemeClr val="accent2"/>
              </a:solidFill>
              <a:sym typeface="Wingdings" pitchFamily="2" charset="2"/>
            </a:endParaRPr>
          </a:p>
          <a:p>
            <a:pPr algn="l"/>
            <a:r>
              <a:rPr lang="en-GB" sz="2400" dirty="0">
                <a:solidFill>
                  <a:schemeClr val="accent2"/>
                </a:solidFill>
                <a:sym typeface="Wingdings" pitchFamily="2" charset="2"/>
              </a:rPr>
              <a:t></a:t>
            </a:r>
            <a:r>
              <a:rPr lang="en-GB" sz="3000" dirty="0"/>
              <a:t> </a:t>
            </a:r>
            <a:r>
              <a:rPr lang="en-GB" sz="3000" dirty="0" smtClean="0"/>
              <a:t>Distribute 100µL of anti-human immunoglobulin-POD conjugate in each well. Incubate 30 minutes at 37°C.</a:t>
            </a:r>
            <a:endParaRPr lang="en-GB" sz="3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133600"/>
          </a:xfrm>
        </p:spPr>
        <p:txBody>
          <a:bodyPr/>
          <a:lstStyle/>
          <a:p>
            <a:endParaRPr lang="ar-SA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7854696" cy="1475936"/>
          </a:xfrm>
        </p:spPr>
        <p:txBody>
          <a:bodyPr/>
          <a:lstStyle/>
          <a:p>
            <a:endParaRPr lang="ar-SA" dirty="0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144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E</a:t>
            </a:r>
            <a:r>
              <a:rPr lang="en-US" sz="4400" b="1" dirty="0" smtClean="0">
                <a:solidFill>
                  <a:schemeClr val="bg1"/>
                </a:solidFill>
              </a:rPr>
              <a:t>nzyme</a:t>
            </a:r>
            <a:r>
              <a:rPr lang="en-US" sz="4400" b="1" dirty="0" smtClean="0">
                <a:solidFill>
                  <a:srgbClr val="FF0000"/>
                </a:solidFill>
              </a:rPr>
              <a:t> L</a:t>
            </a:r>
            <a:r>
              <a:rPr lang="en-US" sz="4400" b="1" dirty="0" smtClean="0">
                <a:solidFill>
                  <a:schemeClr val="bg1"/>
                </a:solidFill>
              </a:rPr>
              <a:t>inked</a:t>
            </a:r>
            <a:r>
              <a:rPr lang="en-US" sz="4400" b="1" dirty="0" smtClean="0">
                <a:solidFill>
                  <a:srgbClr val="FF0000"/>
                </a:solidFill>
              </a:rPr>
              <a:t> I</a:t>
            </a:r>
            <a:r>
              <a:rPr lang="en-US" sz="4400" b="1" dirty="0" smtClean="0">
                <a:solidFill>
                  <a:schemeClr val="bg1"/>
                </a:solidFill>
              </a:rPr>
              <a:t>mmuno</a:t>
            </a:r>
            <a:r>
              <a:rPr lang="en-US" sz="4400" b="1" dirty="0" smtClean="0">
                <a:solidFill>
                  <a:srgbClr val="FF0000"/>
                </a:solidFill>
              </a:rPr>
              <a:t>s</a:t>
            </a:r>
            <a:r>
              <a:rPr lang="en-US" sz="4400" b="1" dirty="0" smtClean="0">
                <a:solidFill>
                  <a:schemeClr val="bg1"/>
                </a:solidFill>
              </a:rPr>
              <a:t>orbant</a:t>
            </a:r>
            <a:r>
              <a:rPr lang="en-US" sz="4400" b="1" dirty="0" smtClean="0">
                <a:solidFill>
                  <a:srgbClr val="FF0000"/>
                </a:solidFill>
              </a:rPr>
              <a:t> A</a:t>
            </a:r>
            <a:r>
              <a:rPr lang="en-US" sz="4400" b="1" dirty="0" smtClean="0">
                <a:solidFill>
                  <a:schemeClr val="bg1"/>
                </a:solidFill>
              </a:rPr>
              <a:t>ssay</a:t>
            </a:r>
            <a:endParaRPr lang="en-US" sz="4400" b="1" dirty="0">
              <a:solidFill>
                <a:schemeClr val="bg1"/>
              </a:solidFill>
            </a:endParaRP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0" y="5000625"/>
            <a:ext cx="9144000" cy="14465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b="1" dirty="0">
              <a:solidFill>
                <a:srgbClr val="FF0000"/>
              </a:solidFill>
            </a:endParaRPr>
          </a:p>
          <a:p>
            <a:pPr algn="ctr"/>
            <a:endParaRPr lang="ar-SA" sz="4400" b="1" dirty="0">
              <a:solidFill>
                <a:srgbClr val="FF0000"/>
              </a:solidFill>
            </a:endParaRPr>
          </a:p>
        </p:txBody>
      </p:sp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98307" name="Rectangle 3"/>
          <p:cNvSpPr>
            <a:spLocks noChangeArrowheads="1"/>
          </p:cNvSpPr>
          <p:nvPr/>
        </p:nvSpPr>
        <p:spPr bwMode="auto">
          <a:xfrm>
            <a:off x="0" y="1981200"/>
            <a:ext cx="231154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en-US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dell\Desktop\RML\RML\haed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38800"/>
            <a:ext cx="9144000" cy="914400"/>
          </a:xfrm>
          <a:prstGeom prst="rect">
            <a:avLst/>
          </a:prstGeom>
          <a:noFill/>
        </p:spPr>
      </p:pic>
      <p:pic>
        <p:nvPicPr>
          <p:cNvPr id="291841" name="Picture 1" descr="C:\Users\dell\Documents\Dell WebCam Central\Snap Photos\100405-181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47800"/>
            <a:ext cx="2362200" cy="1981200"/>
          </a:xfrm>
          <a:prstGeom prst="rect">
            <a:avLst/>
          </a:prstGeom>
          <a:noFill/>
        </p:spPr>
      </p:pic>
      <p:pic>
        <p:nvPicPr>
          <p:cNvPr id="291842" name="Picture 2" descr="C:\Users\dell\Documents\Dell WebCam Central\Snap Photos\100405-181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1447800"/>
            <a:ext cx="2362200" cy="1981200"/>
          </a:xfrm>
          <a:prstGeom prst="rect">
            <a:avLst/>
          </a:prstGeom>
          <a:noFill/>
        </p:spPr>
      </p:pic>
      <p:pic>
        <p:nvPicPr>
          <p:cNvPr id="2" name="Picture 1" descr="C:\Users\dell\Documents\Dell WebCam Central\Snap Photos\100405-18112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3505200"/>
            <a:ext cx="1981200" cy="1981200"/>
          </a:xfrm>
          <a:prstGeom prst="rect">
            <a:avLst/>
          </a:prstGeom>
          <a:noFill/>
        </p:spPr>
      </p:pic>
      <p:pic>
        <p:nvPicPr>
          <p:cNvPr id="12" name="Picture 5" descr="ELISA%20plate%2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10200" y="3429000"/>
            <a:ext cx="3733799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blood tube_small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429000"/>
            <a:ext cx="3429000" cy="2133600"/>
          </a:xfrm>
          <a:prstGeom prst="rect">
            <a:avLst/>
          </a:prstGeom>
          <a:noFill/>
        </p:spPr>
      </p:pic>
      <p:pic>
        <p:nvPicPr>
          <p:cNvPr id="14" name="Picture 2" descr="F:\imgavm\elisa_reader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62200" y="1447800"/>
            <a:ext cx="4419600" cy="20574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assayproced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00"/>
            <a:ext cx="9144000" cy="699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806700"/>
            <a:ext cx="3730625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81000" y="2545080"/>
          <a:ext cx="3810000" cy="4480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810000"/>
              </a:tblGrid>
              <a:tr h="27940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Measures the absorbance at 450nm With the help of ELISA READER.</a:t>
                      </a:r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Calculate the absorbance for each sample and reference.</a:t>
                      </a:r>
                    </a:p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We used Ascent Software for Calculation of the result</a:t>
                      </a:r>
                    </a:p>
                    <a:p>
                      <a:r>
                        <a:rPr lang="en-US" sz="2400" dirty="0" smtClean="0"/>
                        <a:t> </a:t>
                      </a:r>
                      <a:endParaRPr lang="en-IN" sz="24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1000" y="838200"/>
          <a:ext cx="44958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7030A0"/>
                          </a:solidFill>
                        </a:rPr>
                        <a:t>ELISA PLATE READY FOR READING</a:t>
                      </a:r>
                      <a:endParaRPr lang="en-IN" sz="28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F:\imgavm\elisa_read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00200"/>
            <a:ext cx="5943600" cy="3429000"/>
          </a:xfrm>
          <a:prstGeom prst="rect">
            <a:avLst/>
          </a:prstGeom>
          <a:noFill/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295400" y="579437"/>
            <a:ext cx="4343400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4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ELISA READER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1905000" y="5410200"/>
            <a:ext cx="58674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3000" b="1"/>
              <a:t>THERMOLAB SYSTEM (USA)</a:t>
            </a:r>
            <a:endParaRPr lang="en-US" sz="3000" b="1"/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13688"/>
            <a:ext cx="8305800" cy="3715512"/>
          </a:xfrm>
        </p:spPr>
        <p:txBody>
          <a:bodyPr anchor="t" anchorCtr="0">
            <a:normAutofit fontScale="90000"/>
          </a:bodyPr>
          <a:lstStyle/>
          <a:p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RESULT DETERMINATION:-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700" b="1" dirty="0" smtClean="0"/>
              <a:t>A) IgA and IgG Tests:-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Plot the O.D. result of each reference , except for the negative reference on the vertical axis (Y-axis) in relation to the number of corresponding units on the horizontal axis (X-axis).</a:t>
            </a:r>
            <a:br>
              <a:rPr lang="en-US" sz="2000" dirty="0" smtClean="0"/>
            </a:br>
            <a:r>
              <a:rPr lang="en-US" sz="2000" dirty="0" smtClean="0"/>
              <a:t>Using the absorbance value for each sample , determine the corresponding concentration of antibodies expressed in units/ml from the reference curve</a:t>
            </a:r>
            <a:r>
              <a:rPr lang="en-US" sz="1800" dirty="0" smtClean="0"/>
              <a:t>. 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2700" b="1" dirty="0" smtClean="0"/>
              <a:t>B) IgM Tests :-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  We can calculate the cut off value  A450nm sample / A450nm Positive limit reference</a:t>
            </a:r>
            <a:br>
              <a:rPr lang="en-US" sz="2000" dirty="0" smtClean="0"/>
            </a:br>
            <a:r>
              <a:rPr lang="en-US" sz="2000" dirty="0" smtClean="0"/>
              <a:t>  the normalized value of the positive reference is 1 .</a:t>
            </a:r>
            <a:br>
              <a:rPr lang="en-US" sz="2000" dirty="0" smtClean="0"/>
            </a:br>
            <a:r>
              <a:rPr lang="en-US" sz="2000" dirty="0" smtClean="0"/>
              <a:t> All samples whose value is comprised between 0.8 and 1.0 are considered dubious and all samples whose normalized value is above 1.0 are considered positive for IgM antibodies.</a:t>
            </a:r>
            <a:endParaRPr lang="en-IN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057400" y="0"/>
            <a:ext cx="350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57200" y="2459037"/>
            <a:ext cx="7620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endParaRPr lang="en-US" b="1" dirty="0">
              <a:cs typeface="Times New Roman" charset="0"/>
            </a:endParaRPr>
          </a:p>
          <a:p>
            <a:pPr algn="just">
              <a:spcBef>
                <a:spcPct val="50000"/>
              </a:spcBef>
            </a:pPr>
            <a:r>
              <a:rPr lang="en-US" b="1" dirty="0">
                <a:cs typeface="Times New Roman" charset="0"/>
              </a:rPr>
              <a:t>Cut-off</a:t>
            </a:r>
            <a:r>
              <a:rPr lang="en-US" dirty="0">
                <a:cs typeface="Times New Roman" charset="0"/>
              </a:rPr>
              <a:t>: provided in the kits by the manufacturer. The cut-off value defines a range in which 90% of the normal population is negative below the cut-off value and 10% of the normal population is positive above the cut-off value</a:t>
            </a:r>
            <a:r>
              <a:rPr lang="en-US" dirty="0" smtClean="0">
                <a:cs typeface="Times New Roman" charset="0"/>
              </a:rPr>
              <a:t>.</a:t>
            </a:r>
          </a:p>
          <a:p>
            <a:pPr algn="just">
              <a:spcBef>
                <a:spcPct val="50000"/>
              </a:spcBef>
            </a:pPr>
            <a:endParaRPr lang="en-US" dirty="0" smtClean="0">
              <a:cs typeface="Times New Roman" charset="0"/>
            </a:endParaRPr>
          </a:p>
          <a:p>
            <a:pPr algn="just">
              <a:spcBef>
                <a:spcPct val="50000"/>
              </a:spcBef>
            </a:pPr>
            <a:r>
              <a:rPr lang="en-US" dirty="0" smtClean="0">
                <a:cs typeface="Times New Roman" charset="0"/>
              </a:rPr>
              <a:t> </a:t>
            </a:r>
            <a:r>
              <a:rPr lang="en-US" b="1" dirty="0" smtClean="0">
                <a:cs typeface="Times New Roman" charset="0"/>
              </a:rPr>
              <a:t>ELISA is </a:t>
            </a:r>
            <a:r>
              <a:rPr lang="en-US" b="1" dirty="0" err="1" smtClean="0">
                <a:cs typeface="Times New Roman" charset="0"/>
              </a:rPr>
              <a:t>semiquantitative</a:t>
            </a:r>
            <a:r>
              <a:rPr lang="en-US" b="1" dirty="0" smtClean="0">
                <a:cs typeface="Times New Roman" charset="0"/>
              </a:rPr>
              <a:t> method. The calculation is done as follows. The units of ELISA is OD ratio:</a:t>
            </a:r>
          </a:p>
          <a:p>
            <a:pPr algn="just">
              <a:spcBef>
                <a:spcPct val="50000"/>
              </a:spcBef>
            </a:pPr>
            <a:r>
              <a:rPr lang="en-US" b="1" dirty="0" smtClean="0">
                <a:cs typeface="Times New Roman" charset="0"/>
              </a:rPr>
              <a:t>Sample value= sample OD/cut-off OD </a:t>
            </a:r>
          </a:p>
          <a:p>
            <a:pPr algn="just">
              <a:spcBef>
                <a:spcPct val="50000"/>
              </a:spcBef>
            </a:pPr>
            <a:endParaRPr lang="en-US" dirty="0" smtClean="0">
              <a:cs typeface="Times New Roman" charset="0"/>
            </a:endParaRPr>
          </a:p>
          <a:p>
            <a:pPr algn="just">
              <a:spcBef>
                <a:spcPct val="50000"/>
              </a:spcBef>
            </a:pPr>
            <a:endParaRPr lang="en-US" dirty="0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228600" y="1173162"/>
            <a:ext cx="655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What is Cut-off Value ………?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305800" cy="1143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RANGE OF IgM IgG &amp; IgA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143000" y="3078481"/>
          <a:ext cx="6781800" cy="326136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781800"/>
              </a:tblGrid>
              <a:tr h="789398">
                <a:tc>
                  <a:txBody>
                    <a:bodyPr/>
                    <a:lstStyle/>
                    <a:p>
                      <a:r>
                        <a:rPr lang="en-US" sz="2800" dirty="0" err="1" smtClean="0"/>
                        <a:t>IgM</a:t>
                      </a:r>
                      <a:r>
                        <a:rPr lang="en-US" sz="2800" dirty="0" smtClean="0"/>
                        <a:t>- &lt; 0.8 Negative , 1.0 Borderline, &gt; 1.0 Positive</a:t>
                      </a:r>
                      <a:endParaRPr lang="en-IN" sz="2800" dirty="0"/>
                    </a:p>
                  </a:txBody>
                  <a:tcPr/>
                </a:tc>
              </a:tr>
              <a:tr h="789398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IgG - &lt; 125 Negative 125-225 Borderline, &gt; 225 Positive </a:t>
                      </a:r>
                      <a:endParaRPr lang="en-IN" sz="2800" dirty="0"/>
                    </a:p>
                  </a:txBody>
                  <a:tcPr/>
                </a:tc>
              </a:tr>
              <a:tr h="1362523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IgA - &lt; 200 Negative, 201 – 300 Borderline – Negative, 301 – 350 Borderline – positive, &gt; 350 Positive</a:t>
                      </a:r>
                      <a:endParaRPr lang="en-IN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990600"/>
            <a:ext cx="7772400" cy="685800"/>
          </a:xfrm>
          <a:solidFill>
            <a:schemeClr val="accent3">
              <a:lumMod val="40000"/>
              <a:lumOff val="60000"/>
            </a:schemeClr>
          </a:solidFill>
          <a:ln/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Advantages of ELISA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8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5240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Reagents are relatively cheap &amp; have a long shelf life 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ELISA is highly specific and sensitive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No radiation hazards occur during </a:t>
            </a:r>
            <a:r>
              <a:rPr lang="en-US" sz="2800" dirty="0" err="1" smtClean="0"/>
              <a:t>labelling</a:t>
            </a:r>
            <a:r>
              <a:rPr lang="en-US" sz="2800" dirty="0" smtClean="0"/>
              <a:t> or disposal of waste.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Easy to perform and quick procedures  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Equipment can be inexpensive and widely available.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dirty="0" smtClean="0"/>
              <a:t>ELISA can be used to a variety of infections. 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066800"/>
            <a:ext cx="7772400" cy="685800"/>
          </a:xfrm>
          <a:noFill/>
          <a:ln/>
        </p:spPr>
        <p:txBody>
          <a:bodyPr>
            <a:normAutofit fontScale="90000"/>
          </a:bodyPr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Disadvantages of ELISA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572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Measurement of enzyme activity can be more complex than measurement of activity of some type of radioisotopes.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smtClean="0"/>
              <a:t>Enzyme activity may be affected by plasma constituents.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/>
              <a:t>Kits are commercially available, but not cheap</a:t>
            </a:r>
          </a:p>
          <a:p>
            <a:pPr>
              <a:lnSpc>
                <a:spcPct val="90000"/>
              </a:lnSpc>
            </a:pPr>
            <a:r>
              <a:rPr lang="en-US" sz="2400" dirty="0" smtClean="0"/>
              <a:t>Very  </a:t>
            </a:r>
            <a:r>
              <a:rPr lang="en-US" sz="2400" dirty="0"/>
              <a:t>specific to a particular antigen.  Won’t recognize any other antigen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False positives/negatives possible, especially with mutated/altered antigen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305800" cy="1143000"/>
          </a:xfrm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Limitations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133600" y="2609850"/>
            <a:ext cx="5867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Results may not be absolute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Antibody must be available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Concentration may be unclear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False positive possible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 dirty="0"/>
              <a:t>False negative possible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APPLICATIONS OF ELISA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114800"/>
                <a:gridCol w="4114800"/>
              </a:tblGrid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1- Hormones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7- Vaccine Quality Control</a:t>
                      </a:r>
                      <a:endParaRPr lang="en-IN" dirty="0"/>
                    </a:p>
                  </a:txBody>
                  <a:tcPr/>
                </a:tc>
              </a:tr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2- Proteins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8- FOR GMO (Genetically modified organism)</a:t>
                      </a:r>
                      <a:endParaRPr lang="en-IN" dirty="0"/>
                    </a:p>
                  </a:txBody>
                  <a:tcPr/>
                </a:tc>
              </a:tr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3- Infectious Agent ( Viral, Bacterial, Parasitic, Fungal ) 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9- For Rapid Test</a:t>
                      </a:r>
                      <a:endParaRPr lang="en-IN" dirty="0"/>
                    </a:p>
                  </a:txBody>
                  <a:tcPr/>
                </a:tc>
              </a:tr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4- Drug Markers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10- IgG, IgM, IgA </a:t>
                      </a:r>
                      <a:endParaRPr lang="en-IN" dirty="0"/>
                    </a:p>
                  </a:txBody>
                  <a:tcPr/>
                </a:tc>
              </a:tr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5- Tumor Markers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11- In New Born Screening </a:t>
                      </a:r>
                      <a:endParaRPr lang="en-IN" dirty="0"/>
                    </a:p>
                  </a:txBody>
                  <a:tcPr/>
                </a:tc>
              </a:tr>
              <a:tr h="731573">
                <a:tc>
                  <a:txBody>
                    <a:bodyPr/>
                    <a:lstStyle/>
                    <a:p>
                      <a:r>
                        <a:rPr lang="en-US" dirty="0" smtClean="0"/>
                        <a:t>6- Serum Proteins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12- In Clinical Research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849112"/>
          </a:xfrm>
        </p:spPr>
        <p:txBody>
          <a:bodyPr anchor="t" anchorCtr="0"/>
          <a:lstStyle/>
          <a:p>
            <a:pPr algn="ctr"/>
            <a:r>
              <a:rPr lang="en-US" dirty="0" smtClean="0"/>
              <a:t>ELISA  is the abbreviation of </a:t>
            </a:r>
            <a:br>
              <a:rPr lang="en-US" dirty="0" smtClean="0"/>
            </a:b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ENZYME-LINKED IMMUNOSORBENT ASSAY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It is useful &amp; powerful method in estimating </a:t>
            </a:r>
            <a:r>
              <a:rPr lang="en-US" dirty="0" err="1" smtClean="0"/>
              <a:t>ng</a:t>
            </a:r>
            <a:r>
              <a:rPr lang="en-US" dirty="0" smtClean="0"/>
              <a:t>/</a:t>
            </a:r>
            <a:r>
              <a:rPr lang="en-US" dirty="0" err="1" smtClean="0"/>
              <a:t>mL</a:t>
            </a:r>
            <a:r>
              <a:rPr lang="en-US" dirty="0" smtClean="0"/>
              <a:t> to pg/</a:t>
            </a:r>
            <a:r>
              <a:rPr lang="en-US" dirty="0" err="1" smtClean="0"/>
              <a:t>mL</a:t>
            </a:r>
            <a:r>
              <a:rPr lang="en-US" dirty="0" smtClean="0"/>
              <a:t> ordered materials in the solution .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52600" y="0"/>
            <a:ext cx="5849938" cy="6858000"/>
            <a:chOff x="1554" y="0"/>
            <a:chExt cx="3685" cy="4320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54" y="0"/>
              <a:ext cx="3685" cy="4320"/>
            </a:xfrm>
            <a:prstGeom prst="rect">
              <a:avLst/>
            </a:prstGeom>
            <a:ln w="228600" cap="sq" cmpd="thickThin">
              <a:solidFill>
                <a:schemeClr val="bg2">
                  <a:lumMod val="75000"/>
                </a:schemeClr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610" y="45"/>
              <a:ext cx="3583" cy="21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chemeClr val="bg2">
                  <a:lumMod val="90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latinLnBrk="0" hangingPunct="0"/>
              <a:r>
                <a:rPr kumimoji="0" lang="en-US" altLang="ko-KR" sz="2400" dirty="0">
                  <a:latin typeface="Times"/>
                  <a:ea typeface="굴림" pitchFamily="50" charset="-127"/>
                </a:rPr>
                <a:t>Sensitivity of various immunoassays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990600"/>
            <a:ext cx="8915400" cy="1143000"/>
          </a:xfrm>
        </p:spPr>
        <p:txBody>
          <a:bodyPr anchor="t" anchorCtr="0"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 New technique:-  </a:t>
            </a:r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Reverse ELISA</a:t>
            </a:r>
            <a:endParaRPr lang="en-IN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3962400"/>
          </a:xfrm>
        </p:spPr>
        <p:txBody>
          <a:bodyPr>
            <a:noAutofit/>
          </a:bodyPr>
          <a:lstStyle/>
          <a:p>
            <a:r>
              <a:rPr lang="en-US" sz="1800" dirty="0" smtClean="0"/>
              <a:t>A new technique uses a solid phase made up of an </a:t>
            </a:r>
            <a:r>
              <a:rPr lang="en-US" sz="1800" dirty="0" err="1" smtClean="0"/>
              <a:t>immunosorbent</a:t>
            </a:r>
            <a:r>
              <a:rPr lang="en-US" sz="1800" dirty="0" smtClean="0"/>
              <a:t> polystyrene rod with 4-12 protruding </a:t>
            </a:r>
            <a:r>
              <a:rPr lang="en-US" sz="1800" dirty="0" err="1" smtClean="0"/>
              <a:t>ogives</a:t>
            </a:r>
            <a:r>
              <a:rPr lang="en-US" sz="1800" dirty="0" smtClean="0"/>
              <a:t>. The entire device is immersed in a test tube containing the collected sample and the following steps (</a:t>
            </a:r>
            <a:r>
              <a:rPr lang="en-US" sz="1800" dirty="0" err="1" smtClean="0"/>
              <a:t>washing,incubation</a:t>
            </a:r>
            <a:r>
              <a:rPr lang="en-US" sz="1800" dirty="0" smtClean="0"/>
              <a:t> in conjugate and incubation in </a:t>
            </a:r>
            <a:r>
              <a:rPr lang="en-US" sz="1800" dirty="0" err="1" smtClean="0"/>
              <a:t>chromogenous</a:t>
            </a:r>
            <a:r>
              <a:rPr lang="en-US" sz="1800" dirty="0" smtClean="0"/>
              <a:t>) are carried out by dipping the </a:t>
            </a:r>
            <a:r>
              <a:rPr lang="en-US" sz="1800" dirty="0" err="1" smtClean="0"/>
              <a:t>ogives</a:t>
            </a:r>
            <a:r>
              <a:rPr lang="en-US" sz="1800" dirty="0" smtClean="0"/>
              <a:t> in </a:t>
            </a:r>
            <a:r>
              <a:rPr lang="en-US" sz="1800" dirty="0" err="1" smtClean="0"/>
              <a:t>microwells</a:t>
            </a:r>
            <a:r>
              <a:rPr lang="en-US" sz="1800" dirty="0" smtClean="0"/>
              <a:t> of standard </a:t>
            </a:r>
            <a:r>
              <a:rPr lang="en-US" sz="1800" dirty="0" err="1" smtClean="0"/>
              <a:t>microplates</a:t>
            </a:r>
            <a:r>
              <a:rPr lang="en-US" sz="1800" dirty="0" smtClean="0"/>
              <a:t> pre-filled with reagents.</a:t>
            </a:r>
          </a:p>
          <a:p>
            <a:r>
              <a:rPr lang="en-US" sz="1800" dirty="0" smtClean="0"/>
              <a:t>Advantage of this technique:</a:t>
            </a:r>
          </a:p>
          <a:p>
            <a:r>
              <a:rPr lang="en-US" sz="1800" dirty="0" smtClean="0"/>
              <a:t>1- The </a:t>
            </a:r>
            <a:r>
              <a:rPr lang="en-US" sz="1800" dirty="0" err="1" smtClean="0"/>
              <a:t>ogives</a:t>
            </a:r>
            <a:r>
              <a:rPr lang="en-US" sz="1800" dirty="0" smtClean="0"/>
              <a:t> can each be sensitized to a different reagent, allowing the simultaneous detection of different antibodies and different antigens for multi-target assays.</a:t>
            </a:r>
          </a:p>
          <a:p>
            <a:r>
              <a:rPr lang="en-US" sz="1800" dirty="0" smtClean="0"/>
              <a:t>2- The sample volume can be increased to improve the test sensitivity in clinical, food and environmental samples.</a:t>
            </a:r>
          </a:p>
          <a:p>
            <a:r>
              <a:rPr lang="en-US" sz="1800" dirty="0" smtClean="0"/>
              <a:t>3- One </a:t>
            </a:r>
            <a:r>
              <a:rPr lang="en-US" sz="1800" dirty="0" err="1" smtClean="0"/>
              <a:t>ogive</a:t>
            </a:r>
            <a:r>
              <a:rPr lang="en-US" sz="1800" dirty="0" smtClean="0"/>
              <a:t> is left </a:t>
            </a:r>
            <a:r>
              <a:rPr lang="en-US" sz="1800" dirty="0" err="1" smtClean="0"/>
              <a:t>unsensitized</a:t>
            </a:r>
            <a:r>
              <a:rPr lang="en-US" sz="1800" dirty="0" smtClean="0"/>
              <a:t> to measure the non-specific reactions of the sample.</a:t>
            </a:r>
          </a:p>
          <a:p>
            <a:r>
              <a:rPr lang="en-US" sz="1800" dirty="0" smtClean="0"/>
              <a:t>4- The use of laboratory supplies for dispensing sample aliquots, washing solution and reagents in </a:t>
            </a:r>
            <a:r>
              <a:rPr lang="en-US" sz="1800" dirty="0" err="1" smtClean="0"/>
              <a:t>microwells</a:t>
            </a:r>
            <a:r>
              <a:rPr lang="en-US" sz="1800" dirty="0" smtClean="0"/>
              <a:t> is not required, facilitating ready-to-use lab kits and on-site kits.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09800"/>
            <a:ext cx="8229600" cy="1295400"/>
          </a:xfr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SPECIAL THANKS FOR VALUABLE GUIDANCE</a:t>
            </a:r>
            <a:endParaRPr lang="en-IN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25146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 anchorCtr="0">
            <a:noAutofit/>
          </a:bodyPr>
          <a:lstStyle/>
          <a:p>
            <a:pPr>
              <a:buNone/>
            </a:pPr>
            <a:endParaRPr lang="en-US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buNone/>
            </a:pPr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Dr. Bhawna Jain</a:t>
            </a:r>
            <a:endParaRPr lang="en-IN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26658" name="Picture 2" descr="C:\Users\dell\Desktop\RML\RML\microscop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1" y="685800"/>
            <a:ext cx="1981200" cy="2819400"/>
          </a:xfrm>
          <a:prstGeom prst="rect">
            <a:avLst/>
          </a:prstGeom>
          <a:noFill/>
        </p:spPr>
      </p:pic>
      <p:pic>
        <p:nvPicPr>
          <p:cNvPr id="4" name="Picture 2" descr="C:\Users\dell\Desktop\RML\RML\lab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762000"/>
            <a:ext cx="4419600" cy="1371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534400" cy="1143000"/>
          </a:xfrm>
        </p:spPr>
        <p:txBody>
          <a:bodyPr/>
          <a:lstStyle/>
          <a:p>
            <a:r>
              <a:rPr lang="en-IN" b="1" dirty="0" smtClean="0">
                <a:solidFill>
                  <a:srgbClr val="110977"/>
                </a:solidFill>
                <a:latin typeface="Times New Roman" pitchFamily="18" charset="0"/>
                <a:cs typeface="Times New Roman" pitchFamily="18" charset="0"/>
              </a:rPr>
              <a:t>Questions &amp; Answers</a:t>
            </a:r>
            <a:endParaRPr lang="en-IN" b="1" dirty="0">
              <a:solidFill>
                <a:srgbClr val="11097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914400" y="6248400"/>
          <a:ext cx="8229600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32080">
                <a:tc>
                  <a:txBody>
                    <a:bodyPr/>
                    <a:lstStyle/>
                    <a:p>
                      <a:pPr algn="r"/>
                      <a:r>
                        <a:rPr lang="en-US" sz="3200" dirty="0" smtClean="0">
                          <a:solidFill>
                            <a:srgbClr val="7030A0"/>
                          </a:solidFill>
                        </a:rPr>
                        <a:t>THANK YOU FOR YOUR TIME</a:t>
                      </a:r>
                      <a:endParaRPr lang="en-IN" sz="32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524000"/>
            <a:ext cx="8305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dell\Desktop\RML\RML\haed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562600"/>
            <a:ext cx="9144000" cy="762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914400"/>
            <a:ext cx="6516687" cy="1143000"/>
          </a:xfrm>
        </p:spPr>
        <p:txBody>
          <a:bodyPr/>
          <a:lstStyle/>
          <a:p>
            <a:pPr eaLnBrk="1" hangingPunct="1">
              <a:lnSpc>
                <a:spcPct val="65000"/>
              </a:lnSpc>
            </a:pPr>
            <a:r>
              <a:rPr lang="en-GB" dirty="0" smtClean="0">
                <a:solidFill>
                  <a:schemeClr val="accent2"/>
                </a:solidFill>
              </a:rPr>
              <a:t>Why known as ......?</a:t>
            </a:r>
            <a:br>
              <a:rPr lang="en-GB" dirty="0" smtClean="0">
                <a:solidFill>
                  <a:schemeClr val="accent2"/>
                </a:solidFill>
              </a:rPr>
            </a:br>
            <a:r>
              <a:rPr lang="en-GB" dirty="0" smtClean="0">
                <a:solidFill>
                  <a:schemeClr val="accent2"/>
                </a:solidFill>
              </a:rPr>
              <a:t> </a:t>
            </a:r>
            <a:r>
              <a:rPr lang="en-GB" sz="2800" i="1" dirty="0" smtClean="0">
                <a:solidFill>
                  <a:schemeClr val="tx1"/>
                </a:solidFill>
              </a:rPr>
              <a:t>E</a:t>
            </a:r>
            <a:r>
              <a:rPr lang="en-GB" sz="2800" i="1" dirty="0" smtClean="0">
                <a:solidFill>
                  <a:schemeClr val="accent2"/>
                </a:solidFill>
              </a:rPr>
              <a:t>nzyme </a:t>
            </a:r>
            <a:r>
              <a:rPr lang="en-GB" sz="2800" i="1" dirty="0" smtClean="0">
                <a:solidFill>
                  <a:schemeClr val="tx1"/>
                </a:solidFill>
              </a:rPr>
              <a:t>L</a:t>
            </a:r>
            <a:r>
              <a:rPr lang="en-GB" sz="2800" i="1" dirty="0" smtClean="0">
                <a:solidFill>
                  <a:schemeClr val="accent2"/>
                </a:solidFill>
              </a:rPr>
              <a:t>inked </a:t>
            </a:r>
            <a:r>
              <a:rPr lang="en-GB" sz="2800" i="1" dirty="0" smtClean="0">
                <a:solidFill>
                  <a:schemeClr val="tx1"/>
                </a:solidFill>
              </a:rPr>
              <a:t>I</a:t>
            </a:r>
            <a:r>
              <a:rPr lang="en-GB" sz="2800" i="1" dirty="0" smtClean="0">
                <a:solidFill>
                  <a:schemeClr val="accent2"/>
                </a:solidFill>
              </a:rPr>
              <a:t>mmuno</a:t>
            </a:r>
            <a:r>
              <a:rPr lang="en-GB" sz="2800" i="1" dirty="0" smtClean="0">
                <a:solidFill>
                  <a:schemeClr val="tx1"/>
                </a:solidFill>
              </a:rPr>
              <a:t>s</a:t>
            </a:r>
            <a:r>
              <a:rPr lang="en-GB" sz="2800" i="1" dirty="0" smtClean="0">
                <a:solidFill>
                  <a:schemeClr val="accent2"/>
                </a:solidFill>
              </a:rPr>
              <a:t>orbent </a:t>
            </a:r>
            <a:r>
              <a:rPr lang="en-GB" sz="2800" i="1" dirty="0" smtClean="0">
                <a:solidFill>
                  <a:schemeClr val="tx1"/>
                </a:solidFill>
              </a:rPr>
              <a:t>A</a:t>
            </a:r>
            <a:r>
              <a:rPr lang="en-GB" sz="2800" i="1" dirty="0" smtClean="0">
                <a:solidFill>
                  <a:schemeClr val="accent2"/>
                </a:solidFill>
              </a:rPr>
              <a:t>ssay</a:t>
            </a: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71438" y="1984375"/>
            <a:ext cx="8964612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5125" indent="-365125" algn="l">
              <a:lnSpc>
                <a:spcPct val="120000"/>
              </a:lnSpc>
            </a:pPr>
            <a:r>
              <a:rPr lang="en-GB" sz="2600" b="1" dirty="0">
                <a:solidFill>
                  <a:schemeClr val="accent2"/>
                </a:solidFill>
                <a:sym typeface="Symbol" pitchFamily="18" charset="2"/>
              </a:rPr>
              <a:t>1. </a:t>
            </a:r>
            <a:r>
              <a:rPr lang="en-GB" sz="2600" dirty="0">
                <a:sym typeface="Symbol" pitchFamily="18" charset="2"/>
              </a:rPr>
              <a:t>Antigen of interest is absorbed on to plastic surface (‘</a:t>
            </a:r>
            <a:r>
              <a:rPr lang="en-GB" sz="2600" i="1" dirty="0">
                <a:sym typeface="Symbol" pitchFamily="18" charset="2"/>
              </a:rPr>
              <a:t>sorbent</a:t>
            </a:r>
            <a:r>
              <a:rPr lang="en-GB" sz="2600" dirty="0">
                <a:sym typeface="Symbol" pitchFamily="18" charset="2"/>
              </a:rPr>
              <a:t>’).</a:t>
            </a:r>
          </a:p>
          <a:p>
            <a:pPr marL="365125" indent="-365125" algn="l">
              <a:lnSpc>
                <a:spcPct val="120000"/>
              </a:lnSpc>
            </a:pPr>
            <a:r>
              <a:rPr lang="en-GB" sz="2600" b="1" dirty="0">
                <a:solidFill>
                  <a:schemeClr val="accent2"/>
                </a:solidFill>
                <a:sym typeface="Symbol" pitchFamily="18" charset="2"/>
              </a:rPr>
              <a:t>2.</a:t>
            </a:r>
            <a:r>
              <a:rPr lang="en-GB" sz="2600" dirty="0">
                <a:sym typeface="Symbol" pitchFamily="18" charset="2"/>
              </a:rPr>
              <a:t> </a:t>
            </a:r>
            <a:r>
              <a:rPr lang="en-GB" sz="2600" dirty="0"/>
              <a:t>Antigen is recognised by specific antibody (‘</a:t>
            </a:r>
            <a:r>
              <a:rPr lang="en-GB" sz="2600" i="1" dirty="0"/>
              <a:t>immuno</a:t>
            </a:r>
            <a:r>
              <a:rPr lang="en-GB" sz="2600" dirty="0"/>
              <a:t>’).</a:t>
            </a:r>
          </a:p>
          <a:p>
            <a:pPr marL="365125" indent="-365125" algn="l">
              <a:lnSpc>
                <a:spcPct val="120000"/>
              </a:lnSpc>
            </a:pPr>
            <a:r>
              <a:rPr lang="en-GB" sz="2600" b="1" dirty="0">
                <a:solidFill>
                  <a:schemeClr val="accent2"/>
                </a:solidFill>
                <a:sym typeface="Symbol" pitchFamily="18" charset="2"/>
              </a:rPr>
              <a:t>3.</a:t>
            </a:r>
            <a:r>
              <a:rPr lang="en-GB" sz="2600" dirty="0"/>
              <a:t> This antibody is recognised by second antibody (‘</a:t>
            </a:r>
            <a:r>
              <a:rPr lang="en-GB" sz="2600" i="1" dirty="0"/>
              <a:t>immuno</a:t>
            </a:r>
            <a:r>
              <a:rPr lang="en-GB" sz="2600" dirty="0"/>
              <a:t>’) which has enzyme attached (‘</a:t>
            </a:r>
            <a:r>
              <a:rPr lang="en-GB" sz="2600" i="1" dirty="0"/>
              <a:t>enzyme-linked</a:t>
            </a:r>
            <a:r>
              <a:rPr lang="en-GB" sz="2600" dirty="0"/>
              <a:t>’).</a:t>
            </a:r>
          </a:p>
          <a:p>
            <a:pPr marL="365125" indent="-365125" algn="l">
              <a:lnSpc>
                <a:spcPct val="120000"/>
              </a:lnSpc>
            </a:pPr>
            <a:r>
              <a:rPr lang="en-GB" sz="2600" b="1" dirty="0">
                <a:solidFill>
                  <a:schemeClr val="accent2"/>
                </a:solidFill>
                <a:sym typeface="Symbol" pitchFamily="18" charset="2"/>
              </a:rPr>
              <a:t>4.</a:t>
            </a:r>
            <a:r>
              <a:rPr lang="en-GB" sz="2600" dirty="0"/>
              <a:t> Substrate reacts with enzyme to produce product, usually coloured. </a:t>
            </a:r>
          </a:p>
        </p:txBody>
      </p:sp>
      <p:pic>
        <p:nvPicPr>
          <p:cNvPr id="6148" name="Picture 8" descr="ELISA%20plate%2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025" y="652462"/>
            <a:ext cx="1800225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BASIC PRINCIPLE OF ELISA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an enzyme to detect the binding of antigen (Ag) antibody (</a:t>
            </a:r>
            <a:r>
              <a:rPr lang="en-US" dirty="0" err="1" smtClean="0"/>
              <a:t>Ab</a:t>
            </a:r>
            <a:r>
              <a:rPr lang="en-US" dirty="0" smtClean="0"/>
              <a:t>).</a:t>
            </a:r>
          </a:p>
          <a:p>
            <a:r>
              <a:rPr lang="en-US" dirty="0" smtClean="0"/>
              <a:t>The enzyme converts a colorless substrate (</a:t>
            </a:r>
            <a:r>
              <a:rPr lang="en-US" dirty="0" err="1" smtClean="0"/>
              <a:t>chromogen</a:t>
            </a:r>
            <a:r>
              <a:rPr lang="en-US" dirty="0" smtClean="0"/>
              <a:t>) to a colored product, indicating the presence of Ag : </a:t>
            </a:r>
            <a:r>
              <a:rPr lang="en-US" dirty="0" err="1" smtClean="0"/>
              <a:t>Ab</a:t>
            </a:r>
            <a:r>
              <a:rPr lang="en-US" dirty="0" smtClean="0"/>
              <a:t> binding.</a:t>
            </a:r>
          </a:p>
          <a:p>
            <a:r>
              <a:rPr lang="en-US" dirty="0" smtClean="0"/>
              <a:t>An ELISA can be used to detect either the presence of Antigens or antibodies in a sample depending how the test is designed.</a:t>
            </a:r>
          </a:p>
          <a:p>
            <a:r>
              <a:rPr lang="en-US" dirty="0" smtClean="0"/>
              <a:t>ELISA was </a:t>
            </a:r>
            <a:r>
              <a:rPr lang="en-US" dirty="0" err="1" smtClean="0"/>
              <a:t>dveloped</a:t>
            </a:r>
            <a:r>
              <a:rPr lang="en-US" dirty="0" smtClean="0"/>
              <a:t> in 1970 and became rapidly accepted  </a:t>
            </a:r>
            <a:endParaRPr lang="en-I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79" name="Oval 59"/>
          <p:cNvSpPr>
            <a:spLocks noChangeArrowheads="1"/>
          </p:cNvSpPr>
          <p:nvPr/>
        </p:nvSpPr>
        <p:spPr bwMode="auto">
          <a:xfrm>
            <a:off x="1547813" y="1219200"/>
            <a:ext cx="2160587" cy="1081088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100000">
                <a:srgbClr val="765E76"/>
              </a:gs>
            </a:gsLst>
            <a:lin ang="5400000" scaled="1"/>
          </a:gra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GB" sz="2800"/>
              <a:t>Substrate</a:t>
            </a:r>
          </a:p>
        </p:txBody>
      </p:sp>
      <p:grpSp>
        <p:nvGrpSpPr>
          <p:cNvPr id="2" name="Group 65"/>
          <p:cNvGrpSpPr>
            <a:grpSpLocks/>
          </p:cNvGrpSpPr>
          <p:nvPr/>
        </p:nvGrpSpPr>
        <p:grpSpPr bwMode="auto">
          <a:xfrm>
            <a:off x="5003800" y="2371725"/>
            <a:ext cx="2476500" cy="2770188"/>
            <a:chOff x="2744" y="1933"/>
            <a:chExt cx="1560" cy="1745"/>
          </a:xfrm>
        </p:grpSpPr>
        <p:grpSp>
          <p:nvGrpSpPr>
            <p:cNvPr id="3" name="Group 48"/>
            <p:cNvGrpSpPr>
              <a:grpSpLocks/>
            </p:cNvGrpSpPr>
            <p:nvPr/>
          </p:nvGrpSpPr>
          <p:grpSpPr bwMode="auto">
            <a:xfrm rot="2001012">
              <a:off x="2744" y="1933"/>
              <a:ext cx="1010" cy="1745"/>
              <a:chOff x="2925" y="1117"/>
              <a:chExt cx="1010" cy="1745"/>
            </a:xfrm>
          </p:grpSpPr>
          <p:grpSp>
            <p:nvGrpSpPr>
              <p:cNvPr id="4" name="Group 41"/>
              <p:cNvGrpSpPr>
                <a:grpSpLocks/>
              </p:cNvGrpSpPr>
              <p:nvPr/>
            </p:nvGrpSpPr>
            <p:grpSpPr bwMode="auto">
              <a:xfrm>
                <a:off x="2925" y="2064"/>
                <a:ext cx="420" cy="793"/>
                <a:chOff x="2925" y="2064"/>
                <a:chExt cx="420" cy="793"/>
              </a:xfrm>
            </p:grpSpPr>
            <p:sp>
              <p:nvSpPr>
                <p:cNvPr id="7204" name="Rectangle 20"/>
                <p:cNvSpPr>
                  <a:spLocks noChangeArrowheads="1"/>
                </p:cNvSpPr>
                <p:nvPr/>
              </p:nvSpPr>
              <p:spPr bwMode="auto">
                <a:xfrm rot="-8797782">
                  <a:off x="3130" y="2064"/>
                  <a:ext cx="215" cy="742"/>
                </a:xfrm>
                <a:prstGeom prst="rect">
                  <a:avLst/>
                </a:prstGeom>
                <a:solidFill>
                  <a:srgbClr val="3399FF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05" name="Oval 38"/>
                <p:cNvSpPr>
                  <a:spLocks noChangeArrowheads="1"/>
                </p:cNvSpPr>
                <p:nvPr/>
              </p:nvSpPr>
              <p:spPr bwMode="auto">
                <a:xfrm rot="2360901">
                  <a:off x="2925" y="2614"/>
                  <a:ext cx="227" cy="243"/>
                </a:xfrm>
                <a:prstGeom prst="ellipse">
                  <a:avLst/>
                </a:prstGeom>
                <a:solidFill>
                  <a:srgbClr val="3399FF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" name="Group 42"/>
              <p:cNvGrpSpPr>
                <a:grpSpLocks/>
              </p:cNvGrpSpPr>
              <p:nvPr/>
            </p:nvGrpSpPr>
            <p:grpSpPr bwMode="auto">
              <a:xfrm flipH="1">
                <a:off x="3515" y="2069"/>
                <a:ext cx="420" cy="793"/>
                <a:chOff x="2925" y="2064"/>
                <a:chExt cx="420" cy="793"/>
              </a:xfrm>
            </p:grpSpPr>
            <p:sp>
              <p:nvSpPr>
                <p:cNvPr id="7202" name="Rectangle 43"/>
                <p:cNvSpPr>
                  <a:spLocks noChangeArrowheads="1"/>
                </p:cNvSpPr>
                <p:nvPr/>
              </p:nvSpPr>
              <p:spPr bwMode="auto">
                <a:xfrm rot="-8797782">
                  <a:off x="3130" y="2064"/>
                  <a:ext cx="215" cy="742"/>
                </a:xfrm>
                <a:prstGeom prst="rect">
                  <a:avLst/>
                </a:prstGeom>
                <a:solidFill>
                  <a:srgbClr val="3399FF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203" name="Oval 44"/>
                <p:cNvSpPr>
                  <a:spLocks noChangeArrowheads="1"/>
                </p:cNvSpPr>
                <p:nvPr/>
              </p:nvSpPr>
              <p:spPr bwMode="auto">
                <a:xfrm rot="2360901">
                  <a:off x="2925" y="2614"/>
                  <a:ext cx="227" cy="243"/>
                </a:xfrm>
                <a:prstGeom prst="ellipse">
                  <a:avLst/>
                </a:prstGeom>
                <a:solidFill>
                  <a:srgbClr val="3399FF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200" name="Rectangle 46"/>
              <p:cNvSpPr>
                <a:spLocks noChangeArrowheads="1"/>
              </p:cNvSpPr>
              <p:nvPr/>
            </p:nvSpPr>
            <p:spPr bwMode="auto">
              <a:xfrm rot="7313">
                <a:off x="3318" y="1207"/>
                <a:ext cx="215" cy="937"/>
              </a:xfrm>
              <a:prstGeom prst="rect">
                <a:avLst/>
              </a:prstGeom>
              <a:solidFill>
                <a:srgbClr val="3399FF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01" name="Oval 47"/>
              <p:cNvSpPr>
                <a:spLocks noChangeArrowheads="1"/>
              </p:cNvSpPr>
              <p:nvPr/>
            </p:nvSpPr>
            <p:spPr bwMode="auto">
              <a:xfrm rot="-10434004">
                <a:off x="3313" y="1117"/>
                <a:ext cx="227" cy="243"/>
              </a:xfrm>
              <a:prstGeom prst="ellipse">
                <a:avLst/>
              </a:prstGeom>
              <a:solidFill>
                <a:srgbClr val="3399FF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197" name="Text Box 63"/>
            <p:cNvSpPr txBox="1">
              <a:spLocks noChangeArrowheads="1"/>
            </p:cNvSpPr>
            <p:nvPr/>
          </p:nvSpPr>
          <p:spPr bwMode="auto">
            <a:xfrm>
              <a:off x="3288" y="2795"/>
              <a:ext cx="1016" cy="5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400"/>
                <a:t>Primary antibody</a:t>
              </a:r>
            </a:p>
          </p:txBody>
        </p:sp>
      </p:grpSp>
      <p:grpSp>
        <p:nvGrpSpPr>
          <p:cNvPr id="6" name="Group 66"/>
          <p:cNvGrpSpPr>
            <a:grpSpLocks/>
          </p:cNvGrpSpPr>
          <p:nvPr/>
        </p:nvGrpSpPr>
        <p:grpSpPr bwMode="auto">
          <a:xfrm>
            <a:off x="3203575" y="1003300"/>
            <a:ext cx="3384550" cy="1882775"/>
            <a:chOff x="1610" y="1117"/>
            <a:chExt cx="2132" cy="1186"/>
          </a:xfrm>
        </p:grpSpPr>
        <p:grpSp>
          <p:nvGrpSpPr>
            <p:cNvPr id="7" name="Group 62"/>
            <p:cNvGrpSpPr>
              <a:grpSpLocks/>
            </p:cNvGrpSpPr>
            <p:nvPr/>
          </p:nvGrpSpPr>
          <p:grpSpPr bwMode="auto">
            <a:xfrm>
              <a:off x="1610" y="1293"/>
              <a:ext cx="2109" cy="1010"/>
              <a:chOff x="1610" y="1293"/>
              <a:chExt cx="2109" cy="1010"/>
            </a:xfrm>
          </p:grpSpPr>
          <p:grpSp>
            <p:nvGrpSpPr>
              <p:cNvPr id="8" name="Group 49"/>
              <p:cNvGrpSpPr>
                <a:grpSpLocks/>
              </p:cNvGrpSpPr>
              <p:nvPr/>
            </p:nvGrpSpPr>
            <p:grpSpPr bwMode="auto">
              <a:xfrm rot="-3543503">
                <a:off x="2342" y="925"/>
                <a:ext cx="1010" cy="1745"/>
                <a:chOff x="2925" y="1117"/>
                <a:chExt cx="1010" cy="1745"/>
              </a:xfrm>
            </p:grpSpPr>
            <p:grpSp>
              <p:nvGrpSpPr>
                <p:cNvPr id="9" name="Group 50"/>
                <p:cNvGrpSpPr>
                  <a:grpSpLocks/>
                </p:cNvGrpSpPr>
                <p:nvPr/>
              </p:nvGrpSpPr>
              <p:grpSpPr bwMode="auto">
                <a:xfrm>
                  <a:off x="2925" y="2064"/>
                  <a:ext cx="420" cy="793"/>
                  <a:chOff x="2925" y="2064"/>
                  <a:chExt cx="420" cy="793"/>
                </a:xfrm>
              </p:grpSpPr>
              <p:sp>
                <p:nvSpPr>
                  <p:cNvPr id="7194" name="Rectangle 51"/>
                  <p:cNvSpPr>
                    <a:spLocks noChangeArrowheads="1"/>
                  </p:cNvSpPr>
                  <p:nvPr/>
                </p:nvSpPr>
                <p:spPr bwMode="auto">
                  <a:xfrm rot="-8797782">
                    <a:off x="3130" y="2064"/>
                    <a:ext cx="215" cy="742"/>
                  </a:xfrm>
                  <a:prstGeom prst="rect">
                    <a:avLst/>
                  </a:prstGeom>
                  <a:solidFill>
                    <a:srgbClr val="CC0066"/>
                  </a:solid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195" name="Oval 52"/>
                  <p:cNvSpPr>
                    <a:spLocks noChangeArrowheads="1"/>
                  </p:cNvSpPr>
                  <p:nvPr/>
                </p:nvSpPr>
                <p:spPr bwMode="auto">
                  <a:xfrm rot="2360901">
                    <a:off x="2925" y="2614"/>
                    <a:ext cx="227" cy="243"/>
                  </a:xfrm>
                  <a:prstGeom prst="ellipse">
                    <a:avLst/>
                  </a:prstGeom>
                  <a:solidFill>
                    <a:srgbClr val="CC0066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" name="Group 53"/>
                <p:cNvGrpSpPr>
                  <a:grpSpLocks/>
                </p:cNvGrpSpPr>
                <p:nvPr/>
              </p:nvGrpSpPr>
              <p:grpSpPr bwMode="auto">
                <a:xfrm flipH="1">
                  <a:off x="3515" y="2069"/>
                  <a:ext cx="420" cy="793"/>
                  <a:chOff x="2925" y="2064"/>
                  <a:chExt cx="420" cy="793"/>
                </a:xfrm>
              </p:grpSpPr>
              <p:sp>
                <p:nvSpPr>
                  <p:cNvPr id="7192" name="Rectangle 54"/>
                  <p:cNvSpPr>
                    <a:spLocks noChangeArrowheads="1"/>
                  </p:cNvSpPr>
                  <p:nvPr/>
                </p:nvSpPr>
                <p:spPr bwMode="auto">
                  <a:xfrm rot="-8797782">
                    <a:off x="3130" y="2064"/>
                    <a:ext cx="215" cy="742"/>
                  </a:xfrm>
                  <a:prstGeom prst="rect">
                    <a:avLst/>
                  </a:prstGeom>
                  <a:solidFill>
                    <a:srgbClr val="CC0066"/>
                  </a:solid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7193" name="Oval 55"/>
                  <p:cNvSpPr>
                    <a:spLocks noChangeArrowheads="1"/>
                  </p:cNvSpPr>
                  <p:nvPr/>
                </p:nvSpPr>
                <p:spPr bwMode="auto">
                  <a:xfrm rot="2360901">
                    <a:off x="2925" y="2614"/>
                    <a:ext cx="227" cy="243"/>
                  </a:xfrm>
                  <a:prstGeom prst="ellipse">
                    <a:avLst/>
                  </a:prstGeom>
                  <a:solidFill>
                    <a:srgbClr val="CC0066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7190" name="Rectangle 56"/>
                <p:cNvSpPr>
                  <a:spLocks noChangeArrowheads="1"/>
                </p:cNvSpPr>
                <p:nvPr/>
              </p:nvSpPr>
              <p:spPr bwMode="auto">
                <a:xfrm rot="7313">
                  <a:off x="3318" y="1207"/>
                  <a:ext cx="215" cy="937"/>
                </a:xfrm>
                <a:prstGeom prst="rect">
                  <a:avLst/>
                </a:prstGeom>
                <a:solidFill>
                  <a:srgbClr val="CC0066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191" name="Oval 57"/>
                <p:cNvSpPr>
                  <a:spLocks noChangeArrowheads="1"/>
                </p:cNvSpPr>
                <p:nvPr/>
              </p:nvSpPr>
              <p:spPr bwMode="auto">
                <a:xfrm rot="-10434004">
                  <a:off x="3313" y="1117"/>
                  <a:ext cx="227" cy="243"/>
                </a:xfrm>
                <a:prstGeom prst="ellipse">
                  <a:avLst/>
                </a:prstGeom>
                <a:solidFill>
                  <a:srgbClr val="CC0066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7187" name="Oval 32"/>
              <p:cNvSpPr>
                <a:spLocks noChangeArrowheads="1"/>
              </p:cNvSpPr>
              <p:nvPr/>
            </p:nvSpPr>
            <p:spPr bwMode="auto">
              <a:xfrm rot="-1124930">
                <a:off x="1610" y="1616"/>
                <a:ext cx="994" cy="523"/>
              </a:xfrm>
              <a:prstGeom prst="ellipse">
                <a:avLst/>
              </a:prstGeom>
              <a:solidFill>
                <a:schemeClr val="accent1"/>
              </a:solidFill>
              <a:ln w="9525" algn="ctr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r>
                  <a:rPr lang="en-GB" sz="2400"/>
                  <a:t>Enzyme</a:t>
                </a:r>
              </a:p>
            </p:txBody>
          </p:sp>
        </p:grpSp>
        <p:sp>
          <p:nvSpPr>
            <p:cNvPr id="7185" name="Text Box 64"/>
            <p:cNvSpPr txBox="1">
              <a:spLocks noChangeArrowheads="1"/>
            </p:cNvSpPr>
            <p:nvPr/>
          </p:nvSpPr>
          <p:spPr bwMode="auto">
            <a:xfrm>
              <a:off x="2608" y="1117"/>
              <a:ext cx="1134" cy="5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GB" sz="2400"/>
                <a:t>Secondary antibody</a:t>
              </a:r>
            </a:p>
          </p:txBody>
        </p:sp>
      </p:grpSp>
      <p:sp>
        <p:nvSpPr>
          <p:cNvPr id="7173" name="AutoShape 67"/>
          <p:cNvSpPr>
            <a:spLocks noChangeArrowheads="1"/>
          </p:cNvSpPr>
          <p:nvPr/>
        </p:nvSpPr>
        <p:spPr bwMode="auto">
          <a:xfrm rot="10800000">
            <a:off x="5164138" y="4027488"/>
            <a:ext cx="1008062" cy="1800225"/>
          </a:xfrm>
          <a:custGeom>
            <a:avLst/>
            <a:gdLst>
              <a:gd name="T0" fmla="*/ 504031 w 21600"/>
              <a:gd name="T1" fmla="*/ 0 h 21600"/>
              <a:gd name="T2" fmla="*/ 157556 w 21600"/>
              <a:gd name="T3" fmla="*/ 891195 h 21600"/>
              <a:gd name="T4" fmla="*/ 504031 w 21600"/>
              <a:gd name="T5" fmla="*/ 562820 h 21600"/>
              <a:gd name="T6" fmla="*/ 850506 w 21600"/>
              <a:gd name="T7" fmla="*/ 891195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3 w 21600"/>
              <a:gd name="T13" fmla="*/ 0 h 21600"/>
              <a:gd name="T14" fmla="*/ 21197 w 21600"/>
              <a:gd name="T15" fmla="*/ 1189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753" y="10742"/>
                </a:moveTo>
                <a:cubicBezTo>
                  <a:pt x="6785" y="8529"/>
                  <a:pt x="8587" y="6752"/>
                  <a:pt x="10800" y="6753"/>
                </a:cubicBezTo>
                <a:cubicBezTo>
                  <a:pt x="13012" y="6753"/>
                  <a:pt x="14814" y="8529"/>
                  <a:pt x="14846" y="10742"/>
                </a:cubicBezTo>
                <a:lnTo>
                  <a:pt x="21598" y="10645"/>
                </a:lnTo>
                <a:cubicBezTo>
                  <a:pt x="21514" y="4741"/>
                  <a:pt x="16704" y="-1"/>
                  <a:pt x="10799" y="0"/>
                </a:cubicBezTo>
                <a:cubicBezTo>
                  <a:pt x="4895" y="0"/>
                  <a:pt x="85" y="4741"/>
                  <a:pt x="1" y="10645"/>
                </a:cubicBez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AutoShape 68"/>
          <p:cNvSpPr>
            <a:spLocks noChangeArrowheads="1"/>
          </p:cNvSpPr>
          <p:nvPr/>
        </p:nvSpPr>
        <p:spPr bwMode="auto">
          <a:xfrm rot="-5400000">
            <a:off x="3059906" y="4798219"/>
            <a:ext cx="1223963" cy="790575"/>
          </a:xfrm>
          <a:prstGeom prst="homePlate">
            <a:avLst>
              <a:gd name="adj" fmla="val 3870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AutoShape 70"/>
          <p:cNvSpPr>
            <a:spLocks noChangeArrowheads="1"/>
          </p:cNvSpPr>
          <p:nvPr/>
        </p:nvSpPr>
        <p:spPr bwMode="auto">
          <a:xfrm rot="-5400000">
            <a:off x="1619250" y="4941888"/>
            <a:ext cx="1223963" cy="503237"/>
          </a:xfrm>
          <a:prstGeom prst="flowChartDelay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6" name="AutoShape 71"/>
          <p:cNvSpPr>
            <a:spLocks noChangeArrowheads="1"/>
          </p:cNvSpPr>
          <p:nvPr/>
        </p:nvSpPr>
        <p:spPr bwMode="auto">
          <a:xfrm rot="5400000">
            <a:off x="6874669" y="5106194"/>
            <a:ext cx="722313" cy="720725"/>
          </a:xfrm>
          <a:prstGeom prst="chevron">
            <a:avLst>
              <a:gd name="adj" fmla="val 2505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Text Box 72"/>
          <p:cNvSpPr txBox="1">
            <a:spLocks noChangeArrowheads="1"/>
          </p:cNvSpPr>
          <p:nvPr/>
        </p:nvSpPr>
        <p:spPr bwMode="auto">
          <a:xfrm>
            <a:off x="2525713" y="5970588"/>
            <a:ext cx="460057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2800"/>
              <a:t>Different antigens in sample</a:t>
            </a:r>
          </a:p>
        </p:txBody>
      </p:sp>
      <p:grpSp>
        <p:nvGrpSpPr>
          <p:cNvPr id="11" name="Group 78"/>
          <p:cNvGrpSpPr>
            <a:grpSpLocks/>
          </p:cNvGrpSpPr>
          <p:nvPr/>
        </p:nvGrpSpPr>
        <p:grpSpPr bwMode="auto">
          <a:xfrm>
            <a:off x="1042988" y="1579563"/>
            <a:ext cx="1943100" cy="1944687"/>
            <a:chOff x="249" y="1253"/>
            <a:chExt cx="1224" cy="1225"/>
          </a:xfrm>
        </p:grpSpPr>
        <p:sp>
          <p:nvSpPr>
            <p:cNvPr id="7180" name="AutoShape 74"/>
            <p:cNvSpPr>
              <a:spLocks noChangeArrowheads="1"/>
            </p:cNvSpPr>
            <p:nvPr/>
          </p:nvSpPr>
          <p:spPr bwMode="auto">
            <a:xfrm>
              <a:off x="249" y="1253"/>
              <a:ext cx="273" cy="1043"/>
            </a:xfrm>
            <a:prstGeom prst="curvedRightArrow">
              <a:avLst>
                <a:gd name="adj1" fmla="val 76410"/>
                <a:gd name="adj2" fmla="val 1528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2" name="Group 77"/>
            <p:cNvGrpSpPr>
              <a:grpSpLocks/>
            </p:cNvGrpSpPr>
            <p:nvPr/>
          </p:nvGrpSpPr>
          <p:grpSpPr bwMode="auto">
            <a:xfrm>
              <a:off x="612" y="1888"/>
              <a:ext cx="861" cy="590"/>
              <a:chOff x="431" y="2160"/>
              <a:chExt cx="861" cy="590"/>
            </a:xfrm>
          </p:grpSpPr>
          <p:sp>
            <p:nvSpPr>
              <p:cNvPr id="7182" name="Oval 75"/>
              <p:cNvSpPr>
                <a:spLocks noChangeArrowheads="1"/>
              </p:cNvSpPr>
              <p:nvPr/>
            </p:nvSpPr>
            <p:spPr bwMode="auto">
              <a:xfrm>
                <a:off x="431" y="2160"/>
                <a:ext cx="861" cy="590"/>
              </a:xfrm>
              <a:prstGeom prst="ellipse">
                <a:avLst/>
              </a:prstGeom>
              <a:gradFill rotWithShape="1">
                <a:gsLst>
                  <a:gs pos="0">
                    <a:srgbClr val="CC0066"/>
                  </a:gs>
                  <a:gs pos="100000">
                    <a:srgbClr val="3399FF"/>
                  </a:gs>
                </a:gsLst>
                <a:lin ang="5400000" scaled="1"/>
              </a:gra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83" name="Text Box 76"/>
              <p:cNvSpPr txBox="1">
                <a:spLocks noChangeArrowheads="1"/>
              </p:cNvSpPr>
              <p:nvPr/>
            </p:nvSpPr>
            <p:spPr bwMode="auto">
              <a:xfrm>
                <a:off x="476" y="2251"/>
                <a:ext cx="810" cy="44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GB"/>
                  <a:t>Coloured </a:t>
                </a:r>
              </a:p>
              <a:p>
                <a:r>
                  <a:rPr lang="en-GB"/>
                  <a:t>product</a:t>
                </a:r>
              </a:p>
            </p:txBody>
          </p:sp>
        </p:grpSp>
      </p:grpSp>
      <p:sp>
        <p:nvSpPr>
          <p:cNvPr id="107600" name="Line 80"/>
          <p:cNvSpPr>
            <a:spLocks noChangeShapeType="1"/>
          </p:cNvSpPr>
          <p:nvPr/>
        </p:nvSpPr>
        <p:spPr bwMode="auto">
          <a:xfrm>
            <a:off x="2843213" y="3500438"/>
            <a:ext cx="2233612" cy="1728787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7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7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79" grpId="0" animBg="1"/>
      <p:bldP spid="1076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ELISA Qualitative/Quantitative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Qualitative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determines  antigen or antibody is present or absent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Quantitative 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determines the quantity of the antibody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Titer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The highest dilution of the specimen usually serum which gives  a positive reaction  in the test</a:t>
            </a:r>
          </a:p>
          <a:p>
            <a:pPr lvl="2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1901</Words>
  <Application>Microsoft Office PowerPoint</Application>
  <PresentationFormat>Экран (4:3)</PresentationFormat>
  <Paragraphs>285</Paragraphs>
  <Slides>53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5" baseType="lpstr">
      <vt:lpstr>Flow</vt:lpstr>
      <vt:lpstr>Bitmap Image</vt:lpstr>
      <vt:lpstr>INTRODUCTION TO</vt:lpstr>
      <vt:lpstr>Слайд 2</vt:lpstr>
      <vt:lpstr>INTRODUCTION TO ELISA </vt:lpstr>
      <vt:lpstr>Слайд 4</vt:lpstr>
      <vt:lpstr>ELISA  is the abbreviation of  ENZYME-LINKED IMMUNOSORBENT ASSAY It is useful &amp; powerful method in estimating ng/mL to pg/mL ordered materials in the solution .</vt:lpstr>
      <vt:lpstr>Why known as ......?  Enzyme Linked Immunosorbent Assay</vt:lpstr>
      <vt:lpstr>BASIC PRINCIPLE OF ELISA</vt:lpstr>
      <vt:lpstr>Слайд 8</vt:lpstr>
      <vt:lpstr>ELISA Qualitative/Quantitative</vt:lpstr>
      <vt:lpstr>Basic Steps Of Enzyme-Linked  Immunosorbant Assay</vt:lpstr>
      <vt:lpstr>ANTIGEN (Ag)</vt:lpstr>
      <vt:lpstr>Слайд 12</vt:lpstr>
      <vt:lpstr>Antibodies (Immunoglobulins)</vt:lpstr>
      <vt:lpstr>Materials Needed</vt:lpstr>
      <vt:lpstr>Specimen Sample For ELISA</vt:lpstr>
      <vt:lpstr>Workstation Inventory</vt:lpstr>
      <vt:lpstr>Слайд 17</vt:lpstr>
      <vt:lpstr>Слайд 18</vt:lpstr>
      <vt:lpstr>PRINCIPLE OF INSTRUMENT</vt:lpstr>
      <vt:lpstr>TYPES OF ELISA</vt:lpstr>
      <vt:lpstr>Competitive Elisa</vt:lpstr>
      <vt:lpstr>DIAGRAMMATIC</vt:lpstr>
      <vt:lpstr>Noncompetitive</vt:lpstr>
      <vt:lpstr>Sandwich Assay</vt:lpstr>
      <vt:lpstr>Diagrammatic</vt:lpstr>
      <vt:lpstr>Слайд 26</vt:lpstr>
      <vt:lpstr>Results</vt:lpstr>
      <vt:lpstr>Importance of incubation step:-</vt:lpstr>
      <vt:lpstr>Enzymes Used in Elisa</vt:lpstr>
      <vt:lpstr>ENZYME SUBSTRATE</vt:lpstr>
      <vt:lpstr>ELISA KIT FOR DETERMINATION OF IgA, IgG or IgM anti-Mycobacteria antibodies in human serum</vt:lpstr>
      <vt:lpstr>Components of Kit</vt:lpstr>
      <vt:lpstr>What Are The Reagents? And What Function Do They Perform?</vt:lpstr>
      <vt:lpstr>Слайд 34</vt:lpstr>
      <vt:lpstr>Complete forms and specimen identification</vt:lpstr>
      <vt:lpstr>Collection and processing of serum</vt:lpstr>
      <vt:lpstr>TEST PERFORMANCE</vt:lpstr>
      <vt:lpstr>Слайд 38</vt:lpstr>
      <vt:lpstr>Слайд 39</vt:lpstr>
      <vt:lpstr>Слайд 40</vt:lpstr>
      <vt:lpstr>Слайд 41</vt:lpstr>
      <vt:lpstr>Слайд 42</vt:lpstr>
      <vt:lpstr>RESULT DETERMINATION:-  A) IgA and IgG Tests:-   Plot the O.D. result of each reference , except for the negative reference on the vertical axis (Y-axis) in relation to the number of corresponding units on the horizontal axis (X-axis). Using the absorbance value for each sample , determine the corresponding concentration of antibodies expressed in units/ml from the reference curve.    B) IgM Tests :-   We can calculate the cut off value  A450nm sample / A450nm Positive limit reference   the normalized value of the positive reference is 1 .  All samples whose value is comprised between 0.8 and 1.0 are considered dubious and all samples whose normalized value is above 1.0 are considered positive for IgM antibodies.</vt:lpstr>
      <vt:lpstr>Слайд 44</vt:lpstr>
      <vt:lpstr>RANGE OF IgM IgG &amp; IgA</vt:lpstr>
      <vt:lpstr> Advantages of ELISA</vt:lpstr>
      <vt:lpstr> Disadvantages of ELISA</vt:lpstr>
      <vt:lpstr>Limitations</vt:lpstr>
      <vt:lpstr>APPLICATIONS OF ELISA</vt:lpstr>
      <vt:lpstr>Слайд 50</vt:lpstr>
      <vt:lpstr>A New technique:-  Reverse ELISA</vt:lpstr>
      <vt:lpstr>SPECIAL THANKS FOR VALUABLE GUIDANCE</vt:lpstr>
      <vt:lpstr>Questions &amp; Answers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dell</dc:creator>
  <cp:lastModifiedBy>Запорожский национальный университет</cp:lastModifiedBy>
  <cp:revision>248</cp:revision>
  <dcterms:created xsi:type="dcterms:W3CDTF">2006-08-16T00:00:00Z</dcterms:created>
  <dcterms:modified xsi:type="dcterms:W3CDTF">2014-11-12T12:19:48Z</dcterms:modified>
</cp:coreProperties>
</file>