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6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1" r:id="rId20"/>
    <p:sldId id="276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62" y="-11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6.xml"/><Relationship Id="rId7" Type="http://schemas.openxmlformats.org/officeDocument/2006/relationships/slide" Target="slides/slide20.xml"/><Relationship Id="rId2" Type="http://schemas.openxmlformats.org/officeDocument/2006/relationships/slide" Target="slides/slide4.xml"/><Relationship Id="rId1" Type="http://schemas.openxmlformats.org/officeDocument/2006/relationships/slide" Target="slides/slide1.xml"/><Relationship Id="rId6" Type="http://schemas.openxmlformats.org/officeDocument/2006/relationships/slide" Target="slides/slide18.xml"/><Relationship Id="rId5" Type="http://schemas.openxmlformats.org/officeDocument/2006/relationships/slide" Target="slides/slide16.xml"/><Relationship Id="rId4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74D689-032C-405B-B029-E15AA092A2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960D78-A237-469C-8149-B667E3DDC3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FCCC8-049D-4580-8679-E54D1085C1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CC9153-A12C-4EDB-8347-3022B3C480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0BC72-9A03-4DF2-AD46-B47D9B377B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0E723E-7196-46C5-BFD8-2C3EEB257A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EC03B-C7D5-457E-9686-7190952D00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89506-F9A9-4A6D-95E0-F813FD1934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12B4F-33AF-4033-BAF2-8AF1F26420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15DF1-BDA4-41DA-9AE7-428C2CE46A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5A63E-522D-45D4-971C-5E897492A0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0C8DCDA-F0DD-420E-9573-ACF832FAA9D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_____Microsoft_Office_Excel4.xls"/><Relationship Id="rId5" Type="http://schemas.openxmlformats.org/officeDocument/2006/relationships/oleObject" Target="../embeddings/_____Microsoft_Office_Excel_97-20033.xls"/><Relationship Id="rId4" Type="http://schemas.openxmlformats.org/officeDocument/2006/relationships/oleObject" Target="../embeddings/_____Microsoft_Office_Excel_97-20032.xls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057400"/>
            <a:ext cx="8686800" cy="17526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 sz="4000"/>
              <a:t>Enzyme Linked Immunosorbent Assay</a:t>
            </a:r>
            <a:r>
              <a:rPr lang="en-US"/>
              <a:t> </a:t>
            </a:r>
            <a:br>
              <a:rPr lang="en-US"/>
            </a:br>
            <a:r>
              <a:rPr lang="en-US"/>
              <a:t>(ELISA)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8077200" cy="4114800"/>
          </a:xfrm>
        </p:spPr>
        <p:txBody>
          <a:bodyPr/>
          <a:lstStyle/>
          <a:p>
            <a:r>
              <a:rPr lang="en-US"/>
              <a:t>Blocking Reagent 10% FBS in PBS</a:t>
            </a:r>
          </a:p>
          <a:p>
            <a:r>
              <a:rPr lang="en-US"/>
              <a:t>Alternatively 1% BSA (Immunoassay Grade)</a:t>
            </a:r>
          </a:p>
          <a:p>
            <a:r>
              <a:rPr lang="en-US"/>
              <a:t>Filter To Remove Particulates</a:t>
            </a:r>
          </a:p>
          <a:p>
            <a:r>
              <a:rPr lang="en-US"/>
              <a:t>Plate Is Brought To R.T</a:t>
            </a:r>
          </a:p>
          <a:p>
            <a:r>
              <a:rPr lang="en-US"/>
              <a:t>Add 200 </a:t>
            </a:r>
            <a:r>
              <a:rPr lang="en-US">
                <a:sym typeface="Symbol" pitchFamily="18" charset="2"/>
              </a:rPr>
              <a:t></a:t>
            </a:r>
            <a:r>
              <a:rPr lang="en-US"/>
              <a:t>L per well Blocking Buffer</a:t>
            </a:r>
          </a:p>
          <a:p>
            <a:r>
              <a:rPr lang="en-US"/>
              <a:t>Wait For 2 Hours At R.T</a:t>
            </a:r>
          </a:p>
          <a:p>
            <a:r>
              <a:rPr lang="en-US"/>
              <a:t>Why Do We Block?</a:t>
            </a:r>
          </a:p>
          <a:p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Blocking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Wash x3 With PBS/Tween (detergent)</a:t>
            </a:r>
          </a:p>
          <a:p>
            <a:pPr>
              <a:lnSpc>
                <a:spcPct val="90000"/>
              </a:lnSpc>
            </a:pPr>
            <a:r>
              <a:rPr lang="en-US"/>
              <a:t>Add Standards + Samples</a:t>
            </a:r>
          </a:p>
          <a:p>
            <a:pPr>
              <a:lnSpc>
                <a:spcPct val="90000"/>
              </a:lnSpc>
            </a:pPr>
            <a:r>
              <a:rPr lang="en-US"/>
              <a:t>Samples Are Typically Supernatants From Cultures Or Patient Serum/Plasma</a:t>
            </a:r>
          </a:p>
          <a:p>
            <a:pPr>
              <a:lnSpc>
                <a:spcPct val="90000"/>
              </a:lnSpc>
            </a:pPr>
            <a:r>
              <a:rPr lang="en-US"/>
              <a:t>Use 100 </a:t>
            </a:r>
            <a:r>
              <a:rPr lang="en-US">
                <a:sym typeface="Symbol" pitchFamily="18" charset="2"/>
              </a:rPr>
              <a:t></a:t>
            </a:r>
            <a:r>
              <a:rPr lang="en-US"/>
              <a:t>L</a:t>
            </a:r>
          </a:p>
          <a:p>
            <a:pPr>
              <a:lnSpc>
                <a:spcPct val="90000"/>
              </a:lnSpc>
            </a:pPr>
            <a:r>
              <a:rPr lang="en-US"/>
              <a:t>Often Dilution Is Required If Signal Is Too Strong</a:t>
            </a:r>
          </a:p>
          <a:p>
            <a:pPr>
              <a:lnSpc>
                <a:spcPct val="90000"/>
              </a:lnSpc>
            </a:pPr>
            <a:r>
              <a:rPr lang="en-US"/>
              <a:t>Standards? 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After Blocking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Standards Are Diluted in Blocking Buffer/Tween</a:t>
            </a:r>
          </a:p>
          <a:p>
            <a:pPr>
              <a:lnSpc>
                <a:spcPct val="90000"/>
              </a:lnSpc>
            </a:pPr>
            <a:r>
              <a:rPr lang="en-US"/>
              <a:t>Start By Labeling eight, 1 mL Eppendorf Tubes</a:t>
            </a:r>
          </a:p>
          <a:p>
            <a:pPr>
              <a:lnSpc>
                <a:spcPct val="90000"/>
              </a:lnSpc>
            </a:pPr>
            <a:r>
              <a:rPr lang="en-US"/>
              <a:t>Prepare Highest Conc. Tube (1 mL)</a:t>
            </a:r>
          </a:p>
          <a:p>
            <a:pPr>
              <a:lnSpc>
                <a:spcPct val="90000"/>
              </a:lnSpc>
            </a:pPr>
            <a:r>
              <a:rPr lang="en-US"/>
              <a:t>Fill The Remaining Tubes with 0.5 mL Blocking Buffer</a:t>
            </a:r>
          </a:p>
          <a:p>
            <a:pPr>
              <a:lnSpc>
                <a:spcPct val="90000"/>
              </a:lnSpc>
            </a:pPr>
            <a:r>
              <a:rPr lang="en-US"/>
              <a:t>Serially Dilute From Top To Lowest 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Standard Preparation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457200"/>
            <a:ext cx="8310563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914400" y="3810000"/>
            <a:ext cx="8001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/>
              <a:t>Assume You Have A Stock Tube @ 2ng/</a:t>
            </a:r>
            <a:r>
              <a:rPr lang="en-US">
                <a:sym typeface="Symbol" pitchFamily="18" charset="2"/>
              </a:rPr>
              <a:t></a:t>
            </a:r>
            <a:r>
              <a:rPr lang="en-US"/>
              <a:t>L, Volume 5 </a:t>
            </a:r>
            <a:r>
              <a:rPr lang="en-US">
                <a:sym typeface="Symbol" pitchFamily="18" charset="2"/>
              </a:rPr>
              <a:t></a:t>
            </a:r>
            <a:r>
              <a:rPr lang="en-US"/>
              <a:t>L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/>
              <a:t>Usually Remaining Standard Cytokine Is Thrown Away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/>
              <a:t>Thawing-Unthawing Affects Cytokine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495800"/>
          </a:xfrm>
        </p:spPr>
        <p:txBody>
          <a:bodyPr/>
          <a:lstStyle/>
          <a:p>
            <a:r>
              <a:rPr lang="en-US"/>
              <a:t>Add Samples, Standards, Negative Control</a:t>
            </a:r>
          </a:p>
          <a:p>
            <a:pPr lvl="1"/>
            <a:r>
              <a:rPr lang="en-US"/>
              <a:t>Negative Control Should Be The Buffer You Use Dilute Standard or Culture Medium</a:t>
            </a:r>
          </a:p>
          <a:p>
            <a:r>
              <a:rPr lang="en-US"/>
              <a:t>Incubate For 2 Hrs at R.T</a:t>
            </a:r>
          </a:p>
          <a:p>
            <a:r>
              <a:rPr lang="en-US"/>
              <a:t>Aspirate And Wash 5x</a:t>
            </a:r>
          </a:p>
          <a:p>
            <a:pPr>
              <a:buFontTx/>
              <a:buNone/>
            </a:pP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After Standard Preparation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igure-06-10.jpg                                               0003AF2Ewashburn                       B990F17D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9788" y="379413"/>
            <a:ext cx="7462837" cy="6097587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000" y="152400"/>
            <a:ext cx="8153400" cy="228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533400" y="4343400"/>
            <a:ext cx="8153400" cy="2286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Avidin is a Hen Oviduct Protein </a:t>
            </a:r>
          </a:p>
          <a:p>
            <a:pPr>
              <a:lnSpc>
                <a:spcPct val="90000"/>
              </a:lnSpc>
            </a:pPr>
            <a:r>
              <a:rPr lang="en-US" sz="2800"/>
              <a:t>Avidin has very high affinity for biotin (B vitamin)</a:t>
            </a:r>
          </a:p>
          <a:p>
            <a:pPr>
              <a:lnSpc>
                <a:spcPct val="90000"/>
              </a:lnSpc>
            </a:pPr>
            <a:r>
              <a:rPr lang="en-US" sz="2800"/>
              <a:t>B vitamin is conjugated on the detection Ab</a:t>
            </a:r>
          </a:p>
          <a:p>
            <a:pPr>
              <a:lnSpc>
                <a:spcPct val="90000"/>
              </a:lnSpc>
            </a:pPr>
            <a:r>
              <a:rPr lang="en-US" sz="2800"/>
              <a:t>Add Working Detector @ 100 </a:t>
            </a:r>
            <a:r>
              <a:rPr lang="en-US" sz="2800">
                <a:sym typeface="Symbol" pitchFamily="18" charset="2"/>
              </a:rPr>
              <a:t></a:t>
            </a:r>
            <a:r>
              <a:rPr lang="en-US" sz="2800"/>
              <a:t>L/well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Ex. Stock Detection Antibody=0.5mg/mL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You need to prepare 5 mL @ 1 </a:t>
            </a:r>
            <a:r>
              <a:rPr lang="en-US" sz="2400">
                <a:sym typeface="Symbol" pitchFamily="18" charset="2"/>
              </a:rPr>
              <a:t></a:t>
            </a:r>
            <a:r>
              <a:rPr lang="en-US" sz="2400"/>
              <a:t> g/mL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Use 10 </a:t>
            </a:r>
            <a:r>
              <a:rPr lang="en-US" sz="2400">
                <a:sym typeface="Symbol" pitchFamily="18" charset="2"/>
              </a:rPr>
              <a:t></a:t>
            </a:r>
            <a:r>
              <a:rPr lang="en-US" sz="2400"/>
              <a:t> L of Stock Antibody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Add 5 </a:t>
            </a:r>
            <a:r>
              <a:rPr lang="en-US" sz="2400">
                <a:sym typeface="Symbol" pitchFamily="18" charset="2"/>
              </a:rPr>
              <a:t></a:t>
            </a:r>
            <a:r>
              <a:rPr lang="en-US" sz="2400"/>
              <a:t>L of Enzyme (Avidin-HRP) 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Dilution is 1:1000</a:t>
            </a:r>
          </a:p>
          <a:p>
            <a:pPr>
              <a:lnSpc>
                <a:spcPct val="90000"/>
              </a:lnSpc>
            </a:pPr>
            <a:r>
              <a:rPr lang="en-US" sz="2800"/>
              <a:t>Incubate for 60 mins @ R.T</a:t>
            </a:r>
          </a:p>
          <a:p>
            <a:pPr>
              <a:lnSpc>
                <a:spcPct val="90000"/>
              </a:lnSpc>
            </a:pPr>
            <a:r>
              <a:rPr lang="en-US" sz="2800"/>
              <a:t>Wash 6x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Addition Of Detection Ab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4114800"/>
          </a:xfrm>
        </p:spPr>
        <p:txBody>
          <a:bodyPr/>
          <a:lstStyle/>
          <a:p>
            <a:r>
              <a:rPr lang="en-US"/>
              <a:t>Prepare Substrate by Mixing 1:1 volume</a:t>
            </a:r>
          </a:p>
          <a:p>
            <a:r>
              <a:rPr lang="en-US"/>
              <a:t>Add 100 </a:t>
            </a:r>
            <a:r>
              <a:rPr lang="en-US">
                <a:sym typeface="Symbol" pitchFamily="18" charset="2"/>
              </a:rPr>
              <a:t></a:t>
            </a:r>
            <a:r>
              <a:rPr lang="en-US"/>
              <a:t>L/well</a:t>
            </a:r>
          </a:p>
          <a:p>
            <a:r>
              <a:rPr lang="en-US"/>
              <a:t>Incubate for 10 mins, Avoid Formation of Excessively Bright Color (Spec will not be able to read)</a:t>
            </a:r>
          </a:p>
          <a:p>
            <a:r>
              <a:rPr lang="en-US"/>
              <a:t>Terminate Reaction by Adding 0.5 M H</a:t>
            </a:r>
            <a:r>
              <a:rPr lang="en-US" baseline="-25000"/>
              <a:t>2</a:t>
            </a:r>
            <a:r>
              <a:rPr lang="en-US"/>
              <a:t>SO</a:t>
            </a:r>
            <a:r>
              <a:rPr lang="en-US" baseline="-25000"/>
              <a:t>4</a:t>
            </a:r>
            <a:r>
              <a:rPr lang="en-US"/>
              <a:t> (color changes from blue to yellow)</a:t>
            </a:r>
          </a:p>
          <a:p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Addition Substrate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1028"/>
          <p:cNvSpPr>
            <a:spLocks noGrp="1" noChangeArrowheads="1"/>
          </p:cNvSpPr>
          <p:nvPr>
            <p:ph type="title"/>
          </p:nvPr>
        </p:nvSpPr>
        <p:spPr>
          <a:xfrm>
            <a:off x="762000" y="2667000"/>
            <a:ext cx="7620000" cy="14478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 sz="4000"/>
              <a:t>Read Plate At Appropriate Wavelength (</a:t>
            </a:r>
            <a:r>
              <a:rPr lang="en-US" sz="4000">
                <a:sym typeface="Symbol" pitchFamily="18" charset="2"/>
              </a:rPr>
              <a:t>=</a:t>
            </a:r>
            <a:r>
              <a:rPr lang="en-US" sz="4000"/>
              <a:t>450 nm)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Data Analysis</a:t>
            </a:r>
          </a:p>
        </p:txBody>
      </p:sp>
      <p:graphicFrame>
        <p:nvGraphicFramePr>
          <p:cNvPr id="26624" name="Object 0"/>
          <p:cNvGraphicFramePr>
            <a:graphicFrameLocks noChangeAspect="1"/>
          </p:cNvGraphicFramePr>
          <p:nvPr/>
        </p:nvGraphicFramePr>
        <p:xfrm>
          <a:off x="1295400" y="1676400"/>
          <a:ext cx="6715125" cy="1466850"/>
        </p:xfrm>
        <a:graphic>
          <a:graphicData uri="http://schemas.openxmlformats.org/presentationml/2006/ole">
            <p:oleObj spid="_x0000_s26624" name="Worksheet" r:id="rId3" imgW="6715322" imgH="1467175" progId="Excel.Sheet.8">
              <p:embed/>
            </p:oleObj>
          </a:graphicData>
        </a:graphic>
      </p:graphicFrame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2133600" y="3429000"/>
          <a:ext cx="4276725" cy="1143000"/>
        </p:xfrm>
        <a:graphic>
          <a:graphicData uri="http://schemas.openxmlformats.org/presentationml/2006/ole">
            <p:oleObj spid="_x0000_s26625" name="Worksheet" r:id="rId4" imgW="4276922" imgH="1143398" progId="Excel.Sheet.8">
              <p:embed/>
            </p:oleObj>
          </a:graphicData>
        </a:graphic>
      </p:graphicFrame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1828800" y="4953000"/>
          <a:ext cx="5495925" cy="495300"/>
        </p:xfrm>
        <a:graphic>
          <a:graphicData uri="http://schemas.openxmlformats.org/presentationml/2006/ole">
            <p:oleObj spid="_x0000_s26626" name="Worksheet" r:id="rId5" imgW="5496122" imgH="495525" progId="Excel.Sheet.8">
              <p:embed/>
            </p:oleObj>
          </a:graphicData>
        </a:graphic>
      </p:graphicFrame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2286000" y="1682750"/>
          <a:ext cx="3871913" cy="3803650"/>
        </p:xfrm>
        <a:graphic>
          <a:graphicData uri="http://schemas.openxmlformats.org/presentationml/2006/ole">
            <p:oleObj spid="_x0000_s26627" name="Chart" r:id="rId6" imgW="2715071" imgH="2667186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266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ELISA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752600"/>
            <a:ext cx="8534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/>
              <a:t>Enzyme Linked Immunosorbent Assay (ELISA)</a:t>
            </a:r>
          </a:p>
          <a:p>
            <a:pPr>
              <a:lnSpc>
                <a:spcPct val="90000"/>
              </a:lnSpc>
            </a:pPr>
            <a:r>
              <a:rPr lang="en-US" sz="2800"/>
              <a:t>Term Was Coined By Engvall and Pearlmann in 1971</a:t>
            </a:r>
          </a:p>
          <a:p>
            <a:pPr>
              <a:lnSpc>
                <a:spcPct val="90000"/>
              </a:lnSpc>
            </a:pPr>
            <a:r>
              <a:rPr lang="en-US" sz="2800"/>
              <a:t>Different Types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Sandwich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Indirect</a:t>
            </a:r>
          </a:p>
          <a:p>
            <a:pPr lvl="1">
              <a:lnSpc>
                <a:spcPct val="90000"/>
              </a:lnSpc>
            </a:pPr>
            <a:r>
              <a:rPr lang="en-US" sz="2400"/>
              <a:t>Competitive</a:t>
            </a:r>
          </a:p>
          <a:p>
            <a:pPr>
              <a:lnSpc>
                <a:spcPct val="90000"/>
              </a:lnSpc>
            </a:pPr>
            <a:r>
              <a:rPr lang="en-US" sz="2800"/>
              <a:t>Similar To RIA, Except No Radiolabel</a:t>
            </a:r>
          </a:p>
          <a:p>
            <a:pPr>
              <a:lnSpc>
                <a:spcPct val="90000"/>
              </a:lnSpc>
            </a:pPr>
            <a:r>
              <a:rPr lang="en-US" sz="2800"/>
              <a:t>Can Be Used To Detect Both Antibody and Antigen</a:t>
            </a:r>
          </a:p>
          <a:p>
            <a:pPr>
              <a:lnSpc>
                <a:spcPct val="90000"/>
              </a:lnSpc>
            </a:pPr>
            <a:r>
              <a:rPr lang="en-US" sz="2800"/>
              <a:t>Very Sensitive, pg/mL</a:t>
            </a:r>
          </a:p>
          <a:p>
            <a:pPr>
              <a:lnSpc>
                <a:spcPct val="90000"/>
              </a:lnSpc>
            </a:pPr>
            <a:r>
              <a:rPr lang="en-US" sz="2800"/>
              <a:t>Relies on Monoclonal Abs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2400"/>
          </a:p>
          <a:p>
            <a:pPr>
              <a:lnSpc>
                <a:spcPct val="90000"/>
              </a:lnSpc>
            </a:pPr>
            <a:endParaRPr lang="en-US" sz="28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Graph Plotting</a:t>
            </a:r>
          </a:p>
        </p:txBody>
      </p:sp>
      <p:graphicFrame>
        <p:nvGraphicFramePr>
          <p:cNvPr id="27648" name="Object 0"/>
          <p:cNvGraphicFramePr>
            <a:graphicFrameLocks noChangeAspect="1"/>
          </p:cNvGraphicFramePr>
          <p:nvPr/>
        </p:nvGraphicFramePr>
        <p:xfrm>
          <a:off x="1787525" y="2187575"/>
          <a:ext cx="5567363" cy="4365625"/>
        </p:xfrm>
        <a:graphic>
          <a:graphicData uri="http://schemas.openxmlformats.org/presentationml/2006/ole">
            <p:oleObj spid="_x0000_s27648" name="SPW 8.0 Graph" r:id="rId3" imgW="5566680" imgH="4365000" progId="SigmaPlotGraphicObject.7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igure-06-10.jpg                                               0003AF2Ewashburn                       B990F17D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9788" y="379413"/>
            <a:ext cx="7462837" cy="60975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2 Antibodies Required</a:t>
            </a:r>
          </a:p>
          <a:p>
            <a:r>
              <a:rPr lang="en-US" sz="2800"/>
              <a:t>Must Recognize Different Epitopes</a:t>
            </a:r>
          </a:p>
          <a:p>
            <a:r>
              <a:rPr lang="en-US" sz="2800"/>
              <a:t>1</a:t>
            </a:r>
            <a:r>
              <a:rPr lang="en-US" sz="2800" baseline="30000"/>
              <a:t>st</a:t>
            </a:r>
            <a:r>
              <a:rPr lang="en-US" sz="2800"/>
              <a:t> Antibody Is Referred To As Capture Ab</a:t>
            </a:r>
          </a:p>
          <a:p>
            <a:r>
              <a:rPr lang="en-US" sz="2800"/>
              <a:t>2</a:t>
            </a:r>
            <a:r>
              <a:rPr lang="en-US" sz="2800" baseline="30000"/>
              <a:t>nd</a:t>
            </a:r>
            <a:r>
              <a:rPr lang="en-US" sz="2800"/>
              <a:t> Antibody Detection Ab</a:t>
            </a:r>
          </a:p>
          <a:p>
            <a:r>
              <a:rPr lang="en-US" sz="2800"/>
              <a:t>2</a:t>
            </a:r>
            <a:r>
              <a:rPr lang="en-US" sz="2800" baseline="30000"/>
              <a:t>nd</a:t>
            </a:r>
            <a:r>
              <a:rPr lang="en-US" sz="2800"/>
              <a:t> Antibody Is Biotinylated</a:t>
            </a:r>
          </a:p>
          <a:p>
            <a:r>
              <a:rPr lang="en-US" sz="2800"/>
              <a:t>Enzymes Commonly Used: HRP (Horse Radish Peroxidase) And AKP (Alkaline Phosphatase)</a:t>
            </a:r>
          </a:p>
          <a:p>
            <a:r>
              <a:rPr lang="en-US" sz="2800"/>
              <a:t>Substrate is TMB (Chromogen)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Sandwich ELISA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96 well plate</a:t>
            </a:r>
          </a:p>
          <a:p>
            <a:r>
              <a:rPr lang="en-US" sz="2800"/>
              <a:t>Made of plastic on which protein can be adsorbed (bind) easily</a:t>
            </a:r>
          </a:p>
          <a:p>
            <a:r>
              <a:rPr lang="en-US" sz="2800"/>
              <a:t>Usually done overnight @ 4</a:t>
            </a:r>
            <a:r>
              <a:rPr lang="en-US" sz="2800">
                <a:sym typeface="Symbol" pitchFamily="18" charset="2"/>
              </a:rPr>
              <a:t></a:t>
            </a:r>
            <a:r>
              <a:rPr lang="en-US" sz="2800"/>
              <a:t>C</a:t>
            </a:r>
          </a:p>
          <a:p>
            <a:r>
              <a:rPr lang="en-US" sz="2800"/>
              <a:t>Special buffer used that will not denature Ab and maximize binding</a:t>
            </a:r>
          </a:p>
          <a:p>
            <a:r>
              <a:rPr lang="en-US" sz="2800"/>
              <a:t>Blocking step ensures no empty spaces are left </a:t>
            </a:r>
          </a:p>
          <a:p>
            <a:r>
              <a:rPr lang="en-US" sz="2800"/>
              <a:t>Blocking reagent is often 10% FBS</a:t>
            </a:r>
          </a:p>
          <a:p>
            <a:endParaRPr lang="en-US" sz="280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ELISA Plate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419600"/>
          </a:xfrm>
        </p:spPr>
        <p:txBody>
          <a:bodyPr/>
          <a:lstStyle/>
          <a:p>
            <a:r>
              <a:rPr lang="en-US"/>
              <a:t>Serial dilutions of  the cytokine being measured</a:t>
            </a:r>
          </a:p>
          <a:p>
            <a:r>
              <a:rPr lang="en-US"/>
              <a:t>Exact concentration is needed</a:t>
            </a:r>
          </a:p>
          <a:p>
            <a:r>
              <a:rPr lang="en-US"/>
              <a:t>A plot of concentration (pg/mL or ng/mL) is plotted against OD (optical density)</a:t>
            </a:r>
          </a:p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Standard Curve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Typically the lowest cytokine concentration that can be detected above negative control</a:t>
            </a:r>
          </a:p>
          <a:p>
            <a:r>
              <a:rPr lang="en-US"/>
              <a:t>2-3 S.D Above Mean Background Signal</a:t>
            </a:r>
          </a:p>
          <a:p>
            <a:r>
              <a:rPr lang="en-US"/>
              <a:t>Depending On Antibody Pair Used Sensitivity Varies</a:t>
            </a:r>
          </a:p>
          <a:p>
            <a:r>
              <a:rPr lang="en-US"/>
              <a:t>Ex. 10 pg/mL</a:t>
            </a:r>
          </a:p>
          <a:p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Sensitivity Of Elisa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371600"/>
            <a:ext cx="89154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200"/>
              <a:t>Dilute capture Ab @ 1-4 </a:t>
            </a:r>
            <a:r>
              <a:rPr lang="en-US" sz="2200">
                <a:sym typeface="Symbol" pitchFamily="18" charset="2"/>
              </a:rPr>
              <a:t></a:t>
            </a:r>
            <a:r>
              <a:rPr lang="en-US" sz="2200"/>
              <a:t>g/mL In Binding Solution</a:t>
            </a:r>
          </a:p>
          <a:p>
            <a:pPr>
              <a:lnSpc>
                <a:spcPct val="90000"/>
              </a:lnSpc>
            </a:pPr>
            <a:r>
              <a:rPr lang="en-US" sz="2200"/>
              <a:t>Ex. Stock Solution Of Capture Ab: 0.5 mg/mL And Capture Ab Recommended Conc. 2 </a:t>
            </a:r>
            <a:r>
              <a:rPr lang="en-US" sz="2200">
                <a:sym typeface="Symbol" pitchFamily="18" charset="2"/>
              </a:rPr>
              <a:t></a:t>
            </a:r>
            <a:r>
              <a:rPr lang="en-US" sz="2200"/>
              <a:t>g/mL</a:t>
            </a:r>
          </a:p>
          <a:p>
            <a:pPr>
              <a:lnSpc>
                <a:spcPct val="90000"/>
              </a:lnSpc>
            </a:pPr>
            <a:r>
              <a:rPr lang="en-US" sz="2200"/>
              <a:t>First Question To Ask Yourself ?</a:t>
            </a:r>
          </a:p>
          <a:p>
            <a:pPr lvl="1">
              <a:lnSpc>
                <a:spcPct val="90000"/>
              </a:lnSpc>
            </a:pPr>
            <a:r>
              <a:rPr lang="en-US" sz="2200"/>
              <a:t>How much volume would I use?</a:t>
            </a:r>
          </a:p>
          <a:p>
            <a:pPr lvl="1">
              <a:lnSpc>
                <a:spcPct val="90000"/>
              </a:lnSpc>
            </a:pPr>
            <a:r>
              <a:rPr lang="en-US" sz="2200"/>
              <a:t>Count 16 wells for S.C+</a:t>
            </a:r>
          </a:p>
          <a:p>
            <a:pPr lvl="1">
              <a:lnSpc>
                <a:spcPct val="90000"/>
              </a:lnSpc>
            </a:pPr>
            <a:r>
              <a:rPr lang="en-US" sz="2200"/>
              <a:t>3 wells for Negative Controls</a:t>
            </a:r>
          </a:p>
          <a:p>
            <a:pPr lvl="1">
              <a:lnSpc>
                <a:spcPct val="90000"/>
              </a:lnSpc>
            </a:pPr>
            <a:r>
              <a:rPr lang="en-US" sz="2200"/>
              <a:t>Your Samples (usually in triplicates)</a:t>
            </a:r>
          </a:p>
          <a:p>
            <a:pPr lvl="1">
              <a:lnSpc>
                <a:spcPct val="90000"/>
              </a:lnSpc>
            </a:pPr>
            <a:r>
              <a:rPr lang="en-US" sz="2200"/>
              <a:t>Add them up and multiply by 100 </a:t>
            </a:r>
            <a:r>
              <a:rPr lang="en-US" sz="2200">
                <a:sym typeface="Symbol" pitchFamily="18" charset="2"/>
              </a:rPr>
              <a:t></a:t>
            </a:r>
            <a:r>
              <a:rPr lang="en-US" sz="2200"/>
              <a:t>L (typical volume used per well)</a:t>
            </a:r>
          </a:p>
          <a:p>
            <a:pPr>
              <a:lnSpc>
                <a:spcPct val="90000"/>
              </a:lnSpc>
            </a:pPr>
            <a:r>
              <a:rPr lang="en-US" sz="2200"/>
              <a:t>Let’s Say 4 mL Needed</a:t>
            </a:r>
          </a:p>
          <a:p>
            <a:pPr lvl="1">
              <a:lnSpc>
                <a:spcPct val="90000"/>
              </a:lnSpc>
            </a:pPr>
            <a:r>
              <a:rPr lang="en-US" sz="2200"/>
              <a:t>You will need 16 </a:t>
            </a:r>
            <a:r>
              <a:rPr lang="en-US" sz="2200">
                <a:sym typeface="Symbol" pitchFamily="18" charset="2"/>
              </a:rPr>
              <a:t></a:t>
            </a:r>
            <a:r>
              <a:rPr lang="en-US" sz="2200"/>
              <a:t>L of capture Ab</a:t>
            </a:r>
          </a:p>
          <a:p>
            <a:pPr>
              <a:lnSpc>
                <a:spcPct val="90000"/>
              </a:lnSpc>
            </a:pPr>
            <a:r>
              <a:rPr lang="en-US" sz="2200"/>
              <a:t>Add capture Antibody, Seal plate (minimize evaporation)</a:t>
            </a:r>
          </a:p>
          <a:p>
            <a:pPr>
              <a:lnSpc>
                <a:spcPct val="90000"/>
              </a:lnSpc>
            </a:pPr>
            <a:r>
              <a:rPr lang="en-US" sz="2200"/>
              <a:t>Incubate overnight at 4</a:t>
            </a:r>
            <a:r>
              <a:rPr lang="en-US" sz="2200">
                <a:sym typeface="Symbol" pitchFamily="18" charset="2"/>
              </a:rPr>
              <a:t></a:t>
            </a:r>
            <a:r>
              <a:rPr lang="en-US" sz="2200"/>
              <a:t>C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sz="2400"/>
              <a:t>  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General Protocol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2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229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495800"/>
          </a:xfrm>
        </p:spPr>
        <p:txBody>
          <a:bodyPr/>
          <a:lstStyle/>
          <a:p>
            <a:r>
              <a:rPr lang="en-US"/>
              <a:t>Pharmingen Recommended Reagent</a:t>
            </a:r>
          </a:p>
          <a:p>
            <a:r>
              <a:rPr lang="en-US"/>
              <a:t>0.1 M Na HPO</a:t>
            </a:r>
            <a:r>
              <a:rPr lang="en-US" baseline="-30000"/>
              <a:t>4,</a:t>
            </a:r>
            <a:r>
              <a:rPr lang="en-US"/>
              <a:t> adjust to pH 9.0 </a:t>
            </a:r>
            <a:r>
              <a:rPr lang="en-US" i="1"/>
              <a:t>or</a:t>
            </a:r>
            <a:r>
              <a:rPr lang="en-US"/>
              <a:t> to pH 6.0 with 0.1 M NaH</a:t>
            </a:r>
            <a:r>
              <a:rPr lang="en-US" baseline="-30000"/>
              <a:t>2</a:t>
            </a:r>
            <a:r>
              <a:rPr lang="en-US"/>
              <a:t>PO</a:t>
            </a:r>
            <a:r>
              <a:rPr lang="en-US" baseline="-30000"/>
              <a:t>4</a:t>
            </a:r>
            <a:r>
              <a:rPr lang="en-US"/>
              <a:t> </a:t>
            </a:r>
          </a:p>
          <a:p>
            <a:r>
              <a:rPr lang="en-US"/>
              <a:t>pH Is Very Important, If Wrong No Binding</a:t>
            </a:r>
          </a:p>
          <a:p>
            <a:r>
              <a:rPr lang="en-US"/>
              <a:t>Some Antibodies Require pH 6.0 </a:t>
            </a:r>
          </a:p>
          <a:p>
            <a:pPr lvl="1"/>
            <a:r>
              <a:rPr lang="en-US"/>
              <a:t>Ex. Antibodies for mIL-10, mMCP-1, mTNF, rGM-CSF). </a:t>
            </a:r>
            <a:br>
              <a:rPr lang="en-US"/>
            </a:br>
            <a:endParaRPr lang="en-US"/>
          </a:p>
          <a:p>
            <a:endParaRPr 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r>
              <a:rPr lang="en-US"/>
              <a:t>Binding Solution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</TotalTime>
  <Words>688</Words>
  <Application>Microsoft PowerPoint</Application>
  <PresentationFormat>Экран (4:3)</PresentationFormat>
  <Paragraphs>105</Paragraphs>
  <Slides>20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Times New Roman</vt:lpstr>
      <vt:lpstr>Symbol</vt:lpstr>
      <vt:lpstr>Wingdings</vt:lpstr>
      <vt:lpstr>Default Design</vt:lpstr>
      <vt:lpstr>Microsoft Excel Worksheet</vt:lpstr>
      <vt:lpstr>Microsoft Excel Chart</vt:lpstr>
      <vt:lpstr>SigmaPlot 8.0 Graph</vt:lpstr>
      <vt:lpstr>Enzyme Linked Immunosorbent Assay  (ELISA)</vt:lpstr>
      <vt:lpstr>ELISA</vt:lpstr>
      <vt:lpstr>Слайд 3</vt:lpstr>
      <vt:lpstr>Sandwich ELISA</vt:lpstr>
      <vt:lpstr>ELISA Plate</vt:lpstr>
      <vt:lpstr>Standard Curve</vt:lpstr>
      <vt:lpstr>Sensitivity Of Elisa</vt:lpstr>
      <vt:lpstr>General Protocol</vt:lpstr>
      <vt:lpstr>Binding Solution</vt:lpstr>
      <vt:lpstr>Blocking</vt:lpstr>
      <vt:lpstr>After Blocking</vt:lpstr>
      <vt:lpstr>Standard Preparation</vt:lpstr>
      <vt:lpstr>Слайд 13</vt:lpstr>
      <vt:lpstr>After Standard Preparation</vt:lpstr>
      <vt:lpstr>Слайд 15</vt:lpstr>
      <vt:lpstr>Addition Of Detection Ab</vt:lpstr>
      <vt:lpstr>Addition Substrate</vt:lpstr>
      <vt:lpstr>Read Plate At Appropriate Wavelength (=450 nm)</vt:lpstr>
      <vt:lpstr>Data Analysis</vt:lpstr>
      <vt:lpstr>Graph Plotting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Запорожский национальный университет</cp:lastModifiedBy>
  <cp:revision>17</cp:revision>
  <dcterms:created xsi:type="dcterms:W3CDTF">1601-01-01T00:00:00Z</dcterms:created>
  <dcterms:modified xsi:type="dcterms:W3CDTF">2014-11-12T13:34:53Z</dcterms:modified>
</cp:coreProperties>
</file>