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59" r:id="rId8"/>
    <p:sldId id="260" r:id="rId9"/>
    <p:sldId id="261" r:id="rId10"/>
    <p:sldId id="262" r:id="rId11"/>
    <p:sldId id="263" r:id="rId12"/>
    <p:sldId id="265" r:id="rId13"/>
    <p:sldId id="266" r:id="rId14"/>
    <p:sldId id="267" r:id="rId15"/>
    <p:sldId id="264" r:id="rId16"/>
    <p:sldId id="268" r:id="rId17"/>
    <p:sldId id="269" r:id="rId18"/>
    <p:sldId id="270" r:id="rId19"/>
    <p:sldId id="274" r:id="rId20"/>
    <p:sldId id="272" r:id="rId21"/>
    <p:sldId id="275" r:id="rId22"/>
    <p:sldId id="276" r:id="rId23"/>
    <p:sldId id="277" r:id="rId24"/>
    <p:sldId id="278" r:id="rId25"/>
    <p:sldId id="279" r:id="rId26"/>
    <p:sldId id="281" r:id="rId27"/>
    <p:sldId id="282" r:id="rId28"/>
    <p:sldId id="283" r:id="rId29"/>
    <p:sldId id="285" r:id="rId30"/>
    <p:sldId id="284" r:id="rId31"/>
    <p:sldId id="286" r:id="rId32"/>
    <p:sldId id="289" r:id="rId33"/>
    <p:sldId id="288" r:id="rId34"/>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78" d="100"/>
          <a:sy n="78" d="100"/>
        </p:scale>
        <p:origin x="-62" y="1013"/>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22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5" name="Rectangle 11"/>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6" name="Rectangle 14"/>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7" name="Rectangle 15"/>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6400800" y="6354763"/>
            <a:ext cx="2286000" cy="366712"/>
          </a:xfrm>
        </p:spPr>
        <p:txBody>
          <a:bodyPr/>
          <a:lstStyle>
            <a:lvl1pPr>
              <a:defRPr sz="1400" smtClean="0"/>
            </a:lvl1pPr>
          </a:lstStyle>
          <a:p>
            <a:pPr>
              <a:defRPr/>
            </a:pPr>
            <a:fld id="{27990898-FB51-4A69-8A0B-8BB6BC618404}" type="datetimeFigureOut">
              <a:rPr lang="en-US"/>
              <a:pPr>
                <a:defRPr/>
              </a:pPr>
              <a:t>11/11/2014</a:t>
            </a:fld>
            <a:endParaRPr lang="en-US"/>
          </a:p>
        </p:txBody>
      </p:sp>
      <p:sp>
        <p:nvSpPr>
          <p:cNvPr id="11" name="Footer Placeholder 16"/>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12" name="Slide Number Placeholder 28"/>
          <p:cNvSpPr>
            <a:spLocks noGrp="1"/>
          </p:cNvSpPr>
          <p:nvPr>
            <p:ph type="sldNum" sz="quarter" idx="12"/>
          </p:nvPr>
        </p:nvSpPr>
        <p:spPr>
          <a:xfrm>
            <a:off x="1216025" y="6354763"/>
            <a:ext cx="1219200" cy="366712"/>
          </a:xfrm>
        </p:spPr>
        <p:txBody>
          <a:bodyPr/>
          <a:lstStyle>
            <a:lvl1pPr>
              <a:defRPr/>
            </a:lvl1pPr>
          </a:lstStyle>
          <a:p>
            <a:pPr>
              <a:defRPr/>
            </a:pPr>
            <a:fld id="{2952BEE9-C0E2-4B45-820F-5FC1D4CF137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AEF73034-E14F-4905-A38D-A2E3FC7363E6}" type="datetimeFigureOut">
              <a:rPr lang="en-US"/>
              <a:pPr>
                <a:defRPr/>
              </a:pPr>
              <a:t>11/11/2014</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84EEFA5-6039-44CB-A116-456F1CDCA5E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5" name="Isosceles Triangle 11"/>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8B0404E-C369-4033-A5C4-37ABBC324811}" type="datetimeFigureOut">
              <a:rPr lang="en-US"/>
              <a:pPr>
                <a:defRPr/>
              </a:pPr>
              <a:t>11/11/2014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AEB6B997-2979-4B18-9D26-51BBD034625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20D36D7F-041B-4A3E-B641-2826798C5330}" type="datetimeFigureOut">
              <a:rPr lang="en-US"/>
              <a:pPr>
                <a:defRPr/>
              </a:pPr>
              <a:t>11/11/2014</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AC9E6F98-687B-492B-9566-F2F0DBD472A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10"/>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5" name="Rectangle 11"/>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p:spPr>
        <p:txBody>
          <a:bodyPr/>
          <a:lstStyle>
            <a:lvl1pPr>
              <a:defRPr/>
            </a:lvl1pPr>
          </a:lstStyle>
          <a:p>
            <a:pPr>
              <a:defRPr/>
            </a:pPr>
            <a:fld id="{1E4A51F5-373A-415C-9D0C-2C92C7B680A6}" type="datetimeFigureOut">
              <a:rPr lang="en-US"/>
              <a:pPr>
                <a:defRPr/>
              </a:pPr>
              <a:t>11/11/2014</a:t>
            </a:fld>
            <a:endParaRPr lang="en-US"/>
          </a:p>
        </p:txBody>
      </p:sp>
      <p:sp>
        <p:nvSpPr>
          <p:cNvPr id="7" name="Footer Placeholder 4"/>
          <p:cNvSpPr>
            <a:spLocks noGrp="1"/>
          </p:cNvSpPr>
          <p:nvPr>
            <p:ph type="ftr" sz="quarter" idx="11"/>
          </p:nvPr>
        </p:nvSpPr>
        <p:spPr>
          <a:xfrm>
            <a:off x="2898775" y="6354763"/>
            <a:ext cx="3475038" cy="366712"/>
          </a:xfrm>
        </p:spPr>
        <p:txBody>
          <a:bodyPr/>
          <a:lstStyle>
            <a:lvl1pPr>
              <a:defRPr/>
            </a:lvl1pPr>
          </a:lstStyle>
          <a:p>
            <a:pPr>
              <a:defRPr/>
            </a:pPr>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pPr>
              <a:defRPr/>
            </a:pPr>
            <a:fld id="{5572F339-A64B-4922-A239-A7ED793B6E6D}"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153925D4-BE9E-4928-B8A0-AB85534D3425}" type="datetimeFigureOut">
              <a:rPr lang="en-US"/>
              <a:pPr>
                <a:defRPr/>
              </a:pPr>
              <a:t>11/11/2014</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77B117C0-0673-40C4-8BF4-D66A054FD5E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E6749675-9FE0-4306-802A-99491C092F1C}" type="datetimeFigureOut">
              <a:rPr lang="en-US"/>
              <a:pPr>
                <a:defRPr/>
              </a:pPr>
              <a:t>11/11/2014</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F13E9131-FED4-4611-8D1C-D173F9F5B08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10"/>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1BE6C787-B5DB-47D1-8506-0B48B88A6367}" type="datetimeFigureOut">
              <a:rPr lang="en-US"/>
              <a:pPr>
                <a:defRPr/>
              </a:pPr>
              <a:t>11/11/2014</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DF27DA32-0BD3-45B7-B475-2B625E5976B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3" name="Isosceles Triangle 11"/>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4" name="Date Placeholder 1"/>
          <p:cNvSpPr>
            <a:spLocks noGrp="1"/>
          </p:cNvSpPr>
          <p:nvPr>
            <p:ph type="dt" sz="half" idx="10"/>
          </p:nvPr>
        </p:nvSpPr>
        <p:spPr/>
        <p:txBody>
          <a:bodyPr/>
          <a:lstStyle>
            <a:lvl1pPr>
              <a:defRPr/>
            </a:lvl1pPr>
          </a:lstStyle>
          <a:p>
            <a:pPr>
              <a:defRPr/>
            </a:pPr>
            <a:fld id="{A325A844-2BC3-40B9-9BF2-57B2404D1EC7}" type="datetimeFigureOut">
              <a:rPr lang="en-US"/>
              <a:pPr>
                <a:defRPr/>
              </a:pPr>
              <a:t>11/11/2014</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3"/>
          <p:cNvSpPr>
            <a:spLocks noGrp="1"/>
          </p:cNvSpPr>
          <p:nvPr>
            <p:ph type="sldNum" sz="quarter" idx="12"/>
          </p:nvPr>
        </p:nvSpPr>
        <p:spPr/>
        <p:txBody>
          <a:bodyPr/>
          <a:lstStyle>
            <a:lvl1pPr>
              <a:defRPr/>
            </a:lvl1pPr>
          </a:lstStyle>
          <a:p>
            <a:pPr>
              <a:defRPr/>
            </a:pPr>
            <a:fld id="{FDE7A6C7-2415-4F5C-BEB4-79B7B0ED96F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6" name="Straight Connector 11"/>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dirty="0">
              <a:latin typeface="+mn-lt"/>
              <a:cs typeface="+mn-cs"/>
            </a:endParaRPr>
          </a:p>
        </p:txBody>
      </p:sp>
      <p:sp>
        <p:nvSpPr>
          <p:cNvPr id="7" name="Isosceles Triangle 1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41E1CA89-F9A9-4B6E-9B4F-9E5A91404160}" type="datetimeFigureOut">
              <a:rPr lang="en-US"/>
              <a:pPr>
                <a:defRPr/>
              </a:pPr>
              <a:t>11/11/2014</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990C71FC-F0BB-40FB-94EF-4C24E055B79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6" name="Isosceles Triangle 11"/>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7" name="Rectangle 14"/>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pPr>
              <a:defRPr/>
            </a:pPr>
            <a:fld id="{42F53213-7C3C-408C-B566-60B18AA6121C}" type="datetimeFigureOut">
              <a:rPr lang="en-US"/>
              <a:pPr>
                <a:defRPr/>
              </a:pPr>
              <a:t>11/11/2014</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lvl1pPr>
          </a:lstStyle>
          <a:p>
            <a:pPr>
              <a:defRPr/>
            </a:pPr>
            <a:fld id="{216DE6C5-8EB8-4FC4-9C24-BA5F48EB8ED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00800" y="6356350"/>
            <a:ext cx="2289175" cy="365125"/>
          </a:xfrm>
          <a:prstGeom prst="rect">
            <a:avLst/>
          </a:prstGeom>
        </p:spPr>
        <p:txBody>
          <a:bodyPr vert="horz"/>
          <a:lstStyle>
            <a:lvl1pPr algn="l" rtl="0" eaLnBrk="1" fontAlgn="auto" latinLnBrk="0" hangingPunct="1">
              <a:spcBef>
                <a:spcPts val="0"/>
              </a:spcBef>
              <a:spcAft>
                <a:spcPts val="0"/>
              </a:spcAft>
              <a:defRPr kumimoji="0" sz="1400" smtClean="0">
                <a:solidFill>
                  <a:schemeClr val="tx2"/>
                </a:solidFill>
                <a:latin typeface="+mn-lt"/>
                <a:cs typeface="+mn-cs"/>
              </a:defRPr>
            </a:lvl1pPr>
          </a:lstStyle>
          <a:p>
            <a:pPr>
              <a:defRPr/>
            </a:pPr>
            <a:fld id="{2469FB70-D0BC-4E85-BBA4-3B675829C9FA}" type="datetimeFigureOut">
              <a:rPr lang="en-US"/>
              <a:pPr>
                <a:defRPr/>
              </a:pPr>
              <a:t>11/11/2014</a:t>
            </a:fld>
            <a:endParaRPr lang="en-US"/>
          </a:p>
        </p:txBody>
      </p:sp>
      <p:sp>
        <p:nvSpPr>
          <p:cNvPr id="3" name="Footer Placeholder 2"/>
          <p:cNvSpPr>
            <a:spLocks noGrp="1"/>
          </p:cNvSpPr>
          <p:nvPr>
            <p:ph type="ftr" sz="quarter" idx="3"/>
          </p:nvPr>
        </p:nvSpPr>
        <p:spPr>
          <a:xfrm>
            <a:off x="2898775" y="6356350"/>
            <a:ext cx="3505200" cy="365125"/>
          </a:xfrm>
          <a:prstGeom prst="rect">
            <a:avLst/>
          </a:prstGeom>
        </p:spPr>
        <p:txBody>
          <a:bodyPr vert="horz"/>
          <a:lstStyle>
            <a:lvl1pPr algn="r" rtl="0" eaLnBrk="1" fontAlgn="auto" latinLnBrk="0" hangingPunct="1">
              <a:spcBef>
                <a:spcPts val="0"/>
              </a:spcBef>
              <a:spcAft>
                <a:spcPts val="0"/>
              </a:spcAft>
              <a:defRPr kumimoji="0" sz="1400">
                <a:solidFill>
                  <a:schemeClr val="tx2"/>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rtl="0" eaLnBrk="1" fontAlgn="auto" latinLnBrk="0" hangingPunct="1">
              <a:spcBef>
                <a:spcPts val="0"/>
              </a:spcBef>
              <a:spcAft>
                <a:spcPts val="0"/>
              </a:spcAft>
              <a:defRPr kumimoji="0" sz="1400" smtClean="0">
                <a:solidFill>
                  <a:schemeClr val="tx2"/>
                </a:solidFill>
                <a:latin typeface="+mn-lt"/>
                <a:cs typeface="+mn-cs"/>
              </a:defRPr>
            </a:lvl1pPr>
          </a:lstStyle>
          <a:p>
            <a:pPr>
              <a:defRPr/>
            </a:pPr>
            <a:fld id="{ECA0BE3E-B986-4FCC-9AB0-DF869FDD84B4}" type="slidenum">
              <a:rPr lang="en-US"/>
              <a:pPr>
                <a:defRPr/>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algn="l" rtl="0" fontAlgn="auto">
              <a:spcBef>
                <a:spcPts val="0"/>
              </a:spcBef>
              <a:spcAft>
                <a:spcPts val="0"/>
              </a:spcAft>
              <a:defRPr/>
            </a:pPr>
            <a:endParaRPr lang="en-US">
              <a:latin typeface="+mn-lt"/>
              <a:cs typeface="+mn-cs"/>
            </a:endParaRPr>
          </a:p>
        </p:txBody>
      </p:sp>
      <p:sp>
        <p:nvSpPr>
          <p:cNvPr id="10" name="Isosceles Triangle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rtl="0" fontAlgn="auto">
              <a:spcBef>
                <a:spcPts val="0"/>
              </a:spcBef>
              <a:spcAft>
                <a:spcPts val="0"/>
              </a:spcAft>
              <a:defRPr/>
            </a:pPr>
            <a:endParaRPr lang="en-US"/>
          </a:p>
        </p:txBody>
      </p:sp>
    </p:spTree>
  </p:cSld>
  <p:clrMap bg1="lt1" tx1="dk1" bg2="lt2" tx2="dk2" accent1="accent1" accent2="accent2" accent3="accent3" accent4="accent4" accent5="accent5" accent6="accent6" hlink="hlink" folHlink="folHlink"/>
  <p:sldLayoutIdLst>
    <p:sldLayoutId id="2147483683" r:id="rId1"/>
    <p:sldLayoutId id="2147483679" r:id="rId2"/>
    <p:sldLayoutId id="2147483684" r:id="rId3"/>
    <p:sldLayoutId id="2147483680" r:id="rId4"/>
    <p:sldLayoutId id="2147483681" r:id="rId5"/>
    <p:sldLayoutId id="2147483685" r:id="rId6"/>
    <p:sldLayoutId id="2147483686" r:id="rId7"/>
    <p:sldLayoutId id="2147483687" r:id="rId8"/>
    <p:sldLayoutId id="2147483688" r:id="rId9"/>
    <p:sldLayoutId id="2147483682" r:id="rId10"/>
    <p:sldLayoutId id="2147483689" r:id="rId11"/>
  </p:sldLayoutIdLst>
  <p:txStyles>
    <p:titleStyle>
      <a:lvl1pPr algn="l" rtl="1" fontAlgn="base">
        <a:spcBef>
          <a:spcPct val="0"/>
        </a:spcBef>
        <a:spcAft>
          <a:spcPct val="0"/>
        </a:spcAft>
        <a:defRPr sz="3200" kern="1200">
          <a:solidFill>
            <a:schemeClr val="tx2"/>
          </a:solidFill>
          <a:latin typeface="+mj-lt"/>
          <a:ea typeface="+mj-ea"/>
          <a:cs typeface="+mj-cs"/>
        </a:defRPr>
      </a:lvl1pPr>
      <a:lvl2pPr algn="l" rtl="1" fontAlgn="base">
        <a:spcBef>
          <a:spcPct val="0"/>
        </a:spcBef>
        <a:spcAft>
          <a:spcPct val="0"/>
        </a:spcAft>
        <a:defRPr sz="3200">
          <a:solidFill>
            <a:schemeClr val="tx2"/>
          </a:solidFill>
          <a:latin typeface="Bookman Old Style" pitchFamily="18" charset="0"/>
        </a:defRPr>
      </a:lvl2pPr>
      <a:lvl3pPr algn="l" rtl="1" fontAlgn="base">
        <a:spcBef>
          <a:spcPct val="0"/>
        </a:spcBef>
        <a:spcAft>
          <a:spcPct val="0"/>
        </a:spcAft>
        <a:defRPr sz="3200">
          <a:solidFill>
            <a:schemeClr val="tx2"/>
          </a:solidFill>
          <a:latin typeface="Bookman Old Style" pitchFamily="18" charset="0"/>
        </a:defRPr>
      </a:lvl3pPr>
      <a:lvl4pPr algn="l" rtl="1" fontAlgn="base">
        <a:spcBef>
          <a:spcPct val="0"/>
        </a:spcBef>
        <a:spcAft>
          <a:spcPct val="0"/>
        </a:spcAft>
        <a:defRPr sz="3200">
          <a:solidFill>
            <a:schemeClr val="tx2"/>
          </a:solidFill>
          <a:latin typeface="Bookman Old Style" pitchFamily="18" charset="0"/>
        </a:defRPr>
      </a:lvl4pPr>
      <a:lvl5pPr algn="l" rtl="1" fontAlgn="base">
        <a:spcBef>
          <a:spcPct val="0"/>
        </a:spcBef>
        <a:spcAft>
          <a:spcPct val="0"/>
        </a:spcAft>
        <a:defRPr sz="3200">
          <a:solidFill>
            <a:schemeClr val="tx2"/>
          </a:solidFill>
          <a:latin typeface="Bookman Old Style" pitchFamily="18" charset="0"/>
        </a:defRPr>
      </a:lvl5pPr>
      <a:lvl6pPr marL="457200" algn="l" rtl="1" fontAlgn="base">
        <a:spcBef>
          <a:spcPct val="0"/>
        </a:spcBef>
        <a:spcAft>
          <a:spcPct val="0"/>
        </a:spcAft>
        <a:defRPr sz="3200">
          <a:solidFill>
            <a:schemeClr val="tx2"/>
          </a:solidFill>
          <a:latin typeface="Bookman Old Style" pitchFamily="18" charset="0"/>
        </a:defRPr>
      </a:lvl6pPr>
      <a:lvl7pPr marL="914400" algn="l" rtl="1" fontAlgn="base">
        <a:spcBef>
          <a:spcPct val="0"/>
        </a:spcBef>
        <a:spcAft>
          <a:spcPct val="0"/>
        </a:spcAft>
        <a:defRPr sz="3200">
          <a:solidFill>
            <a:schemeClr val="tx2"/>
          </a:solidFill>
          <a:latin typeface="Bookman Old Style" pitchFamily="18" charset="0"/>
        </a:defRPr>
      </a:lvl7pPr>
      <a:lvl8pPr marL="1371600" algn="l" rtl="1" fontAlgn="base">
        <a:spcBef>
          <a:spcPct val="0"/>
        </a:spcBef>
        <a:spcAft>
          <a:spcPct val="0"/>
        </a:spcAft>
        <a:defRPr sz="3200">
          <a:solidFill>
            <a:schemeClr val="tx2"/>
          </a:solidFill>
          <a:latin typeface="Bookman Old Style" pitchFamily="18" charset="0"/>
        </a:defRPr>
      </a:lvl8pPr>
      <a:lvl9pPr marL="1828800" algn="l" rtl="1" fontAlgn="base">
        <a:spcBef>
          <a:spcPct val="0"/>
        </a:spcBef>
        <a:spcAft>
          <a:spcPct val="0"/>
        </a:spcAft>
        <a:defRPr sz="3200">
          <a:solidFill>
            <a:schemeClr val="tx2"/>
          </a:solidFill>
          <a:latin typeface="Bookman Old Style" pitchFamily="18" charset="0"/>
        </a:defRPr>
      </a:lvl9pPr>
    </p:titleStyle>
    <p:bodyStyle>
      <a:lvl1pPr marL="273050" indent="-273050" algn="r" rtl="1" fontAlgn="base">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r" rtl="1" fontAlgn="base">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r" rtl="1" fontAlgn="base">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r" rtl="1" fontAlgn="base">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r" rtl="1" fontAlgn="base">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r" rtl="1"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r" rtl="1"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r" rtl="1"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r" rtl="1"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sumanasinc.com/webcontent/animations/content/ELISA.html" TargetMode="External"/><Relationship Id="rId2" Type="http://schemas.openxmlformats.org/officeDocument/2006/relationships/hyperlink" Target="http://www.edumedia-sciences.com/en/a543-direct-enzyme-linked-immunosorbent-assay-elisa" TargetMode="External"/><Relationship Id="rId1" Type="http://schemas.openxmlformats.org/officeDocument/2006/relationships/slideLayout" Target="../slideLayouts/slideLayout2.xml"/><Relationship Id="rId4" Type="http://schemas.openxmlformats.org/officeDocument/2006/relationships/hyperlink" Target="http://www.biology.ualberta.ca/facilities/multimedia/uploads/procedures/elisa-sound.swf"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p:txBody>
          <a:bodyPr/>
          <a:lstStyle/>
          <a:p>
            <a:pPr algn="l" rtl="0"/>
            <a:r>
              <a:rPr lang="en-US" smtClean="0"/>
              <a:t>ELISA</a:t>
            </a:r>
            <a:endParaRPr lang="ar-SA" smtClean="0"/>
          </a:p>
        </p:txBody>
      </p:sp>
      <p:sp>
        <p:nvSpPr>
          <p:cNvPr id="3" name="Subtitle 2"/>
          <p:cNvSpPr>
            <a:spLocks noGrp="1"/>
          </p:cNvSpPr>
          <p:nvPr>
            <p:ph type="subTitle" idx="1"/>
          </p:nvPr>
        </p:nvSpPr>
        <p:spPr>
          <a:xfrm>
            <a:off x="1143000" y="5124450"/>
            <a:ext cx="6934200" cy="590550"/>
          </a:xfrm>
        </p:spPr>
        <p:txBody>
          <a:bodyPr>
            <a:noAutofit/>
          </a:bodyPr>
          <a:lstStyle/>
          <a:p>
            <a:pPr algn="l" rtl="0" fontAlgn="auto">
              <a:spcAft>
                <a:spcPts val="0"/>
              </a:spcAft>
              <a:buFont typeface="Wingdings 3"/>
              <a:buNone/>
              <a:defRPr/>
            </a:pPr>
            <a:r>
              <a:rPr lang="en-US" sz="2400" dirty="0" smtClean="0"/>
              <a:t>Enzyme Linked </a:t>
            </a:r>
            <a:r>
              <a:rPr lang="en-US" sz="2400" dirty="0" err="1" smtClean="0"/>
              <a:t>Immunosorbent</a:t>
            </a:r>
            <a:r>
              <a:rPr lang="en-US" sz="2400" dirty="0" smtClean="0"/>
              <a:t> Assay </a:t>
            </a:r>
            <a:endParaRPr lang="ar-SA" sz="24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smtClean="0"/>
              <a:t>Antibody Production-cont</a:t>
            </a:r>
            <a:endParaRPr lang="ar-SA" smtClean="0"/>
          </a:p>
        </p:txBody>
      </p:sp>
      <p:sp>
        <p:nvSpPr>
          <p:cNvPr id="3" name="Content Placeholder 2"/>
          <p:cNvSpPr>
            <a:spLocks noGrp="1"/>
          </p:cNvSpPr>
          <p:nvPr>
            <p:ph sz="quarter" idx="1"/>
          </p:nvPr>
        </p:nvSpPr>
        <p:spPr>
          <a:xfrm>
            <a:off x="457200" y="1219200"/>
            <a:ext cx="8229600" cy="4937125"/>
          </a:xfrm>
        </p:spPr>
        <p:txBody>
          <a:bodyPr>
            <a:normAutofit lnSpcReduction="10000"/>
          </a:bodyPr>
          <a:lstStyle/>
          <a:p>
            <a:pPr marL="274320" indent="-274320" algn="l" rtl="0" fontAlgn="auto">
              <a:spcAft>
                <a:spcPts val="0"/>
              </a:spcAft>
              <a:buFont typeface="Wingdings 3"/>
              <a:buChar char=""/>
              <a:defRPr/>
            </a:pPr>
            <a:endParaRPr lang="en-GB" dirty="0" smtClean="0"/>
          </a:p>
          <a:p>
            <a:pPr marL="274320" indent="-274320" algn="l" rtl="0" fontAlgn="auto">
              <a:spcAft>
                <a:spcPts val="0"/>
              </a:spcAft>
              <a:buFont typeface="Wingdings 3"/>
              <a:buChar char=""/>
              <a:defRPr/>
            </a:pPr>
            <a:r>
              <a:rPr lang="en-GB" sz="3200" dirty="0" smtClean="0"/>
              <a:t>To obtain antibody that is specific for a single antigen, antibody-secreting lymphocytes are isolated from the animal and immortalized by fusing them with a cancer cell line. The fused cells are called </a:t>
            </a:r>
            <a:r>
              <a:rPr lang="en-GB" sz="3200" dirty="0" err="1" smtClean="0"/>
              <a:t>hybridomas</a:t>
            </a:r>
            <a:r>
              <a:rPr lang="en-GB" sz="3200" dirty="0" smtClean="0"/>
              <a:t>, and will continually grow and secrete antibody in culture. Single </a:t>
            </a:r>
            <a:r>
              <a:rPr lang="en-GB" sz="3200" dirty="0" err="1" smtClean="0"/>
              <a:t>hybridoma</a:t>
            </a:r>
            <a:r>
              <a:rPr lang="en-GB" sz="3200" dirty="0" smtClean="0"/>
              <a:t> cells are isolated by dilution cloning to generate cell clones that all produce the same antibody; these antibodies are called </a:t>
            </a:r>
            <a:r>
              <a:rPr lang="en-GB" sz="3200" i="1" dirty="0" smtClean="0"/>
              <a:t>monoclonal antibodies</a:t>
            </a:r>
            <a:endParaRPr lang="ar-SA" sz="3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nashwao\Desktop\ELISA\image009.gif"/>
          <p:cNvPicPr>
            <a:picLocks noGrp="1" noChangeAspect="1" noChangeArrowheads="1"/>
          </p:cNvPicPr>
          <p:nvPr>
            <p:ph sz="quarter" idx="1"/>
          </p:nvPr>
        </p:nvPicPr>
        <p:blipFill>
          <a:blip r:embed="rId2"/>
          <a:srcRect/>
          <a:stretch>
            <a:fillRect/>
          </a:stretch>
        </p:blipFill>
        <p:spPr>
          <a:xfrm>
            <a:off x="1143000" y="533400"/>
            <a:ext cx="6629400" cy="60960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smtClean="0"/>
              <a:t>ELISA technique</a:t>
            </a:r>
            <a:endParaRPr lang="ar-SA" smtClean="0"/>
          </a:p>
        </p:txBody>
      </p:sp>
      <p:sp>
        <p:nvSpPr>
          <p:cNvPr id="20483" name="Content Placeholder 2"/>
          <p:cNvSpPr>
            <a:spLocks noGrp="1"/>
          </p:cNvSpPr>
          <p:nvPr>
            <p:ph sz="quarter" idx="1"/>
          </p:nvPr>
        </p:nvSpPr>
        <p:spPr>
          <a:xfrm>
            <a:off x="457200" y="1219200"/>
            <a:ext cx="8229600" cy="4937125"/>
          </a:xfrm>
        </p:spPr>
        <p:txBody>
          <a:bodyPr/>
          <a:lstStyle/>
          <a:p>
            <a:pPr algn="just" rtl="0">
              <a:buFont typeface="Wingdings 3" pitchFamily="18" charset="2"/>
              <a:buNone/>
            </a:pPr>
            <a:r>
              <a:rPr lang="en-GB" sz="3200" smtClean="0"/>
              <a:t> Is a biochemical technique used mainly in immunology to detect the presence of an antibody or an antigen in a sample.</a:t>
            </a:r>
          </a:p>
          <a:p>
            <a:endParaRPr lang="en-GB" sz="3200" smtClean="0"/>
          </a:p>
          <a:p>
            <a:pPr algn="l" rtl="0"/>
            <a:r>
              <a:rPr lang="en-GB" sz="3200" smtClean="0"/>
              <a:t>The technique is divided into </a:t>
            </a:r>
          </a:p>
          <a:p>
            <a:pPr algn="l" rtl="0"/>
            <a:endParaRPr lang="en-GB" sz="3200" smtClean="0"/>
          </a:p>
          <a:p>
            <a:pPr algn="l" rtl="0">
              <a:buFont typeface="Wingdings 3" pitchFamily="18" charset="2"/>
              <a:buNone/>
            </a:pPr>
            <a:r>
              <a:rPr lang="en-US" sz="3200" smtClean="0"/>
              <a:t>1- Competitive ELISA  </a:t>
            </a:r>
            <a:endParaRPr lang="ar-SA" sz="3200" smtClean="0"/>
          </a:p>
          <a:p>
            <a:pPr algn="l" rtl="0">
              <a:buFont typeface="Wingdings 3" pitchFamily="18" charset="2"/>
              <a:buNone/>
            </a:pPr>
            <a:r>
              <a:rPr lang="en-US" sz="3200" smtClean="0"/>
              <a:t>2- Sandwich ELISA (also called direct ELISA)</a:t>
            </a:r>
          </a:p>
          <a:p>
            <a:pPr algn="l">
              <a:buFont typeface="Wingdings 3" pitchFamily="18" charset="2"/>
              <a:buNone/>
            </a:pPr>
            <a:r>
              <a:rPr lang="en-US" sz="3200" smtClean="0"/>
              <a:t>3- Indirect ELISA </a:t>
            </a:r>
            <a:endParaRPr lang="ar-SA" sz="3200" smtClean="0"/>
          </a:p>
          <a:p>
            <a:endParaRPr lang="ar-SA"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t>Competitive ELISA</a:t>
            </a:r>
            <a:endParaRPr lang="ar-SA" smtClean="0"/>
          </a:p>
        </p:txBody>
      </p:sp>
      <p:sp>
        <p:nvSpPr>
          <p:cNvPr id="21507" name="Content Placeholder 2"/>
          <p:cNvSpPr>
            <a:spLocks noGrp="1"/>
          </p:cNvSpPr>
          <p:nvPr>
            <p:ph sz="quarter" idx="1"/>
          </p:nvPr>
        </p:nvSpPr>
        <p:spPr>
          <a:xfrm>
            <a:off x="457200" y="1219200"/>
            <a:ext cx="8229600" cy="4937125"/>
          </a:xfrm>
        </p:spPr>
        <p:txBody>
          <a:bodyPr/>
          <a:lstStyle/>
          <a:p>
            <a:pPr algn="l" rtl="0"/>
            <a:endParaRPr lang="en-GB" smtClean="0"/>
          </a:p>
          <a:p>
            <a:pPr algn="l" rtl="0"/>
            <a:r>
              <a:rPr lang="en-GB" sz="3200" smtClean="0"/>
              <a:t>The labelled antigen competes for primary antibody binding sites with the sample antigen (unlabeled). The more antigen in the sample, the less labelled antigen is retained in the well and the weaker the signal).</a:t>
            </a:r>
            <a:endParaRPr lang="ar-SA" sz="32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descr="histamine_fig2"/>
          <p:cNvPicPr>
            <a:picLocks noGrp="1" noChangeAspect="1" noChangeArrowheads="1"/>
          </p:cNvPicPr>
          <p:nvPr>
            <p:ph sz="quarter" idx="1"/>
          </p:nvPr>
        </p:nvPicPr>
        <p:blipFill>
          <a:blip r:embed="rId2"/>
          <a:srcRect/>
          <a:stretch>
            <a:fillRect/>
          </a:stretch>
        </p:blipFill>
        <p:spPr>
          <a:xfrm>
            <a:off x="990600" y="762000"/>
            <a:ext cx="6781800" cy="5638800"/>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t>Sandwich ELISA</a:t>
            </a:r>
            <a:endParaRPr lang="ar-SA" smtClean="0"/>
          </a:p>
        </p:txBody>
      </p:sp>
      <p:sp>
        <p:nvSpPr>
          <p:cNvPr id="23555" name="Content Placeholder 2"/>
          <p:cNvSpPr>
            <a:spLocks noGrp="1"/>
          </p:cNvSpPr>
          <p:nvPr>
            <p:ph sz="quarter" idx="1"/>
          </p:nvPr>
        </p:nvSpPr>
        <p:spPr>
          <a:xfrm>
            <a:off x="457200" y="1219200"/>
            <a:ext cx="8229600" cy="4937125"/>
          </a:xfrm>
        </p:spPr>
        <p:txBody>
          <a:bodyPr/>
          <a:lstStyle/>
          <a:p>
            <a:pPr algn="l" rtl="0"/>
            <a:r>
              <a:rPr lang="en-US" sz="3200" smtClean="0"/>
              <a:t>The ELISA plate is coated with Antibody to detect specific antigen</a:t>
            </a:r>
          </a:p>
          <a:p>
            <a:pPr>
              <a:buFont typeface="Wingdings 3" pitchFamily="18" charset="2"/>
              <a:buNone/>
            </a:pPr>
            <a:endParaRPr lang="ar-SA" smtClean="0"/>
          </a:p>
        </p:txBody>
      </p:sp>
      <p:pic>
        <p:nvPicPr>
          <p:cNvPr id="23556" name="Picture 5" descr="C:\Documents and Settings\nashwao\Desktop\ELISA\ELISA.png"/>
          <p:cNvPicPr>
            <a:picLocks noChangeAspect="1" noChangeArrowheads="1"/>
          </p:cNvPicPr>
          <p:nvPr/>
        </p:nvPicPr>
        <p:blipFill>
          <a:blip r:embed="rId2"/>
          <a:srcRect/>
          <a:stretch>
            <a:fillRect/>
          </a:stretch>
        </p:blipFill>
        <p:spPr bwMode="auto">
          <a:xfrm>
            <a:off x="2438400" y="2438400"/>
            <a:ext cx="4191000" cy="37338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Sandwich ELISA</a:t>
            </a:r>
            <a:endParaRPr lang="ar-SA" smtClean="0"/>
          </a:p>
        </p:txBody>
      </p:sp>
      <p:sp>
        <p:nvSpPr>
          <p:cNvPr id="24579" name="Content Placeholder 2"/>
          <p:cNvSpPr>
            <a:spLocks noGrp="1"/>
          </p:cNvSpPr>
          <p:nvPr>
            <p:ph sz="quarter" idx="1"/>
          </p:nvPr>
        </p:nvSpPr>
        <p:spPr>
          <a:xfrm>
            <a:off x="457200" y="1219200"/>
            <a:ext cx="8229600" cy="4937125"/>
          </a:xfrm>
        </p:spPr>
        <p:txBody>
          <a:bodyPr/>
          <a:lstStyle/>
          <a:p>
            <a:pPr algn="l" rtl="0"/>
            <a:endParaRPr lang="en-GB" smtClean="0"/>
          </a:p>
          <a:p>
            <a:pPr algn="l" rtl="0"/>
            <a:r>
              <a:rPr lang="en-GB" sz="3200" smtClean="0"/>
              <a:t>Prepare a surface to which a known quantity of capture antibody is bound. </a:t>
            </a:r>
          </a:p>
          <a:p>
            <a:pPr algn="l" rtl="0">
              <a:buFont typeface="Wingdings 3" pitchFamily="18" charset="2"/>
              <a:buNone/>
            </a:pPr>
            <a:endParaRPr lang="en-GB" sz="3200" smtClean="0"/>
          </a:p>
          <a:p>
            <a:pPr algn="l" rtl="0"/>
            <a:r>
              <a:rPr lang="en-GB" sz="3200" smtClean="0"/>
              <a:t>Block any non specific binding sites on the surface</a:t>
            </a:r>
          </a:p>
          <a:p>
            <a:pPr algn="l" rtl="0">
              <a:buFont typeface="Wingdings 3" pitchFamily="18" charset="2"/>
              <a:buNone/>
            </a:pPr>
            <a:endParaRPr lang="en-GB" sz="3200" smtClean="0"/>
          </a:p>
          <a:p>
            <a:pPr algn="l" rtl="0"/>
            <a:r>
              <a:rPr lang="en-GB" sz="3200" smtClean="0"/>
              <a:t>Apply the antigen-containing sample to the plate. </a:t>
            </a:r>
          </a:p>
          <a:p>
            <a:pPr algn="l" rtl="0">
              <a:buFont typeface="Wingdings 3" pitchFamily="18" charset="2"/>
              <a:buNone/>
            </a:pPr>
            <a:endParaRPr lang="en-GB" sz="3200" smtClean="0"/>
          </a:p>
          <a:p>
            <a:endParaRPr lang="ar-SA"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Sandwich ELISA-Cont</a:t>
            </a:r>
            <a:endParaRPr lang="ar-SA" smtClean="0"/>
          </a:p>
        </p:txBody>
      </p:sp>
      <p:sp>
        <p:nvSpPr>
          <p:cNvPr id="3" name="Content Placeholder 2"/>
          <p:cNvSpPr>
            <a:spLocks noGrp="1"/>
          </p:cNvSpPr>
          <p:nvPr>
            <p:ph sz="quarter" idx="1"/>
          </p:nvPr>
        </p:nvSpPr>
        <p:spPr>
          <a:xfrm>
            <a:off x="457200" y="1219200"/>
            <a:ext cx="8229600" cy="4937125"/>
          </a:xfrm>
        </p:spPr>
        <p:txBody>
          <a:bodyPr>
            <a:normAutofit fontScale="92500" lnSpcReduction="10000"/>
          </a:bodyPr>
          <a:lstStyle/>
          <a:p>
            <a:pPr marL="274320" indent="-274320" algn="just" rtl="0" fontAlgn="auto">
              <a:spcAft>
                <a:spcPts val="0"/>
              </a:spcAft>
              <a:buFont typeface="Wingdings 3"/>
              <a:buChar char=""/>
              <a:defRPr/>
            </a:pPr>
            <a:endParaRPr lang="en-GB" sz="3200" dirty="0" smtClean="0"/>
          </a:p>
          <a:p>
            <a:pPr marL="274320" indent="-274320" algn="just" rtl="0" fontAlgn="auto">
              <a:spcAft>
                <a:spcPts val="0"/>
              </a:spcAft>
              <a:buFont typeface="Wingdings 3"/>
              <a:buChar char=""/>
              <a:defRPr/>
            </a:pPr>
            <a:r>
              <a:rPr lang="en-GB" sz="3200" dirty="0" smtClean="0"/>
              <a:t>Wash the plate, so that unbound antigen is removed. </a:t>
            </a:r>
          </a:p>
          <a:p>
            <a:pPr marL="274320" indent="-274320" algn="just" rtl="0" fontAlgn="auto">
              <a:spcAft>
                <a:spcPts val="0"/>
              </a:spcAft>
              <a:buFont typeface="Wingdings 3"/>
              <a:buNone/>
              <a:defRPr/>
            </a:pPr>
            <a:endParaRPr lang="en-GB" sz="3200" dirty="0" smtClean="0"/>
          </a:p>
          <a:p>
            <a:pPr marL="274320" indent="-274320" algn="just" rtl="0" fontAlgn="auto">
              <a:spcAft>
                <a:spcPts val="0"/>
              </a:spcAft>
              <a:buFont typeface="Wingdings 3"/>
              <a:buChar char=""/>
              <a:defRPr/>
            </a:pPr>
            <a:r>
              <a:rPr lang="en-GB" sz="3200" dirty="0" smtClean="0"/>
              <a:t>Apply enzyme linked primary antibodies as detection antibodies which also bind specifically to the antigen. </a:t>
            </a:r>
          </a:p>
          <a:p>
            <a:pPr marL="274320" indent="-274320" algn="just" rtl="0" fontAlgn="auto">
              <a:spcAft>
                <a:spcPts val="0"/>
              </a:spcAft>
              <a:buFont typeface="Wingdings 3"/>
              <a:buNone/>
              <a:defRPr/>
            </a:pPr>
            <a:endParaRPr lang="en-GB" sz="3200" dirty="0" smtClean="0"/>
          </a:p>
          <a:p>
            <a:pPr marL="274320" indent="-274320" algn="just" rtl="0" fontAlgn="auto">
              <a:spcAft>
                <a:spcPts val="0"/>
              </a:spcAft>
              <a:buFont typeface="Wingdings 3"/>
              <a:buChar char=""/>
              <a:defRPr/>
            </a:pPr>
            <a:r>
              <a:rPr lang="en-GB" sz="3200" dirty="0" smtClean="0"/>
              <a:t>Wash the plate, so that the unbound antibody-enzyme conjugates are removed. </a:t>
            </a:r>
          </a:p>
          <a:p>
            <a:pPr marL="274320" indent="-274320" fontAlgn="auto">
              <a:spcAft>
                <a:spcPts val="0"/>
              </a:spcAft>
              <a:buFont typeface="Wingdings 3"/>
              <a:buNone/>
              <a:defRPr/>
            </a:pPr>
            <a:endParaRPr lang="ar-SA"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Sandwich ELISA-Cont</a:t>
            </a:r>
            <a:endParaRPr lang="ar-SA" smtClean="0"/>
          </a:p>
        </p:txBody>
      </p:sp>
      <p:sp>
        <p:nvSpPr>
          <p:cNvPr id="26627" name="Content Placeholder 2"/>
          <p:cNvSpPr>
            <a:spLocks noGrp="1"/>
          </p:cNvSpPr>
          <p:nvPr>
            <p:ph sz="quarter" idx="1"/>
          </p:nvPr>
        </p:nvSpPr>
        <p:spPr>
          <a:xfrm>
            <a:off x="457200" y="1219200"/>
            <a:ext cx="8229600" cy="4937125"/>
          </a:xfrm>
        </p:spPr>
        <p:txBody>
          <a:bodyPr/>
          <a:lstStyle/>
          <a:p>
            <a:pPr algn="just" rtl="0"/>
            <a:r>
              <a:rPr lang="en-GB" sz="3200" smtClean="0"/>
              <a:t>Apply a chemical which is converted by the enzyme into a coloured product.</a:t>
            </a:r>
          </a:p>
          <a:p>
            <a:pPr algn="just" rtl="0">
              <a:buFont typeface="Wingdings 3" pitchFamily="18" charset="2"/>
              <a:buNone/>
            </a:pPr>
            <a:r>
              <a:rPr lang="en-GB" sz="3200" smtClean="0"/>
              <a:t> </a:t>
            </a:r>
          </a:p>
          <a:p>
            <a:pPr algn="just" rtl="0"/>
            <a:r>
              <a:rPr lang="en-GB" sz="3200" smtClean="0"/>
              <a:t>Measure the absorbency of the plate wells to determine the presence and quantity of antigen</a:t>
            </a:r>
          </a:p>
          <a:p>
            <a:endParaRPr lang="ar-SA"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Sandwich ELISA</a:t>
            </a:r>
            <a:endParaRPr lang="ar-SA" smtClean="0"/>
          </a:p>
        </p:txBody>
      </p:sp>
      <p:pic>
        <p:nvPicPr>
          <p:cNvPr id="27651" name="Picture 4" descr="elisa[1]"/>
          <p:cNvPicPr>
            <a:picLocks noGrp="1" noChangeAspect="1" noChangeArrowheads="1"/>
          </p:cNvPicPr>
          <p:nvPr>
            <p:ph sz="quarter" idx="1"/>
          </p:nvPr>
        </p:nvPicPr>
        <p:blipFill>
          <a:blip r:embed="rId2"/>
          <a:srcRect/>
          <a:stretch>
            <a:fillRect/>
          </a:stretch>
        </p:blipFill>
        <p:spPr>
          <a:xfrm>
            <a:off x="979488" y="1219200"/>
            <a:ext cx="7185025" cy="4937125"/>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Definitions </a:t>
            </a:r>
            <a:endParaRPr lang="ar-SA" smtClean="0"/>
          </a:p>
        </p:txBody>
      </p:sp>
      <p:sp>
        <p:nvSpPr>
          <p:cNvPr id="10243" name="Content Placeholder 2"/>
          <p:cNvSpPr>
            <a:spLocks noGrp="1"/>
          </p:cNvSpPr>
          <p:nvPr>
            <p:ph sz="quarter" idx="1"/>
          </p:nvPr>
        </p:nvSpPr>
        <p:spPr>
          <a:xfrm>
            <a:off x="457200" y="1600200"/>
            <a:ext cx="8534400" cy="5029200"/>
          </a:xfrm>
        </p:spPr>
        <p:txBody>
          <a:bodyPr/>
          <a:lstStyle/>
          <a:p>
            <a:pPr algn="just" rtl="0"/>
            <a:r>
              <a:rPr lang="en-GB" sz="3200" smtClean="0">
                <a:solidFill>
                  <a:srgbClr val="990000"/>
                </a:solidFill>
              </a:rPr>
              <a:t>Antibodies</a:t>
            </a:r>
            <a:r>
              <a:rPr lang="en-GB" sz="3200" smtClean="0"/>
              <a:t> (also known as </a:t>
            </a:r>
            <a:r>
              <a:rPr lang="en-GB" sz="3200" b="1" smtClean="0"/>
              <a:t>immunoglobulins </a:t>
            </a:r>
            <a:r>
              <a:rPr lang="en-GB" sz="3200" smtClean="0"/>
              <a:t>abbreviated </a:t>
            </a:r>
            <a:r>
              <a:rPr lang="en-GB" sz="3200" b="1" smtClean="0"/>
              <a:t>Ig</a:t>
            </a:r>
            <a:r>
              <a:rPr lang="en-GB" sz="3200" smtClean="0"/>
              <a:t>) are gamma globulin proteins that are found in blood and are used by the immune system to identify and neutralize foreign objects, such as bacteria and viruses. </a:t>
            </a:r>
          </a:p>
          <a:p>
            <a:pPr>
              <a:buFont typeface="Wingdings 3" pitchFamily="18" charset="2"/>
              <a:buNone/>
            </a:pPr>
            <a:endParaRPr lang="ar-SA" sz="3600" smtClean="0"/>
          </a:p>
        </p:txBody>
      </p:sp>
      <p:pic>
        <p:nvPicPr>
          <p:cNvPr id="10244" name="Picture 4" descr="C:\Documents and Settings\nashwao\Desktop\ELISA\antibody.gif"/>
          <p:cNvPicPr>
            <a:picLocks noChangeAspect="1" noChangeArrowheads="1"/>
          </p:cNvPicPr>
          <p:nvPr/>
        </p:nvPicPr>
        <p:blipFill>
          <a:blip r:embed="rId2"/>
          <a:srcRect/>
          <a:stretch>
            <a:fillRect/>
          </a:stretch>
        </p:blipFill>
        <p:spPr bwMode="auto">
          <a:xfrm>
            <a:off x="6019800" y="5067300"/>
            <a:ext cx="2362200" cy="179070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t>Indirect ELISA</a:t>
            </a:r>
            <a:endParaRPr lang="ar-SA" smtClean="0"/>
          </a:p>
        </p:txBody>
      </p:sp>
      <p:sp>
        <p:nvSpPr>
          <p:cNvPr id="28675" name="Content Placeholder 2"/>
          <p:cNvSpPr>
            <a:spLocks noGrp="1"/>
          </p:cNvSpPr>
          <p:nvPr>
            <p:ph sz="quarter" idx="1"/>
          </p:nvPr>
        </p:nvSpPr>
        <p:spPr>
          <a:xfrm>
            <a:off x="457200" y="1219200"/>
            <a:ext cx="8229600" cy="4937125"/>
          </a:xfrm>
        </p:spPr>
        <p:txBody>
          <a:bodyPr/>
          <a:lstStyle/>
          <a:p>
            <a:pPr algn="l" rtl="0"/>
            <a:r>
              <a:rPr lang="en-GB" sz="3200" smtClean="0"/>
              <a:t>The protein antigen to be tested for is added to each well of </a:t>
            </a:r>
            <a:r>
              <a:rPr lang="en-US" sz="3200" smtClean="0"/>
              <a:t>ELISA </a:t>
            </a:r>
            <a:r>
              <a:rPr lang="en-GB" sz="3200" smtClean="0"/>
              <a:t>plate, where it is given time to adhere to the plastic through charge interactions</a:t>
            </a:r>
          </a:p>
          <a:p>
            <a:pPr algn="l" rtl="0">
              <a:buFont typeface="Wingdings 3" pitchFamily="18" charset="2"/>
              <a:buNone/>
            </a:pPr>
            <a:endParaRPr lang="en-GB" sz="3200" smtClean="0"/>
          </a:p>
          <a:p>
            <a:pPr algn="l" rtl="0"/>
            <a:r>
              <a:rPr lang="en-GB" sz="3200" smtClean="0"/>
              <a:t>A solution of non-reacting protein is added to block any plastic surface in the well that remains uncoated by the protein antigen</a:t>
            </a:r>
          </a:p>
          <a:p>
            <a:pPr>
              <a:buFont typeface="Wingdings 3" pitchFamily="18" charset="2"/>
              <a:buNone/>
            </a:pPr>
            <a:endParaRPr lang="en-GB" smtClean="0"/>
          </a:p>
          <a:p>
            <a:endParaRPr lang="ar-SA"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Indirect ELISA-Cont</a:t>
            </a:r>
            <a:endParaRPr lang="ar-SA" smtClean="0"/>
          </a:p>
        </p:txBody>
      </p:sp>
      <p:sp>
        <p:nvSpPr>
          <p:cNvPr id="3" name="Content Placeholder 2"/>
          <p:cNvSpPr>
            <a:spLocks noGrp="1"/>
          </p:cNvSpPr>
          <p:nvPr>
            <p:ph sz="quarter" idx="1"/>
          </p:nvPr>
        </p:nvSpPr>
        <p:spPr>
          <a:xfrm>
            <a:off x="457200" y="1219200"/>
            <a:ext cx="8229600" cy="4937125"/>
          </a:xfrm>
        </p:spPr>
        <p:txBody>
          <a:bodyPr>
            <a:normAutofit lnSpcReduction="10000"/>
          </a:bodyPr>
          <a:lstStyle/>
          <a:p>
            <a:pPr marL="274320" indent="-274320" algn="l" rtl="0" fontAlgn="auto">
              <a:spcAft>
                <a:spcPts val="0"/>
              </a:spcAft>
              <a:buFont typeface="Wingdings 3"/>
              <a:buChar char=""/>
              <a:defRPr/>
            </a:pPr>
            <a:r>
              <a:rPr lang="en-GB" sz="3200" dirty="0" smtClean="0"/>
              <a:t>Then the serum is added, which contains a mixture of the serum antibodies, of unknown concentration, some of which may bind specifically to the test antigen that is coating the well. </a:t>
            </a:r>
          </a:p>
          <a:p>
            <a:pPr marL="274320" indent="-274320" algn="l" rtl="0" fontAlgn="auto">
              <a:spcAft>
                <a:spcPts val="0"/>
              </a:spcAft>
              <a:buFont typeface="Wingdings 3"/>
              <a:buNone/>
              <a:defRPr/>
            </a:pPr>
            <a:endParaRPr lang="en-GB" sz="3200" dirty="0" smtClean="0"/>
          </a:p>
          <a:p>
            <a:pPr marL="274320" indent="-274320" algn="l" rtl="0" fontAlgn="auto">
              <a:spcAft>
                <a:spcPts val="0"/>
              </a:spcAft>
              <a:buFont typeface="Wingdings 3"/>
              <a:buChar char=""/>
              <a:defRPr/>
            </a:pPr>
            <a:r>
              <a:rPr lang="en-GB" sz="3200" dirty="0" smtClean="0"/>
              <a:t>Afterwards, a secondary antibody is added, which will bind to the antibody bound to the test antigen in the well. This secondary antibody often has an enzyme attached to it</a:t>
            </a:r>
          </a:p>
          <a:p>
            <a:pPr marL="274320" indent="-274320" fontAlgn="auto">
              <a:spcAft>
                <a:spcPts val="0"/>
              </a:spcAft>
              <a:buFont typeface="Wingdings 3"/>
              <a:buChar char=""/>
              <a:defRPr/>
            </a:pPr>
            <a:endParaRPr lang="en-GB" dirty="0" smtClean="0"/>
          </a:p>
          <a:p>
            <a:pPr marL="274320" indent="-274320" fontAlgn="auto">
              <a:spcAft>
                <a:spcPts val="0"/>
              </a:spcAft>
              <a:buFont typeface="Wingdings 3"/>
              <a:buNone/>
              <a:defRPr/>
            </a:pPr>
            <a:endParaRPr lang="ar-S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Indirect ELISA-Cont</a:t>
            </a:r>
            <a:endParaRPr lang="ar-SA" smtClean="0"/>
          </a:p>
        </p:txBody>
      </p:sp>
      <p:sp>
        <p:nvSpPr>
          <p:cNvPr id="3" name="Content Placeholder 2"/>
          <p:cNvSpPr>
            <a:spLocks noGrp="1"/>
          </p:cNvSpPr>
          <p:nvPr>
            <p:ph sz="quarter" idx="1"/>
          </p:nvPr>
        </p:nvSpPr>
        <p:spPr>
          <a:xfrm>
            <a:off x="457200" y="1219200"/>
            <a:ext cx="8229600" cy="4937125"/>
          </a:xfrm>
        </p:spPr>
        <p:txBody>
          <a:bodyPr>
            <a:normAutofit fontScale="92500" lnSpcReduction="20000"/>
          </a:bodyPr>
          <a:lstStyle/>
          <a:p>
            <a:pPr marL="274320" indent="-274320" algn="l" rtl="0" fontAlgn="auto">
              <a:spcAft>
                <a:spcPts val="0"/>
              </a:spcAft>
              <a:buFont typeface="Wingdings 3"/>
              <a:buChar char=""/>
              <a:defRPr/>
            </a:pPr>
            <a:r>
              <a:rPr lang="en-GB" sz="3200" dirty="0" smtClean="0"/>
              <a:t>A substrate for this enzyme is then added. Often, this substrate changes colour upon reaction with the enzyme. The colour change shows that secondary antibody has bound to primary antibody, which strongly implies that the donor has had an immune reaction to the test antigen.</a:t>
            </a:r>
          </a:p>
          <a:p>
            <a:pPr marL="274320" indent="-274320" algn="l" rtl="0" fontAlgn="auto">
              <a:spcAft>
                <a:spcPts val="0"/>
              </a:spcAft>
              <a:buFont typeface="Wingdings 3"/>
              <a:buChar char=""/>
              <a:defRPr/>
            </a:pPr>
            <a:endParaRPr lang="en-GB" sz="3200" dirty="0" smtClean="0"/>
          </a:p>
          <a:p>
            <a:pPr marL="274320" indent="-274320" algn="l" rtl="0" fontAlgn="auto">
              <a:spcAft>
                <a:spcPts val="0"/>
              </a:spcAft>
              <a:buFont typeface="Wingdings 3"/>
              <a:buChar char=""/>
              <a:defRPr/>
            </a:pPr>
            <a:r>
              <a:rPr lang="en-GB" sz="3200" dirty="0" smtClean="0"/>
              <a:t>The higher the concentration of the primary antibody that was present in the serum, the stronger the colour change. Often a spectrometer is used to give quantitative values for colour strength</a:t>
            </a:r>
          </a:p>
          <a:p>
            <a:pPr marL="274320" indent="-274320" algn="l" rtl="0" fontAlgn="auto">
              <a:spcAft>
                <a:spcPts val="0"/>
              </a:spcAft>
              <a:buFont typeface="Wingdings 3"/>
              <a:buChar char=""/>
              <a:defRPr/>
            </a:pPr>
            <a:endParaRPr lang="ar-S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ctr"/>
            <a:r>
              <a:rPr lang="en-US" smtClean="0"/>
              <a:t>Indirect ELISA</a:t>
            </a:r>
            <a:endParaRPr lang="ar-SA" smtClean="0"/>
          </a:p>
        </p:txBody>
      </p:sp>
      <p:pic>
        <p:nvPicPr>
          <p:cNvPr id="31747" name="Picture 4" descr="elisa3[1]"/>
          <p:cNvPicPr>
            <a:picLocks noGrp="1" noChangeAspect="1" noChangeArrowheads="1"/>
          </p:cNvPicPr>
          <p:nvPr>
            <p:ph sz="quarter" idx="1"/>
          </p:nvPr>
        </p:nvPicPr>
        <p:blipFill>
          <a:blip r:embed="rId2"/>
          <a:srcRect/>
          <a:stretch>
            <a:fillRect/>
          </a:stretch>
        </p:blipFill>
        <p:spPr>
          <a:xfrm>
            <a:off x="2493963" y="1597025"/>
            <a:ext cx="4156075" cy="4181475"/>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An example of an ELISA experiment</a:t>
            </a:r>
            <a:endParaRPr lang="ar-SA" smtClean="0"/>
          </a:p>
        </p:txBody>
      </p:sp>
      <p:sp>
        <p:nvSpPr>
          <p:cNvPr id="32771" name="Content Placeholder 2"/>
          <p:cNvSpPr>
            <a:spLocks noGrp="1"/>
          </p:cNvSpPr>
          <p:nvPr>
            <p:ph sz="quarter" idx="1"/>
          </p:nvPr>
        </p:nvSpPr>
        <p:spPr>
          <a:xfrm>
            <a:off x="457200" y="1219200"/>
            <a:ext cx="8229600" cy="4937125"/>
          </a:xfrm>
        </p:spPr>
        <p:txBody>
          <a:bodyPr/>
          <a:lstStyle/>
          <a:p>
            <a:pPr algn="l" rtl="0"/>
            <a:r>
              <a:rPr lang="en-US" sz="3200" smtClean="0"/>
              <a:t>Before starting the work read kit instruction carefully</a:t>
            </a:r>
          </a:p>
          <a:p>
            <a:pPr algn="l" rtl="0">
              <a:buFont typeface="Wingdings 3" pitchFamily="18" charset="2"/>
              <a:buNone/>
            </a:pPr>
            <a:endParaRPr lang="en-US" sz="3200" smtClean="0"/>
          </a:p>
          <a:p>
            <a:pPr algn="l" rtl="0"/>
            <a:r>
              <a:rPr lang="en-US" sz="3200" smtClean="0"/>
              <a:t>1- The 96 well plate is labeled carefully and the first wells are used to draw the standard curve</a:t>
            </a:r>
          </a:p>
          <a:p>
            <a:pPr>
              <a:buFont typeface="Wingdings 3" pitchFamily="18" charset="2"/>
              <a:buNone/>
            </a:pPr>
            <a:endParaRPr lang="ar-SA" smtClean="0"/>
          </a:p>
        </p:txBody>
      </p:sp>
      <p:pic>
        <p:nvPicPr>
          <p:cNvPr id="32772" name="Picture 4" descr="C:\Documents and Settings\nashwao\Desktop\ELISA\images.jpg"/>
          <p:cNvPicPr>
            <a:picLocks noChangeAspect="1" noChangeArrowheads="1"/>
          </p:cNvPicPr>
          <p:nvPr/>
        </p:nvPicPr>
        <p:blipFill>
          <a:blip r:embed="rId2"/>
          <a:srcRect/>
          <a:stretch>
            <a:fillRect/>
          </a:stretch>
        </p:blipFill>
        <p:spPr bwMode="auto">
          <a:xfrm>
            <a:off x="2971800" y="4419600"/>
            <a:ext cx="2590800" cy="1776413"/>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smtClean="0"/>
              <a:t>An example of an ELISA experiment-Cont</a:t>
            </a:r>
            <a:endParaRPr lang="ar-SA" dirty="0"/>
          </a:p>
        </p:txBody>
      </p:sp>
      <p:sp>
        <p:nvSpPr>
          <p:cNvPr id="33795" name="Content Placeholder 2"/>
          <p:cNvSpPr>
            <a:spLocks noGrp="1"/>
          </p:cNvSpPr>
          <p:nvPr>
            <p:ph sz="quarter" idx="1"/>
          </p:nvPr>
        </p:nvSpPr>
        <p:spPr>
          <a:xfrm>
            <a:off x="457200" y="1219200"/>
            <a:ext cx="8229600" cy="4937125"/>
          </a:xfrm>
        </p:spPr>
        <p:txBody>
          <a:bodyPr/>
          <a:lstStyle/>
          <a:p>
            <a:pPr algn="l" rtl="0"/>
            <a:endParaRPr lang="en-US" smtClean="0"/>
          </a:p>
          <a:p>
            <a:pPr algn="l" rtl="0"/>
            <a:r>
              <a:rPr lang="en-US" sz="3200" smtClean="0"/>
              <a:t>The sample is added to plate in duplicate or triplicate and then the mean result is calculated</a:t>
            </a:r>
          </a:p>
          <a:p>
            <a:pPr algn="l" rtl="0">
              <a:buFont typeface="Wingdings 3" pitchFamily="18" charset="2"/>
              <a:buNone/>
            </a:pPr>
            <a:endParaRPr lang="en-US" sz="3200" smtClean="0"/>
          </a:p>
          <a:p>
            <a:pPr algn="l" rtl="0"/>
            <a:r>
              <a:rPr lang="en-US" sz="3200" smtClean="0"/>
              <a:t>The quality control sample which is provided with the kit is treated as the test samples</a:t>
            </a:r>
            <a:endParaRPr lang="ar-SA" sz="3200"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Results </a:t>
            </a:r>
            <a:endParaRPr lang="ar-SA" smtClean="0"/>
          </a:p>
        </p:txBody>
      </p:sp>
      <p:sp>
        <p:nvSpPr>
          <p:cNvPr id="34819" name="Content Placeholder 2"/>
          <p:cNvSpPr>
            <a:spLocks noGrp="1"/>
          </p:cNvSpPr>
          <p:nvPr>
            <p:ph sz="quarter" idx="1"/>
          </p:nvPr>
        </p:nvSpPr>
        <p:spPr>
          <a:xfrm>
            <a:off x="457200" y="1219200"/>
            <a:ext cx="8229600" cy="4937125"/>
          </a:xfrm>
        </p:spPr>
        <p:txBody>
          <a:bodyPr/>
          <a:lstStyle/>
          <a:p>
            <a:pPr algn="l" rtl="0"/>
            <a:r>
              <a:rPr lang="en-US" sz="3200" smtClean="0"/>
              <a:t>After reading the results the standard curve is drawn were the concentration is blotted on  the X-axis and the absorbance on the Y-axis</a:t>
            </a:r>
          </a:p>
          <a:p>
            <a:endParaRPr lang="en-US" smtClean="0"/>
          </a:p>
          <a:p>
            <a:pPr>
              <a:buFont typeface="Wingdings 3" pitchFamily="18" charset="2"/>
              <a:buNone/>
            </a:pPr>
            <a:endParaRPr lang="ar-SA" smtClean="0"/>
          </a:p>
        </p:txBody>
      </p:sp>
      <p:cxnSp>
        <p:nvCxnSpPr>
          <p:cNvPr id="34820" name="Straight Arrow Connector 9"/>
          <p:cNvCxnSpPr>
            <a:cxnSpLocks noChangeShapeType="1"/>
          </p:cNvCxnSpPr>
          <p:nvPr/>
        </p:nvCxnSpPr>
        <p:spPr bwMode="auto">
          <a:xfrm rot="5400000" flipH="1" flipV="1">
            <a:off x="2043906" y="4814094"/>
            <a:ext cx="1857375" cy="1588"/>
          </a:xfrm>
          <a:prstGeom prst="straightConnector1">
            <a:avLst/>
          </a:prstGeom>
          <a:noFill/>
          <a:ln w="9525" algn="ctr">
            <a:solidFill>
              <a:schemeClr val="tx1"/>
            </a:solidFill>
            <a:round/>
            <a:headEnd/>
            <a:tailEnd type="arrow" w="med" len="med"/>
          </a:ln>
        </p:spPr>
      </p:cxnSp>
      <p:cxnSp>
        <p:nvCxnSpPr>
          <p:cNvPr id="34821" name="Straight Arrow Connector 5"/>
          <p:cNvCxnSpPr>
            <a:cxnSpLocks noChangeShapeType="1"/>
          </p:cNvCxnSpPr>
          <p:nvPr/>
        </p:nvCxnSpPr>
        <p:spPr bwMode="auto">
          <a:xfrm>
            <a:off x="2971800" y="5715000"/>
            <a:ext cx="3500438" cy="1588"/>
          </a:xfrm>
          <a:prstGeom prst="straightConnector1">
            <a:avLst/>
          </a:prstGeom>
          <a:noFill/>
          <a:ln w="9525" algn="ctr">
            <a:solidFill>
              <a:schemeClr val="tx1"/>
            </a:solidFill>
            <a:round/>
            <a:headEnd/>
            <a:tailEnd type="arrow" w="med" len="med"/>
          </a:ln>
        </p:spPr>
      </p:cxnSp>
      <p:sp>
        <p:nvSpPr>
          <p:cNvPr id="34822" name="TextBox 17"/>
          <p:cNvSpPr txBox="1">
            <a:spLocks noChangeArrowheads="1"/>
          </p:cNvSpPr>
          <p:nvPr/>
        </p:nvSpPr>
        <p:spPr bwMode="auto">
          <a:xfrm>
            <a:off x="3733800" y="5791200"/>
            <a:ext cx="2249488" cy="369888"/>
          </a:xfrm>
          <a:prstGeom prst="rect">
            <a:avLst/>
          </a:prstGeom>
          <a:noFill/>
          <a:ln w="9525">
            <a:noFill/>
            <a:miter lim="800000"/>
            <a:headEnd/>
            <a:tailEnd/>
          </a:ln>
        </p:spPr>
        <p:txBody>
          <a:bodyPr wrap="none">
            <a:spAutoFit/>
          </a:bodyPr>
          <a:lstStyle/>
          <a:p>
            <a:pPr algn="l" rtl="0"/>
            <a:r>
              <a:rPr lang="en-US">
                <a:latin typeface="Gill Sans MT" pitchFamily="34" charset="0"/>
              </a:rPr>
              <a:t>Concentration ng/ml</a:t>
            </a:r>
          </a:p>
        </p:txBody>
      </p:sp>
      <p:sp>
        <p:nvSpPr>
          <p:cNvPr id="34823" name="TextBox 16"/>
          <p:cNvSpPr txBox="1">
            <a:spLocks noChangeArrowheads="1"/>
          </p:cNvSpPr>
          <p:nvPr/>
        </p:nvSpPr>
        <p:spPr bwMode="auto">
          <a:xfrm>
            <a:off x="1571625" y="4357688"/>
            <a:ext cx="1398588" cy="646112"/>
          </a:xfrm>
          <a:prstGeom prst="rect">
            <a:avLst/>
          </a:prstGeom>
          <a:noFill/>
          <a:ln w="9525">
            <a:noFill/>
            <a:miter lim="800000"/>
            <a:headEnd/>
            <a:tailEnd/>
          </a:ln>
        </p:spPr>
        <p:txBody>
          <a:bodyPr>
            <a:spAutoFit/>
          </a:bodyPr>
          <a:lstStyle/>
          <a:p>
            <a:pPr algn="l" rtl="0"/>
            <a:r>
              <a:rPr lang="en-US">
                <a:latin typeface="Gill Sans MT" pitchFamily="34" charset="0"/>
              </a:rPr>
              <a:t>Absorption  nm</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Results-cont</a:t>
            </a:r>
            <a:endParaRPr lang="ar-SA" smtClean="0"/>
          </a:p>
        </p:txBody>
      </p:sp>
      <p:sp>
        <p:nvSpPr>
          <p:cNvPr id="35843" name="Content Placeholder 2"/>
          <p:cNvSpPr>
            <a:spLocks noGrp="1"/>
          </p:cNvSpPr>
          <p:nvPr>
            <p:ph sz="quarter" idx="1"/>
          </p:nvPr>
        </p:nvSpPr>
        <p:spPr>
          <a:xfrm>
            <a:off x="457200" y="1219200"/>
            <a:ext cx="8229600" cy="4937125"/>
          </a:xfrm>
        </p:spPr>
        <p:txBody>
          <a:bodyPr/>
          <a:lstStyle/>
          <a:p>
            <a:pPr algn="l" rtl="0"/>
            <a:r>
              <a:rPr lang="en-US" sz="3200" smtClean="0"/>
              <a:t>The standards concentrations is specified on the x-axis and the reading of each standard is specified on the y-axis and the standard curve is drawn</a:t>
            </a:r>
          </a:p>
          <a:p>
            <a:pPr>
              <a:buFont typeface="Wingdings 3" pitchFamily="18" charset="2"/>
              <a:buNone/>
            </a:pPr>
            <a:endParaRPr lang="ar-SA" smtClean="0"/>
          </a:p>
        </p:txBody>
      </p:sp>
      <p:pic>
        <p:nvPicPr>
          <p:cNvPr id="35844" name="Picture 2" descr="C:\Documents and Settings\nashwao\Desktop\ELISA\maxline_28_8.jpg"/>
          <p:cNvPicPr>
            <a:picLocks noChangeAspect="1" noChangeArrowheads="1"/>
          </p:cNvPicPr>
          <p:nvPr/>
        </p:nvPicPr>
        <p:blipFill>
          <a:blip r:embed="rId2"/>
          <a:srcRect/>
          <a:stretch>
            <a:fillRect/>
          </a:stretch>
        </p:blipFill>
        <p:spPr bwMode="auto">
          <a:xfrm>
            <a:off x="2514600" y="3505200"/>
            <a:ext cx="4114800" cy="2552700"/>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Results-cont</a:t>
            </a:r>
            <a:endParaRPr lang="ar-SA" smtClean="0"/>
          </a:p>
        </p:txBody>
      </p:sp>
      <p:sp>
        <p:nvSpPr>
          <p:cNvPr id="36867" name="Content Placeholder 2"/>
          <p:cNvSpPr>
            <a:spLocks noGrp="1"/>
          </p:cNvSpPr>
          <p:nvPr>
            <p:ph sz="quarter" idx="1"/>
          </p:nvPr>
        </p:nvSpPr>
        <p:spPr>
          <a:xfrm>
            <a:off x="457200" y="1219200"/>
            <a:ext cx="8229600" cy="4937125"/>
          </a:xfrm>
        </p:spPr>
        <p:txBody>
          <a:bodyPr/>
          <a:lstStyle/>
          <a:p>
            <a:pPr algn="l" rtl="0"/>
            <a:r>
              <a:rPr lang="en-US" sz="3200" smtClean="0"/>
              <a:t>This standard curve is used to determine the unknown concentration of each sample by finding the opposite concentration to the absorbance</a:t>
            </a:r>
            <a:endParaRPr lang="ar-SA" sz="3200" smtClean="0"/>
          </a:p>
        </p:txBody>
      </p:sp>
      <p:cxnSp>
        <p:nvCxnSpPr>
          <p:cNvPr id="36868" name="Straight Connector 14"/>
          <p:cNvCxnSpPr>
            <a:cxnSpLocks noChangeShapeType="1"/>
          </p:cNvCxnSpPr>
          <p:nvPr/>
        </p:nvCxnSpPr>
        <p:spPr bwMode="auto">
          <a:xfrm flipV="1">
            <a:off x="2714625" y="4286250"/>
            <a:ext cx="1857375" cy="1357313"/>
          </a:xfrm>
          <a:prstGeom prst="line">
            <a:avLst/>
          </a:prstGeom>
          <a:noFill/>
          <a:ln w="9525" algn="ctr">
            <a:solidFill>
              <a:schemeClr val="tx1"/>
            </a:solidFill>
            <a:round/>
            <a:headEnd/>
            <a:tailEnd/>
          </a:ln>
        </p:spPr>
      </p:cxnSp>
      <p:cxnSp>
        <p:nvCxnSpPr>
          <p:cNvPr id="36869" name="Straight Arrow Connector 4"/>
          <p:cNvCxnSpPr>
            <a:cxnSpLocks noChangeShapeType="1"/>
          </p:cNvCxnSpPr>
          <p:nvPr/>
        </p:nvCxnSpPr>
        <p:spPr bwMode="auto">
          <a:xfrm>
            <a:off x="2786063" y="5643563"/>
            <a:ext cx="2857500" cy="1587"/>
          </a:xfrm>
          <a:prstGeom prst="straightConnector1">
            <a:avLst/>
          </a:prstGeom>
          <a:noFill/>
          <a:ln w="9525" algn="ctr">
            <a:solidFill>
              <a:schemeClr val="tx1"/>
            </a:solidFill>
            <a:round/>
            <a:headEnd/>
            <a:tailEnd type="arrow" w="med" len="med"/>
          </a:ln>
        </p:spPr>
      </p:cxnSp>
      <p:cxnSp>
        <p:nvCxnSpPr>
          <p:cNvPr id="36870" name="Straight Arrow Connector 6"/>
          <p:cNvCxnSpPr>
            <a:cxnSpLocks noChangeShapeType="1"/>
          </p:cNvCxnSpPr>
          <p:nvPr/>
        </p:nvCxnSpPr>
        <p:spPr bwMode="auto">
          <a:xfrm rot="5400000" flipH="1" flipV="1">
            <a:off x="1822450" y="4749800"/>
            <a:ext cx="1785938" cy="1588"/>
          </a:xfrm>
          <a:prstGeom prst="straightConnector1">
            <a:avLst/>
          </a:prstGeom>
          <a:noFill/>
          <a:ln w="9525" algn="ctr">
            <a:solidFill>
              <a:schemeClr val="tx1"/>
            </a:solidFill>
            <a:round/>
            <a:headEnd/>
            <a:tailEnd type="arrow" w="med" len="med"/>
          </a:ln>
        </p:spPr>
      </p:cxnSp>
      <p:sp>
        <p:nvSpPr>
          <p:cNvPr id="36871" name="TextBox 17"/>
          <p:cNvSpPr txBox="1">
            <a:spLocks noChangeArrowheads="1"/>
          </p:cNvSpPr>
          <p:nvPr/>
        </p:nvSpPr>
        <p:spPr bwMode="auto">
          <a:xfrm>
            <a:off x="3357563" y="5715000"/>
            <a:ext cx="2249487" cy="369888"/>
          </a:xfrm>
          <a:prstGeom prst="rect">
            <a:avLst/>
          </a:prstGeom>
          <a:noFill/>
          <a:ln w="9525">
            <a:noFill/>
            <a:miter lim="800000"/>
            <a:headEnd/>
            <a:tailEnd/>
          </a:ln>
        </p:spPr>
        <p:txBody>
          <a:bodyPr wrap="none">
            <a:spAutoFit/>
          </a:bodyPr>
          <a:lstStyle/>
          <a:p>
            <a:pPr algn="l" rtl="0"/>
            <a:r>
              <a:rPr lang="en-US">
                <a:latin typeface="Gill Sans MT" pitchFamily="34" charset="0"/>
              </a:rPr>
              <a:t>Concentration ng/ml</a:t>
            </a:r>
          </a:p>
        </p:txBody>
      </p:sp>
      <p:sp>
        <p:nvSpPr>
          <p:cNvPr id="36872" name="TextBox 16"/>
          <p:cNvSpPr txBox="1">
            <a:spLocks noChangeArrowheads="1"/>
          </p:cNvSpPr>
          <p:nvPr/>
        </p:nvSpPr>
        <p:spPr bwMode="auto">
          <a:xfrm>
            <a:off x="1214438" y="4286250"/>
            <a:ext cx="1398587" cy="646113"/>
          </a:xfrm>
          <a:prstGeom prst="rect">
            <a:avLst/>
          </a:prstGeom>
          <a:noFill/>
          <a:ln w="9525">
            <a:noFill/>
            <a:miter lim="800000"/>
            <a:headEnd/>
            <a:tailEnd/>
          </a:ln>
        </p:spPr>
        <p:txBody>
          <a:bodyPr>
            <a:spAutoFit/>
          </a:bodyPr>
          <a:lstStyle/>
          <a:p>
            <a:pPr algn="l" rtl="0"/>
            <a:r>
              <a:rPr lang="en-US">
                <a:latin typeface="Gill Sans MT" pitchFamily="34" charset="0"/>
              </a:rPr>
              <a:t>Absorption  nm</a:t>
            </a:r>
          </a:p>
        </p:txBody>
      </p:sp>
      <p:cxnSp>
        <p:nvCxnSpPr>
          <p:cNvPr id="36873" name="Straight Connector 9"/>
          <p:cNvCxnSpPr>
            <a:cxnSpLocks noChangeShapeType="1"/>
          </p:cNvCxnSpPr>
          <p:nvPr/>
        </p:nvCxnSpPr>
        <p:spPr bwMode="auto">
          <a:xfrm>
            <a:off x="2786063" y="4429125"/>
            <a:ext cx="357187" cy="1588"/>
          </a:xfrm>
          <a:prstGeom prst="line">
            <a:avLst/>
          </a:prstGeom>
          <a:noFill/>
          <a:ln w="9525" algn="ctr">
            <a:solidFill>
              <a:schemeClr val="tx1"/>
            </a:solidFill>
            <a:round/>
            <a:headEnd/>
            <a:tailEnd/>
          </a:ln>
        </p:spPr>
      </p:cxnSp>
      <p:cxnSp>
        <p:nvCxnSpPr>
          <p:cNvPr id="36874" name="Straight Connector 16"/>
          <p:cNvCxnSpPr>
            <a:cxnSpLocks noChangeShapeType="1"/>
          </p:cNvCxnSpPr>
          <p:nvPr/>
        </p:nvCxnSpPr>
        <p:spPr bwMode="auto">
          <a:xfrm>
            <a:off x="3286125" y="4429125"/>
            <a:ext cx="428625" cy="1588"/>
          </a:xfrm>
          <a:prstGeom prst="line">
            <a:avLst/>
          </a:prstGeom>
          <a:noFill/>
          <a:ln w="9525" algn="ctr">
            <a:solidFill>
              <a:schemeClr val="tx1"/>
            </a:solidFill>
            <a:round/>
            <a:headEnd/>
            <a:tailEnd/>
          </a:ln>
        </p:spPr>
      </p:cxnSp>
      <p:cxnSp>
        <p:nvCxnSpPr>
          <p:cNvPr id="36875" name="Straight Connector 19"/>
          <p:cNvCxnSpPr>
            <a:cxnSpLocks noChangeShapeType="1"/>
          </p:cNvCxnSpPr>
          <p:nvPr/>
        </p:nvCxnSpPr>
        <p:spPr bwMode="auto">
          <a:xfrm>
            <a:off x="3857625" y="4429125"/>
            <a:ext cx="500063" cy="1588"/>
          </a:xfrm>
          <a:prstGeom prst="line">
            <a:avLst/>
          </a:prstGeom>
          <a:noFill/>
          <a:ln w="9525" algn="ctr">
            <a:solidFill>
              <a:schemeClr val="tx1"/>
            </a:solidFill>
            <a:round/>
            <a:headEnd/>
            <a:tailEnd/>
          </a:ln>
        </p:spPr>
      </p:cxnSp>
      <p:cxnSp>
        <p:nvCxnSpPr>
          <p:cNvPr id="36876" name="Straight Connector 23"/>
          <p:cNvCxnSpPr>
            <a:cxnSpLocks noChangeShapeType="1"/>
          </p:cNvCxnSpPr>
          <p:nvPr/>
        </p:nvCxnSpPr>
        <p:spPr bwMode="auto">
          <a:xfrm rot="5400000">
            <a:off x="4213225" y="5500688"/>
            <a:ext cx="287337" cy="1588"/>
          </a:xfrm>
          <a:prstGeom prst="line">
            <a:avLst/>
          </a:prstGeom>
          <a:noFill/>
          <a:ln w="9525" algn="ctr">
            <a:solidFill>
              <a:schemeClr val="tx1"/>
            </a:solidFill>
            <a:round/>
            <a:headEnd/>
            <a:tailEnd/>
          </a:ln>
        </p:spPr>
      </p:cxnSp>
      <p:cxnSp>
        <p:nvCxnSpPr>
          <p:cNvPr id="36877" name="Straight Connector 26"/>
          <p:cNvCxnSpPr>
            <a:cxnSpLocks noChangeShapeType="1"/>
          </p:cNvCxnSpPr>
          <p:nvPr/>
        </p:nvCxnSpPr>
        <p:spPr bwMode="auto">
          <a:xfrm rot="5400000">
            <a:off x="4285456" y="5072857"/>
            <a:ext cx="142875" cy="1588"/>
          </a:xfrm>
          <a:prstGeom prst="line">
            <a:avLst/>
          </a:prstGeom>
          <a:noFill/>
          <a:ln w="9525" algn="ctr">
            <a:solidFill>
              <a:schemeClr val="tx1"/>
            </a:solidFill>
            <a:round/>
            <a:headEnd/>
            <a:tailEnd/>
          </a:ln>
        </p:spPr>
      </p:cxnSp>
      <p:cxnSp>
        <p:nvCxnSpPr>
          <p:cNvPr id="36878" name="Straight Connector 21"/>
          <p:cNvCxnSpPr>
            <a:cxnSpLocks noChangeShapeType="1"/>
          </p:cNvCxnSpPr>
          <p:nvPr/>
        </p:nvCxnSpPr>
        <p:spPr bwMode="auto">
          <a:xfrm rot="5400000">
            <a:off x="4251326" y="4606925"/>
            <a:ext cx="214312" cy="1587"/>
          </a:xfrm>
          <a:prstGeom prst="line">
            <a:avLst/>
          </a:prstGeom>
          <a:noFill/>
          <a:ln w="9525" algn="ctr">
            <a:solidFill>
              <a:schemeClr val="tx1"/>
            </a:solidFill>
            <a:round/>
            <a:headEnd/>
            <a:tailEnd/>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mtClean="0"/>
              <a:t>Results-cont</a:t>
            </a:r>
            <a:endParaRPr lang="ar-SA" smtClean="0"/>
          </a:p>
        </p:txBody>
      </p:sp>
      <p:sp>
        <p:nvSpPr>
          <p:cNvPr id="37891" name="Content Placeholder 2"/>
          <p:cNvSpPr>
            <a:spLocks noGrp="1"/>
          </p:cNvSpPr>
          <p:nvPr>
            <p:ph sz="quarter" idx="1"/>
          </p:nvPr>
        </p:nvSpPr>
        <p:spPr>
          <a:xfrm>
            <a:off x="457200" y="1219200"/>
            <a:ext cx="8229600" cy="4937125"/>
          </a:xfrm>
        </p:spPr>
        <p:txBody>
          <a:bodyPr/>
          <a:lstStyle/>
          <a:p>
            <a:pPr algn="just" rtl="0"/>
            <a:endParaRPr lang="en-US" sz="3200" smtClean="0"/>
          </a:p>
          <a:p>
            <a:pPr algn="just" rtl="0"/>
            <a:r>
              <a:rPr lang="en-US" sz="3200" smtClean="0"/>
              <a:t>The quality control sample concentration is determined from the standard curve and if the result is in the range given by the kit manufacturer the results could be accepted</a:t>
            </a:r>
            <a:endParaRPr lang="ar-SA" sz="3200" smtClean="0"/>
          </a:p>
          <a:p>
            <a:pPr algn="l" rtl="0"/>
            <a:endParaRPr lang="ar-SA"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GB" smtClean="0"/>
              <a:t>Definitions- cont</a:t>
            </a:r>
            <a:endParaRPr lang="ar-SA" smtClean="0"/>
          </a:p>
        </p:txBody>
      </p:sp>
      <p:sp>
        <p:nvSpPr>
          <p:cNvPr id="3" name="Content Placeholder 2"/>
          <p:cNvSpPr>
            <a:spLocks noGrp="1"/>
          </p:cNvSpPr>
          <p:nvPr>
            <p:ph sz="quarter" idx="1"/>
          </p:nvPr>
        </p:nvSpPr>
        <p:spPr>
          <a:xfrm>
            <a:off x="457200" y="1219200"/>
            <a:ext cx="8229600" cy="4937125"/>
          </a:xfrm>
        </p:spPr>
        <p:txBody>
          <a:bodyPr>
            <a:normAutofit lnSpcReduction="10000"/>
          </a:bodyPr>
          <a:lstStyle/>
          <a:p>
            <a:pPr marL="274320" indent="-274320" algn="l" rtl="0" fontAlgn="auto">
              <a:spcAft>
                <a:spcPts val="0"/>
              </a:spcAft>
              <a:buFont typeface="Wingdings 3"/>
              <a:buChar char=""/>
              <a:defRPr/>
            </a:pPr>
            <a:r>
              <a:rPr lang="en-US" sz="3200" dirty="0" smtClean="0">
                <a:solidFill>
                  <a:srgbClr val="990000"/>
                </a:solidFill>
              </a:rPr>
              <a:t>Antigens</a:t>
            </a:r>
          </a:p>
          <a:p>
            <a:pPr marL="274320" indent="-274320" algn="just" rtl="0" fontAlgn="auto">
              <a:spcAft>
                <a:spcPts val="0"/>
              </a:spcAft>
              <a:buFont typeface="Wingdings 3"/>
              <a:buNone/>
              <a:defRPr/>
            </a:pPr>
            <a:r>
              <a:rPr lang="en-GB" sz="3200" dirty="0" smtClean="0"/>
              <a:t>A substance that when introduced into the body </a:t>
            </a:r>
            <a:br>
              <a:rPr lang="en-GB" sz="3200" dirty="0" smtClean="0"/>
            </a:br>
            <a:r>
              <a:rPr lang="en-GB" sz="3200" dirty="0" smtClean="0"/>
              <a:t>stimulates the production of an antibody</a:t>
            </a:r>
          </a:p>
          <a:p>
            <a:pPr marL="274320" indent="-274320" algn="l" rtl="0" fontAlgn="auto">
              <a:spcAft>
                <a:spcPts val="0"/>
              </a:spcAft>
              <a:buFont typeface="Wingdings 3"/>
              <a:buNone/>
              <a:defRPr/>
            </a:pPr>
            <a:endParaRPr lang="en-GB" sz="3200" dirty="0" smtClean="0"/>
          </a:p>
          <a:p>
            <a:pPr marL="274320" indent="-274320" algn="l" rtl="0" fontAlgn="auto">
              <a:spcAft>
                <a:spcPts val="0"/>
              </a:spcAft>
              <a:buFont typeface="Wingdings 3"/>
              <a:buChar char=""/>
              <a:defRPr/>
            </a:pPr>
            <a:r>
              <a:rPr lang="en-US" sz="3200" dirty="0" smtClean="0">
                <a:solidFill>
                  <a:srgbClr val="990000"/>
                </a:solidFill>
              </a:rPr>
              <a:t>Immunoassay</a:t>
            </a:r>
          </a:p>
          <a:p>
            <a:pPr marL="274320" indent="-274320" algn="just" rtl="0" fontAlgn="auto">
              <a:spcAft>
                <a:spcPts val="0"/>
              </a:spcAft>
              <a:buFont typeface="Wingdings 3"/>
              <a:buNone/>
              <a:defRPr/>
            </a:pPr>
            <a:r>
              <a:rPr lang="en-GB" sz="3200" dirty="0" smtClean="0"/>
              <a:t>A laboratory technique that makes use of the binding between an antigen and its homologous antibody in order to identify and quantify the specific antigen or antibody in a sample</a:t>
            </a:r>
            <a:endParaRPr lang="en-US" sz="3200" dirty="0" smtClean="0"/>
          </a:p>
          <a:p>
            <a:pPr marL="274320" indent="-274320" fontAlgn="auto">
              <a:spcAft>
                <a:spcPts val="0"/>
              </a:spcAft>
              <a:buFont typeface="Wingdings 3"/>
              <a:buChar char=""/>
              <a:defRPr/>
            </a:pPr>
            <a:endParaRPr lang="ar-SA"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algn="ctr" rtl="0"/>
            <a:r>
              <a:rPr lang="en-US" smtClean="0"/>
              <a:t>Useful sites</a:t>
            </a:r>
            <a:endParaRPr lang="ar-SA" smtClean="0"/>
          </a:p>
        </p:txBody>
      </p:sp>
      <p:sp>
        <p:nvSpPr>
          <p:cNvPr id="38915" name="Content Placeholder 2"/>
          <p:cNvSpPr>
            <a:spLocks noGrp="1"/>
          </p:cNvSpPr>
          <p:nvPr>
            <p:ph sz="quarter" idx="1"/>
          </p:nvPr>
        </p:nvSpPr>
        <p:spPr>
          <a:xfrm>
            <a:off x="457200" y="1219200"/>
            <a:ext cx="8229600" cy="4937125"/>
          </a:xfrm>
        </p:spPr>
        <p:txBody>
          <a:bodyPr/>
          <a:lstStyle/>
          <a:p>
            <a:pPr algn="l" rtl="0"/>
            <a:endParaRPr lang="en-US" u="sng" smtClean="0">
              <a:hlinkClick r:id="rId2"/>
            </a:endParaRPr>
          </a:p>
          <a:p>
            <a:pPr algn="l" rtl="0"/>
            <a:r>
              <a:rPr lang="en-US" u="sng" smtClean="0">
                <a:hlinkClick r:id="rId2"/>
              </a:rPr>
              <a:t>http://www.edumedia-sciences.com/en/a543-direct-enzyme-linked-immunosorbent-assay-elisa</a:t>
            </a:r>
            <a:endParaRPr lang="en-US" smtClean="0"/>
          </a:p>
          <a:p>
            <a:pPr algn="l" rtl="0"/>
            <a:r>
              <a:rPr lang="en-US" b="1" smtClean="0"/>
              <a:t>ELISA</a:t>
            </a:r>
            <a:endParaRPr lang="en-US" smtClean="0"/>
          </a:p>
          <a:p>
            <a:pPr algn="l" rtl="0"/>
            <a:r>
              <a:rPr lang="en-US" u="sng" smtClean="0">
                <a:hlinkClick r:id="rId3"/>
              </a:rPr>
              <a:t>http://www.sumanasinc.com/webcontent/animations/content/ELISA.html</a:t>
            </a:r>
            <a:endParaRPr lang="en-US" smtClean="0"/>
          </a:p>
          <a:p>
            <a:pPr algn="l" rtl="0"/>
            <a:r>
              <a:rPr lang="en-US" u="sng" smtClean="0">
                <a:hlinkClick r:id="rId4"/>
              </a:rPr>
              <a:t>http://www.biology.ualberta.ca/facilities/multimedia/uploads/procedures/elisa-sound.swf</a:t>
            </a:r>
            <a:endParaRPr lang="en-US" smtClean="0"/>
          </a:p>
          <a:p>
            <a:endParaRPr lang="ar-SA"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Documents and Settings\nashwao\Desktop\ELISA\antigen_antibody 1.gif"/>
          <p:cNvPicPr>
            <a:picLocks noGrp="1" noChangeAspect="1" noChangeArrowheads="1"/>
          </p:cNvPicPr>
          <p:nvPr>
            <p:ph sz="quarter" idx="1"/>
          </p:nvPr>
        </p:nvPicPr>
        <p:blipFill>
          <a:blip r:embed="rId2"/>
          <a:srcRect/>
          <a:stretch>
            <a:fillRect/>
          </a:stretch>
        </p:blipFill>
        <p:spPr>
          <a:xfrm>
            <a:off x="1295400" y="838200"/>
            <a:ext cx="6781800" cy="5638800"/>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GB" smtClean="0"/>
              <a:t>Definitions- cont</a:t>
            </a:r>
            <a:endParaRPr lang="ar-SA" smtClean="0"/>
          </a:p>
        </p:txBody>
      </p:sp>
      <p:sp>
        <p:nvSpPr>
          <p:cNvPr id="13315" name="Content Placeholder 2"/>
          <p:cNvSpPr>
            <a:spLocks noGrp="1"/>
          </p:cNvSpPr>
          <p:nvPr>
            <p:ph sz="quarter" idx="1"/>
          </p:nvPr>
        </p:nvSpPr>
        <p:spPr>
          <a:xfrm>
            <a:off x="457200" y="1219200"/>
            <a:ext cx="8229600" cy="4937125"/>
          </a:xfrm>
        </p:spPr>
        <p:txBody>
          <a:bodyPr/>
          <a:lstStyle/>
          <a:p>
            <a:pPr algn="just" rtl="0"/>
            <a:r>
              <a:rPr lang="en-US" sz="3200" smtClean="0">
                <a:solidFill>
                  <a:srgbClr val="990000"/>
                </a:solidFill>
              </a:rPr>
              <a:t>Analyte</a:t>
            </a:r>
          </a:p>
          <a:p>
            <a:pPr algn="just" rtl="0">
              <a:buFont typeface="Wingdings 3" pitchFamily="18" charset="2"/>
              <a:buNone/>
            </a:pPr>
            <a:r>
              <a:rPr lang="en-US" sz="3200" smtClean="0"/>
              <a:t>The sample being analyzed and in immunoasssays the analyte is either Antibody or Antigen</a:t>
            </a:r>
            <a:endParaRPr lang="ar-SA" sz="3200" smtClean="0"/>
          </a:p>
          <a:p>
            <a:pPr>
              <a:buFont typeface="Wingdings 3" pitchFamily="18" charset="2"/>
              <a:buNone/>
            </a:pPr>
            <a:endParaRPr lang="ar-SA"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Antigen</a:t>
            </a:r>
            <a:endParaRPr lang="ar-SA" smtClean="0"/>
          </a:p>
        </p:txBody>
      </p:sp>
      <p:sp>
        <p:nvSpPr>
          <p:cNvPr id="14339" name="Content Placeholder 2"/>
          <p:cNvSpPr>
            <a:spLocks noGrp="1"/>
          </p:cNvSpPr>
          <p:nvPr>
            <p:ph sz="quarter" idx="1"/>
          </p:nvPr>
        </p:nvSpPr>
        <p:spPr>
          <a:xfrm>
            <a:off x="457200" y="1219200"/>
            <a:ext cx="8229600" cy="4937125"/>
          </a:xfrm>
        </p:spPr>
        <p:txBody>
          <a:bodyPr/>
          <a:lstStyle/>
          <a:p>
            <a:pPr algn="l" rtl="0"/>
            <a:r>
              <a:rPr lang="en-US" sz="3200" smtClean="0"/>
              <a:t>Is present naturally in the body  like hormones</a:t>
            </a:r>
          </a:p>
          <a:p>
            <a:pPr algn="l" rtl="0">
              <a:buFont typeface="Wingdings 3" pitchFamily="18" charset="2"/>
              <a:buNone/>
            </a:pPr>
            <a:endParaRPr lang="en-US" sz="3200" smtClean="0"/>
          </a:p>
          <a:p>
            <a:pPr algn="just" rtl="0"/>
            <a:r>
              <a:rPr lang="en-US" sz="3200" smtClean="0"/>
              <a:t>Is manufactured in special disease status for example human chorionic gonadotrophin hormone (HCG) which is normally produced by cells of the placenta in pregnancy is found in the body in some types of cancer</a:t>
            </a:r>
          </a:p>
          <a:p>
            <a:pPr algn="l" rtl="0">
              <a:buFont typeface="Wingdings 3" pitchFamily="18" charset="2"/>
              <a:buNone/>
            </a:pPr>
            <a:endParaRPr lang="en-US" sz="3200" smtClean="0"/>
          </a:p>
          <a:p>
            <a:pPr algn="l" rtl="0"/>
            <a:r>
              <a:rPr lang="en-US" sz="3200" smtClean="0"/>
              <a:t>Is not present in the body in normal condition like drugs</a:t>
            </a:r>
            <a:endParaRPr lang="ar-SA" sz="32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smtClean="0"/>
              <a:t>Introduction </a:t>
            </a:r>
            <a:endParaRPr lang="ar-SA" smtClean="0"/>
          </a:p>
        </p:txBody>
      </p:sp>
      <p:sp>
        <p:nvSpPr>
          <p:cNvPr id="15363" name="Content Placeholder 2"/>
          <p:cNvSpPr>
            <a:spLocks noGrp="1"/>
          </p:cNvSpPr>
          <p:nvPr>
            <p:ph sz="quarter" idx="1"/>
          </p:nvPr>
        </p:nvSpPr>
        <p:spPr>
          <a:xfrm>
            <a:off x="457200" y="1219200"/>
            <a:ext cx="8229600" cy="4937125"/>
          </a:xfrm>
        </p:spPr>
        <p:txBody>
          <a:bodyPr/>
          <a:lstStyle/>
          <a:p>
            <a:pPr algn="just" rtl="0"/>
            <a:r>
              <a:rPr lang="en-GB" sz="3200" b="1" smtClean="0"/>
              <a:t>The Antibody:</a:t>
            </a:r>
            <a:r>
              <a:rPr lang="en-GB" sz="3200" smtClean="0"/>
              <a:t> An immunoglobulin, a specialized immune protein, produced because of the introduction of an antigen into the body, and which possesses the remarkable ability to combine with the very antigen that triggered its production (specific affinity)</a:t>
            </a:r>
          </a:p>
          <a:p>
            <a:pPr algn="just" rtl="0">
              <a:buFont typeface="Wingdings 3" pitchFamily="18" charset="2"/>
              <a:buNone/>
            </a:pPr>
            <a:endParaRPr lang="en-GB" sz="3200" smtClean="0"/>
          </a:p>
          <a:p>
            <a:pPr algn="just" rtl="0"/>
            <a:r>
              <a:rPr lang="en-GB" sz="3200" smtClean="0"/>
              <a:t>The antibody recognises and bind to the antigenic determinant region of the antigen</a:t>
            </a:r>
            <a:endParaRPr lang="ar-SA" sz="32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C:\Documents and Settings\nashwao\My Documents\My Pictures\image004.jpg"/>
          <p:cNvPicPr>
            <a:picLocks noGrp="1" noChangeAspect="1" noChangeArrowheads="1"/>
          </p:cNvPicPr>
          <p:nvPr>
            <p:ph sz="quarter" idx="1"/>
          </p:nvPr>
        </p:nvPicPr>
        <p:blipFill>
          <a:blip r:embed="rId2"/>
          <a:srcRect/>
          <a:stretch>
            <a:fillRect/>
          </a:stretch>
        </p:blipFill>
        <p:spPr>
          <a:xfrm>
            <a:off x="1905000" y="609600"/>
            <a:ext cx="5486400" cy="586740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smtClean="0"/>
              <a:t>Antibody Production</a:t>
            </a:r>
            <a:endParaRPr lang="ar-SA" smtClean="0"/>
          </a:p>
        </p:txBody>
      </p:sp>
      <p:sp>
        <p:nvSpPr>
          <p:cNvPr id="17411" name="Content Placeholder 2"/>
          <p:cNvSpPr>
            <a:spLocks noGrp="1"/>
          </p:cNvSpPr>
          <p:nvPr>
            <p:ph sz="quarter" idx="1"/>
          </p:nvPr>
        </p:nvSpPr>
        <p:spPr>
          <a:xfrm>
            <a:off x="457200" y="1219200"/>
            <a:ext cx="8229600" cy="4937125"/>
          </a:xfrm>
        </p:spPr>
        <p:txBody>
          <a:bodyPr/>
          <a:lstStyle/>
          <a:p>
            <a:pPr algn="just" rtl="0"/>
            <a:endParaRPr lang="en-GB" smtClean="0"/>
          </a:p>
          <a:p>
            <a:pPr algn="just" rtl="0"/>
            <a:r>
              <a:rPr lang="en-GB" sz="3200" smtClean="0"/>
              <a:t>Specific antibodies are produced by injecting an antigen into a mammal, such as a mouse, rat or rabbit for small quantities of antibody, or goat, sheep, or horse for large quantities of antibody. Blood isolated from these animals contains </a:t>
            </a:r>
            <a:r>
              <a:rPr lang="en-GB" sz="3200" i="1" smtClean="0"/>
              <a:t>polyclonal antibodies</a:t>
            </a:r>
            <a:r>
              <a:rPr lang="en-GB" sz="3200" smtClean="0"/>
              <a:t>—multiple antibodies that bind to the same antigen—in the serum, which can now be called antiserum.</a:t>
            </a:r>
            <a:r>
              <a:rPr lang="en-GB" sz="3200" baseline="30000" smtClean="0"/>
              <a:t> </a:t>
            </a:r>
            <a:endParaRPr lang="en-GB" sz="3200" smtClean="0"/>
          </a:p>
          <a:p>
            <a:pPr>
              <a:buFont typeface="Wingdings 3" pitchFamily="18" charset="2"/>
              <a:buNone/>
            </a:pPr>
            <a:endParaRPr lang="ar-SA"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B37515F0005F45B20436C18B34A4F6" ma:contentTypeVersion="2" ma:contentTypeDescription="Create a new document." ma:contentTypeScope="" ma:versionID="03a07e7f2aa14f7da47f6ee0f6d0ee04">
  <xsd:schema xmlns:xsd="http://www.w3.org/2001/XMLSchema" xmlns:xs="http://www.w3.org/2001/XMLSchema" xmlns:p="http://schemas.microsoft.com/office/2006/metadata/properties" xmlns:ns1="http://schemas.microsoft.com/sharepoint/v3" targetNamespace="http://schemas.microsoft.com/office/2006/metadata/properties" ma:root="true" ma:fieldsID="77170e2f3ae3b3a67c38cf16b393546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450AE86E-FCA5-4B6A-941E-96643F403E43}">
  <ds:schemaRefs>
    <ds:schemaRef ds:uri="http://schemas.microsoft.com/sharepoint/v3/contenttype/forms"/>
  </ds:schemaRefs>
</ds:datastoreItem>
</file>

<file path=customXml/itemProps2.xml><?xml version="1.0" encoding="utf-8"?>
<ds:datastoreItem xmlns:ds="http://schemas.openxmlformats.org/officeDocument/2006/customXml" ds:itemID="{2382CC77-1D2E-409F-B3AB-843092E889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14B8951-C494-46F5-B90F-F8A5D0E843FA}">
  <ds:schemaRef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Origin</Template>
  <TotalTime>212</TotalTime>
  <Words>935</Words>
  <Application>Microsoft Office PowerPoint</Application>
  <PresentationFormat>Экран (4:3)</PresentationFormat>
  <Paragraphs>102</Paragraphs>
  <Slides>30</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30</vt:i4>
      </vt:variant>
    </vt:vector>
  </HeadingPairs>
  <TitlesOfParts>
    <vt:vector size="38" baseType="lpstr">
      <vt:lpstr>Gill Sans MT</vt:lpstr>
      <vt:lpstr>Arial</vt:lpstr>
      <vt:lpstr>Bookman Old Style</vt:lpstr>
      <vt:lpstr>Wingdings 3</vt:lpstr>
      <vt:lpstr>Wingdings</vt:lpstr>
      <vt:lpstr>Calibri</vt:lpstr>
      <vt:lpstr>Times New Roman</vt:lpstr>
      <vt:lpstr>Origin</vt:lpstr>
      <vt:lpstr>ELISA</vt:lpstr>
      <vt:lpstr>Definitions </vt:lpstr>
      <vt:lpstr>Definitions- cont</vt:lpstr>
      <vt:lpstr>Слайд 4</vt:lpstr>
      <vt:lpstr>Definitions- cont</vt:lpstr>
      <vt:lpstr>Antigen</vt:lpstr>
      <vt:lpstr>Introduction </vt:lpstr>
      <vt:lpstr>Слайд 8</vt:lpstr>
      <vt:lpstr>Antibody Production</vt:lpstr>
      <vt:lpstr>Antibody Production-cont</vt:lpstr>
      <vt:lpstr>Слайд 11</vt:lpstr>
      <vt:lpstr>ELISA technique</vt:lpstr>
      <vt:lpstr>Competitive ELISA</vt:lpstr>
      <vt:lpstr>Слайд 14</vt:lpstr>
      <vt:lpstr>Sandwich ELISA</vt:lpstr>
      <vt:lpstr>Sandwich ELISA</vt:lpstr>
      <vt:lpstr>Sandwich ELISA-Cont</vt:lpstr>
      <vt:lpstr>Sandwich ELISA-Cont</vt:lpstr>
      <vt:lpstr>Sandwich ELISA</vt:lpstr>
      <vt:lpstr>Indirect ELISA</vt:lpstr>
      <vt:lpstr>Indirect ELISA-Cont</vt:lpstr>
      <vt:lpstr>Indirect ELISA-Cont</vt:lpstr>
      <vt:lpstr>Indirect ELISA</vt:lpstr>
      <vt:lpstr>An example of an ELISA experiment</vt:lpstr>
      <vt:lpstr>An example of an ELISA experiment-Cont</vt:lpstr>
      <vt:lpstr>Results </vt:lpstr>
      <vt:lpstr>Results-cont</vt:lpstr>
      <vt:lpstr>Results-cont</vt:lpstr>
      <vt:lpstr>Results-cont</vt:lpstr>
      <vt:lpstr>Useful sites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ELISA</dc:title>
  <dc:creator/>
  <cp:lastModifiedBy>Запорожский национальный университет</cp:lastModifiedBy>
  <cp:revision>28</cp:revision>
  <dcterms:created xsi:type="dcterms:W3CDTF">2006-08-16T00:00:00Z</dcterms:created>
  <dcterms:modified xsi:type="dcterms:W3CDTF">2014-11-11T13:49:42Z</dcterms:modified>
</cp:coreProperties>
</file>