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handoutMasterIdLst>
    <p:handoutMasterId r:id="rId61"/>
  </p:handoutMasterIdLst>
  <p:sldIdLst>
    <p:sldId id="256" r:id="rId2"/>
    <p:sldId id="257" r:id="rId3"/>
    <p:sldId id="258" r:id="rId4"/>
    <p:sldId id="259" r:id="rId5"/>
    <p:sldId id="260" r:id="rId6"/>
    <p:sldId id="263" r:id="rId7"/>
    <p:sldId id="297" r:id="rId8"/>
    <p:sldId id="302" r:id="rId9"/>
    <p:sldId id="303" r:id="rId10"/>
    <p:sldId id="355" r:id="rId11"/>
    <p:sldId id="341" r:id="rId12"/>
    <p:sldId id="261" r:id="rId13"/>
    <p:sldId id="265" r:id="rId14"/>
    <p:sldId id="266" r:id="rId15"/>
    <p:sldId id="267" r:id="rId16"/>
    <p:sldId id="268" r:id="rId17"/>
    <p:sldId id="269" r:id="rId18"/>
    <p:sldId id="270" r:id="rId19"/>
    <p:sldId id="271" r:id="rId20"/>
    <p:sldId id="272" r:id="rId21"/>
    <p:sldId id="342" r:id="rId22"/>
    <p:sldId id="300" r:id="rId23"/>
    <p:sldId id="299" r:id="rId24"/>
    <p:sldId id="301" r:id="rId25"/>
    <p:sldId id="343" r:id="rId26"/>
    <p:sldId id="280" r:id="rId27"/>
    <p:sldId id="340" r:id="rId28"/>
    <p:sldId id="276" r:id="rId29"/>
    <p:sldId id="277" r:id="rId30"/>
    <p:sldId id="278" r:id="rId31"/>
    <p:sldId id="298" r:id="rId32"/>
    <p:sldId id="282" r:id="rId33"/>
    <p:sldId id="331" r:id="rId34"/>
    <p:sldId id="332" r:id="rId35"/>
    <p:sldId id="283" r:id="rId36"/>
    <p:sldId id="333" r:id="rId37"/>
    <p:sldId id="284" r:id="rId38"/>
    <p:sldId id="285" r:id="rId39"/>
    <p:sldId id="334" r:id="rId40"/>
    <p:sldId id="286" r:id="rId41"/>
    <p:sldId id="356" r:id="rId42"/>
    <p:sldId id="288" r:id="rId43"/>
    <p:sldId id="335" r:id="rId44"/>
    <p:sldId id="289" r:id="rId45"/>
    <p:sldId id="290" r:id="rId46"/>
    <p:sldId id="291" r:id="rId47"/>
    <p:sldId id="348" r:id="rId48"/>
    <p:sldId id="293" r:id="rId49"/>
    <p:sldId id="294" r:id="rId50"/>
    <p:sldId id="292" r:id="rId51"/>
    <p:sldId id="337" r:id="rId52"/>
    <p:sldId id="338" r:id="rId53"/>
    <p:sldId id="320" r:id="rId54"/>
    <p:sldId id="336" r:id="rId55"/>
    <p:sldId id="350" r:id="rId56"/>
    <p:sldId id="351" r:id="rId57"/>
    <p:sldId id="353" r:id="rId58"/>
    <p:sldId id="328" r:id="rId59"/>
  </p:sldIdLst>
  <p:sldSz cx="9144000" cy="6858000" type="screen4x3"/>
  <p:notesSz cx="7077075" cy="9004300"/>
  <p:custDataLst>
    <p:tags r:id="rId62"/>
  </p:custDataLst>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useTimings="0">
    <p:present/>
    <p:sldAll/>
    <p:penClr>
      <a:srgbClr val="FF0000"/>
    </p:penClr>
  </p:showPr>
  <p:clrMru>
    <a:srgbClr val="006699"/>
    <a:srgbClr val="003366"/>
    <a:srgbClr val="FF0000"/>
    <a:srgbClr val="000066"/>
    <a:srgbClr val="9933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192" autoAdjust="0"/>
    <p:restoredTop sz="90929"/>
  </p:normalViewPr>
  <p:slideViewPr>
    <p:cSldViewPr>
      <p:cViewPr varScale="1">
        <p:scale>
          <a:sx n="42" d="100"/>
          <a:sy n="42" d="100"/>
        </p:scale>
        <p:origin x="-96" y="-2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2" d="100"/>
        <a:sy n="62" d="100"/>
      </p:scale>
      <p:origin x="0" y="0"/>
    </p:cViewPr>
  </p:sorterViewPr>
  <p:notesViewPr>
    <p:cSldViewPr>
      <p:cViewPr varScale="1">
        <p:scale>
          <a:sx n="60" d="100"/>
          <a:sy n="60" d="100"/>
        </p:scale>
        <p:origin x="-1716" y="-60"/>
      </p:cViewPr>
      <p:guideLst>
        <p:guide orient="horz" pos="2836"/>
        <p:guide pos="2229"/>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5463" cy="450850"/>
          </a:xfrm>
          <a:prstGeom prst="rect">
            <a:avLst/>
          </a:prstGeom>
        </p:spPr>
        <p:txBody>
          <a:bodyPr vert="horz" lIns="89035" tIns="44518" rIns="89035" bIns="44518" rtlCol="0"/>
          <a:lstStyle>
            <a:lvl1pPr algn="l">
              <a:defRPr sz="1200"/>
            </a:lvl1pPr>
          </a:lstStyle>
          <a:p>
            <a:pPr>
              <a:defRPr/>
            </a:pPr>
            <a:endParaRPr lang="en-US"/>
          </a:p>
        </p:txBody>
      </p:sp>
      <p:sp>
        <p:nvSpPr>
          <p:cNvPr id="3" name="Date Placeholder 2"/>
          <p:cNvSpPr>
            <a:spLocks noGrp="1"/>
          </p:cNvSpPr>
          <p:nvPr>
            <p:ph type="dt" sz="quarter" idx="1"/>
          </p:nvPr>
        </p:nvSpPr>
        <p:spPr>
          <a:xfrm>
            <a:off x="4010025" y="0"/>
            <a:ext cx="3065463" cy="450850"/>
          </a:xfrm>
          <a:prstGeom prst="rect">
            <a:avLst/>
          </a:prstGeom>
        </p:spPr>
        <p:txBody>
          <a:bodyPr vert="horz" lIns="89035" tIns="44518" rIns="89035" bIns="44518" rtlCol="0"/>
          <a:lstStyle>
            <a:lvl1pPr algn="r">
              <a:defRPr sz="1200"/>
            </a:lvl1pPr>
          </a:lstStyle>
          <a:p>
            <a:pPr>
              <a:defRPr/>
            </a:pPr>
            <a:fld id="{73083531-40D8-4147-920A-F6F9978C258A}" type="datetimeFigureOut">
              <a:rPr lang="en-US"/>
              <a:pPr>
                <a:defRPr/>
              </a:pPr>
              <a:t>11/4/2014</a:t>
            </a:fld>
            <a:endParaRPr lang="en-US"/>
          </a:p>
        </p:txBody>
      </p:sp>
      <p:sp>
        <p:nvSpPr>
          <p:cNvPr id="4" name="Footer Placeholder 3"/>
          <p:cNvSpPr>
            <a:spLocks noGrp="1"/>
          </p:cNvSpPr>
          <p:nvPr>
            <p:ph type="ftr" sz="quarter" idx="2"/>
          </p:nvPr>
        </p:nvSpPr>
        <p:spPr>
          <a:xfrm>
            <a:off x="0" y="8551863"/>
            <a:ext cx="3065463" cy="450850"/>
          </a:xfrm>
          <a:prstGeom prst="rect">
            <a:avLst/>
          </a:prstGeom>
        </p:spPr>
        <p:txBody>
          <a:bodyPr vert="horz" lIns="89035" tIns="44518" rIns="89035" bIns="44518"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010025" y="8551863"/>
            <a:ext cx="3065463" cy="450850"/>
          </a:xfrm>
          <a:prstGeom prst="rect">
            <a:avLst/>
          </a:prstGeom>
        </p:spPr>
        <p:txBody>
          <a:bodyPr vert="horz" lIns="89035" tIns="44518" rIns="89035" bIns="44518" rtlCol="0" anchor="b"/>
          <a:lstStyle>
            <a:lvl1pPr algn="r">
              <a:defRPr sz="1200"/>
            </a:lvl1pPr>
          </a:lstStyle>
          <a:p>
            <a:pPr>
              <a:defRPr/>
            </a:pPr>
            <a:fld id="{D4FFC5D5-7CCE-428C-9D19-4BE97311D53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3065463" cy="450850"/>
          </a:xfrm>
          <a:prstGeom prst="rect">
            <a:avLst/>
          </a:prstGeom>
          <a:noFill/>
          <a:ln w="9525">
            <a:noFill/>
            <a:miter lim="800000"/>
            <a:headEnd/>
            <a:tailEnd/>
          </a:ln>
          <a:effectLst/>
        </p:spPr>
        <p:txBody>
          <a:bodyPr vert="horz" wrap="square" lIns="91884" tIns="45942" rIns="91884" bIns="45942" numCol="1" anchor="t" anchorCtr="0" compatLnSpc="1">
            <a:prstTxWarp prst="textNoShape">
              <a:avLst/>
            </a:prstTxWarp>
          </a:bodyPr>
          <a:lstStyle>
            <a:lvl1pPr>
              <a:defRPr sz="1200"/>
            </a:lvl1pPr>
          </a:lstStyle>
          <a:p>
            <a:pPr>
              <a:defRPr/>
            </a:pPr>
            <a:endParaRPr lang="en-US"/>
          </a:p>
        </p:txBody>
      </p:sp>
      <p:sp>
        <p:nvSpPr>
          <p:cNvPr id="46083" name="Rectangle 3"/>
          <p:cNvSpPr>
            <a:spLocks noGrp="1" noChangeArrowheads="1"/>
          </p:cNvSpPr>
          <p:nvPr>
            <p:ph type="dt" idx="1"/>
          </p:nvPr>
        </p:nvSpPr>
        <p:spPr bwMode="auto">
          <a:xfrm>
            <a:off x="4011613" y="0"/>
            <a:ext cx="3065462" cy="450850"/>
          </a:xfrm>
          <a:prstGeom prst="rect">
            <a:avLst/>
          </a:prstGeom>
          <a:noFill/>
          <a:ln w="9525">
            <a:noFill/>
            <a:miter lim="800000"/>
            <a:headEnd/>
            <a:tailEnd/>
          </a:ln>
          <a:effectLst/>
        </p:spPr>
        <p:txBody>
          <a:bodyPr vert="horz" wrap="square" lIns="91884" tIns="45942" rIns="91884" bIns="45942" numCol="1" anchor="t" anchorCtr="0" compatLnSpc="1">
            <a:prstTxWarp prst="textNoShape">
              <a:avLst/>
            </a:prstTxWarp>
          </a:bodyPr>
          <a:lstStyle>
            <a:lvl1pPr algn="r">
              <a:defRPr sz="1200"/>
            </a:lvl1pPr>
          </a:lstStyle>
          <a:p>
            <a:pPr>
              <a:defRPr/>
            </a:pPr>
            <a:endParaRPr lang="en-US"/>
          </a:p>
        </p:txBody>
      </p:sp>
      <p:sp>
        <p:nvSpPr>
          <p:cNvPr id="61444" name="Rectangle 4"/>
          <p:cNvSpPr>
            <a:spLocks noChangeArrowheads="1" noTextEdit="1"/>
          </p:cNvSpPr>
          <p:nvPr>
            <p:ph type="sldImg" idx="2"/>
          </p:nvPr>
        </p:nvSpPr>
        <p:spPr bwMode="auto">
          <a:xfrm>
            <a:off x="1285875" y="674688"/>
            <a:ext cx="4505325" cy="3378200"/>
          </a:xfrm>
          <a:prstGeom prst="rect">
            <a:avLst/>
          </a:prstGeom>
          <a:noFill/>
          <a:ln w="9525">
            <a:solidFill>
              <a:srgbClr val="000000"/>
            </a:solidFill>
            <a:miter lim="800000"/>
            <a:headEnd/>
            <a:tailEnd/>
          </a:ln>
        </p:spPr>
      </p:sp>
      <p:sp>
        <p:nvSpPr>
          <p:cNvPr id="46085" name="Rectangle 5"/>
          <p:cNvSpPr>
            <a:spLocks noGrp="1" noChangeArrowheads="1"/>
          </p:cNvSpPr>
          <p:nvPr>
            <p:ph type="body" sz="quarter" idx="3"/>
          </p:nvPr>
        </p:nvSpPr>
        <p:spPr bwMode="auto">
          <a:xfrm>
            <a:off x="942975" y="4276725"/>
            <a:ext cx="5191125" cy="4052888"/>
          </a:xfrm>
          <a:prstGeom prst="rect">
            <a:avLst/>
          </a:prstGeom>
          <a:noFill/>
          <a:ln w="9525">
            <a:noFill/>
            <a:miter lim="800000"/>
            <a:headEnd/>
            <a:tailEnd/>
          </a:ln>
          <a:effectLst/>
        </p:spPr>
        <p:txBody>
          <a:bodyPr vert="horz" wrap="square" lIns="91884" tIns="45942" rIns="91884" bIns="459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6086" name="Rectangle 6"/>
          <p:cNvSpPr>
            <a:spLocks noGrp="1" noChangeArrowheads="1"/>
          </p:cNvSpPr>
          <p:nvPr>
            <p:ph type="ftr" sz="quarter" idx="4"/>
          </p:nvPr>
        </p:nvSpPr>
        <p:spPr bwMode="auto">
          <a:xfrm>
            <a:off x="0" y="8553450"/>
            <a:ext cx="3065463" cy="450850"/>
          </a:xfrm>
          <a:prstGeom prst="rect">
            <a:avLst/>
          </a:prstGeom>
          <a:noFill/>
          <a:ln w="9525">
            <a:noFill/>
            <a:miter lim="800000"/>
            <a:headEnd/>
            <a:tailEnd/>
          </a:ln>
          <a:effectLst/>
        </p:spPr>
        <p:txBody>
          <a:bodyPr vert="horz" wrap="square" lIns="91884" tIns="45942" rIns="91884" bIns="45942" numCol="1" anchor="b" anchorCtr="0" compatLnSpc="1">
            <a:prstTxWarp prst="textNoShape">
              <a:avLst/>
            </a:prstTxWarp>
          </a:bodyPr>
          <a:lstStyle>
            <a:lvl1pPr>
              <a:defRPr sz="1200"/>
            </a:lvl1pPr>
          </a:lstStyle>
          <a:p>
            <a:pPr>
              <a:defRPr/>
            </a:pPr>
            <a:endParaRPr lang="en-US"/>
          </a:p>
        </p:txBody>
      </p:sp>
      <p:sp>
        <p:nvSpPr>
          <p:cNvPr id="46087" name="Rectangle 7"/>
          <p:cNvSpPr>
            <a:spLocks noGrp="1" noChangeArrowheads="1"/>
          </p:cNvSpPr>
          <p:nvPr>
            <p:ph type="sldNum" sz="quarter" idx="5"/>
          </p:nvPr>
        </p:nvSpPr>
        <p:spPr bwMode="auto">
          <a:xfrm>
            <a:off x="4011613" y="8553450"/>
            <a:ext cx="3065462" cy="450850"/>
          </a:xfrm>
          <a:prstGeom prst="rect">
            <a:avLst/>
          </a:prstGeom>
          <a:noFill/>
          <a:ln w="9525">
            <a:noFill/>
            <a:miter lim="800000"/>
            <a:headEnd/>
            <a:tailEnd/>
          </a:ln>
          <a:effectLst/>
        </p:spPr>
        <p:txBody>
          <a:bodyPr vert="horz" wrap="square" lIns="91884" tIns="45942" rIns="91884" bIns="45942" numCol="1" anchor="b" anchorCtr="0" compatLnSpc="1">
            <a:prstTxWarp prst="textNoShape">
              <a:avLst/>
            </a:prstTxWarp>
          </a:bodyPr>
          <a:lstStyle>
            <a:lvl1pPr algn="r">
              <a:defRPr sz="1200"/>
            </a:lvl1pPr>
          </a:lstStyle>
          <a:p>
            <a:pPr>
              <a:defRPr/>
            </a:pPr>
            <a:fld id="{CDBB249F-6755-4D57-B88A-211DB229AAE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6893242-905C-45C3-BC7A-B637CF6D32B6}" type="slidenum">
              <a:rPr lang="en-US" altLang="en-US" smtClean="0"/>
              <a:pPr/>
              <a:t>1</a:t>
            </a:fld>
            <a:endParaRPr lang="en-US" altLang="en-US" smtClean="0"/>
          </a:p>
        </p:txBody>
      </p:sp>
      <p:sp>
        <p:nvSpPr>
          <p:cNvPr id="62467" name="Rectangle 2"/>
          <p:cNvSpPr>
            <a:spLocks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altLang="en-US" sz="1400" smtClean="0"/>
              <a:t>Folder Title: Antigens, AgTitle</a:t>
            </a:r>
          </a:p>
          <a:p>
            <a:pPr eaLnBrk="1" hangingPunct="1"/>
            <a:endParaRPr lang="en-US" altLang="en-US" sz="1400" smtClean="0"/>
          </a:p>
          <a:p>
            <a:pPr eaLnBrk="1" hangingPunct="1"/>
            <a:r>
              <a:rPr lang="en-US" altLang="en-US" sz="1400" smtClean="0"/>
              <a:t>	Specific adaptive immunity is based on the recognition of specific chemical determinants by specific T-Cell receptors and by specific antibodies. </a:t>
            </a:r>
            <a:r>
              <a:rPr lang="en-US" altLang="en-US" sz="1400" smtClean="0">
                <a:solidFill>
                  <a:srgbClr val="FF0000"/>
                </a:solidFill>
              </a:rPr>
              <a:t>Specific adaptive immunity is antigen-driven and antigen-based</a:t>
            </a:r>
            <a:r>
              <a:rPr lang="en-US" altLang="en-US" sz="1400" smtClean="0"/>
              <a:t>. Therefore, an understanding of antigen structure, antigen function, and antigen recognition are fundamental to understanding and using specific adaptive immunity.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E918C889-281D-47DE-A5B0-FA3B65A3D88C}" type="slidenum">
              <a:rPr lang="en-US" altLang="en-US" smtClean="0"/>
              <a:pPr/>
              <a:t>2</a:t>
            </a:fld>
            <a:endParaRPr lang="en-US" altLang="en-US" smtClean="0"/>
          </a:p>
        </p:txBody>
      </p:sp>
      <p:sp>
        <p:nvSpPr>
          <p:cNvPr id="63491" name="Rectangle 1026"/>
          <p:cNvSpPr>
            <a:spLocks noChangeArrowheads="1" noTextEdit="1"/>
          </p:cNvSpPr>
          <p:nvPr>
            <p:ph type="sldImg"/>
          </p:nvPr>
        </p:nvSpPr>
        <p:spPr>
          <a:ln/>
        </p:spPr>
      </p:sp>
      <p:sp>
        <p:nvSpPr>
          <p:cNvPr id="63492" name="Rectangle 1027"/>
          <p:cNvSpPr>
            <a:spLocks noGrp="1" noChangeArrowheads="1"/>
          </p:cNvSpPr>
          <p:nvPr>
            <p:ph type="body" idx="1"/>
          </p:nvPr>
        </p:nvSpPr>
        <p:spPr>
          <a:noFill/>
          <a:ln/>
        </p:spPr>
        <p:txBody>
          <a:bodyPr/>
          <a:lstStyle/>
          <a:p>
            <a:pPr eaLnBrk="1" hangingPunct="1"/>
            <a:r>
              <a:rPr lang="en-US" altLang="en-US" sz="1400" smtClean="0"/>
              <a:t>Folder Title: Antigens, Imm&amp;Ag</a:t>
            </a:r>
          </a:p>
          <a:p>
            <a:pPr eaLnBrk="1" hangingPunct="1"/>
            <a:r>
              <a:rPr lang="en-US" altLang="en-US" sz="1400" smtClean="0"/>
              <a:t>	This sets forth  the important distinction between that which is antigenic and that which is immunogenic. "Antigen" is a chemical concept - something that binds chemically to an antibody or to a T-Cell receptor. "Immunogen" is a functional biological concept. </a:t>
            </a:r>
            <a:r>
              <a:rPr lang="en-US" altLang="en-US" sz="1400" smtClean="0">
                <a:solidFill>
                  <a:srgbClr val="FF0000"/>
                </a:solidFill>
              </a:rPr>
              <a:t>An immunogen is an antigen that does something</a:t>
            </a:r>
            <a:r>
              <a:rPr lang="en-US" altLang="en-US" sz="1400" smtClean="0"/>
              <a:t> </a:t>
            </a:r>
            <a:r>
              <a:rPr lang="en-US" altLang="en-US" sz="1400" smtClean="0">
                <a:solidFill>
                  <a:srgbClr val="FF0000"/>
                </a:solidFill>
              </a:rPr>
              <a:t>in a biological system</a:t>
            </a:r>
            <a:r>
              <a:rPr lang="en-US" altLang="en-US" sz="1400" smtClean="0"/>
              <a:t>- it generates an immune response after binding to an antibody or to a T-Cell receptor.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BC38DC83-D959-49F7-8E6F-AF10F3B48109}" type="slidenum">
              <a:rPr lang="en-US" altLang="en-US" smtClean="0"/>
              <a:pPr/>
              <a:t>3</a:t>
            </a:fld>
            <a:endParaRPr lang="en-US" altLang="en-US" smtClean="0"/>
          </a:p>
        </p:txBody>
      </p:sp>
      <p:sp>
        <p:nvSpPr>
          <p:cNvPr id="64515" name="Rectangle 1026"/>
          <p:cNvSpPr>
            <a:spLocks noChangeArrowheads="1" noTextEdit="1"/>
          </p:cNvSpPr>
          <p:nvPr>
            <p:ph type="sldImg"/>
          </p:nvPr>
        </p:nvSpPr>
        <p:spPr>
          <a:ln/>
        </p:spPr>
      </p:sp>
      <p:sp>
        <p:nvSpPr>
          <p:cNvPr id="64516" name="Rectangle 1027"/>
          <p:cNvSpPr>
            <a:spLocks noGrp="1" noChangeArrowheads="1"/>
          </p:cNvSpPr>
          <p:nvPr>
            <p:ph type="body" idx="1"/>
          </p:nvPr>
        </p:nvSpPr>
        <p:spPr>
          <a:noFill/>
          <a:ln/>
        </p:spPr>
        <p:txBody>
          <a:bodyPr/>
          <a:lstStyle/>
          <a:p>
            <a:pPr eaLnBrk="1" hangingPunct="1"/>
            <a:r>
              <a:rPr lang="en-US" altLang="en-US" sz="1400" smtClean="0"/>
              <a:t>Folder Title: Antigens, Hap&amp;Epi</a:t>
            </a:r>
          </a:p>
          <a:p>
            <a:pPr eaLnBrk="1" hangingPunct="1"/>
            <a:r>
              <a:rPr lang="en-US" altLang="en-US" sz="1400" smtClean="0"/>
              <a:t>	This extends the concept of antigens to the meaning of "Haptens" and "Epitopes</a:t>
            </a:r>
            <a:r>
              <a:rPr lang="en-US" altLang="en-US"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6A065ED8-51BF-41BF-8D80-FF656A106323}" type="slidenum">
              <a:rPr lang="en-US" altLang="en-US" smtClean="0"/>
              <a:pPr/>
              <a:t>4</a:t>
            </a:fld>
            <a:endParaRPr lang="en-US" altLang="en-US" smtClean="0"/>
          </a:p>
        </p:txBody>
      </p:sp>
      <p:sp>
        <p:nvSpPr>
          <p:cNvPr id="65539" name="Rectangle 2"/>
          <p:cNvSpPr>
            <a:spLocks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altLang="en-US" sz="1400" smtClean="0"/>
              <a:t>Folder Title: Antigens, AgAbSep</a:t>
            </a:r>
          </a:p>
          <a:p>
            <a:pPr eaLnBrk="1" hangingPunct="1"/>
            <a:r>
              <a:rPr lang="en-US" altLang="en-US" sz="1400" smtClean="0"/>
              <a:t>	The topological 3-dimensional arrangement of chemical constituents of an antigen are  topologically and chemically complementary to the topological arrangement and chemical nature of the amino acid side chains that comprise the 3-dimensional structure of the antibody that binds to the  antigen.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472704A7-0650-4353-9A92-4A937FD88B75}" type="slidenum">
              <a:rPr lang="en-US" altLang="en-US" smtClean="0"/>
              <a:pPr/>
              <a:t>5</a:t>
            </a:fld>
            <a:endParaRPr lang="en-US" altLang="en-US" smtClean="0"/>
          </a:p>
        </p:txBody>
      </p:sp>
      <p:sp>
        <p:nvSpPr>
          <p:cNvPr id="66563" name="Rectangle 2"/>
          <p:cNvSpPr>
            <a:spLocks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altLang="en-US" sz="1400" smtClean="0"/>
              <a:t>Folder Title: Antigens, AgAbKiss</a:t>
            </a:r>
          </a:p>
          <a:p>
            <a:pPr eaLnBrk="1" hangingPunct="1"/>
            <a:r>
              <a:rPr lang="en-US" altLang="en-US" sz="1400" smtClean="0"/>
              <a:t>	When the macromolecular antigen and the antibody that recognizes the antigen are in contact with another, their precise complementarity make them look like one single macromolecular structure rather than two distinct molecules.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4AADC644-78D0-4808-8BE4-B2881A7F31AF}" type="slidenum">
              <a:rPr lang="en-US" altLang="en-US" smtClean="0"/>
              <a:pPr/>
              <a:t>27</a:t>
            </a:fld>
            <a:endParaRPr lang="en-US" altLang="en-US" smtClean="0"/>
          </a:p>
        </p:txBody>
      </p:sp>
      <p:sp>
        <p:nvSpPr>
          <p:cNvPr id="67587" name="Rectangle 2"/>
          <p:cNvSpPr>
            <a:spLocks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E02E7F5-809A-4588-9FE6-AE51D0DE5F1D}" type="slidenum">
              <a:rPr lang="en-US" altLang="en-US" smtClean="0"/>
              <a:pPr/>
              <a:t>44</a:t>
            </a:fld>
            <a:endParaRPr lang="en-US" altLang="en-US" smtClean="0"/>
          </a:p>
        </p:txBody>
      </p:sp>
      <p:sp>
        <p:nvSpPr>
          <p:cNvPr id="68611" name="Rectangle 2"/>
          <p:cNvSpPr>
            <a:spLocks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altLang="en-US" sz="1400" smtClean="0"/>
              <a:t>Folder Title: Antigens, RhAttack</a:t>
            </a:r>
          </a:p>
          <a:p>
            <a:pPr eaLnBrk="1" hangingPunct="1"/>
            <a:r>
              <a:rPr lang="en-US" altLang="en-US" sz="1400" smtClean="0"/>
              <a:t>	The upper half of the graphic shows the initial sensitization of the mother by primary exposure to her baby's Rh Antigen during its birth. The antibody that is generated during the primary exposure can't cross the placenta, and the antibody generally is produced only during or after delivery, so there is no problem for the first Rh+ baby.</a:t>
            </a:r>
          </a:p>
          <a:p>
            <a:pPr eaLnBrk="1" hangingPunct="1"/>
            <a:r>
              <a:rPr lang="en-US" altLang="en-US" sz="1400" smtClean="0"/>
              <a:t>	The lower half of the figure shows the high-intensity, second set reaction that comes about during her second pregnancy with an Rh+ fetus. An antibody class is generated from the second set memory response that can cross the placenta and attack the Rh+ developing fetus.</a:t>
            </a:r>
          </a:p>
          <a:p>
            <a:pPr eaLnBrk="1" hangingPunct="1"/>
            <a:r>
              <a:rPr lang="en-US" altLang="en-US" sz="1400" smtClean="0"/>
              <a:t>	The devastating result that can come about is shown on the next graphic which shows a baby with erythroblastosis fetalis, or hemolytic disease of the new-born.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C10B710-8F91-422C-BE75-2E0D0B222AEC}"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561EC92-B6CB-4C51-878F-F00CD6A2884C}"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BD7A07E-F80F-4DEF-9A09-398BB1C2F3B5}"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AF8D0A5-A88F-4603-BC83-0C5B13F46B69}"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47C6C09-DEFF-42EF-919F-61DB43359D8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B0FBABF-C073-4F76-B896-77857590F8AD}"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F406C68-0C54-4D06-9380-E4CCB66717D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18FA37F-598D-478A-9669-9F0A44684BDC}"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0ED6A45-D0BB-4EEB-8D06-9284871B1C9F}"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680F9C6B-82F0-47EE-BA8D-B2F13DA25C0B}"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9E91657-38EB-48FD-AA74-2FEAD482F16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9DB6D71-7BAB-406D-920E-5011FC80B27D}"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4A09BAE6-B4C7-4F56-9A88-945022818E3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55.xml.rels><?xml version="1.0" encoding="UTF-8" standalone="yes"?>
<Relationships xmlns="http://schemas.openxmlformats.org/package/2006/relationships"><Relationship Id="rId2" Type="http://schemas.openxmlformats.org/officeDocument/2006/relationships/hyperlink" Target="http://www.pbs.org/wgbh/nova/meningitis/"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1600200"/>
            <a:ext cx="7772400" cy="1066800"/>
          </a:xfrm>
          <a:solidFill>
            <a:schemeClr val="bg1"/>
          </a:solidFill>
        </p:spPr>
        <p:txBody>
          <a:bodyPr/>
          <a:lstStyle/>
          <a:p>
            <a:pPr eaLnBrk="1" hangingPunct="1"/>
            <a:r>
              <a:rPr lang="en-US" altLang="zh-CN" sz="5400" b="1" smtClean="0">
                <a:solidFill>
                  <a:schemeClr val="accent2"/>
                </a:solidFill>
              </a:rPr>
              <a:t>Antigen</a:t>
            </a:r>
            <a:r>
              <a:rPr lang="en-US" altLang="zh-CN" sz="5400" b="1" smtClean="0"/>
              <a:t> </a:t>
            </a:r>
            <a:r>
              <a:rPr lang="en-US" altLang="zh-CN" sz="5400" b="1" smtClean="0">
                <a:solidFill>
                  <a:schemeClr val="accent2"/>
                </a:solidFill>
              </a:rPr>
              <a:t>Structure and Immunogenicity</a:t>
            </a:r>
          </a:p>
        </p:txBody>
      </p:sp>
      <p:sp>
        <p:nvSpPr>
          <p:cNvPr id="2051" name="Rectangle 3"/>
          <p:cNvSpPr>
            <a:spLocks noGrp="1" noChangeArrowheads="1"/>
          </p:cNvSpPr>
          <p:nvPr>
            <p:ph type="subTitle" idx="1"/>
          </p:nvPr>
        </p:nvSpPr>
        <p:spPr>
          <a:xfrm>
            <a:off x="457200" y="4114800"/>
            <a:ext cx="6400800" cy="838200"/>
          </a:xfrm>
        </p:spPr>
        <p:txBody>
          <a:bodyPr/>
          <a:lstStyle/>
          <a:p>
            <a:pPr eaLnBrk="1" hangingPunct="1"/>
            <a:r>
              <a:rPr lang="en-US" altLang="zh-CN" b="1" smtClean="0"/>
              <a:t>Updated: September 16, 2014</a:t>
            </a:r>
          </a:p>
        </p:txBody>
      </p:sp>
      <p:sp>
        <p:nvSpPr>
          <p:cNvPr id="2052" name="Rectangle 4"/>
          <p:cNvSpPr>
            <a:spLocks noChangeArrowheads="1"/>
          </p:cNvSpPr>
          <p:nvPr/>
        </p:nvSpPr>
        <p:spPr bwMode="auto">
          <a:xfrm>
            <a:off x="4267200" y="3048000"/>
            <a:ext cx="4927600" cy="830263"/>
          </a:xfrm>
          <a:prstGeom prst="rect">
            <a:avLst/>
          </a:prstGeom>
          <a:noFill/>
          <a:ln w="9525">
            <a:noFill/>
            <a:miter lim="800000"/>
            <a:headEnd/>
            <a:tailEnd/>
          </a:ln>
        </p:spPr>
        <p:txBody>
          <a:bodyPr>
            <a:spAutoFit/>
          </a:bodyPr>
          <a:lstStyle/>
          <a:p>
            <a:r>
              <a:rPr lang="en-US" altLang="zh-CN" b="1" i="1">
                <a:solidFill>
                  <a:srgbClr val="9933FF"/>
                </a:solidFill>
              </a:rPr>
              <a:t>Folder Title:  Antigens(NoTP)</a:t>
            </a:r>
            <a:br>
              <a:rPr lang="en-US" altLang="zh-CN" b="1" i="1">
                <a:solidFill>
                  <a:srgbClr val="9933FF"/>
                </a:solidFill>
              </a:rPr>
            </a:br>
            <a:r>
              <a:rPr lang="en-US" altLang="zh-CN" b="1" i="1">
                <a:solidFill>
                  <a:srgbClr val="9933FF"/>
                </a:solidFill>
              </a:rPr>
              <a:t>(Without TP Slides) </a:t>
            </a:r>
          </a:p>
        </p:txBody>
      </p:sp>
    </p:spTree>
    <p:custDataLst>
      <p:tags r:id="rId1"/>
    </p:custData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TPFONDY-USER\Desktop\hemoglobin.jpg"/>
          <p:cNvPicPr>
            <a:picLocks noChangeAspect="1" noChangeArrowheads="1"/>
          </p:cNvPicPr>
          <p:nvPr/>
        </p:nvPicPr>
        <p:blipFill>
          <a:blip r:embed="rId2"/>
          <a:srcRect/>
          <a:stretch>
            <a:fillRect/>
          </a:stretch>
        </p:blipFill>
        <p:spPr bwMode="auto">
          <a:xfrm>
            <a:off x="3152775" y="76200"/>
            <a:ext cx="6215063" cy="4724400"/>
          </a:xfrm>
          <a:prstGeom prst="rect">
            <a:avLst/>
          </a:prstGeom>
          <a:noFill/>
          <a:ln w="9525">
            <a:noFill/>
            <a:miter lim="800000"/>
            <a:headEnd/>
            <a:tailEnd/>
          </a:ln>
        </p:spPr>
      </p:pic>
      <p:pic>
        <p:nvPicPr>
          <p:cNvPr id="11267" name="Picture 3" descr="C:\Users\TPFONDY-USER\Desktop\myoglobin.jpg"/>
          <p:cNvPicPr>
            <a:picLocks noChangeAspect="1" noChangeArrowheads="1"/>
          </p:cNvPicPr>
          <p:nvPr/>
        </p:nvPicPr>
        <p:blipFill>
          <a:blip r:embed="rId3"/>
          <a:srcRect/>
          <a:stretch>
            <a:fillRect/>
          </a:stretch>
        </p:blipFill>
        <p:spPr bwMode="auto">
          <a:xfrm>
            <a:off x="12700" y="3200400"/>
            <a:ext cx="3524250" cy="3505200"/>
          </a:xfrm>
          <a:prstGeom prst="rect">
            <a:avLst/>
          </a:prstGeom>
          <a:noFill/>
          <a:ln w="9525">
            <a:noFill/>
            <a:miter lim="800000"/>
            <a:headEnd/>
            <a:tailEnd/>
          </a:ln>
        </p:spPr>
      </p:pic>
      <p:sp>
        <p:nvSpPr>
          <p:cNvPr id="11268" name="TextBox 1"/>
          <p:cNvSpPr txBox="1">
            <a:spLocks noChangeArrowheads="1"/>
          </p:cNvSpPr>
          <p:nvPr/>
        </p:nvSpPr>
        <p:spPr bwMode="auto">
          <a:xfrm>
            <a:off x="104775" y="304800"/>
            <a:ext cx="3048000" cy="3046413"/>
          </a:xfrm>
          <a:prstGeom prst="rect">
            <a:avLst/>
          </a:prstGeom>
          <a:noFill/>
          <a:ln w="9525">
            <a:noFill/>
            <a:miter lim="800000"/>
            <a:headEnd/>
            <a:tailEnd/>
          </a:ln>
        </p:spPr>
        <p:txBody>
          <a:bodyPr>
            <a:spAutoFit/>
          </a:bodyPr>
          <a:lstStyle/>
          <a:p>
            <a:pPr algn="ctr"/>
            <a:r>
              <a:rPr lang="en-US" altLang="en-US"/>
              <a:t>Myoglobin </a:t>
            </a:r>
          </a:p>
          <a:p>
            <a:pPr algn="ctr"/>
            <a:r>
              <a:rPr lang="en-US" altLang="en-US"/>
              <a:t>Single Polypeptide</a:t>
            </a:r>
          </a:p>
          <a:p>
            <a:pPr algn="ctr"/>
            <a:r>
              <a:rPr lang="en-US" altLang="en-US"/>
              <a:t>17,000 MW (Tertiary Structure)</a:t>
            </a:r>
          </a:p>
          <a:p>
            <a:pPr algn="ctr"/>
            <a:r>
              <a:rPr lang="en-US" altLang="en-US"/>
              <a:t>About 7 secondary domains. One bound Heme in hydrophobic pocket</a:t>
            </a:r>
          </a:p>
        </p:txBody>
      </p:sp>
      <p:sp>
        <p:nvSpPr>
          <p:cNvPr id="11269" name="TextBox 2"/>
          <p:cNvSpPr txBox="1">
            <a:spLocks noChangeArrowheads="1"/>
          </p:cNvSpPr>
          <p:nvPr/>
        </p:nvSpPr>
        <p:spPr bwMode="auto">
          <a:xfrm>
            <a:off x="4800600" y="4648200"/>
            <a:ext cx="3810000" cy="1200150"/>
          </a:xfrm>
          <a:prstGeom prst="rect">
            <a:avLst/>
          </a:prstGeom>
          <a:noFill/>
          <a:ln w="9525">
            <a:noFill/>
            <a:miter lim="800000"/>
            <a:headEnd/>
            <a:tailEnd/>
          </a:ln>
        </p:spPr>
        <p:txBody>
          <a:bodyPr>
            <a:spAutoFit/>
          </a:bodyPr>
          <a:lstStyle/>
          <a:p>
            <a:r>
              <a:rPr lang="en-US" altLang="en-US"/>
              <a:t>Hemoglobin: a</a:t>
            </a:r>
            <a:r>
              <a:rPr lang="en-US" altLang="en-US" baseline="-25000"/>
              <a:t>2</a:t>
            </a:r>
            <a:r>
              <a:rPr lang="en-US" altLang="en-US"/>
              <a:t>b</a:t>
            </a:r>
            <a:r>
              <a:rPr lang="en-US" altLang="en-US" baseline="-25000"/>
              <a:t>2 </a:t>
            </a:r>
            <a:r>
              <a:rPr lang="en-US" altLang="en-US"/>
              <a:t>Tetramer</a:t>
            </a:r>
          </a:p>
          <a:p>
            <a:r>
              <a:rPr lang="en-US" altLang="en-US"/>
              <a:t>64,000 MW</a:t>
            </a:r>
          </a:p>
          <a:p>
            <a:r>
              <a:rPr lang="en-US" altLang="en-US"/>
              <a:t>One heme per subunit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990600"/>
            <a:ext cx="6781800" cy="4400550"/>
          </a:xfrm>
          <a:prstGeom prst="rect">
            <a:avLst/>
          </a:prstGeom>
          <a:noFill/>
        </p:spPr>
        <p:txBody>
          <a:bodyPr>
            <a:spAutoFit/>
          </a:bodyPr>
          <a:lstStyle/>
          <a:p>
            <a:pPr algn="ctr">
              <a:defRPr/>
            </a:pPr>
            <a:r>
              <a:rPr lang="en-US" sz="3200" b="1" u="sng" dirty="0"/>
              <a:t>What Determines Immunogenicity of an Antigen?</a:t>
            </a:r>
          </a:p>
          <a:p>
            <a:pPr>
              <a:defRPr/>
            </a:pPr>
            <a:endParaRPr lang="en-US" dirty="0"/>
          </a:p>
          <a:p>
            <a:pPr marL="457200" indent="-457200">
              <a:buFontTx/>
              <a:buAutoNum type="arabicPeriod"/>
              <a:defRPr/>
            </a:pPr>
            <a:r>
              <a:rPr lang="en-US" sz="2800" b="1" dirty="0"/>
              <a:t>Properties of the </a:t>
            </a:r>
            <a:r>
              <a:rPr lang="en-US" sz="2800" b="1" dirty="0" err="1"/>
              <a:t>immunogen</a:t>
            </a:r>
            <a:r>
              <a:rPr lang="en-US" sz="2800" b="1" dirty="0"/>
              <a:t/>
            </a:r>
            <a:br>
              <a:rPr lang="en-US" sz="2800" b="1" dirty="0"/>
            </a:br>
            <a:r>
              <a:rPr lang="en-US" sz="2000" b="1" dirty="0"/>
              <a:t>(See detailed breakdown next slide)</a:t>
            </a:r>
          </a:p>
          <a:p>
            <a:pPr marL="457200" indent="-457200">
              <a:buFontTx/>
              <a:buAutoNum type="arabicPeriod"/>
              <a:defRPr/>
            </a:pPr>
            <a:r>
              <a:rPr lang="en-US" sz="2800" b="1" dirty="0"/>
              <a:t>Properties of the Host </a:t>
            </a:r>
            <a:r>
              <a:rPr lang="en-US" sz="2000" b="1" dirty="0"/>
              <a:t>(Slides 12 and 18)</a:t>
            </a:r>
          </a:p>
          <a:p>
            <a:pPr>
              <a:defRPr/>
            </a:pPr>
            <a:r>
              <a:rPr lang="en-US" sz="2800" b="1" dirty="0"/>
              <a:t>	a.  Genetic</a:t>
            </a:r>
          </a:p>
          <a:p>
            <a:pPr>
              <a:defRPr/>
            </a:pPr>
            <a:r>
              <a:rPr lang="en-US" sz="2800" b="1" dirty="0"/>
              <a:t>	b.  Physiological</a:t>
            </a:r>
          </a:p>
          <a:p>
            <a:pPr>
              <a:defRPr/>
            </a:pPr>
            <a:r>
              <a:rPr lang="en-US" sz="2800" b="1" dirty="0"/>
              <a:t>3.   Mode of Antigen Exposure</a:t>
            </a:r>
          </a:p>
          <a:p>
            <a:pPr marL="914400" lvl="1" indent="-457200">
              <a:buFontTx/>
              <a:buAutoNum type="alphaLcPeriod" startAt="2"/>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ImGenFx1</a:t>
            </a:r>
          </a:p>
        </p:txBody>
      </p:sp>
      <p:pic>
        <p:nvPicPr>
          <p:cNvPr id="13315"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spd="med">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mtClean="0"/>
              <a:t>ImGenFx2</a:t>
            </a:r>
          </a:p>
        </p:txBody>
      </p:sp>
      <p:pic>
        <p:nvPicPr>
          <p:cNvPr id="14339" name="Picture 3"/>
          <p:cNvPicPr>
            <a:picLocks noChangeAspect="1" noChangeArrowheads="1"/>
          </p:cNvPicPr>
          <p:nvPr>
            <p:ph type="body" idx="1"/>
          </p:nvPr>
        </p:nvPicPr>
        <p:blipFill>
          <a:blip r:embed="rId3"/>
          <a:srcRect/>
          <a:stretch>
            <a:fillRect/>
          </a:stretch>
        </p:blipFill>
        <p:spPr>
          <a:xfrm>
            <a:off x="0" y="0"/>
            <a:ext cx="9144000" cy="5867400"/>
          </a:xfrm>
        </p:spPr>
      </p:pic>
      <p:sp>
        <p:nvSpPr>
          <p:cNvPr id="14340" name="TextBox 1"/>
          <p:cNvSpPr txBox="1">
            <a:spLocks noChangeArrowheads="1"/>
          </p:cNvSpPr>
          <p:nvPr/>
        </p:nvSpPr>
        <p:spPr bwMode="auto">
          <a:xfrm>
            <a:off x="914400" y="5257800"/>
            <a:ext cx="6934200" cy="830263"/>
          </a:xfrm>
          <a:prstGeom prst="rect">
            <a:avLst/>
          </a:prstGeom>
          <a:noFill/>
          <a:ln w="9525">
            <a:noFill/>
            <a:miter lim="800000"/>
            <a:headEnd/>
            <a:tailEnd/>
          </a:ln>
        </p:spPr>
        <p:txBody>
          <a:bodyPr>
            <a:spAutoFit/>
          </a:bodyPr>
          <a:lstStyle/>
          <a:p>
            <a:r>
              <a:rPr lang="en-US" altLang="en-US"/>
              <a:t>Called “H2” in Mice;  “HLA” in Human</a:t>
            </a:r>
          </a:p>
          <a:p>
            <a:r>
              <a:rPr lang="en-US" altLang="en-US"/>
              <a:t>HLA = Human Leucocyte-associated Antigens</a:t>
            </a:r>
          </a:p>
        </p:txBody>
      </p:sp>
    </p:spTree>
    <p:custDataLst>
      <p:tags r:id="rId1"/>
    </p:custDataLst>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ph type="body" idx="1"/>
          </p:nvPr>
        </p:nvPicPr>
        <p:blipFill>
          <a:blip r:embed="rId3"/>
          <a:srcRect/>
          <a:stretch>
            <a:fillRect/>
          </a:stretch>
        </p:blipFill>
        <p:spPr>
          <a:xfrm>
            <a:off x="-152400" y="1554163"/>
            <a:ext cx="9144000" cy="5257800"/>
          </a:xfrm>
        </p:spPr>
      </p:pic>
      <p:sp>
        <p:nvSpPr>
          <p:cNvPr id="15363" name="TextBox 1"/>
          <p:cNvSpPr txBox="1">
            <a:spLocks noChangeArrowheads="1"/>
          </p:cNvSpPr>
          <p:nvPr/>
        </p:nvSpPr>
        <p:spPr bwMode="auto">
          <a:xfrm>
            <a:off x="152400" y="76200"/>
            <a:ext cx="8839200" cy="1477963"/>
          </a:xfrm>
          <a:prstGeom prst="rect">
            <a:avLst/>
          </a:prstGeom>
          <a:noFill/>
          <a:ln w="9525">
            <a:noFill/>
            <a:miter lim="800000"/>
            <a:headEnd/>
            <a:tailEnd/>
          </a:ln>
        </p:spPr>
        <p:txBody>
          <a:bodyPr>
            <a:spAutoFit/>
          </a:bodyPr>
          <a:lstStyle/>
          <a:p>
            <a:pPr algn="ctr"/>
            <a:r>
              <a:rPr lang="en-US" altLang="en-US" b="1"/>
              <a:t>Immunogenicity of Antigens and the MHC Gene Collection:</a:t>
            </a:r>
          </a:p>
          <a:p>
            <a:r>
              <a:rPr lang="en-US" altLang="en-US" sz="2200">
                <a:solidFill>
                  <a:srgbClr val="FF0000"/>
                </a:solidFill>
              </a:rPr>
              <a:t>MHC</a:t>
            </a:r>
            <a:r>
              <a:rPr lang="en-US" altLang="en-US" sz="2200"/>
              <a:t> = Major Histocompatibility Complex</a:t>
            </a:r>
          </a:p>
          <a:p>
            <a:r>
              <a:rPr lang="en-US" altLang="en-US" sz="2200">
                <a:solidFill>
                  <a:srgbClr val="FF0000"/>
                </a:solidFill>
              </a:rPr>
              <a:t>Haplotype </a:t>
            </a:r>
            <a:r>
              <a:rPr lang="en-US" altLang="en-US" sz="2200"/>
              <a:t>= a set of closely linked genes controlling the immune response. Haplotype is usually transferred to progeny as a linked set</a:t>
            </a:r>
          </a:p>
        </p:txBody>
      </p:sp>
      <p:sp>
        <p:nvSpPr>
          <p:cNvPr id="15364" name="TextBox 2"/>
          <p:cNvSpPr txBox="1">
            <a:spLocks noChangeArrowheads="1"/>
          </p:cNvSpPr>
          <p:nvPr/>
        </p:nvSpPr>
        <p:spPr bwMode="auto">
          <a:xfrm>
            <a:off x="304800" y="1554163"/>
            <a:ext cx="8610600" cy="460375"/>
          </a:xfrm>
          <a:prstGeom prst="rect">
            <a:avLst/>
          </a:prstGeom>
          <a:solidFill>
            <a:schemeClr val="bg1"/>
          </a:solidFill>
          <a:ln w="9525">
            <a:noFill/>
            <a:miter lim="800000"/>
            <a:headEnd/>
            <a:tailEnd/>
          </a:ln>
        </p:spPr>
        <p:txBody>
          <a:bodyPr>
            <a:spAutoFit/>
          </a:bodyPr>
          <a:lstStyle/>
          <a:p>
            <a:endParaRPr lang="en-US" altLang="en-US"/>
          </a:p>
        </p:txBody>
      </p:sp>
      <p:sp>
        <p:nvSpPr>
          <p:cNvPr id="15365" name="TextBox 3"/>
          <p:cNvSpPr txBox="1">
            <a:spLocks noChangeArrowheads="1"/>
          </p:cNvSpPr>
          <p:nvPr/>
        </p:nvSpPr>
        <p:spPr bwMode="auto">
          <a:xfrm>
            <a:off x="4495800" y="2354263"/>
            <a:ext cx="2019300" cy="338137"/>
          </a:xfrm>
          <a:prstGeom prst="rect">
            <a:avLst/>
          </a:prstGeom>
          <a:solidFill>
            <a:schemeClr val="bg1"/>
          </a:solidFill>
          <a:ln w="9525">
            <a:noFill/>
            <a:miter lim="800000"/>
            <a:headEnd/>
            <a:tailEnd/>
          </a:ln>
        </p:spPr>
        <p:txBody>
          <a:bodyPr>
            <a:spAutoFit/>
          </a:bodyPr>
          <a:lstStyle/>
          <a:p>
            <a:r>
              <a:rPr lang="en-US" altLang="en-US" sz="1600"/>
              <a:t>Antigen #1</a:t>
            </a:r>
          </a:p>
        </p:txBody>
      </p:sp>
      <p:sp>
        <p:nvSpPr>
          <p:cNvPr id="15366" name="TextBox 4"/>
          <p:cNvSpPr txBox="1">
            <a:spLocks noChangeArrowheads="1"/>
          </p:cNvSpPr>
          <p:nvPr/>
        </p:nvSpPr>
        <p:spPr bwMode="auto">
          <a:xfrm>
            <a:off x="7086600" y="2335213"/>
            <a:ext cx="1905000" cy="369887"/>
          </a:xfrm>
          <a:prstGeom prst="rect">
            <a:avLst/>
          </a:prstGeom>
          <a:solidFill>
            <a:schemeClr val="bg1"/>
          </a:solidFill>
          <a:ln w="9525">
            <a:noFill/>
            <a:miter lim="800000"/>
            <a:headEnd/>
            <a:tailEnd/>
          </a:ln>
        </p:spPr>
        <p:txBody>
          <a:bodyPr>
            <a:spAutoFit/>
          </a:bodyPr>
          <a:lstStyle/>
          <a:p>
            <a:r>
              <a:rPr lang="en-US" altLang="en-US" sz="1800"/>
              <a:t>Antigen #2</a:t>
            </a:r>
          </a:p>
        </p:txBody>
      </p:sp>
    </p:spTree>
    <p:custDataLst>
      <p:tags r:id="rId1"/>
    </p:custDataLst>
  </p:cSld>
  <p:clrMapOvr>
    <a:masterClrMapping/>
  </p:clrMapOvr>
  <p:transition spd="med">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Ag&amp;MHCb</a:t>
            </a:r>
          </a:p>
        </p:txBody>
      </p:sp>
      <p:pic>
        <p:nvPicPr>
          <p:cNvPr id="16387"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16388" name="TextBox 1"/>
          <p:cNvSpPr txBox="1">
            <a:spLocks noChangeArrowheads="1"/>
          </p:cNvSpPr>
          <p:nvPr/>
        </p:nvSpPr>
        <p:spPr bwMode="auto">
          <a:xfrm>
            <a:off x="4648200" y="1066800"/>
            <a:ext cx="3962400" cy="338138"/>
          </a:xfrm>
          <a:prstGeom prst="rect">
            <a:avLst/>
          </a:prstGeom>
          <a:solidFill>
            <a:schemeClr val="bg1"/>
          </a:solidFill>
          <a:ln w="9525">
            <a:noFill/>
            <a:miter lim="800000"/>
            <a:headEnd/>
            <a:tailEnd/>
          </a:ln>
        </p:spPr>
        <p:txBody>
          <a:bodyPr>
            <a:spAutoFit/>
          </a:bodyPr>
          <a:lstStyle/>
          <a:p>
            <a:r>
              <a:rPr lang="en-US" altLang="en-US" sz="1600"/>
              <a:t>Ag 1			Ag 2</a:t>
            </a:r>
          </a:p>
        </p:txBody>
      </p:sp>
      <p:sp>
        <p:nvSpPr>
          <p:cNvPr id="16389" name="TextBox 2"/>
          <p:cNvSpPr txBox="1">
            <a:spLocks noChangeArrowheads="1"/>
          </p:cNvSpPr>
          <p:nvPr/>
        </p:nvSpPr>
        <p:spPr bwMode="auto">
          <a:xfrm>
            <a:off x="565150" y="381000"/>
            <a:ext cx="3276600" cy="338138"/>
          </a:xfrm>
          <a:prstGeom prst="rect">
            <a:avLst/>
          </a:prstGeom>
          <a:solidFill>
            <a:schemeClr val="bg1"/>
          </a:solidFill>
          <a:ln w="9525">
            <a:noFill/>
            <a:miter lim="800000"/>
            <a:headEnd/>
            <a:tailEnd/>
          </a:ln>
        </p:spPr>
        <p:txBody>
          <a:bodyPr>
            <a:spAutoFit/>
          </a:bodyPr>
          <a:lstStyle/>
          <a:p>
            <a:r>
              <a:rPr lang="en-US" altLang="en-US" sz="1600"/>
              <a:t>Two different antigens</a:t>
            </a:r>
          </a:p>
        </p:txBody>
      </p:sp>
    </p:spTree>
    <p:custDataLst>
      <p:tags r:id="rId1"/>
    </p:custDataLst>
  </p:cSld>
  <p:clrMapOvr>
    <a:masterClrMapping/>
  </p:clrMapOvr>
  <p:transition spd="med">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mtClean="0"/>
              <a:t>Ag&amp;MHCc</a:t>
            </a:r>
          </a:p>
        </p:txBody>
      </p:sp>
      <p:pic>
        <p:nvPicPr>
          <p:cNvPr id="17411"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17412" name="TextBox 1"/>
          <p:cNvSpPr txBox="1">
            <a:spLocks noChangeArrowheads="1"/>
          </p:cNvSpPr>
          <p:nvPr/>
        </p:nvSpPr>
        <p:spPr bwMode="auto">
          <a:xfrm>
            <a:off x="4648200" y="1066800"/>
            <a:ext cx="4038600" cy="338138"/>
          </a:xfrm>
          <a:prstGeom prst="rect">
            <a:avLst/>
          </a:prstGeom>
          <a:solidFill>
            <a:schemeClr val="bg1"/>
          </a:solidFill>
          <a:ln w="9525">
            <a:noFill/>
            <a:miter lim="800000"/>
            <a:headEnd/>
            <a:tailEnd/>
          </a:ln>
        </p:spPr>
        <p:txBody>
          <a:bodyPr>
            <a:spAutoFit/>
          </a:bodyPr>
          <a:lstStyle/>
          <a:p>
            <a:r>
              <a:rPr lang="en-US" altLang="en-US" sz="1600"/>
              <a:t>Ag 1			Ag 2</a:t>
            </a:r>
            <a:endParaRPr lang="en-US" altLang="en-US"/>
          </a:p>
        </p:txBody>
      </p:sp>
      <p:sp>
        <p:nvSpPr>
          <p:cNvPr id="17413" name="TextBox 2"/>
          <p:cNvSpPr txBox="1">
            <a:spLocks noChangeArrowheads="1"/>
          </p:cNvSpPr>
          <p:nvPr/>
        </p:nvSpPr>
        <p:spPr bwMode="auto">
          <a:xfrm>
            <a:off x="533400" y="381000"/>
            <a:ext cx="3352800" cy="338138"/>
          </a:xfrm>
          <a:prstGeom prst="rect">
            <a:avLst/>
          </a:prstGeom>
          <a:solidFill>
            <a:schemeClr val="bg1"/>
          </a:solidFill>
          <a:ln w="9525">
            <a:noFill/>
            <a:miter lim="800000"/>
            <a:headEnd/>
            <a:tailEnd/>
          </a:ln>
        </p:spPr>
        <p:txBody>
          <a:bodyPr>
            <a:spAutoFit/>
          </a:bodyPr>
          <a:lstStyle/>
          <a:p>
            <a:r>
              <a:rPr lang="en-US" altLang="en-US" sz="1600"/>
              <a:t>Two different antigens</a:t>
            </a:r>
          </a:p>
        </p:txBody>
      </p:sp>
    </p:spTree>
    <p:custDataLst>
      <p:tags r:id="rId1"/>
    </p:custDataLst>
  </p:cSld>
  <p:clrMapOvr>
    <a:masterClrMapping/>
  </p:clrMapOvr>
  <p:transition spd="med">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mtClean="0"/>
              <a:t>Ag&amp;MHCd</a:t>
            </a:r>
          </a:p>
        </p:txBody>
      </p:sp>
      <p:pic>
        <p:nvPicPr>
          <p:cNvPr id="18435"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18436" name="TextBox 1"/>
          <p:cNvSpPr txBox="1">
            <a:spLocks noChangeArrowheads="1"/>
          </p:cNvSpPr>
          <p:nvPr/>
        </p:nvSpPr>
        <p:spPr bwMode="auto">
          <a:xfrm>
            <a:off x="4648200" y="1066800"/>
            <a:ext cx="4343400" cy="338138"/>
          </a:xfrm>
          <a:prstGeom prst="rect">
            <a:avLst/>
          </a:prstGeom>
          <a:solidFill>
            <a:schemeClr val="bg1"/>
          </a:solidFill>
          <a:ln w="9525">
            <a:noFill/>
            <a:miter lim="800000"/>
            <a:headEnd/>
            <a:tailEnd/>
          </a:ln>
        </p:spPr>
        <p:txBody>
          <a:bodyPr>
            <a:spAutoFit/>
          </a:bodyPr>
          <a:lstStyle/>
          <a:p>
            <a:r>
              <a:rPr lang="en-US" altLang="en-US" sz="1600"/>
              <a:t>Ag 1			Ag 2</a:t>
            </a:r>
          </a:p>
        </p:txBody>
      </p:sp>
      <p:sp>
        <p:nvSpPr>
          <p:cNvPr id="18437" name="TextBox 2"/>
          <p:cNvSpPr txBox="1">
            <a:spLocks noChangeArrowheads="1"/>
          </p:cNvSpPr>
          <p:nvPr/>
        </p:nvSpPr>
        <p:spPr bwMode="auto">
          <a:xfrm>
            <a:off x="609600" y="381000"/>
            <a:ext cx="3276600" cy="338138"/>
          </a:xfrm>
          <a:prstGeom prst="rect">
            <a:avLst/>
          </a:prstGeom>
          <a:solidFill>
            <a:schemeClr val="bg1"/>
          </a:solidFill>
          <a:ln w="9525">
            <a:noFill/>
            <a:miter lim="800000"/>
            <a:headEnd/>
            <a:tailEnd/>
          </a:ln>
        </p:spPr>
        <p:txBody>
          <a:bodyPr>
            <a:spAutoFit/>
          </a:bodyPr>
          <a:lstStyle/>
          <a:p>
            <a:r>
              <a:rPr lang="en-US" altLang="en-US" sz="1600"/>
              <a:t>Two different antigens </a:t>
            </a:r>
          </a:p>
        </p:txBody>
      </p:sp>
    </p:spTree>
    <p:custDataLst>
      <p:tags r:id="rId1"/>
    </p:custDataLst>
  </p:cSld>
  <p:clrMapOvr>
    <a:masterClrMapping/>
  </p:clrMapOvr>
  <p:transition>
    <p:pull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Ag&amp;MHC</a:t>
            </a:r>
          </a:p>
        </p:txBody>
      </p:sp>
      <p:pic>
        <p:nvPicPr>
          <p:cNvPr id="19459"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19460" name="TextBox 2"/>
          <p:cNvSpPr txBox="1">
            <a:spLocks noChangeArrowheads="1"/>
          </p:cNvSpPr>
          <p:nvPr/>
        </p:nvSpPr>
        <p:spPr bwMode="auto">
          <a:xfrm>
            <a:off x="4572000" y="1066800"/>
            <a:ext cx="4343400" cy="338138"/>
          </a:xfrm>
          <a:prstGeom prst="rect">
            <a:avLst/>
          </a:prstGeom>
          <a:solidFill>
            <a:schemeClr val="bg1"/>
          </a:solidFill>
          <a:ln w="9525">
            <a:noFill/>
            <a:miter lim="800000"/>
            <a:headEnd/>
            <a:tailEnd/>
          </a:ln>
        </p:spPr>
        <p:txBody>
          <a:bodyPr>
            <a:spAutoFit/>
          </a:bodyPr>
          <a:lstStyle/>
          <a:p>
            <a:r>
              <a:rPr lang="en-US" altLang="en-US" sz="1600"/>
              <a:t>Ag 1			Ag 2</a:t>
            </a:r>
          </a:p>
        </p:txBody>
      </p:sp>
      <p:sp>
        <p:nvSpPr>
          <p:cNvPr id="19461" name="TextBox 4"/>
          <p:cNvSpPr txBox="1">
            <a:spLocks noChangeArrowheads="1"/>
          </p:cNvSpPr>
          <p:nvPr/>
        </p:nvSpPr>
        <p:spPr bwMode="auto">
          <a:xfrm>
            <a:off x="533400" y="381000"/>
            <a:ext cx="5334000" cy="338138"/>
          </a:xfrm>
          <a:prstGeom prst="rect">
            <a:avLst/>
          </a:prstGeom>
          <a:solidFill>
            <a:schemeClr val="bg1"/>
          </a:solidFill>
          <a:ln w="9525">
            <a:noFill/>
            <a:miter lim="800000"/>
            <a:headEnd/>
            <a:tailEnd/>
          </a:ln>
        </p:spPr>
        <p:txBody>
          <a:bodyPr>
            <a:spAutoFit/>
          </a:bodyPr>
          <a:lstStyle/>
          <a:p>
            <a:r>
              <a:rPr lang="en-US" altLang="en-US" sz="1600"/>
              <a:t>Two different antigens</a:t>
            </a:r>
          </a:p>
        </p:txBody>
      </p:sp>
    </p:spTree>
    <p:custDataLst>
      <p:tags r:id="rId1"/>
    </p:custDataLst>
  </p:cSld>
  <p:clrMapOvr>
    <a:masterClrMapping/>
  </p:clrMapOvr>
  <p:transition spd="med">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mtClean="0"/>
              <a:t>ImGenFx3</a:t>
            </a:r>
          </a:p>
        </p:txBody>
      </p:sp>
      <p:pic>
        <p:nvPicPr>
          <p:cNvPr id="20483" name="Picture 3"/>
          <p:cNvPicPr>
            <a:picLocks noChangeAspect="1" noChangeArrowheads="1"/>
          </p:cNvPicPr>
          <p:nvPr>
            <p:ph type="body" idx="1"/>
          </p:nvPr>
        </p:nvPicPr>
        <p:blipFill>
          <a:blip r:embed="rId3"/>
          <a:srcRect/>
          <a:stretch>
            <a:fillRect/>
          </a:stretch>
        </p:blipFill>
        <p:spPr>
          <a:xfrm>
            <a:off x="0" y="0"/>
            <a:ext cx="9144000" cy="7086600"/>
          </a:xfrm>
        </p:spPr>
      </p:pic>
    </p:spTree>
    <p:custDataLst>
      <p:tags r:id="rId1"/>
    </p:custDataLst>
  </p:cSld>
  <p:clrMapOvr>
    <a:masterClrMapping/>
  </p:clrMapOvr>
  <p:transition spd="med">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0"/>
            <a:ext cx="8915400" cy="1752600"/>
          </a:xfrm>
        </p:spPr>
        <p:txBody>
          <a:bodyPr/>
          <a:lstStyle/>
          <a:p>
            <a:pPr eaLnBrk="1" hangingPunct="1"/>
            <a:r>
              <a:rPr lang="en-US" altLang="zh-CN" sz="3600" b="1" smtClean="0">
                <a:solidFill>
                  <a:schemeClr val="accent2"/>
                </a:solidFill>
              </a:rPr>
              <a:t>Antigen Recognition by the Specific </a:t>
            </a:r>
            <a:br>
              <a:rPr lang="en-US" altLang="zh-CN" sz="3600" b="1" smtClean="0">
                <a:solidFill>
                  <a:schemeClr val="accent2"/>
                </a:solidFill>
              </a:rPr>
            </a:br>
            <a:r>
              <a:rPr lang="en-US" altLang="zh-CN" sz="3600" b="1" smtClean="0">
                <a:solidFill>
                  <a:schemeClr val="accent2"/>
                </a:solidFill>
              </a:rPr>
              <a:t>Immune System:</a:t>
            </a:r>
            <a:br>
              <a:rPr lang="en-US" altLang="zh-CN" sz="3600" b="1" smtClean="0">
                <a:solidFill>
                  <a:schemeClr val="accent2"/>
                </a:solidFill>
              </a:rPr>
            </a:br>
            <a:r>
              <a:rPr lang="en-US" altLang="zh-CN" sz="3600" b="1" smtClean="0">
                <a:solidFill>
                  <a:schemeClr val="accent2"/>
                </a:solidFill>
              </a:rPr>
              <a:t>Recognition by B-cell and T-cell Receptors</a:t>
            </a:r>
          </a:p>
        </p:txBody>
      </p:sp>
      <p:sp>
        <p:nvSpPr>
          <p:cNvPr id="3075" name="Rectangle 3"/>
          <p:cNvSpPr>
            <a:spLocks noGrp="1" noChangeArrowheads="1"/>
          </p:cNvSpPr>
          <p:nvPr>
            <p:ph type="body" idx="1"/>
          </p:nvPr>
        </p:nvSpPr>
        <p:spPr>
          <a:xfrm>
            <a:off x="228600" y="1828800"/>
            <a:ext cx="8686800" cy="4876800"/>
          </a:xfrm>
        </p:spPr>
        <p:txBody>
          <a:bodyPr/>
          <a:lstStyle/>
          <a:p>
            <a:pPr eaLnBrk="1" hangingPunct="1">
              <a:lnSpc>
                <a:spcPct val="90000"/>
              </a:lnSpc>
              <a:buFontTx/>
              <a:buNone/>
            </a:pPr>
            <a:r>
              <a:rPr lang="en-US" altLang="zh-CN" sz="2800" smtClean="0"/>
              <a:t>    </a:t>
            </a:r>
            <a:r>
              <a:rPr lang="en-US" altLang="zh-CN" sz="2800" b="1" smtClean="0">
                <a:solidFill>
                  <a:srgbClr val="000066"/>
                </a:solidFill>
              </a:rPr>
              <a:t>Antigen (Ag): Binds specifically to  an antibody binding site (Ab), or to a T-cell receptor (TCR)*</a:t>
            </a:r>
          </a:p>
          <a:p>
            <a:pPr eaLnBrk="1" hangingPunct="1">
              <a:lnSpc>
                <a:spcPct val="90000"/>
              </a:lnSpc>
            </a:pPr>
            <a:r>
              <a:rPr lang="en-US" altLang="zh-CN" sz="2800" b="1" smtClean="0">
                <a:solidFill>
                  <a:srgbClr val="000066"/>
                </a:solidFill>
              </a:rPr>
              <a:t>(* </a:t>
            </a:r>
            <a:r>
              <a:rPr lang="en-US" altLang="zh-CN" sz="2800" i="1" smtClean="0">
                <a:solidFill>
                  <a:srgbClr val="000066"/>
                </a:solidFill>
              </a:rPr>
              <a:t>When the antigen is being presented to the TCR on a specific set of cell-membrane proteins called MHC</a:t>
            </a:r>
            <a:r>
              <a:rPr lang="en-US" altLang="zh-CN" sz="2800" b="1" smtClean="0">
                <a:solidFill>
                  <a:srgbClr val="000066"/>
                </a:solidFill>
              </a:rPr>
              <a:t>)</a:t>
            </a:r>
          </a:p>
          <a:p>
            <a:pPr eaLnBrk="1" hangingPunct="1">
              <a:lnSpc>
                <a:spcPct val="90000"/>
              </a:lnSpc>
            </a:pPr>
            <a:endParaRPr lang="en-US" altLang="zh-CN" sz="2800" b="1" smtClean="0">
              <a:solidFill>
                <a:srgbClr val="000066"/>
              </a:solidFill>
            </a:endParaRPr>
          </a:p>
          <a:p>
            <a:pPr eaLnBrk="1" hangingPunct="1">
              <a:lnSpc>
                <a:spcPct val="90000"/>
              </a:lnSpc>
              <a:buFontTx/>
              <a:buNone/>
            </a:pPr>
            <a:r>
              <a:rPr lang="en-US" altLang="zh-CN" sz="2800" b="1" smtClean="0">
                <a:solidFill>
                  <a:srgbClr val="000066"/>
                </a:solidFill>
              </a:rPr>
              <a:t>    Immunogen: Binds specifically to an antibody binding site or to a T-cell receptor*,</a:t>
            </a:r>
          </a:p>
          <a:p>
            <a:pPr eaLnBrk="1" hangingPunct="1">
              <a:lnSpc>
                <a:spcPct val="90000"/>
              </a:lnSpc>
              <a:buFontTx/>
              <a:buNone/>
            </a:pPr>
            <a:r>
              <a:rPr lang="en-US" altLang="zh-CN" sz="2800" b="1" smtClean="0"/>
              <a:t>    </a:t>
            </a:r>
            <a:r>
              <a:rPr lang="en-US" altLang="zh-CN" sz="2800" b="1" i="1" smtClean="0">
                <a:solidFill>
                  <a:srgbClr val="FF0000"/>
                </a:solidFill>
              </a:rPr>
              <a:t>and generates a humoral or cellular immune response.</a:t>
            </a:r>
          </a:p>
          <a:p>
            <a:pPr eaLnBrk="1" hangingPunct="1">
              <a:lnSpc>
                <a:spcPct val="90000"/>
              </a:lnSpc>
            </a:pPr>
            <a:endParaRPr lang="en-US" altLang="zh-CN" sz="2800" b="1" i="1" smtClean="0">
              <a:solidFill>
                <a:srgbClr val="FF0000"/>
              </a:solidFill>
            </a:endParaRPr>
          </a:p>
          <a:p>
            <a:pPr eaLnBrk="1" hangingPunct="1">
              <a:lnSpc>
                <a:spcPct val="90000"/>
              </a:lnSpc>
              <a:buFontTx/>
              <a:buNone/>
            </a:pPr>
            <a:r>
              <a:rPr lang="en-US" altLang="zh-CN" sz="2800" b="1" smtClean="0"/>
              <a:t>    All immunogens must be antigens,</a:t>
            </a:r>
          </a:p>
          <a:p>
            <a:pPr eaLnBrk="1" hangingPunct="1">
              <a:lnSpc>
                <a:spcPct val="90000"/>
              </a:lnSpc>
              <a:buFontTx/>
              <a:buNone/>
            </a:pPr>
            <a:r>
              <a:rPr lang="en-US" altLang="zh-CN" sz="2800" b="1" smtClean="0"/>
              <a:t>    Not all antigens can generate a response.</a:t>
            </a:r>
          </a:p>
        </p:txBody>
      </p:sp>
    </p:spTree>
    <p:custDataLst>
      <p:tags r:id="rId1"/>
    </p:custData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4">
                                            <p:txEl>
                                              <p:pRg st="0" end="0"/>
                                            </p:txEl>
                                          </p:spTgt>
                                        </p:tgtEl>
                                        <p:attrNameLst>
                                          <p:attrName>style.visibility</p:attrName>
                                        </p:attrNameLst>
                                      </p:cBhvr>
                                      <p:to>
                                        <p:strVal val="visible"/>
                                      </p:to>
                                    </p:set>
                                    <p:animEffect transition="in" filter="wipe(left)">
                                      <p:cBhvr>
                                        <p:cTn id="7" dur="500"/>
                                        <p:tgtEl>
                                          <p:spTgt spid="30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Effect transition="in" filter="wipe(left)">
                                      <p:cBhvr>
                                        <p:cTn id="12" dur="500"/>
                                        <p:tgtEl>
                                          <p:spTgt spid="307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5">
                                            <p:txEl>
                                              <p:pRg st="1" end="1"/>
                                            </p:txEl>
                                          </p:spTgt>
                                        </p:tgtEl>
                                        <p:attrNameLst>
                                          <p:attrName>style.visibility</p:attrName>
                                        </p:attrNameLst>
                                      </p:cBhvr>
                                      <p:to>
                                        <p:strVal val="visible"/>
                                      </p:to>
                                    </p:set>
                                    <p:animEffect transition="in" filter="wipe(left)">
                                      <p:cBhvr>
                                        <p:cTn id="17" dur="500"/>
                                        <p:tgtEl>
                                          <p:spTgt spid="307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wipe(left)">
                                      <p:cBhvr>
                                        <p:cTn id="22" dur="500"/>
                                        <p:tgtEl>
                                          <p:spTgt spid="30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wipe(left)">
                                      <p:cBhvr>
                                        <p:cTn id="27" dur="500"/>
                                        <p:tgtEl>
                                          <p:spTgt spid="30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75">
                                            <p:txEl>
                                              <p:pRg st="6" end="6"/>
                                            </p:txEl>
                                          </p:spTgt>
                                        </p:tgtEl>
                                        <p:attrNameLst>
                                          <p:attrName>style.visibility</p:attrName>
                                        </p:attrNameLst>
                                      </p:cBhvr>
                                      <p:to>
                                        <p:strVal val="visible"/>
                                      </p:to>
                                    </p:set>
                                    <p:animEffect transition="in" filter="wipe(left)">
                                      <p:cBhvr>
                                        <p:cTn id="32" dur="500"/>
                                        <p:tgtEl>
                                          <p:spTgt spid="3075">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75">
                                            <p:txEl>
                                              <p:pRg st="7" end="7"/>
                                            </p:txEl>
                                          </p:spTgt>
                                        </p:tgtEl>
                                        <p:attrNameLst>
                                          <p:attrName>style.visibility</p:attrName>
                                        </p:attrNameLst>
                                      </p:cBhvr>
                                      <p:to>
                                        <p:strVal val="visible"/>
                                      </p:to>
                                    </p:set>
                                    <p:animEffect transition="in" filter="wipe(left)">
                                      <p:cBhvr>
                                        <p:cTn id="37" dur="500"/>
                                        <p:tgtEl>
                                          <p:spTgt spid="3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uild="p" autoUpdateAnimBg="0"/>
      <p:bldP spid="3075"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ImAdmin</a:t>
            </a:r>
          </a:p>
        </p:txBody>
      </p:sp>
      <p:pic>
        <p:nvPicPr>
          <p:cNvPr id="21507"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spd="med">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1143000" y="1295400"/>
            <a:ext cx="6019800" cy="1077913"/>
          </a:xfrm>
          <a:prstGeom prst="rect">
            <a:avLst/>
          </a:prstGeom>
          <a:noFill/>
          <a:ln w="9525">
            <a:noFill/>
            <a:miter lim="800000"/>
            <a:headEnd/>
            <a:tailEnd/>
          </a:ln>
        </p:spPr>
        <p:txBody>
          <a:bodyPr>
            <a:spAutoFit/>
          </a:bodyPr>
          <a:lstStyle/>
          <a:p>
            <a:pPr algn="ctr"/>
            <a:r>
              <a:rPr lang="en-US" altLang="en-US" sz="3200" b="1"/>
              <a:t>Conformational Properties of Epitopes for Antibodies</a:t>
            </a: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igure 4-04a"/>
          <p:cNvPicPr>
            <a:picLocks noChangeAspect="1" noChangeArrowheads="1"/>
          </p:cNvPicPr>
          <p:nvPr/>
        </p:nvPicPr>
        <p:blipFill>
          <a:blip r:embed="rId3"/>
          <a:srcRect/>
          <a:stretch>
            <a:fillRect/>
          </a:stretch>
        </p:blipFill>
        <p:spPr bwMode="auto">
          <a:xfrm>
            <a:off x="1333500" y="165100"/>
            <a:ext cx="6472238" cy="6532563"/>
          </a:xfrm>
          <a:prstGeom prst="rect">
            <a:avLst/>
          </a:prstGeom>
          <a:noFill/>
          <a:ln w="9525">
            <a:noFill/>
            <a:miter lim="800000"/>
            <a:headEnd/>
            <a:tailEnd/>
          </a:ln>
        </p:spPr>
      </p:pic>
      <p:sp>
        <p:nvSpPr>
          <p:cNvPr id="23555" name="TextBox 1"/>
          <p:cNvSpPr txBox="1">
            <a:spLocks noChangeArrowheads="1"/>
          </p:cNvSpPr>
          <p:nvPr/>
        </p:nvSpPr>
        <p:spPr bwMode="auto">
          <a:xfrm>
            <a:off x="4191000" y="4724400"/>
            <a:ext cx="533400" cy="461963"/>
          </a:xfrm>
          <a:prstGeom prst="rect">
            <a:avLst/>
          </a:prstGeom>
          <a:noFill/>
          <a:ln w="9525">
            <a:noFill/>
            <a:miter lim="800000"/>
            <a:headEnd/>
            <a:tailEnd/>
          </a:ln>
        </p:spPr>
        <p:txBody>
          <a:bodyPr>
            <a:spAutoFit/>
          </a:bodyPr>
          <a:lstStyle/>
          <a:p>
            <a:r>
              <a:rPr lang="en-US" altLang="en-US" b="1"/>
              <a:t>64</a:t>
            </a:r>
          </a:p>
        </p:txBody>
      </p:sp>
      <p:sp>
        <p:nvSpPr>
          <p:cNvPr id="23556" name="TextBox 2"/>
          <p:cNvSpPr txBox="1">
            <a:spLocks noChangeArrowheads="1"/>
          </p:cNvSpPr>
          <p:nvPr/>
        </p:nvSpPr>
        <p:spPr bwMode="auto">
          <a:xfrm>
            <a:off x="2667000" y="5149850"/>
            <a:ext cx="533400" cy="461963"/>
          </a:xfrm>
          <a:prstGeom prst="rect">
            <a:avLst/>
          </a:prstGeom>
          <a:noFill/>
          <a:ln w="9525">
            <a:noFill/>
            <a:miter lim="800000"/>
            <a:headEnd/>
            <a:tailEnd/>
          </a:ln>
        </p:spPr>
        <p:txBody>
          <a:bodyPr>
            <a:spAutoFit/>
          </a:bodyPr>
          <a:lstStyle/>
          <a:p>
            <a:r>
              <a:rPr lang="en-US" altLang="en-US" b="1"/>
              <a:t>80</a:t>
            </a:r>
          </a:p>
        </p:txBody>
      </p:sp>
      <p:sp>
        <p:nvSpPr>
          <p:cNvPr id="23557" name="Oval 3"/>
          <p:cNvSpPr>
            <a:spLocks noChangeArrowheads="1"/>
          </p:cNvSpPr>
          <p:nvPr/>
        </p:nvSpPr>
        <p:spPr bwMode="auto">
          <a:xfrm>
            <a:off x="4343400" y="5105400"/>
            <a:ext cx="381000" cy="228600"/>
          </a:xfrm>
          <a:prstGeom prst="ellipse">
            <a:avLst/>
          </a:prstGeom>
          <a:solidFill>
            <a:schemeClr val="accent1"/>
          </a:solidFill>
          <a:ln w="9525" algn="ctr">
            <a:solidFill>
              <a:schemeClr val="tx1"/>
            </a:solidFill>
            <a:miter lim="800000"/>
            <a:headEnd/>
            <a:tailEnd/>
          </a:ln>
        </p:spPr>
        <p:txBody>
          <a:bodyPr wrap="none"/>
          <a:lstStyle/>
          <a:p>
            <a:endParaRPr lang="en-US" altLang="en-US"/>
          </a:p>
        </p:txBody>
      </p:sp>
      <p:sp>
        <p:nvSpPr>
          <p:cNvPr id="23558" name="Oval 4"/>
          <p:cNvSpPr>
            <a:spLocks noChangeArrowheads="1"/>
          </p:cNvSpPr>
          <p:nvPr/>
        </p:nvSpPr>
        <p:spPr bwMode="auto">
          <a:xfrm>
            <a:off x="2552700" y="5072063"/>
            <a:ext cx="381000" cy="228600"/>
          </a:xfrm>
          <a:prstGeom prst="ellipse">
            <a:avLst/>
          </a:prstGeom>
          <a:solidFill>
            <a:schemeClr val="accent1"/>
          </a:solidFill>
          <a:ln w="9525" algn="ctr">
            <a:solidFill>
              <a:schemeClr val="tx1"/>
            </a:solidFill>
            <a:miter lim="800000"/>
            <a:headEnd/>
            <a:tailEnd/>
          </a:ln>
        </p:spPr>
        <p:txBody>
          <a:bodyPr wrap="none"/>
          <a:lstStyle/>
          <a:p>
            <a:endParaRPr lang="en-US" altLang="en-US"/>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figure 4-04b"/>
          <p:cNvPicPr>
            <a:picLocks noChangeAspect="1" noChangeArrowheads="1"/>
          </p:cNvPicPr>
          <p:nvPr/>
        </p:nvPicPr>
        <p:blipFill>
          <a:blip r:embed="rId3"/>
          <a:srcRect/>
          <a:stretch>
            <a:fillRect/>
          </a:stretch>
        </p:blipFill>
        <p:spPr bwMode="auto">
          <a:xfrm>
            <a:off x="304800" y="787400"/>
            <a:ext cx="8531225" cy="5283200"/>
          </a:xfrm>
          <a:prstGeom prst="rect">
            <a:avLst/>
          </a:prstGeom>
          <a:noFill/>
          <a:ln w="9525">
            <a:noFill/>
            <a:miter lim="800000"/>
            <a:headEnd/>
            <a:tailEnd/>
          </a:ln>
        </p:spPr>
      </p:pic>
      <p:sp>
        <p:nvSpPr>
          <p:cNvPr id="55299" name="Text Box 3"/>
          <p:cNvSpPr txBox="1">
            <a:spLocks noChangeArrowheads="1"/>
          </p:cNvSpPr>
          <p:nvPr/>
        </p:nvSpPr>
        <p:spPr bwMode="auto">
          <a:xfrm>
            <a:off x="381000" y="0"/>
            <a:ext cx="8458200" cy="457200"/>
          </a:xfrm>
          <a:prstGeom prst="rect">
            <a:avLst/>
          </a:prstGeom>
          <a:noFill/>
          <a:ln w="9525">
            <a:noFill/>
            <a:miter lim="800000"/>
            <a:headEnd/>
            <a:tailEnd/>
          </a:ln>
        </p:spPr>
        <p:txBody>
          <a:bodyPr>
            <a:spAutoFit/>
          </a:bodyPr>
          <a:lstStyle/>
          <a:p>
            <a:pPr>
              <a:spcBef>
                <a:spcPct val="50000"/>
              </a:spcBef>
            </a:pPr>
            <a:r>
              <a:rPr lang="en-US" altLang="en-US"/>
              <a:t>Hen Egg-White Lysozyme: Conformations of Sequence 62 to 80</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0-#ppt_w/2"/>
                                          </p:val>
                                        </p:tav>
                                        <p:tav tm="100000">
                                          <p:val>
                                            <p:strVal val="#ppt_x"/>
                                          </p:val>
                                        </p:tav>
                                      </p:tavLst>
                                    </p:anim>
                                    <p:anim calcmode="lin" valueType="num">
                                      <p:cBhvr additive="base">
                                        <p:cTn id="8"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additive="base">
                                        <p:cTn id="13" dur="500" fill="hold"/>
                                        <p:tgtEl>
                                          <p:spTgt spid="55298"/>
                                        </p:tgtEl>
                                        <p:attrNameLst>
                                          <p:attrName>ppt_x</p:attrName>
                                        </p:attrNameLst>
                                      </p:cBhvr>
                                      <p:tavLst>
                                        <p:tav tm="0">
                                          <p:val>
                                            <p:strVal val="0-#ppt_w/2"/>
                                          </p:val>
                                        </p:tav>
                                        <p:tav tm="100000">
                                          <p:val>
                                            <p:strVal val="#ppt_x"/>
                                          </p:val>
                                        </p:tav>
                                      </p:tavLst>
                                    </p:anim>
                                    <p:anim calcmode="lin" valueType="num">
                                      <p:cBhvr additive="base">
                                        <p:cTn id="14"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igure 4-04c"/>
          <p:cNvPicPr>
            <a:picLocks noChangeAspect="1" noChangeArrowheads="1"/>
          </p:cNvPicPr>
          <p:nvPr/>
        </p:nvPicPr>
        <p:blipFill>
          <a:blip r:embed="rId3"/>
          <a:srcRect/>
          <a:stretch>
            <a:fillRect/>
          </a:stretch>
        </p:blipFill>
        <p:spPr bwMode="auto">
          <a:xfrm>
            <a:off x="1460500" y="165100"/>
            <a:ext cx="6234113" cy="653256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1295400" y="1295400"/>
            <a:ext cx="4876800" cy="584200"/>
          </a:xfrm>
          <a:prstGeom prst="rect">
            <a:avLst/>
          </a:prstGeom>
          <a:noFill/>
          <a:ln w="9525">
            <a:noFill/>
            <a:miter lim="800000"/>
            <a:headEnd/>
            <a:tailEnd/>
          </a:ln>
        </p:spPr>
        <p:txBody>
          <a:bodyPr>
            <a:spAutoFit/>
          </a:bodyPr>
          <a:lstStyle/>
          <a:p>
            <a:pPr algn="ctr"/>
            <a:r>
              <a:rPr lang="en-US" altLang="en-US" sz="3200" b="1"/>
              <a:t>Anti-hapten Antibodies</a:t>
            </a: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en-US" smtClean="0"/>
              <a:t>AbHapten</a:t>
            </a:r>
          </a:p>
        </p:txBody>
      </p:sp>
      <p:pic>
        <p:nvPicPr>
          <p:cNvPr id="27651"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27652" name="Text Box 4"/>
          <p:cNvSpPr txBox="1">
            <a:spLocks noChangeArrowheads="1"/>
          </p:cNvSpPr>
          <p:nvPr/>
        </p:nvSpPr>
        <p:spPr bwMode="auto">
          <a:xfrm>
            <a:off x="0" y="609600"/>
            <a:ext cx="2743200" cy="1187450"/>
          </a:xfrm>
          <a:prstGeom prst="rect">
            <a:avLst/>
          </a:prstGeom>
          <a:noFill/>
          <a:ln w="9525">
            <a:noFill/>
            <a:miter lim="800000"/>
            <a:headEnd/>
            <a:tailEnd/>
          </a:ln>
        </p:spPr>
        <p:txBody>
          <a:bodyPr>
            <a:spAutoFit/>
          </a:bodyPr>
          <a:lstStyle/>
          <a:p>
            <a:r>
              <a:rPr lang="en-US" altLang="en-US">
                <a:solidFill>
                  <a:schemeClr val="accent2"/>
                </a:solidFill>
              </a:rPr>
              <a:t>See Figure 4-1</a:t>
            </a:r>
          </a:p>
          <a:p>
            <a:r>
              <a:rPr lang="en-US" altLang="en-US">
                <a:solidFill>
                  <a:schemeClr val="accent2"/>
                </a:solidFill>
              </a:rPr>
              <a:t>p. 77</a:t>
            </a:r>
          </a:p>
          <a:p>
            <a:r>
              <a:rPr lang="en-US" altLang="en-US">
                <a:solidFill>
                  <a:schemeClr val="accent2"/>
                </a:solidFill>
              </a:rPr>
              <a:t>Kuby, 6</a:t>
            </a:r>
            <a:r>
              <a:rPr lang="en-US" altLang="en-US" baseline="30000">
                <a:solidFill>
                  <a:schemeClr val="accent2"/>
                </a:solidFill>
              </a:rPr>
              <a:t>th</a:t>
            </a:r>
            <a:r>
              <a:rPr lang="en-US" altLang="en-US">
                <a:solidFill>
                  <a:schemeClr val="accent2"/>
                </a:solidFill>
              </a:rPr>
              <a:t> Edition</a:t>
            </a:r>
          </a:p>
        </p:txBody>
      </p:sp>
    </p:spTree>
    <p:custDataLst>
      <p:tags r:id="rId1"/>
    </p:custDataLst>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table 4-01"/>
          <p:cNvPicPr>
            <a:picLocks noChangeAspect="1" noChangeArrowheads="1"/>
          </p:cNvPicPr>
          <p:nvPr/>
        </p:nvPicPr>
        <p:blipFill>
          <a:blip r:embed="rId3"/>
          <a:srcRect/>
          <a:stretch>
            <a:fillRect/>
          </a:stretch>
        </p:blipFill>
        <p:spPr bwMode="auto">
          <a:xfrm>
            <a:off x="-47625" y="609600"/>
            <a:ext cx="9269413" cy="5486400"/>
          </a:xfrm>
          <a:prstGeom prst="rect">
            <a:avLst/>
          </a:prstGeom>
          <a:noFill/>
          <a:ln w="9525">
            <a:noFill/>
            <a:miter lim="800000"/>
            <a:headEnd/>
            <a:tailEnd/>
          </a:ln>
        </p:spPr>
      </p:pic>
      <p:sp>
        <p:nvSpPr>
          <p:cNvPr id="28675" name="TextBox 1"/>
          <p:cNvSpPr txBox="1">
            <a:spLocks noChangeArrowheads="1"/>
          </p:cNvSpPr>
          <p:nvPr/>
        </p:nvSpPr>
        <p:spPr bwMode="auto">
          <a:xfrm>
            <a:off x="5181600" y="5562600"/>
            <a:ext cx="2819400" cy="338138"/>
          </a:xfrm>
          <a:prstGeom prst="rect">
            <a:avLst/>
          </a:prstGeom>
          <a:noFill/>
          <a:ln w="9525">
            <a:noFill/>
            <a:miter lim="800000"/>
            <a:headEnd/>
            <a:tailEnd/>
          </a:ln>
        </p:spPr>
        <p:txBody>
          <a:bodyPr>
            <a:spAutoFit/>
          </a:bodyPr>
          <a:lstStyle/>
          <a:p>
            <a:r>
              <a:rPr lang="en-US" altLang="en-US" sz="1600"/>
              <a:t>To Here Sept. 11</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t>AgByB&amp;Ta</a:t>
            </a:r>
          </a:p>
        </p:txBody>
      </p:sp>
      <p:pic>
        <p:nvPicPr>
          <p:cNvPr id="29699"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smtClean="0"/>
              <a:t>AgByB&amp;Tb</a:t>
            </a:r>
          </a:p>
        </p:txBody>
      </p:sp>
      <p:pic>
        <p:nvPicPr>
          <p:cNvPr id="30723"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838200" y="152400"/>
            <a:ext cx="7772400" cy="533400"/>
          </a:xfrm>
        </p:spPr>
        <p:txBody>
          <a:bodyPr/>
          <a:lstStyle/>
          <a:p>
            <a:pPr eaLnBrk="1" hangingPunct="1"/>
            <a:r>
              <a:rPr lang="en-US" altLang="zh-CN" sz="3600" b="1" smtClean="0">
                <a:solidFill>
                  <a:schemeClr val="accent2"/>
                </a:solidFill>
              </a:rPr>
              <a:t>Haptens and Epitopes</a:t>
            </a:r>
          </a:p>
        </p:txBody>
      </p:sp>
      <p:sp>
        <p:nvSpPr>
          <p:cNvPr id="4099" name="Rectangle 3"/>
          <p:cNvSpPr>
            <a:spLocks noGrp="1" noChangeArrowheads="1"/>
          </p:cNvSpPr>
          <p:nvPr>
            <p:ph type="body" idx="1"/>
          </p:nvPr>
        </p:nvSpPr>
        <p:spPr>
          <a:xfrm>
            <a:off x="304800" y="762000"/>
            <a:ext cx="8610600" cy="5486400"/>
          </a:xfrm>
        </p:spPr>
        <p:txBody>
          <a:bodyPr/>
          <a:lstStyle/>
          <a:p>
            <a:pPr eaLnBrk="1" hangingPunct="1">
              <a:buFontTx/>
              <a:buNone/>
            </a:pPr>
            <a:r>
              <a:rPr lang="en-US" altLang="zh-CN" sz="2800" smtClean="0"/>
              <a:t>    </a:t>
            </a:r>
            <a:r>
              <a:rPr lang="en-US" altLang="zh-CN" sz="2800" b="1" smtClean="0">
                <a:solidFill>
                  <a:srgbClr val="FF0000"/>
                </a:solidFill>
              </a:rPr>
              <a:t>Haptens:</a:t>
            </a:r>
            <a:r>
              <a:rPr lang="en-US" altLang="zh-CN" sz="2800" b="1" smtClean="0"/>
              <a:t> Small organic molecule</a:t>
            </a:r>
            <a:br>
              <a:rPr lang="en-US" altLang="zh-CN" sz="2800" b="1" smtClean="0"/>
            </a:br>
            <a:r>
              <a:rPr lang="en-US" altLang="zh-CN" sz="2800" b="1" smtClean="0"/>
              <a:t> (e.g.    1-Fluoro-2,4-dinitrobenzene)</a:t>
            </a:r>
          </a:p>
          <a:p>
            <a:pPr eaLnBrk="1" hangingPunct="1">
              <a:buFontTx/>
              <a:buNone/>
            </a:pPr>
            <a:r>
              <a:rPr lang="en-US" altLang="zh-CN" sz="2800" b="1" smtClean="0"/>
              <a:t>      </a:t>
            </a:r>
            <a:r>
              <a:rPr lang="en-US" altLang="zh-CN" sz="2200" b="1" smtClean="0"/>
              <a:t>Not Immunogenic by themselves</a:t>
            </a:r>
          </a:p>
          <a:p>
            <a:pPr eaLnBrk="1" hangingPunct="1">
              <a:buFontTx/>
              <a:buNone/>
            </a:pPr>
            <a:r>
              <a:rPr lang="en-US" altLang="zh-CN" sz="2200" b="1" smtClean="0"/>
              <a:t>        Can be immunogenic when attached to an immunogenic macromolecular carrier</a:t>
            </a:r>
          </a:p>
          <a:p>
            <a:pPr eaLnBrk="1" hangingPunct="1">
              <a:buFontTx/>
              <a:buNone/>
            </a:pPr>
            <a:r>
              <a:rPr lang="en-US" altLang="zh-CN" sz="2200" b="1" smtClean="0"/>
              <a:t>        The Anti-hapten antibody so generated will bind the Hapten</a:t>
            </a:r>
          </a:p>
          <a:p>
            <a:pPr eaLnBrk="1" hangingPunct="1"/>
            <a:endParaRPr lang="en-US" altLang="zh-CN" sz="2000" b="1" smtClean="0"/>
          </a:p>
          <a:p>
            <a:pPr eaLnBrk="1" hangingPunct="1">
              <a:buFontTx/>
              <a:buNone/>
            </a:pPr>
            <a:r>
              <a:rPr lang="en-US" altLang="zh-CN" sz="2800" smtClean="0">
                <a:solidFill>
                  <a:srgbClr val="FF0000"/>
                </a:solidFill>
              </a:rPr>
              <a:t>    </a:t>
            </a:r>
            <a:r>
              <a:rPr lang="en-US" altLang="zh-CN" sz="2800" b="1" smtClean="0">
                <a:solidFill>
                  <a:srgbClr val="FF0000"/>
                </a:solidFill>
              </a:rPr>
              <a:t>Epitope:</a:t>
            </a:r>
            <a:r>
              <a:rPr lang="en-US" altLang="zh-CN" sz="2800" b="1" smtClean="0"/>
              <a:t> A region of a macromolecular antigen    that is actually an antigenic determinant,</a:t>
            </a:r>
          </a:p>
          <a:p>
            <a:pPr eaLnBrk="1" hangingPunct="1">
              <a:buFontTx/>
              <a:buNone/>
            </a:pPr>
            <a:r>
              <a:rPr lang="en-US" altLang="zh-CN" sz="2800" b="1" smtClean="0"/>
              <a:t> a molecular sub-region that is actually recognized and bound by an Antibody or T-Cell Receptor</a:t>
            </a:r>
            <a:endParaRPr lang="en-US" altLang="zh-CN" sz="2800" smtClean="0"/>
          </a:p>
        </p:txBody>
      </p:sp>
    </p:spTree>
    <p:custDataLst>
      <p:tags r:id="rId1"/>
    </p:custData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300" fill="hold"/>
                                        <p:tgtEl>
                                          <p:spTgt spid="4098">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409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 calcmode="lin" valueType="num">
                                      <p:cBhvr additive="base">
                                        <p:cTn id="13" dur="500" fill="hold"/>
                                        <p:tgtEl>
                                          <p:spTgt spid="4099">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9">
                                            <p:txEl>
                                              <p:pRg st="1" end="1"/>
                                            </p:txEl>
                                          </p:spTgt>
                                        </p:tgtEl>
                                        <p:attrNameLst>
                                          <p:attrName>style.visibility</p:attrName>
                                        </p:attrNameLst>
                                      </p:cBhvr>
                                      <p:to>
                                        <p:strVal val="visible"/>
                                      </p:to>
                                    </p:set>
                                    <p:anim calcmode="lin" valueType="num">
                                      <p:cBhvr additive="base">
                                        <p:cTn id="19" dur="500" fill="hold"/>
                                        <p:tgtEl>
                                          <p:spTgt spid="4099">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099">
                                            <p:txEl>
                                              <p:pRg st="2" end="2"/>
                                            </p:txEl>
                                          </p:spTgt>
                                        </p:tgtEl>
                                        <p:attrNameLst>
                                          <p:attrName>style.visibility</p:attrName>
                                        </p:attrNameLst>
                                      </p:cBhvr>
                                      <p:to>
                                        <p:strVal val="visible"/>
                                      </p:to>
                                    </p:set>
                                    <p:anim calcmode="lin" valueType="num">
                                      <p:cBhvr additive="base">
                                        <p:cTn id="25" dur="500" fill="hold"/>
                                        <p:tgtEl>
                                          <p:spTgt spid="4099">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099">
                                            <p:txEl>
                                              <p:pRg st="3" end="3"/>
                                            </p:txEl>
                                          </p:spTgt>
                                        </p:tgtEl>
                                        <p:attrNameLst>
                                          <p:attrName>style.visibility</p:attrName>
                                        </p:attrNameLst>
                                      </p:cBhvr>
                                      <p:to>
                                        <p:strVal val="visible"/>
                                      </p:to>
                                    </p:set>
                                    <p:anim calcmode="lin" valueType="num">
                                      <p:cBhvr additive="base">
                                        <p:cTn id="31" dur="500" fill="hold"/>
                                        <p:tgtEl>
                                          <p:spTgt spid="4099">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P spid="4099" grpId="0" build="p" bldLvl="2"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mtClean="0"/>
              <a:t>AgByB&amp;T</a:t>
            </a:r>
          </a:p>
        </p:txBody>
      </p:sp>
      <p:pic>
        <p:nvPicPr>
          <p:cNvPr id="31747"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table 4-02"/>
          <p:cNvPicPr>
            <a:picLocks noChangeAspect="1" noChangeArrowheads="1"/>
          </p:cNvPicPr>
          <p:nvPr/>
        </p:nvPicPr>
        <p:blipFill>
          <a:blip r:embed="rId3"/>
          <a:srcRect/>
          <a:stretch>
            <a:fillRect/>
          </a:stretch>
        </p:blipFill>
        <p:spPr bwMode="auto">
          <a:xfrm>
            <a:off x="0" y="0"/>
            <a:ext cx="9144000" cy="5105400"/>
          </a:xfrm>
          <a:prstGeom prst="rect">
            <a:avLst/>
          </a:prstGeom>
          <a:noFill/>
          <a:ln w="9525">
            <a:noFill/>
            <a:miter lim="800000"/>
            <a:headEnd/>
            <a:tailEnd/>
          </a:ln>
        </p:spPr>
      </p:pic>
      <p:pic>
        <p:nvPicPr>
          <p:cNvPr id="32771" name="Picture 2" descr="figure 4-03b"/>
          <p:cNvPicPr>
            <a:picLocks noChangeAspect="1" noChangeArrowheads="1"/>
          </p:cNvPicPr>
          <p:nvPr/>
        </p:nvPicPr>
        <p:blipFill>
          <a:blip r:embed="rId4"/>
          <a:srcRect/>
          <a:stretch>
            <a:fillRect/>
          </a:stretch>
        </p:blipFill>
        <p:spPr bwMode="auto">
          <a:xfrm>
            <a:off x="2971800" y="4462463"/>
            <a:ext cx="2286000" cy="2368550"/>
          </a:xfrm>
          <a:prstGeom prst="rect">
            <a:avLst/>
          </a:prstGeom>
          <a:noFill/>
          <a:ln w="9525">
            <a:noFill/>
            <a:miter lim="800000"/>
            <a:headEnd/>
            <a:tailEnd/>
          </a:ln>
        </p:spPr>
      </p:pic>
      <p:sp>
        <p:nvSpPr>
          <p:cNvPr id="32772" name="TextBox 1"/>
          <p:cNvSpPr txBox="1">
            <a:spLocks noChangeArrowheads="1"/>
          </p:cNvSpPr>
          <p:nvPr/>
        </p:nvSpPr>
        <p:spPr bwMode="auto">
          <a:xfrm>
            <a:off x="304800" y="5486400"/>
            <a:ext cx="2590800" cy="1200150"/>
          </a:xfrm>
          <a:prstGeom prst="rect">
            <a:avLst/>
          </a:prstGeom>
          <a:noFill/>
          <a:ln w="9525">
            <a:noFill/>
            <a:miter lim="800000"/>
            <a:headEnd/>
            <a:tailEnd/>
          </a:ln>
        </p:spPr>
        <p:txBody>
          <a:bodyPr>
            <a:spAutoFit/>
          </a:bodyPr>
          <a:lstStyle/>
          <a:p>
            <a:pPr algn="ctr">
              <a:spcBef>
                <a:spcPct val="50000"/>
              </a:spcBef>
            </a:pPr>
            <a:r>
              <a:rPr lang="en-US" altLang="en-US" sz="1800" b="1"/>
              <a:t>Conformational (non-sequential) Epitope in Hen Egg White Lysozyme.</a:t>
            </a: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152400"/>
            <a:ext cx="9220200" cy="762000"/>
          </a:xfrm>
        </p:spPr>
        <p:txBody>
          <a:bodyPr/>
          <a:lstStyle/>
          <a:p>
            <a:pPr algn="l" eaLnBrk="1" hangingPunct="1"/>
            <a:r>
              <a:rPr lang="en-US" altLang="zh-CN" sz="2400" b="1" smtClean="0">
                <a:solidFill>
                  <a:srgbClr val="FF0000"/>
                </a:solidFill>
              </a:rPr>
              <a:t>Antigens in Immunologically-Based Clinical </a:t>
            </a:r>
            <a:r>
              <a:rPr lang="en-US" altLang="zh-CN" sz="2400" b="1" u="sng" smtClean="0">
                <a:solidFill>
                  <a:srgbClr val="FF0000"/>
                </a:solidFill>
              </a:rPr>
              <a:t>Diagnosis</a:t>
            </a:r>
            <a:r>
              <a:rPr lang="en-US" altLang="zh-CN" sz="2400" b="1" smtClean="0">
                <a:solidFill>
                  <a:srgbClr val="FF0000"/>
                </a:solidFill>
              </a:rPr>
              <a:t> and Pathology</a:t>
            </a:r>
          </a:p>
        </p:txBody>
      </p:sp>
      <p:sp>
        <p:nvSpPr>
          <p:cNvPr id="28675" name="Rectangle 3"/>
          <p:cNvSpPr>
            <a:spLocks noGrp="1" noChangeArrowheads="1"/>
          </p:cNvSpPr>
          <p:nvPr>
            <p:ph type="body" idx="1"/>
          </p:nvPr>
        </p:nvSpPr>
        <p:spPr>
          <a:xfrm>
            <a:off x="381000" y="609600"/>
            <a:ext cx="8610600" cy="5638800"/>
          </a:xfrm>
        </p:spPr>
        <p:txBody>
          <a:bodyPr/>
          <a:lstStyle/>
          <a:p>
            <a:pPr eaLnBrk="1" hangingPunct="1">
              <a:buFontTx/>
              <a:buNone/>
            </a:pPr>
            <a:r>
              <a:rPr lang="en-US" altLang="zh-CN" sz="2400" b="1" smtClean="0"/>
              <a:t>                 </a:t>
            </a:r>
            <a:r>
              <a:rPr lang="en-US" altLang="zh-CN" sz="2400" b="1" u="sng" smtClean="0"/>
              <a:t>Cancer Antigens in Diagnosis of Cancer</a:t>
            </a:r>
          </a:p>
          <a:p>
            <a:pPr eaLnBrk="1" hangingPunct="1">
              <a:buFontTx/>
              <a:buNone/>
            </a:pPr>
            <a:r>
              <a:rPr lang="en-US" altLang="zh-CN" sz="2400" smtClean="0"/>
              <a:t>                           </a:t>
            </a:r>
            <a:r>
              <a:rPr lang="en-US" altLang="zh-CN" sz="2200" smtClean="0">
                <a:solidFill>
                  <a:srgbClr val="006699"/>
                </a:solidFill>
              </a:rPr>
              <a:t>Carcino-Embryonic Antigen (CEA)</a:t>
            </a:r>
          </a:p>
          <a:p>
            <a:pPr eaLnBrk="1" hangingPunct="1">
              <a:buFontTx/>
              <a:buNone/>
            </a:pPr>
            <a:r>
              <a:rPr lang="en-US" altLang="zh-CN" sz="2200" smtClean="0">
                <a:solidFill>
                  <a:srgbClr val="006699"/>
                </a:solidFill>
              </a:rPr>
              <a:t>                           Prostate Specific Antigen (PSA)</a:t>
            </a:r>
          </a:p>
          <a:p>
            <a:pPr eaLnBrk="1" hangingPunct="1">
              <a:buFontTx/>
              <a:buNone/>
            </a:pPr>
            <a:r>
              <a:rPr lang="en-US" altLang="zh-CN" sz="2200" smtClean="0">
                <a:solidFill>
                  <a:srgbClr val="006699"/>
                </a:solidFill>
              </a:rPr>
              <a:t>                           Ovarian Cancer Antigen (CA 125)</a:t>
            </a:r>
          </a:p>
          <a:p>
            <a:pPr eaLnBrk="1" hangingPunct="1">
              <a:buFontTx/>
              <a:buNone/>
            </a:pPr>
            <a:r>
              <a:rPr lang="en-US" altLang="zh-CN" sz="2800" smtClean="0"/>
              <a:t>     </a:t>
            </a:r>
            <a:r>
              <a:rPr lang="en-US" altLang="zh-CN" sz="2400" b="1" u="sng" smtClean="0"/>
              <a:t>Whole-body Imaging of Metastatic Colon Carcinoma</a:t>
            </a:r>
          </a:p>
          <a:p>
            <a:pPr eaLnBrk="1" hangingPunct="1">
              <a:buFontTx/>
              <a:buNone/>
            </a:pPr>
            <a:r>
              <a:rPr lang="en-US" altLang="zh-CN" sz="2400" smtClean="0"/>
              <a:t>                                         </a:t>
            </a:r>
            <a:r>
              <a:rPr lang="en-US" altLang="zh-CN" sz="2200" smtClean="0">
                <a:solidFill>
                  <a:srgbClr val="006699"/>
                </a:solidFill>
              </a:rPr>
              <a:t>A33 Antigen</a:t>
            </a:r>
          </a:p>
          <a:p>
            <a:pPr algn="ctr" eaLnBrk="1" hangingPunct="1">
              <a:buFontTx/>
              <a:buNone/>
            </a:pPr>
            <a:r>
              <a:rPr lang="en-US" altLang="zh-CN" sz="2800" smtClean="0"/>
              <a:t>     </a:t>
            </a:r>
            <a:r>
              <a:rPr lang="en-US" altLang="zh-CN" sz="2400" b="1" u="sng" smtClean="0"/>
              <a:t>Anti-Human Chorionic Gonadotropin Pregnancy Test</a:t>
            </a:r>
            <a:br>
              <a:rPr lang="en-US" altLang="zh-CN" sz="2400" b="1" u="sng" smtClean="0"/>
            </a:br>
            <a:r>
              <a:rPr lang="en-US" altLang="zh-CN" sz="2400" smtClean="0"/>
              <a:t>(Early Home Pregnancy Test)      </a:t>
            </a:r>
          </a:p>
          <a:p>
            <a:pPr algn="ctr" eaLnBrk="1" hangingPunct="1">
              <a:buFontTx/>
              <a:buNone/>
            </a:pPr>
            <a:r>
              <a:rPr lang="en-US" altLang="zh-CN" sz="2800" smtClean="0"/>
              <a:t>  </a:t>
            </a:r>
            <a:r>
              <a:rPr lang="en-US" altLang="zh-CN" sz="2400" b="1" u="sng" smtClean="0"/>
              <a:t>Type II Allergic Hypersensitivity</a:t>
            </a:r>
          </a:p>
          <a:p>
            <a:pPr algn="ctr" eaLnBrk="1" hangingPunct="1">
              <a:buFontTx/>
              <a:buNone/>
            </a:pPr>
            <a:r>
              <a:rPr lang="en-US" altLang="zh-CN" sz="2400" smtClean="0">
                <a:solidFill>
                  <a:srgbClr val="9933FF"/>
                </a:solidFill>
              </a:rPr>
              <a:t>          </a:t>
            </a:r>
            <a:r>
              <a:rPr lang="en-US" altLang="zh-CN" sz="2200" smtClean="0">
                <a:solidFill>
                  <a:srgbClr val="006699"/>
                </a:solidFill>
              </a:rPr>
              <a:t>Blood Group Antigens in Transfusions</a:t>
            </a:r>
          </a:p>
          <a:p>
            <a:pPr algn="ctr" eaLnBrk="1" hangingPunct="1">
              <a:buFontTx/>
              <a:buNone/>
            </a:pPr>
            <a:r>
              <a:rPr lang="en-US" altLang="zh-CN" sz="2200" smtClean="0">
                <a:solidFill>
                  <a:srgbClr val="006699"/>
                </a:solidFill>
              </a:rPr>
              <a:t>     Hemolytic Disease of New-Borns: Rh Antigen incompatibility</a:t>
            </a:r>
          </a:p>
          <a:p>
            <a:pPr eaLnBrk="1" hangingPunct="1">
              <a:buFontTx/>
              <a:buNone/>
            </a:pPr>
            <a:endParaRPr lang="en-US" altLang="zh-CN" sz="2200" smtClean="0">
              <a:solidFill>
                <a:srgbClr val="006699"/>
              </a:solidFill>
            </a:endParaRPr>
          </a:p>
          <a:p>
            <a:pPr algn="ctr" eaLnBrk="1" hangingPunct="1">
              <a:buFontTx/>
              <a:buNone/>
            </a:pPr>
            <a:r>
              <a:rPr lang="en-US" altLang="zh-CN" sz="2400" b="1" u="sng" smtClean="0"/>
              <a:t>Super-Antigens in Toxic Shock Syndrome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0-#ppt_w/2"/>
                                          </p:val>
                                        </p:tav>
                                        <p:tav tm="100000">
                                          <p:val>
                                            <p:strVal val="#ppt_x"/>
                                          </p:val>
                                        </p:tav>
                                      </p:tavLst>
                                    </p:anim>
                                    <p:anim calcmode="lin" valueType="num">
                                      <p:cBhvr additive="base">
                                        <p:cTn id="8"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 calcmode="lin" valueType="num">
                                      <p:cBhvr additive="base">
                                        <p:cTn id="13"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6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5">
                                            <p:txEl>
                                              <p:pRg st="1" end="1"/>
                                            </p:txEl>
                                          </p:spTgt>
                                        </p:tgtEl>
                                        <p:attrNameLst>
                                          <p:attrName>style.visibility</p:attrName>
                                        </p:attrNameLst>
                                      </p:cBhvr>
                                      <p:to>
                                        <p:strVal val="visible"/>
                                      </p:to>
                                    </p:set>
                                    <p:anim calcmode="lin" valueType="num">
                                      <p:cBhvr additive="base">
                                        <p:cTn id="19"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675">
                                            <p:txEl>
                                              <p:pRg st="2" end="2"/>
                                            </p:txEl>
                                          </p:spTgt>
                                        </p:tgtEl>
                                        <p:attrNameLst>
                                          <p:attrName>style.visibility</p:attrName>
                                        </p:attrNameLst>
                                      </p:cBhvr>
                                      <p:to>
                                        <p:strVal val="visible"/>
                                      </p:to>
                                    </p:set>
                                    <p:anim calcmode="lin" valueType="num">
                                      <p:cBhvr additive="base">
                                        <p:cTn id="25"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8675">
                                            <p:txEl>
                                              <p:pRg st="3" end="3"/>
                                            </p:txEl>
                                          </p:spTgt>
                                        </p:tgtEl>
                                        <p:attrNameLst>
                                          <p:attrName>style.visibility</p:attrName>
                                        </p:attrNameLst>
                                      </p:cBhvr>
                                      <p:to>
                                        <p:strVal val="visible"/>
                                      </p:to>
                                    </p:set>
                                    <p:anim calcmode="lin" valueType="num">
                                      <p:cBhvr additive="base">
                                        <p:cTn id="31" dur="500" fill="hold"/>
                                        <p:tgtEl>
                                          <p:spTgt spid="28675">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675">
                                            <p:txEl>
                                              <p:pRg st="4" end="4"/>
                                            </p:txEl>
                                          </p:spTgt>
                                        </p:tgtEl>
                                        <p:attrNameLst>
                                          <p:attrName>style.visibility</p:attrName>
                                        </p:attrNameLst>
                                      </p:cBhvr>
                                      <p:to>
                                        <p:strVal val="visible"/>
                                      </p:to>
                                    </p:set>
                                    <p:anim calcmode="lin" valueType="num">
                                      <p:cBhvr additive="base">
                                        <p:cTn id="37" dur="500" fill="hold"/>
                                        <p:tgtEl>
                                          <p:spTgt spid="28675">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67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8675">
                                            <p:txEl>
                                              <p:pRg st="5" end="5"/>
                                            </p:txEl>
                                          </p:spTgt>
                                        </p:tgtEl>
                                        <p:attrNameLst>
                                          <p:attrName>style.visibility</p:attrName>
                                        </p:attrNameLst>
                                      </p:cBhvr>
                                      <p:to>
                                        <p:strVal val="visible"/>
                                      </p:to>
                                    </p:set>
                                    <p:anim calcmode="lin" valueType="num">
                                      <p:cBhvr additive="base">
                                        <p:cTn id="43" dur="500" fill="hold"/>
                                        <p:tgtEl>
                                          <p:spTgt spid="28675">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867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8675">
                                            <p:txEl>
                                              <p:pRg st="6" end="6"/>
                                            </p:txEl>
                                          </p:spTgt>
                                        </p:tgtEl>
                                        <p:attrNameLst>
                                          <p:attrName>style.visibility</p:attrName>
                                        </p:attrNameLst>
                                      </p:cBhvr>
                                      <p:to>
                                        <p:strVal val="visible"/>
                                      </p:to>
                                    </p:set>
                                    <p:anim calcmode="lin" valueType="num">
                                      <p:cBhvr additive="base">
                                        <p:cTn id="49" dur="500" fill="hold"/>
                                        <p:tgtEl>
                                          <p:spTgt spid="28675">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867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8675">
                                            <p:txEl>
                                              <p:pRg st="7" end="7"/>
                                            </p:txEl>
                                          </p:spTgt>
                                        </p:tgtEl>
                                        <p:attrNameLst>
                                          <p:attrName>style.visibility</p:attrName>
                                        </p:attrNameLst>
                                      </p:cBhvr>
                                      <p:to>
                                        <p:strVal val="visible"/>
                                      </p:to>
                                    </p:set>
                                    <p:anim calcmode="lin" valueType="num">
                                      <p:cBhvr additive="base">
                                        <p:cTn id="55" dur="500" fill="hold"/>
                                        <p:tgtEl>
                                          <p:spTgt spid="28675">
                                            <p:txEl>
                                              <p:pRg st="7" end="7"/>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867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8675">
                                            <p:txEl>
                                              <p:pRg st="8" end="8"/>
                                            </p:txEl>
                                          </p:spTgt>
                                        </p:tgtEl>
                                        <p:attrNameLst>
                                          <p:attrName>style.visibility</p:attrName>
                                        </p:attrNameLst>
                                      </p:cBhvr>
                                      <p:to>
                                        <p:strVal val="visible"/>
                                      </p:to>
                                    </p:set>
                                    <p:anim calcmode="lin" valueType="num">
                                      <p:cBhvr additive="base">
                                        <p:cTn id="61" dur="500" fill="hold"/>
                                        <p:tgtEl>
                                          <p:spTgt spid="28675">
                                            <p:txEl>
                                              <p:pRg st="8" end="8"/>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867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8675">
                                            <p:txEl>
                                              <p:pRg st="9" end="9"/>
                                            </p:txEl>
                                          </p:spTgt>
                                        </p:tgtEl>
                                        <p:attrNameLst>
                                          <p:attrName>style.visibility</p:attrName>
                                        </p:attrNameLst>
                                      </p:cBhvr>
                                      <p:to>
                                        <p:strVal val="visible"/>
                                      </p:to>
                                    </p:set>
                                    <p:anim calcmode="lin" valueType="num">
                                      <p:cBhvr additive="base">
                                        <p:cTn id="67" dur="500" fill="hold"/>
                                        <p:tgtEl>
                                          <p:spTgt spid="28675">
                                            <p:txEl>
                                              <p:pRg st="9" end="9"/>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2867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8675">
                                            <p:txEl>
                                              <p:pRg st="11" end="11"/>
                                            </p:txEl>
                                          </p:spTgt>
                                        </p:tgtEl>
                                        <p:attrNameLst>
                                          <p:attrName>style.visibility</p:attrName>
                                        </p:attrNameLst>
                                      </p:cBhvr>
                                      <p:to>
                                        <p:strVal val="visible"/>
                                      </p:to>
                                    </p:set>
                                    <p:anim calcmode="lin" valueType="num">
                                      <p:cBhvr additive="base">
                                        <p:cTn id="73" dur="500" fill="hold"/>
                                        <p:tgtEl>
                                          <p:spTgt spid="28675">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28675">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1371600"/>
          </a:xfrm>
        </p:spPr>
        <p:txBody>
          <a:bodyPr/>
          <a:lstStyle/>
          <a:p>
            <a:pPr eaLnBrk="1" hangingPunct="1"/>
            <a:r>
              <a:rPr lang="en-US" altLang="zh-CN" sz="2800" b="1" smtClean="0">
                <a:solidFill>
                  <a:srgbClr val="FF0000"/>
                </a:solidFill>
              </a:rPr>
              <a:t>Antigens in Immunologically-Based</a:t>
            </a:r>
            <a:br>
              <a:rPr lang="en-US" altLang="zh-CN" sz="2800" b="1" smtClean="0">
                <a:solidFill>
                  <a:srgbClr val="FF0000"/>
                </a:solidFill>
              </a:rPr>
            </a:br>
            <a:r>
              <a:rPr lang="en-US" altLang="zh-CN" sz="2800" b="1" u="sng" smtClean="0">
                <a:solidFill>
                  <a:srgbClr val="FF0000"/>
                </a:solidFill>
              </a:rPr>
              <a:t>Treatment</a:t>
            </a:r>
            <a:r>
              <a:rPr lang="en-US" altLang="zh-CN" sz="2800" b="1" smtClean="0">
                <a:solidFill>
                  <a:srgbClr val="FF0000"/>
                </a:solidFill>
              </a:rPr>
              <a:t> of Cancers and Other Pathologies:</a:t>
            </a:r>
            <a:br>
              <a:rPr lang="en-US" altLang="zh-CN" sz="2800" b="1" smtClean="0">
                <a:solidFill>
                  <a:srgbClr val="FF0000"/>
                </a:solidFill>
              </a:rPr>
            </a:br>
            <a:r>
              <a:rPr lang="en-US" altLang="zh-CN" sz="2800" b="1" smtClean="0">
                <a:solidFill>
                  <a:srgbClr val="FF0000"/>
                </a:solidFill>
              </a:rPr>
              <a:t>(Specifics Later)</a:t>
            </a:r>
          </a:p>
        </p:txBody>
      </p:sp>
      <p:sp>
        <p:nvSpPr>
          <p:cNvPr id="28675" name="Rectangle 3"/>
          <p:cNvSpPr>
            <a:spLocks noGrp="1" noChangeArrowheads="1"/>
          </p:cNvSpPr>
          <p:nvPr>
            <p:ph type="body" idx="1"/>
          </p:nvPr>
        </p:nvSpPr>
        <p:spPr>
          <a:xfrm>
            <a:off x="228600" y="1752600"/>
            <a:ext cx="8610600" cy="2286000"/>
          </a:xfrm>
        </p:spPr>
        <p:txBody>
          <a:bodyPr/>
          <a:lstStyle/>
          <a:p>
            <a:pPr eaLnBrk="1" hangingPunct="1">
              <a:buFontTx/>
              <a:buNone/>
            </a:pPr>
            <a:r>
              <a:rPr lang="en-US" altLang="zh-CN" sz="2400" b="1" smtClean="0"/>
              <a:t>                 </a:t>
            </a:r>
            <a:r>
              <a:rPr lang="en-US" altLang="zh-CN" sz="2400" smtClean="0"/>
              <a:t>Cancer Antigens as </a:t>
            </a:r>
            <a:r>
              <a:rPr lang="en-US" altLang="zh-CN" sz="2400" b="1" u="sng" smtClean="0"/>
              <a:t>Targets for Therapy</a:t>
            </a:r>
          </a:p>
          <a:p>
            <a:pPr eaLnBrk="1" hangingPunct="1">
              <a:buFontTx/>
              <a:buNone/>
            </a:pPr>
            <a:r>
              <a:rPr lang="en-US" altLang="zh-CN" sz="2400" smtClean="0">
                <a:solidFill>
                  <a:srgbClr val="006699"/>
                </a:solidFill>
              </a:rPr>
              <a:t>			</a:t>
            </a:r>
            <a:r>
              <a:rPr lang="en-US" altLang="zh-CN" sz="2200" b="1" smtClean="0">
                <a:solidFill>
                  <a:srgbClr val="006699"/>
                </a:solidFill>
              </a:rPr>
              <a:t>Radioactively-labeled Antibodies</a:t>
            </a:r>
          </a:p>
          <a:p>
            <a:pPr eaLnBrk="1" hangingPunct="1">
              <a:buFontTx/>
              <a:buNone/>
            </a:pPr>
            <a:r>
              <a:rPr lang="en-US" altLang="zh-CN" sz="2200" b="1" smtClean="0">
                <a:solidFill>
                  <a:srgbClr val="006699"/>
                </a:solidFill>
              </a:rPr>
              <a:t>			 Cytolytic Antibodies</a:t>
            </a:r>
          </a:p>
          <a:p>
            <a:pPr eaLnBrk="1" hangingPunct="1">
              <a:buFontTx/>
              <a:buNone/>
            </a:pPr>
            <a:r>
              <a:rPr lang="en-US" altLang="zh-CN" sz="2200" b="1" smtClean="0">
                <a:solidFill>
                  <a:srgbClr val="006699"/>
                </a:solidFill>
              </a:rPr>
              <a:t>			Specifically Activated Antigen-presenting  Cells.</a:t>
            </a:r>
            <a:endParaRPr lang="en-US" altLang="zh-CN" sz="2400" b="1"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0-#ppt_w/2"/>
                                          </p:val>
                                        </p:tav>
                                        <p:tav tm="100000">
                                          <p:val>
                                            <p:strVal val="#ppt_x"/>
                                          </p:val>
                                        </p:tav>
                                      </p:tavLst>
                                    </p:anim>
                                    <p:anim calcmode="lin" valueType="num">
                                      <p:cBhvr additive="base">
                                        <p:cTn id="8"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 calcmode="lin" valueType="num">
                                      <p:cBhvr additive="base">
                                        <p:cTn id="13" dur="500" fill="hold"/>
                                        <p:tgtEl>
                                          <p:spTgt spid="2867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6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5">
                                            <p:txEl>
                                              <p:pRg st="1" end="1"/>
                                            </p:txEl>
                                          </p:spTgt>
                                        </p:tgtEl>
                                        <p:attrNameLst>
                                          <p:attrName>style.visibility</p:attrName>
                                        </p:attrNameLst>
                                      </p:cBhvr>
                                      <p:to>
                                        <p:strVal val="visible"/>
                                      </p:to>
                                    </p:set>
                                    <p:anim calcmode="lin" valueType="num">
                                      <p:cBhvr additive="base">
                                        <p:cTn id="19" dur="500" fill="hold"/>
                                        <p:tgtEl>
                                          <p:spTgt spid="28675">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675">
                                            <p:txEl>
                                              <p:pRg st="2" end="2"/>
                                            </p:txEl>
                                          </p:spTgt>
                                        </p:tgtEl>
                                        <p:attrNameLst>
                                          <p:attrName>style.visibility</p:attrName>
                                        </p:attrNameLst>
                                      </p:cBhvr>
                                      <p:to>
                                        <p:strVal val="visible"/>
                                      </p:to>
                                    </p:set>
                                    <p:anim calcmode="lin" valueType="num">
                                      <p:cBhvr additive="base">
                                        <p:cTn id="25"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8675">
                                            <p:txEl>
                                              <p:pRg st="3" end="3"/>
                                            </p:txEl>
                                          </p:spTgt>
                                        </p:tgtEl>
                                        <p:attrNameLst>
                                          <p:attrName>style.visibility</p:attrName>
                                        </p:attrNameLst>
                                      </p:cBhvr>
                                      <p:to>
                                        <p:strVal val="visible"/>
                                      </p:to>
                                    </p:set>
                                    <p:anim calcmode="lin" valueType="num">
                                      <p:cBhvr additive="base">
                                        <p:cTn id="31" dur="500" fill="hold"/>
                                        <p:tgtEl>
                                          <p:spTgt spid="28675">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90600" y="457200"/>
            <a:ext cx="7010400" cy="5262563"/>
          </a:xfrm>
          <a:prstGeom prst="rect">
            <a:avLst/>
          </a:prstGeom>
          <a:noFill/>
          <a:ln w="9525">
            <a:noFill/>
            <a:miter lim="800000"/>
            <a:headEnd/>
            <a:tailEnd/>
          </a:ln>
        </p:spPr>
        <p:txBody>
          <a:bodyPr>
            <a:spAutoFit/>
          </a:bodyPr>
          <a:lstStyle/>
          <a:p>
            <a:pPr algn="ctr"/>
            <a:r>
              <a:rPr lang="en-US" altLang="en-US" b="1"/>
              <a:t>Imaging with Antibodies Carrying </a:t>
            </a:r>
            <a:br>
              <a:rPr lang="en-US" altLang="en-US" b="1"/>
            </a:br>
            <a:r>
              <a:rPr lang="en-US" altLang="en-US" b="1"/>
              <a:t>“Reporter Groups”</a:t>
            </a:r>
          </a:p>
          <a:p>
            <a:endParaRPr lang="en-US" altLang="en-US"/>
          </a:p>
          <a:p>
            <a:endParaRPr lang="en-US" altLang="en-US"/>
          </a:p>
          <a:p>
            <a:r>
              <a:rPr lang="en-US" altLang="en-US"/>
              <a:t>Radioactive Isotopes</a:t>
            </a:r>
          </a:p>
          <a:p>
            <a:r>
              <a:rPr lang="en-US" altLang="en-US"/>
              <a:t>Fluorescent Groups (“Chromophores”)</a:t>
            </a:r>
          </a:p>
          <a:p>
            <a:r>
              <a:rPr lang="en-US" altLang="en-US"/>
              <a:t>Metals </a:t>
            </a:r>
          </a:p>
          <a:p>
            <a:endParaRPr lang="en-US" altLang="en-US"/>
          </a:p>
          <a:p>
            <a:r>
              <a:rPr lang="en-US" altLang="en-US"/>
              <a:t>Antigen-Antibody Interactions in Research and Clinical Medicine</a:t>
            </a:r>
          </a:p>
          <a:p>
            <a:endParaRPr lang="en-US" altLang="en-US"/>
          </a:p>
          <a:p>
            <a:r>
              <a:rPr lang="en-US" altLang="en-US"/>
              <a:t>e.g.  Radioactively labeled monoclonal antibody reacting with tumor cell antigens in detection of metastatic colon cancer</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wipe(down)">
                                      <p:cBhvr>
                                        <p:cTn id="27" dur="500"/>
                                        <p:tgtEl>
                                          <p:spTgt spid="2">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wipe(down)">
                                      <p:cBhvr>
                                        <p:cTn id="3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ph type="body" idx="1"/>
          </p:nvPr>
        </p:nvPicPr>
        <p:blipFill>
          <a:blip r:embed="rId3"/>
          <a:srcRect/>
          <a:stretch>
            <a:fillRect/>
          </a:stretch>
        </p:blipFill>
        <p:spPr>
          <a:xfrm>
            <a:off x="228600" y="685800"/>
            <a:ext cx="8763000" cy="6019800"/>
          </a:xfrm>
        </p:spPr>
      </p:pic>
      <p:sp>
        <p:nvSpPr>
          <p:cNvPr id="36867" name="Rectangle 4"/>
          <p:cNvSpPr>
            <a:spLocks noChangeArrowheads="1"/>
          </p:cNvSpPr>
          <p:nvPr/>
        </p:nvSpPr>
        <p:spPr bwMode="auto">
          <a:xfrm>
            <a:off x="6324600" y="2133600"/>
            <a:ext cx="1233488" cy="457200"/>
          </a:xfrm>
          <a:prstGeom prst="rect">
            <a:avLst/>
          </a:prstGeom>
          <a:noFill/>
          <a:ln w="9525">
            <a:noFill/>
            <a:miter lim="800000"/>
            <a:headEnd/>
            <a:tailEnd/>
          </a:ln>
        </p:spPr>
        <p:txBody>
          <a:bodyPr wrap="none">
            <a:spAutoFit/>
          </a:bodyPr>
          <a:lstStyle/>
          <a:p>
            <a:r>
              <a:rPr lang="en-US" altLang="zh-CN"/>
              <a:t>SeeMets</a:t>
            </a:r>
          </a:p>
        </p:txBody>
      </p:sp>
      <p:sp>
        <p:nvSpPr>
          <p:cNvPr id="36868" name="Rectangle 5"/>
          <p:cNvSpPr>
            <a:spLocks noChangeArrowheads="1"/>
          </p:cNvSpPr>
          <p:nvPr/>
        </p:nvSpPr>
        <p:spPr bwMode="auto">
          <a:xfrm>
            <a:off x="7086600" y="2590800"/>
            <a:ext cx="742950" cy="457200"/>
          </a:xfrm>
          <a:prstGeom prst="rect">
            <a:avLst/>
          </a:prstGeom>
          <a:noFill/>
          <a:ln w="9525">
            <a:noFill/>
            <a:miter lim="800000"/>
            <a:headEnd/>
            <a:tailEnd/>
          </a:ln>
        </p:spPr>
        <p:txBody>
          <a:bodyPr wrap="none">
            <a:spAutoFit/>
          </a:bodyPr>
          <a:lstStyle/>
          <a:p>
            <a:r>
              <a:rPr lang="en-US" altLang="zh-CN"/>
              <a:t>Arm</a:t>
            </a:r>
          </a:p>
        </p:txBody>
      </p:sp>
      <p:sp>
        <p:nvSpPr>
          <p:cNvPr id="36869" name="Rectangle 6"/>
          <p:cNvSpPr>
            <a:spLocks noChangeArrowheads="1"/>
          </p:cNvSpPr>
          <p:nvPr/>
        </p:nvSpPr>
        <p:spPr bwMode="auto">
          <a:xfrm>
            <a:off x="7924800" y="4724400"/>
            <a:ext cx="827088" cy="457200"/>
          </a:xfrm>
          <a:prstGeom prst="rect">
            <a:avLst/>
          </a:prstGeom>
          <a:noFill/>
          <a:ln w="9525">
            <a:noFill/>
            <a:miter lim="800000"/>
            <a:headEnd/>
            <a:tailEnd/>
          </a:ln>
        </p:spPr>
        <p:txBody>
          <a:bodyPr wrap="none">
            <a:spAutoFit/>
          </a:bodyPr>
          <a:lstStyle/>
          <a:p>
            <a:r>
              <a:rPr lang="en-US" altLang="zh-CN"/>
              <a:t>Head</a:t>
            </a:r>
          </a:p>
        </p:txBody>
      </p:sp>
      <p:sp>
        <p:nvSpPr>
          <p:cNvPr id="36870" name="Rectangle 8"/>
          <p:cNvSpPr>
            <a:spLocks noChangeArrowheads="1"/>
          </p:cNvSpPr>
          <p:nvPr>
            <p:ph type="title"/>
          </p:nvPr>
        </p:nvSpPr>
        <p:spPr>
          <a:xfrm>
            <a:off x="0" y="304800"/>
            <a:ext cx="8610600" cy="1371600"/>
          </a:xfrm>
          <a:noFill/>
        </p:spPr>
        <p:txBody>
          <a:bodyPr/>
          <a:lstStyle/>
          <a:p>
            <a:pPr algn="l" eaLnBrk="1" hangingPunct="1"/>
            <a:r>
              <a:rPr lang="en-US" altLang="zh-CN" sz="2800" b="1" smtClean="0"/>
              <a:t>Imaging on Metastatic Colon Carcinoma with Radioactive-Iodine-Labelled Monoclonal Ab to A33 Ag</a:t>
            </a:r>
            <a:br>
              <a:rPr lang="en-US" altLang="zh-CN" sz="2800" b="1" smtClean="0"/>
            </a:br>
            <a:r>
              <a:rPr lang="en-US" altLang="zh-CN" sz="2800" b="1" smtClean="0"/>
              <a:t>Lloyd Old, Scientific American, August, 1996, p. 138)</a:t>
            </a:r>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66800" y="1295400"/>
            <a:ext cx="7010400" cy="2678113"/>
          </a:xfrm>
          <a:prstGeom prst="rect">
            <a:avLst/>
          </a:prstGeom>
          <a:noFill/>
          <a:ln w="9525">
            <a:noFill/>
            <a:miter lim="800000"/>
            <a:headEnd/>
            <a:tailEnd/>
          </a:ln>
        </p:spPr>
        <p:txBody>
          <a:bodyPr>
            <a:spAutoFit/>
          </a:bodyPr>
          <a:lstStyle/>
          <a:p>
            <a:pPr algn="ctr"/>
            <a:r>
              <a:rPr lang="en-US" altLang="en-US" b="1"/>
              <a:t>Antihapten Antibodies in the Detection and Measurement of Small Molecules</a:t>
            </a:r>
          </a:p>
          <a:p>
            <a:endParaRPr lang="en-US" altLang="en-US"/>
          </a:p>
          <a:p>
            <a:endParaRPr lang="en-US" altLang="en-US"/>
          </a:p>
          <a:p>
            <a:r>
              <a:rPr lang="en-US" altLang="en-US"/>
              <a:t>For example:  </a:t>
            </a:r>
            <a:br>
              <a:rPr lang="en-US" altLang="en-US"/>
            </a:br>
            <a:r>
              <a:rPr lang="en-US" altLang="en-US"/>
              <a:t>Anti-HCG (Human chorionic gonadotrophin) antibody in the detection of soluble HCG in urine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AntiHCG</a:t>
            </a:r>
          </a:p>
        </p:txBody>
      </p:sp>
      <p:pic>
        <p:nvPicPr>
          <p:cNvPr id="38915"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2" name="Snip and Round Single Corner Rectangle 1"/>
          <p:cNvSpPr/>
          <p:nvPr/>
        </p:nvSpPr>
        <p:spPr bwMode="auto">
          <a:xfrm>
            <a:off x="6324600" y="381000"/>
            <a:ext cx="2667000" cy="1752600"/>
          </a:xfrm>
          <a:prstGeom prst="snipRoundRect">
            <a:avLst/>
          </a:prstGeom>
          <a:solidFill>
            <a:schemeClr val="accent1"/>
          </a:solidFill>
          <a:ln w="9525" cap="flat" cmpd="sng" algn="ctr">
            <a:solidFill>
              <a:schemeClr val="tx1"/>
            </a:solidFill>
            <a:prstDash val="solid"/>
            <a:miter lim="800000"/>
            <a:headEnd type="none" w="med" len="med"/>
            <a:tailEnd type="none" w="med" len="med"/>
          </a:ln>
          <a:effectLst/>
        </p:spPr>
        <p:txBody>
          <a:bodyPr wrap="none"/>
          <a:lstStyle/>
          <a:p>
            <a:pPr>
              <a:defRPr/>
            </a:pPr>
            <a:endParaRPr lang="en-US"/>
          </a:p>
        </p:txBody>
      </p:sp>
      <p:sp>
        <p:nvSpPr>
          <p:cNvPr id="38917" name="TextBox 2"/>
          <p:cNvSpPr txBox="1">
            <a:spLocks noChangeArrowheads="1"/>
          </p:cNvSpPr>
          <p:nvPr/>
        </p:nvSpPr>
        <p:spPr bwMode="auto">
          <a:xfrm>
            <a:off x="6477000" y="457200"/>
            <a:ext cx="2286000" cy="1477963"/>
          </a:xfrm>
          <a:prstGeom prst="rect">
            <a:avLst/>
          </a:prstGeom>
          <a:noFill/>
          <a:ln w="9525">
            <a:noFill/>
            <a:miter lim="800000"/>
            <a:headEnd/>
            <a:tailEnd/>
          </a:ln>
        </p:spPr>
        <p:txBody>
          <a:bodyPr>
            <a:spAutoFit/>
          </a:bodyPr>
          <a:lstStyle/>
          <a:p>
            <a:r>
              <a:rPr lang="en-US" altLang="en-US" sz="1800"/>
              <a:t>What will happen when concentration of Anti-HCG-Ab is about equal to Hapten-carrier conjugate?</a:t>
            </a:r>
          </a:p>
        </p:txBody>
      </p:sp>
      <p:sp>
        <p:nvSpPr>
          <p:cNvPr id="38918" name="TextBox 3"/>
          <p:cNvSpPr txBox="1">
            <a:spLocks noChangeArrowheads="1"/>
          </p:cNvSpPr>
          <p:nvPr/>
        </p:nvSpPr>
        <p:spPr bwMode="auto">
          <a:xfrm>
            <a:off x="2133600" y="2667000"/>
            <a:ext cx="6400800" cy="646113"/>
          </a:xfrm>
          <a:prstGeom prst="rect">
            <a:avLst/>
          </a:prstGeom>
          <a:noFill/>
          <a:ln w="9525">
            <a:noFill/>
            <a:miter lim="800000"/>
            <a:headEnd/>
            <a:tailEnd/>
          </a:ln>
        </p:spPr>
        <p:txBody>
          <a:bodyPr>
            <a:spAutoFit/>
          </a:bodyPr>
          <a:lstStyle/>
          <a:p>
            <a:r>
              <a:rPr lang="en-US" altLang="en-US" sz="1800" b="1"/>
              <a:t>What will happen when you put excess soluble hapten in the way of the anti-HCG-Ab?</a:t>
            </a: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mtClean="0"/>
              <a:t>PregTest</a:t>
            </a:r>
          </a:p>
        </p:txBody>
      </p:sp>
      <p:pic>
        <p:nvPicPr>
          <p:cNvPr id="39939"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66800" y="1295400"/>
            <a:ext cx="7010400" cy="2678113"/>
          </a:xfrm>
          <a:prstGeom prst="rect">
            <a:avLst/>
          </a:prstGeom>
          <a:noFill/>
          <a:ln w="9525">
            <a:noFill/>
            <a:miter lim="800000"/>
            <a:headEnd/>
            <a:tailEnd/>
          </a:ln>
        </p:spPr>
        <p:txBody>
          <a:bodyPr>
            <a:spAutoFit/>
          </a:bodyPr>
          <a:lstStyle/>
          <a:p>
            <a:pPr algn="ctr"/>
            <a:r>
              <a:rPr lang="en-US" altLang="en-US" b="1"/>
              <a:t> Antibodies in Blood Transfusions</a:t>
            </a:r>
          </a:p>
          <a:p>
            <a:endParaRPr lang="en-US" altLang="en-US"/>
          </a:p>
          <a:p>
            <a:endParaRPr lang="en-US" altLang="en-US"/>
          </a:p>
          <a:p>
            <a:r>
              <a:rPr lang="en-US" altLang="en-US"/>
              <a:t>Antibodies to A, B, O Blood Group Antigens</a:t>
            </a:r>
          </a:p>
          <a:p>
            <a:endParaRPr lang="en-US" altLang="en-US"/>
          </a:p>
          <a:p>
            <a:r>
              <a:rPr lang="en-US" altLang="en-US"/>
              <a:t>Pre-existing Antibodies to Non-tolerated (Unmatched) Blood Group Antigens : “Isohemagglutinins”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304800"/>
            <a:ext cx="9220200" cy="1143000"/>
          </a:xfrm>
        </p:spPr>
        <p:txBody>
          <a:bodyPr/>
          <a:lstStyle/>
          <a:p>
            <a:pPr eaLnBrk="1" hangingPunct="1"/>
            <a:r>
              <a:rPr lang="en-US" altLang="zh-CN" smtClean="0">
                <a:solidFill>
                  <a:schemeClr val="accent2"/>
                </a:solidFill>
              </a:rPr>
              <a:t/>
            </a:r>
            <a:br>
              <a:rPr lang="en-US" altLang="zh-CN" smtClean="0">
                <a:solidFill>
                  <a:schemeClr val="accent2"/>
                </a:solidFill>
              </a:rPr>
            </a:br>
            <a:endParaRPr lang="en-US" altLang="zh-CN" smtClean="0"/>
          </a:p>
        </p:txBody>
      </p:sp>
      <p:pic>
        <p:nvPicPr>
          <p:cNvPr id="5123" name="Picture 3"/>
          <p:cNvPicPr>
            <a:picLocks noChangeAspect="1" noChangeArrowheads="1"/>
          </p:cNvPicPr>
          <p:nvPr>
            <p:ph type="body" idx="1"/>
          </p:nvPr>
        </p:nvPicPr>
        <p:blipFill>
          <a:blip r:embed="rId4"/>
          <a:srcRect/>
          <a:stretch>
            <a:fillRect/>
          </a:stretch>
        </p:blipFill>
        <p:spPr>
          <a:xfrm>
            <a:off x="838200" y="914400"/>
            <a:ext cx="8153400" cy="5715000"/>
          </a:xfrm>
        </p:spPr>
      </p:pic>
      <p:sp>
        <p:nvSpPr>
          <p:cNvPr id="5124" name="Rectangle 4"/>
          <p:cNvSpPr>
            <a:spLocks noChangeArrowheads="1"/>
          </p:cNvSpPr>
          <p:nvPr/>
        </p:nvSpPr>
        <p:spPr bwMode="auto">
          <a:xfrm>
            <a:off x="0" y="1590675"/>
            <a:ext cx="990600" cy="1800225"/>
          </a:xfrm>
          <a:prstGeom prst="rect">
            <a:avLst/>
          </a:prstGeom>
          <a:noFill/>
          <a:ln w="9525">
            <a:noFill/>
            <a:miter lim="800000"/>
            <a:headEnd/>
            <a:tailEnd/>
          </a:ln>
        </p:spPr>
        <p:txBody>
          <a:bodyPr>
            <a:spAutoFit/>
          </a:bodyPr>
          <a:lstStyle/>
          <a:p>
            <a:r>
              <a:rPr lang="en-US" altLang="zh-CN" sz="1800" b="1"/>
              <a:t>Fig.</a:t>
            </a:r>
            <a:br>
              <a:rPr lang="en-US" altLang="zh-CN" sz="1800" b="1"/>
            </a:br>
            <a:r>
              <a:rPr lang="en-US" altLang="zh-CN" sz="1800" b="1"/>
              <a:t>4-6b</a:t>
            </a:r>
            <a:br>
              <a:rPr lang="en-US" altLang="zh-CN" sz="1800" b="1"/>
            </a:br>
            <a:r>
              <a:rPr lang="en-US" altLang="zh-CN" sz="1800" b="1"/>
              <a:t>Kuby</a:t>
            </a:r>
            <a:br>
              <a:rPr lang="en-US" altLang="zh-CN" sz="1800" b="1"/>
            </a:br>
            <a:r>
              <a:rPr lang="en-US" altLang="zh-CN" sz="1800" b="1"/>
              <a:t>3rd Ed</a:t>
            </a:r>
            <a:r>
              <a:rPr lang="en-US" altLang="zh-CN" sz="4000" b="1"/>
              <a:t>	</a:t>
            </a:r>
          </a:p>
        </p:txBody>
      </p:sp>
      <p:sp>
        <p:nvSpPr>
          <p:cNvPr id="5125" name="Rectangle 5"/>
          <p:cNvSpPr>
            <a:spLocks noChangeArrowheads="1"/>
          </p:cNvSpPr>
          <p:nvPr/>
        </p:nvSpPr>
        <p:spPr bwMode="auto">
          <a:xfrm>
            <a:off x="0" y="5334000"/>
            <a:ext cx="1219200" cy="854075"/>
          </a:xfrm>
          <a:prstGeom prst="rect">
            <a:avLst/>
          </a:prstGeom>
          <a:noFill/>
          <a:ln w="9525">
            <a:noFill/>
            <a:miter lim="800000"/>
            <a:headEnd/>
            <a:tailEnd/>
          </a:ln>
        </p:spPr>
        <p:txBody>
          <a:bodyPr>
            <a:spAutoFit/>
          </a:bodyPr>
          <a:lstStyle/>
          <a:p>
            <a:pPr>
              <a:spcBef>
                <a:spcPct val="50000"/>
              </a:spcBef>
            </a:pPr>
            <a:r>
              <a:rPr lang="en-US" altLang="zh-CN" sz="2000" b="1"/>
              <a:t>AgAb</a:t>
            </a:r>
          </a:p>
          <a:p>
            <a:pPr>
              <a:spcBef>
                <a:spcPct val="50000"/>
              </a:spcBef>
            </a:pPr>
            <a:r>
              <a:rPr lang="en-US" altLang="zh-CN" sz="2000" b="1"/>
              <a:t>Sep</a:t>
            </a:r>
          </a:p>
        </p:txBody>
      </p:sp>
      <p:sp>
        <p:nvSpPr>
          <p:cNvPr id="5126" name="Rectangle 6"/>
          <p:cNvSpPr>
            <a:spLocks noChangeArrowheads="1"/>
          </p:cNvSpPr>
          <p:nvPr/>
        </p:nvSpPr>
        <p:spPr bwMode="auto">
          <a:xfrm>
            <a:off x="838200" y="5943600"/>
            <a:ext cx="184150" cy="461963"/>
          </a:xfrm>
          <a:prstGeom prst="rect">
            <a:avLst/>
          </a:prstGeom>
          <a:noFill/>
          <a:ln w="9525">
            <a:noFill/>
            <a:miter lim="800000"/>
            <a:headEnd/>
            <a:tailEnd/>
          </a:ln>
        </p:spPr>
        <p:txBody>
          <a:bodyPr wrap="none">
            <a:spAutoFit/>
          </a:bodyPr>
          <a:lstStyle/>
          <a:p>
            <a:endParaRPr lang="en-US" altLang="zh-CN">
              <a:solidFill>
                <a:schemeClr val="bg1"/>
              </a:solidFill>
            </a:endParaRPr>
          </a:p>
        </p:txBody>
      </p:sp>
      <p:sp>
        <p:nvSpPr>
          <p:cNvPr id="5127" name="Rectangle 7"/>
          <p:cNvSpPr>
            <a:spLocks noChangeArrowheads="1"/>
          </p:cNvSpPr>
          <p:nvPr/>
        </p:nvSpPr>
        <p:spPr bwMode="auto">
          <a:xfrm>
            <a:off x="6019800" y="1066800"/>
            <a:ext cx="2667000" cy="369888"/>
          </a:xfrm>
          <a:prstGeom prst="rect">
            <a:avLst/>
          </a:prstGeom>
          <a:noFill/>
          <a:ln w="9525">
            <a:noFill/>
            <a:miter lim="800000"/>
            <a:headEnd/>
            <a:tailEnd/>
          </a:ln>
        </p:spPr>
        <p:txBody>
          <a:bodyPr>
            <a:spAutoFit/>
          </a:bodyPr>
          <a:lstStyle/>
          <a:p>
            <a:pPr>
              <a:spcBef>
                <a:spcPct val="50000"/>
              </a:spcBef>
            </a:pPr>
            <a:endParaRPr lang="en-US" altLang="zh-CN" sz="1800" b="1">
              <a:solidFill>
                <a:schemeClr val="bg1"/>
              </a:solidFill>
            </a:endParaRPr>
          </a:p>
        </p:txBody>
      </p:sp>
      <p:sp>
        <p:nvSpPr>
          <p:cNvPr id="5128" name="Rectangle 8"/>
          <p:cNvSpPr>
            <a:spLocks noChangeArrowheads="1"/>
          </p:cNvSpPr>
          <p:nvPr/>
        </p:nvSpPr>
        <p:spPr bwMode="auto">
          <a:xfrm>
            <a:off x="5638800" y="5562600"/>
            <a:ext cx="2971800" cy="400050"/>
          </a:xfrm>
          <a:prstGeom prst="rect">
            <a:avLst/>
          </a:prstGeom>
          <a:noFill/>
          <a:ln w="9525">
            <a:noFill/>
            <a:miter lim="800000"/>
            <a:headEnd/>
            <a:tailEnd/>
          </a:ln>
        </p:spPr>
        <p:txBody>
          <a:bodyPr>
            <a:spAutoFit/>
          </a:bodyPr>
          <a:lstStyle/>
          <a:p>
            <a:pPr>
              <a:spcBef>
                <a:spcPct val="50000"/>
              </a:spcBef>
            </a:pPr>
            <a:endParaRPr lang="en-US" altLang="zh-CN" sz="2000" b="1">
              <a:solidFill>
                <a:schemeClr val="bg1"/>
              </a:solidFill>
            </a:endParaRPr>
          </a:p>
        </p:txBody>
      </p:sp>
      <p:sp>
        <p:nvSpPr>
          <p:cNvPr id="5129" name="TextBox 1"/>
          <p:cNvSpPr txBox="1">
            <a:spLocks noChangeArrowheads="1"/>
          </p:cNvSpPr>
          <p:nvPr/>
        </p:nvSpPr>
        <p:spPr bwMode="auto">
          <a:xfrm>
            <a:off x="990600" y="6173788"/>
            <a:ext cx="4114800" cy="831850"/>
          </a:xfrm>
          <a:prstGeom prst="rect">
            <a:avLst/>
          </a:prstGeom>
          <a:noFill/>
          <a:ln w="9525">
            <a:noFill/>
            <a:miter lim="800000"/>
            <a:headEnd/>
            <a:tailEnd/>
          </a:ln>
        </p:spPr>
        <p:txBody>
          <a:bodyPr>
            <a:spAutoFit/>
          </a:bodyPr>
          <a:lstStyle/>
          <a:p>
            <a:r>
              <a:rPr lang="en-US" altLang="zh-CN" b="1">
                <a:solidFill>
                  <a:schemeClr val="bg1"/>
                </a:solidFill>
              </a:rPr>
              <a:t>Influenza Virus Antigen</a:t>
            </a:r>
          </a:p>
          <a:p>
            <a:endParaRPr lang="en-US" altLang="en-US"/>
          </a:p>
        </p:txBody>
      </p:sp>
      <p:sp>
        <p:nvSpPr>
          <p:cNvPr id="5130" name="TextBox 2"/>
          <p:cNvSpPr txBox="1">
            <a:spLocks noChangeArrowheads="1"/>
          </p:cNvSpPr>
          <p:nvPr/>
        </p:nvSpPr>
        <p:spPr bwMode="auto">
          <a:xfrm>
            <a:off x="5257800" y="5805488"/>
            <a:ext cx="3657600" cy="1200150"/>
          </a:xfrm>
          <a:prstGeom prst="rect">
            <a:avLst/>
          </a:prstGeom>
          <a:noFill/>
          <a:ln w="9525">
            <a:noFill/>
            <a:miter lim="800000"/>
            <a:headEnd/>
            <a:tailEnd/>
          </a:ln>
        </p:spPr>
        <p:txBody>
          <a:bodyPr>
            <a:spAutoFit/>
          </a:bodyPr>
          <a:lstStyle/>
          <a:p>
            <a:pPr>
              <a:spcBef>
                <a:spcPct val="50000"/>
              </a:spcBef>
            </a:pPr>
            <a:r>
              <a:rPr lang="en-US" altLang="zh-CN" b="1">
                <a:solidFill>
                  <a:schemeClr val="bg1"/>
                </a:solidFill>
              </a:rPr>
              <a:t>Antibody Heavy ChainVariable Region</a:t>
            </a:r>
          </a:p>
          <a:p>
            <a:endParaRPr lang="en-US" altLang="en-US"/>
          </a:p>
        </p:txBody>
      </p:sp>
      <p:sp>
        <p:nvSpPr>
          <p:cNvPr id="5131" name="TextBox 3"/>
          <p:cNvSpPr txBox="1">
            <a:spLocks noChangeArrowheads="1"/>
          </p:cNvSpPr>
          <p:nvPr/>
        </p:nvSpPr>
        <p:spPr bwMode="auto">
          <a:xfrm>
            <a:off x="4876800" y="1020763"/>
            <a:ext cx="3733800" cy="830262"/>
          </a:xfrm>
          <a:prstGeom prst="rect">
            <a:avLst/>
          </a:prstGeom>
          <a:noFill/>
          <a:ln w="9525">
            <a:noFill/>
            <a:miter lim="800000"/>
            <a:headEnd/>
            <a:tailEnd/>
          </a:ln>
        </p:spPr>
        <p:txBody>
          <a:bodyPr>
            <a:spAutoFit/>
          </a:bodyPr>
          <a:lstStyle/>
          <a:p>
            <a:pPr>
              <a:spcBef>
                <a:spcPct val="50000"/>
              </a:spcBef>
            </a:pPr>
            <a:r>
              <a:rPr lang="en-US" altLang="zh-CN" b="1">
                <a:solidFill>
                  <a:schemeClr val="bg1"/>
                </a:solidFill>
              </a:rPr>
              <a:t>Antibody Light Chain Variable Region</a:t>
            </a:r>
            <a:endParaRPr lang="en-US" altLang="en-US"/>
          </a:p>
        </p:txBody>
      </p:sp>
      <p:sp>
        <p:nvSpPr>
          <p:cNvPr id="5132" name="TextBox 4"/>
          <p:cNvSpPr txBox="1">
            <a:spLocks noChangeArrowheads="1"/>
          </p:cNvSpPr>
          <p:nvPr/>
        </p:nvSpPr>
        <p:spPr bwMode="auto">
          <a:xfrm>
            <a:off x="228600" y="152400"/>
            <a:ext cx="8458200" cy="584200"/>
          </a:xfrm>
          <a:prstGeom prst="rect">
            <a:avLst/>
          </a:prstGeom>
          <a:noFill/>
          <a:ln w="9525">
            <a:noFill/>
            <a:miter lim="800000"/>
            <a:headEnd/>
            <a:tailEnd/>
          </a:ln>
        </p:spPr>
        <p:txBody>
          <a:bodyPr>
            <a:spAutoFit/>
          </a:bodyPr>
          <a:lstStyle/>
          <a:p>
            <a:pPr algn="ctr"/>
            <a:r>
              <a:rPr lang="en-US" altLang="en-US" sz="3200" b="1">
                <a:solidFill>
                  <a:srgbClr val="FF0000"/>
                </a:solidFill>
              </a:rPr>
              <a:t>Antigen-Antibody Complementarity</a:t>
            </a:r>
          </a:p>
        </p:txBody>
      </p:sp>
    </p:spTree>
    <p:custDataLst>
      <p:tags r:id="rId1"/>
    </p:custDataLst>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ltLang="en-US" smtClean="0"/>
              <a:t>ABOTypes</a:t>
            </a:r>
          </a:p>
        </p:txBody>
      </p:sp>
      <p:pic>
        <p:nvPicPr>
          <p:cNvPr id="41987"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2" name="TextBox 1"/>
          <p:cNvSpPr txBox="1">
            <a:spLocks noChangeArrowheads="1"/>
          </p:cNvSpPr>
          <p:nvPr/>
        </p:nvSpPr>
        <p:spPr bwMode="auto">
          <a:xfrm>
            <a:off x="838200" y="4876800"/>
            <a:ext cx="7772400" cy="830263"/>
          </a:xfrm>
          <a:prstGeom prst="rect">
            <a:avLst/>
          </a:prstGeom>
          <a:solidFill>
            <a:schemeClr val="bg1"/>
          </a:solidFill>
          <a:ln w="9525">
            <a:noFill/>
            <a:miter lim="800000"/>
            <a:headEnd/>
            <a:tailEnd/>
          </a:ln>
        </p:spPr>
        <p:txBody>
          <a:bodyPr>
            <a:spAutoFit/>
          </a:bodyPr>
          <a:lstStyle/>
          <a:p>
            <a:r>
              <a:rPr lang="en-US" altLang="en-US" b="1"/>
              <a:t>Pre-existing serum antibodies from exposure to bacterial antigens that mimic antigens on red blood cells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3"/>
          <p:cNvPicPr>
            <a:picLocks noChangeAspect="1" noChangeArrowheads="1"/>
          </p:cNvPicPr>
          <p:nvPr/>
        </p:nvPicPr>
        <p:blipFill>
          <a:blip r:embed="rId2"/>
          <a:srcRect/>
          <a:stretch>
            <a:fillRect/>
          </a:stretch>
        </p:blipFill>
        <p:spPr bwMode="auto">
          <a:xfrm>
            <a:off x="-26988" y="762000"/>
            <a:ext cx="9144001" cy="6858000"/>
          </a:xfrm>
          <a:prstGeom prst="rect">
            <a:avLst/>
          </a:prstGeom>
          <a:noFill/>
          <a:ln w="9525">
            <a:noFill/>
            <a:miter lim="800000"/>
            <a:headEnd/>
            <a:tailEnd/>
          </a:ln>
        </p:spPr>
      </p:pic>
      <p:sp>
        <p:nvSpPr>
          <p:cNvPr id="43011" name="TextBox 4"/>
          <p:cNvSpPr txBox="1">
            <a:spLocks noChangeArrowheads="1"/>
          </p:cNvSpPr>
          <p:nvPr/>
        </p:nvSpPr>
        <p:spPr bwMode="auto">
          <a:xfrm>
            <a:off x="0" y="3962400"/>
            <a:ext cx="8839200" cy="2308225"/>
          </a:xfrm>
          <a:prstGeom prst="rect">
            <a:avLst/>
          </a:prstGeom>
          <a:solidFill>
            <a:schemeClr val="bg1"/>
          </a:solidFill>
          <a:ln w="9525">
            <a:noFill/>
            <a:miter lim="800000"/>
            <a:headEnd/>
            <a:tailEnd/>
          </a:ln>
        </p:spPr>
        <p:txBody>
          <a:bodyPr>
            <a:spAutoFit/>
          </a:bodyPr>
          <a:lstStyle/>
          <a:p>
            <a:endParaRPr lang="en-US" altLang="en-US"/>
          </a:p>
          <a:p>
            <a:endParaRPr lang="en-US" altLang="en-US"/>
          </a:p>
          <a:p>
            <a:endParaRPr lang="en-US" altLang="en-US"/>
          </a:p>
          <a:p>
            <a:endParaRPr lang="en-US" altLang="en-US"/>
          </a:p>
          <a:p>
            <a:endParaRPr lang="en-US" altLang="en-US"/>
          </a:p>
          <a:p>
            <a:endParaRPr lang="en-US" altLang="en-US"/>
          </a:p>
        </p:txBody>
      </p:sp>
      <p:sp>
        <p:nvSpPr>
          <p:cNvPr id="43012" name="TextBox 5"/>
          <p:cNvSpPr txBox="1">
            <a:spLocks noChangeArrowheads="1"/>
          </p:cNvSpPr>
          <p:nvPr/>
        </p:nvSpPr>
        <p:spPr bwMode="auto">
          <a:xfrm>
            <a:off x="457200" y="152400"/>
            <a:ext cx="8229600" cy="830263"/>
          </a:xfrm>
          <a:prstGeom prst="rect">
            <a:avLst/>
          </a:prstGeom>
          <a:noFill/>
          <a:ln w="9525">
            <a:noFill/>
            <a:miter lim="800000"/>
            <a:headEnd/>
            <a:tailEnd/>
          </a:ln>
        </p:spPr>
        <p:txBody>
          <a:bodyPr>
            <a:spAutoFit/>
          </a:bodyPr>
          <a:lstStyle/>
          <a:p>
            <a:pPr algn="ctr"/>
            <a:r>
              <a:rPr lang="en-US" altLang="en-US" b="1"/>
              <a:t>ABO Blood Group Genotypes, Phenotypes, Antigens and</a:t>
            </a:r>
          </a:p>
          <a:p>
            <a:pPr algn="ctr"/>
            <a:r>
              <a:rPr lang="en-US" altLang="en-US" b="1"/>
              <a:t>Serum Antibodies Present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mtClean="0"/>
              <a:t>ABOSugar</a:t>
            </a:r>
          </a:p>
        </p:txBody>
      </p:sp>
      <p:pic>
        <p:nvPicPr>
          <p:cNvPr id="44035" name="Picture 3"/>
          <p:cNvPicPr>
            <a:picLocks noChangeAspect="1" noChangeArrowheads="1"/>
          </p:cNvPicPr>
          <p:nvPr>
            <p:ph type="body" idx="1"/>
          </p:nvPr>
        </p:nvPicPr>
        <p:blipFill>
          <a:blip r:embed="rId3"/>
          <a:srcRect/>
          <a:stretch>
            <a:fillRect/>
          </a:stretch>
        </p:blipFill>
        <p:spPr>
          <a:xfrm>
            <a:off x="0" y="-76200"/>
            <a:ext cx="9144000" cy="6858000"/>
          </a:xfrm>
        </p:spPr>
      </p:pic>
      <p:sp>
        <p:nvSpPr>
          <p:cNvPr id="44036" name="Rectangle 4"/>
          <p:cNvSpPr>
            <a:spLocks noChangeArrowheads="1"/>
          </p:cNvSpPr>
          <p:nvPr/>
        </p:nvSpPr>
        <p:spPr bwMode="auto">
          <a:xfrm>
            <a:off x="5105400" y="3276600"/>
            <a:ext cx="3733800" cy="1004888"/>
          </a:xfrm>
          <a:prstGeom prst="rect">
            <a:avLst/>
          </a:prstGeom>
          <a:noFill/>
          <a:ln w="9525">
            <a:noFill/>
            <a:miter lim="800000"/>
            <a:headEnd/>
            <a:tailEnd/>
          </a:ln>
        </p:spPr>
        <p:txBody>
          <a:bodyPr>
            <a:spAutoFit/>
          </a:bodyPr>
          <a:lstStyle/>
          <a:p>
            <a:pPr>
              <a:spcBef>
                <a:spcPct val="50000"/>
              </a:spcBef>
            </a:pPr>
            <a:r>
              <a:rPr lang="en-US" altLang="en-US">
                <a:solidFill>
                  <a:schemeClr val="accent2"/>
                </a:solidFill>
              </a:rPr>
              <a:t>See Figure 15-13 (a), p. 389,</a:t>
            </a:r>
          </a:p>
          <a:p>
            <a:pPr>
              <a:spcBef>
                <a:spcPct val="50000"/>
              </a:spcBef>
            </a:pPr>
            <a:r>
              <a:rPr lang="en-US" altLang="en-US">
                <a:solidFill>
                  <a:schemeClr val="accent2"/>
                </a:solidFill>
              </a:rPr>
              <a:t>Kuby, 6</a:t>
            </a:r>
            <a:r>
              <a:rPr lang="en-US" altLang="en-US" baseline="30000">
                <a:solidFill>
                  <a:schemeClr val="accent2"/>
                </a:solidFill>
              </a:rPr>
              <a:t>th</a:t>
            </a:r>
            <a:r>
              <a:rPr lang="en-US" altLang="en-US">
                <a:solidFill>
                  <a:schemeClr val="accent2"/>
                </a:solidFill>
              </a:rPr>
              <a:t> Edition</a:t>
            </a:r>
          </a:p>
        </p:txBody>
      </p:sp>
      <p:sp>
        <p:nvSpPr>
          <p:cNvPr id="44037" name="TextBox 1"/>
          <p:cNvSpPr txBox="1">
            <a:spLocks noChangeArrowheads="1"/>
          </p:cNvSpPr>
          <p:nvPr/>
        </p:nvSpPr>
        <p:spPr bwMode="auto">
          <a:xfrm>
            <a:off x="4621213" y="4191000"/>
            <a:ext cx="941387" cy="307975"/>
          </a:xfrm>
          <a:prstGeom prst="rect">
            <a:avLst/>
          </a:prstGeom>
          <a:noFill/>
          <a:ln w="9525">
            <a:noFill/>
            <a:miter lim="800000"/>
            <a:headEnd/>
            <a:tailEnd/>
          </a:ln>
        </p:spPr>
        <p:txBody>
          <a:bodyPr>
            <a:spAutoFit/>
          </a:bodyPr>
          <a:lstStyle/>
          <a:p>
            <a:r>
              <a:rPr lang="en-US" altLang="en-US" sz="1400" b="1"/>
              <a:t>Galactose</a:t>
            </a:r>
          </a:p>
        </p:txBody>
      </p:sp>
      <p:sp>
        <p:nvSpPr>
          <p:cNvPr id="44038" name="TextBox 2"/>
          <p:cNvSpPr txBox="1">
            <a:spLocks noChangeArrowheads="1"/>
          </p:cNvSpPr>
          <p:nvPr/>
        </p:nvSpPr>
        <p:spPr bwMode="auto">
          <a:xfrm>
            <a:off x="609600" y="898525"/>
            <a:ext cx="2362200" cy="646113"/>
          </a:xfrm>
          <a:prstGeom prst="rect">
            <a:avLst/>
          </a:prstGeom>
          <a:noFill/>
          <a:ln w="9525">
            <a:noFill/>
            <a:miter lim="800000"/>
            <a:headEnd/>
            <a:tailEnd/>
          </a:ln>
        </p:spPr>
        <p:txBody>
          <a:bodyPr>
            <a:spAutoFit/>
          </a:bodyPr>
          <a:lstStyle/>
          <a:p>
            <a:r>
              <a:rPr lang="en-US" altLang="en-US" sz="1800"/>
              <a:t>Not a hexasaccharide</a:t>
            </a:r>
          </a:p>
          <a:p>
            <a:r>
              <a:rPr lang="en-US" altLang="en-US" sz="1800"/>
              <a:t>(No terminal sugar)</a:t>
            </a: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66800" y="1295400"/>
            <a:ext cx="7010400" cy="2308225"/>
          </a:xfrm>
          <a:prstGeom prst="rect">
            <a:avLst/>
          </a:prstGeom>
          <a:noFill/>
          <a:ln w="9525">
            <a:noFill/>
            <a:miter lim="800000"/>
            <a:headEnd/>
            <a:tailEnd/>
          </a:ln>
        </p:spPr>
        <p:txBody>
          <a:bodyPr>
            <a:spAutoFit/>
          </a:bodyPr>
          <a:lstStyle/>
          <a:p>
            <a:pPr algn="ctr"/>
            <a:r>
              <a:rPr lang="en-US" altLang="en-US" b="1"/>
              <a:t> Antibodies in Hemolytic Disease of the New-born (HDNB)</a:t>
            </a:r>
            <a:br>
              <a:rPr lang="en-US" altLang="en-US" b="1"/>
            </a:br>
            <a:r>
              <a:rPr lang="en-US" altLang="en-US" b="1"/>
              <a:t>(Rh-Factor Sensitization)</a:t>
            </a:r>
          </a:p>
          <a:p>
            <a:endParaRPr lang="en-US" altLang="en-US"/>
          </a:p>
          <a:p>
            <a:endParaRPr lang="en-US" altLang="en-US"/>
          </a:p>
          <a:p>
            <a:r>
              <a:rPr lang="en-US" altLang="en-US"/>
              <a:t>Rh-Factor positive baby – Rh Negative Mother</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mtClean="0"/>
              <a:t>HDNB</a:t>
            </a:r>
          </a:p>
        </p:txBody>
      </p:sp>
      <p:pic>
        <p:nvPicPr>
          <p:cNvPr id="46083" name="Picture 3"/>
          <p:cNvPicPr>
            <a:picLocks noChangeAspect="1" noChangeArrowheads="1"/>
          </p:cNvPicPr>
          <p:nvPr>
            <p:ph type="body" idx="1"/>
          </p:nvPr>
        </p:nvPicPr>
        <p:blipFill>
          <a:blip r:embed="rId4"/>
          <a:srcRect/>
          <a:stretch>
            <a:fillRect/>
          </a:stretch>
        </p:blipFill>
        <p:spPr>
          <a:xfrm>
            <a:off x="0" y="0"/>
            <a:ext cx="9144000" cy="6858000"/>
          </a:xfrm>
        </p:spPr>
      </p:pic>
      <p:sp>
        <p:nvSpPr>
          <p:cNvPr id="46084" name="Text Box 4"/>
          <p:cNvSpPr txBox="1">
            <a:spLocks noChangeArrowheads="1"/>
          </p:cNvSpPr>
          <p:nvPr/>
        </p:nvSpPr>
        <p:spPr bwMode="auto">
          <a:xfrm>
            <a:off x="2438400" y="5942013"/>
            <a:ext cx="1758950" cy="915987"/>
          </a:xfrm>
          <a:prstGeom prst="rect">
            <a:avLst/>
          </a:prstGeom>
          <a:noFill/>
          <a:ln w="9525">
            <a:noFill/>
            <a:miter lim="800000"/>
            <a:headEnd/>
            <a:tailEnd/>
          </a:ln>
        </p:spPr>
        <p:txBody>
          <a:bodyPr wrap="none">
            <a:spAutoFit/>
          </a:bodyPr>
          <a:lstStyle/>
          <a:p>
            <a:r>
              <a:rPr lang="en-US" altLang="en-US" sz="1800">
                <a:solidFill>
                  <a:schemeClr val="accent2"/>
                </a:solidFill>
              </a:rPr>
              <a:t>See Figure 15-14</a:t>
            </a:r>
          </a:p>
          <a:p>
            <a:r>
              <a:rPr lang="en-US" altLang="en-US" sz="1800">
                <a:solidFill>
                  <a:schemeClr val="accent2"/>
                </a:solidFill>
              </a:rPr>
              <a:t>p. 390, Kuby</a:t>
            </a:r>
          </a:p>
          <a:p>
            <a:r>
              <a:rPr lang="en-US" altLang="en-US" sz="1800">
                <a:solidFill>
                  <a:schemeClr val="accent2"/>
                </a:solidFill>
              </a:rPr>
              <a:t>6</a:t>
            </a:r>
            <a:r>
              <a:rPr lang="en-US" altLang="en-US" sz="1800" baseline="30000">
                <a:solidFill>
                  <a:schemeClr val="accent2"/>
                </a:solidFill>
              </a:rPr>
              <a:t>th</a:t>
            </a:r>
            <a:r>
              <a:rPr lang="en-US" altLang="en-US" sz="1800">
                <a:solidFill>
                  <a:schemeClr val="accent2"/>
                </a:solidFill>
              </a:rPr>
              <a:t> Edition</a:t>
            </a: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smtClean="0"/>
              <a:t>HDNBPhoto</a:t>
            </a:r>
          </a:p>
        </p:txBody>
      </p:sp>
      <p:pic>
        <p:nvPicPr>
          <p:cNvPr id="47107"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altLang="en-US" smtClean="0"/>
              <a:t>AntiRhAb</a:t>
            </a:r>
          </a:p>
        </p:txBody>
      </p:sp>
      <p:pic>
        <p:nvPicPr>
          <p:cNvPr id="48131"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1"/>
          <p:cNvSpPr txBox="1">
            <a:spLocks noChangeArrowheads="1"/>
          </p:cNvSpPr>
          <p:nvPr/>
        </p:nvSpPr>
        <p:spPr bwMode="auto">
          <a:xfrm>
            <a:off x="152400" y="304800"/>
            <a:ext cx="8839200" cy="5632450"/>
          </a:xfrm>
          <a:prstGeom prst="rect">
            <a:avLst/>
          </a:prstGeom>
          <a:noFill/>
          <a:ln w="9525">
            <a:noFill/>
            <a:miter lim="800000"/>
            <a:headEnd/>
            <a:tailEnd/>
          </a:ln>
        </p:spPr>
        <p:txBody>
          <a:bodyPr>
            <a:spAutoFit/>
          </a:bodyPr>
          <a:lstStyle/>
          <a:p>
            <a:r>
              <a:rPr lang="en-US" altLang="en-US"/>
              <a:t>Following are three Turning Point short answer questions.</a:t>
            </a:r>
          </a:p>
          <a:p>
            <a:endParaRPr lang="en-US" altLang="en-US"/>
          </a:p>
          <a:p>
            <a:r>
              <a:rPr lang="en-US" altLang="en-US" u="sng"/>
              <a:t>Please put all notes on the floor.</a:t>
            </a:r>
          </a:p>
          <a:p>
            <a:r>
              <a:rPr lang="en-US" altLang="en-US" u="sng"/>
              <a:t>Do not have any electronic devices other than your NXT transmitter</a:t>
            </a:r>
            <a:r>
              <a:rPr lang="en-US" altLang="en-US"/>
              <a:t>.</a:t>
            </a:r>
          </a:p>
          <a:p>
            <a:r>
              <a:rPr lang="en-US" altLang="en-US"/>
              <a:t>No consulting with other students.</a:t>
            </a:r>
          </a:p>
          <a:p>
            <a:endParaRPr lang="en-US" altLang="en-US"/>
          </a:p>
          <a:p>
            <a:r>
              <a:rPr lang="en-US" altLang="en-US"/>
              <a:t>If you have a problem with your device, I  can provide you with a loaner NXT device. </a:t>
            </a:r>
          </a:p>
          <a:p>
            <a:endParaRPr lang="en-US" altLang="en-US"/>
          </a:p>
          <a:p>
            <a:r>
              <a:rPr lang="en-US" altLang="en-US"/>
              <a:t>If you have a problem using your NXT device, please ask Elisabeth for help.</a:t>
            </a:r>
          </a:p>
          <a:p>
            <a:endParaRPr lang="en-US" altLang="en-US"/>
          </a:p>
          <a:p>
            <a:r>
              <a:rPr lang="en-US" altLang="en-US"/>
              <a:t>It is imperative that the integrity of these in-class Turning Point quizzes be maintained at  the same level as we will do with the three written exams.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04800" y="152400"/>
            <a:ext cx="8305800" cy="838200"/>
          </a:xfrm>
        </p:spPr>
        <p:txBody>
          <a:bodyPr/>
          <a:lstStyle/>
          <a:p>
            <a:pPr eaLnBrk="1" hangingPunct="1"/>
            <a:r>
              <a:rPr lang="en-US" altLang="zh-CN" sz="3200" b="1" smtClean="0"/>
              <a:t>Immunopathology of Bacterial Septic Shock</a:t>
            </a:r>
            <a:r>
              <a:rPr lang="en-US" altLang="zh-CN" smtClean="0"/>
              <a:t> </a:t>
            </a:r>
          </a:p>
        </p:txBody>
      </p:sp>
      <p:sp>
        <p:nvSpPr>
          <p:cNvPr id="50179" name="Rectangle 3"/>
          <p:cNvSpPr>
            <a:spLocks noGrp="1" noChangeArrowheads="1"/>
          </p:cNvSpPr>
          <p:nvPr>
            <p:ph type="body" idx="1"/>
          </p:nvPr>
        </p:nvSpPr>
        <p:spPr>
          <a:xfrm>
            <a:off x="609600" y="1066800"/>
            <a:ext cx="7772400" cy="4114800"/>
          </a:xfrm>
        </p:spPr>
        <p:txBody>
          <a:bodyPr/>
          <a:lstStyle/>
          <a:p>
            <a:pPr eaLnBrk="1" hangingPunct="1">
              <a:lnSpc>
                <a:spcPct val="90000"/>
              </a:lnSpc>
              <a:buFontTx/>
              <a:buNone/>
            </a:pPr>
            <a:r>
              <a:rPr lang="en-US" altLang="zh-CN" sz="2400" b="1" smtClean="0"/>
              <a:t>Caused by Gram Negative Bacterial Endotoxins:</a:t>
            </a:r>
          </a:p>
          <a:p>
            <a:pPr eaLnBrk="1" hangingPunct="1">
              <a:lnSpc>
                <a:spcPct val="90000"/>
              </a:lnSpc>
              <a:buFontTx/>
              <a:buNone/>
            </a:pPr>
            <a:r>
              <a:rPr lang="en-US" altLang="zh-CN" sz="2400" b="1" smtClean="0"/>
              <a:t>Examples -</a:t>
            </a:r>
          </a:p>
          <a:p>
            <a:pPr eaLnBrk="1" hangingPunct="1">
              <a:lnSpc>
                <a:spcPct val="90000"/>
              </a:lnSpc>
              <a:buFontTx/>
              <a:buNone/>
            </a:pPr>
            <a:r>
              <a:rPr lang="en-US" altLang="zh-CN" sz="2400" b="1" smtClean="0"/>
              <a:t>E. coli</a:t>
            </a:r>
          </a:p>
          <a:p>
            <a:pPr eaLnBrk="1" hangingPunct="1">
              <a:lnSpc>
                <a:spcPct val="90000"/>
              </a:lnSpc>
              <a:buFontTx/>
              <a:buNone/>
            </a:pPr>
            <a:r>
              <a:rPr lang="en-US" altLang="zh-CN" sz="2400" b="1" smtClean="0"/>
              <a:t>Pseudomonas aeruginosa</a:t>
            </a:r>
          </a:p>
          <a:p>
            <a:pPr eaLnBrk="1" hangingPunct="1">
              <a:lnSpc>
                <a:spcPct val="90000"/>
              </a:lnSpc>
              <a:buFontTx/>
              <a:buNone/>
            </a:pPr>
            <a:r>
              <a:rPr lang="en-US" altLang="zh-CN" sz="2400" b="1" smtClean="0"/>
              <a:t>Neisseria meningitidis</a:t>
            </a:r>
          </a:p>
          <a:p>
            <a:pPr eaLnBrk="1" hangingPunct="1">
              <a:lnSpc>
                <a:spcPct val="90000"/>
              </a:lnSpc>
              <a:buFontTx/>
              <a:buNone/>
            </a:pPr>
            <a:r>
              <a:rPr lang="en-US" altLang="zh-CN" sz="2400" b="1" smtClean="0"/>
              <a:t>Meningococcus</a:t>
            </a:r>
          </a:p>
          <a:p>
            <a:pPr eaLnBrk="1" hangingPunct="1">
              <a:lnSpc>
                <a:spcPct val="90000"/>
              </a:lnSpc>
            </a:pPr>
            <a:endParaRPr lang="en-US" altLang="zh-CN" sz="2400" b="1" smtClean="0"/>
          </a:p>
          <a:p>
            <a:pPr eaLnBrk="1" hangingPunct="1">
              <a:lnSpc>
                <a:spcPct val="90000"/>
              </a:lnSpc>
              <a:buFontTx/>
              <a:buNone/>
            </a:pPr>
            <a:r>
              <a:rPr lang="en-US" altLang="zh-CN" sz="2400" b="1" smtClean="0"/>
              <a:t>70,000 Deaths per year</a:t>
            </a:r>
          </a:p>
          <a:p>
            <a:pPr eaLnBrk="1" hangingPunct="1">
              <a:lnSpc>
                <a:spcPct val="90000"/>
              </a:lnSpc>
              <a:buFontTx/>
              <a:buNone/>
            </a:pPr>
            <a:r>
              <a:rPr lang="en-US" altLang="zh-CN" sz="2400" b="1" smtClean="0"/>
              <a:t>Diarrhea, Fever, Blood Clotting, Blood Pressure Drop</a:t>
            </a:r>
          </a:p>
          <a:p>
            <a:pPr eaLnBrk="1" hangingPunct="1">
              <a:lnSpc>
                <a:spcPct val="90000"/>
              </a:lnSpc>
            </a:pPr>
            <a:endParaRPr lang="en-US" altLang="zh-CN" sz="2400" b="1" smtClean="0"/>
          </a:p>
          <a:p>
            <a:pPr eaLnBrk="1" hangingPunct="1">
              <a:lnSpc>
                <a:spcPct val="90000"/>
              </a:lnSpc>
              <a:buFontTx/>
              <a:buNone/>
            </a:pPr>
            <a:r>
              <a:rPr lang="en-US" altLang="zh-CN" sz="2400" b="1" smtClean="0"/>
              <a:t>Macrophage Activation by Endotoxin:</a:t>
            </a:r>
          </a:p>
          <a:p>
            <a:pPr eaLnBrk="1" hangingPunct="1">
              <a:lnSpc>
                <a:spcPct val="90000"/>
              </a:lnSpc>
              <a:buFontTx/>
              <a:buNone/>
            </a:pPr>
            <a:r>
              <a:rPr lang="en-US" altLang="zh-CN" sz="2400" b="1" u="sng" smtClean="0">
                <a:solidFill>
                  <a:srgbClr val="FF0000"/>
                </a:solidFill>
              </a:rPr>
              <a:t>Generates systemic cytokine production -</a:t>
            </a:r>
          </a:p>
          <a:p>
            <a:pPr eaLnBrk="1" hangingPunct="1">
              <a:lnSpc>
                <a:spcPct val="90000"/>
              </a:lnSpc>
              <a:buFontTx/>
              <a:buNone/>
            </a:pPr>
            <a:r>
              <a:rPr lang="en-US" altLang="zh-CN" sz="2400" b="1" smtClean="0"/>
              <a:t>IL1 and TNF-alpha (Tumor necrosis factor)</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81000" y="0"/>
            <a:ext cx="8763000" cy="1143000"/>
          </a:xfrm>
        </p:spPr>
        <p:txBody>
          <a:bodyPr/>
          <a:lstStyle/>
          <a:p>
            <a:pPr eaLnBrk="1" hangingPunct="1"/>
            <a:r>
              <a:rPr lang="en-US" altLang="zh-CN" sz="3600" b="1" smtClean="0"/>
              <a:t>Immunopathology of Bacterial Toxic Shock</a:t>
            </a:r>
            <a:r>
              <a:rPr lang="en-US" altLang="zh-CN" smtClean="0"/>
              <a:t> </a:t>
            </a:r>
          </a:p>
        </p:txBody>
      </p:sp>
      <p:sp>
        <p:nvSpPr>
          <p:cNvPr id="56323" name="Rectangle 3"/>
          <p:cNvSpPr>
            <a:spLocks noGrp="1" noChangeArrowheads="1"/>
          </p:cNvSpPr>
          <p:nvPr>
            <p:ph type="body" idx="1"/>
          </p:nvPr>
        </p:nvSpPr>
        <p:spPr>
          <a:xfrm>
            <a:off x="609600" y="1066800"/>
            <a:ext cx="7848600" cy="5029200"/>
          </a:xfrm>
        </p:spPr>
        <p:txBody>
          <a:bodyPr/>
          <a:lstStyle/>
          <a:p>
            <a:pPr eaLnBrk="1" hangingPunct="1">
              <a:lnSpc>
                <a:spcPct val="90000"/>
              </a:lnSpc>
              <a:buFontTx/>
              <a:buNone/>
            </a:pPr>
            <a:r>
              <a:rPr lang="en-US" altLang="zh-CN" sz="2400" b="1" smtClean="0"/>
              <a:t>Exotoxins Secreted or Presented  Membrane Bound:</a:t>
            </a:r>
          </a:p>
          <a:p>
            <a:pPr eaLnBrk="1" hangingPunct="1">
              <a:lnSpc>
                <a:spcPct val="90000"/>
              </a:lnSpc>
              <a:buFontTx/>
              <a:buNone/>
            </a:pPr>
            <a:r>
              <a:rPr lang="en-US" altLang="zh-CN" sz="2400" b="1" smtClean="0"/>
              <a:t>Act as "Superantigens"</a:t>
            </a:r>
          </a:p>
          <a:p>
            <a:pPr eaLnBrk="1" hangingPunct="1">
              <a:lnSpc>
                <a:spcPct val="90000"/>
              </a:lnSpc>
              <a:buFontTx/>
              <a:buNone/>
            </a:pPr>
            <a:r>
              <a:rPr lang="en-US" altLang="zh-CN" sz="2400" b="1" smtClean="0"/>
              <a:t>Examples -</a:t>
            </a:r>
          </a:p>
          <a:p>
            <a:pPr eaLnBrk="1" hangingPunct="1">
              <a:lnSpc>
                <a:spcPct val="90000"/>
              </a:lnSpc>
              <a:buFontTx/>
              <a:buNone/>
            </a:pPr>
            <a:r>
              <a:rPr lang="en-US" altLang="zh-CN" sz="2400" b="1" smtClean="0"/>
              <a:t>Staphylococcus aureus: </a:t>
            </a:r>
          </a:p>
          <a:p>
            <a:pPr eaLnBrk="1" hangingPunct="1">
              <a:lnSpc>
                <a:spcPct val="90000"/>
              </a:lnSpc>
              <a:buFontTx/>
              <a:buNone/>
            </a:pPr>
            <a:r>
              <a:rPr lang="en-US" altLang="zh-CN" sz="2400" b="1" smtClean="0"/>
              <a:t>TSST1 (Toxic Shock Syndrome Toxin)</a:t>
            </a:r>
          </a:p>
          <a:p>
            <a:pPr eaLnBrk="1" hangingPunct="1">
              <a:lnSpc>
                <a:spcPct val="90000"/>
              </a:lnSpc>
              <a:buFontTx/>
              <a:buNone/>
            </a:pPr>
            <a:r>
              <a:rPr lang="en-US" altLang="zh-CN" sz="2400" b="1" smtClean="0"/>
              <a:t>Streptococcus pyrogenes - Rheumatic fever and shock</a:t>
            </a:r>
          </a:p>
          <a:p>
            <a:pPr eaLnBrk="1" hangingPunct="1">
              <a:lnSpc>
                <a:spcPct val="90000"/>
              </a:lnSpc>
              <a:buFontTx/>
              <a:buNone/>
            </a:pPr>
            <a:r>
              <a:rPr lang="en-US" altLang="zh-CN" sz="2400" b="1" smtClean="0"/>
              <a:t>Staphylococcus enterotoxins: Food poisoning</a:t>
            </a:r>
          </a:p>
          <a:p>
            <a:pPr eaLnBrk="1" hangingPunct="1">
              <a:lnSpc>
                <a:spcPct val="90000"/>
              </a:lnSpc>
              <a:buFontTx/>
              <a:buNone/>
            </a:pPr>
            <a:endParaRPr lang="en-US" altLang="zh-CN" sz="2400" b="1" smtClean="0"/>
          </a:p>
          <a:p>
            <a:pPr eaLnBrk="1" hangingPunct="1">
              <a:lnSpc>
                <a:spcPct val="90000"/>
              </a:lnSpc>
              <a:buFontTx/>
              <a:buNone/>
            </a:pPr>
            <a:r>
              <a:rPr lang="en-US" altLang="zh-CN" sz="2400" b="1" smtClean="0"/>
              <a:t>Superantigens cross-link TCR with Antigen-presenting Cell MHC Class II Proteins</a:t>
            </a:r>
          </a:p>
          <a:p>
            <a:pPr eaLnBrk="1" hangingPunct="1">
              <a:lnSpc>
                <a:spcPct val="90000"/>
              </a:lnSpc>
              <a:buFontTx/>
              <a:buNone/>
            </a:pPr>
            <a:r>
              <a:rPr lang="en-US" altLang="zh-CN" sz="2400" b="1" u="sng" smtClean="0">
                <a:solidFill>
                  <a:srgbClr val="FF0000"/>
                </a:solidFill>
              </a:rPr>
              <a:t>Generates systemic cytokine production </a:t>
            </a:r>
            <a:r>
              <a:rPr lang="en-US" altLang="zh-CN" sz="2400" b="1" smtClean="0"/>
              <a:t>-  IL1 and TNF-alpha (Tumor necrosis factor)</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6323">
                                            <p:txEl>
                                              <p:pRg st="0" end="0"/>
                                            </p:txEl>
                                          </p:spTgt>
                                        </p:tgtEl>
                                        <p:attrNameLst>
                                          <p:attrName>style.visibility</p:attrName>
                                        </p:attrNameLst>
                                      </p:cBhvr>
                                      <p:to>
                                        <p:strVal val="visible"/>
                                      </p:to>
                                    </p:set>
                                    <p:anim calcmode="lin" valueType="num">
                                      <p:cBhvr>
                                        <p:cTn id="11" dur="500" fill="hold"/>
                                        <p:tgtEl>
                                          <p:spTgt spid="5632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5632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5632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6323">
                                            <p:txEl>
                                              <p:pRg st="1" end="1"/>
                                            </p:txEl>
                                          </p:spTgt>
                                        </p:tgtEl>
                                        <p:attrNameLst>
                                          <p:attrName>style.visibility</p:attrName>
                                        </p:attrNameLst>
                                      </p:cBhvr>
                                      <p:to>
                                        <p:strVal val="visible"/>
                                      </p:to>
                                    </p:set>
                                    <p:anim calcmode="lin" valueType="num">
                                      <p:cBhvr>
                                        <p:cTn id="18" dur="500" fill="hold"/>
                                        <p:tgtEl>
                                          <p:spTgt spid="5632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5632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5632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6323">
                                            <p:txEl>
                                              <p:pRg st="2" end="2"/>
                                            </p:txEl>
                                          </p:spTgt>
                                        </p:tgtEl>
                                        <p:attrNameLst>
                                          <p:attrName>style.visibility</p:attrName>
                                        </p:attrNameLst>
                                      </p:cBhvr>
                                      <p:to>
                                        <p:strVal val="visible"/>
                                      </p:to>
                                    </p:set>
                                    <p:anim calcmode="lin" valueType="num">
                                      <p:cBhvr>
                                        <p:cTn id="25" dur="500" fill="hold"/>
                                        <p:tgtEl>
                                          <p:spTgt spid="5632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6323">
                                            <p:txEl>
                                              <p:pRg st="2" end="2"/>
                                            </p:txEl>
                                          </p:spTgt>
                                        </p:tgtEl>
                                        <p:attrNameLst>
                                          <p:attrName>ppt_h</p:attrName>
                                        </p:attrNameLst>
                                      </p:cBhvr>
                                      <p:tavLst>
                                        <p:tav tm="0">
                                          <p:val>
                                            <p:fltVal val="0"/>
                                          </p:val>
                                        </p:tav>
                                        <p:tav tm="100000">
                                          <p:val>
                                            <p:strVal val="#ppt_h"/>
                                          </p:val>
                                        </p:tav>
                                      </p:tavLst>
                                    </p:anim>
                                    <p:animEffect transition="in" filter="fade">
                                      <p:cBhvr>
                                        <p:cTn id="27" dur="500"/>
                                        <p:tgtEl>
                                          <p:spTgt spid="56323">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56323">
                                            <p:txEl>
                                              <p:pRg st="3" end="3"/>
                                            </p:txEl>
                                          </p:spTgt>
                                        </p:tgtEl>
                                        <p:attrNameLst>
                                          <p:attrName>style.visibility</p:attrName>
                                        </p:attrNameLst>
                                      </p:cBhvr>
                                      <p:to>
                                        <p:strVal val="visible"/>
                                      </p:to>
                                    </p:set>
                                    <p:anim calcmode="lin" valueType="num">
                                      <p:cBhvr>
                                        <p:cTn id="32" dur="500" fill="hold"/>
                                        <p:tgtEl>
                                          <p:spTgt spid="56323">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56323">
                                            <p:txEl>
                                              <p:pRg st="3" end="3"/>
                                            </p:txEl>
                                          </p:spTgt>
                                        </p:tgtEl>
                                        <p:attrNameLst>
                                          <p:attrName>ppt_h</p:attrName>
                                        </p:attrNameLst>
                                      </p:cBhvr>
                                      <p:tavLst>
                                        <p:tav tm="0">
                                          <p:val>
                                            <p:fltVal val="0"/>
                                          </p:val>
                                        </p:tav>
                                        <p:tav tm="100000">
                                          <p:val>
                                            <p:strVal val="#ppt_h"/>
                                          </p:val>
                                        </p:tav>
                                      </p:tavLst>
                                    </p:anim>
                                    <p:animEffect transition="in" filter="fade">
                                      <p:cBhvr>
                                        <p:cTn id="34" dur="500"/>
                                        <p:tgtEl>
                                          <p:spTgt spid="56323">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56323">
                                            <p:txEl>
                                              <p:pRg st="4" end="4"/>
                                            </p:txEl>
                                          </p:spTgt>
                                        </p:tgtEl>
                                        <p:attrNameLst>
                                          <p:attrName>style.visibility</p:attrName>
                                        </p:attrNameLst>
                                      </p:cBhvr>
                                      <p:to>
                                        <p:strVal val="visible"/>
                                      </p:to>
                                    </p:set>
                                    <p:anim calcmode="lin" valueType="num">
                                      <p:cBhvr>
                                        <p:cTn id="39" dur="500" fill="hold"/>
                                        <p:tgtEl>
                                          <p:spTgt spid="5632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56323">
                                            <p:txEl>
                                              <p:pRg st="4" end="4"/>
                                            </p:txEl>
                                          </p:spTgt>
                                        </p:tgtEl>
                                        <p:attrNameLst>
                                          <p:attrName>ppt_h</p:attrName>
                                        </p:attrNameLst>
                                      </p:cBhvr>
                                      <p:tavLst>
                                        <p:tav tm="0">
                                          <p:val>
                                            <p:fltVal val="0"/>
                                          </p:val>
                                        </p:tav>
                                        <p:tav tm="100000">
                                          <p:val>
                                            <p:strVal val="#ppt_h"/>
                                          </p:val>
                                        </p:tav>
                                      </p:tavLst>
                                    </p:anim>
                                    <p:animEffect transition="in" filter="fade">
                                      <p:cBhvr>
                                        <p:cTn id="41" dur="500"/>
                                        <p:tgtEl>
                                          <p:spTgt spid="56323">
                                            <p:txEl>
                                              <p:pRg st="4" end="4"/>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56323">
                                            <p:txEl>
                                              <p:pRg st="5" end="5"/>
                                            </p:txEl>
                                          </p:spTgt>
                                        </p:tgtEl>
                                        <p:attrNameLst>
                                          <p:attrName>style.visibility</p:attrName>
                                        </p:attrNameLst>
                                      </p:cBhvr>
                                      <p:to>
                                        <p:strVal val="visible"/>
                                      </p:to>
                                    </p:set>
                                    <p:anim calcmode="lin" valueType="num">
                                      <p:cBhvr>
                                        <p:cTn id="46" dur="500" fill="hold"/>
                                        <p:tgtEl>
                                          <p:spTgt spid="56323">
                                            <p:txEl>
                                              <p:pRg st="5" end="5"/>
                                            </p:txEl>
                                          </p:spTgt>
                                        </p:tgtEl>
                                        <p:attrNameLst>
                                          <p:attrName>ppt_w</p:attrName>
                                        </p:attrNameLst>
                                      </p:cBhvr>
                                      <p:tavLst>
                                        <p:tav tm="0">
                                          <p:val>
                                            <p:fltVal val="0"/>
                                          </p:val>
                                        </p:tav>
                                        <p:tav tm="100000">
                                          <p:val>
                                            <p:strVal val="#ppt_w"/>
                                          </p:val>
                                        </p:tav>
                                      </p:tavLst>
                                    </p:anim>
                                    <p:anim calcmode="lin" valueType="num">
                                      <p:cBhvr>
                                        <p:cTn id="47" dur="500" fill="hold"/>
                                        <p:tgtEl>
                                          <p:spTgt spid="56323">
                                            <p:txEl>
                                              <p:pRg st="5" end="5"/>
                                            </p:txEl>
                                          </p:spTgt>
                                        </p:tgtEl>
                                        <p:attrNameLst>
                                          <p:attrName>ppt_h</p:attrName>
                                        </p:attrNameLst>
                                      </p:cBhvr>
                                      <p:tavLst>
                                        <p:tav tm="0">
                                          <p:val>
                                            <p:fltVal val="0"/>
                                          </p:val>
                                        </p:tav>
                                        <p:tav tm="100000">
                                          <p:val>
                                            <p:strVal val="#ppt_h"/>
                                          </p:val>
                                        </p:tav>
                                      </p:tavLst>
                                    </p:anim>
                                    <p:animEffect transition="in" filter="fade">
                                      <p:cBhvr>
                                        <p:cTn id="48" dur="500"/>
                                        <p:tgtEl>
                                          <p:spTgt spid="56323">
                                            <p:txEl>
                                              <p:pRg st="5" end="5"/>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56323">
                                            <p:txEl>
                                              <p:pRg st="6" end="6"/>
                                            </p:txEl>
                                          </p:spTgt>
                                        </p:tgtEl>
                                        <p:attrNameLst>
                                          <p:attrName>style.visibility</p:attrName>
                                        </p:attrNameLst>
                                      </p:cBhvr>
                                      <p:to>
                                        <p:strVal val="visible"/>
                                      </p:to>
                                    </p:set>
                                    <p:anim calcmode="lin" valueType="num">
                                      <p:cBhvr>
                                        <p:cTn id="53" dur="500" fill="hold"/>
                                        <p:tgtEl>
                                          <p:spTgt spid="56323">
                                            <p:txEl>
                                              <p:pRg st="6" end="6"/>
                                            </p:txEl>
                                          </p:spTgt>
                                        </p:tgtEl>
                                        <p:attrNameLst>
                                          <p:attrName>ppt_w</p:attrName>
                                        </p:attrNameLst>
                                      </p:cBhvr>
                                      <p:tavLst>
                                        <p:tav tm="0">
                                          <p:val>
                                            <p:fltVal val="0"/>
                                          </p:val>
                                        </p:tav>
                                        <p:tav tm="100000">
                                          <p:val>
                                            <p:strVal val="#ppt_w"/>
                                          </p:val>
                                        </p:tav>
                                      </p:tavLst>
                                    </p:anim>
                                    <p:anim calcmode="lin" valueType="num">
                                      <p:cBhvr>
                                        <p:cTn id="54" dur="500" fill="hold"/>
                                        <p:tgtEl>
                                          <p:spTgt spid="56323">
                                            <p:txEl>
                                              <p:pRg st="6" end="6"/>
                                            </p:txEl>
                                          </p:spTgt>
                                        </p:tgtEl>
                                        <p:attrNameLst>
                                          <p:attrName>ppt_h</p:attrName>
                                        </p:attrNameLst>
                                      </p:cBhvr>
                                      <p:tavLst>
                                        <p:tav tm="0">
                                          <p:val>
                                            <p:fltVal val="0"/>
                                          </p:val>
                                        </p:tav>
                                        <p:tav tm="100000">
                                          <p:val>
                                            <p:strVal val="#ppt_h"/>
                                          </p:val>
                                        </p:tav>
                                      </p:tavLst>
                                    </p:anim>
                                    <p:animEffect transition="in" filter="fade">
                                      <p:cBhvr>
                                        <p:cTn id="55" dur="500"/>
                                        <p:tgtEl>
                                          <p:spTgt spid="56323">
                                            <p:txEl>
                                              <p:pRg st="6" end="6"/>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56323">
                                            <p:txEl>
                                              <p:pRg st="8" end="8"/>
                                            </p:txEl>
                                          </p:spTgt>
                                        </p:tgtEl>
                                        <p:attrNameLst>
                                          <p:attrName>style.visibility</p:attrName>
                                        </p:attrNameLst>
                                      </p:cBhvr>
                                      <p:to>
                                        <p:strVal val="visible"/>
                                      </p:to>
                                    </p:set>
                                    <p:anim calcmode="lin" valueType="num">
                                      <p:cBhvr>
                                        <p:cTn id="60" dur="500" fill="hold"/>
                                        <p:tgtEl>
                                          <p:spTgt spid="56323">
                                            <p:txEl>
                                              <p:pRg st="8" end="8"/>
                                            </p:txEl>
                                          </p:spTgt>
                                        </p:tgtEl>
                                        <p:attrNameLst>
                                          <p:attrName>ppt_w</p:attrName>
                                        </p:attrNameLst>
                                      </p:cBhvr>
                                      <p:tavLst>
                                        <p:tav tm="0">
                                          <p:val>
                                            <p:fltVal val="0"/>
                                          </p:val>
                                        </p:tav>
                                        <p:tav tm="100000">
                                          <p:val>
                                            <p:strVal val="#ppt_w"/>
                                          </p:val>
                                        </p:tav>
                                      </p:tavLst>
                                    </p:anim>
                                    <p:anim calcmode="lin" valueType="num">
                                      <p:cBhvr>
                                        <p:cTn id="61" dur="500" fill="hold"/>
                                        <p:tgtEl>
                                          <p:spTgt spid="56323">
                                            <p:txEl>
                                              <p:pRg st="8" end="8"/>
                                            </p:txEl>
                                          </p:spTgt>
                                        </p:tgtEl>
                                        <p:attrNameLst>
                                          <p:attrName>ppt_h</p:attrName>
                                        </p:attrNameLst>
                                      </p:cBhvr>
                                      <p:tavLst>
                                        <p:tav tm="0">
                                          <p:val>
                                            <p:fltVal val="0"/>
                                          </p:val>
                                        </p:tav>
                                        <p:tav tm="100000">
                                          <p:val>
                                            <p:strVal val="#ppt_h"/>
                                          </p:val>
                                        </p:tav>
                                      </p:tavLst>
                                    </p:anim>
                                    <p:animEffect transition="in" filter="fade">
                                      <p:cBhvr>
                                        <p:cTn id="62" dur="500"/>
                                        <p:tgtEl>
                                          <p:spTgt spid="56323">
                                            <p:txEl>
                                              <p:pRg st="8" end="8"/>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56323">
                                            <p:txEl>
                                              <p:pRg st="9" end="9"/>
                                            </p:txEl>
                                          </p:spTgt>
                                        </p:tgtEl>
                                        <p:attrNameLst>
                                          <p:attrName>style.visibility</p:attrName>
                                        </p:attrNameLst>
                                      </p:cBhvr>
                                      <p:to>
                                        <p:strVal val="visible"/>
                                      </p:to>
                                    </p:set>
                                    <p:anim calcmode="lin" valueType="num">
                                      <p:cBhvr>
                                        <p:cTn id="67" dur="500" fill="hold"/>
                                        <p:tgtEl>
                                          <p:spTgt spid="56323">
                                            <p:txEl>
                                              <p:pRg st="9" end="9"/>
                                            </p:txEl>
                                          </p:spTgt>
                                        </p:tgtEl>
                                        <p:attrNameLst>
                                          <p:attrName>ppt_w</p:attrName>
                                        </p:attrNameLst>
                                      </p:cBhvr>
                                      <p:tavLst>
                                        <p:tav tm="0">
                                          <p:val>
                                            <p:fltVal val="0"/>
                                          </p:val>
                                        </p:tav>
                                        <p:tav tm="100000">
                                          <p:val>
                                            <p:strVal val="#ppt_w"/>
                                          </p:val>
                                        </p:tav>
                                      </p:tavLst>
                                    </p:anim>
                                    <p:anim calcmode="lin" valueType="num">
                                      <p:cBhvr>
                                        <p:cTn id="68" dur="500" fill="hold"/>
                                        <p:tgtEl>
                                          <p:spTgt spid="56323">
                                            <p:txEl>
                                              <p:pRg st="9" end="9"/>
                                            </p:txEl>
                                          </p:spTgt>
                                        </p:tgtEl>
                                        <p:attrNameLst>
                                          <p:attrName>ppt_h</p:attrName>
                                        </p:attrNameLst>
                                      </p:cBhvr>
                                      <p:tavLst>
                                        <p:tav tm="0">
                                          <p:val>
                                            <p:fltVal val="0"/>
                                          </p:val>
                                        </p:tav>
                                        <p:tav tm="100000">
                                          <p:val>
                                            <p:strVal val="#ppt_h"/>
                                          </p:val>
                                        </p:tav>
                                      </p:tavLst>
                                    </p:anim>
                                    <p:animEffect transition="in" filter="fade">
                                      <p:cBhvr>
                                        <p:cTn id="69" dur="500"/>
                                        <p:tgtEl>
                                          <p:spTgt spid="563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304800"/>
            <a:ext cx="7772400" cy="1143000"/>
          </a:xfrm>
        </p:spPr>
        <p:txBody>
          <a:bodyPr/>
          <a:lstStyle/>
          <a:p>
            <a:pPr eaLnBrk="1" hangingPunct="1"/>
            <a:r>
              <a:rPr lang="en-US" altLang="zh-CN" b="1" smtClean="0">
                <a:solidFill>
                  <a:schemeClr val="accent2"/>
                </a:solidFill>
              </a:rPr>
              <a:t>Antigen - Antibody Binding</a:t>
            </a:r>
            <a:br>
              <a:rPr lang="en-US" altLang="zh-CN" b="1" smtClean="0">
                <a:solidFill>
                  <a:schemeClr val="accent2"/>
                </a:solidFill>
              </a:rPr>
            </a:br>
            <a:r>
              <a:rPr lang="en-US" altLang="zh-CN" smtClean="0"/>
              <a:t>	</a:t>
            </a:r>
          </a:p>
        </p:txBody>
      </p:sp>
      <p:pic>
        <p:nvPicPr>
          <p:cNvPr id="6147" name="Picture 3"/>
          <p:cNvPicPr>
            <a:picLocks noChangeAspect="1" noChangeArrowheads="1"/>
          </p:cNvPicPr>
          <p:nvPr>
            <p:ph type="body" idx="1"/>
          </p:nvPr>
        </p:nvPicPr>
        <p:blipFill>
          <a:blip r:embed="rId4"/>
          <a:srcRect/>
          <a:stretch>
            <a:fillRect/>
          </a:stretch>
        </p:blipFill>
        <p:spPr>
          <a:xfrm>
            <a:off x="914400" y="914400"/>
            <a:ext cx="8001000" cy="5715000"/>
          </a:xfrm>
        </p:spPr>
      </p:pic>
      <p:sp>
        <p:nvSpPr>
          <p:cNvPr id="6148" name="Rectangle 4"/>
          <p:cNvSpPr>
            <a:spLocks noChangeArrowheads="1"/>
          </p:cNvSpPr>
          <p:nvPr/>
        </p:nvSpPr>
        <p:spPr bwMode="auto">
          <a:xfrm>
            <a:off x="5943600" y="990600"/>
            <a:ext cx="3200400" cy="854075"/>
          </a:xfrm>
          <a:prstGeom prst="rect">
            <a:avLst/>
          </a:prstGeom>
          <a:noFill/>
          <a:ln w="9525">
            <a:noFill/>
            <a:miter lim="800000"/>
            <a:headEnd/>
            <a:tailEnd/>
          </a:ln>
        </p:spPr>
        <p:txBody>
          <a:bodyPr>
            <a:spAutoFit/>
          </a:bodyPr>
          <a:lstStyle/>
          <a:p>
            <a:pPr>
              <a:spcBef>
                <a:spcPct val="50000"/>
              </a:spcBef>
            </a:pPr>
            <a:r>
              <a:rPr lang="en-US" altLang="zh-CN" sz="2000" b="1">
                <a:solidFill>
                  <a:schemeClr val="bg1"/>
                </a:solidFill>
              </a:rPr>
              <a:t>Antibody Light Chain</a:t>
            </a:r>
          </a:p>
          <a:p>
            <a:pPr>
              <a:spcBef>
                <a:spcPct val="50000"/>
              </a:spcBef>
            </a:pPr>
            <a:r>
              <a:rPr lang="en-US" altLang="zh-CN" sz="2000" b="1">
                <a:solidFill>
                  <a:schemeClr val="bg1"/>
                </a:solidFill>
              </a:rPr>
              <a:t>Variable Region</a:t>
            </a:r>
          </a:p>
        </p:txBody>
      </p:sp>
      <p:sp>
        <p:nvSpPr>
          <p:cNvPr id="6149" name="Rectangle 5"/>
          <p:cNvSpPr>
            <a:spLocks noChangeArrowheads="1"/>
          </p:cNvSpPr>
          <p:nvPr/>
        </p:nvSpPr>
        <p:spPr bwMode="auto">
          <a:xfrm>
            <a:off x="0" y="1981200"/>
            <a:ext cx="1219200" cy="1768475"/>
          </a:xfrm>
          <a:prstGeom prst="rect">
            <a:avLst/>
          </a:prstGeom>
          <a:noFill/>
          <a:ln w="9525">
            <a:noFill/>
            <a:miter lim="800000"/>
            <a:headEnd/>
            <a:tailEnd/>
          </a:ln>
        </p:spPr>
        <p:txBody>
          <a:bodyPr>
            <a:spAutoFit/>
          </a:bodyPr>
          <a:lstStyle/>
          <a:p>
            <a:pPr>
              <a:spcBef>
                <a:spcPct val="50000"/>
              </a:spcBef>
            </a:pPr>
            <a:r>
              <a:rPr lang="en-US" altLang="zh-CN" sz="2000" b="1"/>
              <a:t>Fig.</a:t>
            </a:r>
          </a:p>
          <a:p>
            <a:pPr>
              <a:spcBef>
                <a:spcPct val="50000"/>
              </a:spcBef>
            </a:pPr>
            <a:r>
              <a:rPr lang="en-US" altLang="zh-CN" sz="2000" b="1"/>
              <a:t>4-6a</a:t>
            </a:r>
          </a:p>
          <a:p>
            <a:pPr>
              <a:spcBef>
                <a:spcPct val="50000"/>
              </a:spcBef>
            </a:pPr>
            <a:r>
              <a:rPr lang="en-US" altLang="zh-CN" sz="2000" b="1"/>
              <a:t>Kuby</a:t>
            </a:r>
          </a:p>
          <a:p>
            <a:pPr>
              <a:spcBef>
                <a:spcPct val="50000"/>
              </a:spcBef>
            </a:pPr>
            <a:r>
              <a:rPr lang="en-US" altLang="zh-CN" sz="2000" b="1"/>
              <a:t>3rd Ed</a:t>
            </a:r>
          </a:p>
        </p:txBody>
      </p:sp>
      <p:sp>
        <p:nvSpPr>
          <p:cNvPr id="6150" name="Rectangle 6"/>
          <p:cNvSpPr>
            <a:spLocks noChangeArrowheads="1"/>
          </p:cNvSpPr>
          <p:nvPr/>
        </p:nvSpPr>
        <p:spPr bwMode="auto">
          <a:xfrm>
            <a:off x="0" y="5410200"/>
            <a:ext cx="838200" cy="854075"/>
          </a:xfrm>
          <a:prstGeom prst="rect">
            <a:avLst/>
          </a:prstGeom>
          <a:noFill/>
          <a:ln w="9525">
            <a:noFill/>
            <a:miter lim="800000"/>
            <a:headEnd/>
            <a:tailEnd/>
          </a:ln>
        </p:spPr>
        <p:txBody>
          <a:bodyPr>
            <a:spAutoFit/>
          </a:bodyPr>
          <a:lstStyle/>
          <a:p>
            <a:pPr>
              <a:spcBef>
                <a:spcPct val="50000"/>
              </a:spcBef>
            </a:pPr>
            <a:r>
              <a:rPr lang="en-US" altLang="zh-CN" sz="2000" b="1"/>
              <a:t>AgAb</a:t>
            </a:r>
          </a:p>
          <a:p>
            <a:pPr>
              <a:spcBef>
                <a:spcPct val="50000"/>
              </a:spcBef>
            </a:pPr>
            <a:r>
              <a:rPr lang="en-US" altLang="zh-CN" sz="2000" b="1"/>
              <a:t>Kiss</a:t>
            </a:r>
          </a:p>
        </p:txBody>
      </p:sp>
      <p:sp>
        <p:nvSpPr>
          <p:cNvPr id="6151" name="Rectangle 7"/>
          <p:cNvSpPr>
            <a:spLocks noChangeArrowheads="1"/>
          </p:cNvSpPr>
          <p:nvPr/>
        </p:nvSpPr>
        <p:spPr bwMode="auto">
          <a:xfrm>
            <a:off x="1295400" y="6069013"/>
            <a:ext cx="2806700" cy="396875"/>
          </a:xfrm>
          <a:prstGeom prst="rect">
            <a:avLst/>
          </a:prstGeom>
          <a:noFill/>
          <a:ln w="9525">
            <a:noFill/>
            <a:miter lim="800000"/>
            <a:headEnd/>
            <a:tailEnd/>
          </a:ln>
        </p:spPr>
        <p:txBody>
          <a:bodyPr wrap="none">
            <a:spAutoFit/>
          </a:bodyPr>
          <a:lstStyle/>
          <a:p>
            <a:r>
              <a:rPr lang="en-US" altLang="zh-CN" sz="2000" b="1">
                <a:solidFill>
                  <a:schemeClr val="bg1"/>
                </a:solidFill>
              </a:rPr>
              <a:t>Influenza Virus Antigen</a:t>
            </a:r>
          </a:p>
        </p:txBody>
      </p:sp>
      <p:sp>
        <p:nvSpPr>
          <p:cNvPr id="6152" name="Rectangle 8"/>
          <p:cNvSpPr>
            <a:spLocks noChangeArrowheads="1"/>
          </p:cNvSpPr>
          <p:nvPr/>
        </p:nvSpPr>
        <p:spPr bwMode="auto">
          <a:xfrm>
            <a:off x="5791200" y="5638800"/>
            <a:ext cx="4572000" cy="854075"/>
          </a:xfrm>
          <a:prstGeom prst="rect">
            <a:avLst/>
          </a:prstGeom>
          <a:noFill/>
          <a:ln w="9525">
            <a:noFill/>
            <a:miter lim="800000"/>
            <a:headEnd/>
            <a:tailEnd/>
          </a:ln>
        </p:spPr>
        <p:txBody>
          <a:bodyPr>
            <a:spAutoFit/>
          </a:bodyPr>
          <a:lstStyle/>
          <a:p>
            <a:pPr>
              <a:spcBef>
                <a:spcPct val="50000"/>
              </a:spcBef>
            </a:pPr>
            <a:r>
              <a:rPr lang="en-US" altLang="zh-CN" sz="2000" b="1">
                <a:solidFill>
                  <a:schemeClr val="bg1"/>
                </a:solidFill>
              </a:rPr>
              <a:t>Antibody Heavy Chain</a:t>
            </a:r>
          </a:p>
          <a:p>
            <a:pPr>
              <a:spcBef>
                <a:spcPct val="50000"/>
              </a:spcBef>
            </a:pPr>
            <a:r>
              <a:rPr lang="en-US" altLang="zh-CN" sz="2000" b="1">
                <a:solidFill>
                  <a:schemeClr val="bg1"/>
                </a:solidFill>
              </a:rPr>
              <a:t>Variable Region</a:t>
            </a:r>
          </a:p>
        </p:txBody>
      </p:sp>
    </p:spTree>
    <p:custDataLst>
      <p:tags r:id="rId1"/>
    </p:custDataLst>
  </p:cSld>
  <p:clrMapOvr>
    <a:masterClrMapping/>
  </p:clrMapOvr>
  <p:transition>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altLang="en-US" smtClean="0"/>
              <a:t>SuperAg</a:t>
            </a:r>
          </a:p>
        </p:txBody>
      </p:sp>
      <p:pic>
        <p:nvPicPr>
          <p:cNvPr id="52227" name="Picture 3"/>
          <p:cNvPicPr>
            <a:picLocks noChangeAspect="1" noChangeArrowheads="1"/>
          </p:cNvPicPr>
          <p:nvPr>
            <p:ph type="body" idx="1"/>
          </p:nvPr>
        </p:nvPicPr>
        <p:blipFill>
          <a:blip r:embed="rId3"/>
          <a:srcRect/>
          <a:stretch>
            <a:fillRect/>
          </a:stretch>
        </p:blipFill>
        <p:spPr>
          <a:xfrm>
            <a:off x="0" y="0"/>
            <a:ext cx="9144000" cy="6858000"/>
          </a:xfrm>
        </p:spPr>
      </p:pic>
      <p:sp>
        <p:nvSpPr>
          <p:cNvPr id="52228" name="TextBox 1"/>
          <p:cNvSpPr txBox="1">
            <a:spLocks noChangeArrowheads="1"/>
          </p:cNvSpPr>
          <p:nvPr/>
        </p:nvSpPr>
        <p:spPr bwMode="auto">
          <a:xfrm>
            <a:off x="6629400" y="5749925"/>
            <a:ext cx="2438400" cy="830263"/>
          </a:xfrm>
          <a:prstGeom prst="rect">
            <a:avLst/>
          </a:prstGeom>
          <a:noFill/>
          <a:ln w="9525">
            <a:noFill/>
            <a:miter lim="800000"/>
            <a:headEnd/>
            <a:tailEnd/>
          </a:ln>
        </p:spPr>
        <p:txBody>
          <a:bodyPr>
            <a:spAutoFit/>
          </a:bodyPr>
          <a:lstStyle/>
          <a:p>
            <a:r>
              <a:rPr lang="en-US" altLang="en-US"/>
              <a:t>See Figure 11-6</a:t>
            </a:r>
          </a:p>
          <a:p>
            <a:r>
              <a:rPr lang="en-US" altLang="en-US"/>
              <a:t>7</a:t>
            </a:r>
            <a:r>
              <a:rPr lang="en-US" altLang="en-US" baseline="30000"/>
              <a:t>th</a:t>
            </a:r>
            <a:r>
              <a:rPr lang="en-US" altLang="en-US"/>
              <a:t> Edition p. 367</a:t>
            </a:r>
          </a:p>
        </p:txBody>
      </p:sp>
      <p:sp>
        <p:nvSpPr>
          <p:cNvPr id="52229" name="TextBox 2"/>
          <p:cNvSpPr txBox="1">
            <a:spLocks noChangeArrowheads="1"/>
          </p:cNvSpPr>
          <p:nvPr/>
        </p:nvSpPr>
        <p:spPr bwMode="auto">
          <a:xfrm>
            <a:off x="4587875" y="2057400"/>
            <a:ext cx="4495800" cy="1200150"/>
          </a:xfrm>
          <a:prstGeom prst="rect">
            <a:avLst/>
          </a:prstGeom>
          <a:noFill/>
          <a:ln w="9525">
            <a:noFill/>
            <a:miter lim="800000"/>
            <a:headEnd/>
            <a:tailEnd/>
          </a:ln>
        </p:spPr>
        <p:txBody>
          <a:bodyPr>
            <a:spAutoFit/>
          </a:bodyPr>
          <a:lstStyle/>
          <a:p>
            <a:r>
              <a:rPr lang="en-US" altLang="en-US" sz="1800"/>
              <a:t>Staphylococcal enterotoxins (food poisoning)</a:t>
            </a:r>
          </a:p>
          <a:p>
            <a:r>
              <a:rPr lang="en-US" altLang="en-US" sz="1800"/>
              <a:t>Streptococcal pyrogenes exotoxins (rheumatic fever, toxic shock)</a:t>
            </a:r>
          </a:p>
          <a:p>
            <a:r>
              <a:rPr lang="en-US" altLang="en-US" sz="1800"/>
              <a:t>See Table 11-2, p. 367, 7</a:t>
            </a:r>
            <a:r>
              <a:rPr lang="en-US" altLang="en-US" sz="1800" baseline="30000"/>
              <a:t>th</a:t>
            </a:r>
            <a:r>
              <a:rPr lang="en-US" altLang="en-US" sz="1800"/>
              <a:t> Edition</a:t>
            </a:r>
          </a:p>
        </p:txBody>
      </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3400" y="533400"/>
            <a:ext cx="8153400" cy="3786188"/>
          </a:xfrm>
          <a:prstGeom prst="rect">
            <a:avLst/>
          </a:prstGeom>
          <a:noFill/>
          <a:ln w="9525">
            <a:noFill/>
            <a:miter lim="800000"/>
            <a:headEnd/>
            <a:tailEnd/>
          </a:ln>
        </p:spPr>
        <p:txBody>
          <a:bodyPr>
            <a:spAutoFit/>
          </a:bodyPr>
          <a:lstStyle/>
          <a:p>
            <a:pPr algn="ctr"/>
            <a:r>
              <a:rPr lang="en-US" altLang="en-US" b="1" u="sng">
                <a:solidFill>
                  <a:srgbClr val="FF0000"/>
                </a:solidFill>
              </a:rPr>
              <a:t>Mitogens and Lectins</a:t>
            </a:r>
          </a:p>
          <a:p>
            <a:pPr algn="ctr"/>
            <a:r>
              <a:rPr lang="en-US" altLang="en-US" b="1" u="sng">
                <a:solidFill>
                  <a:srgbClr val="FF0000"/>
                </a:solidFill>
              </a:rPr>
              <a:t/>
            </a:r>
            <a:br>
              <a:rPr lang="en-US" altLang="en-US" b="1" u="sng">
                <a:solidFill>
                  <a:srgbClr val="FF0000"/>
                </a:solidFill>
              </a:rPr>
            </a:br>
            <a:r>
              <a:rPr lang="en-US" altLang="en-US" b="1" u="sng"/>
              <a:t>Mitogens</a:t>
            </a:r>
            <a:r>
              <a:rPr lang="en-US" altLang="en-US" b="1"/>
              <a:t>: Stimulate mitosis and cell division non-specifically</a:t>
            </a:r>
            <a:br>
              <a:rPr lang="en-US" altLang="en-US" b="1"/>
            </a:br>
            <a:r>
              <a:rPr lang="en-US" altLang="en-US" b="1"/>
              <a:t>(non-specific therefore stimulate polyclonally)</a:t>
            </a:r>
          </a:p>
          <a:p>
            <a:pPr algn="ctr"/>
            <a:endParaRPr lang="en-US" altLang="en-US" b="1"/>
          </a:p>
          <a:p>
            <a:pPr algn="ctr"/>
            <a:r>
              <a:rPr lang="en-US" altLang="en-US" b="1" u="sng"/>
              <a:t>Lectins</a:t>
            </a:r>
            <a:r>
              <a:rPr lang="en-US" altLang="en-US" b="1"/>
              <a:t>: Proteins that bind to carbohydrate in glycoproteins</a:t>
            </a:r>
            <a:br>
              <a:rPr lang="en-US" altLang="en-US" b="1"/>
            </a:br>
            <a:r>
              <a:rPr lang="en-US" altLang="en-US" b="1"/>
              <a:t>(Can be potent mitogens)</a:t>
            </a:r>
          </a:p>
          <a:p>
            <a:pPr algn="ctr"/>
            <a:endParaRPr lang="en-US" altLang="en-US" b="1"/>
          </a:p>
          <a:p>
            <a:pPr algn="ctr"/>
            <a:r>
              <a:rPr lang="en-US" altLang="en-US" b="1" u="sng"/>
              <a:t>Glycoproteins</a:t>
            </a:r>
            <a:r>
              <a:rPr lang="en-US" altLang="en-US" b="1"/>
              <a:t>: Conjugated protein with covalently attached carbohydrate residues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3400" y="533400"/>
            <a:ext cx="8305800" cy="4524375"/>
          </a:xfrm>
          <a:prstGeom prst="rect">
            <a:avLst/>
          </a:prstGeom>
          <a:noFill/>
          <a:ln w="9525">
            <a:noFill/>
            <a:miter lim="800000"/>
            <a:headEnd/>
            <a:tailEnd/>
          </a:ln>
        </p:spPr>
        <p:txBody>
          <a:bodyPr>
            <a:spAutoFit/>
          </a:bodyPr>
          <a:lstStyle/>
          <a:p>
            <a:pPr algn="ctr"/>
            <a:r>
              <a:rPr lang="en-US" altLang="en-US" b="1" u="sng">
                <a:solidFill>
                  <a:srgbClr val="FF0000"/>
                </a:solidFill>
              </a:rPr>
              <a:t>Examples of Mitogens</a:t>
            </a:r>
          </a:p>
          <a:p>
            <a:pPr algn="ctr"/>
            <a:r>
              <a:rPr lang="en-US" altLang="en-US" b="1" u="sng">
                <a:solidFill>
                  <a:srgbClr val="FF0000"/>
                </a:solidFill>
              </a:rPr>
              <a:t/>
            </a:r>
            <a:br>
              <a:rPr lang="en-US" altLang="en-US" b="1" u="sng">
                <a:solidFill>
                  <a:srgbClr val="FF0000"/>
                </a:solidFill>
              </a:rPr>
            </a:br>
            <a:r>
              <a:rPr lang="en-US" altLang="en-US" b="1"/>
              <a:t>Concanavalin A (Con A) : Non-specific T-cell mitogen</a:t>
            </a:r>
          </a:p>
          <a:p>
            <a:pPr algn="ctr"/>
            <a:endParaRPr lang="en-US" altLang="en-US" b="1"/>
          </a:p>
          <a:p>
            <a:pPr algn="ctr"/>
            <a:r>
              <a:rPr lang="en-US" altLang="en-US" b="1"/>
              <a:t>Phytohemaglutinin (PHA): Non-specific T-cell mitogen</a:t>
            </a:r>
          </a:p>
          <a:p>
            <a:pPr algn="ctr"/>
            <a:endParaRPr lang="en-US" altLang="en-US" b="1"/>
          </a:p>
          <a:p>
            <a:pPr algn="ctr"/>
            <a:r>
              <a:rPr lang="en-US" altLang="en-US" b="1"/>
              <a:t>Pokeweed Mitogen (PWM): Non-specific T- and B-cell Mitogen</a:t>
            </a:r>
          </a:p>
          <a:p>
            <a:pPr algn="ctr"/>
            <a:endParaRPr lang="en-US" altLang="en-US" b="1"/>
          </a:p>
          <a:p>
            <a:pPr algn="ctr"/>
            <a:r>
              <a:rPr lang="en-US" altLang="en-US" b="1"/>
              <a:t>Lipopolysaccharide (LPS): Gram negative bacterial cell wall component</a:t>
            </a:r>
          </a:p>
          <a:p>
            <a:pPr algn="ctr"/>
            <a:r>
              <a:rPr lang="en-US" altLang="en-US" b="1"/>
              <a:t>Potent Polyclonal (non-specific) B-Cell Mitogen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685800" y="457200"/>
            <a:ext cx="7924800" cy="1077913"/>
          </a:xfrm>
          <a:prstGeom prst="rect">
            <a:avLst/>
          </a:prstGeom>
          <a:noFill/>
          <a:ln w="9525">
            <a:noFill/>
            <a:miter lim="800000"/>
            <a:headEnd/>
            <a:tailEnd/>
          </a:ln>
        </p:spPr>
        <p:txBody>
          <a:bodyPr>
            <a:spAutoFit/>
          </a:bodyPr>
          <a:lstStyle/>
          <a:p>
            <a:pPr algn="ctr"/>
            <a:r>
              <a:rPr lang="en-US" altLang="en-US" u="sng"/>
              <a:t>Immune Adjuvants and the Immunogenicity of Vaccines</a:t>
            </a:r>
          </a:p>
          <a:p>
            <a:pPr algn="ctr"/>
            <a:r>
              <a:rPr lang="en-US" altLang="en-US" sz="2000"/>
              <a:t>(See  Scientific American, October, 2009)</a:t>
            </a:r>
          </a:p>
          <a:p>
            <a:pPr algn="ctr"/>
            <a:r>
              <a:rPr lang="en-US" altLang="en-US" sz="2000"/>
              <a:t>Boosting Vaccine Power, pp 72 to 79</a:t>
            </a:r>
          </a:p>
        </p:txBody>
      </p:sp>
      <p:sp>
        <p:nvSpPr>
          <p:cNvPr id="3" name="TextBox 2"/>
          <p:cNvSpPr txBox="1">
            <a:spLocks noChangeArrowheads="1"/>
          </p:cNvSpPr>
          <p:nvPr/>
        </p:nvSpPr>
        <p:spPr bwMode="auto">
          <a:xfrm>
            <a:off x="990600" y="1752600"/>
            <a:ext cx="7467600" cy="2308225"/>
          </a:xfrm>
          <a:prstGeom prst="rect">
            <a:avLst/>
          </a:prstGeom>
          <a:noFill/>
          <a:ln w="9525">
            <a:noFill/>
            <a:miter lim="800000"/>
            <a:headEnd/>
            <a:tailEnd/>
          </a:ln>
        </p:spPr>
        <p:txBody>
          <a:bodyPr>
            <a:spAutoFit/>
          </a:bodyPr>
          <a:lstStyle/>
          <a:p>
            <a:pPr algn="ctr"/>
            <a:r>
              <a:rPr lang="en-US" altLang="en-US"/>
              <a:t>Activating Antigen-presentation by Cells of the Innate Natural Immune Response</a:t>
            </a:r>
          </a:p>
          <a:p>
            <a:pPr algn="ctr"/>
            <a:endParaRPr lang="en-US" altLang="en-US"/>
          </a:p>
          <a:p>
            <a:pPr algn="ctr"/>
            <a:r>
              <a:rPr lang="en-US" altLang="en-US"/>
              <a:t>e.g. Purified derivatives of bacterial lipo-polysaccharides</a:t>
            </a:r>
          </a:p>
          <a:p>
            <a:pPr algn="ctr"/>
            <a:r>
              <a:rPr lang="en-US" altLang="en-US"/>
              <a:t>Bacterial DNA derivatives</a:t>
            </a:r>
          </a:p>
          <a:p>
            <a:pPr algn="ctr"/>
            <a:r>
              <a:rPr lang="en-US" altLang="en-US"/>
              <a:t>Bacterial flagellin protein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20700" y="228600"/>
            <a:ext cx="7924800" cy="830263"/>
          </a:xfrm>
          <a:prstGeom prst="rect">
            <a:avLst/>
          </a:prstGeom>
          <a:noFill/>
          <a:ln w="9525">
            <a:noFill/>
            <a:miter lim="800000"/>
            <a:headEnd/>
            <a:tailEnd/>
          </a:ln>
        </p:spPr>
        <p:txBody>
          <a:bodyPr>
            <a:spAutoFit/>
          </a:bodyPr>
          <a:lstStyle/>
          <a:p>
            <a:pPr algn="ctr"/>
            <a:r>
              <a:rPr lang="en-US" altLang="en-US" b="1"/>
              <a:t>Specific Activation of Antigen-presenting Cells</a:t>
            </a:r>
            <a:br>
              <a:rPr lang="en-US" altLang="en-US" b="1"/>
            </a:br>
            <a:r>
              <a:rPr lang="en-US" altLang="en-US" b="1"/>
              <a:t> Extra-corporeally </a:t>
            </a:r>
            <a:r>
              <a:rPr lang="en-US" altLang="en-US"/>
              <a:t>(outside of the body)</a:t>
            </a:r>
            <a:endParaRPr lang="en-US" altLang="en-US" sz="2000"/>
          </a:p>
        </p:txBody>
      </p:sp>
      <p:sp>
        <p:nvSpPr>
          <p:cNvPr id="3" name="TextBox 2"/>
          <p:cNvSpPr txBox="1">
            <a:spLocks noChangeArrowheads="1"/>
          </p:cNvSpPr>
          <p:nvPr/>
        </p:nvSpPr>
        <p:spPr bwMode="auto">
          <a:xfrm>
            <a:off x="838200" y="1143000"/>
            <a:ext cx="7467600" cy="830263"/>
          </a:xfrm>
          <a:prstGeom prst="rect">
            <a:avLst/>
          </a:prstGeom>
          <a:noFill/>
          <a:ln w="9525">
            <a:noFill/>
            <a:miter lim="800000"/>
            <a:headEnd/>
            <a:tailEnd/>
          </a:ln>
        </p:spPr>
        <p:txBody>
          <a:bodyPr>
            <a:spAutoFit/>
          </a:bodyPr>
          <a:lstStyle/>
          <a:p>
            <a:pPr algn="ctr"/>
            <a:r>
              <a:rPr lang="en-US" altLang="en-US" b="1"/>
              <a:t>Dendritic Cell Vaccines</a:t>
            </a:r>
          </a:p>
          <a:p>
            <a:pPr algn="ctr"/>
            <a:r>
              <a:rPr lang="en-US" altLang="en-US" b="1"/>
              <a:t>See Dendreon</a:t>
            </a:r>
          </a:p>
        </p:txBody>
      </p:sp>
      <p:pic>
        <p:nvPicPr>
          <p:cNvPr id="61444" name="Picture 2" descr="figure_02_03c"/>
          <p:cNvPicPr>
            <a:picLocks noChangeAspect="1" noChangeArrowheads="1"/>
          </p:cNvPicPr>
          <p:nvPr/>
        </p:nvPicPr>
        <p:blipFill>
          <a:blip r:embed="rId3"/>
          <a:srcRect/>
          <a:stretch>
            <a:fillRect/>
          </a:stretch>
        </p:blipFill>
        <p:spPr bwMode="auto">
          <a:xfrm>
            <a:off x="306388" y="2190750"/>
            <a:ext cx="8531225" cy="4643438"/>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1444"/>
                                        </p:tgtEl>
                                        <p:attrNameLst>
                                          <p:attrName>style.visibility</p:attrName>
                                        </p:attrNameLst>
                                      </p:cBhvr>
                                      <p:to>
                                        <p:strVal val="visible"/>
                                      </p:to>
                                    </p:set>
                                    <p:anim calcmode="lin" valueType="num">
                                      <p:cBhvr additive="base">
                                        <p:cTn id="22" dur="500" fill="hold"/>
                                        <p:tgtEl>
                                          <p:spTgt spid="61444"/>
                                        </p:tgtEl>
                                        <p:attrNameLst>
                                          <p:attrName>ppt_x</p:attrName>
                                        </p:attrNameLst>
                                      </p:cBhvr>
                                      <p:tavLst>
                                        <p:tav tm="0">
                                          <p:val>
                                            <p:strVal val="#ppt_x"/>
                                          </p:val>
                                        </p:tav>
                                        <p:tav tm="100000">
                                          <p:val>
                                            <p:strVal val="#ppt_x"/>
                                          </p:val>
                                        </p:tav>
                                      </p:tavLst>
                                    </p:anim>
                                    <p:anim calcmode="lin" valueType="num">
                                      <p:cBhvr additive="base">
                                        <p:cTn id="23" dur="500" fill="hold"/>
                                        <p:tgtEl>
                                          <p:spTgt spid="614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1"/>
          <p:cNvSpPr txBox="1">
            <a:spLocks noChangeArrowheads="1"/>
          </p:cNvSpPr>
          <p:nvPr/>
        </p:nvSpPr>
        <p:spPr bwMode="auto">
          <a:xfrm>
            <a:off x="228600" y="228600"/>
            <a:ext cx="8839200" cy="1200150"/>
          </a:xfrm>
          <a:prstGeom prst="rect">
            <a:avLst/>
          </a:prstGeom>
          <a:noFill/>
          <a:ln w="9525">
            <a:noFill/>
            <a:miter lim="800000"/>
            <a:headEnd/>
            <a:tailEnd/>
          </a:ln>
        </p:spPr>
        <p:txBody>
          <a:bodyPr>
            <a:spAutoFit/>
          </a:bodyPr>
          <a:lstStyle/>
          <a:p>
            <a:pPr algn="ctr"/>
            <a:r>
              <a:rPr lang="en-US" altLang="en-US" b="1">
                <a:latin typeface="Tahoma" pitchFamily="34" charset="0"/>
              </a:rPr>
              <a:t>Innate Natural Immunity and Systemic Sepsis:</a:t>
            </a:r>
          </a:p>
          <a:p>
            <a:pPr algn="ctr"/>
            <a:r>
              <a:rPr lang="en-US" altLang="en-US" b="1">
                <a:latin typeface="Tahoma" pitchFamily="34" charset="0"/>
              </a:rPr>
              <a:t>NOVA Video on Meningitis (Meningococcal  Meningitis, Endotoxin,  and Systemic Sepsis)</a:t>
            </a:r>
          </a:p>
        </p:txBody>
      </p:sp>
      <p:sp>
        <p:nvSpPr>
          <p:cNvPr id="83971" name="TextBox 2"/>
          <p:cNvSpPr txBox="1">
            <a:spLocks noChangeArrowheads="1"/>
          </p:cNvSpPr>
          <p:nvPr/>
        </p:nvSpPr>
        <p:spPr bwMode="auto">
          <a:xfrm>
            <a:off x="228600" y="2895600"/>
            <a:ext cx="8382000"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a:defRPr/>
            </a:pPr>
            <a:r>
              <a:rPr lang="en-US" altLang="en-US" b="1" dirty="0" smtClean="0">
                <a:solidFill>
                  <a:schemeClr val="accent6">
                    <a:lumMod val="50000"/>
                  </a:schemeClr>
                </a:solidFill>
                <a:hlinkClick r:id="rId2"/>
              </a:rPr>
              <a:t>http://www.pbs.org/wgbh/nova/meningit</a:t>
            </a:r>
            <a:r>
              <a:rPr lang="en-US" altLang="en-US" b="1" dirty="0" smtClean="0">
                <a:solidFill>
                  <a:srgbClr val="002060"/>
                </a:solidFill>
                <a:hlinkClick r:id="rId2"/>
              </a:rPr>
              <a:t>is/</a:t>
            </a:r>
            <a:endParaRPr lang="en-US" altLang="en-US" b="1" dirty="0" smtClean="0">
              <a:solidFill>
                <a:srgbClr val="002060"/>
              </a:solidFill>
            </a:endParaRPr>
          </a:p>
          <a:p>
            <a:pPr algn="ctr">
              <a:defRPr/>
            </a:pPr>
            <a:endParaRPr lang="en-US" altLang="en-US" b="1" dirty="0" smtClean="0"/>
          </a:p>
          <a:p>
            <a:pPr algn="ctr">
              <a:defRPr/>
            </a:pPr>
            <a:r>
              <a:rPr lang="en-US" altLang="en-US" b="1" dirty="0" smtClean="0"/>
              <a:t>Has video links to steps in meningococcal sepsis</a:t>
            </a:r>
          </a:p>
          <a:p>
            <a:pPr algn="ctr">
              <a:defRPr/>
            </a:pPr>
            <a:r>
              <a:rPr lang="en-US" altLang="en-US" b="1" dirty="0" smtClean="0"/>
              <a:t> “Amy’s Story”</a:t>
            </a:r>
          </a:p>
          <a:p>
            <a:pPr algn="ctr">
              <a:defRPr/>
            </a:pPr>
            <a:r>
              <a:rPr lang="en-US" altLang="en-US" b="1" dirty="0" smtClean="0"/>
              <a:t>and related NOVA Stories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1219200" y="914400"/>
            <a:ext cx="6934200" cy="2308225"/>
          </a:xfrm>
          <a:prstGeom prst="rect">
            <a:avLst/>
          </a:prstGeom>
          <a:noFill/>
          <a:ln w="9525">
            <a:noFill/>
            <a:miter lim="800000"/>
            <a:headEnd/>
            <a:tailEnd/>
          </a:ln>
        </p:spPr>
        <p:txBody>
          <a:bodyPr>
            <a:spAutoFit/>
          </a:bodyPr>
          <a:lstStyle/>
          <a:p>
            <a:r>
              <a:rPr lang="en-US" altLang="en-US"/>
              <a:t>tpfondy.mysite.syr.edu</a:t>
            </a:r>
          </a:p>
          <a:p>
            <a:endParaRPr lang="en-US" altLang="en-US"/>
          </a:p>
          <a:p>
            <a:r>
              <a:rPr lang="en-US" altLang="en-US"/>
              <a:t>The Story of the Oakwood Children</a:t>
            </a:r>
          </a:p>
          <a:p>
            <a:endParaRPr lang="en-US" altLang="en-US"/>
          </a:p>
          <a:p>
            <a:r>
              <a:rPr lang="en-US" altLang="en-US"/>
              <a:t>See “Song of the Oakwood Children” as a self-running presentation</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1"/>
          <p:cNvSpPr txBox="1">
            <a:spLocks noChangeArrowheads="1"/>
          </p:cNvSpPr>
          <p:nvPr/>
        </p:nvSpPr>
        <p:spPr bwMode="auto">
          <a:xfrm>
            <a:off x="152400" y="304800"/>
            <a:ext cx="8839200" cy="5632450"/>
          </a:xfrm>
          <a:prstGeom prst="rect">
            <a:avLst/>
          </a:prstGeom>
          <a:noFill/>
          <a:ln w="9525">
            <a:noFill/>
            <a:miter lim="800000"/>
            <a:headEnd/>
            <a:tailEnd/>
          </a:ln>
        </p:spPr>
        <p:txBody>
          <a:bodyPr>
            <a:spAutoFit/>
          </a:bodyPr>
          <a:lstStyle/>
          <a:p>
            <a:r>
              <a:rPr lang="en-US" altLang="en-US"/>
              <a:t>Following are two Turning Point short answer questions.</a:t>
            </a:r>
          </a:p>
          <a:p>
            <a:endParaRPr lang="en-US" altLang="en-US"/>
          </a:p>
          <a:p>
            <a:r>
              <a:rPr lang="en-US" altLang="en-US" u="sng"/>
              <a:t>Please put all notes on the floor.</a:t>
            </a:r>
          </a:p>
          <a:p>
            <a:r>
              <a:rPr lang="en-US" altLang="en-US" u="sng"/>
              <a:t>Do not have any electronic devices other than your NXT transmitter</a:t>
            </a:r>
            <a:r>
              <a:rPr lang="en-US" altLang="en-US"/>
              <a:t>.</a:t>
            </a:r>
          </a:p>
          <a:p>
            <a:r>
              <a:rPr lang="en-US" altLang="en-US"/>
              <a:t>No consulting with other students.</a:t>
            </a:r>
          </a:p>
          <a:p>
            <a:endParaRPr lang="en-US" altLang="en-US"/>
          </a:p>
          <a:p>
            <a:r>
              <a:rPr lang="en-US" altLang="en-US"/>
              <a:t>If you have a problem with your device, I  can provide you with a loaner NXT device. </a:t>
            </a:r>
          </a:p>
          <a:p>
            <a:endParaRPr lang="en-US" altLang="en-US"/>
          </a:p>
          <a:p>
            <a:r>
              <a:rPr lang="en-US" altLang="en-US"/>
              <a:t>If you have a problem using your NXT device, please ask Elisabeth for help.</a:t>
            </a:r>
          </a:p>
          <a:p>
            <a:endParaRPr lang="en-US" altLang="en-US"/>
          </a:p>
          <a:p>
            <a:r>
              <a:rPr lang="en-US" altLang="en-US"/>
              <a:t>It is imperative that the integrity of these in-class Turning Point quizzes be maintained at  the same level as we will do with the three written exams.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PQuestion"/>
          <p:cNvSpPr>
            <a:spLocks noGrp="1"/>
          </p:cNvSpPr>
          <p:nvPr>
            <p:ph type="title"/>
          </p:nvPr>
        </p:nvSpPr>
        <p:spPr>
          <a:xfrm>
            <a:off x="609600" y="457200"/>
            <a:ext cx="7924800" cy="1676400"/>
          </a:xfrm>
        </p:spPr>
        <p:txBody>
          <a:bodyPr/>
          <a:lstStyle/>
          <a:p>
            <a:r>
              <a:rPr lang="en-US" altLang="en-US" sz="2000" b="1" smtClean="0"/>
              <a:t>5.  No problem. Please get moving!</a:t>
            </a:r>
            <a:br>
              <a:rPr lang="en-US" altLang="en-US" sz="2000" b="1" smtClean="0"/>
            </a:br>
            <a:r>
              <a:rPr lang="en-US" altLang="en-US" sz="2000" b="1" smtClean="0"/>
              <a:t>4. Maybe a bit too fast, but mostly OK.</a:t>
            </a:r>
            <a:br>
              <a:rPr lang="en-US" altLang="en-US" sz="2000" b="1" smtClean="0"/>
            </a:br>
            <a:r>
              <a:rPr lang="en-US" altLang="en-US" sz="2000" b="1" smtClean="0"/>
              <a:t>3. I’m following OK, I can catch up with what I miss.</a:t>
            </a:r>
            <a:br>
              <a:rPr lang="en-US" altLang="en-US" sz="2000" b="1" smtClean="0"/>
            </a:br>
            <a:r>
              <a:rPr lang="en-US" altLang="en-US" sz="2000" b="1" smtClean="0"/>
              <a:t>4. I’m struggling to keep up.  It’s too much too fast.</a:t>
            </a:r>
            <a:br>
              <a:rPr lang="en-US" altLang="en-US" sz="2000" b="1" smtClean="0"/>
            </a:br>
            <a:r>
              <a:rPr lang="en-US" altLang="en-US" sz="2000" b="1" smtClean="0"/>
              <a:t>5. I’m lost</a:t>
            </a:r>
            <a:br>
              <a:rPr lang="en-US" altLang="en-US" sz="2000" b="1" smtClean="0"/>
            </a:br>
            <a:r>
              <a:rPr lang="en-US" altLang="en-US" sz="2000" b="1" smtClean="0"/>
              <a:t>(</a:t>
            </a:r>
            <a:r>
              <a:rPr lang="en-US" altLang="en-US" sz="2000" b="1" i="1" smtClean="0"/>
              <a:t>This slide is anonymous. I won’t know who you are</a:t>
            </a:r>
            <a:r>
              <a:rPr lang="en-US" altLang="en-US" sz="2000" b="1" smtClean="0"/>
              <a:t>)</a:t>
            </a:r>
          </a:p>
        </p:txBody>
      </p:sp>
      <p:graphicFrame>
        <p:nvGraphicFramePr>
          <p:cNvPr id="60419" name="TPChart"/>
          <p:cNvGraphicFramePr>
            <a:graphicFrameLocks noChangeAspect="1"/>
          </p:cNvGraphicFramePr>
          <p:nvPr/>
        </p:nvGraphicFramePr>
        <p:xfrm>
          <a:off x="63500" y="1270000"/>
          <a:ext cx="9017000" cy="5588000"/>
        </p:xfrm>
        <a:graphic>
          <a:graphicData uri="http://schemas.openxmlformats.org/presentationml/2006/ole">
            <p:oleObj spid="_x0000_s60419" name="Chart" r:id="rId4" imgW="9020279" imgH="5591160" progId="MSGraph.Chart.8">
              <p:embed followColorScheme="full"/>
            </p:oleObj>
          </a:graphicData>
        </a:graphic>
      </p:graphicFrame>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Prot2nd</a:t>
            </a:r>
          </a:p>
        </p:txBody>
      </p:sp>
      <p:pic>
        <p:nvPicPr>
          <p:cNvPr id="7171" name="Picture 3"/>
          <p:cNvPicPr>
            <a:picLocks noChangeAspect="1" noChangeArrowheads="1"/>
          </p:cNvPicPr>
          <p:nvPr>
            <p:ph type="body" idx="1"/>
          </p:nvPr>
        </p:nvPicPr>
        <p:blipFill>
          <a:blip r:embed="rId3"/>
          <a:srcRect/>
          <a:stretch>
            <a:fillRect/>
          </a:stretch>
        </p:blipFill>
        <p:spPr>
          <a:xfrm>
            <a:off x="0" y="0"/>
            <a:ext cx="9144000" cy="6858000"/>
          </a:xfrm>
        </p:spPr>
      </p:pic>
    </p:spTree>
    <p:custDataLst>
      <p:tags r:id="rId1"/>
    </p:custDataLst>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igure 4-02"/>
          <p:cNvPicPr>
            <a:picLocks noChangeAspect="1" noChangeArrowheads="1"/>
          </p:cNvPicPr>
          <p:nvPr/>
        </p:nvPicPr>
        <p:blipFill>
          <a:blip r:embed="rId3"/>
          <a:srcRect/>
          <a:stretch>
            <a:fillRect/>
          </a:stretch>
        </p:blipFill>
        <p:spPr bwMode="auto">
          <a:xfrm>
            <a:off x="482600" y="165100"/>
            <a:ext cx="8172450" cy="6532563"/>
          </a:xfrm>
          <a:prstGeom prst="rect">
            <a:avLst/>
          </a:prstGeom>
          <a:noFill/>
          <a:ln w="9525">
            <a:noFill/>
            <a:miter lim="800000"/>
            <a:headEnd/>
            <a:tailEnd/>
          </a:ln>
        </p:spPr>
      </p:pic>
    </p:spTree>
    <p:custDataLst>
      <p:tags r:id="rId1"/>
    </p:custDataLst>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igure 4-03a"/>
          <p:cNvPicPr>
            <a:picLocks noChangeAspect="1" noChangeArrowheads="1"/>
          </p:cNvPicPr>
          <p:nvPr/>
        </p:nvPicPr>
        <p:blipFill>
          <a:blip r:embed="rId3"/>
          <a:srcRect/>
          <a:stretch>
            <a:fillRect/>
          </a:stretch>
        </p:blipFill>
        <p:spPr bwMode="auto">
          <a:xfrm>
            <a:off x="0" y="0"/>
            <a:ext cx="7239000" cy="6532563"/>
          </a:xfrm>
          <a:prstGeom prst="rect">
            <a:avLst/>
          </a:prstGeom>
          <a:noFill/>
          <a:ln w="9525">
            <a:noFill/>
            <a:miter lim="800000"/>
            <a:headEnd/>
            <a:tailEnd/>
          </a:ln>
        </p:spPr>
      </p:pic>
      <p:sp>
        <p:nvSpPr>
          <p:cNvPr id="9219" name="Text Box 3"/>
          <p:cNvSpPr txBox="1">
            <a:spLocks noChangeArrowheads="1"/>
          </p:cNvSpPr>
          <p:nvPr/>
        </p:nvSpPr>
        <p:spPr bwMode="auto">
          <a:xfrm>
            <a:off x="7239000" y="304800"/>
            <a:ext cx="1905000" cy="457200"/>
          </a:xfrm>
          <a:prstGeom prst="rect">
            <a:avLst/>
          </a:prstGeom>
          <a:noFill/>
          <a:ln w="9525">
            <a:noFill/>
            <a:miter lim="800000"/>
            <a:headEnd/>
            <a:tailEnd/>
          </a:ln>
        </p:spPr>
        <p:txBody>
          <a:bodyPr>
            <a:spAutoFit/>
          </a:bodyPr>
          <a:lstStyle/>
          <a:p>
            <a:pPr>
              <a:spcBef>
                <a:spcPct val="50000"/>
              </a:spcBef>
            </a:pPr>
            <a:endParaRPr lang="en-US" altLang="en-US"/>
          </a:p>
        </p:txBody>
      </p:sp>
      <p:sp>
        <p:nvSpPr>
          <p:cNvPr id="9220" name="Text Box 4"/>
          <p:cNvSpPr txBox="1">
            <a:spLocks noChangeArrowheads="1"/>
          </p:cNvSpPr>
          <p:nvPr/>
        </p:nvSpPr>
        <p:spPr bwMode="auto">
          <a:xfrm>
            <a:off x="6629400" y="152400"/>
            <a:ext cx="2362200" cy="2227263"/>
          </a:xfrm>
          <a:prstGeom prst="rect">
            <a:avLst/>
          </a:prstGeom>
          <a:noFill/>
          <a:ln w="9525">
            <a:noFill/>
            <a:miter lim="800000"/>
            <a:headEnd/>
            <a:tailEnd/>
          </a:ln>
        </p:spPr>
        <p:txBody>
          <a:bodyPr>
            <a:spAutoFit/>
          </a:bodyPr>
          <a:lstStyle/>
          <a:p>
            <a:pPr algn="ctr">
              <a:spcBef>
                <a:spcPct val="50000"/>
              </a:spcBef>
            </a:pPr>
            <a:r>
              <a:rPr lang="en-US" altLang="en-US" sz="2800" b="1"/>
              <a:t>Primary sequential epitopes in sperm whale myoglobin</a:t>
            </a:r>
          </a:p>
        </p:txBody>
      </p:sp>
      <p:sp>
        <p:nvSpPr>
          <p:cNvPr id="9221" name="TextBox 1"/>
          <p:cNvSpPr txBox="1">
            <a:spLocks noChangeArrowheads="1"/>
          </p:cNvSpPr>
          <p:nvPr/>
        </p:nvSpPr>
        <p:spPr bwMode="auto">
          <a:xfrm>
            <a:off x="6629400" y="5078413"/>
            <a:ext cx="2362200" cy="1570037"/>
          </a:xfrm>
          <a:prstGeom prst="rect">
            <a:avLst/>
          </a:prstGeom>
          <a:noFill/>
          <a:ln w="9525">
            <a:noFill/>
            <a:miter lim="800000"/>
            <a:headEnd/>
            <a:tailEnd/>
          </a:ln>
        </p:spPr>
        <p:txBody>
          <a:bodyPr>
            <a:spAutoFit/>
          </a:bodyPr>
          <a:lstStyle/>
          <a:p>
            <a:r>
              <a:rPr lang="en-US" altLang="en-US"/>
              <a:t>(Epitopes are antigenic determinants in</a:t>
            </a:r>
          </a:p>
          <a:p>
            <a:r>
              <a:rPr lang="en-US" altLang="en-US"/>
              <a:t>Macromolecules)</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igure 4-03b"/>
          <p:cNvPicPr>
            <a:picLocks noChangeAspect="1" noChangeArrowheads="1"/>
          </p:cNvPicPr>
          <p:nvPr/>
        </p:nvPicPr>
        <p:blipFill>
          <a:blip r:embed="rId3"/>
          <a:srcRect/>
          <a:stretch>
            <a:fillRect/>
          </a:stretch>
        </p:blipFill>
        <p:spPr bwMode="auto">
          <a:xfrm>
            <a:off x="0" y="0"/>
            <a:ext cx="6307138" cy="6532563"/>
          </a:xfrm>
          <a:prstGeom prst="rect">
            <a:avLst/>
          </a:prstGeom>
          <a:noFill/>
          <a:ln w="9525">
            <a:noFill/>
            <a:miter lim="800000"/>
            <a:headEnd/>
            <a:tailEnd/>
          </a:ln>
        </p:spPr>
      </p:pic>
      <p:sp>
        <p:nvSpPr>
          <p:cNvPr id="10243" name="Text Box 3"/>
          <p:cNvSpPr txBox="1">
            <a:spLocks noChangeArrowheads="1"/>
          </p:cNvSpPr>
          <p:nvPr/>
        </p:nvSpPr>
        <p:spPr bwMode="auto">
          <a:xfrm>
            <a:off x="6400800" y="228600"/>
            <a:ext cx="2514600" cy="5360988"/>
          </a:xfrm>
          <a:prstGeom prst="rect">
            <a:avLst/>
          </a:prstGeom>
          <a:noFill/>
          <a:ln w="9525">
            <a:noFill/>
            <a:miter lim="800000"/>
            <a:headEnd/>
            <a:tailEnd/>
          </a:ln>
        </p:spPr>
        <p:txBody>
          <a:bodyPr>
            <a:spAutoFit/>
          </a:bodyPr>
          <a:lstStyle/>
          <a:p>
            <a:pPr algn="ctr">
              <a:spcBef>
                <a:spcPct val="50000"/>
              </a:spcBef>
            </a:pPr>
            <a:r>
              <a:rPr lang="en-US" altLang="en-US" b="1"/>
              <a:t>Conformational (non-sequential) Epitope in Hen Egg White Lysozyme.</a:t>
            </a:r>
          </a:p>
          <a:p>
            <a:pPr>
              <a:spcBef>
                <a:spcPct val="50000"/>
              </a:spcBef>
            </a:pPr>
            <a:endParaRPr lang="en-US" altLang="en-US" b="1"/>
          </a:p>
          <a:p>
            <a:pPr algn="ctr">
              <a:spcBef>
                <a:spcPct val="50000"/>
              </a:spcBef>
            </a:pPr>
            <a:r>
              <a:rPr lang="en-US" altLang="en-US" sz="2000" b="1" i="1"/>
              <a:t>(Colors show amino acid side chains contacting the two different chains of the antibody, or contacting both chains. Antibody structure to be covered later)</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NSWERNOWTEXT" val="Answer Now"/>
  <p:tag name="RESPTABLESTYLE" val="0"/>
  <p:tag name="ALLOWDUPLICATES" val="False"/>
  <p:tag name="AUTOADVANCE" val="False"/>
  <p:tag name="STDCHART" val="1"/>
  <p:tag name="BUBBLENAMEVISIBLE" val="True"/>
  <p:tag name="DEFAULTNUMTEAMS" val="5"/>
  <p:tag name="CUSTOMCELLBACKCOLOR2" val="-256"/>
  <p:tag name="DISPLAYNAME" val="True"/>
  <p:tag name="GRIDROTATIONINTERVAL" val="2"/>
  <p:tag name="POLLINGCYCLE" val="2"/>
  <p:tag name="INCLUDENONRESPONDERS" val="False"/>
  <p:tag name="ALLOWUSERFEEDBACK" val="True"/>
  <p:tag name="REALTIMEBACKUPPATH" val="(None)"/>
  <p:tag name="FIBDISPLAYKEYWORDS" val="True"/>
  <p:tag name="USESECONDARYMONITOR" val="True"/>
  <p:tag name="RESPCOUNTERSTYLE" val="1"/>
  <p:tag name="NUMRESPONSES" val="1"/>
  <p:tag name="REVIEWONLY" val="False"/>
  <p:tag name="TEAMSINLEADERBOARD" val="5"/>
  <p:tag name="BUBBLEGROUPING" val="3"/>
  <p:tag name="CUSTOMCELLBACKCOLOR3" val="-268652"/>
  <p:tag name="DISPLAYDEVICEID" val="True"/>
  <p:tag name="GRIDPOSITION" val="1"/>
  <p:tag name="MULTIRESPDIVISOR" val="1"/>
  <p:tag name="INCORRECTPOINTVALUE" val="0"/>
  <p:tag name="CHARTSCALE" val="True"/>
  <p:tag name="ANSWERNOWSTYLE" val="-1"/>
  <p:tag name="INPUTSOURCE" val="1"/>
  <p:tag name="ROTATIONINTERVAL" val="5"/>
  <p:tag name="BUBBLESIZEVISIBLE" val="True"/>
  <p:tag name="CUSTOMCELLBACKCOLOR1" val="-1"/>
  <p:tag name="GRIDOPACITY" val="90"/>
  <p:tag name="CHARTLABELS" val="0"/>
  <p:tag name="CORRECTPOINTVALUE" val="100"/>
  <p:tag name="FIBDISPLAYRESULTS" val="True"/>
  <p:tag name="SHOWBARVISIBLE" val="True"/>
  <p:tag name="COUNTDOWNSECONDS" val="300"/>
  <p:tag name="AUTOUPDATEALIASES" val="True"/>
  <p:tag name="CUSTOMGRIDBACKCOLOR" val="-2830136"/>
  <p:tag name="DISPLAYDEVICENUMBER" val="True"/>
  <p:tag name="RESETCHARTS" val="True"/>
  <p:tag name="ZEROBASED" val="False"/>
  <p:tag name="BACKUPSESSIONS" val="True"/>
  <p:tag name="MAXRESPONDERS" val="10"/>
  <p:tag name="USESCHEMECOLORS" val="True"/>
  <p:tag name="PARTLISTDEFAULT" val="0"/>
  <p:tag name="FIBNUMRESULTS" val="5"/>
  <p:tag name="RESPCOUNTERFORMAT" val="0"/>
  <p:tag name="BUBBLEVALUEFORMAT" val="0.0"/>
  <p:tag name="GRIDSIZE" val="{Width=800, Height=600}"/>
  <p:tag name="AUTOADJUSTPARTRANGE" val="True"/>
  <p:tag name="BACKUPMAINTENANCE" val="7"/>
  <p:tag name="CUSTOMCELLBACKCOLOR4" val="-8323200"/>
  <p:tag name="REALTIMEBACKUP" val="False"/>
  <p:tag name="CHARTVALUEFORMAT" val="0%"/>
  <p:tag name="CHARTCOLORS" val="0"/>
  <p:tag name="COUNTDOWNSTYLE" val="-1"/>
  <p:tag name="INCLUDEPPT" val="True"/>
  <p:tag name="CUSTOMCELLFORECOLOR" val="-16777216"/>
  <p:tag name="PARTICIPANTSINLEADERBOARD" val="5"/>
  <p:tag name="AUTOSIZEGRID" val="True"/>
  <p:tag name="BULLETTYPE" val="3"/>
  <p:tag name="FIBINCLUDEOTHER" val="True"/>
  <p:tag name="DELIMITERS" val="3.1"/>
  <p:tag name="ADVANCEDSETTINGSVIEW" val="True"/>
  <p:tag name="POWERPOINTVERSION" val="14.0"/>
  <p:tag name="EXPANDSHOWBAR" val="True"/>
  <p:tag name="LUIDIAENABLED" val="False"/>
  <p:tag name="TASKPANEKEY" val="236d0fa0-7129-4ef1-898a-9194635add43"/>
  <p:tag name="WASPOLLED" val="D22438A6EAEC4801B6720A16FA5A5B2F"/>
  <p:tag name="TPVERSION" val="5"/>
  <p:tag name="TPFULLVERSION" val="5.2.0.3121"/>
  <p:tag name="PPTVERSION" val="14"/>
  <p:tag name="TPOS" val="2"/>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1.xml><?xml version="1.0" encoding="utf-8"?>
<p:tagLst xmlns:a="http://schemas.openxmlformats.org/drawingml/2006/main" xmlns:r="http://schemas.openxmlformats.org/officeDocument/2006/relationships" xmlns:p="http://schemas.openxmlformats.org/presentationml/2006/main">
  <p:tag name="DELIMITERS" val="3.1"/>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5.xml><?xml version="1.0" encoding="utf-8"?>
<p:tagLst xmlns:a="http://schemas.openxmlformats.org/drawingml/2006/main" xmlns:r="http://schemas.openxmlformats.org/officeDocument/2006/relationships" xmlns:p="http://schemas.openxmlformats.org/presentationml/2006/main">
  <p:tag name="DELIMITERS" val="3.1"/>
</p:tagLst>
</file>

<file path=ppt/tags/tag2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3.xml><?xml version="1.0" encoding="utf-8"?>
<p:tagLst xmlns:a="http://schemas.openxmlformats.org/drawingml/2006/main" xmlns:r="http://schemas.openxmlformats.org/officeDocument/2006/relationships" xmlns:p="http://schemas.openxmlformats.org/presentationml/2006/main">
  <p:tag name="DELIMITERS" val="3.1"/>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5.xml><?xml version="1.0" encoding="utf-8"?>
<p:tagLst xmlns:a="http://schemas.openxmlformats.org/drawingml/2006/main" xmlns:r="http://schemas.openxmlformats.org/officeDocument/2006/relationships" xmlns:p="http://schemas.openxmlformats.org/presentationml/2006/main">
  <p:tag name="DELIMITERS" val="3.1"/>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8.xml><?xml version="1.0" encoding="utf-8"?>
<p:tagLst xmlns:a="http://schemas.openxmlformats.org/drawingml/2006/main" xmlns:r="http://schemas.openxmlformats.org/officeDocument/2006/relationships" xmlns:p="http://schemas.openxmlformats.org/presentationml/2006/main">
  <p:tag name="DELIMITERS" val="3.1"/>
</p:tagLst>
</file>

<file path=ppt/tags/tag3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1.xml><?xml version="1.0" encoding="utf-8"?>
<p:tagLst xmlns:a="http://schemas.openxmlformats.org/drawingml/2006/main" xmlns:r="http://schemas.openxmlformats.org/officeDocument/2006/relationships" xmlns:p="http://schemas.openxmlformats.org/presentationml/2006/main">
  <p:tag name="DELIMITERS" val="3.1"/>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8.xml><?xml version="1.0" encoding="utf-8"?>
<p:tagLst xmlns:a="http://schemas.openxmlformats.org/drawingml/2006/main" xmlns:r="http://schemas.openxmlformats.org/officeDocument/2006/relationships" xmlns:p="http://schemas.openxmlformats.org/presentationml/2006/main">
  <p:tag name="DELIMITERS" val="3.1"/>
</p:tagLst>
</file>

<file path=ppt/tags/tag49.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0.xml><?xml version="1.0" encoding="utf-8"?>
<p:tagLst xmlns:a="http://schemas.openxmlformats.org/drawingml/2006/main" xmlns:r="http://schemas.openxmlformats.org/officeDocument/2006/relationships" xmlns:p="http://schemas.openxmlformats.org/presentationml/2006/main">
  <p:tag name="DELIMITERS" val="3.1"/>
</p:tagLst>
</file>

<file path=ppt/tags/tag51.xml><?xml version="1.0" encoding="utf-8"?>
<p:tagLst xmlns:a="http://schemas.openxmlformats.org/drawingml/2006/main" xmlns:r="http://schemas.openxmlformats.org/officeDocument/2006/relationships" xmlns:p="http://schemas.openxmlformats.org/presentationml/2006/main">
  <p:tag name="DELIMITERS" val="3.1"/>
</p:tagLst>
</file>

<file path=ppt/tags/tag52.xml><?xml version="1.0" encoding="utf-8"?>
<p:tagLst xmlns:a="http://schemas.openxmlformats.org/drawingml/2006/main" xmlns:r="http://schemas.openxmlformats.org/officeDocument/2006/relationships" xmlns:p="http://schemas.openxmlformats.org/presentationml/2006/main">
  <p:tag name="SLIDEGUID" val="E85AD40E35D041A183013BD1602ABAF1"/>
  <p:tag name="SLIDEID" val="E85AD40E35D041A183013BD1602ABAF1"/>
  <p:tag name="SLIDEORDER" val="1"/>
  <p:tag name="SLIDETYPE" val="M"/>
  <p:tag name="DELIMITERS" val="3.1"/>
  <p:tag name="QUESTIONALIAS" val="5.  No problem. Please get moving! 4. Maybe a bit too fast, but mostly OK. 3. I’m following OK, I can catch up with what I miss. 4. I’m struggling to keep up.  It’s too much too fast. 5. I’m lost (This slide is anonymous. I won’t know who you are)"/>
  <p:tag name="RESPONSESGATHERED" val="False"/>
  <p:tag name="ANONYMOUSTEMP" val="False"/>
  <p:tag name="HASRESULTS" val="False"/>
  <p:tag name="AUTOOPENPOLL" val="True"/>
  <p:tag name="AUTOFORMATCHART" val="True"/>
  <p:tag name="TYPE" val="M2MSlide"/>
  <p:tag name="TPQUESTIONXML" val="﻿&lt;?xml version=&quot;1.0&quot; encoding=&quot;utf-8&quot;?&gt;&#10;&lt;questionlist&gt;&#10;    &lt;properties&gt;&#10;        &lt;guid&gt;450AB797D69546FDBB7FD32526440F7C&lt;/guid&gt;&#10;        &lt;description /&gt;&#10;        &lt;date&gt;9/10/2013 12:11:40 PM&lt;/date&gt;&#10;    &lt;/properties&gt;&#10;    &lt;questionlisttemplate&gt;&#10;        &lt;correctvalue&gt;1&lt;/correctvalue&gt;&#10;        &lt;incorrectvalue&gt;0&lt;/incorrectvalue&gt;&#10;        &lt;questiontype&gt;1&lt;/questiontype&gt;&#10;        &lt;numberofchoices&gt;4&lt;/numberofchoices&gt;&#10;        &lt;bulletstyle&gt;2&lt;/bulletstyle&gt;&#10;        &lt;questionfont&gt;Verdana&lt;/questionfont&gt;&#10;        &lt;questionfontsize&gt;12&lt;/questionfontsize&gt;&#10;        &lt;answerfont&gt;Verdana&lt;/answerfont&gt;&#10;        &lt;answerfontsize&gt;12&lt;/answerfontsize&gt;&#10;        &lt;showresults&gt;True&lt;/showresults&gt;&#10;        &lt;countdowntime&gt;30&lt;/countdowntime&gt;&#10;        &lt;responsegrid&gt;0&lt;/responsegrid&gt;&#10;    &lt;/questionlisttemplate&gt;&#10;    &lt;questions&gt;&#10;        &lt;m2m&gt;&#10;            &lt;guid&gt;A50A1508DC894DC79C7D4E64575A0893&lt;/guid&gt;&#10;            &lt;repollguid&gt;BE2E49C0B8BF4EDA87C526A28D8795D8&lt;/repollguid&gt;&#10;            &lt;sourceid&gt;AEF28B0A90574C7A86F3C40D7491AA35&lt;/sourceid&gt;&#10;            &lt;questiontext /&gt;&#10;            &lt;showresults&gt;True&lt;/showresults&gt;&#10;            &lt;responsegrid&gt;0&lt;/responsegrid&gt;&#10;            &lt;countdowntimer&gt;False&lt;/countdowntimer&gt;&#10;            &lt;periodlength&gt;1000&lt;/periodlength&gt;&#10;        &lt;/m2m&gt;&#10;    &lt;/questions&gt;&#10;&lt;/questionlist&gt;"/>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2747</TotalTime>
  <Words>1146</Words>
  <Application>Microsoft Office PowerPoint</Application>
  <PresentationFormat>Экран (4:3)</PresentationFormat>
  <Paragraphs>282</Paragraphs>
  <Slides>58</Slides>
  <Notes>7</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58</vt:i4>
      </vt:variant>
    </vt:vector>
  </HeadingPairs>
  <TitlesOfParts>
    <vt:vector size="64" baseType="lpstr">
      <vt:lpstr>Times New Roman</vt:lpstr>
      <vt:lpstr>宋体</vt:lpstr>
      <vt:lpstr>Arial</vt:lpstr>
      <vt:lpstr>Tahoma</vt:lpstr>
      <vt:lpstr>默认设计模板</vt:lpstr>
      <vt:lpstr>Microsoft Graph Chart</vt:lpstr>
      <vt:lpstr>Antigen Structure and Immunogenicity</vt:lpstr>
      <vt:lpstr>Antigen Recognition by the Specific  Immune System: Recognition by B-cell and T-cell Receptors</vt:lpstr>
      <vt:lpstr>Haptens and Epitopes</vt:lpstr>
      <vt:lpstr> </vt:lpstr>
      <vt:lpstr>Antigen - Antibody Binding  </vt:lpstr>
      <vt:lpstr>Prot2nd</vt:lpstr>
      <vt:lpstr>Слайд 7</vt:lpstr>
      <vt:lpstr>Слайд 8</vt:lpstr>
      <vt:lpstr>Слайд 9</vt:lpstr>
      <vt:lpstr>Слайд 10</vt:lpstr>
      <vt:lpstr>Слайд 11</vt:lpstr>
      <vt:lpstr>ImGenFx1</vt:lpstr>
      <vt:lpstr>ImGenFx2</vt:lpstr>
      <vt:lpstr>Слайд 14</vt:lpstr>
      <vt:lpstr>Ag&amp;MHCb</vt:lpstr>
      <vt:lpstr>Ag&amp;MHCc</vt:lpstr>
      <vt:lpstr>Ag&amp;MHCd</vt:lpstr>
      <vt:lpstr>Ag&amp;MHC</vt:lpstr>
      <vt:lpstr>ImGenFx3</vt:lpstr>
      <vt:lpstr>ImAdmin</vt:lpstr>
      <vt:lpstr>Слайд 21</vt:lpstr>
      <vt:lpstr>Слайд 22</vt:lpstr>
      <vt:lpstr>Слайд 23</vt:lpstr>
      <vt:lpstr>Слайд 24</vt:lpstr>
      <vt:lpstr>Слайд 25</vt:lpstr>
      <vt:lpstr>AbHapten</vt:lpstr>
      <vt:lpstr>Слайд 27</vt:lpstr>
      <vt:lpstr>AgByB&amp;Ta</vt:lpstr>
      <vt:lpstr>AgByB&amp;Tb</vt:lpstr>
      <vt:lpstr>AgByB&amp;T</vt:lpstr>
      <vt:lpstr>Слайд 31</vt:lpstr>
      <vt:lpstr>Antigens in Immunologically-Based Clinical Diagnosis and Pathology</vt:lpstr>
      <vt:lpstr>Antigens in Immunologically-Based Treatment of Cancers and Other Pathologies: (Specifics Later)</vt:lpstr>
      <vt:lpstr>Слайд 34</vt:lpstr>
      <vt:lpstr>Imaging on Metastatic Colon Carcinoma with Radioactive-Iodine-Labelled Monoclonal Ab to A33 Ag Lloyd Old, Scientific American, August, 1996, p. 138)</vt:lpstr>
      <vt:lpstr>Слайд 36</vt:lpstr>
      <vt:lpstr>AntiHCG</vt:lpstr>
      <vt:lpstr>PregTest</vt:lpstr>
      <vt:lpstr>Слайд 39</vt:lpstr>
      <vt:lpstr>ABOTypes</vt:lpstr>
      <vt:lpstr>Слайд 41</vt:lpstr>
      <vt:lpstr>ABOSugar</vt:lpstr>
      <vt:lpstr>Слайд 43</vt:lpstr>
      <vt:lpstr>HDNB</vt:lpstr>
      <vt:lpstr>HDNBPhoto</vt:lpstr>
      <vt:lpstr>AntiRhAb</vt:lpstr>
      <vt:lpstr>Слайд 47</vt:lpstr>
      <vt:lpstr>Immunopathology of Bacterial Septic Shock </vt:lpstr>
      <vt:lpstr>Immunopathology of Bacterial Toxic Shock </vt:lpstr>
      <vt:lpstr>SuperAg</vt:lpstr>
      <vt:lpstr>Слайд 51</vt:lpstr>
      <vt:lpstr>Слайд 52</vt:lpstr>
      <vt:lpstr>Слайд 53</vt:lpstr>
      <vt:lpstr>Слайд 54</vt:lpstr>
      <vt:lpstr>Слайд 55</vt:lpstr>
      <vt:lpstr>Слайд 56</vt:lpstr>
      <vt:lpstr>Слайд 57</vt:lpstr>
      <vt:lpstr>5.  No problem. Please get moving! 4. Maybe a bit too fast, but mostly OK. 3. I’m following OK, I can catch up with what I miss. 4. I’m struggling to keep up.  It’s too much too fast. 5. I’m lost (This slide is anonymous. I won’t know who you are)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Antigen Structure and Immunogenicity</dc:title>
  <dc:creator>Owner</dc:creator>
  <cp:lastModifiedBy>Запорожский национальный университет</cp:lastModifiedBy>
  <cp:revision>144</cp:revision>
  <cp:lastPrinted>2013-09-19T02:51:13Z</cp:lastPrinted>
  <dcterms:created xsi:type="dcterms:W3CDTF">2003-10-28T04:08:58Z</dcterms:created>
  <dcterms:modified xsi:type="dcterms:W3CDTF">2014-11-04T13:48:20Z</dcterms:modified>
</cp:coreProperties>
</file>