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0" r:id="rId2"/>
    <p:sldId id="285" r:id="rId3"/>
    <p:sldId id="280" r:id="rId4"/>
    <p:sldId id="301" r:id="rId5"/>
    <p:sldId id="302" r:id="rId6"/>
    <p:sldId id="286" r:id="rId7"/>
    <p:sldId id="258" r:id="rId8"/>
    <p:sldId id="259" r:id="rId9"/>
    <p:sldId id="260" r:id="rId10"/>
    <p:sldId id="287" r:id="rId11"/>
    <p:sldId id="288" r:id="rId12"/>
    <p:sldId id="261" r:id="rId13"/>
    <p:sldId id="265" r:id="rId14"/>
    <p:sldId id="262" r:id="rId15"/>
    <p:sldId id="289" r:id="rId16"/>
    <p:sldId id="263" r:id="rId17"/>
    <p:sldId id="266" r:id="rId18"/>
    <p:sldId id="282" r:id="rId19"/>
    <p:sldId id="264" r:id="rId20"/>
    <p:sldId id="267" r:id="rId21"/>
    <p:sldId id="268" r:id="rId22"/>
    <p:sldId id="290" r:id="rId23"/>
    <p:sldId id="291" r:id="rId24"/>
    <p:sldId id="292" r:id="rId25"/>
    <p:sldId id="272" r:id="rId26"/>
    <p:sldId id="293" r:id="rId27"/>
    <p:sldId id="269" r:id="rId28"/>
    <p:sldId id="270" r:id="rId29"/>
    <p:sldId id="271" r:id="rId30"/>
    <p:sldId id="294" r:id="rId31"/>
    <p:sldId id="295" r:id="rId32"/>
    <p:sldId id="296" r:id="rId33"/>
    <p:sldId id="274" r:id="rId34"/>
    <p:sldId id="273" r:id="rId35"/>
    <p:sldId id="275" r:id="rId36"/>
    <p:sldId id="276" r:id="rId37"/>
    <p:sldId id="277" r:id="rId38"/>
    <p:sldId id="278" r:id="rId39"/>
    <p:sldId id="303" r:id="rId40"/>
    <p:sldId id="279" r:id="rId41"/>
    <p:sldId id="297" r:id="rId42"/>
    <p:sldId id="298" r:id="rId43"/>
    <p:sldId id="299" r:id="rId44"/>
  </p:sldIdLst>
  <p:sldSz cx="9144000" cy="6858000" type="screen4x3"/>
  <p:notesSz cx="67691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99"/>
    <a:srgbClr val="99FF99"/>
    <a:srgbClr val="990033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691" autoAdjust="0"/>
  </p:normalViewPr>
  <p:slideViewPr>
    <p:cSldViewPr>
      <p:cViewPr>
        <p:scale>
          <a:sx n="70" d="100"/>
          <a:sy n="70" d="100"/>
        </p:scale>
        <p:origin x="5" y="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3DBA4B9-924E-4D7F-AB2E-DAA8D10725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08B2B65-D0D6-45CC-84D8-756387E5A1FA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080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6275" y="4705350"/>
            <a:ext cx="541655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A979618-E460-4A03-9E42-3D0F960DED0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neutrophils stained with anti-MPO antibodies,</a:t>
            </a:r>
            <a:r>
              <a:rPr lang="cs-CZ" smtClean="0"/>
              <a:t> </a:t>
            </a:r>
            <a:r>
              <a:rPr lang="en-US" smtClean="0"/>
              <a:t>producing the characteristic P-ANCA pattern of perinuclear fluorescence with</a:t>
            </a:r>
            <a:r>
              <a:rPr lang="cs-CZ" smtClean="0"/>
              <a:t> nuclear extension</a:t>
            </a:r>
          </a:p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471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1879841-811D-4B59-AC6A-0B654996EAAE}" type="slidenum">
              <a:rPr lang="cs-CZ" smtClean="0"/>
              <a:pPr/>
              <a:t>39</a:t>
            </a:fld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0BAAA-FD5E-4964-B008-F2B733CDC1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03674-F6C5-467C-A863-1EE0978A57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E57E9-4F4E-455C-97F1-855C4521EA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41E06-254E-469B-8588-5D11870CFB4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57CCA-E46A-4CA6-B339-F513FA67F5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1E3AF-0240-44BC-9514-90C2F60B5F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D1E21-19C1-4D8C-9393-579D2ADC435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2EE87-F562-49B1-80B0-625FFFA2A3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76ED4-5412-4700-A58F-226F9443A7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3EA03-80AC-4575-9FE4-DDD4BE8AB69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0EC31-F170-4089-925A-F15D6B7E17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991B6-C414-473F-AF94-C39448C911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Klepnutím lze upravit styl předlohy nadpisů.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Klepnutím lze upravit styly předlohy textu.</a:t>
            </a:r>
          </a:p>
          <a:p>
            <a:pPr lvl="1"/>
            <a:r>
              <a:rPr lang="en-GB" smtClean="0"/>
              <a:t>Druhá úroveň</a:t>
            </a:r>
          </a:p>
          <a:p>
            <a:pPr lvl="2"/>
            <a:r>
              <a:rPr lang="en-GB" smtClean="0"/>
              <a:t>Třetí úroveň</a:t>
            </a:r>
          </a:p>
          <a:p>
            <a:pPr lvl="3"/>
            <a:r>
              <a:rPr lang="en-GB" smtClean="0"/>
              <a:t>Čtvrtá úroveň</a:t>
            </a:r>
          </a:p>
          <a:p>
            <a:pPr lvl="4"/>
            <a:r>
              <a:rPr lang="en-GB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0AB479E-51C1-437B-B5F6-79D9EFB8597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549275"/>
            <a:ext cx="8785225" cy="1470025"/>
          </a:xfrm>
        </p:spPr>
        <p:txBody>
          <a:bodyPr/>
          <a:lstStyle/>
          <a:p>
            <a:pPr eaLnBrk="1" hangingPunct="1">
              <a:defRPr/>
            </a:pPr>
            <a:r>
              <a:rPr lang="cs-CZ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Investigation of humoral immunity</a:t>
            </a:r>
            <a:endParaRPr lang="en-GB" b="1" i="1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708275"/>
            <a:ext cx="8640762" cy="3962400"/>
          </a:xfrm>
        </p:spPr>
        <p:txBody>
          <a:bodyPr/>
          <a:lstStyle/>
          <a:p>
            <a:pPr eaLnBrk="1" hangingPunct="1">
              <a:lnSpc>
                <a:spcPct val="190000"/>
              </a:lnSpc>
            </a:pPr>
            <a:r>
              <a:rPr lang="cs-CZ" b="1" smtClean="0">
                <a:solidFill>
                  <a:srgbClr val="000099"/>
                </a:solidFill>
                <a:latin typeface="Comic Sans MS" pitchFamily="66" charset="0"/>
              </a:rPr>
              <a:t>Lucie Sedláčková, PhD.</a:t>
            </a:r>
            <a:endParaRPr lang="en-US" b="1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lnSpc>
                <a:spcPct val="190000"/>
              </a:lnSpc>
            </a:pP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Department of Molecular Biology and Cell Pathology, Third Faculty of Medicine</a:t>
            </a:r>
          </a:p>
          <a:p>
            <a:pPr eaLnBrk="1" hangingPunct="1">
              <a:lnSpc>
                <a:spcPct val="190000"/>
              </a:lnSpc>
            </a:pPr>
            <a:endParaRPr lang="cs-CZ" sz="10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lnSpc>
                <a:spcPct val="190000"/>
              </a:lnSpc>
            </a:pP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lucie.sedlackova</a:t>
            </a:r>
            <a:r>
              <a:rPr lang="en-US" sz="2400" b="1" smtClean="0">
                <a:solidFill>
                  <a:srgbClr val="000099"/>
                </a:solidFill>
                <a:latin typeface="Comic Sans MS" pitchFamily="66" charset="0"/>
              </a:rPr>
              <a:t>@</a:t>
            </a: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lf3.cuni.cz</a:t>
            </a:r>
          </a:p>
          <a:p>
            <a:pPr algn="l" eaLnBrk="1" hangingPunct="1">
              <a:lnSpc>
                <a:spcPct val="190000"/>
              </a:lnSpc>
              <a:buFontTx/>
              <a:buChar char="•"/>
            </a:pPr>
            <a:endParaRPr lang="en-GB" sz="2400" b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Radial immunodiffusion</a:t>
            </a:r>
            <a:endParaRPr lang="cs-CZ" smtClean="0"/>
          </a:p>
        </p:txBody>
      </p:sp>
      <p:sp>
        <p:nvSpPr>
          <p:cNvPr id="12291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principle:</a:t>
            </a:r>
            <a:r>
              <a:rPr lang="cs-CZ" sz="2800" b="1" smtClean="0">
                <a:latin typeface="Comic Sans MS" pitchFamily="66" charset="0"/>
              </a:rPr>
              <a:t> 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Ag and Ab react in agarose gel after diffusion (precipitate ring)</a:t>
            </a:r>
          </a:p>
          <a:p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gel with homogenous Ab content + patient‘s serum</a:t>
            </a:r>
          </a:p>
          <a:p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diameter of the ring is proportional to Ag amount</a:t>
            </a:r>
          </a:p>
          <a:p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usage: 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IgD class determination</a:t>
            </a:r>
          </a:p>
          <a:p>
            <a:endParaRPr lang="cs-CZ" sz="2800" b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5229225"/>
            <a:ext cx="41529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dpis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Turbidimetry and nephelometry </a:t>
            </a:r>
            <a:endParaRPr lang="cs-CZ" smtClean="0"/>
          </a:p>
        </p:txBody>
      </p:sp>
      <p:sp>
        <p:nvSpPr>
          <p:cNvPr id="13315" name="Zástupný symbol pro obsah 2"/>
          <p:cNvSpPr>
            <a:spLocks noGrp="1"/>
          </p:cNvSpPr>
          <p:nvPr>
            <p:ph idx="1"/>
          </p:nvPr>
        </p:nvSpPr>
        <p:spPr>
          <a:xfrm>
            <a:off x="468313" y="1989138"/>
            <a:ext cx="8675687" cy="4525962"/>
          </a:xfrm>
        </p:spPr>
        <p:txBody>
          <a:bodyPr/>
          <a:lstStyle/>
          <a:p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principle: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 measurement of immune complexes Ag-Ab amounts in the Ab excess</a:t>
            </a:r>
          </a:p>
          <a:p>
            <a:pPr>
              <a:buFontTx/>
              <a:buNone/>
            </a:pPr>
            <a:endParaRPr lang="cs-CZ" sz="2800" b="1" smtClean="0">
              <a:solidFill>
                <a:srgbClr val="000099"/>
              </a:solidFill>
              <a:latin typeface="Comic Sans MS" pitchFamily="66" charset="0"/>
            </a:endParaRPr>
          </a:p>
          <a:p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reaction in liquid phase in cuvette</a:t>
            </a:r>
          </a:p>
          <a:p>
            <a:endParaRPr lang="cs-CZ" sz="2800" b="1" smtClean="0">
              <a:solidFill>
                <a:srgbClr val="000099"/>
              </a:solidFill>
              <a:latin typeface="Comic Sans MS" pitchFamily="66" charset="0"/>
            </a:endParaRPr>
          </a:p>
          <a:p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evaluation: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 Ag concentration is proportional to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	- production speed of complexes (kinetic 		system)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	- turbidity of complexes („end point“)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692150"/>
          </a:xfrm>
        </p:spPr>
        <p:txBody>
          <a:bodyPr/>
          <a:lstStyle/>
          <a:p>
            <a:pPr eaLnBrk="1" hangingPunct="1"/>
            <a:r>
              <a:rPr lang="cs-CZ" sz="4000" b="1" i="1" smtClean="0">
                <a:solidFill>
                  <a:srgbClr val="000099"/>
                </a:solidFill>
                <a:latin typeface="Comic Sans MS" pitchFamily="66" charset="0"/>
              </a:rPr>
              <a:t>Turbidimetry</a:t>
            </a:r>
            <a:endParaRPr lang="en-GB" sz="4000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836613"/>
            <a:ext cx="8785225" cy="4525962"/>
          </a:xfrm>
        </p:spPr>
        <p:txBody>
          <a:bodyPr/>
          <a:lstStyle/>
          <a:p>
            <a:pPr eaLnBrk="1" hangingPunct="1">
              <a:lnSpc>
                <a:spcPct val="18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precipitation in solution</a:t>
            </a:r>
          </a:p>
          <a:p>
            <a:pPr eaLnBrk="1" hangingPunct="1">
              <a:lnSpc>
                <a:spcPct val="18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measurement of light extraction (precipitate absorption)</a:t>
            </a:r>
          </a:p>
          <a:p>
            <a:pPr eaLnBrk="1" hangingPunct="1">
              <a:lnSpc>
                <a:spcPct val="18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standard curve</a:t>
            </a:r>
          </a:p>
          <a:p>
            <a:pPr eaLnBrk="1" hangingPunct="1">
              <a:lnSpc>
                <a:spcPct val="180000"/>
              </a:lnSpc>
            </a:pPr>
            <a:endParaRPr lang="en-GB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755650" y="4581525"/>
            <a:ext cx="7527925" cy="1693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341" name="TextovéPole 4"/>
          <p:cNvSpPr txBox="1">
            <a:spLocks noChangeArrowheads="1"/>
          </p:cNvSpPr>
          <p:nvPr/>
        </p:nvSpPr>
        <p:spPr bwMode="auto">
          <a:xfrm>
            <a:off x="1619250" y="4652963"/>
            <a:ext cx="1800225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/>
              <a:t>Turbidimetry</a:t>
            </a:r>
          </a:p>
        </p:txBody>
      </p:sp>
      <p:sp>
        <p:nvSpPr>
          <p:cNvPr id="14342" name="TextovéPole 4"/>
          <p:cNvSpPr txBox="1">
            <a:spLocks noChangeArrowheads="1"/>
          </p:cNvSpPr>
          <p:nvPr/>
        </p:nvSpPr>
        <p:spPr bwMode="auto">
          <a:xfrm>
            <a:off x="827088" y="5732463"/>
            <a:ext cx="1944687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laser/quartz lamp</a:t>
            </a:r>
          </a:p>
        </p:txBody>
      </p:sp>
      <p:sp>
        <p:nvSpPr>
          <p:cNvPr id="14343" name="TextovéPole 4"/>
          <p:cNvSpPr txBox="1">
            <a:spLocks noChangeArrowheads="1"/>
          </p:cNvSpPr>
          <p:nvPr/>
        </p:nvSpPr>
        <p:spPr bwMode="auto">
          <a:xfrm>
            <a:off x="3708400" y="6021388"/>
            <a:ext cx="935038" cy="338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600"/>
              <a:t>cuvette</a:t>
            </a:r>
          </a:p>
        </p:txBody>
      </p:sp>
      <p:sp>
        <p:nvSpPr>
          <p:cNvPr id="14344" name="TextovéPole 4"/>
          <p:cNvSpPr txBox="1">
            <a:spLocks noChangeArrowheads="1"/>
          </p:cNvSpPr>
          <p:nvPr/>
        </p:nvSpPr>
        <p:spPr bwMode="auto">
          <a:xfrm>
            <a:off x="4572000" y="4868863"/>
            <a:ext cx="2376488" cy="338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600"/>
              <a:t>extraction measurement</a:t>
            </a:r>
          </a:p>
        </p:txBody>
      </p:sp>
      <p:sp>
        <p:nvSpPr>
          <p:cNvPr id="14345" name="TextovéPole 4"/>
          <p:cNvSpPr txBox="1">
            <a:spLocks noChangeArrowheads="1"/>
          </p:cNvSpPr>
          <p:nvPr/>
        </p:nvSpPr>
        <p:spPr bwMode="auto">
          <a:xfrm>
            <a:off x="6516688" y="5732463"/>
            <a:ext cx="1655762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photodetector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Nephelometry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975" y="919163"/>
            <a:ext cx="9144000" cy="4525962"/>
          </a:xfrm>
        </p:spPr>
        <p:txBody>
          <a:bodyPr/>
          <a:lstStyle/>
          <a:p>
            <a:pPr eaLnBrk="1" hangingPunct="1">
              <a:lnSpc>
                <a:spcPct val="18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precipitation in solution</a:t>
            </a:r>
          </a:p>
          <a:p>
            <a:pPr eaLnBrk="1" hangingPunct="1">
              <a:lnSpc>
                <a:spcPct val="13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measurement of scattered light</a:t>
            </a:r>
          </a:p>
          <a:p>
            <a:pPr eaLnBrk="1" hangingPunct="1">
              <a:lnSpc>
                <a:spcPct val="18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standard curve</a:t>
            </a: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933825"/>
            <a:ext cx="7491412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365" name="TextovéPole 4"/>
          <p:cNvSpPr txBox="1">
            <a:spLocks noChangeArrowheads="1"/>
          </p:cNvSpPr>
          <p:nvPr/>
        </p:nvSpPr>
        <p:spPr bwMode="auto">
          <a:xfrm>
            <a:off x="971550" y="4508500"/>
            <a:ext cx="1871663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/>
              <a:t>Nephelometry</a:t>
            </a:r>
          </a:p>
        </p:txBody>
      </p:sp>
      <p:sp>
        <p:nvSpPr>
          <p:cNvPr id="15366" name="TextovéPole 5"/>
          <p:cNvSpPr txBox="1">
            <a:spLocks noChangeArrowheads="1"/>
          </p:cNvSpPr>
          <p:nvPr/>
        </p:nvSpPr>
        <p:spPr bwMode="auto">
          <a:xfrm>
            <a:off x="6227763" y="4149725"/>
            <a:ext cx="2665412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Scattered light detector</a:t>
            </a:r>
          </a:p>
        </p:txBody>
      </p:sp>
      <p:sp>
        <p:nvSpPr>
          <p:cNvPr id="15367" name="TextovéPole 6"/>
          <p:cNvSpPr txBox="1">
            <a:spLocks noChangeArrowheads="1"/>
          </p:cNvSpPr>
          <p:nvPr/>
        </p:nvSpPr>
        <p:spPr bwMode="auto">
          <a:xfrm>
            <a:off x="5759450" y="4941888"/>
            <a:ext cx="3384550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Scattered light measurement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9144000" cy="1143000"/>
          </a:xfrm>
        </p:spPr>
        <p:txBody>
          <a:bodyPr/>
          <a:lstStyle/>
          <a:p>
            <a:pPr eaLnBrk="1" hangingPunct="1"/>
            <a:r>
              <a:rPr lang="cs-CZ" sz="4000" b="1" i="1" smtClean="0">
                <a:solidFill>
                  <a:srgbClr val="000099"/>
                </a:solidFill>
                <a:latin typeface="Comic Sans MS" pitchFamily="66" charset="0"/>
              </a:rPr>
              <a:t>Usage of turbidimetry and nephelometry </a:t>
            </a:r>
            <a:endParaRPr lang="en-GB" sz="4000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744663"/>
            <a:ext cx="8928100" cy="50688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measurement of serum proteins‘ concentration (immunoglobulins, acute-phase proteins, complement components C3, C4, transferrin, albumin,…)</a:t>
            </a:r>
          </a:p>
          <a:p>
            <a:pPr eaLnBrk="1" hangingPunct="1">
              <a:lnSpc>
                <a:spcPct val="150000"/>
              </a:lnSpc>
            </a:pPr>
            <a:endParaRPr lang="cs-CZ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rapid, fully-automated techniques for large quantity of samples</a:t>
            </a:r>
            <a:endParaRPr lang="en-GB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Immunoreaction with labelled antibodies</a:t>
            </a:r>
            <a:endParaRPr lang="cs-CZ" smtClean="0"/>
          </a:p>
        </p:txBody>
      </p:sp>
      <p:sp>
        <p:nvSpPr>
          <p:cNvPr id="17411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RIA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	Ab labelled with radioisotope</a:t>
            </a:r>
          </a:p>
          <a:p>
            <a:pPr>
              <a:buFontTx/>
              <a:buNone/>
            </a:pPr>
            <a:endParaRPr lang="cs-CZ" sz="2800" b="1" smtClean="0">
              <a:solidFill>
                <a:srgbClr val="000099"/>
              </a:solidFill>
              <a:latin typeface="Comic Sans MS" pitchFamily="66" charset="0"/>
            </a:endParaRPr>
          </a:p>
          <a:p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EIA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	Ab labelled with enzyme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	detection of the reaction according to 	substrate characteristics: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		spectrophotometry, fluorometry 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	</a:t>
            </a:r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ELISA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1143000"/>
          </a:xfrm>
        </p:spPr>
        <p:txBody>
          <a:bodyPr/>
          <a:lstStyle/>
          <a:p>
            <a:pPr eaLnBrk="1" hangingPunct="1"/>
            <a:r>
              <a:rPr lang="cs-CZ" sz="4000" b="1" i="1" smtClean="0">
                <a:solidFill>
                  <a:srgbClr val="000099"/>
                </a:solidFill>
                <a:latin typeface="Comic Sans MS" pitchFamily="66" charset="0"/>
              </a:rPr>
              <a:t>Enzyme-linked immunosorbent assay (ELISA)</a:t>
            </a:r>
            <a:endParaRPr lang="en-GB" sz="4000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1728788"/>
            <a:ext cx="8750300" cy="5129212"/>
            <a:chOff x="0" y="1089"/>
            <a:chExt cx="5512" cy="3231"/>
          </a:xfrm>
        </p:grpSpPr>
        <p:pic>
          <p:nvPicPr>
            <p:cNvPr id="2056" name="Picture 5" descr="wb02b"/>
            <p:cNvPicPr>
              <a:picLocks noChangeAspect="1" noChangeArrowheads="1"/>
            </p:cNvPicPr>
            <p:nvPr/>
          </p:nvPicPr>
          <p:blipFill>
            <a:blip r:embed="rId3"/>
            <a:srcRect t="20844" r="14868"/>
            <a:stretch>
              <a:fillRect/>
            </a:stretch>
          </p:blipFill>
          <p:spPr bwMode="auto">
            <a:xfrm>
              <a:off x="2973" y="1089"/>
              <a:ext cx="2084" cy="8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6" descr="wb02a"/>
            <p:cNvPicPr>
              <a:picLocks noChangeAspect="1" noChangeArrowheads="1"/>
            </p:cNvPicPr>
            <p:nvPr/>
          </p:nvPicPr>
          <p:blipFill>
            <a:blip r:embed="rId4"/>
            <a:srcRect t="32396" r="16718"/>
            <a:stretch>
              <a:fillRect/>
            </a:stretch>
          </p:blipFill>
          <p:spPr bwMode="auto">
            <a:xfrm>
              <a:off x="432" y="1492"/>
              <a:ext cx="208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7" descr="wb02c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2122"/>
              <a:ext cx="3947" cy="2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050" name="Object 8"/>
            <p:cNvGraphicFramePr>
              <a:graphicFrameLocks noChangeAspect="1"/>
            </p:cNvGraphicFramePr>
            <p:nvPr/>
          </p:nvGraphicFramePr>
          <p:xfrm>
            <a:off x="4320" y="3024"/>
            <a:ext cx="1192" cy="887"/>
          </p:xfrm>
          <a:graphic>
            <a:graphicData uri="http://schemas.openxmlformats.org/presentationml/2006/ole">
              <p:oleObj spid="_x0000_s2050" name="Photo Editor Photo" r:id="rId6" imgW="9228571" imgH="6866667" progId="MSPhotoEd.3">
                <p:embed/>
              </p:oleObj>
            </a:graphicData>
          </a:graphic>
        </p:graphicFrame>
        <p:sp>
          <p:nvSpPr>
            <p:cNvPr id="2059" name="Text Box 9"/>
            <p:cNvSpPr txBox="1">
              <a:spLocks noChangeArrowheads="1"/>
            </p:cNvSpPr>
            <p:nvPr/>
          </p:nvSpPr>
          <p:spPr bwMode="auto">
            <a:xfrm>
              <a:off x="4331" y="2523"/>
              <a:ext cx="1089" cy="21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cs-CZ" sz="1600" b="1">
                  <a:solidFill>
                    <a:srgbClr val="0000CC"/>
                  </a:solidFill>
                  <a:latin typeface="Comic Sans MS" pitchFamily="66" charset="0"/>
                </a:rPr>
                <a:t>colored </a:t>
              </a:r>
              <a:r>
                <a:rPr lang="en-GB" sz="1600" b="1">
                  <a:solidFill>
                    <a:srgbClr val="0000CC"/>
                  </a:solidFill>
                  <a:latin typeface="Comic Sans MS" pitchFamily="66" charset="0"/>
                </a:rPr>
                <a:t>produ</a:t>
              </a:r>
              <a:r>
                <a:rPr lang="cs-CZ" sz="1600" b="1">
                  <a:solidFill>
                    <a:srgbClr val="0000CC"/>
                  </a:solidFill>
                  <a:latin typeface="Comic Sans MS" pitchFamily="66" charset="0"/>
                </a:rPr>
                <a:t>c</a:t>
              </a:r>
              <a:r>
                <a:rPr lang="en-GB" sz="1600" b="1">
                  <a:solidFill>
                    <a:srgbClr val="0000CC"/>
                  </a:solidFill>
                  <a:latin typeface="Comic Sans MS" pitchFamily="66" charset="0"/>
                </a:rPr>
                <a:t>t</a:t>
              </a:r>
              <a:endParaRPr lang="en-GB" sz="2000">
                <a:solidFill>
                  <a:srgbClr val="0000CC"/>
                </a:solidFill>
                <a:latin typeface="Comic Sans MS" pitchFamily="66" charset="0"/>
              </a:endParaRPr>
            </a:p>
          </p:txBody>
        </p:sp>
      </p:grpSp>
      <p:sp>
        <p:nvSpPr>
          <p:cNvPr id="2053" name="Text Box 10"/>
          <p:cNvSpPr txBox="1">
            <a:spLocks noChangeArrowheads="1"/>
          </p:cNvSpPr>
          <p:nvPr/>
        </p:nvSpPr>
        <p:spPr bwMode="auto">
          <a:xfrm>
            <a:off x="1143000" y="2105025"/>
            <a:ext cx="2911475" cy="3381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cs-CZ" sz="1600" b="1">
                <a:solidFill>
                  <a:srgbClr val="0000CC"/>
                </a:solidFill>
                <a:latin typeface="Comic Sans MS" pitchFamily="66" charset="0"/>
              </a:rPr>
              <a:t>antibodies in tested sample</a:t>
            </a:r>
            <a:endParaRPr lang="en-GB" sz="200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2054" name="Text Box 11"/>
          <p:cNvSpPr txBox="1">
            <a:spLocks noChangeArrowheads="1"/>
          </p:cNvSpPr>
          <p:nvPr/>
        </p:nvSpPr>
        <p:spPr bwMode="auto">
          <a:xfrm>
            <a:off x="5219700" y="1436688"/>
            <a:ext cx="3025775" cy="3381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cs-CZ" sz="1600" b="1">
                <a:solidFill>
                  <a:srgbClr val="0000CC"/>
                </a:solidFill>
                <a:latin typeface="Comic Sans MS" pitchFamily="66" charset="0"/>
              </a:rPr>
              <a:t>enzyme-conjugated antibody</a:t>
            </a:r>
            <a:endParaRPr lang="en-GB" sz="200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2055" name="Text Box 12"/>
          <p:cNvSpPr txBox="1">
            <a:spLocks noChangeArrowheads="1"/>
          </p:cNvSpPr>
          <p:nvPr/>
        </p:nvSpPr>
        <p:spPr bwMode="auto">
          <a:xfrm>
            <a:off x="4932363" y="4149725"/>
            <a:ext cx="1295400" cy="13843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cs-CZ" sz="1600" b="1">
              <a:solidFill>
                <a:srgbClr val="0000CC"/>
              </a:solidFill>
              <a:latin typeface="Comic Sans MS" pitchFamily="66" charset="0"/>
            </a:endParaRPr>
          </a:p>
          <a:p>
            <a:pPr eaLnBrk="0" hangingPunct="0"/>
            <a:r>
              <a:rPr lang="cs-CZ" sz="1600" b="1">
                <a:solidFill>
                  <a:srgbClr val="0000CC"/>
                </a:solidFill>
                <a:latin typeface="Comic Sans MS" pitchFamily="66" charset="0"/>
              </a:rPr>
              <a:t>substrate </a:t>
            </a:r>
          </a:p>
          <a:p>
            <a:pPr eaLnBrk="0" hangingPunct="0"/>
            <a:r>
              <a:rPr lang="cs-CZ" sz="1600" b="1">
                <a:solidFill>
                  <a:srgbClr val="0000CC"/>
                </a:solidFill>
                <a:latin typeface="Comic Sans MS" pitchFamily="66" charset="0"/>
              </a:rPr>
              <a:t>for the enzyme</a:t>
            </a:r>
          </a:p>
          <a:p>
            <a:pPr eaLnBrk="0" hangingPunct="0"/>
            <a:endParaRPr lang="en-GB" sz="2000">
              <a:solidFill>
                <a:srgbClr val="0000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981075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Determination of optical density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990600"/>
            <a:ext cx="89281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evaluation: photometry</a:t>
            </a:r>
          </a:p>
          <a:p>
            <a:pPr eaLnBrk="1" hangingPunct="1">
              <a:lnSpc>
                <a:spcPct val="15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higher intensity of color reaction, the higher concentration of Ag/Ab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140075"/>
            <a:ext cx="8856662" cy="3673475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348038" y="6048375"/>
            <a:ext cx="13668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1400" b="1"/>
              <a:t>concentration</a:t>
            </a:r>
            <a:endParaRPr lang="en-GB" sz="1400" b="1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79388" y="4652963"/>
            <a:ext cx="450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1400" b="1"/>
              <a:t>OD</a:t>
            </a:r>
            <a:endParaRPr lang="en-GB" sz="1400"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41438"/>
            <a:ext cx="8702675" cy="494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188913"/>
            <a:ext cx="9144000" cy="98107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cs-CZ" sz="4400" b="1" i="1" kern="0">
                <a:solidFill>
                  <a:srgbClr val="000099"/>
                </a:solidFill>
                <a:latin typeface="Comic Sans MS" pitchFamily="66" charset="0"/>
                <a:ea typeface="+mj-ea"/>
                <a:cs typeface="+mj-cs"/>
              </a:rPr>
              <a:t>ELISA KIT </a:t>
            </a:r>
            <a:endParaRPr lang="en-GB" sz="4400" b="1" i="1" kern="0">
              <a:solidFill>
                <a:srgbClr val="000099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836612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ELISA usage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251950" cy="5905500"/>
          </a:xfrm>
        </p:spPr>
        <p:txBody>
          <a:bodyPr/>
          <a:lstStyle/>
          <a:p>
            <a:pPr marL="609600" indent="-609600" eaLnBrk="1" hangingPunct="1">
              <a:lnSpc>
                <a:spcPct val="130000"/>
              </a:lnSpc>
              <a:spcBef>
                <a:spcPct val="0"/>
              </a:spcBef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determination of serum concentration of specific antibodies (borreliosis, tetanus, hepatitis), autoantibodies, cytokines</a:t>
            </a:r>
          </a:p>
          <a:p>
            <a:pPr marL="609600" indent="-609600" eaLnBrk="1" hangingPunct="1">
              <a:lnSpc>
                <a:spcPct val="130000"/>
              </a:lnSpc>
            </a:pPr>
            <a:endParaRPr lang="cs-CZ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marL="609600" indent="-609600" eaLnBrk="1" hangingPunct="1">
              <a:lnSpc>
                <a:spcPct val="11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high sensitivity </a:t>
            </a:r>
          </a:p>
          <a:p>
            <a:pPr marL="609600" indent="-609600" eaLnBrk="1" hangingPunct="1">
              <a:lnSpc>
                <a:spcPct val="110000"/>
              </a:lnSpc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    (</a:t>
            </a:r>
            <a:r>
              <a:rPr lang="en-US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&lt;1ng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/l)</a:t>
            </a:r>
          </a:p>
          <a:p>
            <a:pPr marL="609600" indent="-609600" eaLnBrk="1" hangingPunct="1">
              <a:lnSpc>
                <a:spcPct val="11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high specifity</a:t>
            </a:r>
          </a:p>
          <a:p>
            <a:pPr marL="609600" indent="-609600" eaLnBrk="1" hangingPunct="1">
              <a:lnSpc>
                <a:spcPct val="11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reproducibility</a:t>
            </a:r>
            <a:endParaRPr lang="en-GB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</p:txBody>
      </p:sp>
      <p:pic>
        <p:nvPicPr>
          <p:cNvPr id="20484" name="Picture 4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852738"/>
            <a:ext cx="4495800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6875463" y="3429000"/>
            <a:ext cx="2268537" cy="369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latin typeface="Comic Sans MS" pitchFamily="66" charset="0"/>
              </a:rPr>
              <a:t>Photometry</a:t>
            </a:r>
          </a:p>
        </p:txBody>
      </p:sp>
      <p:sp>
        <p:nvSpPr>
          <p:cNvPr id="20486" name="TextovéPole 6"/>
          <p:cNvSpPr txBox="1">
            <a:spLocks noChangeArrowheads="1"/>
          </p:cNvSpPr>
          <p:nvPr/>
        </p:nvSpPr>
        <p:spPr bwMode="auto">
          <a:xfrm>
            <a:off x="7812088" y="4221163"/>
            <a:ext cx="1223962" cy="3079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400" b="1">
                <a:latin typeface="Comic Sans MS" pitchFamily="66" charset="0"/>
              </a:rPr>
              <a:t>substrate</a:t>
            </a:r>
          </a:p>
        </p:txBody>
      </p:sp>
      <p:sp>
        <p:nvSpPr>
          <p:cNvPr id="20487" name="TextovéPole 7"/>
          <p:cNvSpPr txBox="1">
            <a:spLocks noChangeArrowheads="1"/>
          </p:cNvSpPr>
          <p:nvPr/>
        </p:nvSpPr>
        <p:spPr bwMode="auto">
          <a:xfrm>
            <a:off x="7667625" y="5516563"/>
            <a:ext cx="1476375" cy="3079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400" b="1">
                <a:latin typeface="Comic Sans MS" pitchFamily="66" charset="0"/>
              </a:rPr>
              <a:t>sample antigen</a:t>
            </a:r>
          </a:p>
        </p:txBody>
      </p:sp>
      <p:sp>
        <p:nvSpPr>
          <p:cNvPr id="20488" name="TextovéPole 8"/>
          <p:cNvSpPr txBox="1">
            <a:spLocks noChangeArrowheads="1"/>
          </p:cNvSpPr>
          <p:nvPr/>
        </p:nvSpPr>
        <p:spPr bwMode="auto">
          <a:xfrm>
            <a:off x="7415213" y="5876925"/>
            <a:ext cx="1728787" cy="4619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latin typeface="Comic Sans MS" pitchFamily="66" charset="0"/>
              </a:rPr>
              <a:t>1st specific antibody (coating)</a:t>
            </a:r>
          </a:p>
        </p:txBody>
      </p:sp>
      <p:sp>
        <p:nvSpPr>
          <p:cNvPr id="20489" name="TextovéPole 9"/>
          <p:cNvSpPr txBox="1">
            <a:spLocks noChangeArrowheads="1"/>
          </p:cNvSpPr>
          <p:nvPr/>
        </p:nvSpPr>
        <p:spPr bwMode="auto">
          <a:xfrm>
            <a:off x="7783513" y="4724400"/>
            <a:ext cx="1360487" cy="46196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latin typeface="Comic Sans MS" pitchFamily="66" charset="0"/>
              </a:rPr>
              <a:t>2nd labelled antibody</a:t>
            </a:r>
          </a:p>
        </p:txBody>
      </p:sp>
      <p:sp>
        <p:nvSpPr>
          <p:cNvPr id="20490" name="TextovéPole 10"/>
          <p:cNvSpPr txBox="1">
            <a:spLocks noChangeArrowheads="1"/>
          </p:cNvSpPr>
          <p:nvPr/>
        </p:nvSpPr>
        <p:spPr bwMode="auto">
          <a:xfrm>
            <a:off x="8243888" y="5229225"/>
            <a:ext cx="703262" cy="24606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000" b="1">
                <a:latin typeface="Comic Sans MS" pitchFamily="66" charset="0"/>
              </a:rPr>
              <a:t>washing</a:t>
            </a:r>
          </a:p>
        </p:txBody>
      </p:sp>
      <p:sp>
        <p:nvSpPr>
          <p:cNvPr id="20491" name="TextovéPole 11"/>
          <p:cNvSpPr txBox="1">
            <a:spLocks noChangeArrowheads="1"/>
          </p:cNvSpPr>
          <p:nvPr/>
        </p:nvSpPr>
        <p:spPr bwMode="auto">
          <a:xfrm>
            <a:off x="8243888" y="4508500"/>
            <a:ext cx="703262" cy="24606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000" b="1">
                <a:latin typeface="Comic Sans MS" pitchFamily="66" charset="0"/>
              </a:rPr>
              <a:t>washing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Humoral immunity components</a:t>
            </a:r>
            <a:endParaRPr lang="cs-CZ" b="1" i="1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12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28775"/>
            <a:ext cx="8686800" cy="4497388"/>
          </a:xfrm>
        </p:spPr>
        <p:txBody>
          <a:bodyPr/>
          <a:lstStyle/>
          <a:p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</a:rPr>
              <a:t>specific</a:t>
            </a:r>
          </a:p>
          <a:p>
            <a:pPr>
              <a:buFontTx/>
              <a:buNone/>
            </a:pPr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</a:rPr>
              <a:t>		antibodies (Ab)</a:t>
            </a:r>
          </a:p>
          <a:p>
            <a:endParaRPr lang="cs-CZ" sz="1000" b="1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</a:rPr>
              <a:t>nonspecific</a:t>
            </a:r>
          </a:p>
          <a:p>
            <a:pPr>
              <a:buFontTx/>
              <a:buNone/>
            </a:pPr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</a:rPr>
              <a:t>		acute-phase proteins</a:t>
            </a:r>
          </a:p>
          <a:p>
            <a:pPr>
              <a:buFontTx/>
              <a:buNone/>
            </a:pPr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</a:rPr>
              <a:t>		complement system</a:t>
            </a:r>
          </a:p>
          <a:p>
            <a:pPr>
              <a:buFontTx/>
              <a:buNone/>
            </a:pPr>
            <a:endParaRPr lang="cs-CZ" sz="2800" b="1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endParaRPr lang="cs-CZ" sz="1000" b="1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</a:rPr>
              <a:t>investigation in </a:t>
            </a:r>
            <a:r>
              <a:rPr lang="cs-CZ" sz="2800" b="1" dirty="0" smtClean="0">
                <a:solidFill>
                  <a:srgbClr val="990033"/>
                </a:solidFill>
                <a:latin typeface="Comic Sans MS" pitchFamily="66" charset="0"/>
              </a:rPr>
              <a:t>serum</a:t>
            </a:r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</a:rPr>
              <a:t> (urine, cerebrospinal fluid, pathological exudates, bronchoalveolar lavage)</a:t>
            </a:r>
          </a:p>
          <a:p>
            <a:pPr>
              <a:buFontTx/>
              <a:buNone/>
            </a:pPr>
            <a:endParaRPr lang="cs-CZ" sz="2800" b="1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endParaRPr lang="cs-CZ" sz="2800" b="1" dirty="0" smtClean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ELISA usage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250825" y="1268413"/>
            <a:ext cx="88931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lang="cs-CZ" sz="2800" b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sym typeface="Symbol" pitchFamily="18" charset="2"/>
              </a:rPr>
              <a:t>Determination of IgG against </a:t>
            </a:r>
            <a:r>
              <a:rPr lang="cs-CZ" sz="2800" b="1" i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sym typeface="Symbol" pitchFamily="18" charset="2"/>
              </a:rPr>
              <a:t>Clostridium tetani 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cs-CZ" sz="2800" b="1">
                <a:solidFill>
                  <a:srgbClr val="990033"/>
                </a:solidFill>
                <a:latin typeface="Comic Sans MS" pitchFamily="66" charset="0"/>
                <a:sym typeface="Symbol" pitchFamily="18" charset="2"/>
              </a:rPr>
              <a:t>  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cs-CZ" sz="2800" b="1">
                <a:solidFill>
                  <a:srgbClr val="990033"/>
                </a:solidFill>
                <a:latin typeface="Comic Sans MS" pitchFamily="66" charset="0"/>
                <a:sym typeface="Symbol" pitchFamily="18" charset="2"/>
              </a:rPr>
              <a:t>	Indication: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cs-CZ" sz="24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unclear anamnesis of previous vaccination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cs-CZ" sz="24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decision about the vaccination way in traumatized patients with unknown vaccination status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cs-CZ" sz="24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humoral immunity investigation - immunodeficiencies</a:t>
            </a:r>
            <a:endParaRPr lang="cs-CZ"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404813"/>
            <a:ext cx="88392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sz="4000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Screening of IgG levels against Clostridium tetani</a:t>
            </a:r>
            <a:endParaRPr lang="en-GB" sz="4000" b="1" i="1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33400" y="4495800"/>
            <a:ext cx="8431213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cs-CZ" sz="2800" b="1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basic vaccination: 3x tetanus toxoid (Alteana)</a:t>
            </a:r>
          </a:p>
          <a:p>
            <a:pPr marL="342900" indent="-342900">
              <a:spcBef>
                <a:spcPct val="20000"/>
              </a:spcBef>
            </a:pPr>
            <a:r>
              <a:rPr lang="cs-CZ" sz="2800" b="1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re-vaccination: 1x Alteana</a:t>
            </a:r>
            <a:r>
              <a:rPr lang="cs-CZ" sz="2800" b="1">
                <a:solidFill>
                  <a:srgbClr val="000099"/>
                </a:solidFill>
                <a:latin typeface="Comic Sans MS" pitchFamily="66" charset="0"/>
              </a:rPr>
              <a:t> </a:t>
            </a:r>
          </a:p>
        </p:txBody>
      </p:sp>
      <p:grpSp>
        <p:nvGrpSpPr>
          <p:cNvPr id="22532" name="Group 4"/>
          <p:cNvGrpSpPr>
            <a:grpSpLocks/>
          </p:cNvGrpSpPr>
          <p:nvPr/>
        </p:nvGrpSpPr>
        <p:grpSpPr bwMode="auto">
          <a:xfrm>
            <a:off x="609600" y="1905000"/>
            <a:ext cx="8210550" cy="2362200"/>
            <a:chOff x="-3" y="-3"/>
            <a:chExt cx="3858" cy="2960"/>
          </a:xfrm>
        </p:grpSpPr>
        <p:grpSp>
          <p:nvGrpSpPr>
            <p:cNvPr id="22533" name="Group 5"/>
            <p:cNvGrpSpPr>
              <a:grpSpLocks/>
            </p:cNvGrpSpPr>
            <p:nvPr/>
          </p:nvGrpSpPr>
          <p:grpSpPr bwMode="auto">
            <a:xfrm>
              <a:off x="0" y="0"/>
              <a:ext cx="3852" cy="2954"/>
              <a:chOff x="0" y="0"/>
              <a:chExt cx="3852" cy="2954"/>
            </a:xfrm>
          </p:grpSpPr>
          <p:grpSp>
            <p:nvGrpSpPr>
              <p:cNvPr id="22535" name="Group 6"/>
              <p:cNvGrpSpPr>
                <a:grpSpLocks/>
              </p:cNvGrpSpPr>
              <p:nvPr/>
            </p:nvGrpSpPr>
            <p:grpSpPr bwMode="auto">
              <a:xfrm>
                <a:off x="0" y="0"/>
                <a:ext cx="1284" cy="422"/>
                <a:chOff x="0" y="0"/>
                <a:chExt cx="1284" cy="422"/>
              </a:xfrm>
            </p:grpSpPr>
            <p:sp>
              <p:nvSpPr>
                <p:cNvPr id="22596" name="Rectangle 7"/>
                <p:cNvSpPr>
                  <a:spLocks noChangeArrowheads="1"/>
                </p:cNvSpPr>
                <p:nvPr/>
              </p:nvSpPr>
              <p:spPr bwMode="auto">
                <a:xfrm>
                  <a:off x="28" y="0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800000"/>
                      </a:solidFill>
                      <a:latin typeface="Times New Roman" pitchFamily="18" charset="0"/>
                      <a:cs typeface="Times New Roman" pitchFamily="18" charset="0"/>
                    </a:rPr>
                    <a:t>IgG (IU/ml)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97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36" name="Group 9"/>
              <p:cNvGrpSpPr>
                <a:grpSpLocks/>
              </p:cNvGrpSpPr>
              <p:nvPr/>
            </p:nvGrpSpPr>
            <p:grpSpPr bwMode="auto">
              <a:xfrm>
                <a:off x="1284" y="0"/>
                <a:ext cx="1284" cy="422"/>
                <a:chOff x="1284" y="0"/>
                <a:chExt cx="1284" cy="422"/>
              </a:xfrm>
            </p:grpSpPr>
            <p:sp>
              <p:nvSpPr>
                <p:cNvPr id="22594" name="Rectangle 10"/>
                <p:cNvSpPr>
                  <a:spLocks noChangeArrowheads="1"/>
                </p:cNvSpPr>
                <p:nvPr/>
              </p:nvSpPr>
              <p:spPr bwMode="auto">
                <a:xfrm>
                  <a:off x="1312" y="0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800000"/>
                      </a:solidFill>
                      <a:latin typeface="Times New Roman" pitchFamily="18" charset="0"/>
                      <a:cs typeface="Times New Roman" pitchFamily="18" charset="0"/>
                    </a:rPr>
                    <a:t>protection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95" name="Rectangle 11"/>
                <p:cNvSpPr>
                  <a:spLocks noChangeArrowheads="1"/>
                </p:cNvSpPr>
                <p:nvPr/>
              </p:nvSpPr>
              <p:spPr bwMode="auto">
                <a:xfrm>
                  <a:off x="1284" y="0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37" name="Group 12"/>
              <p:cNvGrpSpPr>
                <a:grpSpLocks/>
              </p:cNvGrpSpPr>
              <p:nvPr/>
            </p:nvGrpSpPr>
            <p:grpSpPr bwMode="auto">
              <a:xfrm>
                <a:off x="2568" y="0"/>
                <a:ext cx="1284" cy="422"/>
                <a:chOff x="2568" y="0"/>
                <a:chExt cx="1284" cy="422"/>
              </a:xfrm>
            </p:grpSpPr>
            <p:sp>
              <p:nvSpPr>
                <p:cNvPr id="22592" name="Rectangle 13"/>
                <p:cNvSpPr>
                  <a:spLocks noChangeArrowheads="1"/>
                </p:cNvSpPr>
                <p:nvPr/>
              </p:nvSpPr>
              <p:spPr bwMode="auto">
                <a:xfrm>
                  <a:off x="2596" y="0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800000"/>
                      </a:solidFill>
                      <a:latin typeface="Times New Roman" pitchFamily="18" charset="0"/>
                      <a:cs typeface="Times New Roman" pitchFamily="18" charset="0"/>
                    </a:rPr>
                    <a:t>recommendation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93" name="Rectangle 14"/>
                <p:cNvSpPr>
                  <a:spLocks noChangeArrowheads="1"/>
                </p:cNvSpPr>
                <p:nvPr/>
              </p:nvSpPr>
              <p:spPr bwMode="auto">
                <a:xfrm>
                  <a:off x="2568" y="0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38" name="Group 15"/>
              <p:cNvGrpSpPr>
                <a:grpSpLocks/>
              </p:cNvGrpSpPr>
              <p:nvPr/>
            </p:nvGrpSpPr>
            <p:grpSpPr bwMode="auto">
              <a:xfrm>
                <a:off x="0" y="422"/>
                <a:ext cx="1284" cy="422"/>
                <a:chOff x="0" y="422"/>
                <a:chExt cx="1284" cy="422"/>
              </a:xfrm>
            </p:grpSpPr>
            <p:sp>
              <p:nvSpPr>
                <p:cNvPr id="22590" name="Rectangle 16"/>
                <p:cNvSpPr>
                  <a:spLocks noChangeArrowheads="1"/>
                </p:cNvSpPr>
                <p:nvPr/>
              </p:nvSpPr>
              <p:spPr bwMode="auto">
                <a:xfrm>
                  <a:off x="28" y="422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below 0.03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91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422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39" name="Group 18"/>
              <p:cNvGrpSpPr>
                <a:grpSpLocks/>
              </p:cNvGrpSpPr>
              <p:nvPr/>
            </p:nvGrpSpPr>
            <p:grpSpPr bwMode="auto">
              <a:xfrm>
                <a:off x="1284" y="422"/>
                <a:ext cx="1284" cy="422"/>
                <a:chOff x="1284" y="422"/>
                <a:chExt cx="1284" cy="422"/>
              </a:xfrm>
            </p:grpSpPr>
            <p:sp>
              <p:nvSpPr>
                <p:cNvPr id="22588" name="Rectangle 19"/>
                <p:cNvSpPr>
                  <a:spLocks noChangeArrowheads="1"/>
                </p:cNvSpPr>
                <p:nvPr/>
              </p:nvSpPr>
              <p:spPr bwMode="auto">
                <a:xfrm>
                  <a:off x="1312" y="422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none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89" name="Rectangle 20"/>
                <p:cNvSpPr>
                  <a:spLocks noChangeArrowheads="1"/>
                </p:cNvSpPr>
                <p:nvPr/>
              </p:nvSpPr>
              <p:spPr bwMode="auto">
                <a:xfrm>
                  <a:off x="1284" y="422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40" name="Group 21"/>
              <p:cNvGrpSpPr>
                <a:grpSpLocks/>
              </p:cNvGrpSpPr>
              <p:nvPr/>
            </p:nvGrpSpPr>
            <p:grpSpPr bwMode="auto">
              <a:xfrm>
                <a:off x="2568" y="422"/>
                <a:ext cx="1284" cy="422"/>
                <a:chOff x="2568" y="422"/>
                <a:chExt cx="1284" cy="422"/>
              </a:xfrm>
            </p:grpSpPr>
            <p:sp>
              <p:nvSpPr>
                <p:cNvPr id="22586" name="Rectangle 22"/>
                <p:cNvSpPr>
                  <a:spLocks noChangeArrowheads="1"/>
                </p:cNvSpPr>
                <p:nvPr/>
              </p:nvSpPr>
              <p:spPr bwMode="auto">
                <a:xfrm>
                  <a:off x="2596" y="422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basic vaccination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87" name="Rectangle 23"/>
                <p:cNvSpPr>
                  <a:spLocks noChangeArrowheads="1"/>
                </p:cNvSpPr>
                <p:nvPr/>
              </p:nvSpPr>
              <p:spPr bwMode="auto">
                <a:xfrm>
                  <a:off x="2568" y="422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41" name="Group 24"/>
              <p:cNvGrpSpPr>
                <a:grpSpLocks/>
              </p:cNvGrpSpPr>
              <p:nvPr/>
            </p:nvGrpSpPr>
            <p:grpSpPr bwMode="auto">
              <a:xfrm>
                <a:off x="0" y="844"/>
                <a:ext cx="1284" cy="422"/>
                <a:chOff x="0" y="844"/>
                <a:chExt cx="1284" cy="422"/>
              </a:xfrm>
            </p:grpSpPr>
            <p:sp>
              <p:nvSpPr>
                <p:cNvPr id="22584" name="Rectangle 25"/>
                <p:cNvSpPr>
                  <a:spLocks noChangeArrowheads="1"/>
                </p:cNvSpPr>
                <p:nvPr/>
              </p:nvSpPr>
              <p:spPr bwMode="auto">
                <a:xfrm>
                  <a:off x="28" y="844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0.03-0.1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85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844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42" name="Group 27"/>
              <p:cNvGrpSpPr>
                <a:grpSpLocks/>
              </p:cNvGrpSpPr>
              <p:nvPr/>
            </p:nvGrpSpPr>
            <p:grpSpPr bwMode="auto">
              <a:xfrm>
                <a:off x="1284" y="844"/>
                <a:ext cx="1284" cy="422"/>
                <a:chOff x="1284" y="844"/>
                <a:chExt cx="1284" cy="422"/>
              </a:xfrm>
            </p:grpSpPr>
            <p:sp>
              <p:nvSpPr>
                <p:cNvPr id="22582" name="Rectangle 28"/>
                <p:cNvSpPr>
                  <a:spLocks noChangeArrowheads="1"/>
                </p:cNvSpPr>
                <p:nvPr/>
              </p:nvSpPr>
              <p:spPr bwMode="auto">
                <a:xfrm>
                  <a:off x="1312" y="844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unsure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83" name="Rectangle 29"/>
                <p:cNvSpPr>
                  <a:spLocks noChangeArrowheads="1"/>
                </p:cNvSpPr>
                <p:nvPr/>
              </p:nvSpPr>
              <p:spPr bwMode="auto">
                <a:xfrm>
                  <a:off x="1284" y="844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43" name="Group 30"/>
              <p:cNvGrpSpPr>
                <a:grpSpLocks/>
              </p:cNvGrpSpPr>
              <p:nvPr/>
            </p:nvGrpSpPr>
            <p:grpSpPr bwMode="auto">
              <a:xfrm>
                <a:off x="2568" y="844"/>
                <a:ext cx="1284" cy="422"/>
                <a:chOff x="2568" y="844"/>
                <a:chExt cx="1284" cy="422"/>
              </a:xfrm>
            </p:grpSpPr>
            <p:sp>
              <p:nvSpPr>
                <p:cNvPr id="22580" name="Rectangle 31"/>
                <p:cNvSpPr>
                  <a:spLocks noChangeArrowheads="1"/>
                </p:cNvSpPr>
                <p:nvPr/>
              </p:nvSpPr>
              <p:spPr bwMode="auto">
                <a:xfrm>
                  <a:off x="2596" y="844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re-vaccination</a:t>
                  </a:r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81" name="Rectangle 32"/>
                <p:cNvSpPr>
                  <a:spLocks noChangeArrowheads="1"/>
                </p:cNvSpPr>
                <p:nvPr/>
              </p:nvSpPr>
              <p:spPr bwMode="auto">
                <a:xfrm>
                  <a:off x="2568" y="844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44" name="Group 33"/>
              <p:cNvGrpSpPr>
                <a:grpSpLocks/>
              </p:cNvGrpSpPr>
              <p:nvPr/>
            </p:nvGrpSpPr>
            <p:grpSpPr bwMode="auto">
              <a:xfrm>
                <a:off x="0" y="1266"/>
                <a:ext cx="1284" cy="422"/>
                <a:chOff x="0" y="1266"/>
                <a:chExt cx="1284" cy="422"/>
              </a:xfrm>
            </p:grpSpPr>
            <p:sp>
              <p:nvSpPr>
                <p:cNvPr id="22578" name="Rectangle 34"/>
                <p:cNvSpPr>
                  <a:spLocks noChangeArrowheads="1"/>
                </p:cNvSpPr>
                <p:nvPr/>
              </p:nvSpPr>
              <p:spPr bwMode="auto">
                <a:xfrm>
                  <a:off x="28" y="1266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0.1-0.5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79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266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45" name="Group 36"/>
              <p:cNvGrpSpPr>
                <a:grpSpLocks/>
              </p:cNvGrpSpPr>
              <p:nvPr/>
            </p:nvGrpSpPr>
            <p:grpSpPr bwMode="auto">
              <a:xfrm>
                <a:off x="1284" y="1266"/>
                <a:ext cx="1284" cy="422"/>
                <a:chOff x="1284" y="1266"/>
                <a:chExt cx="1284" cy="422"/>
              </a:xfrm>
            </p:grpSpPr>
            <p:sp>
              <p:nvSpPr>
                <p:cNvPr id="22576" name="Rectangle 37"/>
                <p:cNvSpPr>
                  <a:spLocks noChangeArrowheads="1"/>
                </p:cNvSpPr>
                <p:nvPr/>
              </p:nvSpPr>
              <p:spPr bwMode="auto">
                <a:xfrm>
                  <a:off x="1312" y="1266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present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77" name="Rectangle 38"/>
                <p:cNvSpPr>
                  <a:spLocks noChangeArrowheads="1"/>
                </p:cNvSpPr>
                <p:nvPr/>
              </p:nvSpPr>
              <p:spPr bwMode="auto">
                <a:xfrm>
                  <a:off x="1284" y="1266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46" name="Group 39"/>
              <p:cNvGrpSpPr>
                <a:grpSpLocks/>
              </p:cNvGrpSpPr>
              <p:nvPr/>
            </p:nvGrpSpPr>
            <p:grpSpPr bwMode="auto">
              <a:xfrm>
                <a:off x="2568" y="1266"/>
                <a:ext cx="1284" cy="422"/>
                <a:chOff x="2568" y="1266"/>
                <a:chExt cx="1284" cy="422"/>
              </a:xfrm>
            </p:grpSpPr>
            <p:sp>
              <p:nvSpPr>
                <p:cNvPr id="22574" name="Rectangle 40"/>
                <p:cNvSpPr>
                  <a:spLocks noChangeArrowheads="1"/>
                </p:cNvSpPr>
                <p:nvPr/>
              </p:nvSpPr>
              <p:spPr bwMode="auto">
                <a:xfrm>
                  <a:off x="2596" y="1266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re-vaccination</a:t>
                  </a:r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75" name="Rectangle 41"/>
                <p:cNvSpPr>
                  <a:spLocks noChangeArrowheads="1"/>
                </p:cNvSpPr>
                <p:nvPr/>
              </p:nvSpPr>
              <p:spPr bwMode="auto">
                <a:xfrm>
                  <a:off x="2568" y="1266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47" name="Group 42"/>
              <p:cNvGrpSpPr>
                <a:grpSpLocks/>
              </p:cNvGrpSpPr>
              <p:nvPr/>
            </p:nvGrpSpPr>
            <p:grpSpPr bwMode="auto">
              <a:xfrm>
                <a:off x="0" y="1688"/>
                <a:ext cx="1284" cy="422"/>
                <a:chOff x="0" y="1688"/>
                <a:chExt cx="1284" cy="422"/>
              </a:xfrm>
            </p:grpSpPr>
            <p:sp>
              <p:nvSpPr>
                <p:cNvPr id="22572" name="Rectangle 43"/>
                <p:cNvSpPr>
                  <a:spLocks noChangeArrowheads="1"/>
                </p:cNvSpPr>
                <p:nvPr/>
              </p:nvSpPr>
              <p:spPr bwMode="auto">
                <a:xfrm>
                  <a:off x="28" y="1688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0.6-1.0 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73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688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48" name="Group 45"/>
              <p:cNvGrpSpPr>
                <a:grpSpLocks/>
              </p:cNvGrpSpPr>
              <p:nvPr/>
            </p:nvGrpSpPr>
            <p:grpSpPr bwMode="auto">
              <a:xfrm>
                <a:off x="1284" y="1688"/>
                <a:ext cx="1284" cy="422"/>
                <a:chOff x="1284" y="1688"/>
                <a:chExt cx="1284" cy="422"/>
              </a:xfrm>
            </p:grpSpPr>
            <p:sp>
              <p:nvSpPr>
                <p:cNvPr id="22570" name="Rectangle 46"/>
                <p:cNvSpPr>
                  <a:spLocks noChangeArrowheads="1"/>
                </p:cNvSpPr>
                <p:nvPr/>
              </p:nvSpPr>
              <p:spPr bwMode="auto">
                <a:xfrm>
                  <a:off x="1312" y="1688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sufficient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71" name="Rectangle 47"/>
                <p:cNvSpPr>
                  <a:spLocks noChangeArrowheads="1"/>
                </p:cNvSpPr>
                <p:nvPr/>
              </p:nvSpPr>
              <p:spPr bwMode="auto">
                <a:xfrm>
                  <a:off x="1284" y="1688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49" name="Group 48"/>
              <p:cNvGrpSpPr>
                <a:grpSpLocks/>
              </p:cNvGrpSpPr>
              <p:nvPr/>
            </p:nvGrpSpPr>
            <p:grpSpPr bwMode="auto">
              <a:xfrm>
                <a:off x="2568" y="1688"/>
                <a:ext cx="1284" cy="422"/>
                <a:chOff x="2568" y="1688"/>
                <a:chExt cx="1284" cy="422"/>
              </a:xfrm>
            </p:grpSpPr>
            <p:sp>
              <p:nvSpPr>
                <p:cNvPr id="22568" name="Rectangle 49"/>
                <p:cNvSpPr>
                  <a:spLocks noChangeArrowheads="1"/>
                </p:cNvSpPr>
                <p:nvPr/>
              </p:nvSpPr>
              <p:spPr bwMode="auto">
                <a:xfrm>
                  <a:off x="2596" y="1688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check-up in 2 yrs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69" name="Rectangle 50"/>
                <p:cNvSpPr>
                  <a:spLocks noChangeArrowheads="1"/>
                </p:cNvSpPr>
                <p:nvPr/>
              </p:nvSpPr>
              <p:spPr bwMode="auto">
                <a:xfrm>
                  <a:off x="2568" y="1688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50" name="Group 51"/>
              <p:cNvGrpSpPr>
                <a:grpSpLocks/>
              </p:cNvGrpSpPr>
              <p:nvPr/>
            </p:nvGrpSpPr>
            <p:grpSpPr bwMode="auto">
              <a:xfrm>
                <a:off x="0" y="2110"/>
                <a:ext cx="1284" cy="422"/>
                <a:chOff x="0" y="2110"/>
                <a:chExt cx="1284" cy="422"/>
              </a:xfrm>
            </p:grpSpPr>
            <p:sp>
              <p:nvSpPr>
                <p:cNvPr id="22566" name="Rectangle 52"/>
                <p:cNvSpPr>
                  <a:spLocks noChangeArrowheads="1"/>
                </p:cNvSpPr>
                <p:nvPr/>
              </p:nvSpPr>
              <p:spPr bwMode="auto">
                <a:xfrm>
                  <a:off x="28" y="2110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1.1-5.0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67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2110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51" name="Group 54"/>
              <p:cNvGrpSpPr>
                <a:grpSpLocks/>
              </p:cNvGrpSpPr>
              <p:nvPr/>
            </p:nvGrpSpPr>
            <p:grpSpPr bwMode="auto">
              <a:xfrm>
                <a:off x="1284" y="2110"/>
                <a:ext cx="1284" cy="422"/>
                <a:chOff x="1284" y="2110"/>
                <a:chExt cx="1284" cy="422"/>
              </a:xfrm>
            </p:grpSpPr>
            <p:sp>
              <p:nvSpPr>
                <p:cNvPr id="22564" name="Rectangle 55"/>
                <p:cNvSpPr>
                  <a:spLocks noChangeArrowheads="1"/>
                </p:cNvSpPr>
                <p:nvPr/>
              </p:nvSpPr>
              <p:spPr bwMode="auto">
                <a:xfrm>
                  <a:off x="1312" y="2110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longterm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65" name="Rectangle 56"/>
                <p:cNvSpPr>
                  <a:spLocks noChangeArrowheads="1"/>
                </p:cNvSpPr>
                <p:nvPr/>
              </p:nvSpPr>
              <p:spPr bwMode="auto">
                <a:xfrm>
                  <a:off x="1284" y="2110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52" name="Group 57"/>
              <p:cNvGrpSpPr>
                <a:grpSpLocks/>
              </p:cNvGrpSpPr>
              <p:nvPr/>
            </p:nvGrpSpPr>
            <p:grpSpPr bwMode="auto">
              <a:xfrm>
                <a:off x="2568" y="2110"/>
                <a:ext cx="1284" cy="422"/>
                <a:chOff x="2568" y="2110"/>
                <a:chExt cx="1284" cy="422"/>
              </a:xfrm>
            </p:grpSpPr>
            <p:sp>
              <p:nvSpPr>
                <p:cNvPr id="22562" name="Rectangle 58"/>
                <p:cNvSpPr>
                  <a:spLocks noChangeArrowheads="1"/>
                </p:cNvSpPr>
                <p:nvPr/>
              </p:nvSpPr>
              <p:spPr bwMode="auto">
                <a:xfrm>
                  <a:off x="2596" y="2110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check-up in 5-10 yrs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63" name="Rectangle 59"/>
                <p:cNvSpPr>
                  <a:spLocks noChangeArrowheads="1"/>
                </p:cNvSpPr>
                <p:nvPr/>
              </p:nvSpPr>
              <p:spPr bwMode="auto">
                <a:xfrm>
                  <a:off x="2568" y="2110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53" name="Group 60"/>
              <p:cNvGrpSpPr>
                <a:grpSpLocks/>
              </p:cNvGrpSpPr>
              <p:nvPr/>
            </p:nvGrpSpPr>
            <p:grpSpPr bwMode="auto">
              <a:xfrm>
                <a:off x="0" y="2532"/>
                <a:ext cx="1284" cy="422"/>
                <a:chOff x="0" y="2532"/>
                <a:chExt cx="1284" cy="422"/>
              </a:xfrm>
            </p:grpSpPr>
            <p:sp>
              <p:nvSpPr>
                <p:cNvPr id="22560" name="Rectangle 61"/>
                <p:cNvSpPr>
                  <a:spLocks noChangeArrowheads="1"/>
                </p:cNvSpPr>
                <p:nvPr/>
              </p:nvSpPr>
              <p:spPr bwMode="auto">
                <a:xfrm>
                  <a:off x="28" y="2532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over 5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61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532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54" name="Group 63"/>
              <p:cNvGrpSpPr>
                <a:grpSpLocks/>
              </p:cNvGrpSpPr>
              <p:nvPr/>
            </p:nvGrpSpPr>
            <p:grpSpPr bwMode="auto">
              <a:xfrm>
                <a:off x="1284" y="2532"/>
                <a:ext cx="1284" cy="422"/>
                <a:chOff x="1284" y="2532"/>
                <a:chExt cx="1284" cy="422"/>
              </a:xfrm>
            </p:grpSpPr>
            <p:sp>
              <p:nvSpPr>
                <p:cNvPr id="22558" name="Rectangle 64"/>
                <p:cNvSpPr>
                  <a:spLocks noChangeArrowheads="1"/>
                </p:cNvSpPr>
                <p:nvPr/>
              </p:nvSpPr>
              <p:spPr bwMode="auto">
                <a:xfrm>
                  <a:off x="1312" y="2532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very high</a:t>
                  </a:r>
                </a:p>
                <a:p>
                  <a:pPr eaLnBrk="0" hangingPunct="0"/>
                  <a:endParaRPr lang="cs-CZ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59" name="Rectangle 65"/>
                <p:cNvSpPr>
                  <a:spLocks noChangeArrowheads="1"/>
                </p:cNvSpPr>
                <p:nvPr/>
              </p:nvSpPr>
              <p:spPr bwMode="auto">
                <a:xfrm>
                  <a:off x="1284" y="2532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22555" name="Group 66"/>
              <p:cNvGrpSpPr>
                <a:grpSpLocks/>
              </p:cNvGrpSpPr>
              <p:nvPr/>
            </p:nvGrpSpPr>
            <p:grpSpPr bwMode="auto">
              <a:xfrm>
                <a:off x="2568" y="2532"/>
                <a:ext cx="1284" cy="422"/>
                <a:chOff x="2568" y="2532"/>
                <a:chExt cx="1284" cy="422"/>
              </a:xfrm>
            </p:grpSpPr>
            <p:sp>
              <p:nvSpPr>
                <p:cNvPr id="22556" name="Rectangle 67"/>
                <p:cNvSpPr>
                  <a:spLocks noChangeArrowheads="1"/>
                </p:cNvSpPr>
                <p:nvPr/>
              </p:nvSpPr>
              <p:spPr bwMode="auto">
                <a:xfrm>
                  <a:off x="2596" y="2532"/>
                  <a:ext cx="1228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cs-CZ" sz="2000" b="1">
                      <a:solidFill>
                        <a:srgbClr val="000099"/>
                      </a:solidFill>
                      <a:latin typeface="Times New Roman" pitchFamily="18" charset="0"/>
                      <a:cs typeface="Times New Roman" pitchFamily="18" charset="0"/>
                    </a:rPr>
                    <a:t>check-up in 10 yrs</a:t>
                  </a:r>
                </a:p>
                <a:p>
                  <a:pPr eaLnBrk="0" hangingPunct="0"/>
                  <a:endParaRPr lang="cs-CZ" sz="2000" b="1">
                    <a:solidFill>
                      <a:srgbClr val="000099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2557" name="Rectangle 68"/>
                <p:cNvSpPr>
                  <a:spLocks noChangeArrowheads="1"/>
                </p:cNvSpPr>
                <p:nvPr/>
              </p:nvSpPr>
              <p:spPr bwMode="auto">
                <a:xfrm>
                  <a:off x="2568" y="2532"/>
                  <a:ext cx="1284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cs-CZ"/>
                </a:p>
              </p:txBody>
            </p:sp>
          </p:grpSp>
        </p:grpSp>
        <p:sp>
          <p:nvSpPr>
            <p:cNvPr id="22534" name="Rectangle 69"/>
            <p:cNvSpPr>
              <a:spLocks noChangeArrowheads="1"/>
            </p:cNvSpPr>
            <p:nvPr/>
          </p:nvSpPr>
          <p:spPr bwMode="auto">
            <a:xfrm>
              <a:off x="-3" y="-3"/>
              <a:ext cx="3858" cy="2960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cs-CZ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ELISA usage</a:t>
            </a:r>
            <a:endParaRPr lang="cs-CZ" smtClean="0"/>
          </a:p>
        </p:txBody>
      </p:sp>
      <p:sp>
        <p:nvSpPr>
          <p:cNvPr id="2560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r>
              <a:rPr lang="cs-CZ" altLang="zh-SG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Antibody level determination against transglutaminase</a:t>
            </a:r>
          </a:p>
          <a:p>
            <a:pPr algn="ctr">
              <a:buFontTx/>
              <a:buNone/>
              <a:defRPr/>
            </a:pPr>
            <a:endParaRPr lang="cs-CZ" altLang="zh-SG" sz="10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 algn="ctr">
              <a:buFontTx/>
              <a:buNone/>
              <a:defRPr/>
            </a:pP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</a:rPr>
              <a:t>(Anti-tTG = Anti-tissue Transglutaminase Antibodies)</a:t>
            </a:r>
          </a:p>
          <a:p>
            <a:pPr>
              <a:buFontTx/>
              <a:buNone/>
              <a:defRPr/>
            </a:pPr>
            <a:endParaRPr lang="cs-CZ" altLang="zh-SG" sz="28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defRPr/>
            </a:pP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</a:rPr>
              <a:t>in class IgA</a:t>
            </a:r>
          </a:p>
          <a:p>
            <a:pPr>
              <a:buFontTx/>
              <a:buNone/>
              <a:defRPr/>
            </a:pPr>
            <a:endParaRPr lang="cs-CZ" altLang="zh-SG" sz="28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buFontTx/>
              <a:buNone/>
              <a:defRPr/>
            </a:pPr>
            <a:r>
              <a:rPr lang="cs-CZ" altLang="zh-SG" sz="2800" b="1" smtClean="0">
                <a:solidFill>
                  <a:srgbClr val="990033"/>
                </a:solidFill>
                <a:latin typeface="Comic Sans MS" pitchFamily="66" charset="0"/>
              </a:rPr>
              <a:t>Occurance: 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</a:rPr>
              <a:t>celiac disease</a:t>
            </a:r>
          </a:p>
          <a:p>
            <a:pPr>
              <a:defRPr/>
            </a:pPr>
            <a:endParaRPr lang="cs-CZ" sz="2800" smtClean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Nadpis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ELISA usage</a:t>
            </a:r>
            <a:endParaRPr lang="cs-CZ" smtClean="0"/>
          </a:p>
        </p:txBody>
      </p:sp>
      <p:sp>
        <p:nvSpPr>
          <p:cNvPr id="26627" name="Zástupný symbol pro obsah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cs-CZ" altLang="zh-SG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Determination of allergen-specific IgE antibodies</a:t>
            </a:r>
          </a:p>
          <a:p>
            <a:pPr>
              <a:defRPr/>
            </a:pPr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ELISA</a:t>
            </a:r>
          </a:p>
          <a:p>
            <a:pPr>
              <a:buFontTx/>
              <a:buNone/>
              <a:defRPr/>
            </a:pPr>
            <a:endParaRPr lang="cs-CZ" sz="28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defRPr/>
            </a:pPr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UniCAP machine</a:t>
            </a:r>
          </a:p>
          <a:p>
            <a:pPr>
              <a:buFontTx/>
              <a:buNone/>
              <a:defRPr/>
            </a:pPr>
            <a:endParaRPr lang="cs-CZ" sz="1000" b="1" smtClean="0">
              <a:solidFill>
                <a:srgbClr val="990033"/>
              </a:solidFill>
              <a:latin typeface="Comic Sans MS" pitchFamily="66" charset="0"/>
            </a:endParaRPr>
          </a:p>
          <a:p>
            <a:pPr>
              <a:buFontTx/>
              <a:buNone/>
              <a:defRPr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adsorbed 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</a:rPr>
              <a:t>allergen on solid phase (CNBr –cellulose) </a:t>
            </a:r>
            <a:r>
              <a:rPr lang="en-US" altLang="zh-SG" sz="2800" b="1" smtClean="0">
                <a:solidFill>
                  <a:srgbClr val="000099"/>
                </a:solidFill>
                <a:latin typeface="Comic Sans MS" pitchFamily="66" charset="0"/>
                <a:ea typeface="宋体" charset="-122"/>
              </a:rPr>
              <a:t>rea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  <a:ea typeface="宋体" charset="-122"/>
              </a:rPr>
              <a:t>cts</a:t>
            </a:r>
            <a:r>
              <a:rPr lang="en-US" altLang="zh-SG" sz="2800" b="1" smtClean="0">
                <a:solidFill>
                  <a:srgbClr val="000099"/>
                </a:solidFill>
                <a:latin typeface="Comic Sans MS" pitchFamily="66" charset="0"/>
                <a:ea typeface="宋体" charset="-122"/>
              </a:rPr>
              <a:t> 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  <a:ea typeface="宋体" charset="-122"/>
              </a:rPr>
              <a:t>with</a:t>
            </a:r>
            <a:r>
              <a:rPr lang="en-US" altLang="zh-SG" sz="2800" b="1" smtClean="0">
                <a:solidFill>
                  <a:srgbClr val="000099"/>
                </a:solidFill>
                <a:latin typeface="Comic Sans MS" pitchFamily="66" charset="0"/>
                <a:ea typeface="宋体" charset="-122"/>
              </a:rPr>
              <a:t> IgE 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  <a:ea typeface="宋体" charset="-122"/>
              </a:rPr>
              <a:t>in patient‘s serum</a:t>
            </a:r>
            <a:endParaRPr lang="cs-CZ" altLang="zh-SG" sz="28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buFontTx/>
              <a:buNone/>
              <a:defRPr/>
            </a:pPr>
            <a:endParaRPr lang="cs-CZ" altLang="zh-SG" sz="10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buFontTx/>
              <a:buNone/>
              <a:defRPr/>
            </a:pP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</a:rPr>
              <a:t>	detection with enzyme-labelled secondary Ab against IgE, </a:t>
            </a:r>
            <a:r>
              <a:rPr lang="cs-CZ" altLang="zh-SG" sz="28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fluorescence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</a:rPr>
              <a:t> evaluation</a:t>
            </a:r>
          </a:p>
          <a:p>
            <a:pPr>
              <a:buFontTx/>
              <a:buNone/>
              <a:defRPr/>
            </a:pPr>
            <a:endParaRPr lang="cs-CZ" sz="280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Nadpis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Electrophoresis</a:t>
            </a:r>
            <a:endParaRPr lang="cs-CZ" smtClean="0"/>
          </a:p>
        </p:txBody>
      </p:sp>
      <p:sp>
        <p:nvSpPr>
          <p:cNvPr id="2560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641850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cs-CZ" b="1" smtClean="0">
                <a:solidFill>
                  <a:srgbClr val="000099"/>
                </a:solidFill>
                <a:latin typeface="Comic Sans MS" pitchFamily="66" charset="0"/>
              </a:rPr>
              <a:t>protein separation due to mobility in electric field (according to electric charge and molecular weight)</a:t>
            </a:r>
          </a:p>
          <a:p>
            <a:pPr marL="342900" lvl="1" indent="-342900">
              <a:buFontTx/>
              <a:buChar char="•"/>
            </a:pPr>
            <a:r>
              <a:rPr lang="cs-CZ" b="1" smtClean="0">
                <a:solidFill>
                  <a:srgbClr val="000099"/>
                </a:solidFill>
                <a:latin typeface="Comic Sans MS" pitchFamily="66" charset="0"/>
              </a:rPr>
              <a:t>gel (agarose, polyacrylamide)</a:t>
            </a:r>
          </a:p>
          <a:p>
            <a:endParaRPr lang="cs-CZ" smtClean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3075" y="3581400"/>
            <a:ext cx="48609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71450"/>
            <a:ext cx="9144000" cy="1143000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Serum protein electrophoresis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2662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484313"/>
            <a:ext cx="7848600" cy="5272087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26628" name="TextovéPole 3"/>
          <p:cNvSpPr txBox="1">
            <a:spLocks noChangeArrowheads="1"/>
          </p:cNvSpPr>
          <p:nvPr/>
        </p:nvSpPr>
        <p:spPr bwMode="auto">
          <a:xfrm>
            <a:off x="395288" y="981075"/>
            <a:ext cx="8497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2400" b="1">
                <a:solidFill>
                  <a:srgbClr val="000099"/>
                </a:solidFill>
                <a:latin typeface="Comic Sans MS" pitchFamily="66" charset="0"/>
              </a:rPr>
              <a:t>basic orientation in serum protein abundance</a:t>
            </a:r>
          </a:p>
        </p:txBody>
      </p:sp>
      <p:sp>
        <p:nvSpPr>
          <p:cNvPr id="26629" name="TextovéPole 4"/>
          <p:cNvSpPr txBox="1">
            <a:spLocks noChangeArrowheads="1"/>
          </p:cNvSpPr>
          <p:nvPr/>
        </p:nvSpPr>
        <p:spPr bwMode="auto">
          <a:xfrm>
            <a:off x="468313" y="2708275"/>
            <a:ext cx="1150937" cy="369888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>
                <a:latin typeface="Comic Sans MS" pitchFamily="66" charset="0"/>
              </a:rPr>
              <a:t>cathode</a:t>
            </a:r>
          </a:p>
        </p:txBody>
      </p:sp>
      <p:sp>
        <p:nvSpPr>
          <p:cNvPr id="26630" name="TextovéPole 5"/>
          <p:cNvSpPr txBox="1">
            <a:spLocks noChangeArrowheads="1"/>
          </p:cNvSpPr>
          <p:nvPr/>
        </p:nvSpPr>
        <p:spPr bwMode="auto">
          <a:xfrm>
            <a:off x="8027988" y="2708275"/>
            <a:ext cx="936625" cy="369888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>
                <a:latin typeface="Comic Sans MS" pitchFamily="66" charset="0"/>
              </a:rPr>
              <a:t>anode</a:t>
            </a:r>
          </a:p>
        </p:txBody>
      </p:sp>
      <p:sp>
        <p:nvSpPr>
          <p:cNvPr id="26631" name="TextovéPole 6"/>
          <p:cNvSpPr txBox="1">
            <a:spLocks noChangeArrowheads="1"/>
          </p:cNvSpPr>
          <p:nvPr/>
        </p:nvSpPr>
        <p:spPr bwMode="auto">
          <a:xfrm>
            <a:off x="3059113" y="1989138"/>
            <a:ext cx="3313112" cy="3683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>
                <a:latin typeface="Comic Sans MS" pitchFamily="66" charset="0"/>
              </a:rPr>
              <a:t>electrophoreogram</a:t>
            </a:r>
          </a:p>
        </p:txBody>
      </p:sp>
      <p:sp>
        <p:nvSpPr>
          <p:cNvPr id="26632" name="TextovéPole 7"/>
          <p:cNvSpPr txBox="1">
            <a:spLocks noChangeArrowheads="1"/>
          </p:cNvSpPr>
          <p:nvPr/>
        </p:nvSpPr>
        <p:spPr bwMode="auto">
          <a:xfrm>
            <a:off x="2555875" y="6381750"/>
            <a:ext cx="1439863" cy="36830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>
                <a:latin typeface="Symbol" pitchFamily="18" charset="2"/>
              </a:rPr>
              <a:t>g</a:t>
            </a:r>
            <a:r>
              <a:rPr lang="cs-CZ" b="1">
                <a:latin typeface="Comic Sans MS" pitchFamily="66" charset="0"/>
              </a:rPr>
              <a:t> globulins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Nadpis 1"/>
          <p:cNvSpPr>
            <a:spLocks noGrp="1"/>
          </p:cNvSpPr>
          <p:nvPr>
            <p:ph type="title"/>
          </p:nvPr>
        </p:nvSpPr>
        <p:spPr>
          <a:xfrm>
            <a:off x="0" y="115888"/>
            <a:ext cx="9144000" cy="1143000"/>
          </a:xfrm>
        </p:spPr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Serum protein electrophoresis</a:t>
            </a:r>
            <a:endParaRPr lang="cs-CZ" smtClean="0"/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12875"/>
            <a:ext cx="7256463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Elipsa 3"/>
          <p:cNvSpPr/>
          <p:nvPr/>
        </p:nvSpPr>
        <p:spPr>
          <a:xfrm>
            <a:off x="6875463" y="3716338"/>
            <a:ext cx="936625" cy="4333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6" name="Přímá spojovací šipka 5"/>
          <p:cNvCxnSpPr/>
          <p:nvPr/>
        </p:nvCxnSpPr>
        <p:spPr>
          <a:xfrm rot="5400000">
            <a:off x="7200106" y="1880394"/>
            <a:ext cx="576263" cy="5048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Immunofixation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395288" y="1196975"/>
            <a:ext cx="8999537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80000"/>
              </a:lnSpc>
              <a:spcBef>
                <a:spcPct val="20000"/>
              </a:spcBef>
              <a:buFontTx/>
              <a:buChar char="•"/>
            </a:pPr>
            <a:r>
              <a:rPr lang="cs-CZ" sz="28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serum electrophoresis in several lines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FontTx/>
              <a:buChar char="•"/>
            </a:pPr>
            <a:r>
              <a:rPr lang="cs-CZ" sz="28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antibodies application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cs-CZ" sz="28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  (anti-IgG, -IgA, -IgM, -</a:t>
            </a:r>
            <a:r>
              <a:rPr lang="el-GR" sz="28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κ</a:t>
            </a:r>
            <a:r>
              <a:rPr lang="cs-CZ" sz="28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, -)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FontTx/>
              <a:buChar char="•"/>
            </a:pPr>
            <a:r>
              <a:rPr lang="cs-CZ" sz="28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precipitate formation 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cs-CZ" sz="28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	(e.g. immune complex = IgG+anti-IgG)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FontTx/>
              <a:buChar char="•"/>
            </a:pPr>
            <a:r>
              <a:rPr lang="cs-CZ" sz="2800" b="1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staining 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Immunofixation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517650"/>
            <a:ext cx="8353425" cy="4503738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29700" name="TextovéPole 3"/>
          <p:cNvSpPr txBox="1">
            <a:spLocks noChangeArrowheads="1"/>
          </p:cNvSpPr>
          <p:nvPr/>
        </p:nvSpPr>
        <p:spPr bwMode="auto">
          <a:xfrm>
            <a:off x="1835150" y="1557338"/>
            <a:ext cx="1296988" cy="368300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>
                <a:latin typeface="Comic Sans MS" pitchFamily="66" charset="0"/>
              </a:rPr>
              <a:t>patient A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5867400" y="1557338"/>
            <a:ext cx="1944688" cy="368300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latin typeface="Comic Sans MS" pitchFamily="66" charset="0"/>
              </a:rPr>
              <a:t>healthy control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5076825" y="5661025"/>
            <a:ext cx="3311525" cy="369888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latin typeface="Comic Sans MS" pitchFamily="66" charset="0"/>
              </a:rPr>
              <a:t>healthy control: negative</a:t>
            </a:r>
          </a:p>
        </p:txBody>
      </p:sp>
      <p:sp>
        <p:nvSpPr>
          <p:cNvPr id="29703" name="TextovéPole 6"/>
          <p:cNvSpPr txBox="1">
            <a:spLocks noChangeArrowheads="1"/>
          </p:cNvSpPr>
          <p:nvPr/>
        </p:nvSpPr>
        <p:spPr bwMode="auto">
          <a:xfrm>
            <a:off x="395288" y="5661025"/>
            <a:ext cx="4032250" cy="338138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600" b="1">
                <a:latin typeface="Comic Sans MS" pitchFamily="66" charset="0"/>
              </a:rPr>
              <a:t>patient A: paraprotein in class IgG (</a:t>
            </a:r>
            <a:r>
              <a:rPr lang="cs-CZ" sz="1600" b="1">
                <a:latin typeface="Symbol" pitchFamily="18" charset="2"/>
              </a:rPr>
              <a:t>k</a:t>
            </a:r>
            <a:r>
              <a:rPr lang="cs-CZ" sz="1600" b="1">
                <a:latin typeface="Comic Sans MS" pitchFamily="66" charset="0"/>
              </a:rPr>
              <a:t>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1143000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Usage of immunofixation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928100" cy="554513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paraprotein detection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diagnostics of monoclonal gammapathies (</a:t>
            </a:r>
            <a:r>
              <a:rPr lang="cs-CZ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sym typeface="Symbol" pitchFamily="18" charset="2"/>
              </a:rPr>
              <a:t>multiple myeloma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, macroglobulinemia, CLL, B-lymphoma)</a:t>
            </a:r>
          </a:p>
          <a:p>
            <a:pPr eaLnBrk="1" hangingPunct="1">
              <a:lnSpc>
                <a:spcPct val="150000"/>
              </a:lnSpc>
              <a:defRPr/>
            </a:pPr>
            <a:endParaRPr lang="cs-CZ" sz="10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  <a:sym typeface="Symbol" pitchFamily="18" charset="2"/>
              </a:rPr>
              <a:t>paraprotein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: synthesized by single clones of myeloma cells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  (neoplastic proliferation of B lymphocytes)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1044575" y="1989138"/>
            <a:ext cx="5975350" cy="430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en-US" sz="2400" b="1">
              <a:solidFill>
                <a:srgbClr val="003300"/>
              </a:solidFill>
            </a:endParaRPr>
          </a:p>
          <a:p>
            <a:pPr marL="342900" indent="-342900"/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IgG	</a:t>
            </a:r>
            <a:r>
              <a:rPr lang="cs-CZ" altLang="zh-SG" sz="2800" b="1">
                <a:solidFill>
                  <a:srgbClr val="000099"/>
                </a:solidFill>
                <a:latin typeface="Comic Sans MS" pitchFamily="66" charset="0"/>
              </a:rPr>
              <a:t>      7</a:t>
            </a:r>
            <a:r>
              <a:rPr lang="cs-CZ" sz="2800" b="1">
                <a:solidFill>
                  <a:srgbClr val="000099"/>
                </a:solidFill>
                <a:latin typeface="Comic Sans MS" pitchFamily="66" charset="0"/>
              </a:rPr>
              <a:t>-</a:t>
            </a:r>
            <a:r>
              <a:rPr lang="cs-CZ" altLang="zh-SG" sz="2800" b="1">
                <a:solidFill>
                  <a:srgbClr val="000099"/>
                </a:solidFill>
                <a:latin typeface="Comic Sans MS" pitchFamily="66" charset="0"/>
              </a:rPr>
              <a:t>19</a:t>
            </a:r>
          </a:p>
          <a:p>
            <a:pPr marL="342900" indent="-342900"/>
            <a:r>
              <a:rPr lang="cs-CZ" altLang="zh-SG" sz="2800" b="1">
                <a:solidFill>
                  <a:srgbClr val="000099"/>
                </a:solidFill>
                <a:latin typeface="Comic Sans MS" pitchFamily="66" charset="0"/>
              </a:rPr>
              <a:t>    </a:t>
            </a:r>
            <a:endParaRPr lang="en-US" sz="2800" b="1">
              <a:solidFill>
                <a:srgbClr val="000099"/>
              </a:solidFill>
              <a:latin typeface="Comic Sans MS" pitchFamily="66" charset="0"/>
            </a:endParaRPr>
          </a:p>
          <a:p>
            <a:pPr marL="342900" indent="-342900"/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IgA		</a:t>
            </a:r>
            <a:r>
              <a:rPr lang="cs-CZ" altLang="zh-SG" sz="2800" b="1">
                <a:solidFill>
                  <a:srgbClr val="000099"/>
                </a:solidFill>
                <a:latin typeface="Comic Sans MS" pitchFamily="66" charset="0"/>
              </a:rPr>
              <a:t>0.8</a:t>
            </a:r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-4</a:t>
            </a:r>
            <a:r>
              <a:rPr lang="cs-CZ" sz="2800" b="1">
                <a:solidFill>
                  <a:srgbClr val="000099"/>
                </a:solidFill>
                <a:latin typeface="Comic Sans MS" pitchFamily="66" charset="0"/>
              </a:rPr>
              <a:t>.</a:t>
            </a:r>
            <a:r>
              <a:rPr lang="cs-CZ" altLang="zh-SG" sz="2800" b="1">
                <a:solidFill>
                  <a:srgbClr val="000099"/>
                </a:solidFill>
                <a:latin typeface="Comic Sans MS" pitchFamily="66" charset="0"/>
              </a:rPr>
              <a:t>8</a:t>
            </a:r>
          </a:p>
          <a:p>
            <a:pPr marL="342900" indent="-342900"/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	 		</a:t>
            </a:r>
            <a:endParaRPr lang="cs-CZ" altLang="zh-SG" sz="2800" b="1">
              <a:solidFill>
                <a:srgbClr val="000099"/>
              </a:solidFill>
              <a:latin typeface="Comic Sans MS" pitchFamily="66" charset="0"/>
            </a:endParaRPr>
          </a:p>
          <a:p>
            <a:pPr marL="342900" indent="-342900"/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IgM		0</a:t>
            </a:r>
            <a:r>
              <a:rPr lang="cs-CZ" sz="2800" b="1">
                <a:solidFill>
                  <a:srgbClr val="000099"/>
                </a:solidFill>
                <a:latin typeface="Comic Sans MS" pitchFamily="66" charset="0"/>
              </a:rPr>
              <a:t>.</a:t>
            </a:r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5-3</a:t>
            </a:r>
            <a:endParaRPr lang="cs-CZ" sz="2800" b="1">
              <a:solidFill>
                <a:srgbClr val="000099"/>
              </a:solidFill>
              <a:latin typeface="Comic Sans MS" pitchFamily="66" charset="0"/>
            </a:endParaRPr>
          </a:p>
          <a:p>
            <a:pPr marL="342900" indent="-342900"/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 		</a:t>
            </a:r>
            <a:endParaRPr lang="cs-CZ" altLang="zh-SG" sz="2800" b="1">
              <a:solidFill>
                <a:srgbClr val="000099"/>
              </a:solidFill>
              <a:latin typeface="Comic Sans MS" pitchFamily="66" charset="0"/>
            </a:endParaRPr>
          </a:p>
          <a:p>
            <a:pPr marL="342900" indent="-342900"/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IgD		0</a:t>
            </a:r>
            <a:r>
              <a:rPr lang="cs-CZ" sz="2800" b="1">
                <a:solidFill>
                  <a:srgbClr val="000099"/>
                </a:solidFill>
                <a:latin typeface="Comic Sans MS" pitchFamily="66" charset="0"/>
              </a:rPr>
              <a:t>.</a:t>
            </a:r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01-0</a:t>
            </a:r>
            <a:r>
              <a:rPr lang="cs-CZ" sz="2800" b="1">
                <a:solidFill>
                  <a:srgbClr val="000099"/>
                </a:solidFill>
                <a:latin typeface="Comic Sans MS" pitchFamily="66" charset="0"/>
              </a:rPr>
              <a:t>.</a:t>
            </a:r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2</a:t>
            </a:r>
            <a:endParaRPr lang="cs-CZ" sz="2800" b="1">
              <a:solidFill>
                <a:srgbClr val="000099"/>
              </a:solidFill>
              <a:latin typeface="Comic Sans MS" pitchFamily="66" charset="0"/>
            </a:endParaRPr>
          </a:p>
          <a:p>
            <a:pPr marL="342900" indent="-342900"/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 	 		</a:t>
            </a:r>
            <a:endParaRPr lang="cs-CZ" altLang="zh-SG" sz="2800" b="1">
              <a:solidFill>
                <a:srgbClr val="000099"/>
              </a:solidFill>
              <a:latin typeface="Comic Sans MS" pitchFamily="66" charset="0"/>
            </a:endParaRPr>
          </a:p>
          <a:p>
            <a:pPr marL="342900" indent="-342900"/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IgE		0-0</a:t>
            </a:r>
            <a:r>
              <a:rPr lang="cs-CZ" sz="2800" b="1">
                <a:solidFill>
                  <a:srgbClr val="000099"/>
                </a:solidFill>
                <a:latin typeface="Comic Sans MS" pitchFamily="66" charset="0"/>
              </a:rPr>
              <a:t>.</a:t>
            </a:r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0002  	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9144000" cy="11430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cs-CZ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Physiological levels of </a:t>
            </a:r>
            <a:br>
              <a:rPr lang="cs-CZ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cs-CZ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serum immunoglobulins (g/l)</a:t>
            </a:r>
            <a:endParaRPr lang="en-GB" b="1" i="1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Nadpis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Immunoblotting (Western blot)</a:t>
            </a:r>
            <a:endParaRPr lang="cs-CZ" smtClean="0"/>
          </a:p>
        </p:txBody>
      </p:sp>
      <p:sp>
        <p:nvSpPr>
          <p:cNvPr id="31747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Tx/>
              <a:buAutoNum type="arabicParenR"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electrophoresis</a:t>
            </a:r>
          </a:p>
          <a:p>
            <a:pPr marL="514350" indent="-514350">
              <a:buFontTx/>
              <a:buAutoNum type="arabicParenR"/>
            </a:pPr>
            <a:endParaRPr lang="cs-CZ" sz="10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 marL="514350" indent="-514350">
              <a:buFontTx/>
              <a:buAutoNum type="arabicParenR"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transfer of proteins from gel to</a:t>
            </a:r>
            <a:r>
              <a:rPr lang="en-US" altLang="zh-SG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 nitrocelu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llose</a:t>
            </a:r>
            <a:r>
              <a:rPr lang="en-US" altLang="zh-SG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 membr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ane</a:t>
            </a:r>
            <a:r>
              <a:rPr lang="en-US" altLang="zh-SG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 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in electric field</a:t>
            </a:r>
          </a:p>
          <a:p>
            <a:pPr marL="514350" indent="-514350">
              <a:buFontTx/>
              <a:buAutoNum type="arabicParenR"/>
            </a:pPr>
            <a:endParaRPr lang="cs-CZ" altLang="zh-SG" sz="1000" b="1" smtClean="0">
              <a:solidFill>
                <a:srgbClr val="000099"/>
              </a:solidFill>
              <a:latin typeface="Comic Sans MS" pitchFamily="66" charset="0"/>
              <a:ea typeface="宋体" pitchFamily="2" charset="-122"/>
            </a:endParaRPr>
          </a:p>
          <a:p>
            <a:pPr marL="514350" indent="-514350">
              <a:buFontTx/>
              <a:buAutoNum type="arabicParenR"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immunodetection:</a:t>
            </a:r>
          </a:p>
          <a:p>
            <a:pPr marL="514350" indent="-514350"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	+ serum sample</a:t>
            </a:r>
          </a:p>
          <a:p>
            <a:pPr marL="514350" indent="-514350"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	+ labelled secondary Ab (HRP)</a:t>
            </a:r>
          </a:p>
          <a:p>
            <a:pPr marL="514350" indent="-514350"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	+ substrate – colored reaction</a:t>
            </a:r>
            <a:endParaRPr lang="cs-CZ" sz="2800" b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Usage of immunoblotting</a:t>
            </a:r>
            <a:endParaRPr lang="cs-CZ" smtClean="0"/>
          </a:p>
        </p:txBody>
      </p:sp>
      <p:sp>
        <p:nvSpPr>
          <p:cNvPr id="32771" name="Zástupný symbol pro obsah 2"/>
          <p:cNvSpPr>
            <a:spLocks noGrp="1"/>
          </p:cNvSpPr>
          <p:nvPr>
            <p:ph idx="1"/>
          </p:nvPr>
        </p:nvSpPr>
        <p:spPr>
          <a:xfrm>
            <a:off x="250825" y="1773238"/>
            <a:ext cx="8578850" cy="45259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</a:rPr>
              <a:t>demonstration of Ab presence against particular Ag (bacteria, autoantigens, …)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cs-CZ" altLang="zh-SG" sz="2800" b="1" i="1" smtClean="0">
                <a:solidFill>
                  <a:srgbClr val="000099"/>
                </a:solidFill>
                <a:latin typeface="Comic Sans MS" pitchFamily="66" charset="0"/>
              </a:rPr>
              <a:t>	Borrelia burgdorferi</a:t>
            </a:r>
          </a:p>
          <a:p>
            <a:pPr>
              <a:lnSpc>
                <a:spcPct val="80000"/>
              </a:lnSpc>
              <a:buFontTx/>
              <a:buNone/>
            </a:pPr>
            <a:endParaRPr lang="cs-CZ" altLang="zh-SG" sz="28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</a:rPr>
              <a:t>detection of several Ab against specific Ag</a:t>
            </a:r>
            <a:r>
              <a:rPr lang="cs-CZ" altLang="zh-SG" sz="2800" b="1" i="1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</a:rPr>
              <a:t>at one time</a:t>
            </a:r>
          </a:p>
          <a:p>
            <a:pPr>
              <a:lnSpc>
                <a:spcPct val="80000"/>
              </a:lnSpc>
            </a:pPr>
            <a:endParaRPr lang="cs-CZ" altLang="zh-SG" sz="10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endParaRPr lang="cs-CZ" altLang="zh-SG" sz="28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r>
              <a:rPr lang="cs-CZ" altLang="zh-SG" sz="2800" b="1" smtClean="0">
                <a:solidFill>
                  <a:srgbClr val="990033"/>
                </a:solidFill>
                <a:latin typeface="Comic Sans MS" pitchFamily="66" charset="0"/>
              </a:rPr>
              <a:t>immunodot: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cs-CZ" altLang="zh-SG" sz="2800" b="1" smtClean="0">
                <a:solidFill>
                  <a:srgbClr val="000099"/>
                </a:solidFill>
                <a:latin typeface="Comic Sans MS" pitchFamily="66" charset="0"/>
                <a:ea typeface="宋体" pitchFamily="2" charset="-122"/>
              </a:rPr>
              <a:t>commertial artificially-purified or recombinant antigens fixed on the membrane</a:t>
            </a:r>
            <a:endParaRPr lang="cs-CZ" altLang="zh-SG" sz="28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endParaRPr lang="cs-CZ" altLang="zh-SG" sz="2800" b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zh-SG" b="1" i="1" smtClean="0">
                <a:solidFill>
                  <a:srgbClr val="000099"/>
                </a:solidFill>
                <a:latin typeface="Comic Sans MS" pitchFamily="66" charset="0"/>
              </a:rPr>
              <a:t>Immunodot</a:t>
            </a:r>
            <a:endParaRPr lang="cs-CZ" i="1" smtClean="0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57375"/>
            <a:ext cx="555783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2708275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1143000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Autoantibodies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964612" cy="5661025"/>
          </a:xfrm>
        </p:spPr>
        <p:txBody>
          <a:bodyPr/>
          <a:lstStyle/>
          <a:p>
            <a:pPr eaLnBrk="1" hangingPunct="1">
              <a:lnSpc>
                <a:spcPct val="17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targeted against body‘s own cells </a:t>
            </a:r>
          </a:p>
          <a:p>
            <a:pPr eaLnBrk="1" hangingPunct="1">
              <a:lnSpc>
                <a:spcPct val="17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physiologically in low concentration,  with age</a:t>
            </a:r>
          </a:p>
          <a:p>
            <a:pPr eaLnBrk="1" hangingPunct="1">
              <a:lnSpc>
                <a:spcPct val="17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used in diagnostics of autoimmune diseases </a:t>
            </a:r>
          </a:p>
          <a:p>
            <a:pPr eaLnBrk="1" hangingPunct="1">
              <a:lnSpc>
                <a:spcPct val="17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non-organ-specific (e.g. against nuclei, mitochondria,…)</a:t>
            </a:r>
          </a:p>
          <a:p>
            <a:pPr eaLnBrk="1" hangingPunct="1">
              <a:lnSpc>
                <a:spcPct val="17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organ-specific (e.g. against pancreatic antigens)  </a:t>
            </a:r>
          </a:p>
          <a:p>
            <a:pPr eaLnBrk="1" hangingPunct="1">
              <a:lnSpc>
                <a:spcPct val="170000"/>
              </a:lnSpc>
            </a:pPr>
            <a:endParaRPr lang="cs-CZ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70000"/>
              </a:lnSpc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Indirect immunofluorescence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3584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341438"/>
            <a:ext cx="7850187" cy="510540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1258888" y="1844675"/>
            <a:ext cx="1152525" cy="831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cs-CZ" sz="2400" b="1">
                <a:latin typeface="Comic Sans MS" pitchFamily="66" charset="0"/>
              </a:rPr>
              <a:t>UV light</a:t>
            </a:r>
          </a:p>
        </p:txBody>
      </p:sp>
      <p:sp>
        <p:nvSpPr>
          <p:cNvPr id="35845" name="TextovéPole 6"/>
          <p:cNvSpPr txBox="1">
            <a:spLocks noChangeArrowheads="1"/>
          </p:cNvSpPr>
          <p:nvPr/>
        </p:nvSpPr>
        <p:spPr bwMode="auto">
          <a:xfrm>
            <a:off x="4572000" y="1700213"/>
            <a:ext cx="1512888" cy="831850"/>
          </a:xfrm>
          <a:prstGeom prst="rect">
            <a:avLst/>
          </a:prstGeom>
          <a:solidFill>
            <a:srgbClr val="99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2400" b="1">
                <a:latin typeface="Comic Sans MS" pitchFamily="66" charset="0"/>
              </a:rPr>
              <a:t>green light</a:t>
            </a:r>
          </a:p>
        </p:txBody>
      </p:sp>
      <p:sp>
        <p:nvSpPr>
          <p:cNvPr id="35846" name="TextovéPole 7"/>
          <p:cNvSpPr txBox="1">
            <a:spLocks noChangeArrowheads="1"/>
          </p:cNvSpPr>
          <p:nvPr/>
        </p:nvSpPr>
        <p:spPr bwMode="auto">
          <a:xfrm>
            <a:off x="6372225" y="6021388"/>
            <a:ext cx="1871663" cy="36988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latin typeface="Comic Sans MS" pitchFamily="66" charset="0"/>
              </a:rPr>
              <a:t>slide</a:t>
            </a:r>
          </a:p>
        </p:txBody>
      </p:sp>
      <p:sp>
        <p:nvSpPr>
          <p:cNvPr id="35847" name="TextovéPole 8"/>
          <p:cNvSpPr txBox="1">
            <a:spLocks noChangeArrowheads="1"/>
          </p:cNvSpPr>
          <p:nvPr/>
        </p:nvSpPr>
        <p:spPr bwMode="auto">
          <a:xfrm>
            <a:off x="6372225" y="5373688"/>
            <a:ext cx="1871663" cy="584200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600" b="1">
                <a:latin typeface="Comic Sans MS" pitchFamily="66" charset="0"/>
              </a:rPr>
              <a:t>substrate (healthy tissue)</a:t>
            </a:r>
          </a:p>
        </p:txBody>
      </p:sp>
      <p:sp>
        <p:nvSpPr>
          <p:cNvPr id="35848" name="TextovéPole 9"/>
          <p:cNvSpPr txBox="1">
            <a:spLocks noChangeArrowheads="1"/>
          </p:cNvSpPr>
          <p:nvPr/>
        </p:nvSpPr>
        <p:spPr bwMode="auto">
          <a:xfrm>
            <a:off x="5003800" y="4797425"/>
            <a:ext cx="3455988" cy="5222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 b="1">
                <a:latin typeface="Comic Sans MS" pitchFamily="66" charset="0"/>
              </a:rPr>
              <a:t>specific Ig (antibody from the sample)</a:t>
            </a:r>
          </a:p>
        </p:txBody>
      </p:sp>
      <p:sp>
        <p:nvSpPr>
          <p:cNvPr id="35849" name="TextovéPole 10"/>
          <p:cNvSpPr txBox="1">
            <a:spLocks noChangeArrowheads="1"/>
          </p:cNvSpPr>
          <p:nvPr/>
        </p:nvSpPr>
        <p:spPr bwMode="auto">
          <a:xfrm>
            <a:off x="7308850" y="4365625"/>
            <a:ext cx="1008063" cy="36830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latin typeface="Comic Sans MS" pitchFamily="66" charset="0"/>
              </a:rPr>
              <a:t>washing</a:t>
            </a:r>
          </a:p>
        </p:txBody>
      </p:sp>
      <p:sp>
        <p:nvSpPr>
          <p:cNvPr id="35850" name="TextovéPole 11"/>
          <p:cNvSpPr txBox="1">
            <a:spLocks noChangeArrowheads="1"/>
          </p:cNvSpPr>
          <p:nvPr/>
        </p:nvSpPr>
        <p:spPr bwMode="auto">
          <a:xfrm>
            <a:off x="7308850" y="3141663"/>
            <a:ext cx="1008063" cy="36830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latin typeface="Comic Sans MS" pitchFamily="66" charset="0"/>
              </a:rPr>
              <a:t>washing</a:t>
            </a:r>
          </a:p>
        </p:txBody>
      </p:sp>
      <p:sp>
        <p:nvSpPr>
          <p:cNvPr id="35851" name="TextovéPole 12"/>
          <p:cNvSpPr txBox="1">
            <a:spLocks noChangeArrowheads="1"/>
          </p:cNvSpPr>
          <p:nvPr/>
        </p:nvSpPr>
        <p:spPr bwMode="auto">
          <a:xfrm>
            <a:off x="5580063" y="3644900"/>
            <a:ext cx="2879725" cy="646113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>
                <a:latin typeface="Comic Sans MS" pitchFamily="66" charset="0"/>
              </a:rPr>
              <a:t>specific FITC-labelled anti-human Ig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00013"/>
            <a:ext cx="8229600" cy="1143001"/>
          </a:xfrm>
        </p:spPr>
        <p:txBody>
          <a:bodyPr/>
          <a:lstStyle/>
          <a:p>
            <a:pPr eaLnBrk="1" hangingPunct="1"/>
            <a:r>
              <a:rPr lang="cs-CZ" sz="4000" b="1" i="1" smtClean="0">
                <a:solidFill>
                  <a:srgbClr val="000099"/>
                </a:solidFill>
                <a:latin typeface="Comic Sans MS" pitchFamily="66" charset="0"/>
              </a:rPr>
              <a:t>ANA antibodies (anti-nuclear)</a:t>
            </a:r>
            <a:endParaRPr lang="en-GB" sz="4000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052513"/>
            <a:ext cx="8435975" cy="4525962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against nuclear antigens (ds-DNA, histones, nucleolus, mitotic apparatus,…)</a:t>
            </a:r>
          </a:p>
          <a:p>
            <a:pPr eaLnBrk="1" hangingPunct="1">
              <a:lnSpc>
                <a:spcPct val="13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substrate: HEp-2 cells</a:t>
            </a:r>
            <a:endParaRPr lang="en-GB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</p:txBody>
      </p:sp>
      <p:sp>
        <p:nvSpPr>
          <p:cNvPr id="36868" name="Text Box 9"/>
          <p:cNvSpPr txBox="1">
            <a:spLocks noChangeArrowheads="1"/>
          </p:cNvSpPr>
          <p:nvPr/>
        </p:nvSpPr>
        <p:spPr bwMode="auto">
          <a:xfrm>
            <a:off x="323850" y="5949950"/>
            <a:ext cx="39068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cs-CZ" b="1">
                <a:solidFill>
                  <a:srgbClr val="000099"/>
                </a:solidFill>
                <a:latin typeface="Comic Sans MS" pitchFamily="66" charset="0"/>
              </a:rPr>
              <a:t>nucleolar fluorescence type </a:t>
            </a:r>
          </a:p>
          <a:p>
            <a:pPr algn="ctr"/>
            <a:r>
              <a:rPr lang="cs-CZ" b="1">
                <a:solidFill>
                  <a:srgbClr val="000099"/>
                </a:solidFill>
                <a:latin typeface="Comic Sans MS" pitchFamily="66" charset="0"/>
              </a:rPr>
              <a:t>(autoantibodies against nucleolus)</a:t>
            </a:r>
            <a:endParaRPr lang="en-GB" b="1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6869" name="Text Box 10"/>
          <p:cNvSpPr txBox="1">
            <a:spLocks noChangeArrowheads="1"/>
          </p:cNvSpPr>
          <p:nvPr/>
        </p:nvSpPr>
        <p:spPr bwMode="auto">
          <a:xfrm>
            <a:off x="4572000" y="5805488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>
                <a:solidFill>
                  <a:srgbClr val="000099"/>
                </a:solidFill>
                <a:latin typeface="Comic Sans MS" pitchFamily="66" charset="0"/>
              </a:rPr>
              <a:t>homogeneous fluorescence type </a:t>
            </a:r>
          </a:p>
          <a:p>
            <a:pPr algn="ctr"/>
            <a:r>
              <a:rPr lang="cs-CZ" b="1">
                <a:solidFill>
                  <a:srgbClr val="000099"/>
                </a:solidFill>
                <a:latin typeface="Comic Sans MS" pitchFamily="66" charset="0"/>
              </a:rPr>
              <a:t>(autoantibodies against ds-DNA </a:t>
            </a:r>
          </a:p>
          <a:p>
            <a:pPr algn="ctr"/>
            <a:r>
              <a:rPr lang="cs-CZ" b="1">
                <a:solidFill>
                  <a:srgbClr val="000099"/>
                </a:solidFill>
                <a:latin typeface="Comic Sans MS" pitchFamily="66" charset="0"/>
              </a:rPr>
              <a:t>			and histones)</a:t>
            </a:r>
            <a:endParaRPr lang="en-GB" b="1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3687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24175"/>
            <a:ext cx="39020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2924175"/>
            <a:ext cx="2490788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00013"/>
            <a:ext cx="8229600" cy="1143001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Anti-ds DNA antibodies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35063"/>
            <a:ext cx="8964612" cy="4525962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substrate: </a:t>
            </a:r>
            <a:r>
              <a:rPr lang="cs-CZ" sz="2800" b="1" i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Critidium lucilliae 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(protozoan with kinetoplast containing ds-DNA)</a:t>
            </a:r>
          </a:p>
          <a:p>
            <a:pPr eaLnBrk="1" hangingPunct="1">
              <a:lnSpc>
                <a:spcPct val="120000"/>
              </a:lnSpc>
            </a:pPr>
            <a:endParaRPr lang="cs-CZ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positive sample = kinetoplast and nuclei 									fluorescence</a:t>
            </a:r>
            <a:endParaRPr lang="en-GB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</p:txBody>
      </p:sp>
      <p:pic>
        <p:nvPicPr>
          <p:cNvPr id="3789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860800"/>
            <a:ext cx="4191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3860800"/>
            <a:ext cx="4191000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ovéPole 9"/>
          <p:cNvSpPr txBox="1">
            <a:spLocks noChangeArrowheads="1"/>
          </p:cNvSpPr>
          <p:nvPr/>
        </p:nvSpPr>
        <p:spPr bwMode="auto">
          <a:xfrm>
            <a:off x="2195513" y="3860800"/>
            <a:ext cx="1081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60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8" name="Elipsa 7"/>
          <p:cNvSpPr/>
          <p:nvPr/>
        </p:nvSpPr>
        <p:spPr>
          <a:xfrm>
            <a:off x="2195513" y="4005263"/>
            <a:ext cx="431800" cy="36036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7896" name="TextovéPole 10"/>
          <p:cNvSpPr txBox="1">
            <a:spLocks noChangeArrowheads="1"/>
          </p:cNvSpPr>
          <p:nvPr/>
        </p:nvSpPr>
        <p:spPr bwMode="auto">
          <a:xfrm>
            <a:off x="6443663" y="3789363"/>
            <a:ext cx="10810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600">
                <a:solidFill>
                  <a:schemeClr val="bg1"/>
                </a:solidFill>
              </a:rPr>
              <a:t>-</a:t>
            </a:r>
          </a:p>
        </p:txBody>
      </p:sp>
      <p:sp>
        <p:nvSpPr>
          <p:cNvPr id="11" name="Elipsa 10"/>
          <p:cNvSpPr/>
          <p:nvPr/>
        </p:nvSpPr>
        <p:spPr>
          <a:xfrm>
            <a:off x="6372225" y="4005263"/>
            <a:ext cx="431800" cy="36036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90488"/>
            <a:ext cx="9144000" cy="1143001"/>
          </a:xfrm>
        </p:spPr>
        <p:txBody>
          <a:bodyPr/>
          <a:lstStyle/>
          <a:p>
            <a:pPr eaLnBrk="1" hangingPunct="1"/>
            <a:r>
              <a:rPr lang="cs-CZ" sz="4000" b="1" i="1" smtClean="0">
                <a:solidFill>
                  <a:srgbClr val="000099"/>
                </a:solidFill>
                <a:latin typeface="Comic Sans MS" pitchFamily="66" charset="0"/>
              </a:rPr>
              <a:t>Occurance of ANA antibodies</a:t>
            </a:r>
            <a:endParaRPr lang="en-GB" sz="4000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036050" cy="4525962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systemic lupus erythematosus, Sjoegren syndrome, sclerodermia, dermatopolymyositis, …</a:t>
            </a:r>
            <a:endParaRPr lang="en-GB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</p:txBody>
      </p:sp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2852738"/>
            <a:ext cx="4968875" cy="331628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6227763" y="6237288"/>
            <a:ext cx="2063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b="1">
                <a:solidFill>
                  <a:srgbClr val="000099"/>
                </a:solidFill>
                <a:latin typeface="Comic Sans MS" pitchFamily="66" charset="0"/>
              </a:rPr>
              <a:t>patient with SLE</a:t>
            </a:r>
            <a:endParaRPr lang="en-GB" b="1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ANCA antibodies (antineutrophil cytoplasmic)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1300" y="1916113"/>
            <a:ext cx="8902700" cy="4238625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against neutrophil granula components (e.g. myeloperoxidase, lactoferrin, proteinase 3, …)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cs-CZ" sz="10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3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substrate: 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	human neutrophils  </a:t>
            </a:r>
            <a:endParaRPr lang="en-GB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cs-CZ" sz="10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3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occurance: 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	vasculitides</a:t>
            </a:r>
          </a:p>
          <a:p>
            <a:pPr eaLnBrk="1" hangingPunct="1">
              <a:lnSpc>
                <a:spcPct val="130000"/>
              </a:lnSpc>
            </a:pPr>
            <a:endParaRPr lang="cs-CZ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</p:txBody>
      </p:sp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3500438"/>
            <a:ext cx="5037137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ANCA antibodies </a:t>
            </a:r>
            <a:endParaRPr lang="cs-CZ" smtClean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916113"/>
            <a:ext cx="63055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Obdélník 3"/>
          <p:cNvSpPr>
            <a:spLocks noChangeArrowheads="1"/>
          </p:cNvSpPr>
          <p:nvPr/>
        </p:nvSpPr>
        <p:spPr bwMode="auto">
          <a:xfrm>
            <a:off x="0" y="616585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>
                <a:solidFill>
                  <a:srgbClr val="000099"/>
                </a:solidFill>
                <a:latin typeface="Comic Sans MS" pitchFamily="66" charset="0"/>
              </a:rPr>
              <a:t>human neutrophils stained with antibody against myeloperoxidase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188913"/>
            <a:ext cx="8785225" cy="1470025"/>
          </a:xfrm>
        </p:spPr>
        <p:txBody>
          <a:bodyPr/>
          <a:lstStyle/>
          <a:p>
            <a:pPr eaLnBrk="1" hangingPunct="1">
              <a:defRPr/>
            </a:pPr>
            <a:r>
              <a:rPr lang="cs-CZ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Investigation of humoral immunity</a:t>
            </a:r>
            <a:endParaRPr lang="en-GB" b="1" i="1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1557338"/>
            <a:ext cx="8532812" cy="4968875"/>
          </a:xfrm>
        </p:spPr>
        <p:txBody>
          <a:bodyPr/>
          <a:lstStyle/>
          <a:p>
            <a:pPr algn="l" eaLnBrk="1" hangingPunct="1">
              <a:lnSpc>
                <a:spcPct val="190000"/>
              </a:lnSpc>
              <a:buFontTx/>
              <a:buChar char="•"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 agglutination</a:t>
            </a:r>
          </a:p>
          <a:p>
            <a:pPr algn="l" eaLnBrk="1" hangingPunct="1">
              <a:lnSpc>
                <a:spcPct val="190000"/>
              </a:lnSpc>
              <a:buFontTx/>
              <a:buChar char="•"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 turbidimetry and nephelometry</a:t>
            </a:r>
          </a:p>
          <a:p>
            <a:pPr algn="l" eaLnBrk="1" hangingPunct="1">
              <a:lnSpc>
                <a:spcPct val="190000"/>
              </a:lnSpc>
              <a:buFontTx/>
              <a:buChar char="•"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 enzyme immunoassay (ELISA)</a:t>
            </a:r>
          </a:p>
          <a:p>
            <a:pPr algn="l" eaLnBrk="1" hangingPunct="1">
              <a:lnSpc>
                <a:spcPct val="190000"/>
              </a:lnSpc>
              <a:buFontTx/>
              <a:buChar char="•"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 electrophoresis, immunoprecipitation, 	immunoblotting</a:t>
            </a:r>
          </a:p>
          <a:p>
            <a:pPr algn="l" eaLnBrk="1" hangingPunct="1">
              <a:lnSpc>
                <a:spcPct val="190000"/>
              </a:lnSpc>
              <a:buFontTx/>
              <a:buChar char="•"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 indirect immunofluorescence </a:t>
            </a:r>
          </a:p>
          <a:p>
            <a:pPr algn="l" eaLnBrk="1" hangingPunct="1">
              <a:lnSpc>
                <a:spcPct val="190000"/>
              </a:lnSpc>
              <a:buFontTx/>
              <a:buChar char="•"/>
            </a:pPr>
            <a:endParaRPr lang="en-GB" sz="2800" b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/>
            <a:r>
              <a:rPr lang="cs-CZ" sz="4000" b="1" i="1" smtClean="0">
                <a:solidFill>
                  <a:srgbClr val="000099"/>
                </a:solidFill>
                <a:latin typeface="Comic Sans MS" pitchFamily="66" charset="0"/>
              </a:rPr>
              <a:t>Gastric parietal cell antibodies</a:t>
            </a:r>
            <a:endParaRPr lang="en-GB" sz="4000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4608513" cy="4525963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against intrinsic factor (absorbs vitamin B12)</a:t>
            </a:r>
          </a:p>
          <a:p>
            <a:pPr eaLnBrk="1" hangingPunct="1">
              <a:lnSpc>
                <a:spcPct val="110000"/>
              </a:lnSpc>
            </a:pPr>
            <a:endParaRPr lang="cs-CZ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1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substrate: rat stomach</a:t>
            </a:r>
          </a:p>
          <a:p>
            <a:pPr eaLnBrk="1" hangingPunct="1">
              <a:lnSpc>
                <a:spcPct val="110000"/>
              </a:lnSpc>
            </a:pPr>
            <a:endParaRPr lang="cs-CZ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1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occurance: atrophic gastritis and pernicious anemia</a:t>
            </a:r>
          </a:p>
          <a:p>
            <a:pPr eaLnBrk="1" hangingPunct="1">
              <a:lnSpc>
                <a:spcPct val="110000"/>
              </a:lnSpc>
            </a:pPr>
            <a:endParaRPr lang="en-GB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</p:txBody>
      </p:sp>
      <p:pic>
        <p:nvPicPr>
          <p:cNvPr id="4198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1844675"/>
            <a:ext cx="310515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Nadpis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1143000"/>
          </a:xfrm>
        </p:spPr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Investigation of complement</a:t>
            </a:r>
            <a:endParaRPr lang="cs-CZ" smtClean="0"/>
          </a:p>
        </p:txBody>
      </p:sp>
      <p:sp>
        <p:nvSpPr>
          <p:cNvPr id="43011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nephelometry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 – measurement of concentration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	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C3 and C4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indication: suspected genetic deficiency, 			pathogenetic role of immune complexes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		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</a:rPr>
              <a:t>C1 inhibitor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indication: suspected deficiency </a:t>
            </a:r>
          </a:p>
          <a:p>
            <a:pPr>
              <a:buFontTx/>
              <a:buNone/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</a:rPr>
              <a:t>			(dg. of hereditary angioedema)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Nadpis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Functional assays for complement</a:t>
            </a:r>
            <a:endParaRPr lang="cs-CZ" smtClean="0"/>
          </a:p>
        </p:txBody>
      </p:sp>
      <p:sp>
        <p:nvSpPr>
          <p:cNvPr id="44035" name="Zástupný symbol pro obsah 2"/>
          <p:cNvSpPr>
            <a:spLocks noGrp="1"/>
          </p:cNvSpPr>
          <p:nvPr>
            <p:ph idx="1"/>
          </p:nvPr>
        </p:nvSpPr>
        <p:spPr>
          <a:xfrm>
            <a:off x="468313" y="1989138"/>
            <a:ext cx="8229600" cy="4525962"/>
          </a:xfrm>
        </p:spPr>
        <p:txBody>
          <a:bodyPr/>
          <a:lstStyle/>
          <a:p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CH</a:t>
            </a:r>
            <a:r>
              <a:rPr lang="cs-CZ" sz="2400" b="1" baseline="-25000" smtClean="0">
                <a:solidFill>
                  <a:srgbClr val="000099"/>
                </a:solidFill>
                <a:latin typeface="Comic Sans MS" pitchFamily="66" charset="0"/>
              </a:rPr>
              <a:t>50</a:t>
            </a: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 hemolytic assay</a:t>
            </a:r>
          </a:p>
          <a:p>
            <a:endParaRPr lang="cs-CZ" sz="2400" b="1" smtClean="0">
              <a:solidFill>
                <a:srgbClr val="000099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cs-CZ" sz="2400" b="1" smtClean="0">
                <a:solidFill>
                  <a:srgbClr val="990033"/>
                </a:solidFill>
                <a:latin typeface="Comic Sans MS" pitchFamily="66" charset="0"/>
              </a:rPr>
              <a:t>Principle:</a:t>
            </a: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 tested serum + sheep erythrocytes with bound Ab → complement activation, ery lysis</a:t>
            </a:r>
          </a:p>
          <a:p>
            <a:pPr>
              <a:buFontTx/>
              <a:buNone/>
            </a:pPr>
            <a:r>
              <a:rPr lang="cs-CZ" sz="2400" b="1" smtClean="0">
                <a:solidFill>
                  <a:srgbClr val="990033"/>
                </a:solidFill>
                <a:latin typeface="Comic Sans MS" pitchFamily="66" charset="0"/>
              </a:rPr>
              <a:t>Evaluation:</a:t>
            </a:r>
          </a:p>
          <a:p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spectrophotometry –absorbance measurement of released hemoglobin, proportional to number of lysed ery</a:t>
            </a:r>
          </a:p>
          <a:p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reciprocal value of serum dilution required to produce hemolysis of 50%</a:t>
            </a:r>
          </a:p>
          <a:p>
            <a:pPr>
              <a:buFontTx/>
              <a:buNone/>
            </a:pPr>
            <a:endParaRPr lang="cs-CZ" sz="2400" b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Complement-binding assays</a:t>
            </a:r>
            <a:endParaRPr lang="cs-CZ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pPr>
              <a:defRPr/>
            </a:pPr>
            <a:r>
              <a:rPr lang="cs-CZ" sz="2400" b="1" smtClean="0">
                <a:solidFill>
                  <a:srgbClr val="990033"/>
                </a:solidFill>
                <a:latin typeface="Comic Sans MS" pitchFamily="66" charset="0"/>
              </a:rPr>
              <a:t>determination of Ab or Ag</a:t>
            </a:r>
          </a:p>
          <a:p>
            <a:pPr>
              <a:defRPr/>
            </a:pPr>
            <a:endParaRPr lang="cs-CZ" sz="1000" b="1" smtClean="0">
              <a:solidFill>
                <a:srgbClr val="990033"/>
              </a:solidFill>
              <a:latin typeface="Comic Sans MS" pitchFamily="66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step – Ag and Ab reaction in presence of known </a:t>
            </a:r>
            <a:r>
              <a:rPr lang="cs-CZ" sz="24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</a:t>
            </a: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 amount</a:t>
            </a:r>
          </a:p>
          <a:p>
            <a:pPr marL="514350" indent="-514350">
              <a:buFontTx/>
              <a:buNone/>
              <a:defRPr/>
            </a:pP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	activation (fixation) and </a:t>
            </a:r>
            <a:r>
              <a:rPr lang="cs-CZ" sz="24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 </a:t>
            </a: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consumption</a:t>
            </a:r>
          </a:p>
          <a:p>
            <a:pPr marL="514350" indent="-514350">
              <a:buFontTx/>
              <a:buNone/>
              <a:defRPr/>
            </a:pP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2. step – hemolytic activity determination of activated (available) </a:t>
            </a:r>
            <a:r>
              <a:rPr lang="cs-CZ" sz="24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</a:t>
            </a:r>
          </a:p>
          <a:p>
            <a:pPr marL="514350" indent="-514350">
              <a:buFontTx/>
              <a:buNone/>
              <a:defRPr/>
            </a:pPr>
            <a:endParaRPr lang="cs-CZ" sz="1000" b="1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514350" indent="-514350">
              <a:buFontTx/>
              <a:buNone/>
              <a:defRPr/>
            </a:pPr>
            <a:r>
              <a:rPr lang="cs-CZ" sz="2400" b="1" smtClean="0">
                <a:solidFill>
                  <a:srgbClr val="990033"/>
                </a:solidFill>
                <a:latin typeface="Comic Sans MS" pitchFamily="66" charset="0"/>
              </a:rPr>
              <a:t>Evaluation:</a:t>
            </a:r>
          </a:p>
          <a:p>
            <a:pPr marL="514350" indent="-514350">
              <a:defRPr/>
            </a:pP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the highest serum dilution with </a:t>
            </a:r>
            <a:r>
              <a:rPr lang="cs-CZ" sz="24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</a:t>
            </a: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 activity (Ab determination)</a:t>
            </a:r>
          </a:p>
          <a:p>
            <a:pPr marL="514350" indent="-514350">
              <a:defRPr/>
            </a:pPr>
            <a:r>
              <a:rPr lang="cs-CZ" sz="2400" b="1" smtClean="0">
                <a:solidFill>
                  <a:srgbClr val="000099"/>
                </a:solidFill>
                <a:latin typeface="Comic Sans MS" pitchFamily="66" charset="0"/>
              </a:rPr>
              <a:t>Ag concentration</a:t>
            </a:r>
            <a:endParaRPr lang="cs-CZ" sz="2400" b="1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649287"/>
          </a:xfrm>
        </p:spPr>
        <p:txBody>
          <a:bodyPr/>
          <a:lstStyle/>
          <a:p>
            <a:pPr eaLnBrk="1" hangingPunct="1"/>
            <a:r>
              <a:rPr lang="cs-CZ" sz="4000" b="1" i="1" smtClean="0">
                <a:solidFill>
                  <a:srgbClr val="000099"/>
                </a:solidFill>
                <a:latin typeface="Comic Sans MS" pitchFamily="66" charset="0"/>
              </a:rPr>
              <a:t>Agglutination</a:t>
            </a:r>
            <a:endParaRPr lang="en-GB" sz="4000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9036050" cy="5761038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cs-CZ" sz="2800" b="1" dirty="0" smtClean="0">
                <a:solidFill>
                  <a:srgbClr val="990033"/>
                </a:solidFill>
                <a:latin typeface="Comic Sans MS" pitchFamily="66" charset="0"/>
              </a:rPr>
              <a:t>principle:</a:t>
            </a:r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</a:rPr>
              <a:t> immune complexes form due to interaction between an antibody (Ab) and particulate antigen (Ag)</a:t>
            </a:r>
          </a:p>
          <a:p>
            <a:pPr eaLnBrk="1" hangingPunct="1">
              <a:lnSpc>
                <a:spcPct val="130000"/>
              </a:lnSpc>
            </a:pPr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antigenic particles (bacteria, Ag on carrier) + patient‘s serum  </a:t>
            </a:r>
            <a:r>
              <a:rPr lang="cs-CZ" sz="2800" b="1" u="sng" dirty="0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demonstration of specific Ab</a:t>
            </a:r>
          </a:p>
          <a:p>
            <a:pPr eaLnBrk="1" hangingPunct="1">
              <a:lnSpc>
                <a:spcPct val="130000"/>
              </a:lnSpc>
            </a:pPr>
            <a:r>
              <a:rPr lang="cs-CZ" sz="2800" b="1" dirty="0" smtClean="0">
                <a:solidFill>
                  <a:srgbClr val="990033"/>
                </a:solidFill>
                <a:latin typeface="Comic Sans MS" pitchFamily="66" charset="0"/>
                <a:sym typeface="Symbol" pitchFamily="18" charset="2"/>
              </a:rPr>
              <a:t>evaluation: </a:t>
            </a:r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qualitative (y/n), 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	quantitative (serum titration)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cs-CZ" sz="2800" b="1" dirty="0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 </a:t>
            </a:r>
          </a:p>
          <a:p>
            <a:pPr eaLnBrk="1" hangingPunct="1"/>
            <a:endParaRPr lang="en-GB" dirty="0" smtClean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5175" y="4124325"/>
            <a:ext cx="2974975" cy="26177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Agglutination – quantitative determination</a:t>
            </a:r>
            <a:endParaRPr lang="cs-CZ" smtClean="0"/>
          </a:p>
        </p:txBody>
      </p:sp>
      <p:pic>
        <p:nvPicPr>
          <p:cNvPr id="9219" name="Picture 3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76400"/>
            <a:ext cx="8153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ovéPole 4"/>
          <p:cNvSpPr txBox="1">
            <a:spLocks noChangeArrowheads="1"/>
          </p:cNvSpPr>
          <p:nvPr/>
        </p:nvSpPr>
        <p:spPr bwMode="auto">
          <a:xfrm>
            <a:off x="395288" y="1700213"/>
            <a:ext cx="4321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solidFill>
                  <a:srgbClr val="000099"/>
                </a:solidFill>
                <a:latin typeface="Comic Sans MS" pitchFamily="66" charset="0"/>
              </a:rPr>
              <a:t>serum dilution by geometrical series</a:t>
            </a:r>
          </a:p>
        </p:txBody>
      </p:sp>
      <p:sp>
        <p:nvSpPr>
          <p:cNvPr id="9221" name="TextovéPole 4"/>
          <p:cNvSpPr txBox="1">
            <a:spLocks noChangeArrowheads="1"/>
          </p:cNvSpPr>
          <p:nvPr/>
        </p:nvSpPr>
        <p:spPr bwMode="auto">
          <a:xfrm>
            <a:off x="1258888" y="2852738"/>
            <a:ext cx="1800225" cy="2778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latin typeface="Comic Sans MS" pitchFamily="66" charset="0"/>
              </a:rPr>
              <a:t>of antigen suspension</a:t>
            </a:r>
          </a:p>
        </p:txBody>
      </p:sp>
      <p:sp>
        <p:nvSpPr>
          <p:cNvPr id="9222" name="TextovéPole 5"/>
          <p:cNvSpPr txBox="1">
            <a:spLocks noChangeArrowheads="1"/>
          </p:cNvSpPr>
          <p:nvPr/>
        </p:nvSpPr>
        <p:spPr bwMode="auto">
          <a:xfrm>
            <a:off x="1476375" y="3213100"/>
            <a:ext cx="1439863" cy="2873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latin typeface="Comic Sans MS" pitchFamily="66" charset="0"/>
              </a:rPr>
              <a:t>of diluted serum</a:t>
            </a:r>
          </a:p>
        </p:txBody>
      </p:sp>
      <p:sp>
        <p:nvSpPr>
          <p:cNvPr id="9223" name="TextovéPole 6"/>
          <p:cNvSpPr txBox="1">
            <a:spLocks noChangeArrowheads="1"/>
          </p:cNvSpPr>
          <p:nvPr/>
        </p:nvSpPr>
        <p:spPr bwMode="auto">
          <a:xfrm>
            <a:off x="971550" y="3789363"/>
            <a:ext cx="1944688" cy="3079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400" b="1">
                <a:latin typeface="Comic Sans MS" pitchFamily="66" charset="0"/>
              </a:rPr>
              <a:t>final serum dilution</a:t>
            </a:r>
          </a:p>
        </p:txBody>
      </p:sp>
      <p:sp>
        <p:nvSpPr>
          <p:cNvPr id="9224" name="TextovéPole 7"/>
          <p:cNvSpPr txBox="1">
            <a:spLocks noChangeArrowheads="1"/>
          </p:cNvSpPr>
          <p:nvPr/>
        </p:nvSpPr>
        <p:spPr bwMode="auto">
          <a:xfrm>
            <a:off x="323850" y="4292600"/>
            <a:ext cx="8135938" cy="646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latin typeface="Comic Sans MS" pitchFamily="66" charset="0"/>
              </a:rPr>
              <a:t>serum titre = reciprocal value of the highest serum dilution, where the reaction is still positive</a:t>
            </a:r>
          </a:p>
        </p:txBody>
      </p:sp>
      <p:sp>
        <p:nvSpPr>
          <p:cNvPr id="9225" name="TextovéPole 8"/>
          <p:cNvSpPr txBox="1">
            <a:spLocks noChangeArrowheads="1"/>
          </p:cNvSpPr>
          <p:nvPr/>
        </p:nvSpPr>
        <p:spPr bwMode="auto">
          <a:xfrm>
            <a:off x="971550" y="5300663"/>
            <a:ext cx="2592388" cy="369887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latin typeface="Comic Sans MS" pitchFamily="66" charset="0"/>
              </a:rPr>
              <a:t>example: patient XY</a:t>
            </a:r>
          </a:p>
        </p:txBody>
      </p:sp>
      <p:sp>
        <p:nvSpPr>
          <p:cNvPr id="9226" name="TextovéPole 9"/>
          <p:cNvSpPr txBox="1">
            <a:spLocks noChangeArrowheads="1"/>
          </p:cNvSpPr>
          <p:nvPr/>
        </p:nvSpPr>
        <p:spPr bwMode="auto">
          <a:xfrm>
            <a:off x="323850" y="6165850"/>
            <a:ext cx="8135938" cy="36830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latin typeface="Comic Sans MS" pitchFamily="66" charset="0"/>
              </a:rPr>
              <a:t>last positive reaction in tube with 1:32 serum dilution → titre = 32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8893175" cy="936625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Usage of agglutination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856662" cy="5445125"/>
          </a:xfrm>
        </p:spPr>
        <p:txBody>
          <a:bodyPr/>
          <a:lstStyle/>
          <a:p>
            <a:pPr eaLnBrk="1" hangingPunct="1">
              <a:lnSpc>
                <a:spcPct val="18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infectious serology (</a:t>
            </a:r>
            <a:r>
              <a:rPr lang="cs-CZ" sz="2800" b="1" i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Salmonella typhi, Listeria monocytogenes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,…)</a:t>
            </a:r>
          </a:p>
          <a:p>
            <a:pPr eaLnBrk="1" hangingPunct="1">
              <a:lnSpc>
                <a:spcPct val="180000"/>
              </a:lnSpc>
            </a:pPr>
            <a:endParaRPr lang="cs-CZ" sz="10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8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diagnostics of autoimmune diseases (autoimmune hemolytic anemia – Coombs test)</a:t>
            </a:r>
          </a:p>
          <a:p>
            <a:pPr eaLnBrk="1" hangingPunct="1">
              <a:lnSpc>
                <a:spcPct val="180000"/>
              </a:lnSpc>
            </a:pPr>
            <a:endParaRPr lang="cs-CZ" sz="10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  <a:p>
            <a:pPr eaLnBrk="1" hangingPunct="1">
              <a:lnSpc>
                <a:spcPct val="180000"/>
              </a:lnSpc>
            </a:pP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blood type determination (hemagglutination)</a:t>
            </a:r>
            <a:endParaRPr lang="en-GB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1143000"/>
          </a:xfrm>
        </p:spPr>
        <p:txBody>
          <a:bodyPr/>
          <a:lstStyle/>
          <a:p>
            <a:pPr eaLnBrk="1" hangingPunct="1"/>
            <a:r>
              <a:rPr lang="cs-CZ" b="1" i="1" smtClean="0">
                <a:solidFill>
                  <a:srgbClr val="000099"/>
                </a:solidFill>
                <a:latin typeface="Comic Sans MS" pitchFamily="66" charset="0"/>
              </a:rPr>
              <a:t>Immunoprecipitation techniques</a:t>
            </a:r>
            <a:endParaRPr lang="en-GB" b="1" i="1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3"/>
            <a:ext cx="4033838" cy="45259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cs-CZ" sz="2800" b="1" smtClean="0">
                <a:solidFill>
                  <a:srgbClr val="990033"/>
                </a:solidFill>
                <a:latin typeface="Comic Sans MS" pitchFamily="66" charset="0"/>
                <a:sym typeface="Symbol" pitchFamily="18" charset="2"/>
              </a:rPr>
              <a:t>principle:</a:t>
            </a:r>
            <a:r>
              <a:rPr lang="cs-CZ" sz="2800" b="1" smtClean="0">
                <a:solidFill>
                  <a:srgbClr val="000099"/>
                </a:solidFill>
                <a:latin typeface="Comic Sans MS" pitchFamily="66" charset="0"/>
                <a:sym typeface="Symbol" pitchFamily="18" charset="2"/>
              </a:rPr>
              <a:t> immune complexes form due to interaction between an Ab and soluble Ag (precipitate)   </a:t>
            </a:r>
            <a:endParaRPr lang="en-GB" sz="2800" b="1" smtClean="0">
              <a:solidFill>
                <a:srgbClr val="000099"/>
              </a:solidFill>
              <a:latin typeface="Comic Sans MS" pitchFamily="66" charset="0"/>
              <a:sym typeface="Symbol" pitchFamily="18" charset="2"/>
            </a:endParaRPr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>
            <p:ph sz="half" idx="2"/>
          </p:nvPr>
        </p:nvGraphicFramePr>
        <p:xfrm>
          <a:off x="4137025" y="2520950"/>
          <a:ext cx="4819650" cy="3614738"/>
        </p:xfrm>
        <a:graphic>
          <a:graphicData uri="http://schemas.openxmlformats.org/presentationml/2006/ole">
            <p:oleObj spid="_x0000_s1026" name="Snímek" r:id="rId3" imgW="4602506" imgH="3451881" progId="PowerPoint.Slide.8">
              <p:embed/>
            </p:oleObj>
          </a:graphicData>
        </a:graphic>
      </p:graphicFrame>
      <p:sp>
        <p:nvSpPr>
          <p:cNvPr id="1029" name="TextovéPole 6"/>
          <p:cNvSpPr txBox="1">
            <a:spLocks noChangeArrowheads="1"/>
          </p:cNvSpPr>
          <p:nvPr/>
        </p:nvSpPr>
        <p:spPr bwMode="auto">
          <a:xfrm>
            <a:off x="4140200" y="2060575"/>
            <a:ext cx="48244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2000" b="1">
                <a:latin typeface="Times New Roman" pitchFamily="18" charset="0"/>
                <a:cs typeface="Times New Roman" pitchFamily="18" charset="0"/>
              </a:rPr>
              <a:t>Immunoprecipitation curve</a:t>
            </a:r>
          </a:p>
        </p:txBody>
      </p:sp>
      <p:sp>
        <p:nvSpPr>
          <p:cNvPr id="1030" name="TextovéPole 7"/>
          <p:cNvSpPr txBox="1">
            <a:spLocks noChangeArrowheads="1"/>
          </p:cNvSpPr>
          <p:nvPr/>
        </p:nvSpPr>
        <p:spPr bwMode="auto">
          <a:xfrm>
            <a:off x="4319588" y="6237288"/>
            <a:ext cx="48244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>
                <a:latin typeface="Times New Roman" pitchFamily="18" charset="0"/>
                <a:cs typeface="Times New Roman" pitchFamily="18" charset="0"/>
              </a:rPr>
              <a:t>constant amount of antibody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3736</TotalTime>
  <Words>987</Words>
  <Application>Microsoft Office PowerPoint</Application>
  <PresentationFormat>Экран (4:3)</PresentationFormat>
  <Paragraphs>297</Paragraphs>
  <Slides>43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43</vt:i4>
      </vt:variant>
    </vt:vector>
  </HeadingPairs>
  <TitlesOfParts>
    <vt:vector size="52" baseType="lpstr">
      <vt:lpstr>Arial</vt:lpstr>
      <vt:lpstr>Calibri</vt:lpstr>
      <vt:lpstr>Comic Sans MS</vt:lpstr>
      <vt:lpstr>Symbol</vt:lpstr>
      <vt:lpstr>Times New Roman</vt:lpstr>
      <vt:lpstr>宋体</vt:lpstr>
      <vt:lpstr>Výchozí návrh</vt:lpstr>
      <vt:lpstr>Snímek aplikace Microsoft Office PowerPoint 97-2003</vt:lpstr>
      <vt:lpstr>Microsoft Photo Editor 3.0 Photo</vt:lpstr>
      <vt:lpstr>Investigation of humoral immunity</vt:lpstr>
      <vt:lpstr>Humoral immunity components</vt:lpstr>
      <vt:lpstr>Physiological levels of  serum immunoglobulins (g/l)</vt:lpstr>
      <vt:lpstr>Investigation of humoral immunity</vt:lpstr>
      <vt:lpstr>Agglutination</vt:lpstr>
      <vt:lpstr>Agglutination – quantitative determination</vt:lpstr>
      <vt:lpstr>Usage of agglutination</vt:lpstr>
      <vt:lpstr>Слайд 8</vt:lpstr>
      <vt:lpstr>Immunoprecipitation techniques</vt:lpstr>
      <vt:lpstr>Radial immunodiffusion</vt:lpstr>
      <vt:lpstr>Turbidimetry and nephelometry </vt:lpstr>
      <vt:lpstr>Turbidimetry</vt:lpstr>
      <vt:lpstr>Nephelometry</vt:lpstr>
      <vt:lpstr>Usage of turbidimetry and nephelometry </vt:lpstr>
      <vt:lpstr>Immunoreaction with labelled antibodies</vt:lpstr>
      <vt:lpstr>Enzyme-linked immunosorbent assay (ELISA)</vt:lpstr>
      <vt:lpstr>Determination of optical density</vt:lpstr>
      <vt:lpstr>Слайд 18</vt:lpstr>
      <vt:lpstr>ELISA usage</vt:lpstr>
      <vt:lpstr>ELISA usage</vt:lpstr>
      <vt:lpstr>Screening of IgG levels against Clostridium tetani</vt:lpstr>
      <vt:lpstr>ELISA usage</vt:lpstr>
      <vt:lpstr>ELISA usage</vt:lpstr>
      <vt:lpstr>Electrophoresis</vt:lpstr>
      <vt:lpstr>Serum protein electrophoresis</vt:lpstr>
      <vt:lpstr>Serum protein electrophoresis</vt:lpstr>
      <vt:lpstr>Immunofixation</vt:lpstr>
      <vt:lpstr>Immunofixation</vt:lpstr>
      <vt:lpstr>Usage of immunofixation</vt:lpstr>
      <vt:lpstr>Immunoblotting (Western blot)</vt:lpstr>
      <vt:lpstr>Usage of immunoblotting</vt:lpstr>
      <vt:lpstr>Immunodot</vt:lpstr>
      <vt:lpstr>Autoantibodies</vt:lpstr>
      <vt:lpstr>Indirect immunofluorescence</vt:lpstr>
      <vt:lpstr>ANA antibodies (anti-nuclear)</vt:lpstr>
      <vt:lpstr>Anti-ds DNA antibodies</vt:lpstr>
      <vt:lpstr>Occurance of ANA antibodies</vt:lpstr>
      <vt:lpstr>ANCA antibodies (antineutrophil cytoplasmic)</vt:lpstr>
      <vt:lpstr>ANCA antibodies </vt:lpstr>
      <vt:lpstr>Gastric parietal cell antibodies</vt:lpstr>
      <vt:lpstr>Investigation of complement</vt:lpstr>
      <vt:lpstr>Functional assays for complement</vt:lpstr>
      <vt:lpstr>Complement-binding assays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Katka</dc:creator>
  <cp:lastModifiedBy>Запорожский национальный университет</cp:lastModifiedBy>
  <cp:revision>187</cp:revision>
  <dcterms:created xsi:type="dcterms:W3CDTF">2009-09-23T08:08:15Z</dcterms:created>
  <dcterms:modified xsi:type="dcterms:W3CDTF">2014-11-05T12:07:27Z</dcterms:modified>
</cp:coreProperties>
</file>