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5pPr>
    <a:lvl6pPr marL="2286000" algn="l" defTabSz="914400" rtl="0" eaLnBrk="1" latinLnBrk="0" hangingPunct="1">
      <a:defRPr sz="2400" kern="1200">
        <a:solidFill>
          <a:schemeClr val="tx1"/>
        </a:solidFill>
        <a:latin typeface="Times" charset="0"/>
        <a:ea typeface="ＭＳ Ｐゴシック" pitchFamily="34" charset="-128"/>
        <a:cs typeface="+mn-cs"/>
      </a:defRPr>
    </a:lvl6pPr>
    <a:lvl7pPr marL="2743200" algn="l" defTabSz="914400" rtl="0" eaLnBrk="1" latinLnBrk="0" hangingPunct="1">
      <a:defRPr sz="2400" kern="1200">
        <a:solidFill>
          <a:schemeClr val="tx1"/>
        </a:solidFill>
        <a:latin typeface="Times" charset="0"/>
        <a:ea typeface="ＭＳ Ｐゴシック" pitchFamily="34" charset="-128"/>
        <a:cs typeface="+mn-cs"/>
      </a:defRPr>
    </a:lvl7pPr>
    <a:lvl8pPr marL="3200400" algn="l" defTabSz="914400" rtl="0" eaLnBrk="1" latinLnBrk="0" hangingPunct="1">
      <a:defRPr sz="2400" kern="1200">
        <a:solidFill>
          <a:schemeClr val="tx1"/>
        </a:solidFill>
        <a:latin typeface="Times" charset="0"/>
        <a:ea typeface="ＭＳ Ｐゴシック" pitchFamily="34" charset="-128"/>
        <a:cs typeface="+mn-cs"/>
      </a:defRPr>
    </a:lvl8pPr>
    <a:lvl9pPr marL="3657600" algn="l" defTabSz="914400" rtl="0" eaLnBrk="1" latinLnBrk="0" hangingPunct="1">
      <a:defRPr sz="2400" kern="1200">
        <a:solidFill>
          <a:schemeClr val="tx1"/>
        </a:solidFill>
        <a:latin typeface="Times"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6" d="100"/>
          <a:sy n="46" d="100"/>
        </p:scale>
        <p:origin x="-72" y="-18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86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Book2"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ru-RU"/>
  <c:clrMapOvr bg1="lt1" tx1="dk1" bg2="lt2" tx2="dk2" accent1="accent1" accent2="accent2" accent3="accent3" accent4="accent4" accent5="accent5" accent6="accent6" hlink="hlink" folHlink="folHlink"/>
  <c:chart>
    <c:plotArea>
      <c:layout/>
      <c:scatterChart>
        <c:scatterStyle val="lineMarker"/>
        <c:ser>
          <c:idx val="0"/>
          <c:order val="0"/>
          <c:spPr>
            <a:ln w="28575">
              <a:noFill/>
            </a:ln>
          </c:spPr>
          <c:trendline>
            <c:trendlineType val="linear"/>
            <c:dispRSqr val="1"/>
            <c:dispEq val="1"/>
            <c:trendlineLbl>
              <c:layout>
                <c:manualLayout>
                  <c:x val="-0.25767541557305335"/>
                  <c:y val="-3.0742563429571313E-2"/>
                </c:manualLayout>
              </c:layout>
              <c:tx>
                <c:rich>
                  <a:bodyPr/>
                  <a:lstStyle/>
                  <a:p>
                    <a:pPr>
                      <a:defRPr lang="en-US"/>
                    </a:pPr>
                    <a:r>
                      <a:rPr lang="en-US" baseline="0"/>
                      <a:t>y = 0.3631x - 0.0025  R² = 0.995</a:t>
                    </a:r>
                    <a:endParaRPr lang="en-US"/>
                  </a:p>
                </c:rich>
              </c:tx>
              <c:numFmt formatCode="General" sourceLinked="0"/>
            </c:trendlineLbl>
          </c:trendline>
          <c:xVal>
            <c:numRef>
              <c:f>Sheet1!$A$1:$A$8</c:f>
              <c:numCache>
                <c:formatCode>General</c:formatCode>
                <c:ptCount val="8"/>
                <c:pt idx="0">
                  <c:v>2</c:v>
                </c:pt>
                <c:pt idx="1">
                  <c:v>1</c:v>
                </c:pt>
                <c:pt idx="2">
                  <c:v>0.5</c:v>
                </c:pt>
                <c:pt idx="3">
                  <c:v>0.25</c:v>
                </c:pt>
                <c:pt idx="4">
                  <c:v>0.125</c:v>
                </c:pt>
                <c:pt idx="5">
                  <c:v>6.2500000000000014E-2</c:v>
                </c:pt>
                <c:pt idx="6">
                  <c:v>3.1250000000000007E-2</c:v>
                </c:pt>
                <c:pt idx="7">
                  <c:v>1.5625000000000003E-2</c:v>
                </c:pt>
              </c:numCache>
            </c:numRef>
          </c:xVal>
          <c:yVal>
            <c:numRef>
              <c:f>Sheet1!$B$1:$B$8</c:f>
              <c:numCache>
                <c:formatCode>General</c:formatCode>
                <c:ptCount val="8"/>
                <c:pt idx="0">
                  <c:v>0.7400000000000001</c:v>
                </c:pt>
                <c:pt idx="1">
                  <c:v>0.32000000000000006</c:v>
                </c:pt>
                <c:pt idx="2">
                  <c:v>0.19500000000000003</c:v>
                </c:pt>
                <c:pt idx="3">
                  <c:v>8.500000000000002E-2</c:v>
                </c:pt>
                <c:pt idx="4">
                  <c:v>4.6249999999999993E-2</c:v>
                </c:pt>
                <c:pt idx="5">
                  <c:v>2.3125E-2</c:v>
                </c:pt>
                <c:pt idx="6">
                  <c:v>1.1562500000000005E-2</c:v>
                </c:pt>
                <c:pt idx="7">
                  <c:v>5.7812500000000025E-3</c:v>
                </c:pt>
              </c:numCache>
            </c:numRef>
          </c:yVal>
        </c:ser>
        <c:dLbls/>
        <c:axId val="76277248"/>
        <c:axId val="76279168"/>
      </c:scatterChart>
      <c:valAx>
        <c:axId val="76277248"/>
        <c:scaling>
          <c:orientation val="minMax"/>
          <c:max val="2"/>
        </c:scaling>
        <c:axPos val="b"/>
        <c:title>
          <c:tx>
            <c:rich>
              <a:bodyPr/>
              <a:lstStyle/>
              <a:p>
                <a:pPr>
                  <a:defRPr lang="en-US"/>
                </a:pPr>
                <a:r>
                  <a:rPr lang="en-US"/>
                  <a:t>NPTII standard</a:t>
                </a:r>
                <a:r>
                  <a:rPr lang="en-US" baseline="0"/>
                  <a:t> (ng/mL)</a:t>
                </a:r>
                <a:endParaRPr lang="en-US"/>
              </a:p>
            </c:rich>
          </c:tx>
          <c:layout/>
        </c:title>
        <c:numFmt formatCode="General" sourceLinked="1"/>
        <c:tickLblPos val="nextTo"/>
        <c:txPr>
          <a:bodyPr/>
          <a:lstStyle/>
          <a:p>
            <a:pPr>
              <a:defRPr lang="en-US"/>
            </a:pPr>
            <a:endParaRPr lang="ru-RU"/>
          </a:p>
        </c:txPr>
        <c:crossAx val="76279168"/>
        <c:crosses val="autoZero"/>
        <c:crossBetween val="midCat"/>
      </c:valAx>
      <c:valAx>
        <c:axId val="76279168"/>
        <c:scaling>
          <c:orientation val="minMax"/>
        </c:scaling>
        <c:axPos val="l"/>
        <c:majorGridlines>
          <c:spPr>
            <a:ln>
              <a:noFill/>
            </a:ln>
          </c:spPr>
        </c:majorGridlines>
        <c:title>
          <c:tx>
            <c:rich>
              <a:bodyPr rot="-5400000" vert="horz"/>
              <a:lstStyle/>
              <a:p>
                <a:pPr>
                  <a:defRPr lang="en-US"/>
                </a:pPr>
                <a:r>
                  <a:rPr lang="en-US"/>
                  <a:t>absorbance at 450 nm</a:t>
                </a:r>
              </a:p>
            </c:rich>
          </c:tx>
          <c:layout/>
        </c:title>
        <c:numFmt formatCode="General" sourceLinked="1"/>
        <c:tickLblPos val="nextTo"/>
        <c:txPr>
          <a:bodyPr/>
          <a:lstStyle/>
          <a:p>
            <a:pPr>
              <a:defRPr lang="en-US"/>
            </a:pPr>
            <a:endParaRPr lang="ru-RU"/>
          </a:p>
        </c:txPr>
        <c:crossAx val="76277248"/>
        <c:crosses val="autoZero"/>
        <c:crossBetween val="midCat"/>
      </c:valAx>
    </c:plotArea>
    <c:plotVisOnly val="1"/>
    <c:dispBlanksAs val="gap"/>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2765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charset="-128"/>
              </a:defRPr>
            </a:lvl1pPr>
          </a:lstStyle>
          <a:p>
            <a:pPr>
              <a:defRPr/>
            </a:pPr>
            <a:fld id="{10BB8182-6307-4016-A262-0EF65D2C115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28676" name="Slide Number Placeholder 3"/>
          <p:cNvSpPr>
            <a:spLocks noGrp="1"/>
          </p:cNvSpPr>
          <p:nvPr>
            <p:ph type="sldNum" sz="quarter" idx="5"/>
          </p:nvPr>
        </p:nvSpPr>
        <p:spPr>
          <a:noFill/>
        </p:spPr>
        <p:txBody>
          <a:bodyPr/>
          <a:lstStyle/>
          <a:p>
            <a:fld id="{9A899C28-05AA-45DD-BBE0-13DF6882C75E}" type="slidenum">
              <a:rPr lang="en-US" smtClean="0">
                <a:ea typeface="ＭＳ Ｐゴシック" pitchFamily="34" charset="-128"/>
              </a:rPr>
              <a:pPr/>
              <a:t>1</a:t>
            </a:fld>
            <a:endParaRPr 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7892" name="Slide Number Placeholder 3"/>
          <p:cNvSpPr>
            <a:spLocks noGrp="1"/>
          </p:cNvSpPr>
          <p:nvPr>
            <p:ph type="sldNum" sz="quarter" idx="5"/>
          </p:nvPr>
        </p:nvSpPr>
        <p:spPr>
          <a:noFill/>
        </p:spPr>
        <p:txBody>
          <a:bodyPr/>
          <a:lstStyle/>
          <a:p>
            <a:fld id="{632370C1-ADD2-4B0D-91A2-ED608A143BEF}" type="slidenum">
              <a:rPr lang="en-US" smtClean="0">
                <a:ea typeface="ＭＳ Ｐゴシック" pitchFamily="34" charset="-128"/>
              </a:rPr>
              <a:pPr/>
              <a:t>13</a:t>
            </a:fld>
            <a:endParaRPr lang="en-US" smtClean="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8916" name="Slide Number Placeholder 3"/>
          <p:cNvSpPr>
            <a:spLocks noGrp="1"/>
          </p:cNvSpPr>
          <p:nvPr>
            <p:ph type="sldNum" sz="quarter" idx="5"/>
          </p:nvPr>
        </p:nvSpPr>
        <p:spPr>
          <a:noFill/>
        </p:spPr>
        <p:txBody>
          <a:bodyPr/>
          <a:lstStyle/>
          <a:p>
            <a:fld id="{99944398-8285-48FF-B82D-ACE50BBCFD7F}" type="slidenum">
              <a:rPr lang="en-US" smtClean="0">
                <a:ea typeface="ＭＳ Ｐゴシック" pitchFamily="34" charset="-128"/>
              </a:rPr>
              <a:pPr/>
              <a:t>14</a:t>
            </a:fld>
            <a:endParaRPr lang="en-US"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CE440F96-884A-4E21-BF87-F9A4B114414D}" type="slidenum">
              <a:rPr lang="en-US" smtClean="0">
                <a:ea typeface="ＭＳ Ｐゴシック" pitchFamily="34" charset="-128"/>
              </a:rPr>
              <a:pPr/>
              <a:t>15</a:t>
            </a:fld>
            <a:endParaRPr lang="en-US" smtClean="0">
              <a:ea typeface="ＭＳ Ｐゴシック" pitchFamily="34" charset="-128"/>
            </a:endParaRPr>
          </a:p>
        </p:txBody>
      </p:sp>
      <p:sp>
        <p:nvSpPr>
          <p:cNvPr id="3993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84A8A9B7-5A6A-4E49-9510-3DD124020A3D}" type="slidenum">
              <a:rPr lang="en-US" sz="1200">
                <a:latin typeface="Calibri" pitchFamily="34" charset="0"/>
              </a:rPr>
              <a:pPr algn="r" eaLnBrk="1" hangingPunct="1"/>
              <a:t>15</a:t>
            </a:fld>
            <a:endParaRPr lang="en-US" sz="1200">
              <a:latin typeface="Calibri" pitchFamily="34" charset="0"/>
            </a:endParaRPr>
          </a:p>
        </p:txBody>
      </p:sp>
      <p:sp>
        <p:nvSpPr>
          <p:cNvPr id="39940" name="Rectangle 2"/>
          <p:cNvSpPr>
            <a:spLocks noGrp="1" noRot="1" noChangeAspect="1" noChangeArrowheads="1" noTextEdit="1"/>
          </p:cNvSpPr>
          <p:nvPr>
            <p:ph type="sldImg"/>
          </p:nvPr>
        </p:nvSpPr>
        <p:spPr>
          <a:solidFill>
            <a:srgbClr val="FFFFFF"/>
          </a:solidFill>
          <a:ln/>
        </p:spPr>
      </p:sp>
      <p:sp>
        <p:nvSpPr>
          <p:cNvPr id="39941"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B997E65F-24B9-48C9-B799-89D1C0C17E57}" type="slidenum">
              <a:rPr lang="en-US" smtClean="0">
                <a:ea typeface="ＭＳ Ｐゴシック" pitchFamily="34" charset="-128"/>
              </a:rPr>
              <a:pPr/>
              <a:t>16</a:t>
            </a:fld>
            <a:endParaRPr lang="en-US" smtClean="0">
              <a:ea typeface="ＭＳ Ｐゴシック" pitchFamily="34" charset="-128"/>
            </a:endParaRPr>
          </a:p>
        </p:txBody>
      </p:sp>
      <p:sp>
        <p:nvSpPr>
          <p:cNvPr id="4096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B03140CB-DE64-4B1E-BB71-1F6A248AF54A}" type="slidenum">
              <a:rPr lang="en-US" sz="1200">
                <a:latin typeface="Calibri" pitchFamily="34" charset="0"/>
              </a:rPr>
              <a:pPr algn="r" eaLnBrk="1" hangingPunct="1"/>
              <a:t>16</a:t>
            </a:fld>
            <a:endParaRPr lang="en-US" sz="1200">
              <a:latin typeface="Calibri" pitchFamily="34" charset="0"/>
            </a:endParaRPr>
          </a:p>
        </p:txBody>
      </p:sp>
      <p:sp>
        <p:nvSpPr>
          <p:cNvPr id="40964" name="Rectangle 2"/>
          <p:cNvSpPr>
            <a:spLocks noGrp="1" noRot="1" noChangeAspect="1" noChangeArrowheads="1" noTextEdit="1"/>
          </p:cNvSpPr>
          <p:nvPr>
            <p:ph type="sldImg"/>
          </p:nvPr>
        </p:nvSpPr>
        <p:spPr>
          <a:solidFill>
            <a:srgbClr val="FFFFFF"/>
          </a:solidFill>
          <a:ln/>
        </p:spPr>
      </p:sp>
      <p:sp>
        <p:nvSpPr>
          <p:cNvPr id="40965"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41988" name="Slide Number Placeholder 3"/>
          <p:cNvSpPr>
            <a:spLocks noGrp="1"/>
          </p:cNvSpPr>
          <p:nvPr>
            <p:ph type="sldNum" sz="quarter" idx="5"/>
          </p:nvPr>
        </p:nvSpPr>
        <p:spPr>
          <a:noFill/>
        </p:spPr>
        <p:txBody>
          <a:bodyPr/>
          <a:lstStyle/>
          <a:p>
            <a:fld id="{8B04EEAC-3910-46F8-98DC-CF7256562E57}" type="slidenum">
              <a:rPr lang="en-US" smtClean="0">
                <a:ea typeface="ＭＳ Ｐゴシック" pitchFamily="34" charset="-128"/>
              </a:rPr>
              <a:pPr/>
              <a:t>17</a:t>
            </a:fld>
            <a:endParaRPr lang="en-US" smtClean="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395EA69B-50EE-410F-A9E6-9EB3473F77FC}" type="slidenum">
              <a:rPr lang="en-US" smtClean="0">
                <a:ea typeface="ＭＳ Ｐゴシック" pitchFamily="34" charset="-128"/>
              </a:rPr>
              <a:pPr/>
              <a:t>18</a:t>
            </a:fld>
            <a:endParaRPr lang="en-US" smtClean="0">
              <a:ea typeface="ＭＳ Ｐゴシック" pitchFamily="34" charset="-128"/>
            </a:endParaRPr>
          </a:p>
        </p:txBody>
      </p:sp>
      <p:sp>
        <p:nvSpPr>
          <p:cNvPr id="4301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D2F03CA0-CFC0-4EE8-933D-A79C89ABBC62}" type="slidenum">
              <a:rPr lang="en-US" sz="1200">
                <a:latin typeface="Calibri" pitchFamily="34" charset="0"/>
              </a:rPr>
              <a:pPr algn="r" eaLnBrk="1" hangingPunct="1"/>
              <a:t>18</a:t>
            </a:fld>
            <a:endParaRPr lang="en-US" sz="1200">
              <a:latin typeface="Calibri" pitchFamily="34" charset="0"/>
            </a:endParaRPr>
          </a:p>
        </p:txBody>
      </p:sp>
      <p:sp>
        <p:nvSpPr>
          <p:cNvPr id="43012" name="Rectangle 2"/>
          <p:cNvSpPr>
            <a:spLocks noGrp="1" noRot="1" noChangeAspect="1" noChangeArrowheads="1" noTextEdit="1"/>
          </p:cNvSpPr>
          <p:nvPr>
            <p:ph type="sldImg"/>
          </p:nvPr>
        </p:nvSpPr>
        <p:spPr>
          <a:solidFill>
            <a:srgbClr val="FFFFFF"/>
          </a:solidFill>
          <a:ln/>
        </p:spPr>
      </p:sp>
      <p:sp>
        <p:nvSpPr>
          <p:cNvPr id="43013"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5D1CC0C5-433D-4149-A013-DA76A4863313}" type="slidenum">
              <a:rPr lang="en-US" smtClean="0">
                <a:ea typeface="ＭＳ Ｐゴシック" pitchFamily="34" charset="-128"/>
              </a:rPr>
              <a:pPr/>
              <a:t>19</a:t>
            </a:fld>
            <a:endParaRPr lang="en-US" smtClean="0">
              <a:ea typeface="ＭＳ Ｐゴシック" pitchFamily="34" charset="-128"/>
            </a:endParaRPr>
          </a:p>
        </p:txBody>
      </p:sp>
      <p:sp>
        <p:nvSpPr>
          <p:cNvPr id="4403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2EDC19C4-CB45-46D3-9855-6B061064AD20}" type="slidenum">
              <a:rPr lang="en-US" sz="1200">
                <a:latin typeface="Calibri" pitchFamily="34" charset="0"/>
              </a:rPr>
              <a:pPr algn="r" eaLnBrk="1" hangingPunct="1"/>
              <a:t>19</a:t>
            </a:fld>
            <a:endParaRPr lang="en-US" sz="1200">
              <a:latin typeface="Calibri" pitchFamily="34" charset="0"/>
            </a:endParaRPr>
          </a:p>
        </p:txBody>
      </p:sp>
      <p:sp>
        <p:nvSpPr>
          <p:cNvPr id="44036" name="Rectangle 2"/>
          <p:cNvSpPr>
            <a:spLocks noGrp="1" noRot="1" noChangeAspect="1" noChangeArrowheads="1" noTextEdit="1"/>
          </p:cNvSpPr>
          <p:nvPr>
            <p:ph type="sldImg"/>
          </p:nvPr>
        </p:nvSpPr>
        <p:spPr>
          <a:solidFill>
            <a:srgbClr val="FFFFFF"/>
          </a:solidFill>
          <a:ln/>
        </p:spPr>
      </p:sp>
      <p:sp>
        <p:nvSpPr>
          <p:cNvPr id="44037"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ea typeface="ＭＳ Ｐゴシック" pitchFamily="34" charset="-128"/>
              </a:rPr>
              <a:t>TREAT WELLS LIKE AN ENZYME AND LIKE A CUVETTE!!</a:t>
            </a:r>
          </a:p>
        </p:txBody>
      </p:sp>
      <p:sp>
        <p:nvSpPr>
          <p:cNvPr id="45060" name="Slide Number Placeholder 3"/>
          <p:cNvSpPr>
            <a:spLocks noGrp="1"/>
          </p:cNvSpPr>
          <p:nvPr>
            <p:ph type="sldNum" sz="quarter" idx="5"/>
          </p:nvPr>
        </p:nvSpPr>
        <p:spPr>
          <a:noFill/>
        </p:spPr>
        <p:txBody>
          <a:bodyPr/>
          <a:lstStyle/>
          <a:p>
            <a:fld id="{09A27948-AA39-4811-BA35-592190EF0E36}" type="slidenum">
              <a:rPr lang="en-US" smtClean="0">
                <a:ea typeface="ＭＳ Ｐゴシック" pitchFamily="34" charset="-128"/>
              </a:rPr>
              <a:pPr/>
              <a:t>20</a:t>
            </a:fld>
            <a:endParaRPr lang="en-US" smtClean="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smtClean="0">
                <a:ea typeface="ＭＳ Ｐゴシック" pitchFamily="34" charset="-128"/>
              </a:rPr>
              <a:t>TREAT WELLS LIKE AN ENZYME AND LIKE A CUVETTE!!</a:t>
            </a:r>
          </a:p>
        </p:txBody>
      </p:sp>
      <p:sp>
        <p:nvSpPr>
          <p:cNvPr id="46084" name="Slide Number Placeholder 3"/>
          <p:cNvSpPr>
            <a:spLocks noGrp="1"/>
          </p:cNvSpPr>
          <p:nvPr>
            <p:ph type="sldNum" sz="quarter" idx="5"/>
          </p:nvPr>
        </p:nvSpPr>
        <p:spPr>
          <a:noFill/>
        </p:spPr>
        <p:txBody>
          <a:bodyPr/>
          <a:lstStyle/>
          <a:p>
            <a:fld id="{2CC553D7-AC5C-4F8E-948C-A1D4EC7EA8A1}" type="slidenum">
              <a:rPr lang="en-US" smtClean="0">
                <a:ea typeface="ＭＳ Ｐゴシック" pitchFamily="34" charset="-128"/>
              </a:rPr>
              <a:pPr/>
              <a:t>21</a:t>
            </a:fld>
            <a:endParaRPr lang="en-US" smtClean="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47108" name="Slide Number Placeholder 3"/>
          <p:cNvSpPr>
            <a:spLocks noGrp="1"/>
          </p:cNvSpPr>
          <p:nvPr>
            <p:ph type="sldNum" sz="quarter" idx="5"/>
          </p:nvPr>
        </p:nvSpPr>
        <p:spPr>
          <a:noFill/>
        </p:spPr>
        <p:txBody>
          <a:bodyPr/>
          <a:lstStyle/>
          <a:p>
            <a:fld id="{4670F77A-D309-4993-AE69-693961A609EA}" type="slidenum">
              <a:rPr lang="en-US" smtClean="0">
                <a:ea typeface="ＭＳ Ｐゴシック" pitchFamily="34" charset="-128"/>
              </a:rPr>
              <a:pPr/>
              <a:t>24</a:t>
            </a:fld>
            <a:endParaRPr 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29700" name="Slide Number Placeholder 3"/>
          <p:cNvSpPr>
            <a:spLocks noGrp="1"/>
          </p:cNvSpPr>
          <p:nvPr>
            <p:ph type="sldNum" sz="quarter" idx="5"/>
          </p:nvPr>
        </p:nvSpPr>
        <p:spPr>
          <a:noFill/>
        </p:spPr>
        <p:txBody>
          <a:bodyPr/>
          <a:lstStyle/>
          <a:p>
            <a:fld id="{701FA515-F40D-4C3C-B000-4FD3A86CEBF5}" type="slidenum">
              <a:rPr lang="en-US" smtClean="0">
                <a:ea typeface="ＭＳ Ｐゴシック" pitchFamily="34" charset="-128"/>
              </a:rPr>
              <a:pPr/>
              <a:t>2</a:t>
            </a:fld>
            <a:endParaRPr lang="en-US" smtClean="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48132" name="Slide Number Placeholder 3"/>
          <p:cNvSpPr>
            <a:spLocks noGrp="1"/>
          </p:cNvSpPr>
          <p:nvPr>
            <p:ph type="sldNum" sz="quarter" idx="5"/>
          </p:nvPr>
        </p:nvSpPr>
        <p:spPr>
          <a:noFill/>
        </p:spPr>
        <p:txBody>
          <a:bodyPr/>
          <a:lstStyle/>
          <a:p>
            <a:fld id="{AC22B578-02DE-48FF-8EE3-7339F798C3A4}" type="slidenum">
              <a:rPr lang="en-US" smtClean="0">
                <a:ea typeface="ＭＳ Ｐゴシック" pitchFamily="34" charset="-128"/>
              </a:rPr>
              <a:pPr/>
              <a:t>25</a:t>
            </a:fld>
            <a:endParaRPr 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0724" name="Slide Number Placeholder 3"/>
          <p:cNvSpPr>
            <a:spLocks noGrp="1"/>
          </p:cNvSpPr>
          <p:nvPr>
            <p:ph type="sldNum" sz="quarter" idx="5"/>
          </p:nvPr>
        </p:nvSpPr>
        <p:spPr>
          <a:noFill/>
        </p:spPr>
        <p:txBody>
          <a:bodyPr/>
          <a:lstStyle/>
          <a:p>
            <a:fld id="{F7E4B8F1-D6F4-4AF7-9846-F6394D754F07}" type="slidenum">
              <a:rPr lang="en-US" smtClean="0">
                <a:ea typeface="ＭＳ Ｐゴシック" pitchFamily="34" charset="-128"/>
              </a:rPr>
              <a:pPr/>
              <a:t>3</a:t>
            </a:fld>
            <a:endParaRPr lang="en-US"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1748" name="Slide Number Placeholder 3"/>
          <p:cNvSpPr>
            <a:spLocks noGrp="1"/>
          </p:cNvSpPr>
          <p:nvPr>
            <p:ph type="sldNum" sz="quarter" idx="5"/>
          </p:nvPr>
        </p:nvSpPr>
        <p:spPr>
          <a:noFill/>
        </p:spPr>
        <p:txBody>
          <a:bodyPr/>
          <a:lstStyle/>
          <a:p>
            <a:fld id="{C3486DBE-9F5C-4587-B138-E0D779584A74}" type="slidenum">
              <a:rPr lang="en-US" smtClean="0">
                <a:ea typeface="ＭＳ Ｐゴシック" pitchFamily="34" charset="-128"/>
              </a:rPr>
              <a:pPr/>
              <a:t>7</a:t>
            </a:fld>
            <a:endParaRPr lang="en-US"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2772" name="Slide Number Placeholder 3"/>
          <p:cNvSpPr>
            <a:spLocks noGrp="1"/>
          </p:cNvSpPr>
          <p:nvPr>
            <p:ph type="sldNum" sz="quarter" idx="5"/>
          </p:nvPr>
        </p:nvSpPr>
        <p:spPr>
          <a:noFill/>
        </p:spPr>
        <p:txBody>
          <a:bodyPr/>
          <a:lstStyle/>
          <a:p>
            <a:fld id="{D15BC1E1-1FE6-4E29-971E-1D847D467438}" type="slidenum">
              <a:rPr lang="en-US" smtClean="0">
                <a:ea typeface="ＭＳ Ｐゴシック" pitchFamily="34" charset="-128"/>
              </a:rPr>
              <a:pPr/>
              <a:t>8</a:t>
            </a:fld>
            <a:endParaRPr lang="en-US"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3796" name="Slide Number Placeholder 3"/>
          <p:cNvSpPr>
            <a:spLocks noGrp="1"/>
          </p:cNvSpPr>
          <p:nvPr>
            <p:ph type="sldNum" sz="quarter" idx="5"/>
          </p:nvPr>
        </p:nvSpPr>
        <p:spPr>
          <a:noFill/>
        </p:spPr>
        <p:txBody>
          <a:bodyPr/>
          <a:lstStyle/>
          <a:p>
            <a:fld id="{157B975A-FF9B-4299-8208-DB8EFA2A6EBE}" type="slidenum">
              <a:rPr lang="en-US" smtClean="0">
                <a:ea typeface="ＭＳ Ｐゴシック" pitchFamily="34" charset="-128"/>
              </a:rPr>
              <a:pPr/>
              <a:t>9</a:t>
            </a:fld>
            <a:endParaRPr lang="en-US"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4820" name="Slide Number Placeholder 3"/>
          <p:cNvSpPr>
            <a:spLocks noGrp="1"/>
          </p:cNvSpPr>
          <p:nvPr>
            <p:ph type="sldNum" sz="quarter" idx="5"/>
          </p:nvPr>
        </p:nvSpPr>
        <p:spPr>
          <a:noFill/>
        </p:spPr>
        <p:txBody>
          <a:bodyPr/>
          <a:lstStyle/>
          <a:p>
            <a:fld id="{BC9AB01A-6A17-49C6-AE12-B0D043BA21F0}" type="slidenum">
              <a:rPr lang="en-US" smtClean="0">
                <a:ea typeface="ＭＳ Ｐゴシック" pitchFamily="34" charset="-128"/>
              </a:rPr>
              <a:pPr/>
              <a:t>10</a:t>
            </a:fld>
            <a:endParaRPr lang="en-US"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5844" name="Slide Number Placeholder 3"/>
          <p:cNvSpPr>
            <a:spLocks noGrp="1"/>
          </p:cNvSpPr>
          <p:nvPr>
            <p:ph type="sldNum" sz="quarter" idx="5"/>
          </p:nvPr>
        </p:nvSpPr>
        <p:spPr>
          <a:noFill/>
        </p:spPr>
        <p:txBody>
          <a:bodyPr/>
          <a:lstStyle/>
          <a:p>
            <a:fld id="{4B64FF51-D29F-43D3-9156-2B98E8236BD4}" type="slidenum">
              <a:rPr lang="en-US" smtClean="0">
                <a:ea typeface="ＭＳ Ｐゴシック" pitchFamily="34" charset="-128"/>
              </a:rPr>
              <a:pPr/>
              <a:t>11</a:t>
            </a:fld>
            <a:endParaRPr lang="en-US"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6868" name="Slide Number Placeholder 3"/>
          <p:cNvSpPr>
            <a:spLocks noGrp="1"/>
          </p:cNvSpPr>
          <p:nvPr>
            <p:ph type="sldNum" sz="quarter" idx="5"/>
          </p:nvPr>
        </p:nvSpPr>
        <p:spPr>
          <a:noFill/>
        </p:spPr>
        <p:txBody>
          <a:bodyPr/>
          <a:lstStyle/>
          <a:p>
            <a:fld id="{AA87C511-BE17-4DB1-8253-70C5EAA9DD01}" type="slidenum">
              <a:rPr lang="en-US" smtClean="0">
                <a:ea typeface="ＭＳ Ｐゴシック" pitchFamily="34" charset="-128"/>
              </a:rPr>
              <a:pPr/>
              <a:t>12</a:t>
            </a:fld>
            <a:endParaRPr 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5455DAD-714A-4608-B430-A946B53CF4B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C9FCBA2-6E44-45D6-A01F-5F6B5D96B80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44EBFE-5D10-4012-9CD0-F501AA60795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D319A7-0332-4B0A-8D2D-A42161211D7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10885E-65D5-45D1-869A-F25387ED0E9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6DB1D47-7FB2-46A0-AEA9-B1987D98EFA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3A92338-B47C-4961-80E7-1462796CC7B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6A5DD72-DD42-44CF-ABE7-1E21B2BDACA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16D5A41-DC02-4A31-B191-FB06EFC771A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D8A9EB-F34A-4D30-8D94-0DC289A7996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1DDF31E-45AC-421F-8A16-35FE5029062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defRPr>
            </a:lvl1pPr>
          </a:lstStyle>
          <a:p>
            <a:pPr>
              <a:defRPr/>
            </a:pPr>
            <a:fld id="{E50416D4-54DF-4852-A50D-C92FCF43ECA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Times" charset="0"/>
          <a:ea typeface="ＭＳ Ｐゴシック" charset="-128"/>
        </a:defRPr>
      </a:lvl2pPr>
      <a:lvl3pPr algn="ctr" rtl="0" eaLnBrk="0" fontAlgn="base" hangingPunct="0">
        <a:spcBef>
          <a:spcPct val="0"/>
        </a:spcBef>
        <a:spcAft>
          <a:spcPct val="0"/>
        </a:spcAft>
        <a:defRPr sz="4400">
          <a:solidFill>
            <a:schemeClr val="tx2"/>
          </a:solidFill>
          <a:latin typeface="Times" charset="0"/>
          <a:ea typeface="ＭＳ Ｐゴシック" charset="-128"/>
        </a:defRPr>
      </a:lvl3pPr>
      <a:lvl4pPr algn="ctr" rtl="0" eaLnBrk="0" fontAlgn="base" hangingPunct="0">
        <a:spcBef>
          <a:spcPct val="0"/>
        </a:spcBef>
        <a:spcAft>
          <a:spcPct val="0"/>
        </a:spcAft>
        <a:defRPr sz="4400">
          <a:solidFill>
            <a:schemeClr val="tx2"/>
          </a:solidFill>
          <a:latin typeface="Times" charset="0"/>
          <a:ea typeface="ＭＳ Ｐゴシック" charset="-128"/>
        </a:defRPr>
      </a:lvl4pPr>
      <a:lvl5pPr algn="ctr" rtl="0" eaLnBrk="0" fontAlgn="base" hangingPunct="0">
        <a:spcBef>
          <a:spcPct val="0"/>
        </a:spcBef>
        <a:spcAft>
          <a:spcPct val="0"/>
        </a:spcAft>
        <a:defRPr sz="4400">
          <a:solidFill>
            <a:schemeClr val="tx2"/>
          </a:solidFill>
          <a:latin typeface="Times" charset="0"/>
          <a:ea typeface="ＭＳ Ｐゴシック" charset="-128"/>
        </a:defRPr>
      </a:lvl5pPr>
      <a:lvl6pPr marL="457200" algn="ctr" rtl="0" fontAlgn="base">
        <a:spcBef>
          <a:spcPct val="0"/>
        </a:spcBef>
        <a:spcAft>
          <a:spcPct val="0"/>
        </a:spcAft>
        <a:defRPr sz="4400">
          <a:solidFill>
            <a:schemeClr val="tx2"/>
          </a:solidFill>
          <a:latin typeface="Times" charset="0"/>
        </a:defRPr>
      </a:lvl6pPr>
      <a:lvl7pPr marL="914400" algn="ctr" rtl="0" fontAlgn="base">
        <a:spcBef>
          <a:spcPct val="0"/>
        </a:spcBef>
        <a:spcAft>
          <a:spcPct val="0"/>
        </a:spcAft>
        <a:defRPr sz="4400">
          <a:solidFill>
            <a:schemeClr val="tx2"/>
          </a:solidFill>
          <a:latin typeface="Times" charset="0"/>
        </a:defRPr>
      </a:lvl7pPr>
      <a:lvl8pPr marL="1371600" algn="ctr" rtl="0" fontAlgn="base">
        <a:spcBef>
          <a:spcPct val="0"/>
        </a:spcBef>
        <a:spcAft>
          <a:spcPct val="0"/>
        </a:spcAft>
        <a:defRPr sz="4400">
          <a:solidFill>
            <a:schemeClr val="tx2"/>
          </a:solidFill>
          <a:latin typeface="Times" charset="0"/>
        </a:defRPr>
      </a:lvl8pPr>
      <a:lvl9pPr marL="1828800" algn="ctr" rtl="0" fontAlgn="base">
        <a:spcBef>
          <a:spcPct val="0"/>
        </a:spcBef>
        <a:spcAft>
          <a:spcPct val="0"/>
        </a:spcAft>
        <a:defRPr sz="4400">
          <a:solidFill>
            <a:schemeClr val="tx2"/>
          </a:solidFill>
          <a:latin typeface="Times"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google.com/url?sa=i&amp;source=images&amp;cd=&amp;cad=rja&amp;docid=71P-zmdCqd7eAM&amp;tbnid=fIYeOtbbzkB7JM:&amp;ved=0CAgQjRwwAA&amp;url=http://www.goldenrice.org/&amp;ei=3pxpUdf-NJOL0QHJm4DYAQ&amp;psig=AFQjCNEcBxGcYh-pVAAvHjclrd5GsCT8OA&amp;ust=1365962334933969" TargetMode="Externa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www.google.com/url?sa=i&amp;source=images&amp;cd=&amp;cad=rja&amp;docid=71P-zmdCqd7eAM&amp;tbnid=fIYeOtbbzkB7JM:&amp;ved=0CAgQjRwwAA&amp;url=http://www.goldenrice.org/&amp;ei=3pxpUdf-NJOL0QHJm4DYAQ&amp;psig=AFQjCNEcBxGcYh-pVAAvHjclrd5GsCT8OA&amp;ust=1365962334933969"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76400" y="2438400"/>
            <a:ext cx="5791200" cy="1143000"/>
          </a:xfrm>
        </p:spPr>
        <p:txBody>
          <a:bodyPr/>
          <a:lstStyle/>
          <a:p>
            <a:pPr eaLnBrk="1" hangingPunct="1"/>
            <a:r>
              <a:rPr lang="en-US" sz="4000" smtClean="0">
                <a:ea typeface="ＭＳ Ｐゴシック" pitchFamily="34" charset="-128"/>
              </a:rPr>
              <a:t>Which plant is transgenic?</a:t>
            </a:r>
          </a:p>
        </p:txBody>
      </p:sp>
      <p:sp>
        <p:nvSpPr>
          <p:cNvPr id="2051" name="Rectangle 3"/>
          <p:cNvSpPr>
            <a:spLocks noGrp="1" noChangeArrowheads="1"/>
          </p:cNvSpPr>
          <p:nvPr>
            <p:ph type="subTitle" idx="1"/>
          </p:nvPr>
        </p:nvSpPr>
        <p:spPr>
          <a:xfrm>
            <a:off x="1371600" y="3352800"/>
            <a:ext cx="6400800" cy="1752600"/>
          </a:xfrm>
        </p:spPr>
        <p:txBody>
          <a:bodyPr/>
          <a:lstStyle/>
          <a:p>
            <a:pPr eaLnBrk="1" hangingPunct="1">
              <a:spcBef>
                <a:spcPct val="0"/>
              </a:spcBef>
            </a:pPr>
            <a:r>
              <a:rPr lang="en-US" sz="3000" smtClean="0">
                <a:ea typeface="ＭＳ Ｐゴシック" pitchFamily="34" charset="-128"/>
              </a:rPr>
              <a:t>Determination using an </a:t>
            </a:r>
          </a:p>
          <a:p>
            <a:pPr eaLnBrk="1" hangingPunct="1">
              <a:spcBef>
                <a:spcPct val="0"/>
              </a:spcBef>
            </a:pPr>
            <a:r>
              <a:rPr lang="en-US" sz="3000" smtClean="0">
                <a:ea typeface="ＭＳ Ｐゴシック" pitchFamily="34" charset="-128"/>
              </a:rPr>
              <a:t>enzyme-linked immunosorbent assay</a:t>
            </a:r>
          </a:p>
        </p:txBody>
      </p:sp>
      <p:pic>
        <p:nvPicPr>
          <p:cNvPr id="2052" name="Picture 9" descr="http://virology-online.com/general/ELISA.jpg"/>
          <p:cNvPicPr>
            <a:picLocks noChangeAspect="1" noChangeArrowheads="1"/>
          </p:cNvPicPr>
          <p:nvPr/>
        </p:nvPicPr>
        <p:blipFill>
          <a:blip r:embed="rId3"/>
          <a:srcRect/>
          <a:stretch>
            <a:fillRect/>
          </a:stretch>
        </p:blipFill>
        <p:spPr bwMode="auto">
          <a:xfrm>
            <a:off x="5715000" y="4522788"/>
            <a:ext cx="3155950" cy="2152650"/>
          </a:xfrm>
          <a:prstGeom prst="rect">
            <a:avLst/>
          </a:prstGeom>
          <a:noFill/>
          <a:ln w="9525">
            <a:noFill/>
            <a:miter lim="800000"/>
            <a:headEnd/>
            <a:tailEnd/>
          </a:ln>
        </p:spPr>
      </p:pic>
      <p:pic>
        <p:nvPicPr>
          <p:cNvPr id="2053" name="Picture 11" descr="http://www.worldofstock.com/slides/PHE4202.jpg"/>
          <p:cNvPicPr>
            <a:picLocks noChangeAspect="1" noChangeArrowheads="1"/>
          </p:cNvPicPr>
          <p:nvPr/>
        </p:nvPicPr>
        <p:blipFill>
          <a:blip r:embed="rId4"/>
          <a:srcRect/>
          <a:stretch>
            <a:fillRect/>
          </a:stretch>
        </p:blipFill>
        <p:spPr bwMode="auto">
          <a:xfrm>
            <a:off x="263525" y="4489450"/>
            <a:ext cx="3290888" cy="2185988"/>
          </a:xfrm>
          <a:prstGeom prst="rect">
            <a:avLst/>
          </a:prstGeom>
          <a:noFill/>
          <a:ln w="9525">
            <a:noFill/>
            <a:miter lim="800000"/>
            <a:headEnd/>
            <a:tailEnd/>
          </a:ln>
        </p:spPr>
      </p:pic>
      <p:pic>
        <p:nvPicPr>
          <p:cNvPr id="2054" name="Picture 11" descr="Fig.1 Drought stress tolerance (left) and salt stress tolerance (right) of ahk2 ahk3 double mutants. Arabidopsis plants lacking AHK2 and AHK3 showed improved tolerance to drought and high salinity, but exhibited growth retardation on the other hand."/>
          <p:cNvPicPr>
            <a:picLocks noChangeAspect="1" noChangeArrowheads="1"/>
          </p:cNvPicPr>
          <p:nvPr/>
        </p:nvPicPr>
        <p:blipFill>
          <a:blip r:embed="rId5"/>
          <a:srcRect/>
          <a:stretch>
            <a:fillRect/>
          </a:stretch>
        </p:blipFill>
        <p:spPr bwMode="auto">
          <a:xfrm>
            <a:off x="152400" y="258763"/>
            <a:ext cx="4873625" cy="2408237"/>
          </a:xfrm>
          <a:prstGeom prst="rect">
            <a:avLst/>
          </a:prstGeom>
          <a:noFill/>
          <a:ln w="9525">
            <a:noFill/>
            <a:miter lim="800000"/>
            <a:headEnd/>
            <a:tailEnd/>
          </a:ln>
        </p:spPr>
      </p:pic>
      <p:pic>
        <p:nvPicPr>
          <p:cNvPr id="2055" name="Picture 2" descr="http://www.goldenrice.org/image/GoldenRice.jpg">
            <a:hlinkClick r:id="rId6"/>
          </p:cNvPr>
          <p:cNvPicPr>
            <a:picLocks noChangeAspect="1" noChangeArrowheads="1"/>
          </p:cNvPicPr>
          <p:nvPr/>
        </p:nvPicPr>
        <p:blipFill>
          <a:blip r:embed="rId7"/>
          <a:srcRect/>
          <a:stretch>
            <a:fillRect/>
          </a:stretch>
        </p:blipFill>
        <p:spPr bwMode="auto">
          <a:xfrm>
            <a:off x="5646738" y="258763"/>
            <a:ext cx="3224212" cy="234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ea typeface="ＭＳ Ｐゴシック" pitchFamily="34" charset="-128"/>
              </a:rPr>
              <a:t>ELISA: uses antibodies</a:t>
            </a:r>
          </a:p>
        </p:txBody>
      </p:sp>
      <p:sp>
        <p:nvSpPr>
          <p:cNvPr id="11267" name="Rectangle 3"/>
          <p:cNvSpPr>
            <a:spLocks noGrp="1" noChangeArrowheads="1"/>
          </p:cNvSpPr>
          <p:nvPr>
            <p:ph idx="1"/>
          </p:nvPr>
        </p:nvSpPr>
        <p:spPr/>
        <p:txBody>
          <a:bodyPr/>
          <a:lstStyle/>
          <a:p>
            <a:pPr eaLnBrk="1" hangingPunct="1"/>
            <a:r>
              <a:rPr lang="en-US" sz="3000" smtClean="0">
                <a:ea typeface="ＭＳ Ｐゴシック" pitchFamily="34" charset="-128"/>
              </a:rPr>
              <a:t>What is an antibody?</a:t>
            </a:r>
          </a:p>
          <a:p>
            <a:pPr eaLnBrk="1" hangingPunct="1"/>
            <a:r>
              <a:rPr lang="en-US" sz="3000" smtClean="0">
                <a:ea typeface="ＭＳ Ｐゴシック" pitchFamily="34" charset="-128"/>
              </a:rPr>
              <a:t>What types of antibodies exist?</a:t>
            </a:r>
          </a:p>
          <a:p>
            <a:pPr eaLnBrk="1" hangingPunct="1"/>
            <a:r>
              <a:rPr lang="en-US" sz="3000" smtClean="0">
                <a:ea typeface="ＭＳ Ｐゴシック" pitchFamily="34" charset="-128"/>
              </a:rPr>
              <a:t>What kinds of antibodies are used in our lab today?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smtClean="0">
                <a:ea typeface="ＭＳ Ｐゴシック" pitchFamily="34" charset="-128"/>
              </a:rPr>
              <a:t>What is an antibody?</a:t>
            </a:r>
          </a:p>
        </p:txBody>
      </p:sp>
      <p:sp>
        <p:nvSpPr>
          <p:cNvPr id="4100" name="Text Box 4"/>
          <p:cNvSpPr txBox="1">
            <a:spLocks noChangeArrowheads="1"/>
          </p:cNvSpPr>
          <p:nvPr/>
        </p:nvSpPr>
        <p:spPr bwMode="auto">
          <a:xfrm>
            <a:off x="327025" y="1195388"/>
            <a:ext cx="4625975" cy="563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pitchFamily="34" charset="-128"/>
              </a:defRPr>
            </a:lvl1pPr>
            <a:lvl2pPr marL="742950" indent="-285750">
              <a:defRPr sz="2400">
                <a:solidFill>
                  <a:schemeClr val="tx1"/>
                </a:solidFill>
                <a:latin typeface="Times" charset="0"/>
                <a:ea typeface="ＭＳ Ｐゴシック" pitchFamily="34" charset="-128"/>
              </a:defRPr>
            </a:lvl2pPr>
            <a:lvl3pPr marL="1143000" indent="-228600">
              <a:defRPr sz="2400">
                <a:solidFill>
                  <a:schemeClr val="tx1"/>
                </a:solidFill>
                <a:latin typeface="Times" charset="0"/>
                <a:ea typeface="ＭＳ Ｐゴシック" pitchFamily="34" charset="-128"/>
              </a:defRPr>
            </a:lvl3pPr>
            <a:lvl4pPr marL="1600200" indent="-228600">
              <a:defRPr sz="2400">
                <a:solidFill>
                  <a:schemeClr val="tx1"/>
                </a:solidFill>
                <a:latin typeface="Times" charset="0"/>
                <a:ea typeface="ＭＳ Ｐゴシック" pitchFamily="34" charset="-128"/>
              </a:defRPr>
            </a:lvl4pPr>
            <a:lvl5pPr marL="2057400" indent="-228600">
              <a:defRPr sz="24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charset="0"/>
                <a:ea typeface="ＭＳ Ｐゴシック" pitchFamily="34" charset="-128"/>
              </a:defRPr>
            </a:lvl9pPr>
          </a:lstStyle>
          <a:p>
            <a:pPr marL="342900" indent="-342900">
              <a:spcBef>
                <a:spcPct val="50000"/>
              </a:spcBef>
              <a:buFont typeface="Arial" pitchFamily="34" charset="0"/>
              <a:buChar char="•"/>
              <a:defRPr/>
            </a:pPr>
            <a:r>
              <a:rPr lang="en-US" dirty="0" smtClean="0">
                <a:latin typeface="+mn-lt"/>
              </a:rPr>
              <a:t>Protein secreted by B-cells that specifically bind a foreign substance (antigen)</a:t>
            </a:r>
          </a:p>
          <a:p>
            <a:pPr marL="342900" indent="-342900">
              <a:spcBef>
                <a:spcPct val="50000"/>
              </a:spcBef>
              <a:buFont typeface="Arial" pitchFamily="34" charset="0"/>
              <a:buChar char="•"/>
              <a:defRPr/>
            </a:pPr>
            <a:r>
              <a:rPr lang="en-US" dirty="0" smtClean="0">
                <a:latin typeface="+mn-lt"/>
              </a:rPr>
              <a:t>Immunoglobulin </a:t>
            </a:r>
            <a:r>
              <a:rPr lang="en-US" dirty="0">
                <a:latin typeface="+mn-lt"/>
              </a:rPr>
              <a:t>domains</a:t>
            </a:r>
          </a:p>
          <a:p>
            <a:pPr marL="342900" indent="-342900">
              <a:spcBef>
                <a:spcPct val="50000"/>
              </a:spcBef>
              <a:buFont typeface="Arial" pitchFamily="34" charset="0"/>
              <a:buChar char="•"/>
              <a:defRPr/>
            </a:pPr>
            <a:r>
              <a:rPr lang="en-US" dirty="0" smtClean="0">
                <a:latin typeface="+mn-lt"/>
              </a:rPr>
              <a:t>Complementarity-determining Regions </a:t>
            </a:r>
            <a:r>
              <a:rPr lang="en-US" dirty="0">
                <a:latin typeface="+mn-lt"/>
              </a:rPr>
              <a:t>(CDRs</a:t>
            </a:r>
            <a:r>
              <a:rPr lang="en-US" dirty="0" smtClean="0">
                <a:latin typeface="+mn-lt"/>
              </a:rPr>
              <a:t>)</a:t>
            </a:r>
          </a:p>
          <a:p>
            <a:pPr marL="342900" indent="-342900">
              <a:spcBef>
                <a:spcPct val="50000"/>
              </a:spcBef>
              <a:buFont typeface="Arial" pitchFamily="34" charset="0"/>
              <a:buChar char="•"/>
              <a:defRPr/>
            </a:pPr>
            <a:r>
              <a:rPr lang="en-US" dirty="0">
                <a:latin typeface="+mn-lt"/>
              </a:rPr>
              <a:t>Fab= Fragment antigen binding</a:t>
            </a:r>
          </a:p>
          <a:p>
            <a:pPr marL="342900" indent="-342900">
              <a:spcBef>
                <a:spcPct val="50000"/>
              </a:spcBef>
              <a:buFont typeface="Arial" pitchFamily="34" charset="0"/>
              <a:buChar char="•"/>
              <a:defRPr/>
            </a:pPr>
            <a:r>
              <a:rPr lang="en-US" dirty="0" smtClean="0">
                <a:latin typeface="+mn-lt"/>
              </a:rPr>
              <a:t>Hinge</a:t>
            </a:r>
            <a:endParaRPr lang="en-US" dirty="0">
              <a:latin typeface="+mn-lt"/>
            </a:endParaRPr>
          </a:p>
          <a:p>
            <a:pPr marL="342900" indent="-342900">
              <a:spcBef>
                <a:spcPct val="50000"/>
              </a:spcBef>
              <a:buFont typeface="Arial" pitchFamily="34" charset="0"/>
              <a:buChar char="•"/>
              <a:defRPr/>
            </a:pPr>
            <a:r>
              <a:rPr lang="en-US" dirty="0" smtClean="0">
                <a:latin typeface="+mn-lt"/>
              </a:rPr>
              <a:t>Fc</a:t>
            </a:r>
            <a:r>
              <a:rPr lang="en-US" dirty="0">
                <a:latin typeface="+mn-lt"/>
              </a:rPr>
              <a:t>= Fragment crystalline</a:t>
            </a:r>
          </a:p>
          <a:p>
            <a:pPr marL="342900" indent="-342900">
              <a:spcBef>
                <a:spcPct val="50000"/>
              </a:spcBef>
              <a:buFont typeface="Arial" pitchFamily="34" charset="0"/>
              <a:buChar char="•"/>
              <a:defRPr/>
            </a:pPr>
            <a:r>
              <a:rPr lang="en-US" dirty="0" smtClean="0">
                <a:latin typeface="+mn-lt"/>
              </a:rPr>
              <a:t>F(</a:t>
            </a:r>
            <a:r>
              <a:rPr lang="en-US" dirty="0" err="1" smtClean="0">
                <a:latin typeface="+mn-lt"/>
              </a:rPr>
              <a:t>ab</a:t>
            </a:r>
            <a:r>
              <a:rPr lang="en-US" dirty="0">
                <a:latin typeface="+mn-lt"/>
              </a:rPr>
              <a:t>)’2= Protease digestion </a:t>
            </a:r>
            <a:r>
              <a:rPr lang="en-US" dirty="0" smtClean="0">
                <a:latin typeface="+mn-lt"/>
              </a:rPr>
              <a:t>still useful </a:t>
            </a:r>
            <a:r>
              <a:rPr lang="en-US" dirty="0">
                <a:latin typeface="+mn-lt"/>
              </a:rPr>
              <a:t>to bind </a:t>
            </a:r>
            <a:r>
              <a:rPr lang="en-US" dirty="0" smtClean="0">
                <a:latin typeface="+mn-lt"/>
              </a:rPr>
              <a:t>antigen</a:t>
            </a:r>
            <a:br>
              <a:rPr lang="en-US" dirty="0" smtClean="0">
                <a:latin typeface="+mn-lt"/>
              </a:rPr>
            </a:br>
            <a:endParaRPr lang="en-US" dirty="0">
              <a:latin typeface="+mn-lt"/>
            </a:endParaRPr>
          </a:p>
        </p:txBody>
      </p:sp>
      <p:pic>
        <p:nvPicPr>
          <p:cNvPr id="12292" name="Picture 3"/>
          <p:cNvPicPr>
            <a:picLocks noChangeAspect="1" noChangeArrowheads="1"/>
          </p:cNvPicPr>
          <p:nvPr/>
        </p:nvPicPr>
        <p:blipFill>
          <a:blip r:embed="rId3"/>
          <a:srcRect/>
          <a:stretch>
            <a:fillRect/>
          </a:stretch>
        </p:blipFill>
        <p:spPr bwMode="auto">
          <a:xfrm>
            <a:off x="4827588" y="1546225"/>
            <a:ext cx="4011612" cy="493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ea typeface="ＭＳ Ｐゴシック" pitchFamily="34" charset="-128"/>
              </a:rPr>
              <a:t>producing polyclonal antibodies</a:t>
            </a:r>
          </a:p>
        </p:txBody>
      </p:sp>
      <p:pic>
        <p:nvPicPr>
          <p:cNvPr id="13315" name="Picture 2" descr="http://upload.wikimedia.org/wikibooks/en/7/76/Biochem-polyclonal_production.jpg"/>
          <p:cNvPicPr>
            <a:picLocks noChangeAspect="1" noChangeArrowheads="1"/>
          </p:cNvPicPr>
          <p:nvPr/>
        </p:nvPicPr>
        <p:blipFill>
          <a:blip r:embed="rId3"/>
          <a:srcRect/>
          <a:stretch>
            <a:fillRect/>
          </a:stretch>
        </p:blipFill>
        <p:spPr bwMode="auto">
          <a:xfrm>
            <a:off x="209550" y="1524000"/>
            <a:ext cx="88011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3"/>
          <a:srcRect b="70593"/>
          <a:stretch>
            <a:fillRect/>
          </a:stretch>
        </p:blipFill>
        <p:spPr bwMode="auto">
          <a:xfrm>
            <a:off x="214313" y="1674813"/>
            <a:ext cx="4281487" cy="2409825"/>
          </a:xfrm>
          <a:prstGeom prst="rect">
            <a:avLst/>
          </a:prstGeom>
          <a:noFill/>
          <a:ln w="9525">
            <a:noFill/>
            <a:miter lim="800000"/>
            <a:headEnd/>
            <a:tailEnd/>
          </a:ln>
        </p:spPr>
      </p:pic>
      <p:pic>
        <p:nvPicPr>
          <p:cNvPr id="14339" name="Picture 3"/>
          <p:cNvPicPr>
            <a:picLocks noChangeAspect="1" noChangeArrowheads="1"/>
          </p:cNvPicPr>
          <p:nvPr/>
        </p:nvPicPr>
        <p:blipFill>
          <a:blip r:embed="rId3"/>
          <a:srcRect l="851" t="30733" r="-851" b="38757"/>
          <a:stretch>
            <a:fillRect/>
          </a:stretch>
        </p:blipFill>
        <p:spPr bwMode="auto">
          <a:xfrm>
            <a:off x="4495800" y="1524000"/>
            <a:ext cx="4191000" cy="2447925"/>
          </a:xfrm>
          <a:prstGeom prst="rect">
            <a:avLst/>
          </a:prstGeom>
          <a:noFill/>
          <a:ln w="9525">
            <a:noFill/>
            <a:miter lim="800000"/>
            <a:headEnd/>
            <a:tailEnd/>
          </a:ln>
        </p:spPr>
      </p:pic>
      <p:sp>
        <p:nvSpPr>
          <p:cNvPr id="14340" name="Title 1"/>
          <p:cNvSpPr>
            <a:spLocks noGrp="1"/>
          </p:cNvSpPr>
          <p:nvPr>
            <p:ph type="title"/>
          </p:nvPr>
        </p:nvSpPr>
        <p:spPr/>
        <p:txBody>
          <a:bodyPr/>
          <a:lstStyle/>
          <a:p>
            <a:r>
              <a:rPr lang="en-US" sz="4000" smtClean="0">
                <a:ea typeface="ＭＳ Ｐゴシック" pitchFamily="34" charset="-128"/>
              </a:rPr>
              <a:t>producing monoclonal antibodies</a:t>
            </a:r>
          </a:p>
        </p:txBody>
      </p:sp>
      <p:pic>
        <p:nvPicPr>
          <p:cNvPr id="14341" name="Picture 5"/>
          <p:cNvPicPr>
            <a:picLocks noChangeAspect="1" noChangeArrowheads="1"/>
          </p:cNvPicPr>
          <p:nvPr/>
        </p:nvPicPr>
        <p:blipFill>
          <a:blip r:embed="rId3"/>
          <a:srcRect l="923" t="62598" r="-923" b="6892"/>
          <a:stretch>
            <a:fillRect/>
          </a:stretch>
        </p:blipFill>
        <p:spPr bwMode="auto">
          <a:xfrm>
            <a:off x="2374900" y="4343400"/>
            <a:ext cx="4241800" cy="2476500"/>
          </a:xfrm>
          <a:prstGeom prst="rect">
            <a:avLst/>
          </a:prstGeom>
          <a:noFill/>
          <a:ln w="9525">
            <a:noFill/>
            <a:miter lim="800000"/>
            <a:headEnd/>
            <a:tailEnd/>
          </a:ln>
        </p:spPr>
      </p:pic>
      <p:sp>
        <p:nvSpPr>
          <p:cNvPr id="3" name="TextBox 2"/>
          <p:cNvSpPr txBox="1"/>
          <p:nvPr/>
        </p:nvSpPr>
        <p:spPr>
          <a:xfrm>
            <a:off x="1181100" y="1524000"/>
            <a:ext cx="495300" cy="554038"/>
          </a:xfrm>
          <a:prstGeom prst="rect">
            <a:avLst/>
          </a:prstGeom>
          <a:noFill/>
        </p:spPr>
        <p:txBody>
          <a:bodyPr>
            <a:spAutoFit/>
          </a:bodyPr>
          <a:lstStyle/>
          <a:p>
            <a:pPr>
              <a:defRPr/>
            </a:pPr>
            <a:r>
              <a:rPr lang="en-US" sz="3000" dirty="0">
                <a:latin typeface="+mn-lt"/>
              </a:rPr>
              <a:t>1</a:t>
            </a:r>
            <a:endParaRPr lang="en-US" sz="3000" dirty="0">
              <a:latin typeface="+mn-lt"/>
            </a:endParaRPr>
          </a:p>
        </p:txBody>
      </p:sp>
      <p:sp>
        <p:nvSpPr>
          <p:cNvPr id="8" name="TextBox 7"/>
          <p:cNvSpPr txBox="1"/>
          <p:nvPr/>
        </p:nvSpPr>
        <p:spPr>
          <a:xfrm>
            <a:off x="4895850" y="1579563"/>
            <a:ext cx="495300" cy="554037"/>
          </a:xfrm>
          <a:prstGeom prst="rect">
            <a:avLst/>
          </a:prstGeom>
          <a:noFill/>
        </p:spPr>
        <p:txBody>
          <a:bodyPr>
            <a:spAutoFit/>
          </a:bodyPr>
          <a:lstStyle/>
          <a:p>
            <a:pPr>
              <a:defRPr/>
            </a:pPr>
            <a:r>
              <a:rPr lang="en-US" sz="3000" dirty="0">
                <a:latin typeface="+mn-lt"/>
              </a:rPr>
              <a:t>2</a:t>
            </a:r>
            <a:endParaRPr lang="en-US" sz="3000" dirty="0">
              <a:latin typeface="+mn-lt"/>
            </a:endParaRPr>
          </a:p>
        </p:txBody>
      </p:sp>
      <p:sp>
        <p:nvSpPr>
          <p:cNvPr id="9" name="TextBox 8"/>
          <p:cNvSpPr txBox="1"/>
          <p:nvPr/>
        </p:nvSpPr>
        <p:spPr>
          <a:xfrm>
            <a:off x="2374900" y="4329113"/>
            <a:ext cx="495300" cy="554037"/>
          </a:xfrm>
          <a:prstGeom prst="rect">
            <a:avLst/>
          </a:prstGeom>
          <a:noFill/>
        </p:spPr>
        <p:txBody>
          <a:bodyPr>
            <a:spAutoFit/>
          </a:bodyPr>
          <a:lstStyle/>
          <a:p>
            <a:pPr>
              <a:defRPr/>
            </a:pPr>
            <a:r>
              <a:rPr lang="en-US" sz="3000" dirty="0">
                <a:latin typeface="+mn-lt"/>
              </a:rPr>
              <a:t>3</a:t>
            </a:r>
            <a:endParaRPr lang="en-US" sz="3000" dirty="0">
              <a:latin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85800" y="2286000"/>
            <a:ext cx="7772400" cy="1143000"/>
          </a:xfrm>
        </p:spPr>
        <p:txBody>
          <a:bodyPr/>
          <a:lstStyle/>
          <a:p>
            <a:pPr eaLnBrk="1" hangingPunct="1"/>
            <a:r>
              <a:rPr lang="en-US" smtClean="0">
                <a:ea typeface="ＭＳ Ｐゴシック" pitchFamily="34" charset="-128"/>
              </a:rPr>
              <a:t>Antibody-based assays</a:t>
            </a:r>
          </a:p>
        </p:txBody>
      </p:sp>
      <p:sp>
        <p:nvSpPr>
          <p:cNvPr id="15363" name="Rectangle 3"/>
          <p:cNvSpPr>
            <a:spLocks noGrp="1" noChangeArrowheads="1"/>
          </p:cNvSpPr>
          <p:nvPr>
            <p:ph type="subTitle" idx="1"/>
          </p:nvPr>
        </p:nvSpPr>
        <p:spPr/>
        <p:txBody>
          <a:bodyPr/>
          <a:lstStyle/>
          <a:p>
            <a:pPr eaLnBrk="1" hangingPunct="1"/>
            <a:endParaRPr lang="ru-RU" smtClean="0">
              <a:ea typeface="ＭＳ Ｐゴシック" pitchFamily="34"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9"/>
          <p:cNvSpPr>
            <a:spLocks noChangeArrowheads="1"/>
          </p:cNvSpPr>
          <p:nvPr/>
        </p:nvSpPr>
        <p:spPr bwMode="auto">
          <a:xfrm>
            <a:off x="990600" y="2868613"/>
            <a:ext cx="2651125" cy="242887"/>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sp>
        <p:nvSpPr>
          <p:cNvPr id="16387" name="AutoShape 267"/>
          <p:cNvSpPr>
            <a:spLocks noChangeArrowheads="1"/>
          </p:cNvSpPr>
          <p:nvPr/>
        </p:nvSpPr>
        <p:spPr bwMode="auto">
          <a:xfrm>
            <a:off x="6938963" y="5297488"/>
            <a:ext cx="344487" cy="2857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sp>
        <p:nvSpPr>
          <p:cNvPr id="16388" name="Oval 88"/>
          <p:cNvSpPr>
            <a:spLocks noChangeArrowheads="1"/>
          </p:cNvSpPr>
          <p:nvPr/>
        </p:nvSpPr>
        <p:spPr bwMode="auto">
          <a:xfrm>
            <a:off x="2087563" y="5680075"/>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89" name="Oval 89"/>
          <p:cNvSpPr>
            <a:spLocks noChangeArrowheads="1"/>
          </p:cNvSpPr>
          <p:nvPr/>
        </p:nvSpPr>
        <p:spPr bwMode="auto">
          <a:xfrm>
            <a:off x="2662238" y="5691188"/>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0" name="Text Box 4"/>
          <p:cNvSpPr txBox="1">
            <a:spLocks noChangeArrowheads="1"/>
          </p:cNvSpPr>
          <p:nvPr/>
        </p:nvSpPr>
        <p:spPr bwMode="auto">
          <a:xfrm>
            <a:off x="152400" y="152400"/>
            <a:ext cx="4500563" cy="396875"/>
          </a:xfrm>
          <a:prstGeom prst="rect">
            <a:avLst/>
          </a:prstGeom>
          <a:noFill/>
          <a:ln w="9525">
            <a:noFill/>
            <a:miter lim="800000"/>
            <a:headEnd/>
            <a:tailEnd/>
          </a:ln>
        </p:spPr>
        <p:txBody>
          <a:bodyPr wrap="none">
            <a:spAutoFit/>
          </a:bodyPr>
          <a:lstStyle/>
          <a:p>
            <a:pPr eaLnBrk="1" hangingPunct="1"/>
            <a:r>
              <a:rPr lang="en-US" sz="2000" b="1">
                <a:latin typeface="Calibri" pitchFamily="34" charset="0"/>
              </a:rPr>
              <a:t>Types of immunodetection systems</a:t>
            </a:r>
          </a:p>
        </p:txBody>
      </p:sp>
      <p:sp>
        <p:nvSpPr>
          <p:cNvPr id="16391" name="Text Box 5"/>
          <p:cNvSpPr txBox="1">
            <a:spLocks noChangeArrowheads="1"/>
          </p:cNvSpPr>
          <p:nvPr/>
        </p:nvSpPr>
        <p:spPr bwMode="auto">
          <a:xfrm>
            <a:off x="558800" y="781050"/>
            <a:ext cx="2863850" cy="763588"/>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1. Direct immunodetection</a:t>
            </a:r>
            <a:br>
              <a:rPr lang="en-US" sz="1600" b="1">
                <a:solidFill>
                  <a:srgbClr val="006600"/>
                </a:solidFill>
                <a:latin typeface="Calibri" pitchFamily="34" charset="0"/>
              </a:rPr>
            </a:br>
            <a:r>
              <a:rPr lang="en-US" sz="1600" b="1">
                <a:solidFill>
                  <a:srgbClr val="006600"/>
                </a:solidFill>
                <a:latin typeface="Calibri" pitchFamily="34" charset="0"/>
              </a:rPr>
              <a:t>    </a:t>
            </a:r>
            <a:r>
              <a:rPr lang="en-US" sz="1200" b="1">
                <a:latin typeface="Calibri" pitchFamily="34" charset="0"/>
              </a:rPr>
              <a:t>Primary antibody conjugated with</a:t>
            </a:r>
            <a:br>
              <a:rPr lang="en-US" sz="1200" b="1">
                <a:latin typeface="Calibri" pitchFamily="34" charset="0"/>
              </a:rPr>
            </a:br>
            <a:r>
              <a:rPr lang="en-US" sz="1200" b="1">
                <a:latin typeface="Calibri" pitchFamily="34" charset="0"/>
              </a:rPr>
              <a:t>     enzyme system</a:t>
            </a:r>
            <a:endParaRPr lang="en-US" sz="1600" b="1">
              <a:latin typeface="Calibri" pitchFamily="34" charset="0"/>
            </a:endParaRPr>
          </a:p>
        </p:txBody>
      </p:sp>
      <p:sp>
        <p:nvSpPr>
          <p:cNvPr id="16392" name="Text Box 6"/>
          <p:cNvSpPr txBox="1">
            <a:spLocks noChangeArrowheads="1"/>
          </p:cNvSpPr>
          <p:nvPr/>
        </p:nvSpPr>
        <p:spPr bwMode="auto">
          <a:xfrm>
            <a:off x="5310188" y="641350"/>
            <a:ext cx="3076575" cy="763588"/>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2. Indirect immunodetection</a:t>
            </a:r>
            <a:br>
              <a:rPr lang="en-US" sz="1600" b="1">
                <a:solidFill>
                  <a:srgbClr val="006600"/>
                </a:solidFill>
                <a:latin typeface="Calibri" pitchFamily="34" charset="0"/>
              </a:rPr>
            </a:br>
            <a:r>
              <a:rPr lang="en-US" sz="1600" b="1">
                <a:solidFill>
                  <a:srgbClr val="006600"/>
                </a:solidFill>
                <a:latin typeface="Calibri" pitchFamily="34" charset="0"/>
              </a:rPr>
              <a:t>    </a:t>
            </a:r>
            <a:r>
              <a:rPr lang="en-US" sz="1200" b="1">
                <a:latin typeface="Calibri" pitchFamily="34" charset="0"/>
              </a:rPr>
              <a:t>Secondary antibody conjugated with</a:t>
            </a:r>
            <a:br>
              <a:rPr lang="en-US" sz="1200" b="1">
                <a:latin typeface="Calibri" pitchFamily="34" charset="0"/>
              </a:rPr>
            </a:br>
            <a:r>
              <a:rPr lang="en-US" sz="1200" b="1">
                <a:latin typeface="Calibri" pitchFamily="34" charset="0"/>
              </a:rPr>
              <a:t>     enzyme system</a:t>
            </a:r>
            <a:endParaRPr lang="en-US" sz="1600" b="1">
              <a:solidFill>
                <a:srgbClr val="006600"/>
              </a:solidFill>
              <a:latin typeface="Calibri" pitchFamily="34" charset="0"/>
            </a:endParaRPr>
          </a:p>
        </p:txBody>
      </p:sp>
      <p:sp>
        <p:nvSpPr>
          <p:cNvPr id="16393" name="Text Box 7"/>
          <p:cNvSpPr txBox="1">
            <a:spLocks noChangeArrowheads="1"/>
          </p:cNvSpPr>
          <p:nvPr/>
        </p:nvSpPr>
        <p:spPr bwMode="auto">
          <a:xfrm>
            <a:off x="765175" y="3311525"/>
            <a:ext cx="2697163" cy="825500"/>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3. Sandwich indirect</a:t>
            </a:r>
            <a:br>
              <a:rPr lang="en-US" sz="1600" b="1">
                <a:solidFill>
                  <a:srgbClr val="006600"/>
                </a:solidFill>
                <a:latin typeface="Calibri" pitchFamily="34" charset="0"/>
              </a:rPr>
            </a:br>
            <a:r>
              <a:rPr lang="en-US" sz="1600" b="1">
                <a:solidFill>
                  <a:srgbClr val="006600"/>
                </a:solidFill>
                <a:latin typeface="Calibri" pitchFamily="34" charset="0"/>
              </a:rPr>
              <a:t>    immunodetection</a:t>
            </a:r>
            <a:br>
              <a:rPr lang="en-US" sz="1600" b="1">
                <a:solidFill>
                  <a:srgbClr val="006600"/>
                </a:solidFill>
                <a:latin typeface="Calibri" pitchFamily="34" charset="0"/>
              </a:rPr>
            </a:br>
            <a:r>
              <a:rPr lang="en-US" sz="1600" b="1">
                <a:solidFill>
                  <a:srgbClr val="006600"/>
                </a:solidFill>
                <a:latin typeface="Calibri" pitchFamily="34" charset="0"/>
              </a:rPr>
              <a:t>    </a:t>
            </a:r>
            <a:r>
              <a:rPr lang="en-US" sz="1200" b="1">
                <a:latin typeface="Calibri" pitchFamily="34" charset="0"/>
              </a:rPr>
              <a:t>Antigen applied in soluble form</a:t>
            </a:r>
            <a:endParaRPr lang="en-US" sz="1600" b="1">
              <a:solidFill>
                <a:srgbClr val="006600"/>
              </a:solidFill>
              <a:latin typeface="Calibri" pitchFamily="34" charset="0"/>
            </a:endParaRPr>
          </a:p>
        </p:txBody>
      </p:sp>
      <p:sp>
        <p:nvSpPr>
          <p:cNvPr id="16394" name="Text Box 8"/>
          <p:cNvSpPr txBox="1">
            <a:spLocks noChangeArrowheads="1"/>
          </p:cNvSpPr>
          <p:nvPr/>
        </p:nvSpPr>
        <p:spPr bwMode="auto">
          <a:xfrm>
            <a:off x="5429250" y="3479800"/>
            <a:ext cx="2897188" cy="763588"/>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4. Indirect immunodetection</a:t>
            </a:r>
            <a:br>
              <a:rPr lang="en-US" sz="1600" b="1">
                <a:solidFill>
                  <a:srgbClr val="006600"/>
                </a:solidFill>
                <a:latin typeface="Calibri" pitchFamily="34" charset="0"/>
              </a:rPr>
            </a:br>
            <a:r>
              <a:rPr lang="en-US" sz="1600" b="1">
                <a:solidFill>
                  <a:srgbClr val="006600"/>
                </a:solidFill>
                <a:latin typeface="Calibri" pitchFamily="34" charset="0"/>
              </a:rPr>
              <a:t>    with biotin linkers</a:t>
            </a:r>
            <a:br>
              <a:rPr lang="en-US" sz="1600" b="1">
                <a:solidFill>
                  <a:srgbClr val="006600"/>
                </a:solidFill>
                <a:latin typeface="Calibri" pitchFamily="34" charset="0"/>
              </a:rPr>
            </a:br>
            <a:r>
              <a:rPr lang="en-US" sz="1200" b="1">
                <a:latin typeface="Calibri" pitchFamily="34" charset="0"/>
              </a:rPr>
              <a:t>      Biotinylated primary antibodies</a:t>
            </a:r>
            <a:endParaRPr lang="en-US" sz="1600" b="1">
              <a:solidFill>
                <a:srgbClr val="006600"/>
              </a:solidFill>
              <a:latin typeface="Calibri" pitchFamily="34" charset="0"/>
            </a:endParaRPr>
          </a:p>
        </p:txBody>
      </p:sp>
      <p:sp>
        <p:nvSpPr>
          <p:cNvPr id="16395" name="Oval 11"/>
          <p:cNvSpPr>
            <a:spLocks noChangeArrowheads="1"/>
          </p:cNvSpPr>
          <p:nvPr/>
        </p:nvSpPr>
        <p:spPr bwMode="auto">
          <a:xfrm>
            <a:off x="1509713" y="2598738"/>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6" name="Rectangle 35"/>
          <p:cNvSpPr>
            <a:spLocks noChangeArrowheads="1"/>
          </p:cNvSpPr>
          <p:nvPr/>
        </p:nvSpPr>
        <p:spPr bwMode="auto">
          <a:xfrm>
            <a:off x="5735638" y="2881313"/>
            <a:ext cx="2651125" cy="242887"/>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sp>
        <p:nvSpPr>
          <p:cNvPr id="16397" name="Oval 70"/>
          <p:cNvSpPr>
            <a:spLocks noChangeArrowheads="1"/>
          </p:cNvSpPr>
          <p:nvPr/>
        </p:nvSpPr>
        <p:spPr bwMode="auto">
          <a:xfrm>
            <a:off x="2084388" y="2609850"/>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8" name="Oval 71"/>
          <p:cNvSpPr>
            <a:spLocks noChangeArrowheads="1"/>
          </p:cNvSpPr>
          <p:nvPr/>
        </p:nvSpPr>
        <p:spPr bwMode="auto">
          <a:xfrm>
            <a:off x="7085013" y="2625725"/>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9" name="Oval 72"/>
          <p:cNvSpPr>
            <a:spLocks noChangeArrowheads="1"/>
          </p:cNvSpPr>
          <p:nvPr/>
        </p:nvSpPr>
        <p:spPr bwMode="auto">
          <a:xfrm>
            <a:off x="6511925" y="2619375"/>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grpSp>
        <p:nvGrpSpPr>
          <p:cNvPr id="16400" name="Group 58"/>
          <p:cNvGrpSpPr>
            <a:grpSpLocks noChangeAspect="1"/>
          </p:cNvGrpSpPr>
          <p:nvPr/>
        </p:nvGrpSpPr>
        <p:grpSpPr bwMode="auto">
          <a:xfrm flipV="1">
            <a:off x="3171825" y="4864100"/>
            <a:ext cx="393700" cy="561975"/>
            <a:chOff x="1004" y="2316"/>
            <a:chExt cx="1219" cy="1743"/>
          </a:xfrm>
        </p:grpSpPr>
        <p:sp>
          <p:nvSpPr>
            <p:cNvPr id="16578" name="AutoShape 5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2108" name="AutoShape 60"/>
            <p:cNvSpPr>
              <a:spLocks noChangeAspect="1" noChangeArrowheads="1"/>
            </p:cNvSpPr>
            <p:nvPr/>
          </p:nvSpPr>
          <p:spPr bwMode="auto">
            <a:xfrm rot="2700000">
              <a:off x="885" y="2607"/>
              <a:ext cx="734" cy="152"/>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6580" name="AutoShape 6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81" name="AutoShape 6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2" name="AutoShape 6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3" name="AutoShape 6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4" name="AutoShape 6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5" name="AutoShape 6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6" name="AutoShape 6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7" name="AutoShape 6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01" name="Group 13"/>
          <p:cNvGrpSpPr>
            <a:grpSpLocks noChangeAspect="1"/>
          </p:cNvGrpSpPr>
          <p:nvPr/>
        </p:nvGrpSpPr>
        <p:grpSpPr bwMode="auto">
          <a:xfrm flipV="1">
            <a:off x="1758950" y="2152650"/>
            <a:ext cx="387350" cy="557213"/>
            <a:chOff x="24" y="1561"/>
            <a:chExt cx="610" cy="878"/>
          </a:xfrm>
        </p:grpSpPr>
        <p:grpSp>
          <p:nvGrpSpPr>
            <p:cNvPr id="16565" name="Group 14"/>
            <p:cNvGrpSpPr>
              <a:grpSpLocks noChangeAspect="1"/>
            </p:cNvGrpSpPr>
            <p:nvPr/>
          </p:nvGrpSpPr>
          <p:grpSpPr bwMode="auto">
            <a:xfrm>
              <a:off x="229" y="1833"/>
              <a:ext cx="211" cy="606"/>
              <a:chOff x="229" y="1833"/>
              <a:chExt cx="211" cy="606"/>
            </a:xfrm>
          </p:grpSpPr>
          <p:sp>
            <p:nvSpPr>
              <p:cNvPr id="16574" name="AutoShape 15"/>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75" name="AutoShape 16"/>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76" name="AutoShape 17"/>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7" name="AutoShape 18"/>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66" name="Group 19"/>
            <p:cNvGrpSpPr>
              <a:grpSpLocks noChangeAspect="1"/>
            </p:cNvGrpSpPr>
            <p:nvPr/>
          </p:nvGrpSpPr>
          <p:grpSpPr bwMode="auto">
            <a:xfrm>
              <a:off x="461" y="1561"/>
              <a:ext cx="173" cy="418"/>
              <a:chOff x="461" y="1561"/>
              <a:chExt cx="173" cy="418"/>
            </a:xfrm>
          </p:grpSpPr>
          <p:sp>
            <p:nvSpPr>
              <p:cNvPr id="16571" name="AutoShape 20"/>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2" name="AutoShape 21"/>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3" name="AutoShape 22"/>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67" name="Group 23"/>
            <p:cNvGrpSpPr>
              <a:grpSpLocks noChangeAspect="1"/>
            </p:cNvGrpSpPr>
            <p:nvPr/>
          </p:nvGrpSpPr>
          <p:grpSpPr bwMode="auto">
            <a:xfrm>
              <a:off x="24" y="1561"/>
              <a:ext cx="186" cy="417"/>
              <a:chOff x="24" y="1561"/>
              <a:chExt cx="186" cy="417"/>
            </a:xfrm>
          </p:grpSpPr>
          <p:sp>
            <p:nvSpPr>
              <p:cNvPr id="16568" name="AutoShape 24"/>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69" name="AutoShape 25"/>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0" name="AutoShape 26"/>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sp>
        <p:nvSpPr>
          <p:cNvPr id="16402" name="Freeform 27"/>
          <p:cNvSpPr>
            <a:spLocks/>
          </p:cNvSpPr>
          <p:nvPr/>
        </p:nvSpPr>
        <p:spPr bwMode="auto">
          <a:xfrm rot="-901101">
            <a:off x="1970088" y="2020888"/>
            <a:ext cx="336550" cy="13176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03" name="AutoShape 29"/>
          <p:cNvSpPr>
            <a:spLocks noChangeArrowheads="1"/>
          </p:cNvSpPr>
          <p:nvPr/>
        </p:nvSpPr>
        <p:spPr bwMode="auto">
          <a:xfrm>
            <a:off x="2257425" y="181927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04" name="Freeform 31"/>
          <p:cNvSpPr>
            <a:spLocks/>
          </p:cNvSpPr>
          <p:nvPr/>
        </p:nvSpPr>
        <p:spPr bwMode="auto">
          <a:xfrm rot="1520771" flipH="1">
            <a:off x="1628775" y="1989138"/>
            <a:ext cx="336550" cy="13176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grpSp>
        <p:nvGrpSpPr>
          <p:cNvPr id="16405" name="Group 73"/>
          <p:cNvGrpSpPr>
            <a:grpSpLocks noChangeAspect="1"/>
          </p:cNvGrpSpPr>
          <p:nvPr/>
        </p:nvGrpSpPr>
        <p:grpSpPr bwMode="auto">
          <a:xfrm>
            <a:off x="2305050" y="5834063"/>
            <a:ext cx="387350" cy="557212"/>
            <a:chOff x="24" y="1561"/>
            <a:chExt cx="610" cy="878"/>
          </a:xfrm>
        </p:grpSpPr>
        <p:grpSp>
          <p:nvGrpSpPr>
            <p:cNvPr id="16552" name="Group 74"/>
            <p:cNvGrpSpPr>
              <a:grpSpLocks noChangeAspect="1"/>
            </p:cNvGrpSpPr>
            <p:nvPr/>
          </p:nvGrpSpPr>
          <p:grpSpPr bwMode="auto">
            <a:xfrm>
              <a:off x="229" y="1833"/>
              <a:ext cx="211" cy="606"/>
              <a:chOff x="229" y="1833"/>
              <a:chExt cx="211" cy="606"/>
            </a:xfrm>
          </p:grpSpPr>
          <p:sp>
            <p:nvSpPr>
              <p:cNvPr id="16561" name="AutoShape 75"/>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62" name="AutoShape 76"/>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63" name="AutoShape 77"/>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64" name="AutoShape 78"/>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53" name="Group 79"/>
            <p:cNvGrpSpPr>
              <a:grpSpLocks noChangeAspect="1"/>
            </p:cNvGrpSpPr>
            <p:nvPr/>
          </p:nvGrpSpPr>
          <p:grpSpPr bwMode="auto">
            <a:xfrm>
              <a:off x="461" y="1561"/>
              <a:ext cx="173" cy="418"/>
              <a:chOff x="461" y="1561"/>
              <a:chExt cx="173" cy="418"/>
            </a:xfrm>
          </p:grpSpPr>
          <p:sp>
            <p:nvSpPr>
              <p:cNvPr id="16558" name="AutoShape 80"/>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9" name="AutoShape 81"/>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60" name="AutoShape 82"/>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54" name="Group 83"/>
            <p:cNvGrpSpPr>
              <a:grpSpLocks noChangeAspect="1"/>
            </p:cNvGrpSpPr>
            <p:nvPr/>
          </p:nvGrpSpPr>
          <p:grpSpPr bwMode="auto">
            <a:xfrm>
              <a:off x="24" y="1561"/>
              <a:ext cx="186" cy="417"/>
              <a:chOff x="24" y="1561"/>
              <a:chExt cx="186" cy="417"/>
            </a:xfrm>
          </p:grpSpPr>
          <p:sp>
            <p:nvSpPr>
              <p:cNvPr id="16555" name="AutoShape 84"/>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6" name="AutoShape 85"/>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7" name="AutoShape 86"/>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sp>
        <p:nvSpPr>
          <p:cNvPr id="16406" name="Rectangle 87"/>
          <p:cNvSpPr>
            <a:spLocks noChangeArrowheads="1"/>
          </p:cNvSpPr>
          <p:nvPr/>
        </p:nvSpPr>
        <p:spPr bwMode="auto">
          <a:xfrm>
            <a:off x="1030288" y="6369050"/>
            <a:ext cx="2651125" cy="242888"/>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grpSp>
        <p:nvGrpSpPr>
          <p:cNvPr id="16407" name="Group 112"/>
          <p:cNvGrpSpPr>
            <a:grpSpLocks noChangeAspect="1"/>
          </p:cNvGrpSpPr>
          <p:nvPr/>
        </p:nvGrpSpPr>
        <p:grpSpPr bwMode="auto">
          <a:xfrm flipV="1">
            <a:off x="6727825" y="2197100"/>
            <a:ext cx="393700" cy="561975"/>
            <a:chOff x="121" y="391"/>
            <a:chExt cx="610" cy="872"/>
          </a:xfrm>
        </p:grpSpPr>
        <p:grpSp>
          <p:nvGrpSpPr>
            <p:cNvPr id="16539" name="Group 113"/>
            <p:cNvGrpSpPr>
              <a:grpSpLocks noChangeAspect="1"/>
            </p:cNvGrpSpPr>
            <p:nvPr/>
          </p:nvGrpSpPr>
          <p:grpSpPr bwMode="auto">
            <a:xfrm>
              <a:off x="322" y="657"/>
              <a:ext cx="211" cy="606"/>
              <a:chOff x="202" y="1167"/>
              <a:chExt cx="211" cy="606"/>
            </a:xfrm>
          </p:grpSpPr>
          <p:sp>
            <p:nvSpPr>
              <p:cNvPr id="16548" name="AutoShape 114"/>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49" name="AutoShape 115"/>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50" name="AutoShape 116"/>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1" name="AutoShape 117"/>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40" name="Group 118"/>
            <p:cNvGrpSpPr>
              <a:grpSpLocks noChangeAspect="1"/>
            </p:cNvGrpSpPr>
            <p:nvPr/>
          </p:nvGrpSpPr>
          <p:grpSpPr bwMode="auto">
            <a:xfrm>
              <a:off x="558" y="391"/>
              <a:ext cx="173" cy="418"/>
              <a:chOff x="2689" y="368"/>
              <a:chExt cx="173" cy="418"/>
            </a:xfrm>
          </p:grpSpPr>
          <p:sp>
            <p:nvSpPr>
              <p:cNvPr id="16545" name="AutoShape 119"/>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6" name="AutoShape 120"/>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7" name="AutoShape 121"/>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41" name="Group 122"/>
            <p:cNvGrpSpPr>
              <a:grpSpLocks noChangeAspect="1"/>
            </p:cNvGrpSpPr>
            <p:nvPr/>
          </p:nvGrpSpPr>
          <p:grpSpPr bwMode="auto">
            <a:xfrm>
              <a:off x="121" y="391"/>
              <a:ext cx="186" cy="417"/>
              <a:chOff x="2252" y="368"/>
              <a:chExt cx="186" cy="417"/>
            </a:xfrm>
          </p:grpSpPr>
          <p:sp>
            <p:nvSpPr>
              <p:cNvPr id="16542" name="AutoShape 123"/>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3" name="AutoShape 124"/>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4" name="AutoShape 125"/>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grpSp>
        <p:nvGrpSpPr>
          <p:cNvPr id="16408" name="Group 126"/>
          <p:cNvGrpSpPr>
            <a:grpSpLocks noChangeAspect="1"/>
          </p:cNvGrpSpPr>
          <p:nvPr/>
        </p:nvGrpSpPr>
        <p:grpSpPr bwMode="auto">
          <a:xfrm flipV="1">
            <a:off x="1722438" y="5287963"/>
            <a:ext cx="393700" cy="561975"/>
            <a:chOff x="121" y="391"/>
            <a:chExt cx="610" cy="872"/>
          </a:xfrm>
        </p:grpSpPr>
        <p:grpSp>
          <p:nvGrpSpPr>
            <p:cNvPr id="16526" name="Group 127"/>
            <p:cNvGrpSpPr>
              <a:grpSpLocks noChangeAspect="1"/>
            </p:cNvGrpSpPr>
            <p:nvPr/>
          </p:nvGrpSpPr>
          <p:grpSpPr bwMode="auto">
            <a:xfrm>
              <a:off x="322" y="657"/>
              <a:ext cx="211" cy="606"/>
              <a:chOff x="202" y="1167"/>
              <a:chExt cx="211" cy="606"/>
            </a:xfrm>
          </p:grpSpPr>
          <p:sp>
            <p:nvSpPr>
              <p:cNvPr id="16535" name="AutoShape 128"/>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36" name="AutoShape 129"/>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37" name="AutoShape 130"/>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8" name="AutoShape 131"/>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27" name="Group 132"/>
            <p:cNvGrpSpPr>
              <a:grpSpLocks noChangeAspect="1"/>
            </p:cNvGrpSpPr>
            <p:nvPr/>
          </p:nvGrpSpPr>
          <p:grpSpPr bwMode="auto">
            <a:xfrm>
              <a:off x="558" y="391"/>
              <a:ext cx="173" cy="418"/>
              <a:chOff x="2689" y="368"/>
              <a:chExt cx="173" cy="418"/>
            </a:xfrm>
          </p:grpSpPr>
          <p:sp>
            <p:nvSpPr>
              <p:cNvPr id="16532" name="AutoShape 133"/>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3" name="AutoShape 134"/>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4" name="AutoShape 135"/>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28" name="Group 136"/>
            <p:cNvGrpSpPr>
              <a:grpSpLocks noChangeAspect="1"/>
            </p:cNvGrpSpPr>
            <p:nvPr/>
          </p:nvGrpSpPr>
          <p:grpSpPr bwMode="auto">
            <a:xfrm>
              <a:off x="121" y="391"/>
              <a:ext cx="186" cy="417"/>
              <a:chOff x="2252" y="368"/>
              <a:chExt cx="186" cy="417"/>
            </a:xfrm>
          </p:grpSpPr>
          <p:sp>
            <p:nvSpPr>
              <p:cNvPr id="16529" name="AutoShape 137"/>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0" name="AutoShape 138"/>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1" name="AutoShape 139"/>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grpSp>
        <p:nvGrpSpPr>
          <p:cNvPr id="16409" name="Group 140"/>
          <p:cNvGrpSpPr>
            <a:grpSpLocks noChangeAspect="1"/>
          </p:cNvGrpSpPr>
          <p:nvPr/>
        </p:nvGrpSpPr>
        <p:grpSpPr bwMode="auto">
          <a:xfrm flipV="1">
            <a:off x="2900363" y="5292725"/>
            <a:ext cx="393700" cy="561975"/>
            <a:chOff x="121" y="391"/>
            <a:chExt cx="610" cy="872"/>
          </a:xfrm>
        </p:grpSpPr>
        <p:grpSp>
          <p:nvGrpSpPr>
            <p:cNvPr id="16513" name="Group 141"/>
            <p:cNvGrpSpPr>
              <a:grpSpLocks noChangeAspect="1"/>
            </p:cNvGrpSpPr>
            <p:nvPr/>
          </p:nvGrpSpPr>
          <p:grpSpPr bwMode="auto">
            <a:xfrm>
              <a:off x="322" y="657"/>
              <a:ext cx="211" cy="606"/>
              <a:chOff x="202" y="1167"/>
              <a:chExt cx="211" cy="606"/>
            </a:xfrm>
          </p:grpSpPr>
          <p:sp>
            <p:nvSpPr>
              <p:cNvPr id="16522" name="AutoShape 142"/>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23" name="AutoShape 143"/>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24" name="AutoShape 144"/>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25" name="AutoShape 145"/>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14" name="Group 146"/>
            <p:cNvGrpSpPr>
              <a:grpSpLocks noChangeAspect="1"/>
            </p:cNvGrpSpPr>
            <p:nvPr/>
          </p:nvGrpSpPr>
          <p:grpSpPr bwMode="auto">
            <a:xfrm>
              <a:off x="558" y="391"/>
              <a:ext cx="173" cy="418"/>
              <a:chOff x="2689" y="368"/>
              <a:chExt cx="173" cy="418"/>
            </a:xfrm>
          </p:grpSpPr>
          <p:sp>
            <p:nvSpPr>
              <p:cNvPr id="16519" name="AutoShape 147"/>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20" name="AutoShape 148"/>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21" name="AutoShape 149"/>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15" name="Group 150"/>
            <p:cNvGrpSpPr>
              <a:grpSpLocks noChangeAspect="1"/>
            </p:cNvGrpSpPr>
            <p:nvPr/>
          </p:nvGrpSpPr>
          <p:grpSpPr bwMode="auto">
            <a:xfrm>
              <a:off x="121" y="391"/>
              <a:ext cx="186" cy="417"/>
              <a:chOff x="2252" y="368"/>
              <a:chExt cx="186" cy="417"/>
            </a:xfrm>
          </p:grpSpPr>
          <p:sp>
            <p:nvSpPr>
              <p:cNvPr id="16516" name="AutoShape 151"/>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7" name="AutoShape 152"/>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8" name="AutoShape 153"/>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grpSp>
        <p:nvGrpSpPr>
          <p:cNvPr id="16410" name="Group 171"/>
          <p:cNvGrpSpPr>
            <a:grpSpLocks noChangeAspect="1"/>
          </p:cNvGrpSpPr>
          <p:nvPr/>
        </p:nvGrpSpPr>
        <p:grpSpPr bwMode="auto">
          <a:xfrm flipV="1">
            <a:off x="7000875" y="1771650"/>
            <a:ext cx="393700" cy="561975"/>
            <a:chOff x="1004" y="2316"/>
            <a:chExt cx="1219" cy="1743"/>
          </a:xfrm>
        </p:grpSpPr>
        <p:sp>
          <p:nvSpPr>
            <p:cNvPr id="16503" name="AutoShape 172"/>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2221" name="AutoShape 173"/>
            <p:cNvSpPr>
              <a:spLocks noChangeAspect="1" noChangeArrowheads="1"/>
            </p:cNvSpPr>
            <p:nvPr/>
          </p:nvSpPr>
          <p:spPr bwMode="auto">
            <a:xfrm rot="2700000">
              <a:off x="885" y="2607"/>
              <a:ext cx="734" cy="152"/>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6505" name="AutoShape 174"/>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06" name="AutoShape 175"/>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7" name="AutoShape 176"/>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8" name="AutoShape 177"/>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9" name="AutoShape 178"/>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0" name="AutoShape 179"/>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1" name="AutoShape 180"/>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2" name="AutoShape 181"/>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11" name="Group 188"/>
          <p:cNvGrpSpPr>
            <a:grpSpLocks noChangeAspect="1"/>
          </p:cNvGrpSpPr>
          <p:nvPr/>
        </p:nvGrpSpPr>
        <p:grpSpPr bwMode="auto">
          <a:xfrm flipV="1">
            <a:off x="1404938" y="4892675"/>
            <a:ext cx="393700" cy="561975"/>
            <a:chOff x="1004" y="2316"/>
            <a:chExt cx="1219" cy="1743"/>
          </a:xfrm>
        </p:grpSpPr>
        <p:sp>
          <p:nvSpPr>
            <p:cNvPr id="16493" name="AutoShape 18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2238" name="AutoShape 190"/>
            <p:cNvSpPr>
              <a:spLocks noChangeAspect="1" noChangeArrowheads="1"/>
            </p:cNvSpPr>
            <p:nvPr/>
          </p:nvSpPr>
          <p:spPr bwMode="auto">
            <a:xfrm rot="2700000">
              <a:off x="885" y="2607"/>
              <a:ext cx="734" cy="152"/>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6495" name="AutoShape 19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496" name="AutoShape 19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7" name="AutoShape 19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8" name="AutoShape 19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9" name="AutoShape 19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0" name="AutoShape 19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1" name="AutoShape 19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2" name="AutoShape 19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sp>
        <p:nvSpPr>
          <p:cNvPr id="16412" name="AutoShape 200"/>
          <p:cNvSpPr>
            <a:spLocks noChangeArrowheads="1"/>
          </p:cNvSpPr>
          <p:nvPr/>
        </p:nvSpPr>
        <p:spPr bwMode="auto">
          <a:xfrm>
            <a:off x="1217613" y="1757363"/>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3" name="Freeform 231"/>
          <p:cNvSpPr>
            <a:spLocks/>
          </p:cNvSpPr>
          <p:nvPr/>
        </p:nvSpPr>
        <p:spPr bwMode="auto">
          <a:xfrm rot="-901101">
            <a:off x="1611313" y="47625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14" name="AutoShape 232"/>
          <p:cNvSpPr>
            <a:spLocks noChangeArrowheads="1"/>
          </p:cNvSpPr>
          <p:nvPr/>
        </p:nvSpPr>
        <p:spPr bwMode="auto">
          <a:xfrm>
            <a:off x="1898650" y="4560888"/>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5" name="Freeform 233"/>
          <p:cNvSpPr>
            <a:spLocks/>
          </p:cNvSpPr>
          <p:nvPr/>
        </p:nvSpPr>
        <p:spPr bwMode="auto">
          <a:xfrm rot="1520771" flipH="1">
            <a:off x="1270000" y="473075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16" name="AutoShape 234"/>
          <p:cNvSpPr>
            <a:spLocks noChangeArrowheads="1"/>
          </p:cNvSpPr>
          <p:nvPr/>
        </p:nvSpPr>
        <p:spPr bwMode="auto">
          <a:xfrm>
            <a:off x="858838" y="449897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7" name="Freeform 235"/>
          <p:cNvSpPr>
            <a:spLocks/>
          </p:cNvSpPr>
          <p:nvPr/>
        </p:nvSpPr>
        <p:spPr bwMode="auto">
          <a:xfrm rot="-901101">
            <a:off x="3390900" y="473075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18" name="AutoShape 236"/>
          <p:cNvSpPr>
            <a:spLocks noChangeArrowheads="1"/>
          </p:cNvSpPr>
          <p:nvPr/>
        </p:nvSpPr>
        <p:spPr bwMode="auto">
          <a:xfrm>
            <a:off x="3678238" y="4529138"/>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9" name="Freeform 237"/>
          <p:cNvSpPr>
            <a:spLocks/>
          </p:cNvSpPr>
          <p:nvPr/>
        </p:nvSpPr>
        <p:spPr bwMode="auto">
          <a:xfrm rot="1520771" flipH="1">
            <a:off x="3049588" y="46990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20" name="AutoShape 238"/>
          <p:cNvSpPr>
            <a:spLocks noChangeArrowheads="1"/>
          </p:cNvSpPr>
          <p:nvPr/>
        </p:nvSpPr>
        <p:spPr bwMode="auto">
          <a:xfrm>
            <a:off x="2638425" y="446722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21" name="Freeform 239"/>
          <p:cNvSpPr>
            <a:spLocks/>
          </p:cNvSpPr>
          <p:nvPr/>
        </p:nvSpPr>
        <p:spPr bwMode="auto">
          <a:xfrm rot="-901101">
            <a:off x="7208838" y="164465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22" name="AutoShape 240"/>
          <p:cNvSpPr>
            <a:spLocks noChangeArrowheads="1"/>
          </p:cNvSpPr>
          <p:nvPr/>
        </p:nvSpPr>
        <p:spPr bwMode="auto">
          <a:xfrm>
            <a:off x="7496175" y="1443038"/>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23" name="Freeform 241"/>
          <p:cNvSpPr>
            <a:spLocks/>
          </p:cNvSpPr>
          <p:nvPr/>
        </p:nvSpPr>
        <p:spPr bwMode="auto">
          <a:xfrm rot="1520771" flipH="1">
            <a:off x="6867525" y="16129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24" name="AutoShape 242"/>
          <p:cNvSpPr>
            <a:spLocks noChangeArrowheads="1"/>
          </p:cNvSpPr>
          <p:nvPr/>
        </p:nvSpPr>
        <p:spPr bwMode="auto">
          <a:xfrm>
            <a:off x="6456363" y="138112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25" name="Rectangle 243"/>
          <p:cNvSpPr>
            <a:spLocks noChangeArrowheads="1"/>
          </p:cNvSpPr>
          <p:nvPr/>
        </p:nvSpPr>
        <p:spPr bwMode="auto">
          <a:xfrm>
            <a:off x="5634038" y="6372225"/>
            <a:ext cx="2651125" cy="242888"/>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sp>
        <p:nvSpPr>
          <p:cNvPr id="16426" name="Oval 244"/>
          <p:cNvSpPr>
            <a:spLocks noChangeArrowheads="1"/>
          </p:cNvSpPr>
          <p:nvPr/>
        </p:nvSpPr>
        <p:spPr bwMode="auto">
          <a:xfrm>
            <a:off x="6153150" y="6102350"/>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427" name="Oval 245"/>
          <p:cNvSpPr>
            <a:spLocks noChangeArrowheads="1"/>
          </p:cNvSpPr>
          <p:nvPr/>
        </p:nvSpPr>
        <p:spPr bwMode="auto">
          <a:xfrm>
            <a:off x="6727825" y="6113463"/>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grpSp>
        <p:nvGrpSpPr>
          <p:cNvPr id="16428" name="Group 246"/>
          <p:cNvGrpSpPr>
            <a:grpSpLocks noChangeAspect="1"/>
          </p:cNvGrpSpPr>
          <p:nvPr/>
        </p:nvGrpSpPr>
        <p:grpSpPr bwMode="auto">
          <a:xfrm flipV="1">
            <a:off x="6396038" y="5656263"/>
            <a:ext cx="387350" cy="557212"/>
            <a:chOff x="24" y="1561"/>
            <a:chExt cx="610" cy="878"/>
          </a:xfrm>
        </p:grpSpPr>
        <p:grpSp>
          <p:nvGrpSpPr>
            <p:cNvPr id="16480" name="Group 247"/>
            <p:cNvGrpSpPr>
              <a:grpSpLocks noChangeAspect="1"/>
            </p:cNvGrpSpPr>
            <p:nvPr/>
          </p:nvGrpSpPr>
          <p:grpSpPr bwMode="auto">
            <a:xfrm>
              <a:off x="229" y="1833"/>
              <a:ext cx="211" cy="606"/>
              <a:chOff x="229" y="1833"/>
              <a:chExt cx="211" cy="606"/>
            </a:xfrm>
          </p:grpSpPr>
          <p:sp>
            <p:nvSpPr>
              <p:cNvPr id="16489" name="AutoShape 248"/>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490" name="AutoShape 249"/>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491" name="AutoShape 250"/>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2" name="AutoShape 251"/>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81" name="Group 252"/>
            <p:cNvGrpSpPr>
              <a:grpSpLocks noChangeAspect="1"/>
            </p:cNvGrpSpPr>
            <p:nvPr/>
          </p:nvGrpSpPr>
          <p:grpSpPr bwMode="auto">
            <a:xfrm>
              <a:off x="461" y="1561"/>
              <a:ext cx="173" cy="418"/>
              <a:chOff x="461" y="1561"/>
              <a:chExt cx="173" cy="418"/>
            </a:xfrm>
          </p:grpSpPr>
          <p:sp>
            <p:nvSpPr>
              <p:cNvPr id="16486" name="AutoShape 253"/>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7" name="AutoShape 254"/>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8" name="AutoShape 255"/>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82" name="Group 256"/>
            <p:cNvGrpSpPr>
              <a:grpSpLocks noChangeAspect="1"/>
            </p:cNvGrpSpPr>
            <p:nvPr/>
          </p:nvGrpSpPr>
          <p:grpSpPr bwMode="auto">
            <a:xfrm>
              <a:off x="24" y="1561"/>
              <a:ext cx="186" cy="417"/>
              <a:chOff x="24" y="1561"/>
              <a:chExt cx="186" cy="417"/>
            </a:xfrm>
          </p:grpSpPr>
          <p:sp>
            <p:nvSpPr>
              <p:cNvPr id="16483" name="AutoShape 257"/>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4" name="AutoShape 258"/>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5" name="AutoShape 259"/>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sp>
        <p:nvSpPr>
          <p:cNvPr id="16429" name="Freeform 260"/>
          <p:cNvSpPr>
            <a:spLocks/>
          </p:cNvSpPr>
          <p:nvPr/>
        </p:nvSpPr>
        <p:spPr bwMode="auto">
          <a:xfrm rot="-901101">
            <a:off x="6621463" y="55245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30" name="Freeform 262"/>
          <p:cNvSpPr>
            <a:spLocks/>
          </p:cNvSpPr>
          <p:nvPr/>
        </p:nvSpPr>
        <p:spPr bwMode="auto">
          <a:xfrm rot="1520771" flipH="1">
            <a:off x="6262688" y="5483225"/>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31" name="Oval 264"/>
          <p:cNvSpPr>
            <a:spLocks noChangeArrowheads="1"/>
          </p:cNvSpPr>
          <p:nvPr/>
        </p:nvSpPr>
        <p:spPr bwMode="auto">
          <a:xfrm>
            <a:off x="6224588" y="5413375"/>
            <a:ext cx="88900" cy="88900"/>
          </a:xfrm>
          <a:prstGeom prst="ellipse">
            <a:avLst/>
          </a:prstGeom>
          <a:gradFill rotWithShape="1">
            <a:gsLst>
              <a:gs pos="0">
                <a:schemeClr val="bg1"/>
              </a:gs>
              <a:gs pos="100000">
                <a:srgbClr val="1C1C1C"/>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sp>
        <p:nvSpPr>
          <p:cNvPr id="16432" name="Oval 265"/>
          <p:cNvSpPr>
            <a:spLocks noChangeArrowheads="1"/>
          </p:cNvSpPr>
          <p:nvPr/>
        </p:nvSpPr>
        <p:spPr bwMode="auto">
          <a:xfrm>
            <a:off x="6916738" y="5492750"/>
            <a:ext cx="88900" cy="88900"/>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nvGrpSpPr>
          <p:cNvPr id="16433" name="Group 274"/>
          <p:cNvGrpSpPr>
            <a:grpSpLocks/>
          </p:cNvGrpSpPr>
          <p:nvPr/>
        </p:nvGrpSpPr>
        <p:grpSpPr bwMode="auto">
          <a:xfrm>
            <a:off x="7183438" y="4972050"/>
            <a:ext cx="1101725" cy="414338"/>
            <a:chOff x="2726" y="2992"/>
            <a:chExt cx="694" cy="261"/>
          </a:xfrm>
        </p:grpSpPr>
        <p:grpSp>
          <p:nvGrpSpPr>
            <p:cNvPr id="16474" name="Group 273"/>
            <p:cNvGrpSpPr>
              <a:grpSpLocks/>
            </p:cNvGrpSpPr>
            <p:nvPr/>
          </p:nvGrpSpPr>
          <p:grpSpPr bwMode="auto">
            <a:xfrm flipH="1" flipV="1">
              <a:off x="3193" y="2992"/>
              <a:ext cx="227" cy="131"/>
              <a:chOff x="2839" y="3235"/>
              <a:chExt cx="227" cy="131"/>
            </a:xfrm>
          </p:grpSpPr>
          <p:sp>
            <p:nvSpPr>
              <p:cNvPr id="16478" name="Freeform 271"/>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9" name="Oval 272"/>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75" name="Freeform 268"/>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6" name="AutoShape 269"/>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77" name="Oval 270"/>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34" name="AutoShape 275"/>
          <p:cNvSpPr>
            <a:spLocks noChangeArrowheads="1"/>
          </p:cNvSpPr>
          <p:nvPr/>
        </p:nvSpPr>
        <p:spPr bwMode="auto">
          <a:xfrm>
            <a:off x="7269163" y="6027738"/>
            <a:ext cx="277812" cy="2349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sp>
        <p:nvSpPr>
          <p:cNvPr id="16435" name="Text Box 276"/>
          <p:cNvSpPr txBox="1">
            <a:spLocks noChangeArrowheads="1"/>
          </p:cNvSpPr>
          <p:nvPr/>
        </p:nvSpPr>
        <p:spPr bwMode="auto">
          <a:xfrm>
            <a:off x="7519988" y="5997575"/>
            <a:ext cx="985837" cy="274638"/>
          </a:xfrm>
          <a:prstGeom prst="rect">
            <a:avLst/>
          </a:prstGeom>
          <a:noFill/>
          <a:ln w="9525">
            <a:noFill/>
            <a:miter lim="800000"/>
            <a:headEnd/>
            <a:tailEnd/>
          </a:ln>
        </p:spPr>
        <p:txBody>
          <a:bodyPr wrap="none">
            <a:spAutoFit/>
          </a:bodyPr>
          <a:lstStyle/>
          <a:p>
            <a:pPr eaLnBrk="1" hangingPunct="1"/>
            <a:r>
              <a:rPr lang="en-US" sz="1200">
                <a:latin typeface="Calibri" pitchFamily="34" charset="0"/>
              </a:rPr>
              <a:t>Streptavidin</a:t>
            </a:r>
          </a:p>
        </p:txBody>
      </p:sp>
      <p:grpSp>
        <p:nvGrpSpPr>
          <p:cNvPr id="16436" name="Group 278"/>
          <p:cNvGrpSpPr>
            <a:grpSpLocks/>
          </p:cNvGrpSpPr>
          <p:nvPr/>
        </p:nvGrpSpPr>
        <p:grpSpPr bwMode="auto">
          <a:xfrm>
            <a:off x="4941888" y="5410200"/>
            <a:ext cx="1101725" cy="414338"/>
            <a:chOff x="2726" y="2992"/>
            <a:chExt cx="694" cy="261"/>
          </a:xfrm>
        </p:grpSpPr>
        <p:grpSp>
          <p:nvGrpSpPr>
            <p:cNvPr id="16468" name="Group 279"/>
            <p:cNvGrpSpPr>
              <a:grpSpLocks/>
            </p:cNvGrpSpPr>
            <p:nvPr/>
          </p:nvGrpSpPr>
          <p:grpSpPr bwMode="auto">
            <a:xfrm flipH="1" flipV="1">
              <a:off x="3193" y="2992"/>
              <a:ext cx="227" cy="131"/>
              <a:chOff x="2839" y="3235"/>
              <a:chExt cx="227" cy="131"/>
            </a:xfrm>
          </p:grpSpPr>
          <p:sp>
            <p:nvSpPr>
              <p:cNvPr id="16472" name="Freeform 280"/>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3" name="Oval 281"/>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69" name="Freeform 282"/>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0" name="AutoShape 283"/>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71" name="Oval 284"/>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37" name="AutoShape 285"/>
          <p:cNvSpPr>
            <a:spLocks noChangeArrowheads="1"/>
          </p:cNvSpPr>
          <p:nvPr/>
        </p:nvSpPr>
        <p:spPr bwMode="auto">
          <a:xfrm>
            <a:off x="5961063" y="5208588"/>
            <a:ext cx="344487" cy="2857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grpSp>
        <p:nvGrpSpPr>
          <p:cNvPr id="16438" name="Group 286"/>
          <p:cNvGrpSpPr>
            <a:grpSpLocks/>
          </p:cNvGrpSpPr>
          <p:nvPr/>
        </p:nvGrpSpPr>
        <p:grpSpPr bwMode="auto">
          <a:xfrm flipH="1">
            <a:off x="4943475" y="4876800"/>
            <a:ext cx="1101725" cy="414338"/>
            <a:chOff x="2726" y="2992"/>
            <a:chExt cx="694" cy="261"/>
          </a:xfrm>
        </p:grpSpPr>
        <p:grpSp>
          <p:nvGrpSpPr>
            <p:cNvPr id="16462" name="Group 287"/>
            <p:cNvGrpSpPr>
              <a:grpSpLocks/>
            </p:cNvGrpSpPr>
            <p:nvPr/>
          </p:nvGrpSpPr>
          <p:grpSpPr bwMode="auto">
            <a:xfrm flipH="1" flipV="1">
              <a:off x="3193" y="2992"/>
              <a:ext cx="227" cy="131"/>
              <a:chOff x="2839" y="3235"/>
              <a:chExt cx="227" cy="131"/>
            </a:xfrm>
          </p:grpSpPr>
          <p:sp>
            <p:nvSpPr>
              <p:cNvPr id="16466" name="Freeform 288"/>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67" name="Oval 289"/>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63" name="Freeform 290"/>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64" name="AutoShape 291"/>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65" name="Oval 292"/>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grpSp>
        <p:nvGrpSpPr>
          <p:cNvPr id="16439" name="Group 293"/>
          <p:cNvGrpSpPr>
            <a:grpSpLocks/>
          </p:cNvGrpSpPr>
          <p:nvPr/>
        </p:nvGrpSpPr>
        <p:grpSpPr bwMode="auto">
          <a:xfrm>
            <a:off x="6221413" y="4864100"/>
            <a:ext cx="1101725" cy="414338"/>
            <a:chOff x="2726" y="2992"/>
            <a:chExt cx="694" cy="261"/>
          </a:xfrm>
        </p:grpSpPr>
        <p:grpSp>
          <p:nvGrpSpPr>
            <p:cNvPr id="16456" name="Group 294"/>
            <p:cNvGrpSpPr>
              <a:grpSpLocks/>
            </p:cNvGrpSpPr>
            <p:nvPr/>
          </p:nvGrpSpPr>
          <p:grpSpPr bwMode="auto">
            <a:xfrm flipH="1" flipV="1">
              <a:off x="3193" y="2992"/>
              <a:ext cx="227" cy="131"/>
              <a:chOff x="2839" y="3235"/>
              <a:chExt cx="227" cy="131"/>
            </a:xfrm>
          </p:grpSpPr>
          <p:sp>
            <p:nvSpPr>
              <p:cNvPr id="16460" name="Freeform 295"/>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61" name="Oval 296"/>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57" name="Freeform 297"/>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58" name="AutoShape 298"/>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59" name="Oval 299"/>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40" name="AutoShape 300"/>
          <p:cNvSpPr>
            <a:spLocks noChangeArrowheads="1"/>
          </p:cNvSpPr>
          <p:nvPr/>
        </p:nvSpPr>
        <p:spPr bwMode="auto">
          <a:xfrm>
            <a:off x="7943850" y="4759325"/>
            <a:ext cx="344488" cy="2857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grpSp>
        <p:nvGrpSpPr>
          <p:cNvPr id="16441" name="Group 301"/>
          <p:cNvGrpSpPr>
            <a:grpSpLocks/>
          </p:cNvGrpSpPr>
          <p:nvPr/>
        </p:nvGrpSpPr>
        <p:grpSpPr bwMode="auto">
          <a:xfrm flipH="1">
            <a:off x="6918325" y="4435475"/>
            <a:ext cx="1101725" cy="414338"/>
            <a:chOff x="2726" y="2992"/>
            <a:chExt cx="694" cy="261"/>
          </a:xfrm>
        </p:grpSpPr>
        <p:grpSp>
          <p:nvGrpSpPr>
            <p:cNvPr id="16450" name="Group 302"/>
            <p:cNvGrpSpPr>
              <a:grpSpLocks/>
            </p:cNvGrpSpPr>
            <p:nvPr/>
          </p:nvGrpSpPr>
          <p:grpSpPr bwMode="auto">
            <a:xfrm flipH="1" flipV="1">
              <a:off x="3193" y="2992"/>
              <a:ext cx="227" cy="131"/>
              <a:chOff x="2839" y="3235"/>
              <a:chExt cx="227" cy="131"/>
            </a:xfrm>
          </p:grpSpPr>
          <p:sp>
            <p:nvSpPr>
              <p:cNvPr id="16454" name="Freeform 303"/>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55" name="Oval 304"/>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51" name="Freeform 305"/>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52" name="AutoShape 306"/>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53" name="Oval 307"/>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grpSp>
        <p:nvGrpSpPr>
          <p:cNvPr id="16442" name="Group 1"/>
          <p:cNvGrpSpPr>
            <a:grpSpLocks/>
          </p:cNvGrpSpPr>
          <p:nvPr/>
        </p:nvGrpSpPr>
        <p:grpSpPr bwMode="auto">
          <a:xfrm>
            <a:off x="3505200" y="2209800"/>
            <a:ext cx="1965325" cy="1941513"/>
            <a:chOff x="3505200" y="2209800"/>
            <a:chExt cx="1965897" cy="1942306"/>
          </a:xfrm>
        </p:grpSpPr>
        <p:sp>
          <p:nvSpPr>
            <p:cNvPr id="202" name="Rectangle 201"/>
            <p:cNvSpPr/>
            <p:nvPr/>
          </p:nvSpPr>
          <p:spPr>
            <a:xfrm>
              <a:off x="3505200" y="2209800"/>
              <a:ext cx="1965897" cy="19423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444" name="AutoShape 275"/>
            <p:cNvSpPr>
              <a:spLocks noChangeArrowheads="1"/>
            </p:cNvSpPr>
            <p:nvPr/>
          </p:nvSpPr>
          <p:spPr bwMode="auto">
            <a:xfrm>
              <a:off x="3783374" y="3728022"/>
              <a:ext cx="419260" cy="354574"/>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600">
                <a:latin typeface="Calibri" pitchFamily="34" charset="0"/>
              </a:endParaRPr>
            </a:p>
          </p:txBody>
        </p:sp>
        <p:sp>
          <p:nvSpPr>
            <p:cNvPr id="16445" name="Text Box 276"/>
            <p:cNvSpPr txBox="1">
              <a:spLocks noChangeArrowheads="1"/>
            </p:cNvSpPr>
            <p:nvPr/>
          </p:nvSpPr>
          <p:spPr bwMode="auto">
            <a:xfrm>
              <a:off x="4161908" y="3682501"/>
              <a:ext cx="1171539" cy="338553"/>
            </a:xfrm>
            <a:prstGeom prst="rect">
              <a:avLst/>
            </a:prstGeom>
            <a:noFill/>
            <a:ln w="9525">
              <a:noFill/>
              <a:miter lim="800000"/>
              <a:headEnd/>
              <a:tailEnd/>
            </a:ln>
          </p:spPr>
          <p:txBody>
            <a:bodyPr wrap="none">
              <a:spAutoFit/>
            </a:bodyPr>
            <a:lstStyle/>
            <a:p>
              <a:pPr eaLnBrk="1" hangingPunct="1"/>
              <a:r>
                <a:rPr lang="en-US" sz="1600">
                  <a:latin typeface="Calibri" pitchFamily="34" charset="0"/>
                </a:rPr>
                <a:t>streptavidin</a:t>
              </a:r>
            </a:p>
          </p:txBody>
        </p:sp>
        <p:sp>
          <p:nvSpPr>
            <p:cNvPr id="16446" name="AutoShape 29"/>
            <p:cNvSpPr>
              <a:spLocks noChangeArrowheads="1"/>
            </p:cNvSpPr>
            <p:nvPr/>
          </p:nvSpPr>
          <p:spPr bwMode="auto">
            <a:xfrm>
              <a:off x="3621660" y="2907469"/>
              <a:ext cx="742690" cy="606131"/>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1600" b="1">
                  <a:solidFill>
                    <a:srgbClr val="FF0000"/>
                  </a:solidFill>
                  <a:latin typeface="Calibri" pitchFamily="34" charset="0"/>
                </a:rPr>
                <a:t>HRP</a:t>
              </a:r>
            </a:p>
          </p:txBody>
        </p:sp>
        <p:sp>
          <p:nvSpPr>
            <p:cNvPr id="16447" name="Text Box 276"/>
            <p:cNvSpPr txBox="1">
              <a:spLocks noChangeArrowheads="1"/>
            </p:cNvSpPr>
            <p:nvPr/>
          </p:nvSpPr>
          <p:spPr bwMode="auto">
            <a:xfrm>
              <a:off x="4203510" y="2862173"/>
              <a:ext cx="1159547" cy="584775"/>
            </a:xfrm>
            <a:prstGeom prst="rect">
              <a:avLst/>
            </a:prstGeom>
            <a:noFill/>
            <a:ln w="9525">
              <a:noFill/>
              <a:miter lim="800000"/>
              <a:headEnd/>
              <a:tailEnd/>
            </a:ln>
          </p:spPr>
          <p:txBody>
            <a:bodyPr wrap="none">
              <a:spAutoFit/>
            </a:bodyPr>
            <a:lstStyle/>
            <a:p>
              <a:pPr eaLnBrk="1" hangingPunct="1"/>
              <a:r>
                <a:rPr lang="en-US" sz="1600">
                  <a:latin typeface="Calibri" pitchFamily="34" charset="0"/>
                </a:rPr>
                <a:t>horseradish</a:t>
              </a:r>
            </a:p>
            <a:p>
              <a:pPr eaLnBrk="1" hangingPunct="1"/>
              <a:r>
                <a:rPr lang="en-US" sz="1600">
                  <a:latin typeface="Calibri" pitchFamily="34" charset="0"/>
                </a:rPr>
                <a:t>peroxidase</a:t>
              </a:r>
            </a:p>
          </p:txBody>
        </p:sp>
        <p:sp>
          <p:nvSpPr>
            <p:cNvPr id="16448" name="Text Box 276"/>
            <p:cNvSpPr txBox="1">
              <a:spLocks noChangeArrowheads="1"/>
            </p:cNvSpPr>
            <p:nvPr/>
          </p:nvSpPr>
          <p:spPr bwMode="auto">
            <a:xfrm>
              <a:off x="4414075" y="2323306"/>
              <a:ext cx="807784" cy="338553"/>
            </a:xfrm>
            <a:prstGeom prst="rect">
              <a:avLst/>
            </a:prstGeom>
            <a:noFill/>
            <a:ln w="9525">
              <a:noFill/>
              <a:miter lim="800000"/>
              <a:headEnd/>
              <a:tailEnd/>
            </a:ln>
          </p:spPr>
          <p:txBody>
            <a:bodyPr wrap="none">
              <a:spAutoFit/>
            </a:bodyPr>
            <a:lstStyle/>
            <a:p>
              <a:pPr eaLnBrk="1" hangingPunct="1"/>
              <a:r>
                <a:rPr lang="en-US" sz="1600">
                  <a:latin typeface="Calibri" pitchFamily="34" charset="0"/>
                </a:rPr>
                <a:t>antigen</a:t>
              </a:r>
            </a:p>
          </p:txBody>
        </p:sp>
        <p:sp>
          <p:nvSpPr>
            <p:cNvPr id="16449" name="Oval 11"/>
            <p:cNvSpPr>
              <a:spLocks noChangeArrowheads="1"/>
            </p:cNvSpPr>
            <p:nvPr/>
          </p:nvSpPr>
          <p:spPr bwMode="auto">
            <a:xfrm>
              <a:off x="3768137" y="2269031"/>
              <a:ext cx="509459" cy="509459"/>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2000" b="1">
                  <a:latin typeface="Calibri" pitchFamily="34" charset="0"/>
                </a:rPr>
                <a:t>Ag</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211138" y="182563"/>
            <a:ext cx="2921000" cy="549275"/>
          </a:xfrm>
          <a:prstGeom prst="rect">
            <a:avLst/>
          </a:prstGeom>
          <a:noFill/>
          <a:ln w="38100">
            <a:noFill/>
            <a:miter lim="800000"/>
            <a:headEnd/>
            <a:tailEnd/>
          </a:ln>
        </p:spPr>
        <p:txBody>
          <a:bodyPr wrap="none">
            <a:spAutoFit/>
          </a:bodyPr>
          <a:lstStyle/>
          <a:p>
            <a:pPr eaLnBrk="1" hangingPunct="1"/>
            <a:r>
              <a:rPr lang="en-US" sz="2000" b="1">
                <a:latin typeface="Calibri" pitchFamily="34" charset="0"/>
              </a:rPr>
              <a:t>Simple ELISA protocol</a:t>
            </a:r>
            <a:br>
              <a:rPr lang="en-US" sz="2000" b="1">
                <a:latin typeface="Calibri" pitchFamily="34" charset="0"/>
              </a:rPr>
            </a:br>
            <a:r>
              <a:rPr lang="en-US" sz="1000" b="1">
                <a:latin typeface="Calibri" pitchFamily="34" charset="0"/>
              </a:rPr>
              <a:t>(For screening monoclonal antibodies)</a:t>
            </a:r>
            <a:endParaRPr lang="en-US" sz="2000" b="1">
              <a:latin typeface="Calibri" pitchFamily="34" charset="0"/>
            </a:endParaRPr>
          </a:p>
        </p:txBody>
      </p:sp>
      <p:grpSp>
        <p:nvGrpSpPr>
          <p:cNvPr id="17411" name="Group 5"/>
          <p:cNvGrpSpPr>
            <a:grpSpLocks noChangeAspect="1"/>
          </p:cNvGrpSpPr>
          <p:nvPr/>
        </p:nvGrpSpPr>
        <p:grpSpPr bwMode="auto">
          <a:xfrm>
            <a:off x="1684338" y="1227138"/>
            <a:ext cx="1462087" cy="966787"/>
            <a:chOff x="1944" y="1584"/>
            <a:chExt cx="1843" cy="1220"/>
          </a:xfrm>
        </p:grpSpPr>
        <p:sp>
          <p:nvSpPr>
            <p:cNvPr id="17797" name="Oval 6"/>
            <p:cNvSpPr>
              <a:spLocks noChangeAspect="1" noChangeArrowheads="1"/>
            </p:cNvSpPr>
            <p:nvPr/>
          </p:nvSpPr>
          <p:spPr bwMode="auto">
            <a:xfrm>
              <a:off x="204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98" name="Oval 7"/>
            <p:cNvSpPr>
              <a:spLocks noChangeAspect="1" noChangeArrowheads="1"/>
            </p:cNvSpPr>
            <p:nvPr/>
          </p:nvSpPr>
          <p:spPr bwMode="auto">
            <a:xfrm>
              <a:off x="218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99" name="Oval 8"/>
            <p:cNvSpPr>
              <a:spLocks noChangeAspect="1" noChangeArrowheads="1"/>
            </p:cNvSpPr>
            <p:nvPr/>
          </p:nvSpPr>
          <p:spPr bwMode="auto">
            <a:xfrm>
              <a:off x="2327" y="168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0" name="Oval 9"/>
            <p:cNvSpPr>
              <a:spLocks noChangeAspect="1" noChangeArrowheads="1"/>
            </p:cNvSpPr>
            <p:nvPr/>
          </p:nvSpPr>
          <p:spPr bwMode="auto">
            <a:xfrm>
              <a:off x="246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1" name="Oval 10"/>
            <p:cNvSpPr>
              <a:spLocks noChangeAspect="1" noChangeArrowheads="1"/>
            </p:cNvSpPr>
            <p:nvPr/>
          </p:nvSpPr>
          <p:spPr bwMode="auto">
            <a:xfrm>
              <a:off x="260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2" name="Oval 11"/>
            <p:cNvSpPr>
              <a:spLocks noChangeAspect="1" noChangeArrowheads="1"/>
            </p:cNvSpPr>
            <p:nvPr/>
          </p:nvSpPr>
          <p:spPr bwMode="auto">
            <a:xfrm>
              <a:off x="274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3" name="Oval 12"/>
            <p:cNvSpPr>
              <a:spLocks noChangeAspect="1" noChangeArrowheads="1"/>
            </p:cNvSpPr>
            <p:nvPr/>
          </p:nvSpPr>
          <p:spPr bwMode="auto">
            <a:xfrm>
              <a:off x="288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4" name="Oval 13"/>
            <p:cNvSpPr>
              <a:spLocks noChangeAspect="1" noChangeArrowheads="1"/>
            </p:cNvSpPr>
            <p:nvPr/>
          </p:nvSpPr>
          <p:spPr bwMode="auto">
            <a:xfrm>
              <a:off x="302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5" name="Oval 14"/>
            <p:cNvSpPr>
              <a:spLocks noChangeAspect="1" noChangeArrowheads="1"/>
            </p:cNvSpPr>
            <p:nvPr/>
          </p:nvSpPr>
          <p:spPr bwMode="auto">
            <a:xfrm>
              <a:off x="316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6" name="Oval 15"/>
            <p:cNvSpPr>
              <a:spLocks noChangeAspect="1" noChangeArrowheads="1"/>
            </p:cNvSpPr>
            <p:nvPr/>
          </p:nvSpPr>
          <p:spPr bwMode="auto">
            <a:xfrm>
              <a:off x="330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7" name="Oval 16"/>
            <p:cNvSpPr>
              <a:spLocks noChangeAspect="1" noChangeArrowheads="1"/>
            </p:cNvSpPr>
            <p:nvPr/>
          </p:nvSpPr>
          <p:spPr bwMode="auto">
            <a:xfrm>
              <a:off x="344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8" name="Oval 17"/>
            <p:cNvSpPr>
              <a:spLocks noChangeAspect="1" noChangeArrowheads="1"/>
            </p:cNvSpPr>
            <p:nvPr/>
          </p:nvSpPr>
          <p:spPr bwMode="auto">
            <a:xfrm>
              <a:off x="3590"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9" name="Oval 18"/>
            <p:cNvSpPr>
              <a:spLocks noChangeAspect="1" noChangeArrowheads="1"/>
            </p:cNvSpPr>
            <p:nvPr/>
          </p:nvSpPr>
          <p:spPr bwMode="auto">
            <a:xfrm>
              <a:off x="204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0" name="Oval 19"/>
            <p:cNvSpPr>
              <a:spLocks noChangeAspect="1" noChangeArrowheads="1"/>
            </p:cNvSpPr>
            <p:nvPr/>
          </p:nvSpPr>
          <p:spPr bwMode="auto">
            <a:xfrm>
              <a:off x="218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1" name="Oval 20"/>
            <p:cNvSpPr>
              <a:spLocks noChangeAspect="1" noChangeArrowheads="1"/>
            </p:cNvSpPr>
            <p:nvPr/>
          </p:nvSpPr>
          <p:spPr bwMode="auto">
            <a:xfrm>
              <a:off x="2327" y="1811"/>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2" name="Oval 21"/>
            <p:cNvSpPr>
              <a:spLocks noChangeAspect="1" noChangeArrowheads="1"/>
            </p:cNvSpPr>
            <p:nvPr/>
          </p:nvSpPr>
          <p:spPr bwMode="auto">
            <a:xfrm>
              <a:off x="246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3" name="Oval 22"/>
            <p:cNvSpPr>
              <a:spLocks noChangeAspect="1" noChangeArrowheads="1"/>
            </p:cNvSpPr>
            <p:nvPr/>
          </p:nvSpPr>
          <p:spPr bwMode="auto">
            <a:xfrm>
              <a:off x="260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4" name="Oval 23"/>
            <p:cNvSpPr>
              <a:spLocks noChangeAspect="1" noChangeArrowheads="1"/>
            </p:cNvSpPr>
            <p:nvPr/>
          </p:nvSpPr>
          <p:spPr bwMode="auto">
            <a:xfrm>
              <a:off x="274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5" name="Oval 24"/>
            <p:cNvSpPr>
              <a:spLocks noChangeAspect="1" noChangeArrowheads="1"/>
            </p:cNvSpPr>
            <p:nvPr/>
          </p:nvSpPr>
          <p:spPr bwMode="auto">
            <a:xfrm>
              <a:off x="288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6" name="Oval 25"/>
            <p:cNvSpPr>
              <a:spLocks noChangeAspect="1" noChangeArrowheads="1"/>
            </p:cNvSpPr>
            <p:nvPr/>
          </p:nvSpPr>
          <p:spPr bwMode="auto">
            <a:xfrm>
              <a:off x="302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7" name="Oval 26"/>
            <p:cNvSpPr>
              <a:spLocks noChangeAspect="1" noChangeArrowheads="1"/>
            </p:cNvSpPr>
            <p:nvPr/>
          </p:nvSpPr>
          <p:spPr bwMode="auto">
            <a:xfrm>
              <a:off x="316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8" name="Oval 27"/>
            <p:cNvSpPr>
              <a:spLocks noChangeAspect="1" noChangeArrowheads="1"/>
            </p:cNvSpPr>
            <p:nvPr/>
          </p:nvSpPr>
          <p:spPr bwMode="auto">
            <a:xfrm>
              <a:off x="330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9" name="Oval 28"/>
            <p:cNvSpPr>
              <a:spLocks noChangeAspect="1" noChangeArrowheads="1"/>
            </p:cNvSpPr>
            <p:nvPr/>
          </p:nvSpPr>
          <p:spPr bwMode="auto">
            <a:xfrm>
              <a:off x="344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0" name="Oval 29"/>
            <p:cNvSpPr>
              <a:spLocks noChangeAspect="1" noChangeArrowheads="1"/>
            </p:cNvSpPr>
            <p:nvPr/>
          </p:nvSpPr>
          <p:spPr bwMode="auto">
            <a:xfrm>
              <a:off x="3590"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1" name="Oval 30"/>
            <p:cNvSpPr>
              <a:spLocks noChangeAspect="1" noChangeArrowheads="1"/>
            </p:cNvSpPr>
            <p:nvPr/>
          </p:nvSpPr>
          <p:spPr bwMode="auto">
            <a:xfrm>
              <a:off x="204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2" name="Oval 31"/>
            <p:cNvSpPr>
              <a:spLocks noChangeAspect="1" noChangeArrowheads="1"/>
            </p:cNvSpPr>
            <p:nvPr/>
          </p:nvSpPr>
          <p:spPr bwMode="auto">
            <a:xfrm>
              <a:off x="218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3" name="Oval 32"/>
            <p:cNvSpPr>
              <a:spLocks noChangeAspect="1" noChangeArrowheads="1"/>
            </p:cNvSpPr>
            <p:nvPr/>
          </p:nvSpPr>
          <p:spPr bwMode="auto">
            <a:xfrm>
              <a:off x="2327" y="1943"/>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4" name="Oval 33"/>
            <p:cNvSpPr>
              <a:spLocks noChangeAspect="1" noChangeArrowheads="1"/>
            </p:cNvSpPr>
            <p:nvPr/>
          </p:nvSpPr>
          <p:spPr bwMode="auto">
            <a:xfrm>
              <a:off x="246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5" name="Oval 34"/>
            <p:cNvSpPr>
              <a:spLocks noChangeAspect="1" noChangeArrowheads="1"/>
            </p:cNvSpPr>
            <p:nvPr/>
          </p:nvSpPr>
          <p:spPr bwMode="auto">
            <a:xfrm>
              <a:off x="260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6" name="Oval 35"/>
            <p:cNvSpPr>
              <a:spLocks noChangeAspect="1" noChangeArrowheads="1"/>
            </p:cNvSpPr>
            <p:nvPr/>
          </p:nvSpPr>
          <p:spPr bwMode="auto">
            <a:xfrm>
              <a:off x="274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7" name="Oval 36"/>
            <p:cNvSpPr>
              <a:spLocks noChangeAspect="1" noChangeArrowheads="1"/>
            </p:cNvSpPr>
            <p:nvPr/>
          </p:nvSpPr>
          <p:spPr bwMode="auto">
            <a:xfrm>
              <a:off x="288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8" name="Oval 37"/>
            <p:cNvSpPr>
              <a:spLocks noChangeAspect="1" noChangeArrowheads="1"/>
            </p:cNvSpPr>
            <p:nvPr/>
          </p:nvSpPr>
          <p:spPr bwMode="auto">
            <a:xfrm>
              <a:off x="302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9" name="Oval 38"/>
            <p:cNvSpPr>
              <a:spLocks noChangeAspect="1" noChangeArrowheads="1"/>
            </p:cNvSpPr>
            <p:nvPr/>
          </p:nvSpPr>
          <p:spPr bwMode="auto">
            <a:xfrm>
              <a:off x="316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0" name="Oval 39"/>
            <p:cNvSpPr>
              <a:spLocks noChangeAspect="1" noChangeArrowheads="1"/>
            </p:cNvSpPr>
            <p:nvPr/>
          </p:nvSpPr>
          <p:spPr bwMode="auto">
            <a:xfrm>
              <a:off x="330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1" name="Oval 40"/>
            <p:cNvSpPr>
              <a:spLocks noChangeAspect="1" noChangeArrowheads="1"/>
            </p:cNvSpPr>
            <p:nvPr/>
          </p:nvSpPr>
          <p:spPr bwMode="auto">
            <a:xfrm>
              <a:off x="344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2" name="Oval 41"/>
            <p:cNvSpPr>
              <a:spLocks noChangeAspect="1" noChangeArrowheads="1"/>
            </p:cNvSpPr>
            <p:nvPr/>
          </p:nvSpPr>
          <p:spPr bwMode="auto">
            <a:xfrm>
              <a:off x="3590"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3" name="Oval 42"/>
            <p:cNvSpPr>
              <a:spLocks noChangeAspect="1" noChangeArrowheads="1"/>
            </p:cNvSpPr>
            <p:nvPr/>
          </p:nvSpPr>
          <p:spPr bwMode="auto">
            <a:xfrm>
              <a:off x="204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4" name="Oval 43"/>
            <p:cNvSpPr>
              <a:spLocks noChangeAspect="1" noChangeArrowheads="1"/>
            </p:cNvSpPr>
            <p:nvPr/>
          </p:nvSpPr>
          <p:spPr bwMode="auto">
            <a:xfrm>
              <a:off x="218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5" name="Oval 44"/>
            <p:cNvSpPr>
              <a:spLocks noChangeAspect="1" noChangeArrowheads="1"/>
            </p:cNvSpPr>
            <p:nvPr/>
          </p:nvSpPr>
          <p:spPr bwMode="auto">
            <a:xfrm>
              <a:off x="2327" y="2075"/>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6" name="Oval 45"/>
            <p:cNvSpPr>
              <a:spLocks noChangeAspect="1" noChangeArrowheads="1"/>
            </p:cNvSpPr>
            <p:nvPr/>
          </p:nvSpPr>
          <p:spPr bwMode="auto">
            <a:xfrm>
              <a:off x="246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7" name="Oval 46"/>
            <p:cNvSpPr>
              <a:spLocks noChangeAspect="1" noChangeArrowheads="1"/>
            </p:cNvSpPr>
            <p:nvPr/>
          </p:nvSpPr>
          <p:spPr bwMode="auto">
            <a:xfrm>
              <a:off x="260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8" name="Oval 47"/>
            <p:cNvSpPr>
              <a:spLocks noChangeAspect="1" noChangeArrowheads="1"/>
            </p:cNvSpPr>
            <p:nvPr/>
          </p:nvSpPr>
          <p:spPr bwMode="auto">
            <a:xfrm>
              <a:off x="274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9" name="Oval 48"/>
            <p:cNvSpPr>
              <a:spLocks noChangeAspect="1" noChangeArrowheads="1"/>
            </p:cNvSpPr>
            <p:nvPr/>
          </p:nvSpPr>
          <p:spPr bwMode="auto">
            <a:xfrm>
              <a:off x="288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0" name="Oval 49"/>
            <p:cNvSpPr>
              <a:spLocks noChangeAspect="1" noChangeArrowheads="1"/>
            </p:cNvSpPr>
            <p:nvPr/>
          </p:nvSpPr>
          <p:spPr bwMode="auto">
            <a:xfrm>
              <a:off x="302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1" name="Oval 50"/>
            <p:cNvSpPr>
              <a:spLocks noChangeAspect="1" noChangeArrowheads="1"/>
            </p:cNvSpPr>
            <p:nvPr/>
          </p:nvSpPr>
          <p:spPr bwMode="auto">
            <a:xfrm>
              <a:off x="316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2" name="Oval 51"/>
            <p:cNvSpPr>
              <a:spLocks noChangeAspect="1" noChangeArrowheads="1"/>
            </p:cNvSpPr>
            <p:nvPr/>
          </p:nvSpPr>
          <p:spPr bwMode="auto">
            <a:xfrm>
              <a:off x="330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3" name="Oval 52"/>
            <p:cNvSpPr>
              <a:spLocks noChangeAspect="1" noChangeArrowheads="1"/>
            </p:cNvSpPr>
            <p:nvPr/>
          </p:nvSpPr>
          <p:spPr bwMode="auto">
            <a:xfrm>
              <a:off x="344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4" name="Oval 53"/>
            <p:cNvSpPr>
              <a:spLocks noChangeAspect="1" noChangeArrowheads="1"/>
            </p:cNvSpPr>
            <p:nvPr/>
          </p:nvSpPr>
          <p:spPr bwMode="auto">
            <a:xfrm>
              <a:off x="3590"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5" name="Oval 54"/>
            <p:cNvSpPr>
              <a:spLocks noChangeAspect="1" noChangeArrowheads="1"/>
            </p:cNvSpPr>
            <p:nvPr/>
          </p:nvSpPr>
          <p:spPr bwMode="auto">
            <a:xfrm>
              <a:off x="204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6" name="Oval 55"/>
            <p:cNvSpPr>
              <a:spLocks noChangeAspect="1" noChangeArrowheads="1"/>
            </p:cNvSpPr>
            <p:nvPr/>
          </p:nvSpPr>
          <p:spPr bwMode="auto">
            <a:xfrm>
              <a:off x="218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7" name="Oval 56"/>
            <p:cNvSpPr>
              <a:spLocks noChangeAspect="1" noChangeArrowheads="1"/>
            </p:cNvSpPr>
            <p:nvPr/>
          </p:nvSpPr>
          <p:spPr bwMode="auto">
            <a:xfrm>
              <a:off x="2327" y="2207"/>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8" name="Oval 57"/>
            <p:cNvSpPr>
              <a:spLocks noChangeAspect="1" noChangeArrowheads="1"/>
            </p:cNvSpPr>
            <p:nvPr/>
          </p:nvSpPr>
          <p:spPr bwMode="auto">
            <a:xfrm>
              <a:off x="246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9" name="Oval 58"/>
            <p:cNvSpPr>
              <a:spLocks noChangeAspect="1" noChangeArrowheads="1"/>
            </p:cNvSpPr>
            <p:nvPr/>
          </p:nvSpPr>
          <p:spPr bwMode="auto">
            <a:xfrm>
              <a:off x="260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0" name="Oval 59"/>
            <p:cNvSpPr>
              <a:spLocks noChangeAspect="1" noChangeArrowheads="1"/>
            </p:cNvSpPr>
            <p:nvPr/>
          </p:nvSpPr>
          <p:spPr bwMode="auto">
            <a:xfrm>
              <a:off x="274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1" name="Oval 60"/>
            <p:cNvSpPr>
              <a:spLocks noChangeAspect="1" noChangeArrowheads="1"/>
            </p:cNvSpPr>
            <p:nvPr/>
          </p:nvSpPr>
          <p:spPr bwMode="auto">
            <a:xfrm>
              <a:off x="288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2" name="Oval 61"/>
            <p:cNvSpPr>
              <a:spLocks noChangeAspect="1" noChangeArrowheads="1"/>
            </p:cNvSpPr>
            <p:nvPr/>
          </p:nvSpPr>
          <p:spPr bwMode="auto">
            <a:xfrm>
              <a:off x="302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3" name="Oval 62"/>
            <p:cNvSpPr>
              <a:spLocks noChangeAspect="1" noChangeArrowheads="1"/>
            </p:cNvSpPr>
            <p:nvPr/>
          </p:nvSpPr>
          <p:spPr bwMode="auto">
            <a:xfrm>
              <a:off x="316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4" name="Oval 63"/>
            <p:cNvSpPr>
              <a:spLocks noChangeAspect="1" noChangeArrowheads="1"/>
            </p:cNvSpPr>
            <p:nvPr/>
          </p:nvSpPr>
          <p:spPr bwMode="auto">
            <a:xfrm>
              <a:off x="330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5" name="Oval 64"/>
            <p:cNvSpPr>
              <a:spLocks noChangeAspect="1" noChangeArrowheads="1"/>
            </p:cNvSpPr>
            <p:nvPr/>
          </p:nvSpPr>
          <p:spPr bwMode="auto">
            <a:xfrm>
              <a:off x="344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6" name="Oval 65"/>
            <p:cNvSpPr>
              <a:spLocks noChangeAspect="1" noChangeArrowheads="1"/>
            </p:cNvSpPr>
            <p:nvPr/>
          </p:nvSpPr>
          <p:spPr bwMode="auto">
            <a:xfrm>
              <a:off x="3590"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7" name="Oval 66"/>
            <p:cNvSpPr>
              <a:spLocks noChangeAspect="1" noChangeArrowheads="1"/>
            </p:cNvSpPr>
            <p:nvPr/>
          </p:nvSpPr>
          <p:spPr bwMode="auto">
            <a:xfrm>
              <a:off x="204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8" name="Oval 67"/>
            <p:cNvSpPr>
              <a:spLocks noChangeAspect="1" noChangeArrowheads="1"/>
            </p:cNvSpPr>
            <p:nvPr/>
          </p:nvSpPr>
          <p:spPr bwMode="auto">
            <a:xfrm>
              <a:off x="218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9" name="Oval 68"/>
            <p:cNvSpPr>
              <a:spLocks noChangeAspect="1" noChangeArrowheads="1"/>
            </p:cNvSpPr>
            <p:nvPr/>
          </p:nvSpPr>
          <p:spPr bwMode="auto">
            <a:xfrm>
              <a:off x="2327" y="2338"/>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0" name="Oval 69"/>
            <p:cNvSpPr>
              <a:spLocks noChangeAspect="1" noChangeArrowheads="1"/>
            </p:cNvSpPr>
            <p:nvPr/>
          </p:nvSpPr>
          <p:spPr bwMode="auto">
            <a:xfrm>
              <a:off x="246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1" name="Oval 70"/>
            <p:cNvSpPr>
              <a:spLocks noChangeAspect="1" noChangeArrowheads="1"/>
            </p:cNvSpPr>
            <p:nvPr/>
          </p:nvSpPr>
          <p:spPr bwMode="auto">
            <a:xfrm>
              <a:off x="260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2" name="Oval 71"/>
            <p:cNvSpPr>
              <a:spLocks noChangeAspect="1" noChangeArrowheads="1"/>
            </p:cNvSpPr>
            <p:nvPr/>
          </p:nvSpPr>
          <p:spPr bwMode="auto">
            <a:xfrm>
              <a:off x="274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3" name="Oval 72"/>
            <p:cNvSpPr>
              <a:spLocks noChangeAspect="1" noChangeArrowheads="1"/>
            </p:cNvSpPr>
            <p:nvPr/>
          </p:nvSpPr>
          <p:spPr bwMode="auto">
            <a:xfrm>
              <a:off x="288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4" name="Oval 73"/>
            <p:cNvSpPr>
              <a:spLocks noChangeAspect="1" noChangeArrowheads="1"/>
            </p:cNvSpPr>
            <p:nvPr/>
          </p:nvSpPr>
          <p:spPr bwMode="auto">
            <a:xfrm>
              <a:off x="302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5" name="Oval 74"/>
            <p:cNvSpPr>
              <a:spLocks noChangeAspect="1" noChangeArrowheads="1"/>
            </p:cNvSpPr>
            <p:nvPr/>
          </p:nvSpPr>
          <p:spPr bwMode="auto">
            <a:xfrm>
              <a:off x="316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6" name="Oval 75"/>
            <p:cNvSpPr>
              <a:spLocks noChangeAspect="1" noChangeArrowheads="1"/>
            </p:cNvSpPr>
            <p:nvPr/>
          </p:nvSpPr>
          <p:spPr bwMode="auto">
            <a:xfrm>
              <a:off x="330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7" name="Oval 76"/>
            <p:cNvSpPr>
              <a:spLocks noChangeAspect="1" noChangeArrowheads="1"/>
            </p:cNvSpPr>
            <p:nvPr/>
          </p:nvSpPr>
          <p:spPr bwMode="auto">
            <a:xfrm>
              <a:off x="344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8" name="Oval 77"/>
            <p:cNvSpPr>
              <a:spLocks noChangeAspect="1" noChangeArrowheads="1"/>
            </p:cNvSpPr>
            <p:nvPr/>
          </p:nvSpPr>
          <p:spPr bwMode="auto">
            <a:xfrm>
              <a:off x="3590"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9" name="Oval 78"/>
            <p:cNvSpPr>
              <a:spLocks noChangeAspect="1" noChangeArrowheads="1"/>
            </p:cNvSpPr>
            <p:nvPr/>
          </p:nvSpPr>
          <p:spPr bwMode="auto">
            <a:xfrm>
              <a:off x="204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0" name="Oval 79"/>
            <p:cNvSpPr>
              <a:spLocks noChangeAspect="1" noChangeArrowheads="1"/>
            </p:cNvSpPr>
            <p:nvPr/>
          </p:nvSpPr>
          <p:spPr bwMode="auto">
            <a:xfrm>
              <a:off x="218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1" name="Oval 80"/>
            <p:cNvSpPr>
              <a:spLocks noChangeAspect="1" noChangeArrowheads="1"/>
            </p:cNvSpPr>
            <p:nvPr/>
          </p:nvSpPr>
          <p:spPr bwMode="auto">
            <a:xfrm>
              <a:off x="2327" y="247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2" name="Oval 81"/>
            <p:cNvSpPr>
              <a:spLocks noChangeAspect="1" noChangeArrowheads="1"/>
            </p:cNvSpPr>
            <p:nvPr/>
          </p:nvSpPr>
          <p:spPr bwMode="auto">
            <a:xfrm>
              <a:off x="246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3" name="Oval 82"/>
            <p:cNvSpPr>
              <a:spLocks noChangeAspect="1" noChangeArrowheads="1"/>
            </p:cNvSpPr>
            <p:nvPr/>
          </p:nvSpPr>
          <p:spPr bwMode="auto">
            <a:xfrm>
              <a:off x="260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4" name="Oval 83"/>
            <p:cNvSpPr>
              <a:spLocks noChangeAspect="1" noChangeArrowheads="1"/>
            </p:cNvSpPr>
            <p:nvPr/>
          </p:nvSpPr>
          <p:spPr bwMode="auto">
            <a:xfrm>
              <a:off x="274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5" name="Oval 84"/>
            <p:cNvSpPr>
              <a:spLocks noChangeAspect="1" noChangeArrowheads="1"/>
            </p:cNvSpPr>
            <p:nvPr/>
          </p:nvSpPr>
          <p:spPr bwMode="auto">
            <a:xfrm>
              <a:off x="288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6" name="Oval 85"/>
            <p:cNvSpPr>
              <a:spLocks noChangeAspect="1" noChangeArrowheads="1"/>
            </p:cNvSpPr>
            <p:nvPr/>
          </p:nvSpPr>
          <p:spPr bwMode="auto">
            <a:xfrm>
              <a:off x="302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7" name="Oval 86"/>
            <p:cNvSpPr>
              <a:spLocks noChangeAspect="1" noChangeArrowheads="1"/>
            </p:cNvSpPr>
            <p:nvPr/>
          </p:nvSpPr>
          <p:spPr bwMode="auto">
            <a:xfrm>
              <a:off x="316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8" name="Oval 87"/>
            <p:cNvSpPr>
              <a:spLocks noChangeAspect="1" noChangeArrowheads="1"/>
            </p:cNvSpPr>
            <p:nvPr/>
          </p:nvSpPr>
          <p:spPr bwMode="auto">
            <a:xfrm>
              <a:off x="330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9" name="Oval 88"/>
            <p:cNvSpPr>
              <a:spLocks noChangeAspect="1" noChangeArrowheads="1"/>
            </p:cNvSpPr>
            <p:nvPr/>
          </p:nvSpPr>
          <p:spPr bwMode="auto">
            <a:xfrm>
              <a:off x="344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0" name="Oval 89"/>
            <p:cNvSpPr>
              <a:spLocks noChangeAspect="1" noChangeArrowheads="1"/>
            </p:cNvSpPr>
            <p:nvPr/>
          </p:nvSpPr>
          <p:spPr bwMode="auto">
            <a:xfrm>
              <a:off x="3590"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1" name="Oval 90"/>
            <p:cNvSpPr>
              <a:spLocks noChangeAspect="1" noChangeArrowheads="1"/>
            </p:cNvSpPr>
            <p:nvPr/>
          </p:nvSpPr>
          <p:spPr bwMode="auto">
            <a:xfrm>
              <a:off x="204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2" name="Oval 91"/>
            <p:cNvSpPr>
              <a:spLocks noChangeAspect="1" noChangeArrowheads="1"/>
            </p:cNvSpPr>
            <p:nvPr/>
          </p:nvSpPr>
          <p:spPr bwMode="auto">
            <a:xfrm>
              <a:off x="218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3" name="Oval 92"/>
            <p:cNvSpPr>
              <a:spLocks noChangeAspect="1" noChangeArrowheads="1"/>
            </p:cNvSpPr>
            <p:nvPr/>
          </p:nvSpPr>
          <p:spPr bwMode="auto">
            <a:xfrm>
              <a:off x="2327" y="2602"/>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4" name="Oval 93"/>
            <p:cNvSpPr>
              <a:spLocks noChangeAspect="1" noChangeArrowheads="1"/>
            </p:cNvSpPr>
            <p:nvPr/>
          </p:nvSpPr>
          <p:spPr bwMode="auto">
            <a:xfrm>
              <a:off x="246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5" name="Oval 94"/>
            <p:cNvSpPr>
              <a:spLocks noChangeAspect="1" noChangeArrowheads="1"/>
            </p:cNvSpPr>
            <p:nvPr/>
          </p:nvSpPr>
          <p:spPr bwMode="auto">
            <a:xfrm>
              <a:off x="260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6" name="Oval 95"/>
            <p:cNvSpPr>
              <a:spLocks noChangeAspect="1" noChangeArrowheads="1"/>
            </p:cNvSpPr>
            <p:nvPr/>
          </p:nvSpPr>
          <p:spPr bwMode="auto">
            <a:xfrm>
              <a:off x="274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7" name="Oval 96"/>
            <p:cNvSpPr>
              <a:spLocks noChangeAspect="1" noChangeArrowheads="1"/>
            </p:cNvSpPr>
            <p:nvPr/>
          </p:nvSpPr>
          <p:spPr bwMode="auto">
            <a:xfrm>
              <a:off x="288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8" name="Oval 97"/>
            <p:cNvSpPr>
              <a:spLocks noChangeAspect="1" noChangeArrowheads="1"/>
            </p:cNvSpPr>
            <p:nvPr/>
          </p:nvSpPr>
          <p:spPr bwMode="auto">
            <a:xfrm>
              <a:off x="302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9" name="Oval 98"/>
            <p:cNvSpPr>
              <a:spLocks noChangeAspect="1" noChangeArrowheads="1"/>
            </p:cNvSpPr>
            <p:nvPr/>
          </p:nvSpPr>
          <p:spPr bwMode="auto">
            <a:xfrm>
              <a:off x="316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0" name="Oval 99"/>
            <p:cNvSpPr>
              <a:spLocks noChangeAspect="1" noChangeArrowheads="1"/>
            </p:cNvSpPr>
            <p:nvPr/>
          </p:nvSpPr>
          <p:spPr bwMode="auto">
            <a:xfrm>
              <a:off x="330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1" name="Oval 100"/>
            <p:cNvSpPr>
              <a:spLocks noChangeAspect="1" noChangeArrowheads="1"/>
            </p:cNvSpPr>
            <p:nvPr/>
          </p:nvSpPr>
          <p:spPr bwMode="auto">
            <a:xfrm>
              <a:off x="344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2" name="Oval 101"/>
            <p:cNvSpPr>
              <a:spLocks noChangeAspect="1" noChangeArrowheads="1"/>
            </p:cNvSpPr>
            <p:nvPr/>
          </p:nvSpPr>
          <p:spPr bwMode="auto">
            <a:xfrm>
              <a:off x="3590"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3" name="Freeform 102"/>
            <p:cNvSpPr>
              <a:spLocks noChangeAspect="1"/>
            </p:cNvSpPr>
            <p:nvPr/>
          </p:nvSpPr>
          <p:spPr bwMode="auto">
            <a:xfrm>
              <a:off x="222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17894" name="Freeform 103"/>
            <p:cNvSpPr>
              <a:spLocks noChangeAspect="1"/>
            </p:cNvSpPr>
            <p:nvPr/>
          </p:nvSpPr>
          <p:spPr bwMode="auto">
            <a:xfrm>
              <a:off x="2369" y="1608"/>
              <a:ext cx="28" cy="49"/>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17895" name="Freeform 104"/>
            <p:cNvSpPr>
              <a:spLocks noChangeAspect="1"/>
            </p:cNvSpPr>
            <p:nvPr/>
          </p:nvSpPr>
          <p:spPr bwMode="auto">
            <a:xfrm>
              <a:off x="2649" y="1610"/>
              <a:ext cx="29" cy="47"/>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17896" name="Freeform 105"/>
            <p:cNvSpPr>
              <a:spLocks noChangeAspect="1"/>
            </p:cNvSpPr>
            <p:nvPr/>
          </p:nvSpPr>
          <p:spPr bwMode="auto">
            <a:xfrm>
              <a:off x="2782" y="1609"/>
              <a:ext cx="28" cy="4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17897" name="Freeform 106"/>
            <p:cNvSpPr>
              <a:spLocks noChangeAspect="1"/>
            </p:cNvSpPr>
            <p:nvPr/>
          </p:nvSpPr>
          <p:spPr bwMode="auto">
            <a:xfrm>
              <a:off x="2503" y="1605"/>
              <a:ext cx="32" cy="52"/>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17898" name="Freeform 107"/>
            <p:cNvSpPr>
              <a:spLocks noChangeAspect="1"/>
            </p:cNvSpPr>
            <p:nvPr/>
          </p:nvSpPr>
          <p:spPr bwMode="auto">
            <a:xfrm>
              <a:off x="3065" y="1610"/>
              <a:ext cx="27" cy="47"/>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17899" name="Freeform 108"/>
            <p:cNvSpPr>
              <a:spLocks noChangeAspect="1"/>
            </p:cNvSpPr>
            <p:nvPr/>
          </p:nvSpPr>
          <p:spPr bwMode="auto">
            <a:xfrm>
              <a:off x="3199" y="1610"/>
              <a:ext cx="27" cy="47"/>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17900" name="Line 109"/>
            <p:cNvSpPr>
              <a:spLocks noChangeAspect="1" noChangeShapeType="1"/>
            </p:cNvSpPr>
            <p:nvPr/>
          </p:nvSpPr>
          <p:spPr bwMode="auto">
            <a:xfrm>
              <a:off x="2095" y="1606"/>
              <a:ext cx="1" cy="51"/>
            </a:xfrm>
            <a:prstGeom prst="line">
              <a:avLst/>
            </a:prstGeom>
            <a:noFill/>
            <a:ln w="12700">
              <a:solidFill>
                <a:schemeClr val="tx1"/>
              </a:solidFill>
              <a:round/>
              <a:headEnd/>
              <a:tailEnd/>
            </a:ln>
          </p:spPr>
          <p:txBody>
            <a:bodyPr/>
            <a:lstStyle/>
            <a:p>
              <a:endParaRPr lang="ru-RU"/>
            </a:p>
          </p:txBody>
        </p:sp>
        <p:sp>
          <p:nvSpPr>
            <p:cNvPr id="17901" name="Oval 110"/>
            <p:cNvSpPr>
              <a:spLocks noChangeAspect="1" noChangeArrowheads="1"/>
            </p:cNvSpPr>
            <p:nvPr/>
          </p:nvSpPr>
          <p:spPr bwMode="auto">
            <a:xfrm>
              <a:off x="3363" y="1609"/>
              <a:ext cx="32" cy="4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17902" name="Group 111"/>
            <p:cNvGrpSpPr>
              <a:grpSpLocks noChangeAspect="1"/>
            </p:cNvGrpSpPr>
            <p:nvPr/>
          </p:nvGrpSpPr>
          <p:grpSpPr bwMode="auto">
            <a:xfrm>
              <a:off x="2925" y="1606"/>
              <a:ext cx="19" cy="51"/>
              <a:chOff x="1028" y="1281"/>
              <a:chExt cx="52" cy="136"/>
            </a:xfrm>
          </p:grpSpPr>
          <p:sp>
            <p:nvSpPr>
              <p:cNvPr id="17926" name="Line 112"/>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17927" name="Line 113"/>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17903" name="Line 114"/>
            <p:cNvSpPr>
              <a:spLocks noChangeAspect="1" noChangeShapeType="1"/>
            </p:cNvSpPr>
            <p:nvPr/>
          </p:nvSpPr>
          <p:spPr bwMode="auto">
            <a:xfrm>
              <a:off x="3494" y="1606"/>
              <a:ext cx="1" cy="51"/>
            </a:xfrm>
            <a:prstGeom prst="line">
              <a:avLst/>
            </a:prstGeom>
            <a:noFill/>
            <a:ln w="12700">
              <a:solidFill>
                <a:schemeClr val="tx1"/>
              </a:solidFill>
              <a:round/>
              <a:headEnd/>
              <a:tailEnd/>
            </a:ln>
          </p:spPr>
          <p:txBody>
            <a:bodyPr/>
            <a:lstStyle/>
            <a:p>
              <a:endParaRPr lang="ru-RU"/>
            </a:p>
          </p:txBody>
        </p:sp>
        <p:sp>
          <p:nvSpPr>
            <p:cNvPr id="17904" name="Line 115"/>
            <p:cNvSpPr>
              <a:spLocks noChangeAspect="1" noChangeShapeType="1"/>
            </p:cNvSpPr>
            <p:nvPr/>
          </p:nvSpPr>
          <p:spPr bwMode="auto">
            <a:xfrm>
              <a:off x="3338" y="1606"/>
              <a:ext cx="0" cy="51"/>
            </a:xfrm>
            <a:prstGeom prst="line">
              <a:avLst/>
            </a:prstGeom>
            <a:noFill/>
            <a:ln w="12700">
              <a:solidFill>
                <a:schemeClr val="tx1"/>
              </a:solidFill>
              <a:round/>
              <a:headEnd/>
              <a:tailEnd/>
            </a:ln>
          </p:spPr>
          <p:txBody>
            <a:bodyPr/>
            <a:lstStyle/>
            <a:p>
              <a:endParaRPr lang="ru-RU"/>
            </a:p>
          </p:txBody>
        </p:sp>
        <p:sp>
          <p:nvSpPr>
            <p:cNvPr id="17905" name="Line 116"/>
            <p:cNvSpPr>
              <a:spLocks noChangeAspect="1" noChangeShapeType="1"/>
            </p:cNvSpPr>
            <p:nvPr/>
          </p:nvSpPr>
          <p:spPr bwMode="auto">
            <a:xfrm>
              <a:off x="3521" y="1606"/>
              <a:ext cx="1" cy="51"/>
            </a:xfrm>
            <a:prstGeom prst="line">
              <a:avLst/>
            </a:prstGeom>
            <a:noFill/>
            <a:ln w="12700">
              <a:solidFill>
                <a:schemeClr val="tx1"/>
              </a:solidFill>
              <a:round/>
              <a:headEnd/>
              <a:tailEnd/>
            </a:ln>
          </p:spPr>
          <p:txBody>
            <a:bodyPr/>
            <a:lstStyle/>
            <a:p>
              <a:endParaRPr lang="ru-RU"/>
            </a:p>
          </p:txBody>
        </p:sp>
        <p:sp>
          <p:nvSpPr>
            <p:cNvPr id="17906" name="Line 117"/>
            <p:cNvSpPr>
              <a:spLocks noChangeAspect="1" noChangeShapeType="1"/>
            </p:cNvSpPr>
            <p:nvPr/>
          </p:nvSpPr>
          <p:spPr bwMode="auto">
            <a:xfrm>
              <a:off x="3626" y="1606"/>
              <a:ext cx="1" cy="51"/>
            </a:xfrm>
            <a:prstGeom prst="line">
              <a:avLst/>
            </a:prstGeom>
            <a:noFill/>
            <a:ln w="12700">
              <a:solidFill>
                <a:schemeClr val="tx1"/>
              </a:solidFill>
              <a:round/>
              <a:headEnd/>
              <a:tailEnd/>
            </a:ln>
          </p:spPr>
          <p:txBody>
            <a:bodyPr/>
            <a:lstStyle/>
            <a:p>
              <a:endParaRPr lang="ru-RU"/>
            </a:p>
          </p:txBody>
        </p:sp>
        <p:sp>
          <p:nvSpPr>
            <p:cNvPr id="17907" name="Freeform 118"/>
            <p:cNvSpPr>
              <a:spLocks noChangeAspect="1"/>
            </p:cNvSpPr>
            <p:nvPr/>
          </p:nvSpPr>
          <p:spPr bwMode="auto">
            <a:xfrm>
              <a:off x="364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17908" name="Group 119"/>
            <p:cNvGrpSpPr>
              <a:grpSpLocks noChangeAspect="1"/>
            </p:cNvGrpSpPr>
            <p:nvPr/>
          </p:nvGrpSpPr>
          <p:grpSpPr bwMode="auto">
            <a:xfrm>
              <a:off x="1971" y="1700"/>
              <a:ext cx="49" cy="64"/>
              <a:chOff x="263" y="1301"/>
              <a:chExt cx="540" cy="690"/>
            </a:xfrm>
          </p:grpSpPr>
          <p:sp>
            <p:nvSpPr>
              <p:cNvPr id="17924" name="Freeform 120"/>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17925" name="Line 121"/>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17909" name="Freeform 122"/>
            <p:cNvSpPr>
              <a:spLocks noChangeAspect="1"/>
            </p:cNvSpPr>
            <p:nvPr/>
          </p:nvSpPr>
          <p:spPr bwMode="auto">
            <a:xfrm>
              <a:off x="1974" y="1834"/>
              <a:ext cx="46" cy="6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17910" name="Freeform 123"/>
            <p:cNvSpPr>
              <a:spLocks noChangeAspect="1"/>
            </p:cNvSpPr>
            <p:nvPr/>
          </p:nvSpPr>
          <p:spPr bwMode="auto">
            <a:xfrm>
              <a:off x="1969" y="1967"/>
              <a:ext cx="51" cy="64"/>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17911" name="Freeform 124"/>
            <p:cNvSpPr>
              <a:spLocks noChangeAspect="1"/>
            </p:cNvSpPr>
            <p:nvPr/>
          </p:nvSpPr>
          <p:spPr bwMode="auto">
            <a:xfrm>
              <a:off x="1970" y="2101"/>
              <a:ext cx="50" cy="64"/>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17912" name="Group 125"/>
            <p:cNvGrpSpPr>
              <a:grpSpLocks noChangeAspect="1"/>
            </p:cNvGrpSpPr>
            <p:nvPr/>
          </p:nvGrpSpPr>
          <p:grpSpPr bwMode="auto">
            <a:xfrm>
              <a:off x="1977" y="2234"/>
              <a:ext cx="43" cy="64"/>
              <a:chOff x="3017" y="1343"/>
              <a:chExt cx="420" cy="612"/>
            </a:xfrm>
          </p:grpSpPr>
          <p:sp>
            <p:nvSpPr>
              <p:cNvPr id="17922" name="Freeform 126"/>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17923" name="Line 127"/>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17913" name="Group 128"/>
            <p:cNvGrpSpPr>
              <a:grpSpLocks noChangeAspect="1"/>
            </p:cNvGrpSpPr>
            <p:nvPr/>
          </p:nvGrpSpPr>
          <p:grpSpPr bwMode="auto">
            <a:xfrm>
              <a:off x="1980" y="2368"/>
              <a:ext cx="40" cy="64"/>
              <a:chOff x="3653" y="1343"/>
              <a:chExt cx="384" cy="612"/>
            </a:xfrm>
          </p:grpSpPr>
          <p:sp>
            <p:nvSpPr>
              <p:cNvPr id="17920" name="Freeform 129"/>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17921" name="Line 130"/>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17914" name="Freeform 131"/>
            <p:cNvSpPr>
              <a:spLocks noChangeAspect="1"/>
            </p:cNvSpPr>
            <p:nvPr/>
          </p:nvSpPr>
          <p:spPr bwMode="auto">
            <a:xfrm>
              <a:off x="1965" y="2502"/>
              <a:ext cx="55" cy="63"/>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17915" name="Group 132"/>
            <p:cNvGrpSpPr>
              <a:grpSpLocks noChangeAspect="1"/>
            </p:cNvGrpSpPr>
            <p:nvPr/>
          </p:nvGrpSpPr>
          <p:grpSpPr bwMode="auto">
            <a:xfrm>
              <a:off x="1973" y="2636"/>
              <a:ext cx="47" cy="63"/>
              <a:chOff x="4991" y="1343"/>
              <a:chExt cx="456" cy="618"/>
            </a:xfrm>
          </p:grpSpPr>
          <p:sp>
            <p:nvSpPr>
              <p:cNvPr id="17917" name="Line 133"/>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17918" name="Line 134"/>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17919" name="Line 135"/>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17916" name="Freeform 136"/>
            <p:cNvSpPr>
              <a:spLocks noChangeAspect="1"/>
            </p:cNvSpPr>
            <p:nvPr/>
          </p:nvSpPr>
          <p:spPr bwMode="auto">
            <a:xfrm>
              <a:off x="1944" y="1584"/>
              <a:ext cx="1843" cy="1220"/>
            </a:xfrm>
            <a:custGeom>
              <a:avLst/>
              <a:gdLst>
                <a:gd name="T0" fmla="*/ 0 w 3690"/>
                <a:gd name="T1" fmla="*/ 38 h 2442"/>
                <a:gd name="T2" fmla="*/ 57 w 3690"/>
                <a:gd name="T3" fmla="*/ 38 h 2442"/>
                <a:gd name="T4" fmla="*/ 57 w 3690"/>
                <a:gd name="T5" fmla="*/ 0 h 2442"/>
                <a:gd name="T6" fmla="*/ 3 w 3690"/>
                <a:gd name="T7" fmla="*/ 0 h 2442"/>
                <a:gd name="T8" fmla="*/ 0 w 3690"/>
                <a:gd name="T9" fmla="*/ 2 h 2442"/>
                <a:gd name="T10" fmla="*/ 0 w 3690"/>
                <a:gd name="T11" fmla="*/ 3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grpSp>
      <p:sp>
        <p:nvSpPr>
          <p:cNvPr id="17412" name="Text Box 137"/>
          <p:cNvSpPr txBox="1">
            <a:spLocks noChangeArrowheads="1"/>
          </p:cNvSpPr>
          <p:nvPr/>
        </p:nvSpPr>
        <p:spPr bwMode="auto">
          <a:xfrm>
            <a:off x="669925" y="801688"/>
            <a:ext cx="3224213" cy="336550"/>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1. Coat antigen onto microplate</a:t>
            </a:r>
          </a:p>
        </p:txBody>
      </p:sp>
      <p:sp>
        <p:nvSpPr>
          <p:cNvPr id="17413" name="Text Box 138"/>
          <p:cNvSpPr txBox="1">
            <a:spLocks noChangeArrowheads="1"/>
          </p:cNvSpPr>
          <p:nvPr/>
        </p:nvSpPr>
        <p:spPr bwMode="auto">
          <a:xfrm>
            <a:off x="744538" y="2352675"/>
            <a:ext cx="7531100" cy="336550"/>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2. Allow protein adsorption and block unoccupied sites with  neutral protein</a:t>
            </a:r>
          </a:p>
        </p:txBody>
      </p:sp>
      <p:sp>
        <p:nvSpPr>
          <p:cNvPr id="17414" name="Oval 139"/>
          <p:cNvSpPr>
            <a:spLocks noChangeArrowheads="1"/>
          </p:cNvSpPr>
          <p:nvPr/>
        </p:nvSpPr>
        <p:spPr bwMode="auto">
          <a:xfrm>
            <a:off x="4000500" y="1085850"/>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17415" name="Freeform 140"/>
          <p:cNvSpPr>
            <a:spLocks noChangeAspect="1"/>
          </p:cNvSpPr>
          <p:nvPr/>
        </p:nvSpPr>
        <p:spPr bwMode="auto">
          <a:xfrm flipV="1">
            <a:off x="5562600" y="34734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16" name="Freeform 141"/>
          <p:cNvSpPr>
            <a:spLocks noChangeAspect="1"/>
          </p:cNvSpPr>
          <p:nvPr/>
        </p:nvSpPr>
        <p:spPr bwMode="auto">
          <a:xfrm flipV="1">
            <a:off x="4589463"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17" name="Freeform 142"/>
          <p:cNvSpPr>
            <a:spLocks noChangeAspect="1"/>
          </p:cNvSpPr>
          <p:nvPr/>
        </p:nvSpPr>
        <p:spPr bwMode="auto">
          <a:xfrm flipV="1">
            <a:off x="6246813" y="34734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18" name="Freeform 143"/>
          <p:cNvSpPr>
            <a:spLocks noChangeAspect="1"/>
          </p:cNvSpPr>
          <p:nvPr/>
        </p:nvSpPr>
        <p:spPr bwMode="auto">
          <a:xfrm flipV="1">
            <a:off x="47783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19" name="Rectangle 144"/>
          <p:cNvSpPr>
            <a:spLocks noChangeArrowheads="1"/>
          </p:cNvSpPr>
          <p:nvPr/>
        </p:nvSpPr>
        <p:spPr bwMode="auto">
          <a:xfrm>
            <a:off x="4219575" y="177165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17420" name="AutoShape 145"/>
          <p:cNvSpPr>
            <a:spLocks noChangeArrowheads="1"/>
          </p:cNvSpPr>
          <p:nvPr/>
        </p:nvSpPr>
        <p:spPr bwMode="auto">
          <a:xfrm>
            <a:off x="5754688"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1" name="AutoShape 146"/>
          <p:cNvSpPr>
            <a:spLocks noChangeArrowheads="1"/>
          </p:cNvSpPr>
          <p:nvPr/>
        </p:nvSpPr>
        <p:spPr bwMode="auto">
          <a:xfrm>
            <a:off x="696595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2" name="Freeform 147"/>
          <p:cNvSpPr>
            <a:spLocks noChangeAspect="1"/>
          </p:cNvSpPr>
          <p:nvPr/>
        </p:nvSpPr>
        <p:spPr bwMode="auto">
          <a:xfrm flipV="1">
            <a:off x="441642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23" name="Freeform 148"/>
          <p:cNvSpPr>
            <a:spLocks noChangeAspect="1"/>
          </p:cNvSpPr>
          <p:nvPr/>
        </p:nvSpPr>
        <p:spPr bwMode="auto">
          <a:xfrm flipV="1">
            <a:off x="5208588" y="34718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24" name="Freeform 149"/>
          <p:cNvSpPr>
            <a:spLocks noChangeAspect="1"/>
          </p:cNvSpPr>
          <p:nvPr/>
        </p:nvSpPr>
        <p:spPr bwMode="auto">
          <a:xfrm flipV="1">
            <a:off x="494823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25" name="Freeform 150"/>
          <p:cNvSpPr>
            <a:spLocks noChangeAspect="1"/>
          </p:cNvSpPr>
          <p:nvPr/>
        </p:nvSpPr>
        <p:spPr bwMode="auto">
          <a:xfrm flipV="1">
            <a:off x="5902325" y="348138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26" name="AutoShape 151"/>
          <p:cNvSpPr>
            <a:spLocks noChangeArrowheads="1"/>
          </p:cNvSpPr>
          <p:nvPr/>
        </p:nvSpPr>
        <p:spPr bwMode="auto">
          <a:xfrm>
            <a:off x="471646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7" name="AutoShape 152"/>
          <p:cNvSpPr>
            <a:spLocks noChangeArrowheads="1"/>
          </p:cNvSpPr>
          <p:nvPr/>
        </p:nvSpPr>
        <p:spPr bwMode="auto">
          <a:xfrm>
            <a:off x="6446838"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8" name="AutoShape 153"/>
          <p:cNvSpPr>
            <a:spLocks noChangeArrowheads="1"/>
          </p:cNvSpPr>
          <p:nvPr/>
        </p:nvSpPr>
        <p:spPr bwMode="auto">
          <a:xfrm>
            <a:off x="523557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9" name="AutoShape 154"/>
          <p:cNvSpPr>
            <a:spLocks noChangeArrowheads="1"/>
          </p:cNvSpPr>
          <p:nvPr/>
        </p:nvSpPr>
        <p:spPr bwMode="auto">
          <a:xfrm>
            <a:off x="592772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0" name="AutoShape 155"/>
          <p:cNvSpPr>
            <a:spLocks noChangeArrowheads="1"/>
          </p:cNvSpPr>
          <p:nvPr/>
        </p:nvSpPr>
        <p:spPr bwMode="auto">
          <a:xfrm>
            <a:off x="558165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1" name="AutoShape 156"/>
          <p:cNvSpPr>
            <a:spLocks noChangeArrowheads="1"/>
          </p:cNvSpPr>
          <p:nvPr/>
        </p:nvSpPr>
        <p:spPr bwMode="auto">
          <a:xfrm>
            <a:off x="661987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2" name="AutoShape 157"/>
          <p:cNvSpPr>
            <a:spLocks noChangeArrowheads="1"/>
          </p:cNvSpPr>
          <p:nvPr/>
        </p:nvSpPr>
        <p:spPr bwMode="auto">
          <a:xfrm>
            <a:off x="610076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3" name="AutoShape 158"/>
          <p:cNvSpPr>
            <a:spLocks noChangeArrowheads="1"/>
          </p:cNvSpPr>
          <p:nvPr/>
        </p:nvSpPr>
        <p:spPr bwMode="auto">
          <a:xfrm>
            <a:off x="679291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4" name="AutoShape 159"/>
          <p:cNvSpPr>
            <a:spLocks noChangeArrowheads="1"/>
          </p:cNvSpPr>
          <p:nvPr/>
        </p:nvSpPr>
        <p:spPr bwMode="auto">
          <a:xfrm>
            <a:off x="627380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5" name="AutoShape 160"/>
          <p:cNvSpPr>
            <a:spLocks noChangeArrowheads="1"/>
          </p:cNvSpPr>
          <p:nvPr/>
        </p:nvSpPr>
        <p:spPr bwMode="auto">
          <a:xfrm>
            <a:off x="5062538"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6" name="AutoShape 161"/>
          <p:cNvSpPr>
            <a:spLocks noChangeArrowheads="1"/>
          </p:cNvSpPr>
          <p:nvPr/>
        </p:nvSpPr>
        <p:spPr bwMode="auto">
          <a:xfrm>
            <a:off x="454342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7" name="AutoShape 162"/>
          <p:cNvSpPr>
            <a:spLocks noChangeArrowheads="1"/>
          </p:cNvSpPr>
          <p:nvPr/>
        </p:nvSpPr>
        <p:spPr bwMode="auto">
          <a:xfrm>
            <a:off x="540861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8" name="AutoShape 163"/>
          <p:cNvSpPr>
            <a:spLocks noChangeArrowheads="1"/>
          </p:cNvSpPr>
          <p:nvPr/>
        </p:nvSpPr>
        <p:spPr bwMode="auto">
          <a:xfrm>
            <a:off x="488950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9" name="Line 164"/>
          <p:cNvSpPr>
            <a:spLocks noChangeShapeType="1"/>
          </p:cNvSpPr>
          <p:nvPr/>
        </p:nvSpPr>
        <p:spPr bwMode="auto">
          <a:xfrm flipV="1">
            <a:off x="3067050" y="1333500"/>
            <a:ext cx="1219200" cy="304800"/>
          </a:xfrm>
          <a:prstGeom prst="line">
            <a:avLst/>
          </a:prstGeom>
          <a:noFill/>
          <a:ln w="12700">
            <a:solidFill>
              <a:srgbClr val="006600"/>
            </a:solidFill>
            <a:round/>
            <a:headEnd/>
            <a:tailEnd/>
          </a:ln>
        </p:spPr>
        <p:txBody>
          <a:bodyPr/>
          <a:lstStyle/>
          <a:p>
            <a:endParaRPr lang="ru-RU"/>
          </a:p>
        </p:txBody>
      </p:sp>
      <p:sp>
        <p:nvSpPr>
          <p:cNvPr id="17440" name="Line 165"/>
          <p:cNvSpPr>
            <a:spLocks noChangeShapeType="1"/>
          </p:cNvSpPr>
          <p:nvPr/>
        </p:nvSpPr>
        <p:spPr bwMode="auto">
          <a:xfrm>
            <a:off x="3055938" y="1731963"/>
            <a:ext cx="1219200" cy="304800"/>
          </a:xfrm>
          <a:prstGeom prst="line">
            <a:avLst/>
          </a:prstGeom>
          <a:noFill/>
          <a:ln w="12700">
            <a:solidFill>
              <a:srgbClr val="006600"/>
            </a:solidFill>
            <a:round/>
            <a:headEnd/>
            <a:tailEnd/>
          </a:ln>
        </p:spPr>
        <p:txBody>
          <a:bodyPr/>
          <a:lstStyle/>
          <a:p>
            <a:endParaRPr lang="ru-RU"/>
          </a:p>
        </p:txBody>
      </p:sp>
      <p:sp>
        <p:nvSpPr>
          <p:cNvPr id="17441" name="Text Box 166"/>
          <p:cNvSpPr txBox="1">
            <a:spLocks noChangeArrowheads="1"/>
          </p:cNvSpPr>
          <p:nvPr/>
        </p:nvSpPr>
        <p:spPr bwMode="auto">
          <a:xfrm>
            <a:off x="762000" y="2741613"/>
            <a:ext cx="3624263" cy="338137"/>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3. Add antibody solution into each well</a:t>
            </a:r>
          </a:p>
        </p:txBody>
      </p:sp>
      <p:grpSp>
        <p:nvGrpSpPr>
          <p:cNvPr id="17442" name="Group 167"/>
          <p:cNvGrpSpPr>
            <a:grpSpLocks noChangeAspect="1"/>
          </p:cNvGrpSpPr>
          <p:nvPr/>
        </p:nvGrpSpPr>
        <p:grpSpPr bwMode="auto">
          <a:xfrm>
            <a:off x="1720850" y="3189288"/>
            <a:ext cx="1462088" cy="966787"/>
            <a:chOff x="1944" y="1584"/>
            <a:chExt cx="1843" cy="1220"/>
          </a:xfrm>
        </p:grpSpPr>
        <p:sp>
          <p:nvSpPr>
            <p:cNvPr id="17666" name="Oval 168"/>
            <p:cNvSpPr>
              <a:spLocks noChangeAspect="1" noChangeArrowheads="1"/>
            </p:cNvSpPr>
            <p:nvPr/>
          </p:nvSpPr>
          <p:spPr bwMode="auto">
            <a:xfrm>
              <a:off x="204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67" name="Oval 169"/>
            <p:cNvSpPr>
              <a:spLocks noChangeAspect="1" noChangeArrowheads="1"/>
            </p:cNvSpPr>
            <p:nvPr/>
          </p:nvSpPr>
          <p:spPr bwMode="auto">
            <a:xfrm>
              <a:off x="218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68" name="Oval 170"/>
            <p:cNvSpPr>
              <a:spLocks noChangeAspect="1" noChangeArrowheads="1"/>
            </p:cNvSpPr>
            <p:nvPr/>
          </p:nvSpPr>
          <p:spPr bwMode="auto">
            <a:xfrm>
              <a:off x="2327" y="168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69" name="Oval 171"/>
            <p:cNvSpPr>
              <a:spLocks noChangeAspect="1" noChangeArrowheads="1"/>
            </p:cNvSpPr>
            <p:nvPr/>
          </p:nvSpPr>
          <p:spPr bwMode="auto">
            <a:xfrm>
              <a:off x="246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0" name="Oval 172"/>
            <p:cNvSpPr>
              <a:spLocks noChangeAspect="1" noChangeArrowheads="1"/>
            </p:cNvSpPr>
            <p:nvPr/>
          </p:nvSpPr>
          <p:spPr bwMode="auto">
            <a:xfrm>
              <a:off x="260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1" name="Oval 173"/>
            <p:cNvSpPr>
              <a:spLocks noChangeAspect="1" noChangeArrowheads="1"/>
            </p:cNvSpPr>
            <p:nvPr/>
          </p:nvSpPr>
          <p:spPr bwMode="auto">
            <a:xfrm>
              <a:off x="274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2" name="Oval 174"/>
            <p:cNvSpPr>
              <a:spLocks noChangeAspect="1" noChangeArrowheads="1"/>
            </p:cNvSpPr>
            <p:nvPr/>
          </p:nvSpPr>
          <p:spPr bwMode="auto">
            <a:xfrm>
              <a:off x="288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3" name="Oval 175"/>
            <p:cNvSpPr>
              <a:spLocks noChangeAspect="1" noChangeArrowheads="1"/>
            </p:cNvSpPr>
            <p:nvPr/>
          </p:nvSpPr>
          <p:spPr bwMode="auto">
            <a:xfrm>
              <a:off x="302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4" name="Oval 176"/>
            <p:cNvSpPr>
              <a:spLocks noChangeAspect="1" noChangeArrowheads="1"/>
            </p:cNvSpPr>
            <p:nvPr/>
          </p:nvSpPr>
          <p:spPr bwMode="auto">
            <a:xfrm>
              <a:off x="316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5" name="Oval 177"/>
            <p:cNvSpPr>
              <a:spLocks noChangeAspect="1" noChangeArrowheads="1"/>
            </p:cNvSpPr>
            <p:nvPr/>
          </p:nvSpPr>
          <p:spPr bwMode="auto">
            <a:xfrm>
              <a:off x="330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6" name="Oval 178"/>
            <p:cNvSpPr>
              <a:spLocks noChangeAspect="1" noChangeArrowheads="1"/>
            </p:cNvSpPr>
            <p:nvPr/>
          </p:nvSpPr>
          <p:spPr bwMode="auto">
            <a:xfrm>
              <a:off x="344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7" name="Oval 179"/>
            <p:cNvSpPr>
              <a:spLocks noChangeAspect="1" noChangeArrowheads="1"/>
            </p:cNvSpPr>
            <p:nvPr/>
          </p:nvSpPr>
          <p:spPr bwMode="auto">
            <a:xfrm>
              <a:off x="3590"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8" name="Oval 180"/>
            <p:cNvSpPr>
              <a:spLocks noChangeAspect="1" noChangeArrowheads="1"/>
            </p:cNvSpPr>
            <p:nvPr/>
          </p:nvSpPr>
          <p:spPr bwMode="auto">
            <a:xfrm>
              <a:off x="204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9" name="Oval 181"/>
            <p:cNvSpPr>
              <a:spLocks noChangeAspect="1" noChangeArrowheads="1"/>
            </p:cNvSpPr>
            <p:nvPr/>
          </p:nvSpPr>
          <p:spPr bwMode="auto">
            <a:xfrm>
              <a:off x="218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0" name="Oval 182"/>
            <p:cNvSpPr>
              <a:spLocks noChangeAspect="1" noChangeArrowheads="1"/>
            </p:cNvSpPr>
            <p:nvPr/>
          </p:nvSpPr>
          <p:spPr bwMode="auto">
            <a:xfrm>
              <a:off x="2327" y="1811"/>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1" name="Oval 183"/>
            <p:cNvSpPr>
              <a:spLocks noChangeAspect="1" noChangeArrowheads="1"/>
            </p:cNvSpPr>
            <p:nvPr/>
          </p:nvSpPr>
          <p:spPr bwMode="auto">
            <a:xfrm>
              <a:off x="246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2" name="Oval 184"/>
            <p:cNvSpPr>
              <a:spLocks noChangeAspect="1" noChangeArrowheads="1"/>
            </p:cNvSpPr>
            <p:nvPr/>
          </p:nvSpPr>
          <p:spPr bwMode="auto">
            <a:xfrm>
              <a:off x="260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3" name="Oval 185"/>
            <p:cNvSpPr>
              <a:spLocks noChangeAspect="1" noChangeArrowheads="1"/>
            </p:cNvSpPr>
            <p:nvPr/>
          </p:nvSpPr>
          <p:spPr bwMode="auto">
            <a:xfrm>
              <a:off x="274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4" name="Oval 186"/>
            <p:cNvSpPr>
              <a:spLocks noChangeAspect="1" noChangeArrowheads="1"/>
            </p:cNvSpPr>
            <p:nvPr/>
          </p:nvSpPr>
          <p:spPr bwMode="auto">
            <a:xfrm>
              <a:off x="288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5" name="Oval 187"/>
            <p:cNvSpPr>
              <a:spLocks noChangeAspect="1" noChangeArrowheads="1"/>
            </p:cNvSpPr>
            <p:nvPr/>
          </p:nvSpPr>
          <p:spPr bwMode="auto">
            <a:xfrm>
              <a:off x="302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6" name="Oval 188"/>
            <p:cNvSpPr>
              <a:spLocks noChangeAspect="1" noChangeArrowheads="1"/>
            </p:cNvSpPr>
            <p:nvPr/>
          </p:nvSpPr>
          <p:spPr bwMode="auto">
            <a:xfrm>
              <a:off x="316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7" name="Oval 189"/>
            <p:cNvSpPr>
              <a:spLocks noChangeAspect="1" noChangeArrowheads="1"/>
            </p:cNvSpPr>
            <p:nvPr/>
          </p:nvSpPr>
          <p:spPr bwMode="auto">
            <a:xfrm>
              <a:off x="330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8" name="Oval 190"/>
            <p:cNvSpPr>
              <a:spLocks noChangeAspect="1" noChangeArrowheads="1"/>
            </p:cNvSpPr>
            <p:nvPr/>
          </p:nvSpPr>
          <p:spPr bwMode="auto">
            <a:xfrm>
              <a:off x="344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9" name="Oval 191"/>
            <p:cNvSpPr>
              <a:spLocks noChangeAspect="1" noChangeArrowheads="1"/>
            </p:cNvSpPr>
            <p:nvPr/>
          </p:nvSpPr>
          <p:spPr bwMode="auto">
            <a:xfrm>
              <a:off x="3590"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0" name="Oval 192"/>
            <p:cNvSpPr>
              <a:spLocks noChangeAspect="1" noChangeArrowheads="1"/>
            </p:cNvSpPr>
            <p:nvPr/>
          </p:nvSpPr>
          <p:spPr bwMode="auto">
            <a:xfrm>
              <a:off x="204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1" name="Oval 193"/>
            <p:cNvSpPr>
              <a:spLocks noChangeAspect="1" noChangeArrowheads="1"/>
            </p:cNvSpPr>
            <p:nvPr/>
          </p:nvSpPr>
          <p:spPr bwMode="auto">
            <a:xfrm>
              <a:off x="218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2" name="Oval 194"/>
            <p:cNvSpPr>
              <a:spLocks noChangeAspect="1" noChangeArrowheads="1"/>
            </p:cNvSpPr>
            <p:nvPr/>
          </p:nvSpPr>
          <p:spPr bwMode="auto">
            <a:xfrm>
              <a:off x="2327" y="1943"/>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3" name="Oval 195"/>
            <p:cNvSpPr>
              <a:spLocks noChangeAspect="1" noChangeArrowheads="1"/>
            </p:cNvSpPr>
            <p:nvPr/>
          </p:nvSpPr>
          <p:spPr bwMode="auto">
            <a:xfrm>
              <a:off x="246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4" name="Oval 196"/>
            <p:cNvSpPr>
              <a:spLocks noChangeAspect="1" noChangeArrowheads="1"/>
            </p:cNvSpPr>
            <p:nvPr/>
          </p:nvSpPr>
          <p:spPr bwMode="auto">
            <a:xfrm>
              <a:off x="260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5" name="Oval 197"/>
            <p:cNvSpPr>
              <a:spLocks noChangeAspect="1" noChangeArrowheads="1"/>
            </p:cNvSpPr>
            <p:nvPr/>
          </p:nvSpPr>
          <p:spPr bwMode="auto">
            <a:xfrm>
              <a:off x="274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6" name="Oval 198"/>
            <p:cNvSpPr>
              <a:spLocks noChangeAspect="1" noChangeArrowheads="1"/>
            </p:cNvSpPr>
            <p:nvPr/>
          </p:nvSpPr>
          <p:spPr bwMode="auto">
            <a:xfrm>
              <a:off x="288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7" name="Oval 199"/>
            <p:cNvSpPr>
              <a:spLocks noChangeAspect="1" noChangeArrowheads="1"/>
            </p:cNvSpPr>
            <p:nvPr/>
          </p:nvSpPr>
          <p:spPr bwMode="auto">
            <a:xfrm>
              <a:off x="302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8" name="Oval 200"/>
            <p:cNvSpPr>
              <a:spLocks noChangeAspect="1" noChangeArrowheads="1"/>
            </p:cNvSpPr>
            <p:nvPr/>
          </p:nvSpPr>
          <p:spPr bwMode="auto">
            <a:xfrm>
              <a:off x="316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9" name="Oval 201"/>
            <p:cNvSpPr>
              <a:spLocks noChangeAspect="1" noChangeArrowheads="1"/>
            </p:cNvSpPr>
            <p:nvPr/>
          </p:nvSpPr>
          <p:spPr bwMode="auto">
            <a:xfrm>
              <a:off x="330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0" name="Oval 202"/>
            <p:cNvSpPr>
              <a:spLocks noChangeAspect="1" noChangeArrowheads="1"/>
            </p:cNvSpPr>
            <p:nvPr/>
          </p:nvSpPr>
          <p:spPr bwMode="auto">
            <a:xfrm>
              <a:off x="344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1" name="Oval 203"/>
            <p:cNvSpPr>
              <a:spLocks noChangeAspect="1" noChangeArrowheads="1"/>
            </p:cNvSpPr>
            <p:nvPr/>
          </p:nvSpPr>
          <p:spPr bwMode="auto">
            <a:xfrm>
              <a:off x="3590"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2" name="Oval 204"/>
            <p:cNvSpPr>
              <a:spLocks noChangeAspect="1" noChangeArrowheads="1"/>
            </p:cNvSpPr>
            <p:nvPr/>
          </p:nvSpPr>
          <p:spPr bwMode="auto">
            <a:xfrm>
              <a:off x="204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3" name="Oval 205"/>
            <p:cNvSpPr>
              <a:spLocks noChangeAspect="1" noChangeArrowheads="1"/>
            </p:cNvSpPr>
            <p:nvPr/>
          </p:nvSpPr>
          <p:spPr bwMode="auto">
            <a:xfrm>
              <a:off x="218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4" name="Oval 206"/>
            <p:cNvSpPr>
              <a:spLocks noChangeAspect="1" noChangeArrowheads="1"/>
            </p:cNvSpPr>
            <p:nvPr/>
          </p:nvSpPr>
          <p:spPr bwMode="auto">
            <a:xfrm>
              <a:off x="2327" y="2075"/>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5" name="Oval 207"/>
            <p:cNvSpPr>
              <a:spLocks noChangeAspect="1" noChangeArrowheads="1"/>
            </p:cNvSpPr>
            <p:nvPr/>
          </p:nvSpPr>
          <p:spPr bwMode="auto">
            <a:xfrm>
              <a:off x="246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6" name="Oval 208"/>
            <p:cNvSpPr>
              <a:spLocks noChangeAspect="1" noChangeArrowheads="1"/>
            </p:cNvSpPr>
            <p:nvPr/>
          </p:nvSpPr>
          <p:spPr bwMode="auto">
            <a:xfrm>
              <a:off x="260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7" name="Oval 209"/>
            <p:cNvSpPr>
              <a:spLocks noChangeAspect="1" noChangeArrowheads="1"/>
            </p:cNvSpPr>
            <p:nvPr/>
          </p:nvSpPr>
          <p:spPr bwMode="auto">
            <a:xfrm>
              <a:off x="274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8" name="Oval 210"/>
            <p:cNvSpPr>
              <a:spLocks noChangeAspect="1" noChangeArrowheads="1"/>
            </p:cNvSpPr>
            <p:nvPr/>
          </p:nvSpPr>
          <p:spPr bwMode="auto">
            <a:xfrm>
              <a:off x="288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9" name="Oval 211"/>
            <p:cNvSpPr>
              <a:spLocks noChangeAspect="1" noChangeArrowheads="1"/>
            </p:cNvSpPr>
            <p:nvPr/>
          </p:nvSpPr>
          <p:spPr bwMode="auto">
            <a:xfrm>
              <a:off x="302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0" name="Oval 212"/>
            <p:cNvSpPr>
              <a:spLocks noChangeAspect="1" noChangeArrowheads="1"/>
            </p:cNvSpPr>
            <p:nvPr/>
          </p:nvSpPr>
          <p:spPr bwMode="auto">
            <a:xfrm>
              <a:off x="316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1" name="Oval 213"/>
            <p:cNvSpPr>
              <a:spLocks noChangeAspect="1" noChangeArrowheads="1"/>
            </p:cNvSpPr>
            <p:nvPr/>
          </p:nvSpPr>
          <p:spPr bwMode="auto">
            <a:xfrm>
              <a:off x="330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2" name="Oval 214"/>
            <p:cNvSpPr>
              <a:spLocks noChangeAspect="1" noChangeArrowheads="1"/>
            </p:cNvSpPr>
            <p:nvPr/>
          </p:nvSpPr>
          <p:spPr bwMode="auto">
            <a:xfrm>
              <a:off x="344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3" name="Oval 215"/>
            <p:cNvSpPr>
              <a:spLocks noChangeAspect="1" noChangeArrowheads="1"/>
            </p:cNvSpPr>
            <p:nvPr/>
          </p:nvSpPr>
          <p:spPr bwMode="auto">
            <a:xfrm>
              <a:off x="3590"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4" name="Oval 216"/>
            <p:cNvSpPr>
              <a:spLocks noChangeAspect="1" noChangeArrowheads="1"/>
            </p:cNvSpPr>
            <p:nvPr/>
          </p:nvSpPr>
          <p:spPr bwMode="auto">
            <a:xfrm>
              <a:off x="204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5" name="Oval 217"/>
            <p:cNvSpPr>
              <a:spLocks noChangeAspect="1" noChangeArrowheads="1"/>
            </p:cNvSpPr>
            <p:nvPr/>
          </p:nvSpPr>
          <p:spPr bwMode="auto">
            <a:xfrm>
              <a:off x="218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6" name="Oval 218"/>
            <p:cNvSpPr>
              <a:spLocks noChangeAspect="1" noChangeArrowheads="1"/>
            </p:cNvSpPr>
            <p:nvPr/>
          </p:nvSpPr>
          <p:spPr bwMode="auto">
            <a:xfrm>
              <a:off x="2327" y="2207"/>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7" name="Oval 219"/>
            <p:cNvSpPr>
              <a:spLocks noChangeAspect="1" noChangeArrowheads="1"/>
            </p:cNvSpPr>
            <p:nvPr/>
          </p:nvSpPr>
          <p:spPr bwMode="auto">
            <a:xfrm>
              <a:off x="246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8" name="Oval 220"/>
            <p:cNvSpPr>
              <a:spLocks noChangeAspect="1" noChangeArrowheads="1"/>
            </p:cNvSpPr>
            <p:nvPr/>
          </p:nvSpPr>
          <p:spPr bwMode="auto">
            <a:xfrm>
              <a:off x="260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9" name="Oval 221"/>
            <p:cNvSpPr>
              <a:spLocks noChangeAspect="1" noChangeArrowheads="1"/>
            </p:cNvSpPr>
            <p:nvPr/>
          </p:nvSpPr>
          <p:spPr bwMode="auto">
            <a:xfrm>
              <a:off x="274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0" name="Oval 222"/>
            <p:cNvSpPr>
              <a:spLocks noChangeAspect="1" noChangeArrowheads="1"/>
            </p:cNvSpPr>
            <p:nvPr/>
          </p:nvSpPr>
          <p:spPr bwMode="auto">
            <a:xfrm>
              <a:off x="288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1" name="Oval 223"/>
            <p:cNvSpPr>
              <a:spLocks noChangeAspect="1" noChangeArrowheads="1"/>
            </p:cNvSpPr>
            <p:nvPr/>
          </p:nvSpPr>
          <p:spPr bwMode="auto">
            <a:xfrm>
              <a:off x="302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2" name="Oval 224"/>
            <p:cNvSpPr>
              <a:spLocks noChangeAspect="1" noChangeArrowheads="1"/>
            </p:cNvSpPr>
            <p:nvPr/>
          </p:nvSpPr>
          <p:spPr bwMode="auto">
            <a:xfrm>
              <a:off x="316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3" name="Oval 225"/>
            <p:cNvSpPr>
              <a:spLocks noChangeAspect="1" noChangeArrowheads="1"/>
            </p:cNvSpPr>
            <p:nvPr/>
          </p:nvSpPr>
          <p:spPr bwMode="auto">
            <a:xfrm>
              <a:off x="330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4" name="Oval 226"/>
            <p:cNvSpPr>
              <a:spLocks noChangeAspect="1" noChangeArrowheads="1"/>
            </p:cNvSpPr>
            <p:nvPr/>
          </p:nvSpPr>
          <p:spPr bwMode="auto">
            <a:xfrm>
              <a:off x="344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5" name="Oval 227"/>
            <p:cNvSpPr>
              <a:spLocks noChangeAspect="1" noChangeArrowheads="1"/>
            </p:cNvSpPr>
            <p:nvPr/>
          </p:nvSpPr>
          <p:spPr bwMode="auto">
            <a:xfrm>
              <a:off x="3590"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6" name="Oval 228"/>
            <p:cNvSpPr>
              <a:spLocks noChangeAspect="1" noChangeArrowheads="1"/>
            </p:cNvSpPr>
            <p:nvPr/>
          </p:nvSpPr>
          <p:spPr bwMode="auto">
            <a:xfrm>
              <a:off x="204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7" name="Oval 229"/>
            <p:cNvSpPr>
              <a:spLocks noChangeAspect="1" noChangeArrowheads="1"/>
            </p:cNvSpPr>
            <p:nvPr/>
          </p:nvSpPr>
          <p:spPr bwMode="auto">
            <a:xfrm>
              <a:off x="218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8" name="Oval 230"/>
            <p:cNvSpPr>
              <a:spLocks noChangeAspect="1" noChangeArrowheads="1"/>
            </p:cNvSpPr>
            <p:nvPr/>
          </p:nvSpPr>
          <p:spPr bwMode="auto">
            <a:xfrm>
              <a:off x="2327" y="2338"/>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9" name="Oval 231"/>
            <p:cNvSpPr>
              <a:spLocks noChangeAspect="1" noChangeArrowheads="1"/>
            </p:cNvSpPr>
            <p:nvPr/>
          </p:nvSpPr>
          <p:spPr bwMode="auto">
            <a:xfrm>
              <a:off x="246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0" name="Oval 232"/>
            <p:cNvSpPr>
              <a:spLocks noChangeAspect="1" noChangeArrowheads="1"/>
            </p:cNvSpPr>
            <p:nvPr/>
          </p:nvSpPr>
          <p:spPr bwMode="auto">
            <a:xfrm>
              <a:off x="260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1" name="Oval 233"/>
            <p:cNvSpPr>
              <a:spLocks noChangeAspect="1" noChangeArrowheads="1"/>
            </p:cNvSpPr>
            <p:nvPr/>
          </p:nvSpPr>
          <p:spPr bwMode="auto">
            <a:xfrm>
              <a:off x="274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2" name="Oval 234"/>
            <p:cNvSpPr>
              <a:spLocks noChangeAspect="1" noChangeArrowheads="1"/>
            </p:cNvSpPr>
            <p:nvPr/>
          </p:nvSpPr>
          <p:spPr bwMode="auto">
            <a:xfrm>
              <a:off x="288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3" name="Oval 235"/>
            <p:cNvSpPr>
              <a:spLocks noChangeAspect="1" noChangeArrowheads="1"/>
            </p:cNvSpPr>
            <p:nvPr/>
          </p:nvSpPr>
          <p:spPr bwMode="auto">
            <a:xfrm>
              <a:off x="302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4" name="Oval 236"/>
            <p:cNvSpPr>
              <a:spLocks noChangeAspect="1" noChangeArrowheads="1"/>
            </p:cNvSpPr>
            <p:nvPr/>
          </p:nvSpPr>
          <p:spPr bwMode="auto">
            <a:xfrm>
              <a:off x="316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5" name="Oval 237"/>
            <p:cNvSpPr>
              <a:spLocks noChangeAspect="1" noChangeArrowheads="1"/>
            </p:cNvSpPr>
            <p:nvPr/>
          </p:nvSpPr>
          <p:spPr bwMode="auto">
            <a:xfrm>
              <a:off x="330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6" name="Oval 238"/>
            <p:cNvSpPr>
              <a:spLocks noChangeAspect="1" noChangeArrowheads="1"/>
            </p:cNvSpPr>
            <p:nvPr/>
          </p:nvSpPr>
          <p:spPr bwMode="auto">
            <a:xfrm>
              <a:off x="344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7" name="Oval 239"/>
            <p:cNvSpPr>
              <a:spLocks noChangeAspect="1" noChangeArrowheads="1"/>
            </p:cNvSpPr>
            <p:nvPr/>
          </p:nvSpPr>
          <p:spPr bwMode="auto">
            <a:xfrm>
              <a:off x="3590"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8" name="Oval 240"/>
            <p:cNvSpPr>
              <a:spLocks noChangeAspect="1" noChangeArrowheads="1"/>
            </p:cNvSpPr>
            <p:nvPr/>
          </p:nvSpPr>
          <p:spPr bwMode="auto">
            <a:xfrm>
              <a:off x="204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9" name="Oval 241"/>
            <p:cNvSpPr>
              <a:spLocks noChangeAspect="1" noChangeArrowheads="1"/>
            </p:cNvSpPr>
            <p:nvPr/>
          </p:nvSpPr>
          <p:spPr bwMode="auto">
            <a:xfrm>
              <a:off x="218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0" name="Oval 242"/>
            <p:cNvSpPr>
              <a:spLocks noChangeAspect="1" noChangeArrowheads="1"/>
            </p:cNvSpPr>
            <p:nvPr/>
          </p:nvSpPr>
          <p:spPr bwMode="auto">
            <a:xfrm>
              <a:off x="2327" y="247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1" name="Oval 243"/>
            <p:cNvSpPr>
              <a:spLocks noChangeAspect="1" noChangeArrowheads="1"/>
            </p:cNvSpPr>
            <p:nvPr/>
          </p:nvSpPr>
          <p:spPr bwMode="auto">
            <a:xfrm>
              <a:off x="246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2" name="Oval 244"/>
            <p:cNvSpPr>
              <a:spLocks noChangeAspect="1" noChangeArrowheads="1"/>
            </p:cNvSpPr>
            <p:nvPr/>
          </p:nvSpPr>
          <p:spPr bwMode="auto">
            <a:xfrm>
              <a:off x="260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3" name="Oval 245"/>
            <p:cNvSpPr>
              <a:spLocks noChangeAspect="1" noChangeArrowheads="1"/>
            </p:cNvSpPr>
            <p:nvPr/>
          </p:nvSpPr>
          <p:spPr bwMode="auto">
            <a:xfrm>
              <a:off x="274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4" name="Oval 246"/>
            <p:cNvSpPr>
              <a:spLocks noChangeAspect="1" noChangeArrowheads="1"/>
            </p:cNvSpPr>
            <p:nvPr/>
          </p:nvSpPr>
          <p:spPr bwMode="auto">
            <a:xfrm>
              <a:off x="288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5" name="Oval 247"/>
            <p:cNvSpPr>
              <a:spLocks noChangeAspect="1" noChangeArrowheads="1"/>
            </p:cNvSpPr>
            <p:nvPr/>
          </p:nvSpPr>
          <p:spPr bwMode="auto">
            <a:xfrm>
              <a:off x="302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6" name="Oval 248"/>
            <p:cNvSpPr>
              <a:spLocks noChangeAspect="1" noChangeArrowheads="1"/>
            </p:cNvSpPr>
            <p:nvPr/>
          </p:nvSpPr>
          <p:spPr bwMode="auto">
            <a:xfrm>
              <a:off x="316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7" name="Oval 249"/>
            <p:cNvSpPr>
              <a:spLocks noChangeAspect="1" noChangeArrowheads="1"/>
            </p:cNvSpPr>
            <p:nvPr/>
          </p:nvSpPr>
          <p:spPr bwMode="auto">
            <a:xfrm>
              <a:off x="330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8" name="Oval 250"/>
            <p:cNvSpPr>
              <a:spLocks noChangeAspect="1" noChangeArrowheads="1"/>
            </p:cNvSpPr>
            <p:nvPr/>
          </p:nvSpPr>
          <p:spPr bwMode="auto">
            <a:xfrm>
              <a:off x="344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9" name="Oval 251"/>
            <p:cNvSpPr>
              <a:spLocks noChangeAspect="1" noChangeArrowheads="1"/>
            </p:cNvSpPr>
            <p:nvPr/>
          </p:nvSpPr>
          <p:spPr bwMode="auto">
            <a:xfrm>
              <a:off x="3590"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0" name="Oval 252"/>
            <p:cNvSpPr>
              <a:spLocks noChangeAspect="1" noChangeArrowheads="1"/>
            </p:cNvSpPr>
            <p:nvPr/>
          </p:nvSpPr>
          <p:spPr bwMode="auto">
            <a:xfrm>
              <a:off x="204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1" name="Oval 253"/>
            <p:cNvSpPr>
              <a:spLocks noChangeAspect="1" noChangeArrowheads="1"/>
            </p:cNvSpPr>
            <p:nvPr/>
          </p:nvSpPr>
          <p:spPr bwMode="auto">
            <a:xfrm>
              <a:off x="218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2" name="Oval 254"/>
            <p:cNvSpPr>
              <a:spLocks noChangeAspect="1" noChangeArrowheads="1"/>
            </p:cNvSpPr>
            <p:nvPr/>
          </p:nvSpPr>
          <p:spPr bwMode="auto">
            <a:xfrm>
              <a:off x="2327" y="2602"/>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3" name="Oval 255"/>
            <p:cNvSpPr>
              <a:spLocks noChangeAspect="1" noChangeArrowheads="1"/>
            </p:cNvSpPr>
            <p:nvPr/>
          </p:nvSpPr>
          <p:spPr bwMode="auto">
            <a:xfrm>
              <a:off x="246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4" name="Oval 256"/>
            <p:cNvSpPr>
              <a:spLocks noChangeAspect="1" noChangeArrowheads="1"/>
            </p:cNvSpPr>
            <p:nvPr/>
          </p:nvSpPr>
          <p:spPr bwMode="auto">
            <a:xfrm>
              <a:off x="260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5" name="Oval 257"/>
            <p:cNvSpPr>
              <a:spLocks noChangeAspect="1" noChangeArrowheads="1"/>
            </p:cNvSpPr>
            <p:nvPr/>
          </p:nvSpPr>
          <p:spPr bwMode="auto">
            <a:xfrm>
              <a:off x="274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6" name="Oval 258"/>
            <p:cNvSpPr>
              <a:spLocks noChangeAspect="1" noChangeArrowheads="1"/>
            </p:cNvSpPr>
            <p:nvPr/>
          </p:nvSpPr>
          <p:spPr bwMode="auto">
            <a:xfrm>
              <a:off x="288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7" name="Oval 259"/>
            <p:cNvSpPr>
              <a:spLocks noChangeAspect="1" noChangeArrowheads="1"/>
            </p:cNvSpPr>
            <p:nvPr/>
          </p:nvSpPr>
          <p:spPr bwMode="auto">
            <a:xfrm>
              <a:off x="302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8" name="Oval 260"/>
            <p:cNvSpPr>
              <a:spLocks noChangeAspect="1" noChangeArrowheads="1"/>
            </p:cNvSpPr>
            <p:nvPr/>
          </p:nvSpPr>
          <p:spPr bwMode="auto">
            <a:xfrm>
              <a:off x="316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9" name="Oval 261"/>
            <p:cNvSpPr>
              <a:spLocks noChangeAspect="1" noChangeArrowheads="1"/>
            </p:cNvSpPr>
            <p:nvPr/>
          </p:nvSpPr>
          <p:spPr bwMode="auto">
            <a:xfrm>
              <a:off x="330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60" name="Oval 262"/>
            <p:cNvSpPr>
              <a:spLocks noChangeAspect="1" noChangeArrowheads="1"/>
            </p:cNvSpPr>
            <p:nvPr/>
          </p:nvSpPr>
          <p:spPr bwMode="auto">
            <a:xfrm>
              <a:off x="344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61" name="Oval 263"/>
            <p:cNvSpPr>
              <a:spLocks noChangeAspect="1" noChangeArrowheads="1"/>
            </p:cNvSpPr>
            <p:nvPr/>
          </p:nvSpPr>
          <p:spPr bwMode="auto">
            <a:xfrm>
              <a:off x="3590"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62" name="Freeform 264"/>
            <p:cNvSpPr>
              <a:spLocks noChangeAspect="1"/>
            </p:cNvSpPr>
            <p:nvPr/>
          </p:nvSpPr>
          <p:spPr bwMode="auto">
            <a:xfrm>
              <a:off x="222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17763" name="Freeform 265"/>
            <p:cNvSpPr>
              <a:spLocks noChangeAspect="1"/>
            </p:cNvSpPr>
            <p:nvPr/>
          </p:nvSpPr>
          <p:spPr bwMode="auto">
            <a:xfrm>
              <a:off x="2369" y="1608"/>
              <a:ext cx="28" cy="49"/>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17764" name="Freeform 266"/>
            <p:cNvSpPr>
              <a:spLocks noChangeAspect="1"/>
            </p:cNvSpPr>
            <p:nvPr/>
          </p:nvSpPr>
          <p:spPr bwMode="auto">
            <a:xfrm>
              <a:off x="2649" y="1610"/>
              <a:ext cx="29" cy="47"/>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17765" name="Freeform 267"/>
            <p:cNvSpPr>
              <a:spLocks noChangeAspect="1"/>
            </p:cNvSpPr>
            <p:nvPr/>
          </p:nvSpPr>
          <p:spPr bwMode="auto">
            <a:xfrm>
              <a:off x="2782" y="1609"/>
              <a:ext cx="28" cy="4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17766" name="Freeform 268"/>
            <p:cNvSpPr>
              <a:spLocks noChangeAspect="1"/>
            </p:cNvSpPr>
            <p:nvPr/>
          </p:nvSpPr>
          <p:spPr bwMode="auto">
            <a:xfrm>
              <a:off x="2503" y="1605"/>
              <a:ext cx="32" cy="52"/>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17767" name="Freeform 269"/>
            <p:cNvSpPr>
              <a:spLocks noChangeAspect="1"/>
            </p:cNvSpPr>
            <p:nvPr/>
          </p:nvSpPr>
          <p:spPr bwMode="auto">
            <a:xfrm>
              <a:off x="3065" y="1610"/>
              <a:ext cx="27" cy="47"/>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17768" name="Freeform 270"/>
            <p:cNvSpPr>
              <a:spLocks noChangeAspect="1"/>
            </p:cNvSpPr>
            <p:nvPr/>
          </p:nvSpPr>
          <p:spPr bwMode="auto">
            <a:xfrm>
              <a:off x="3199" y="1610"/>
              <a:ext cx="27" cy="47"/>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17769" name="Line 271"/>
            <p:cNvSpPr>
              <a:spLocks noChangeAspect="1" noChangeShapeType="1"/>
            </p:cNvSpPr>
            <p:nvPr/>
          </p:nvSpPr>
          <p:spPr bwMode="auto">
            <a:xfrm>
              <a:off x="2095" y="1606"/>
              <a:ext cx="1" cy="51"/>
            </a:xfrm>
            <a:prstGeom prst="line">
              <a:avLst/>
            </a:prstGeom>
            <a:noFill/>
            <a:ln w="12700">
              <a:solidFill>
                <a:schemeClr val="tx1"/>
              </a:solidFill>
              <a:round/>
              <a:headEnd/>
              <a:tailEnd/>
            </a:ln>
          </p:spPr>
          <p:txBody>
            <a:bodyPr/>
            <a:lstStyle/>
            <a:p>
              <a:endParaRPr lang="ru-RU"/>
            </a:p>
          </p:txBody>
        </p:sp>
        <p:sp>
          <p:nvSpPr>
            <p:cNvPr id="17770" name="Oval 272"/>
            <p:cNvSpPr>
              <a:spLocks noChangeAspect="1" noChangeArrowheads="1"/>
            </p:cNvSpPr>
            <p:nvPr/>
          </p:nvSpPr>
          <p:spPr bwMode="auto">
            <a:xfrm>
              <a:off x="3363" y="1609"/>
              <a:ext cx="32" cy="4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17771" name="Group 273"/>
            <p:cNvGrpSpPr>
              <a:grpSpLocks noChangeAspect="1"/>
            </p:cNvGrpSpPr>
            <p:nvPr/>
          </p:nvGrpSpPr>
          <p:grpSpPr bwMode="auto">
            <a:xfrm>
              <a:off x="2925" y="1606"/>
              <a:ext cx="19" cy="51"/>
              <a:chOff x="1028" y="1281"/>
              <a:chExt cx="52" cy="136"/>
            </a:xfrm>
          </p:grpSpPr>
          <p:sp>
            <p:nvSpPr>
              <p:cNvPr id="17795" name="Line 274"/>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17796" name="Line 275"/>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17772" name="Line 276"/>
            <p:cNvSpPr>
              <a:spLocks noChangeAspect="1" noChangeShapeType="1"/>
            </p:cNvSpPr>
            <p:nvPr/>
          </p:nvSpPr>
          <p:spPr bwMode="auto">
            <a:xfrm>
              <a:off x="3494" y="1606"/>
              <a:ext cx="1" cy="51"/>
            </a:xfrm>
            <a:prstGeom prst="line">
              <a:avLst/>
            </a:prstGeom>
            <a:noFill/>
            <a:ln w="12700">
              <a:solidFill>
                <a:schemeClr val="tx1"/>
              </a:solidFill>
              <a:round/>
              <a:headEnd/>
              <a:tailEnd/>
            </a:ln>
          </p:spPr>
          <p:txBody>
            <a:bodyPr/>
            <a:lstStyle/>
            <a:p>
              <a:endParaRPr lang="ru-RU"/>
            </a:p>
          </p:txBody>
        </p:sp>
        <p:sp>
          <p:nvSpPr>
            <p:cNvPr id="17773" name="Line 277"/>
            <p:cNvSpPr>
              <a:spLocks noChangeAspect="1" noChangeShapeType="1"/>
            </p:cNvSpPr>
            <p:nvPr/>
          </p:nvSpPr>
          <p:spPr bwMode="auto">
            <a:xfrm>
              <a:off x="3338" y="1606"/>
              <a:ext cx="0" cy="51"/>
            </a:xfrm>
            <a:prstGeom prst="line">
              <a:avLst/>
            </a:prstGeom>
            <a:noFill/>
            <a:ln w="12700">
              <a:solidFill>
                <a:schemeClr val="tx1"/>
              </a:solidFill>
              <a:round/>
              <a:headEnd/>
              <a:tailEnd/>
            </a:ln>
          </p:spPr>
          <p:txBody>
            <a:bodyPr/>
            <a:lstStyle/>
            <a:p>
              <a:endParaRPr lang="ru-RU"/>
            </a:p>
          </p:txBody>
        </p:sp>
        <p:sp>
          <p:nvSpPr>
            <p:cNvPr id="17774" name="Line 278"/>
            <p:cNvSpPr>
              <a:spLocks noChangeAspect="1" noChangeShapeType="1"/>
            </p:cNvSpPr>
            <p:nvPr/>
          </p:nvSpPr>
          <p:spPr bwMode="auto">
            <a:xfrm>
              <a:off x="3521" y="1606"/>
              <a:ext cx="1" cy="51"/>
            </a:xfrm>
            <a:prstGeom prst="line">
              <a:avLst/>
            </a:prstGeom>
            <a:noFill/>
            <a:ln w="12700">
              <a:solidFill>
                <a:schemeClr val="tx1"/>
              </a:solidFill>
              <a:round/>
              <a:headEnd/>
              <a:tailEnd/>
            </a:ln>
          </p:spPr>
          <p:txBody>
            <a:bodyPr/>
            <a:lstStyle/>
            <a:p>
              <a:endParaRPr lang="ru-RU"/>
            </a:p>
          </p:txBody>
        </p:sp>
        <p:sp>
          <p:nvSpPr>
            <p:cNvPr id="17775" name="Line 279"/>
            <p:cNvSpPr>
              <a:spLocks noChangeAspect="1" noChangeShapeType="1"/>
            </p:cNvSpPr>
            <p:nvPr/>
          </p:nvSpPr>
          <p:spPr bwMode="auto">
            <a:xfrm>
              <a:off x="3626" y="1606"/>
              <a:ext cx="1" cy="51"/>
            </a:xfrm>
            <a:prstGeom prst="line">
              <a:avLst/>
            </a:prstGeom>
            <a:noFill/>
            <a:ln w="12700">
              <a:solidFill>
                <a:schemeClr val="tx1"/>
              </a:solidFill>
              <a:round/>
              <a:headEnd/>
              <a:tailEnd/>
            </a:ln>
          </p:spPr>
          <p:txBody>
            <a:bodyPr/>
            <a:lstStyle/>
            <a:p>
              <a:endParaRPr lang="ru-RU"/>
            </a:p>
          </p:txBody>
        </p:sp>
        <p:sp>
          <p:nvSpPr>
            <p:cNvPr id="17776" name="Freeform 280"/>
            <p:cNvSpPr>
              <a:spLocks noChangeAspect="1"/>
            </p:cNvSpPr>
            <p:nvPr/>
          </p:nvSpPr>
          <p:spPr bwMode="auto">
            <a:xfrm>
              <a:off x="364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17777" name="Group 281"/>
            <p:cNvGrpSpPr>
              <a:grpSpLocks noChangeAspect="1"/>
            </p:cNvGrpSpPr>
            <p:nvPr/>
          </p:nvGrpSpPr>
          <p:grpSpPr bwMode="auto">
            <a:xfrm>
              <a:off x="1971" y="1700"/>
              <a:ext cx="49" cy="64"/>
              <a:chOff x="263" y="1301"/>
              <a:chExt cx="540" cy="690"/>
            </a:xfrm>
          </p:grpSpPr>
          <p:sp>
            <p:nvSpPr>
              <p:cNvPr id="17793" name="Freeform 282"/>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17794" name="Line 283"/>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17778" name="Freeform 284"/>
            <p:cNvSpPr>
              <a:spLocks noChangeAspect="1"/>
            </p:cNvSpPr>
            <p:nvPr/>
          </p:nvSpPr>
          <p:spPr bwMode="auto">
            <a:xfrm>
              <a:off x="1974" y="1834"/>
              <a:ext cx="46" cy="6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17779" name="Freeform 285"/>
            <p:cNvSpPr>
              <a:spLocks noChangeAspect="1"/>
            </p:cNvSpPr>
            <p:nvPr/>
          </p:nvSpPr>
          <p:spPr bwMode="auto">
            <a:xfrm>
              <a:off x="1969" y="1967"/>
              <a:ext cx="51" cy="64"/>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17780" name="Freeform 286"/>
            <p:cNvSpPr>
              <a:spLocks noChangeAspect="1"/>
            </p:cNvSpPr>
            <p:nvPr/>
          </p:nvSpPr>
          <p:spPr bwMode="auto">
            <a:xfrm>
              <a:off x="1970" y="2101"/>
              <a:ext cx="50" cy="64"/>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17781" name="Group 287"/>
            <p:cNvGrpSpPr>
              <a:grpSpLocks noChangeAspect="1"/>
            </p:cNvGrpSpPr>
            <p:nvPr/>
          </p:nvGrpSpPr>
          <p:grpSpPr bwMode="auto">
            <a:xfrm>
              <a:off x="1977" y="2234"/>
              <a:ext cx="43" cy="64"/>
              <a:chOff x="3017" y="1343"/>
              <a:chExt cx="420" cy="612"/>
            </a:xfrm>
          </p:grpSpPr>
          <p:sp>
            <p:nvSpPr>
              <p:cNvPr id="17791" name="Freeform 288"/>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17792" name="Line 289"/>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17782" name="Group 290"/>
            <p:cNvGrpSpPr>
              <a:grpSpLocks noChangeAspect="1"/>
            </p:cNvGrpSpPr>
            <p:nvPr/>
          </p:nvGrpSpPr>
          <p:grpSpPr bwMode="auto">
            <a:xfrm>
              <a:off x="1980" y="2368"/>
              <a:ext cx="40" cy="64"/>
              <a:chOff x="3653" y="1343"/>
              <a:chExt cx="384" cy="612"/>
            </a:xfrm>
          </p:grpSpPr>
          <p:sp>
            <p:nvSpPr>
              <p:cNvPr id="17789" name="Freeform 291"/>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17790" name="Line 292"/>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17783" name="Freeform 293"/>
            <p:cNvSpPr>
              <a:spLocks noChangeAspect="1"/>
            </p:cNvSpPr>
            <p:nvPr/>
          </p:nvSpPr>
          <p:spPr bwMode="auto">
            <a:xfrm>
              <a:off x="1965" y="2502"/>
              <a:ext cx="55" cy="63"/>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17784" name="Group 294"/>
            <p:cNvGrpSpPr>
              <a:grpSpLocks noChangeAspect="1"/>
            </p:cNvGrpSpPr>
            <p:nvPr/>
          </p:nvGrpSpPr>
          <p:grpSpPr bwMode="auto">
            <a:xfrm>
              <a:off x="1973" y="2636"/>
              <a:ext cx="47" cy="63"/>
              <a:chOff x="4991" y="1343"/>
              <a:chExt cx="456" cy="618"/>
            </a:xfrm>
          </p:grpSpPr>
          <p:sp>
            <p:nvSpPr>
              <p:cNvPr id="17786" name="Line 295"/>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17787" name="Line 296"/>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17788" name="Line 297"/>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17785" name="Freeform 298"/>
            <p:cNvSpPr>
              <a:spLocks noChangeAspect="1"/>
            </p:cNvSpPr>
            <p:nvPr/>
          </p:nvSpPr>
          <p:spPr bwMode="auto">
            <a:xfrm>
              <a:off x="1944" y="1584"/>
              <a:ext cx="1843" cy="1220"/>
            </a:xfrm>
            <a:custGeom>
              <a:avLst/>
              <a:gdLst>
                <a:gd name="T0" fmla="*/ 0 w 3690"/>
                <a:gd name="T1" fmla="*/ 38 h 2442"/>
                <a:gd name="T2" fmla="*/ 57 w 3690"/>
                <a:gd name="T3" fmla="*/ 38 h 2442"/>
                <a:gd name="T4" fmla="*/ 57 w 3690"/>
                <a:gd name="T5" fmla="*/ 0 h 2442"/>
                <a:gd name="T6" fmla="*/ 3 w 3690"/>
                <a:gd name="T7" fmla="*/ 0 h 2442"/>
                <a:gd name="T8" fmla="*/ 0 w 3690"/>
                <a:gd name="T9" fmla="*/ 2 h 2442"/>
                <a:gd name="T10" fmla="*/ 0 w 3690"/>
                <a:gd name="T11" fmla="*/ 3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grpSp>
      <p:sp>
        <p:nvSpPr>
          <p:cNvPr id="17443" name="Oval 299"/>
          <p:cNvSpPr>
            <a:spLocks noChangeArrowheads="1"/>
          </p:cNvSpPr>
          <p:nvPr/>
        </p:nvSpPr>
        <p:spPr bwMode="auto">
          <a:xfrm>
            <a:off x="4037013" y="3048000"/>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17444" name="Rectangle 300"/>
          <p:cNvSpPr>
            <a:spLocks noChangeArrowheads="1"/>
          </p:cNvSpPr>
          <p:nvPr/>
        </p:nvSpPr>
        <p:spPr bwMode="auto">
          <a:xfrm>
            <a:off x="4256088" y="373380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17445" name="AutoShape 301"/>
          <p:cNvSpPr>
            <a:spLocks noChangeArrowheads="1"/>
          </p:cNvSpPr>
          <p:nvPr/>
        </p:nvSpPr>
        <p:spPr bwMode="auto">
          <a:xfrm>
            <a:off x="5791200"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6" name="AutoShape 302"/>
          <p:cNvSpPr>
            <a:spLocks noChangeArrowheads="1"/>
          </p:cNvSpPr>
          <p:nvPr/>
        </p:nvSpPr>
        <p:spPr bwMode="auto">
          <a:xfrm>
            <a:off x="700246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7" name="AutoShape 303"/>
          <p:cNvSpPr>
            <a:spLocks noChangeArrowheads="1"/>
          </p:cNvSpPr>
          <p:nvPr/>
        </p:nvSpPr>
        <p:spPr bwMode="auto">
          <a:xfrm>
            <a:off x="475297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8" name="AutoShape 304"/>
          <p:cNvSpPr>
            <a:spLocks noChangeArrowheads="1"/>
          </p:cNvSpPr>
          <p:nvPr/>
        </p:nvSpPr>
        <p:spPr bwMode="auto">
          <a:xfrm>
            <a:off x="6483350"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9" name="AutoShape 305"/>
          <p:cNvSpPr>
            <a:spLocks noChangeArrowheads="1"/>
          </p:cNvSpPr>
          <p:nvPr/>
        </p:nvSpPr>
        <p:spPr bwMode="auto">
          <a:xfrm>
            <a:off x="527208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0" name="AutoShape 306"/>
          <p:cNvSpPr>
            <a:spLocks noChangeArrowheads="1"/>
          </p:cNvSpPr>
          <p:nvPr/>
        </p:nvSpPr>
        <p:spPr bwMode="auto">
          <a:xfrm>
            <a:off x="596423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1" name="AutoShape 307"/>
          <p:cNvSpPr>
            <a:spLocks noChangeArrowheads="1"/>
          </p:cNvSpPr>
          <p:nvPr/>
        </p:nvSpPr>
        <p:spPr bwMode="auto">
          <a:xfrm>
            <a:off x="561816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2" name="AutoShape 308"/>
          <p:cNvSpPr>
            <a:spLocks noChangeArrowheads="1"/>
          </p:cNvSpPr>
          <p:nvPr/>
        </p:nvSpPr>
        <p:spPr bwMode="auto">
          <a:xfrm>
            <a:off x="665638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3" name="AutoShape 309"/>
          <p:cNvSpPr>
            <a:spLocks noChangeArrowheads="1"/>
          </p:cNvSpPr>
          <p:nvPr/>
        </p:nvSpPr>
        <p:spPr bwMode="auto">
          <a:xfrm>
            <a:off x="613727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4" name="AutoShape 310"/>
          <p:cNvSpPr>
            <a:spLocks noChangeArrowheads="1"/>
          </p:cNvSpPr>
          <p:nvPr/>
        </p:nvSpPr>
        <p:spPr bwMode="auto">
          <a:xfrm>
            <a:off x="682942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5" name="AutoShape 311"/>
          <p:cNvSpPr>
            <a:spLocks noChangeArrowheads="1"/>
          </p:cNvSpPr>
          <p:nvPr/>
        </p:nvSpPr>
        <p:spPr bwMode="auto">
          <a:xfrm>
            <a:off x="631031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6" name="AutoShape 312"/>
          <p:cNvSpPr>
            <a:spLocks noChangeArrowheads="1"/>
          </p:cNvSpPr>
          <p:nvPr/>
        </p:nvSpPr>
        <p:spPr bwMode="auto">
          <a:xfrm>
            <a:off x="5099050"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7" name="AutoShape 313"/>
          <p:cNvSpPr>
            <a:spLocks noChangeArrowheads="1"/>
          </p:cNvSpPr>
          <p:nvPr/>
        </p:nvSpPr>
        <p:spPr bwMode="auto">
          <a:xfrm>
            <a:off x="457993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8" name="AutoShape 314"/>
          <p:cNvSpPr>
            <a:spLocks noChangeArrowheads="1"/>
          </p:cNvSpPr>
          <p:nvPr/>
        </p:nvSpPr>
        <p:spPr bwMode="auto">
          <a:xfrm>
            <a:off x="544512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9" name="AutoShape 315"/>
          <p:cNvSpPr>
            <a:spLocks noChangeArrowheads="1"/>
          </p:cNvSpPr>
          <p:nvPr/>
        </p:nvSpPr>
        <p:spPr bwMode="auto">
          <a:xfrm>
            <a:off x="492601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60" name="Line 316"/>
          <p:cNvSpPr>
            <a:spLocks noChangeShapeType="1"/>
          </p:cNvSpPr>
          <p:nvPr/>
        </p:nvSpPr>
        <p:spPr bwMode="auto">
          <a:xfrm flipV="1">
            <a:off x="3103563" y="3295650"/>
            <a:ext cx="1219200" cy="304800"/>
          </a:xfrm>
          <a:prstGeom prst="line">
            <a:avLst/>
          </a:prstGeom>
          <a:noFill/>
          <a:ln w="12700">
            <a:solidFill>
              <a:srgbClr val="006600"/>
            </a:solidFill>
            <a:round/>
            <a:headEnd/>
            <a:tailEnd/>
          </a:ln>
        </p:spPr>
        <p:txBody>
          <a:bodyPr/>
          <a:lstStyle/>
          <a:p>
            <a:endParaRPr lang="ru-RU"/>
          </a:p>
        </p:txBody>
      </p:sp>
      <p:sp>
        <p:nvSpPr>
          <p:cNvPr id="17461" name="Line 317"/>
          <p:cNvSpPr>
            <a:spLocks noChangeShapeType="1"/>
          </p:cNvSpPr>
          <p:nvPr/>
        </p:nvSpPr>
        <p:spPr bwMode="auto">
          <a:xfrm>
            <a:off x="3092450" y="3694113"/>
            <a:ext cx="1219200" cy="304800"/>
          </a:xfrm>
          <a:prstGeom prst="line">
            <a:avLst/>
          </a:prstGeom>
          <a:noFill/>
          <a:ln w="12700">
            <a:solidFill>
              <a:srgbClr val="006600"/>
            </a:solidFill>
            <a:round/>
            <a:headEnd/>
            <a:tailEnd/>
          </a:ln>
        </p:spPr>
        <p:txBody>
          <a:bodyPr/>
          <a:lstStyle/>
          <a:p>
            <a:endParaRPr lang="ru-RU"/>
          </a:p>
        </p:txBody>
      </p:sp>
      <p:sp>
        <p:nvSpPr>
          <p:cNvPr id="17462" name="Freeform 318"/>
          <p:cNvSpPr>
            <a:spLocks noChangeAspect="1"/>
          </p:cNvSpPr>
          <p:nvPr/>
        </p:nvSpPr>
        <p:spPr bwMode="auto">
          <a:xfrm flipV="1">
            <a:off x="4875213" y="348138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3" name="Freeform 319"/>
          <p:cNvSpPr>
            <a:spLocks noChangeAspect="1"/>
          </p:cNvSpPr>
          <p:nvPr/>
        </p:nvSpPr>
        <p:spPr bwMode="auto">
          <a:xfrm flipV="1">
            <a:off x="5559425" y="348138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4" name="Freeform 320"/>
          <p:cNvSpPr>
            <a:spLocks noChangeAspect="1"/>
          </p:cNvSpPr>
          <p:nvPr/>
        </p:nvSpPr>
        <p:spPr bwMode="auto">
          <a:xfrm flipV="1">
            <a:off x="4521200" y="3479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5" name="Freeform 321"/>
          <p:cNvSpPr>
            <a:spLocks noChangeAspect="1"/>
          </p:cNvSpPr>
          <p:nvPr/>
        </p:nvSpPr>
        <p:spPr bwMode="auto">
          <a:xfrm flipV="1">
            <a:off x="4691063" y="348932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6" name="Freeform 322"/>
          <p:cNvSpPr>
            <a:spLocks noChangeAspect="1"/>
          </p:cNvSpPr>
          <p:nvPr/>
        </p:nvSpPr>
        <p:spPr bwMode="auto">
          <a:xfrm flipV="1">
            <a:off x="5389563" y="3490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7" name="Freeform 323"/>
          <p:cNvSpPr>
            <a:spLocks noChangeAspect="1"/>
          </p:cNvSpPr>
          <p:nvPr/>
        </p:nvSpPr>
        <p:spPr bwMode="auto">
          <a:xfrm flipV="1">
            <a:off x="6083300" y="3490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8" name="Freeform 324"/>
          <p:cNvSpPr>
            <a:spLocks noChangeAspect="1"/>
          </p:cNvSpPr>
          <p:nvPr/>
        </p:nvSpPr>
        <p:spPr bwMode="auto">
          <a:xfrm flipV="1">
            <a:off x="5045075" y="348932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9" name="Freeform 325"/>
          <p:cNvSpPr>
            <a:spLocks noChangeAspect="1"/>
          </p:cNvSpPr>
          <p:nvPr/>
        </p:nvSpPr>
        <p:spPr bwMode="auto">
          <a:xfrm flipV="1">
            <a:off x="6778625" y="34718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0" name="Freeform 326"/>
          <p:cNvSpPr>
            <a:spLocks noChangeAspect="1"/>
          </p:cNvSpPr>
          <p:nvPr/>
        </p:nvSpPr>
        <p:spPr bwMode="auto">
          <a:xfrm flipV="1">
            <a:off x="6434138" y="3479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1" name="Freeform 327"/>
          <p:cNvSpPr>
            <a:spLocks noChangeAspect="1"/>
          </p:cNvSpPr>
          <p:nvPr/>
        </p:nvSpPr>
        <p:spPr bwMode="auto">
          <a:xfrm flipV="1">
            <a:off x="6615113" y="348932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2" name="Freeform 328"/>
          <p:cNvSpPr>
            <a:spLocks noChangeAspect="1"/>
          </p:cNvSpPr>
          <p:nvPr/>
        </p:nvSpPr>
        <p:spPr bwMode="auto">
          <a:xfrm flipV="1">
            <a:off x="6948488" y="34607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3" name="Freeform 329"/>
          <p:cNvSpPr>
            <a:spLocks noChangeAspect="1"/>
          </p:cNvSpPr>
          <p:nvPr/>
        </p:nvSpPr>
        <p:spPr bwMode="auto">
          <a:xfrm flipV="1">
            <a:off x="5729288" y="3479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4" name="Freeform 330"/>
          <p:cNvSpPr>
            <a:spLocks noChangeAspect="1"/>
          </p:cNvSpPr>
          <p:nvPr/>
        </p:nvSpPr>
        <p:spPr bwMode="auto">
          <a:xfrm flipV="1">
            <a:off x="5283200"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5" name="Freeform 331"/>
          <p:cNvSpPr>
            <a:spLocks noChangeAspect="1"/>
          </p:cNvSpPr>
          <p:nvPr/>
        </p:nvSpPr>
        <p:spPr bwMode="auto">
          <a:xfrm flipV="1">
            <a:off x="5491163"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6" name="Freeform 332"/>
          <p:cNvSpPr>
            <a:spLocks noChangeAspect="1"/>
          </p:cNvSpPr>
          <p:nvPr/>
        </p:nvSpPr>
        <p:spPr bwMode="auto">
          <a:xfrm flipV="1">
            <a:off x="51196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7" name="Freeform 333"/>
          <p:cNvSpPr>
            <a:spLocks noChangeAspect="1"/>
          </p:cNvSpPr>
          <p:nvPr/>
        </p:nvSpPr>
        <p:spPr bwMode="auto">
          <a:xfrm flipV="1">
            <a:off x="56419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8" name="Freeform 334"/>
          <p:cNvSpPr>
            <a:spLocks noChangeAspect="1"/>
          </p:cNvSpPr>
          <p:nvPr/>
        </p:nvSpPr>
        <p:spPr bwMode="auto">
          <a:xfrm flipV="1">
            <a:off x="61102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9" name="Freeform 335"/>
          <p:cNvSpPr>
            <a:spLocks noChangeAspect="1"/>
          </p:cNvSpPr>
          <p:nvPr/>
        </p:nvSpPr>
        <p:spPr bwMode="auto">
          <a:xfrm flipV="1">
            <a:off x="62896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0" name="Freeform 336"/>
          <p:cNvSpPr>
            <a:spLocks noChangeAspect="1"/>
          </p:cNvSpPr>
          <p:nvPr/>
        </p:nvSpPr>
        <p:spPr bwMode="auto">
          <a:xfrm flipV="1">
            <a:off x="58324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1" name="Freeform 337"/>
          <p:cNvSpPr>
            <a:spLocks noChangeAspect="1"/>
          </p:cNvSpPr>
          <p:nvPr/>
        </p:nvSpPr>
        <p:spPr bwMode="auto">
          <a:xfrm flipV="1">
            <a:off x="64785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2" name="Freeform 338"/>
          <p:cNvSpPr>
            <a:spLocks noChangeAspect="1"/>
          </p:cNvSpPr>
          <p:nvPr/>
        </p:nvSpPr>
        <p:spPr bwMode="auto">
          <a:xfrm flipV="1">
            <a:off x="66690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3" name="Freeform 339"/>
          <p:cNvSpPr>
            <a:spLocks noChangeAspect="1"/>
          </p:cNvSpPr>
          <p:nvPr/>
        </p:nvSpPr>
        <p:spPr bwMode="auto">
          <a:xfrm flipV="1">
            <a:off x="6858000"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388" name="AutoShape 340"/>
          <p:cNvSpPr>
            <a:spLocks noChangeArrowheads="1"/>
          </p:cNvSpPr>
          <p:nvPr/>
        </p:nvSpPr>
        <p:spPr bwMode="auto">
          <a:xfrm>
            <a:off x="4484688"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89" name="AutoShape 341"/>
          <p:cNvSpPr>
            <a:spLocks noChangeArrowheads="1"/>
          </p:cNvSpPr>
          <p:nvPr/>
        </p:nvSpPr>
        <p:spPr bwMode="auto">
          <a:xfrm>
            <a:off x="4645025"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0" name="AutoShape 342"/>
          <p:cNvSpPr>
            <a:spLocks noChangeArrowheads="1"/>
          </p:cNvSpPr>
          <p:nvPr/>
        </p:nvSpPr>
        <p:spPr bwMode="auto">
          <a:xfrm>
            <a:off x="55880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1" name="AutoShape 343"/>
          <p:cNvSpPr>
            <a:spLocks noChangeArrowheads="1"/>
          </p:cNvSpPr>
          <p:nvPr/>
        </p:nvSpPr>
        <p:spPr bwMode="auto">
          <a:xfrm>
            <a:off x="5748338"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2" name="AutoShape 344"/>
          <p:cNvSpPr>
            <a:spLocks noChangeArrowheads="1"/>
          </p:cNvSpPr>
          <p:nvPr/>
        </p:nvSpPr>
        <p:spPr bwMode="auto">
          <a:xfrm>
            <a:off x="6167438"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3" name="AutoShape 345"/>
          <p:cNvSpPr>
            <a:spLocks noChangeArrowheads="1"/>
          </p:cNvSpPr>
          <p:nvPr/>
        </p:nvSpPr>
        <p:spPr bwMode="auto">
          <a:xfrm>
            <a:off x="63754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4" name="AutoShape 346"/>
          <p:cNvSpPr>
            <a:spLocks noChangeArrowheads="1"/>
          </p:cNvSpPr>
          <p:nvPr/>
        </p:nvSpPr>
        <p:spPr bwMode="auto">
          <a:xfrm>
            <a:off x="5014913"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5" name="AutoShape 347"/>
          <p:cNvSpPr>
            <a:spLocks noChangeArrowheads="1"/>
          </p:cNvSpPr>
          <p:nvPr/>
        </p:nvSpPr>
        <p:spPr bwMode="auto">
          <a:xfrm>
            <a:off x="51943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6" name="AutoShape 348"/>
          <p:cNvSpPr>
            <a:spLocks noChangeArrowheads="1"/>
          </p:cNvSpPr>
          <p:nvPr/>
        </p:nvSpPr>
        <p:spPr bwMode="auto">
          <a:xfrm>
            <a:off x="5357813"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7" name="AutoShape 349"/>
          <p:cNvSpPr>
            <a:spLocks noChangeArrowheads="1"/>
          </p:cNvSpPr>
          <p:nvPr/>
        </p:nvSpPr>
        <p:spPr bwMode="auto">
          <a:xfrm>
            <a:off x="4822825"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8" name="AutoShape 350"/>
          <p:cNvSpPr>
            <a:spLocks noChangeArrowheads="1"/>
          </p:cNvSpPr>
          <p:nvPr/>
        </p:nvSpPr>
        <p:spPr bwMode="auto">
          <a:xfrm>
            <a:off x="6556375"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9" name="AutoShape 351"/>
          <p:cNvSpPr>
            <a:spLocks noChangeArrowheads="1"/>
          </p:cNvSpPr>
          <p:nvPr/>
        </p:nvSpPr>
        <p:spPr bwMode="auto">
          <a:xfrm>
            <a:off x="6754813"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0" name="AutoShape 352"/>
          <p:cNvSpPr>
            <a:spLocks noChangeArrowheads="1"/>
          </p:cNvSpPr>
          <p:nvPr/>
        </p:nvSpPr>
        <p:spPr bwMode="auto">
          <a:xfrm>
            <a:off x="69342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1" name="AutoShape 353"/>
          <p:cNvSpPr>
            <a:spLocks noChangeArrowheads="1"/>
          </p:cNvSpPr>
          <p:nvPr/>
        </p:nvSpPr>
        <p:spPr bwMode="auto">
          <a:xfrm>
            <a:off x="592455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7498" name="Text Box 354"/>
          <p:cNvSpPr txBox="1">
            <a:spLocks noChangeArrowheads="1"/>
          </p:cNvSpPr>
          <p:nvPr/>
        </p:nvSpPr>
        <p:spPr bwMode="auto">
          <a:xfrm>
            <a:off x="874713" y="4292600"/>
            <a:ext cx="6489700" cy="584200"/>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4. Add enzyme conjugated secondary antibody into each well and develop </a:t>
            </a:r>
            <a:br>
              <a:rPr lang="en-US" sz="1600" b="1">
                <a:solidFill>
                  <a:srgbClr val="006600"/>
                </a:solidFill>
                <a:latin typeface="Calibri" pitchFamily="34" charset="0"/>
              </a:rPr>
            </a:br>
            <a:r>
              <a:rPr lang="en-US" sz="1600" b="1">
                <a:solidFill>
                  <a:srgbClr val="006600"/>
                </a:solidFill>
                <a:latin typeface="Calibri" pitchFamily="34" charset="0"/>
              </a:rPr>
              <a:t>    colorimetric reaction with appropriate substrate</a:t>
            </a:r>
          </a:p>
        </p:txBody>
      </p:sp>
      <p:sp>
        <p:nvSpPr>
          <p:cNvPr id="17499" name="Freeform 355"/>
          <p:cNvSpPr>
            <a:spLocks noChangeAspect="1"/>
          </p:cNvSpPr>
          <p:nvPr/>
        </p:nvSpPr>
        <p:spPr bwMode="auto">
          <a:xfrm flipV="1">
            <a:off x="5522913" y="52705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0" name="Freeform 356"/>
          <p:cNvSpPr>
            <a:spLocks noChangeAspect="1"/>
          </p:cNvSpPr>
          <p:nvPr/>
        </p:nvSpPr>
        <p:spPr bwMode="auto">
          <a:xfrm flipV="1">
            <a:off x="6207125" y="52705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1" name="Freeform 357"/>
          <p:cNvSpPr>
            <a:spLocks noChangeAspect="1"/>
          </p:cNvSpPr>
          <p:nvPr/>
        </p:nvSpPr>
        <p:spPr bwMode="auto">
          <a:xfrm flipV="1">
            <a:off x="5168900" y="5268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2" name="Freeform 358"/>
          <p:cNvSpPr>
            <a:spLocks noChangeAspect="1"/>
          </p:cNvSpPr>
          <p:nvPr/>
        </p:nvSpPr>
        <p:spPr bwMode="auto">
          <a:xfrm flipV="1">
            <a:off x="5862638" y="52784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3" name="Oval 359"/>
          <p:cNvSpPr>
            <a:spLocks noChangeAspect="1" noChangeArrowheads="1"/>
          </p:cNvSpPr>
          <p:nvPr/>
        </p:nvSpPr>
        <p:spPr bwMode="auto">
          <a:xfrm>
            <a:off x="1762125"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4" name="Oval 360"/>
          <p:cNvSpPr>
            <a:spLocks noChangeAspect="1" noChangeArrowheads="1"/>
          </p:cNvSpPr>
          <p:nvPr/>
        </p:nvSpPr>
        <p:spPr bwMode="auto">
          <a:xfrm>
            <a:off x="1873250"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5" name="Oval 361"/>
          <p:cNvSpPr>
            <a:spLocks noChangeAspect="1" noChangeArrowheads="1"/>
          </p:cNvSpPr>
          <p:nvPr/>
        </p:nvSpPr>
        <p:spPr bwMode="auto">
          <a:xfrm>
            <a:off x="1984375"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6" name="Oval 362"/>
          <p:cNvSpPr>
            <a:spLocks noChangeAspect="1" noChangeArrowheads="1"/>
          </p:cNvSpPr>
          <p:nvPr/>
        </p:nvSpPr>
        <p:spPr bwMode="auto">
          <a:xfrm>
            <a:off x="2095500"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7" name="Oval 363"/>
          <p:cNvSpPr>
            <a:spLocks noChangeAspect="1" noChangeArrowheads="1"/>
          </p:cNvSpPr>
          <p:nvPr/>
        </p:nvSpPr>
        <p:spPr bwMode="auto">
          <a:xfrm>
            <a:off x="2206625"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8" name="Oval 364"/>
          <p:cNvSpPr>
            <a:spLocks noChangeAspect="1" noChangeArrowheads="1"/>
          </p:cNvSpPr>
          <p:nvPr/>
        </p:nvSpPr>
        <p:spPr bwMode="auto">
          <a:xfrm>
            <a:off x="2319338" y="5062538"/>
            <a:ext cx="90487"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9" name="Oval 365"/>
          <p:cNvSpPr>
            <a:spLocks noChangeAspect="1" noChangeArrowheads="1"/>
          </p:cNvSpPr>
          <p:nvPr/>
        </p:nvSpPr>
        <p:spPr bwMode="auto">
          <a:xfrm>
            <a:off x="2430463" y="5062538"/>
            <a:ext cx="90487"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0" name="Oval 366"/>
          <p:cNvSpPr>
            <a:spLocks noChangeAspect="1" noChangeArrowheads="1"/>
          </p:cNvSpPr>
          <p:nvPr/>
        </p:nvSpPr>
        <p:spPr bwMode="auto">
          <a:xfrm>
            <a:off x="2541588" y="5062538"/>
            <a:ext cx="90487"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1" name="Oval 367"/>
          <p:cNvSpPr>
            <a:spLocks noChangeAspect="1" noChangeArrowheads="1"/>
          </p:cNvSpPr>
          <p:nvPr/>
        </p:nvSpPr>
        <p:spPr bwMode="auto">
          <a:xfrm>
            <a:off x="2652713"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2" name="Oval 368"/>
          <p:cNvSpPr>
            <a:spLocks noChangeAspect="1" noChangeArrowheads="1"/>
          </p:cNvSpPr>
          <p:nvPr/>
        </p:nvSpPr>
        <p:spPr bwMode="auto">
          <a:xfrm>
            <a:off x="2763838"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3" name="Oval 369"/>
          <p:cNvSpPr>
            <a:spLocks noChangeAspect="1" noChangeArrowheads="1"/>
          </p:cNvSpPr>
          <p:nvPr/>
        </p:nvSpPr>
        <p:spPr bwMode="auto">
          <a:xfrm>
            <a:off x="2874963"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4" name="Oval 370"/>
          <p:cNvSpPr>
            <a:spLocks noChangeAspect="1" noChangeArrowheads="1"/>
          </p:cNvSpPr>
          <p:nvPr/>
        </p:nvSpPr>
        <p:spPr bwMode="auto">
          <a:xfrm>
            <a:off x="2987675"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5" name="Oval 371"/>
          <p:cNvSpPr>
            <a:spLocks noChangeAspect="1" noChangeArrowheads="1"/>
          </p:cNvSpPr>
          <p:nvPr/>
        </p:nvSpPr>
        <p:spPr bwMode="auto">
          <a:xfrm>
            <a:off x="1762125"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6" name="Oval 372"/>
          <p:cNvSpPr>
            <a:spLocks noChangeAspect="1" noChangeArrowheads="1"/>
          </p:cNvSpPr>
          <p:nvPr/>
        </p:nvSpPr>
        <p:spPr bwMode="auto">
          <a:xfrm>
            <a:off x="1873250"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7" name="Oval 373"/>
          <p:cNvSpPr>
            <a:spLocks noChangeAspect="1" noChangeArrowheads="1"/>
          </p:cNvSpPr>
          <p:nvPr/>
        </p:nvSpPr>
        <p:spPr bwMode="auto">
          <a:xfrm>
            <a:off x="1984375"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8" name="Oval 374"/>
          <p:cNvSpPr>
            <a:spLocks noChangeAspect="1" noChangeArrowheads="1"/>
          </p:cNvSpPr>
          <p:nvPr/>
        </p:nvSpPr>
        <p:spPr bwMode="auto">
          <a:xfrm>
            <a:off x="2095500"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9" name="Oval 375"/>
          <p:cNvSpPr>
            <a:spLocks noChangeAspect="1" noChangeArrowheads="1"/>
          </p:cNvSpPr>
          <p:nvPr/>
        </p:nvSpPr>
        <p:spPr bwMode="auto">
          <a:xfrm>
            <a:off x="2206625"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0" name="Oval 376"/>
          <p:cNvSpPr>
            <a:spLocks noChangeAspect="1" noChangeArrowheads="1"/>
          </p:cNvSpPr>
          <p:nvPr/>
        </p:nvSpPr>
        <p:spPr bwMode="auto">
          <a:xfrm>
            <a:off x="2319338" y="516572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1" name="Oval 377"/>
          <p:cNvSpPr>
            <a:spLocks noChangeAspect="1" noChangeArrowheads="1"/>
          </p:cNvSpPr>
          <p:nvPr/>
        </p:nvSpPr>
        <p:spPr bwMode="auto">
          <a:xfrm>
            <a:off x="2430463" y="516572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2" name="Oval 378"/>
          <p:cNvSpPr>
            <a:spLocks noChangeAspect="1" noChangeArrowheads="1"/>
          </p:cNvSpPr>
          <p:nvPr/>
        </p:nvSpPr>
        <p:spPr bwMode="auto">
          <a:xfrm>
            <a:off x="2541588" y="516572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3" name="Oval 379"/>
          <p:cNvSpPr>
            <a:spLocks noChangeAspect="1" noChangeArrowheads="1"/>
          </p:cNvSpPr>
          <p:nvPr/>
        </p:nvSpPr>
        <p:spPr bwMode="auto">
          <a:xfrm>
            <a:off x="2652713"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4" name="Oval 380"/>
          <p:cNvSpPr>
            <a:spLocks noChangeAspect="1" noChangeArrowheads="1"/>
          </p:cNvSpPr>
          <p:nvPr/>
        </p:nvSpPr>
        <p:spPr bwMode="auto">
          <a:xfrm>
            <a:off x="2763838" y="5165725"/>
            <a:ext cx="92075" cy="92075"/>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5" name="Oval 381"/>
          <p:cNvSpPr>
            <a:spLocks noChangeAspect="1" noChangeArrowheads="1"/>
          </p:cNvSpPr>
          <p:nvPr/>
        </p:nvSpPr>
        <p:spPr bwMode="auto">
          <a:xfrm>
            <a:off x="2874963"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6" name="Oval 382"/>
          <p:cNvSpPr>
            <a:spLocks noChangeAspect="1" noChangeArrowheads="1"/>
          </p:cNvSpPr>
          <p:nvPr/>
        </p:nvSpPr>
        <p:spPr bwMode="auto">
          <a:xfrm>
            <a:off x="2987675"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7" name="Oval 383"/>
          <p:cNvSpPr>
            <a:spLocks noChangeAspect="1" noChangeArrowheads="1"/>
          </p:cNvSpPr>
          <p:nvPr/>
        </p:nvSpPr>
        <p:spPr bwMode="auto">
          <a:xfrm>
            <a:off x="1762125" y="5270500"/>
            <a:ext cx="90488" cy="92075"/>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8" name="Oval 384"/>
          <p:cNvSpPr>
            <a:spLocks noChangeAspect="1" noChangeArrowheads="1"/>
          </p:cNvSpPr>
          <p:nvPr/>
        </p:nvSpPr>
        <p:spPr bwMode="auto">
          <a:xfrm>
            <a:off x="1873250" y="5270500"/>
            <a:ext cx="90488" cy="92075"/>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9" name="Oval 385"/>
          <p:cNvSpPr>
            <a:spLocks noChangeAspect="1" noChangeArrowheads="1"/>
          </p:cNvSpPr>
          <p:nvPr/>
        </p:nvSpPr>
        <p:spPr bwMode="auto">
          <a:xfrm>
            <a:off x="1984375" y="5270500"/>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0" name="Oval 386"/>
          <p:cNvSpPr>
            <a:spLocks noChangeAspect="1" noChangeArrowheads="1"/>
          </p:cNvSpPr>
          <p:nvPr/>
        </p:nvSpPr>
        <p:spPr bwMode="auto">
          <a:xfrm>
            <a:off x="2095500"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1" name="Oval 387"/>
          <p:cNvSpPr>
            <a:spLocks noChangeAspect="1" noChangeArrowheads="1"/>
          </p:cNvSpPr>
          <p:nvPr/>
        </p:nvSpPr>
        <p:spPr bwMode="auto">
          <a:xfrm>
            <a:off x="2206625"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2" name="Oval 388"/>
          <p:cNvSpPr>
            <a:spLocks noChangeAspect="1" noChangeArrowheads="1"/>
          </p:cNvSpPr>
          <p:nvPr/>
        </p:nvSpPr>
        <p:spPr bwMode="auto">
          <a:xfrm>
            <a:off x="2319338" y="5270500"/>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3" name="Oval 389"/>
          <p:cNvSpPr>
            <a:spLocks noChangeAspect="1" noChangeArrowheads="1"/>
          </p:cNvSpPr>
          <p:nvPr/>
        </p:nvSpPr>
        <p:spPr bwMode="auto">
          <a:xfrm>
            <a:off x="2430463" y="5270500"/>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4" name="Oval 390"/>
          <p:cNvSpPr>
            <a:spLocks noChangeAspect="1" noChangeArrowheads="1"/>
          </p:cNvSpPr>
          <p:nvPr/>
        </p:nvSpPr>
        <p:spPr bwMode="auto">
          <a:xfrm>
            <a:off x="2541588" y="5270500"/>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5" name="Oval 391"/>
          <p:cNvSpPr>
            <a:spLocks noChangeAspect="1" noChangeArrowheads="1"/>
          </p:cNvSpPr>
          <p:nvPr/>
        </p:nvSpPr>
        <p:spPr bwMode="auto">
          <a:xfrm>
            <a:off x="2652713"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6" name="Oval 392"/>
          <p:cNvSpPr>
            <a:spLocks noChangeAspect="1" noChangeArrowheads="1"/>
          </p:cNvSpPr>
          <p:nvPr/>
        </p:nvSpPr>
        <p:spPr bwMode="auto">
          <a:xfrm>
            <a:off x="2763838"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7" name="Oval 393"/>
          <p:cNvSpPr>
            <a:spLocks noChangeAspect="1" noChangeArrowheads="1"/>
          </p:cNvSpPr>
          <p:nvPr/>
        </p:nvSpPr>
        <p:spPr bwMode="auto">
          <a:xfrm>
            <a:off x="2874963"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8" name="Oval 394"/>
          <p:cNvSpPr>
            <a:spLocks noChangeAspect="1" noChangeArrowheads="1"/>
          </p:cNvSpPr>
          <p:nvPr/>
        </p:nvSpPr>
        <p:spPr bwMode="auto">
          <a:xfrm>
            <a:off x="2987675" y="5270500"/>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9" name="Oval 395"/>
          <p:cNvSpPr>
            <a:spLocks noChangeAspect="1" noChangeArrowheads="1"/>
          </p:cNvSpPr>
          <p:nvPr/>
        </p:nvSpPr>
        <p:spPr bwMode="auto">
          <a:xfrm>
            <a:off x="1762125" y="537527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0" name="Oval 396"/>
          <p:cNvSpPr>
            <a:spLocks noChangeAspect="1" noChangeArrowheads="1"/>
          </p:cNvSpPr>
          <p:nvPr/>
        </p:nvSpPr>
        <p:spPr bwMode="auto">
          <a:xfrm>
            <a:off x="1873250" y="537527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1" name="Oval 397"/>
          <p:cNvSpPr>
            <a:spLocks noChangeAspect="1" noChangeArrowheads="1"/>
          </p:cNvSpPr>
          <p:nvPr/>
        </p:nvSpPr>
        <p:spPr bwMode="auto">
          <a:xfrm>
            <a:off x="1984375" y="537527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2" name="Oval 398"/>
          <p:cNvSpPr>
            <a:spLocks noChangeAspect="1" noChangeArrowheads="1"/>
          </p:cNvSpPr>
          <p:nvPr/>
        </p:nvSpPr>
        <p:spPr bwMode="auto">
          <a:xfrm>
            <a:off x="2095500"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3" name="Oval 399"/>
          <p:cNvSpPr>
            <a:spLocks noChangeAspect="1" noChangeArrowheads="1"/>
          </p:cNvSpPr>
          <p:nvPr/>
        </p:nvSpPr>
        <p:spPr bwMode="auto">
          <a:xfrm>
            <a:off x="2206625"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4" name="Oval 400"/>
          <p:cNvSpPr>
            <a:spLocks noChangeAspect="1" noChangeArrowheads="1"/>
          </p:cNvSpPr>
          <p:nvPr/>
        </p:nvSpPr>
        <p:spPr bwMode="auto">
          <a:xfrm>
            <a:off x="2319338" y="537527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5" name="Oval 401"/>
          <p:cNvSpPr>
            <a:spLocks noChangeAspect="1" noChangeArrowheads="1"/>
          </p:cNvSpPr>
          <p:nvPr/>
        </p:nvSpPr>
        <p:spPr bwMode="auto">
          <a:xfrm>
            <a:off x="2430463" y="5375275"/>
            <a:ext cx="90487" cy="92075"/>
          </a:xfrm>
          <a:prstGeom prst="ellipse">
            <a:avLst/>
          </a:prstGeom>
          <a:solidFill>
            <a:srgbClr val="FFC59D"/>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6" name="Oval 402"/>
          <p:cNvSpPr>
            <a:spLocks noChangeAspect="1" noChangeArrowheads="1"/>
          </p:cNvSpPr>
          <p:nvPr/>
        </p:nvSpPr>
        <p:spPr bwMode="auto">
          <a:xfrm>
            <a:off x="2541588" y="537527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7" name="Oval 403"/>
          <p:cNvSpPr>
            <a:spLocks noChangeAspect="1" noChangeArrowheads="1"/>
          </p:cNvSpPr>
          <p:nvPr/>
        </p:nvSpPr>
        <p:spPr bwMode="auto">
          <a:xfrm>
            <a:off x="2652713"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8" name="Oval 404"/>
          <p:cNvSpPr>
            <a:spLocks noChangeAspect="1" noChangeArrowheads="1"/>
          </p:cNvSpPr>
          <p:nvPr/>
        </p:nvSpPr>
        <p:spPr bwMode="auto">
          <a:xfrm>
            <a:off x="2763838"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9" name="Oval 405"/>
          <p:cNvSpPr>
            <a:spLocks noChangeAspect="1" noChangeArrowheads="1"/>
          </p:cNvSpPr>
          <p:nvPr/>
        </p:nvSpPr>
        <p:spPr bwMode="auto">
          <a:xfrm>
            <a:off x="2874963"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0" name="Oval 406"/>
          <p:cNvSpPr>
            <a:spLocks noChangeAspect="1" noChangeArrowheads="1"/>
          </p:cNvSpPr>
          <p:nvPr/>
        </p:nvSpPr>
        <p:spPr bwMode="auto">
          <a:xfrm>
            <a:off x="2987675" y="5375275"/>
            <a:ext cx="90488" cy="92075"/>
          </a:xfrm>
          <a:prstGeom prst="ellipse">
            <a:avLst/>
          </a:prstGeom>
          <a:solidFill>
            <a:srgbClr val="C851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1" name="Oval 407"/>
          <p:cNvSpPr>
            <a:spLocks noChangeAspect="1" noChangeArrowheads="1"/>
          </p:cNvSpPr>
          <p:nvPr/>
        </p:nvSpPr>
        <p:spPr bwMode="auto">
          <a:xfrm>
            <a:off x="1762125"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2" name="Oval 408"/>
          <p:cNvSpPr>
            <a:spLocks noChangeAspect="1" noChangeArrowheads="1"/>
          </p:cNvSpPr>
          <p:nvPr/>
        </p:nvSpPr>
        <p:spPr bwMode="auto">
          <a:xfrm>
            <a:off x="1873250"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3" name="Oval 409"/>
          <p:cNvSpPr>
            <a:spLocks noChangeAspect="1" noChangeArrowheads="1"/>
          </p:cNvSpPr>
          <p:nvPr/>
        </p:nvSpPr>
        <p:spPr bwMode="auto">
          <a:xfrm>
            <a:off x="1984375"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4" name="Oval 410"/>
          <p:cNvSpPr>
            <a:spLocks noChangeAspect="1" noChangeArrowheads="1"/>
          </p:cNvSpPr>
          <p:nvPr/>
        </p:nvSpPr>
        <p:spPr bwMode="auto">
          <a:xfrm>
            <a:off x="2095500" y="5480050"/>
            <a:ext cx="92075" cy="90488"/>
          </a:xfrm>
          <a:prstGeom prst="ellipse">
            <a:avLst/>
          </a:prstGeom>
          <a:solidFill>
            <a:srgbClr val="FF993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5" name="Oval 411"/>
          <p:cNvSpPr>
            <a:spLocks noChangeAspect="1" noChangeArrowheads="1"/>
          </p:cNvSpPr>
          <p:nvPr/>
        </p:nvSpPr>
        <p:spPr bwMode="auto">
          <a:xfrm>
            <a:off x="2206625" y="5480050"/>
            <a:ext cx="92075"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6" name="Oval 412"/>
          <p:cNvSpPr>
            <a:spLocks noChangeAspect="1" noChangeArrowheads="1"/>
          </p:cNvSpPr>
          <p:nvPr/>
        </p:nvSpPr>
        <p:spPr bwMode="auto">
          <a:xfrm>
            <a:off x="2319338" y="5480050"/>
            <a:ext cx="90487"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7" name="Oval 413"/>
          <p:cNvSpPr>
            <a:spLocks noChangeAspect="1" noChangeArrowheads="1"/>
          </p:cNvSpPr>
          <p:nvPr/>
        </p:nvSpPr>
        <p:spPr bwMode="auto">
          <a:xfrm>
            <a:off x="2430463" y="5480050"/>
            <a:ext cx="90487"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8" name="Oval 414"/>
          <p:cNvSpPr>
            <a:spLocks noChangeAspect="1" noChangeArrowheads="1"/>
          </p:cNvSpPr>
          <p:nvPr/>
        </p:nvSpPr>
        <p:spPr bwMode="auto">
          <a:xfrm>
            <a:off x="2541588" y="5480050"/>
            <a:ext cx="90487"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9" name="Oval 415"/>
          <p:cNvSpPr>
            <a:spLocks noChangeAspect="1" noChangeArrowheads="1"/>
          </p:cNvSpPr>
          <p:nvPr/>
        </p:nvSpPr>
        <p:spPr bwMode="auto">
          <a:xfrm>
            <a:off x="2652713" y="5480050"/>
            <a:ext cx="92075" cy="90488"/>
          </a:xfrm>
          <a:prstGeom prst="ellipse">
            <a:avLst/>
          </a:prstGeom>
          <a:solidFill>
            <a:srgbClr val="FF993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0" name="Oval 416"/>
          <p:cNvSpPr>
            <a:spLocks noChangeAspect="1" noChangeArrowheads="1"/>
          </p:cNvSpPr>
          <p:nvPr/>
        </p:nvSpPr>
        <p:spPr bwMode="auto">
          <a:xfrm>
            <a:off x="2763838" y="5480050"/>
            <a:ext cx="92075" cy="90488"/>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1" name="Oval 417"/>
          <p:cNvSpPr>
            <a:spLocks noChangeAspect="1" noChangeArrowheads="1"/>
          </p:cNvSpPr>
          <p:nvPr/>
        </p:nvSpPr>
        <p:spPr bwMode="auto">
          <a:xfrm>
            <a:off x="2874963" y="5480050"/>
            <a:ext cx="92075"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2" name="Oval 418"/>
          <p:cNvSpPr>
            <a:spLocks noChangeAspect="1" noChangeArrowheads="1"/>
          </p:cNvSpPr>
          <p:nvPr/>
        </p:nvSpPr>
        <p:spPr bwMode="auto">
          <a:xfrm>
            <a:off x="2987675"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3" name="Oval 419"/>
          <p:cNvSpPr>
            <a:spLocks noChangeAspect="1" noChangeArrowheads="1"/>
          </p:cNvSpPr>
          <p:nvPr/>
        </p:nvSpPr>
        <p:spPr bwMode="auto">
          <a:xfrm>
            <a:off x="1762125"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4" name="Oval 420"/>
          <p:cNvSpPr>
            <a:spLocks noChangeAspect="1" noChangeArrowheads="1"/>
          </p:cNvSpPr>
          <p:nvPr/>
        </p:nvSpPr>
        <p:spPr bwMode="auto">
          <a:xfrm>
            <a:off x="1873250"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5" name="Oval 421"/>
          <p:cNvSpPr>
            <a:spLocks noChangeAspect="1" noChangeArrowheads="1"/>
          </p:cNvSpPr>
          <p:nvPr/>
        </p:nvSpPr>
        <p:spPr bwMode="auto">
          <a:xfrm>
            <a:off x="1984375"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6" name="Oval 422"/>
          <p:cNvSpPr>
            <a:spLocks noChangeAspect="1" noChangeArrowheads="1"/>
          </p:cNvSpPr>
          <p:nvPr/>
        </p:nvSpPr>
        <p:spPr bwMode="auto">
          <a:xfrm>
            <a:off x="2095500"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7" name="Oval 423"/>
          <p:cNvSpPr>
            <a:spLocks noChangeAspect="1" noChangeArrowheads="1"/>
          </p:cNvSpPr>
          <p:nvPr/>
        </p:nvSpPr>
        <p:spPr bwMode="auto">
          <a:xfrm>
            <a:off x="2206625"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8" name="Oval 424"/>
          <p:cNvSpPr>
            <a:spLocks noChangeAspect="1" noChangeArrowheads="1"/>
          </p:cNvSpPr>
          <p:nvPr/>
        </p:nvSpPr>
        <p:spPr bwMode="auto">
          <a:xfrm>
            <a:off x="2319338" y="5583238"/>
            <a:ext cx="90487" cy="92075"/>
          </a:xfrm>
          <a:prstGeom prst="ellipse">
            <a:avLst/>
          </a:prstGeom>
          <a:solidFill>
            <a:srgbClr val="FF66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9" name="Oval 425"/>
          <p:cNvSpPr>
            <a:spLocks noChangeAspect="1" noChangeArrowheads="1"/>
          </p:cNvSpPr>
          <p:nvPr/>
        </p:nvSpPr>
        <p:spPr bwMode="auto">
          <a:xfrm>
            <a:off x="2430463" y="558323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0" name="Oval 426"/>
          <p:cNvSpPr>
            <a:spLocks noChangeAspect="1" noChangeArrowheads="1"/>
          </p:cNvSpPr>
          <p:nvPr/>
        </p:nvSpPr>
        <p:spPr bwMode="auto">
          <a:xfrm>
            <a:off x="2541588" y="558323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1" name="Oval 427"/>
          <p:cNvSpPr>
            <a:spLocks noChangeAspect="1" noChangeArrowheads="1"/>
          </p:cNvSpPr>
          <p:nvPr/>
        </p:nvSpPr>
        <p:spPr bwMode="auto">
          <a:xfrm>
            <a:off x="2652713"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2" name="Oval 428"/>
          <p:cNvSpPr>
            <a:spLocks noChangeAspect="1" noChangeArrowheads="1"/>
          </p:cNvSpPr>
          <p:nvPr/>
        </p:nvSpPr>
        <p:spPr bwMode="auto">
          <a:xfrm>
            <a:off x="2763838"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3" name="Oval 429"/>
          <p:cNvSpPr>
            <a:spLocks noChangeAspect="1" noChangeArrowheads="1"/>
          </p:cNvSpPr>
          <p:nvPr/>
        </p:nvSpPr>
        <p:spPr bwMode="auto">
          <a:xfrm>
            <a:off x="2874963"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4" name="Oval 430"/>
          <p:cNvSpPr>
            <a:spLocks noChangeAspect="1" noChangeArrowheads="1"/>
          </p:cNvSpPr>
          <p:nvPr/>
        </p:nvSpPr>
        <p:spPr bwMode="auto">
          <a:xfrm>
            <a:off x="2987675"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5" name="Oval 431"/>
          <p:cNvSpPr>
            <a:spLocks noChangeAspect="1" noChangeArrowheads="1"/>
          </p:cNvSpPr>
          <p:nvPr/>
        </p:nvSpPr>
        <p:spPr bwMode="auto">
          <a:xfrm>
            <a:off x="1762125"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6" name="Oval 432"/>
          <p:cNvSpPr>
            <a:spLocks noChangeAspect="1" noChangeArrowheads="1"/>
          </p:cNvSpPr>
          <p:nvPr/>
        </p:nvSpPr>
        <p:spPr bwMode="auto">
          <a:xfrm>
            <a:off x="1873250"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7" name="Oval 433"/>
          <p:cNvSpPr>
            <a:spLocks noChangeAspect="1" noChangeArrowheads="1"/>
          </p:cNvSpPr>
          <p:nvPr/>
        </p:nvSpPr>
        <p:spPr bwMode="auto">
          <a:xfrm>
            <a:off x="1984375"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8" name="Oval 434"/>
          <p:cNvSpPr>
            <a:spLocks noChangeAspect="1" noChangeArrowheads="1"/>
          </p:cNvSpPr>
          <p:nvPr/>
        </p:nvSpPr>
        <p:spPr bwMode="auto">
          <a:xfrm>
            <a:off x="2095500"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9" name="Oval 435"/>
          <p:cNvSpPr>
            <a:spLocks noChangeAspect="1" noChangeArrowheads="1"/>
          </p:cNvSpPr>
          <p:nvPr/>
        </p:nvSpPr>
        <p:spPr bwMode="auto">
          <a:xfrm>
            <a:off x="2206625"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0" name="Oval 436"/>
          <p:cNvSpPr>
            <a:spLocks noChangeAspect="1" noChangeArrowheads="1"/>
          </p:cNvSpPr>
          <p:nvPr/>
        </p:nvSpPr>
        <p:spPr bwMode="auto">
          <a:xfrm>
            <a:off x="2319338" y="5688013"/>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1" name="Oval 437"/>
          <p:cNvSpPr>
            <a:spLocks noChangeAspect="1" noChangeArrowheads="1"/>
          </p:cNvSpPr>
          <p:nvPr/>
        </p:nvSpPr>
        <p:spPr bwMode="auto">
          <a:xfrm>
            <a:off x="2430463" y="5688013"/>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2" name="Oval 438"/>
          <p:cNvSpPr>
            <a:spLocks noChangeAspect="1" noChangeArrowheads="1"/>
          </p:cNvSpPr>
          <p:nvPr/>
        </p:nvSpPr>
        <p:spPr bwMode="auto">
          <a:xfrm>
            <a:off x="2541588" y="5688013"/>
            <a:ext cx="90487" cy="92075"/>
          </a:xfrm>
          <a:prstGeom prst="ellipse">
            <a:avLst/>
          </a:prstGeom>
          <a:solidFill>
            <a:srgbClr val="C851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3" name="Oval 439"/>
          <p:cNvSpPr>
            <a:spLocks noChangeAspect="1" noChangeArrowheads="1"/>
          </p:cNvSpPr>
          <p:nvPr/>
        </p:nvSpPr>
        <p:spPr bwMode="auto">
          <a:xfrm>
            <a:off x="2652713"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4" name="Oval 440"/>
          <p:cNvSpPr>
            <a:spLocks noChangeAspect="1" noChangeArrowheads="1"/>
          </p:cNvSpPr>
          <p:nvPr/>
        </p:nvSpPr>
        <p:spPr bwMode="auto">
          <a:xfrm>
            <a:off x="2763838"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5" name="Oval 441"/>
          <p:cNvSpPr>
            <a:spLocks noChangeAspect="1" noChangeArrowheads="1"/>
          </p:cNvSpPr>
          <p:nvPr/>
        </p:nvSpPr>
        <p:spPr bwMode="auto">
          <a:xfrm>
            <a:off x="2874963"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6" name="Oval 442"/>
          <p:cNvSpPr>
            <a:spLocks noChangeAspect="1" noChangeArrowheads="1"/>
          </p:cNvSpPr>
          <p:nvPr/>
        </p:nvSpPr>
        <p:spPr bwMode="auto">
          <a:xfrm>
            <a:off x="2987675"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7" name="Oval 443"/>
          <p:cNvSpPr>
            <a:spLocks noChangeAspect="1" noChangeArrowheads="1"/>
          </p:cNvSpPr>
          <p:nvPr/>
        </p:nvSpPr>
        <p:spPr bwMode="auto">
          <a:xfrm>
            <a:off x="1762125"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8" name="Oval 444"/>
          <p:cNvSpPr>
            <a:spLocks noChangeAspect="1" noChangeArrowheads="1"/>
          </p:cNvSpPr>
          <p:nvPr/>
        </p:nvSpPr>
        <p:spPr bwMode="auto">
          <a:xfrm>
            <a:off x="1873250"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9" name="Oval 445"/>
          <p:cNvSpPr>
            <a:spLocks noChangeAspect="1" noChangeArrowheads="1"/>
          </p:cNvSpPr>
          <p:nvPr/>
        </p:nvSpPr>
        <p:spPr bwMode="auto">
          <a:xfrm>
            <a:off x="1984375"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0" name="Oval 446"/>
          <p:cNvSpPr>
            <a:spLocks noChangeAspect="1" noChangeArrowheads="1"/>
          </p:cNvSpPr>
          <p:nvPr/>
        </p:nvSpPr>
        <p:spPr bwMode="auto">
          <a:xfrm>
            <a:off x="2095500"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1" name="Oval 447"/>
          <p:cNvSpPr>
            <a:spLocks noChangeAspect="1" noChangeArrowheads="1"/>
          </p:cNvSpPr>
          <p:nvPr/>
        </p:nvSpPr>
        <p:spPr bwMode="auto">
          <a:xfrm>
            <a:off x="2206625"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2" name="Oval 448"/>
          <p:cNvSpPr>
            <a:spLocks noChangeAspect="1" noChangeArrowheads="1"/>
          </p:cNvSpPr>
          <p:nvPr/>
        </p:nvSpPr>
        <p:spPr bwMode="auto">
          <a:xfrm>
            <a:off x="2319338" y="579278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3" name="Oval 449"/>
          <p:cNvSpPr>
            <a:spLocks noChangeAspect="1" noChangeArrowheads="1"/>
          </p:cNvSpPr>
          <p:nvPr/>
        </p:nvSpPr>
        <p:spPr bwMode="auto">
          <a:xfrm>
            <a:off x="2430463" y="579278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4" name="Oval 450"/>
          <p:cNvSpPr>
            <a:spLocks noChangeAspect="1" noChangeArrowheads="1"/>
          </p:cNvSpPr>
          <p:nvPr/>
        </p:nvSpPr>
        <p:spPr bwMode="auto">
          <a:xfrm>
            <a:off x="2541588" y="579278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5" name="Oval 451"/>
          <p:cNvSpPr>
            <a:spLocks noChangeAspect="1" noChangeArrowheads="1"/>
          </p:cNvSpPr>
          <p:nvPr/>
        </p:nvSpPr>
        <p:spPr bwMode="auto">
          <a:xfrm>
            <a:off x="2652713"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6" name="Oval 452"/>
          <p:cNvSpPr>
            <a:spLocks noChangeAspect="1" noChangeArrowheads="1"/>
          </p:cNvSpPr>
          <p:nvPr/>
        </p:nvSpPr>
        <p:spPr bwMode="auto">
          <a:xfrm>
            <a:off x="2763838"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7" name="Oval 453"/>
          <p:cNvSpPr>
            <a:spLocks noChangeAspect="1" noChangeArrowheads="1"/>
          </p:cNvSpPr>
          <p:nvPr/>
        </p:nvSpPr>
        <p:spPr bwMode="auto">
          <a:xfrm>
            <a:off x="2874963" y="5792788"/>
            <a:ext cx="92075" cy="92075"/>
          </a:xfrm>
          <a:prstGeom prst="ellipse">
            <a:avLst/>
          </a:prstGeom>
          <a:solidFill>
            <a:srgbClr val="C851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8" name="Oval 454"/>
          <p:cNvSpPr>
            <a:spLocks noChangeAspect="1" noChangeArrowheads="1"/>
          </p:cNvSpPr>
          <p:nvPr/>
        </p:nvSpPr>
        <p:spPr bwMode="auto">
          <a:xfrm>
            <a:off x="2987675"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9" name="Freeform 455"/>
          <p:cNvSpPr>
            <a:spLocks noChangeAspect="1"/>
          </p:cNvSpPr>
          <p:nvPr/>
        </p:nvSpPr>
        <p:spPr bwMode="auto">
          <a:xfrm>
            <a:off x="1905000" y="5006975"/>
            <a:ext cx="26988" cy="36513"/>
          </a:xfrm>
          <a:custGeom>
            <a:avLst/>
            <a:gdLst>
              <a:gd name="T0" fmla="*/ 2147483647 w 442"/>
              <a:gd name="T1" fmla="*/ 2147483647 h 631"/>
              <a:gd name="T2" fmla="*/ 2147483647 w 442"/>
              <a:gd name="T3" fmla="*/ 2147483647 h 631"/>
              <a:gd name="T4" fmla="*/ 2147483647 w 442"/>
              <a:gd name="T5" fmla="*/ 2147483647 h 631"/>
              <a:gd name="T6" fmla="*/ 2147483647 w 442"/>
              <a:gd name="T7" fmla="*/ 2147483647 h 631"/>
              <a:gd name="T8" fmla="*/ 2147483647 w 442"/>
              <a:gd name="T9" fmla="*/ 2147483647 h 631"/>
              <a:gd name="T10" fmla="*/ 2147483647 w 442"/>
              <a:gd name="T11" fmla="*/ 2147483647 h 631"/>
              <a:gd name="T12" fmla="*/ 2147483647 w 442"/>
              <a:gd name="T13" fmla="*/ 2147483647 h 631"/>
              <a:gd name="T14" fmla="*/ 2147483647 w 442"/>
              <a:gd name="T15" fmla="*/ 2147483647 h 631"/>
              <a:gd name="T16" fmla="*/ 2147483647 w 442"/>
              <a:gd name="T17" fmla="*/ 2147483647 h 631"/>
              <a:gd name="T18" fmla="*/ 2147483647 w 442"/>
              <a:gd name="T19" fmla="*/ 2147483647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17600" name="Freeform 456"/>
          <p:cNvSpPr>
            <a:spLocks noChangeAspect="1"/>
          </p:cNvSpPr>
          <p:nvPr/>
        </p:nvSpPr>
        <p:spPr bwMode="auto">
          <a:xfrm>
            <a:off x="2017713" y="5005388"/>
            <a:ext cx="22225" cy="38100"/>
          </a:xfrm>
          <a:custGeom>
            <a:avLst/>
            <a:gdLst>
              <a:gd name="T0" fmla="*/ 2147483647 w 371"/>
              <a:gd name="T1" fmla="*/ 2147483647 h 649"/>
              <a:gd name="T2" fmla="*/ 2147483647 w 371"/>
              <a:gd name="T3" fmla="*/ 2147483647 h 649"/>
              <a:gd name="T4" fmla="*/ 2147483647 w 371"/>
              <a:gd name="T5" fmla="*/ 2147483647 h 649"/>
              <a:gd name="T6" fmla="*/ 2147483647 w 371"/>
              <a:gd name="T7" fmla="*/ 2147483647 h 649"/>
              <a:gd name="T8" fmla="*/ 2147483647 w 371"/>
              <a:gd name="T9" fmla="*/ 2147483647 h 649"/>
              <a:gd name="T10" fmla="*/ 2147483647 w 371"/>
              <a:gd name="T11" fmla="*/ 2147483647 h 649"/>
              <a:gd name="T12" fmla="*/ 2147483647 w 371"/>
              <a:gd name="T13" fmla="*/ 2147483647 h 649"/>
              <a:gd name="T14" fmla="*/ 2147483647 w 371"/>
              <a:gd name="T15" fmla="*/ 2147483647 h 649"/>
              <a:gd name="T16" fmla="*/ 2147483647 w 371"/>
              <a:gd name="T17" fmla="*/ 2147483647 h 649"/>
              <a:gd name="T18" fmla="*/ 2147483647 w 371"/>
              <a:gd name="T19" fmla="*/ 2147483647 h 649"/>
              <a:gd name="T20" fmla="*/ 2147483647 w 371"/>
              <a:gd name="T21" fmla="*/ 2147483647 h 649"/>
              <a:gd name="T22" fmla="*/ 2147483647 w 371"/>
              <a:gd name="T23" fmla="*/ 2147483647 h 649"/>
              <a:gd name="T24" fmla="*/ 2147483647 w 371"/>
              <a:gd name="T25" fmla="*/ 2147483647 h 649"/>
              <a:gd name="T26" fmla="*/ 2147483647 w 371"/>
              <a:gd name="T27" fmla="*/ 2147483647 h 649"/>
              <a:gd name="T28" fmla="*/ 0 w 371"/>
              <a:gd name="T29" fmla="*/ 2147483647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17601" name="Freeform 457"/>
          <p:cNvSpPr>
            <a:spLocks noChangeAspect="1"/>
          </p:cNvSpPr>
          <p:nvPr/>
        </p:nvSpPr>
        <p:spPr bwMode="auto">
          <a:xfrm>
            <a:off x="2239963" y="5006975"/>
            <a:ext cx="23812" cy="36513"/>
          </a:xfrm>
          <a:custGeom>
            <a:avLst/>
            <a:gdLst>
              <a:gd name="T0" fmla="*/ 2147483647 w 387"/>
              <a:gd name="T1" fmla="*/ 2147483647 h 625"/>
              <a:gd name="T2" fmla="*/ 2147483647 w 387"/>
              <a:gd name="T3" fmla="*/ 0 h 625"/>
              <a:gd name="T4" fmla="*/ 2147483647 w 387"/>
              <a:gd name="T5" fmla="*/ 2147483647 h 625"/>
              <a:gd name="T6" fmla="*/ 2147483647 w 387"/>
              <a:gd name="T7" fmla="*/ 2147483647 h 625"/>
              <a:gd name="T8" fmla="*/ 2147483647 w 387"/>
              <a:gd name="T9" fmla="*/ 2147483647 h 625"/>
              <a:gd name="T10" fmla="*/ 2147483647 w 387"/>
              <a:gd name="T11" fmla="*/ 2147483647 h 625"/>
              <a:gd name="T12" fmla="*/ 2147483647 w 387"/>
              <a:gd name="T13" fmla="*/ 2147483647 h 625"/>
              <a:gd name="T14" fmla="*/ 2147483647 w 387"/>
              <a:gd name="T15" fmla="*/ 2147483647 h 625"/>
              <a:gd name="T16" fmla="*/ 2147483647 w 387"/>
              <a:gd name="T17" fmla="*/ 2147483647 h 625"/>
              <a:gd name="T18" fmla="*/ 2147483647 w 387"/>
              <a:gd name="T19" fmla="*/ 2147483647 h 625"/>
              <a:gd name="T20" fmla="*/ 0 w 387"/>
              <a:gd name="T21" fmla="*/ 2147483647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17602" name="Freeform 458"/>
          <p:cNvSpPr>
            <a:spLocks noChangeAspect="1"/>
          </p:cNvSpPr>
          <p:nvPr/>
        </p:nvSpPr>
        <p:spPr bwMode="auto">
          <a:xfrm>
            <a:off x="2346325" y="5005388"/>
            <a:ext cx="22225" cy="38100"/>
          </a:xfrm>
          <a:custGeom>
            <a:avLst/>
            <a:gdLst>
              <a:gd name="T0" fmla="*/ 2147483647 w 381"/>
              <a:gd name="T1" fmla="*/ 2147483647 h 640"/>
              <a:gd name="T2" fmla="*/ 2147483647 w 381"/>
              <a:gd name="T3" fmla="*/ 2147483647 h 640"/>
              <a:gd name="T4" fmla="*/ 2147483647 w 381"/>
              <a:gd name="T5" fmla="*/ 2147483647 h 640"/>
              <a:gd name="T6" fmla="*/ 2147483647 w 381"/>
              <a:gd name="T7" fmla="*/ 2147483647 h 640"/>
              <a:gd name="T8" fmla="*/ 2147483647 w 381"/>
              <a:gd name="T9" fmla="*/ 2147483647 h 640"/>
              <a:gd name="T10" fmla="*/ 2147483647 w 381"/>
              <a:gd name="T11" fmla="*/ 2147483647 h 640"/>
              <a:gd name="T12" fmla="*/ 2147483647 w 381"/>
              <a:gd name="T13" fmla="*/ 2147483647 h 640"/>
              <a:gd name="T14" fmla="*/ 2147483647 w 381"/>
              <a:gd name="T15" fmla="*/ 2147483647 h 640"/>
              <a:gd name="T16" fmla="*/ 2147483647 w 381"/>
              <a:gd name="T17" fmla="*/ 2147483647 h 640"/>
              <a:gd name="T18" fmla="*/ 2147483647 w 381"/>
              <a:gd name="T19" fmla="*/ 2147483647 h 640"/>
              <a:gd name="T20" fmla="*/ 2147483647 w 381"/>
              <a:gd name="T21" fmla="*/ 2147483647 h 640"/>
              <a:gd name="T22" fmla="*/ 2147483647 w 381"/>
              <a:gd name="T23" fmla="*/ 2147483647 h 640"/>
              <a:gd name="T24" fmla="*/ 2147483647 w 381"/>
              <a:gd name="T25" fmla="*/ 2147483647 h 640"/>
              <a:gd name="T26" fmla="*/ 2147483647 w 381"/>
              <a:gd name="T27" fmla="*/ 2147483647 h 640"/>
              <a:gd name="T28" fmla="*/ 2147483647 w 381"/>
              <a:gd name="T29" fmla="*/ 2147483647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17603" name="Freeform 459"/>
          <p:cNvSpPr>
            <a:spLocks noChangeAspect="1"/>
          </p:cNvSpPr>
          <p:nvPr/>
        </p:nvSpPr>
        <p:spPr bwMode="auto">
          <a:xfrm>
            <a:off x="2124075" y="5002213"/>
            <a:ext cx="25400" cy="41275"/>
          </a:xfrm>
          <a:custGeom>
            <a:avLst/>
            <a:gdLst>
              <a:gd name="T0" fmla="*/ 2147483647 w 429"/>
              <a:gd name="T1" fmla="*/ 2147483647 h 691"/>
              <a:gd name="T2" fmla="*/ 2147483647 w 429"/>
              <a:gd name="T3" fmla="*/ 0 h 691"/>
              <a:gd name="T4" fmla="*/ 0 w 429"/>
              <a:gd name="T5" fmla="*/ 2147483647 h 691"/>
              <a:gd name="T6" fmla="*/ 2147483647 w 429"/>
              <a:gd name="T7" fmla="*/ 2147483647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17604" name="Freeform 460"/>
          <p:cNvSpPr>
            <a:spLocks noChangeAspect="1"/>
          </p:cNvSpPr>
          <p:nvPr/>
        </p:nvSpPr>
        <p:spPr bwMode="auto">
          <a:xfrm>
            <a:off x="2570163" y="5006975"/>
            <a:ext cx="22225" cy="36513"/>
          </a:xfrm>
          <a:custGeom>
            <a:avLst/>
            <a:gdLst>
              <a:gd name="T0" fmla="*/ 2147483647 w 362"/>
              <a:gd name="T1" fmla="*/ 2147483647 h 635"/>
              <a:gd name="T2" fmla="*/ 2147483647 w 362"/>
              <a:gd name="T3" fmla="*/ 2147483647 h 635"/>
              <a:gd name="T4" fmla="*/ 0 w 362"/>
              <a:gd name="T5" fmla="*/ 2147483647 h 635"/>
              <a:gd name="T6" fmla="*/ 2147483647 w 362"/>
              <a:gd name="T7" fmla="*/ 2147483647 h 635"/>
              <a:gd name="T8" fmla="*/ 2147483647 w 362"/>
              <a:gd name="T9" fmla="*/ 2147483647 h 635"/>
              <a:gd name="T10" fmla="*/ 2147483647 w 362"/>
              <a:gd name="T11" fmla="*/ 2147483647 h 635"/>
              <a:gd name="T12" fmla="*/ 2147483647 w 362"/>
              <a:gd name="T13" fmla="*/ 2147483647 h 635"/>
              <a:gd name="T14" fmla="*/ 2147483647 w 362"/>
              <a:gd name="T15" fmla="*/ 2147483647 h 635"/>
              <a:gd name="T16" fmla="*/ 2147483647 w 362"/>
              <a:gd name="T17" fmla="*/ 2147483647 h 635"/>
              <a:gd name="T18" fmla="*/ 2147483647 w 362"/>
              <a:gd name="T19" fmla="*/ 2147483647 h 635"/>
              <a:gd name="T20" fmla="*/ 2147483647 w 362"/>
              <a:gd name="T21" fmla="*/ 2147483647 h 635"/>
              <a:gd name="T22" fmla="*/ 2147483647 w 362"/>
              <a:gd name="T23" fmla="*/ 2147483647 h 635"/>
              <a:gd name="T24" fmla="*/ 2147483647 w 362"/>
              <a:gd name="T25" fmla="*/ 2147483647 h 635"/>
              <a:gd name="T26" fmla="*/ 2147483647 w 362"/>
              <a:gd name="T27" fmla="*/ 2147483647 h 635"/>
              <a:gd name="T28" fmla="*/ 2147483647 w 362"/>
              <a:gd name="T29" fmla="*/ 2147483647 h 635"/>
              <a:gd name="T30" fmla="*/ 2147483647 w 362"/>
              <a:gd name="T31" fmla="*/ 2147483647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17605" name="Freeform 461"/>
          <p:cNvSpPr>
            <a:spLocks noChangeAspect="1"/>
          </p:cNvSpPr>
          <p:nvPr/>
        </p:nvSpPr>
        <p:spPr bwMode="auto">
          <a:xfrm>
            <a:off x="2676525" y="5006975"/>
            <a:ext cx="22225" cy="36513"/>
          </a:xfrm>
          <a:custGeom>
            <a:avLst/>
            <a:gdLst>
              <a:gd name="T0" fmla="*/ 2147483647 w 359"/>
              <a:gd name="T1" fmla="*/ 2147483647 h 634"/>
              <a:gd name="T2" fmla="*/ 2147483647 w 359"/>
              <a:gd name="T3" fmla="*/ 2147483647 h 634"/>
              <a:gd name="T4" fmla="*/ 2147483647 w 359"/>
              <a:gd name="T5" fmla="*/ 2147483647 h 634"/>
              <a:gd name="T6" fmla="*/ 2147483647 w 359"/>
              <a:gd name="T7" fmla="*/ 2147483647 h 634"/>
              <a:gd name="T8" fmla="*/ 2147483647 w 359"/>
              <a:gd name="T9" fmla="*/ 2147483647 h 634"/>
              <a:gd name="T10" fmla="*/ 2147483647 w 359"/>
              <a:gd name="T11" fmla="*/ 2147483647 h 634"/>
              <a:gd name="T12" fmla="*/ 2147483647 w 359"/>
              <a:gd name="T13" fmla="*/ 2147483647 h 634"/>
              <a:gd name="T14" fmla="*/ 2147483647 w 359"/>
              <a:gd name="T15" fmla="*/ 2147483647 h 634"/>
              <a:gd name="T16" fmla="*/ 2147483647 w 359"/>
              <a:gd name="T17" fmla="*/ 2147483647 h 634"/>
              <a:gd name="T18" fmla="*/ 2147483647 w 359"/>
              <a:gd name="T19" fmla="*/ 2147483647 h 634"/>
              <a:gd name="T20" fmla="*/ 2147483647 w 359"/>
              <a:gd name="T21" fmla="*/ 2147483647 h 634"/>
              <a:gd name="T22" fmla="*/ 2147483647 w 359"/>
              <a:gd name="T23" fmla="*/ 2147483647 h 634"/>
              <a:gd name="T24" fmla="*/ 2147483647 w 359"/>
              <a:gd name="T25" fmla="*/ 2147483647 h 634"/>
              <a:gd name="T26" fmla="*/ 2147483647 w 359"/>
              <a:gd name="T27" fmla="*/ 2147483647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17606" name="Line 462"/>
          <p:cNvSpPr>
            <a:spLocks noChangeAspect="1" noChangeShapeType="1"/>
          </p:cNvSpPr>
          <p:nvPr/>
        </p:nvSpPr>
        <p:spPr bwMode="auto">
          <a:xfrm>
            <a:off x="1800225" y="5003800"/>
            <a:ext cx="1588" cy="39688"/>
          </a:xfrm>
          <a:prstGeom prst="line">
            <a:avLst/>
          </a:prstGeom>
          <a:noFill/>
          <a:ln w="12700">
            <a:solidFill>
              <a:schemeClr val="tx1"/>
            </a:solidFill>
            <a:round/>
            <a:headEnd/>
            <a:tailEnd/>
          </a:ln>
        </p:spPr>
        <p:txBody>
          <a:bodyPr/>
          <a:lstStyle/>
          <a:p>
            <a:endParaRPr lang="ru-RU"/>
          </a:p>
        </p:txBody>
      </p:sp>
      <p:sp>
        <p:nvSpPr>
          <p:cNvPr id="17607" name="Oval 463"/>
          <p:cNvSpPr>
            <a:spLocks noChangeAspect="1" noChangeArrowheads="1"/>
          </p:cNvSpPr>
          <p:nvPr/>
        </p:nvSpPr>
        <p:spPr bwMode="auto">
          <a:xfrm>
            <a:off x="2806700" y="5005388"/>
            <a:ext cx="25400" cy="38100"/>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17608" name="Group 464"/>
          <p:cNvGrpSpPr>
            <a:grpSpLocks noChangeAspect="1"/>
          </p:cNvGrpSpPr>
          <p:nvPr/>
        </p:nvGrpSpPr>
        <p:grpSpPr bwMode="auto">
          <a:xfrm>
            <a:off x="2459038" y="5003800"/>
            <a:ext cx="15875" cy="39688"/>
            <a:chOff x="1028" y="1281"/>
            <a:chExt cx="52" cy="136"/>
          </a:xfrm>
        </p:grpSpPr>
        <p:sp>
          <p:nvSpPr>
            <p:cNvPr id="17664" name="Line 465"/>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17665" name="Line 466"/>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17609" name="Line 467"/>
          <p:cNvSpPr>
            <a:spLocks noChangeAspect="1" noChangeShapeType="1"/>
          </p:cNvSpPr>
          <p:nvPr/>
        </p:nvSpPr>
        <p:spPr bwMode="auto">
          <a:xfrm>
            <a:off x="2911475" y="5003800"/>
            <a:ext cx="0" cy="39688"/>
          </a:xfrm>
          <a:prstGeom prst="line">
            <a:avLst/>
          </a:prstGeom>
          <a:noFill/>
          <a:ln w="12700">
            <a:solidFill>
              <a:schemeClr val="tx1"/>
            </a:solidFill>
            <a:round/>
            <a:headEnd/>
            <a:tailEnd/>
          </a:ln>
        </p:spPr>
        <p:txBody>
          <a:bodyPr/>
          <a:lstStyle/>
          <a:p>
            <a:endParaRPr lang="ru-RU"/>
          </a:p>
        </p:txBody>
      </p:sp>
      <p:sp>
        <p:nvSpPr>
          <p:cNvPr id="17610" name="Line 468"/>
          <p:cNvSpPr>
            <a:spLocks noChangeAspect="1" noChangeShapeType="1"/>
          </p:cNvSpPr>
          <p:nvPr/>
        </p:nvSpPr>
        <p:spPr bwMode="auto">
          <a:xfrm>
            <a:off x="2787650" y="5003800"/>
            <a:ext cx="0" cy="39688"/>
          </a:xfrm>
          <a:prstGeom prst="line">
            <a:avLst/>
          </a:prstGeom>
          <a:noFill/>
          <a:ln w="12700">
            <a:solidFill>
              <a:schemeClr val="tx1"/>
            </a:solidFill>
            <a:round/>
            <a:headEnd/>
            <a:tailEnd/>
          </a:ln>
        </p:spPr>
        <p:txBody>
          <a:bodyPr/>
          <a:lstStyle/>
          <a:p>
            <a:endParaRPr lang="ru-RU"/>
          </a:p>
        </p:txBody>
      </p:sp>
      <p:sp>
        <p:nvSpPr>
          <p:cNvPr id="17611" name="Line 469"/>
          <p:cNvSpPr>
            <a:spLocks noChangeAspect="1" noChangeShapeType="1"/>
          </p:cNvSpPr>
          <p:nvPr/>
        </p:nvSpPr>
        <p:spPr bwMode="auto">
          <a:xfrm>
            <a:off x="2932113" y="5003800"/>
            <a:ext cx="1587" cy="39688"/>
          </a:xfrm>
          <a:prstGeom prst="line">
            <a:avLst/>
          </a:prstGeom>
          <a:noFill/>
          <a:ln w="12700">
            <a:solidFill>
              <a:schemeClr val="tx1"/>
            </a:solidFill>
            <a:round/>
            <a:headEnd/>
            <a:tailEnd/>
          </a:ln>
        </p:spPr>
        <p:txBody>
          <a:bodyPr/>
          <a:lstStyle/>
          <a:p>
            <a:endParaRPr lang="ru-RU"/>
          </a:p>
        </p:txBody>
      </p:sp>
      <p:sp>
        <p:nvSpPr>
          <p:cNvPr id="17612" name="Line 470"/>
          <p:cNvSpPr>
            <a:spLocks noChangeAspect="1" noChangeShapeType="1"/>
          </p:cNvSpPr>
          <p:nvPr/>
        </p:nvSpPr>
        <p:spPr bwMode="auto">
          <a:xfrm>
            <a:off x="3016250" y="5003800"/>
            <a:ext cx="0" cy="39688"/>
          </a:xfrm>
          <a:prstGeom prst="line">
            <a:avLst/>
          </a:prstGeom>
          <a:noFill/>
          <a:ln w="12700">
            <a:solidFill>
              <a:schemeClr val="tx1"/>
            </a:solidFill>
            <a:round/>
            <a:headEnd/>
            <a:tailEnd/>
          </a:ln>
        </p:spPr>
        <p:txBody>
          <a:bodyPr/>
          <a:lstStyle/>
          <a:p>
            <a:endParaRPr lang="ru-RU"/>
          </a:p>
        </p:txBody>
      </p:sp>
      <p:sp>
        <p:nvSpPr>
          <p:cNvPr id="17613" name="Freeform 471"/>
          <p:cNvSpPr>
            <a:spLocks noChangeAspect="1"/>
          </p:cNvSpPr>
          <p:nvPr/>
        </p:nvSpPr>
        <p:spPr bwMode="auto">
          <a:xfrm>
            <a:off x="3032125" y="5006975"/>
            <a:ext cx="26988" cy="36513"/>
          </a:xfrm>
          <a:custGeom>
            <a:avLst/>
            <a:gdLst>
              <a:gd name="T0" fmla="*/ 2147483647 w 442"/>
              <a:gd name="T1" fmla="*/ 2147483647 h 631"/>
              <a:gd name="T2" fmla="*/ 2147483647 w 442"/>
              <a:gd name="T3" fmla="*/ 2147483647 h 631"/>
              <a:gd name="T4" fmla="*/ 2147483647 w 442"/>
              <a:gd name="T5" fmla="*/ 2147483647 h 631"/>
              <a:gd name="T6" fmla="*/ 2147483647 w 442"/>
              <a:gd name="T7" fmla="*/ 2147483647 h 631"/>
              <a:gd name="T8" fmla="*/ 2147483647 w 442"/>
              <a:gd name="T9" fmla="*/ 2147483647 h 631"/>
              <a:gd name="T10" fmla="*/ 2147483647 w 442"/>
              <a:gd name="T11" fmla="*/ 2147483647 h 631"/>
              <a:gd name="T12" fmla="*/ 2147483647 w 442"/>
              <a:gd name="T13" fmla="*/ 2147483647 h 631"/>
              <a:gd name="T14" fmla="*/ 2147483647 w 442"/>
              <a:gd name="T15" fmla="*/ 2147483647 h 631"/>
              <a:gd name="T16" fmla="*/ 2147483647 w 442"/>
              <a:gd name="T17" fmla="*/ 2147483647 h 631"/>
              <a:gd name="T18" fmla="*/ 2147483647 w 442"/>
              <a:gd name="T19" fmla="*/ 2147483647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17614" name="Group 472"/>
          <p:cNvGrpSpPr>
            <a:grpSpLocks noChangeAspect="1"/>
          </p:cNvGrpSpPr>
          <p:nvPr/>
        </p:nvGrpSpPr>
        <p:grpSpPr bwMode="auto">
          <a:xfrm>
            <a:off x="1701800" y="5078413"/>
            <a:ext cx="39688" cy="50800"/>
            <a:chOff x="263" y="1301"/>
            <a:chExt cx="540" cy="690"/>
          </a:xfrm>
        </p:grpSpPr>
        <p:sp>
          <p:nvSpPr>
            <p:cNvPr id="17662" name="Freeform 473"/>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17663" name="Line 474"/>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17615" name="Freeform 475"/>
          <p:cNvSpPr>
            <a:spLocks noChangeAspect="1"/>
          </p:cNvSpPr>
          <p:nvPr/>
        </p:nvSpPr>
        <p:spPr bwMode="auto">
          <a:xfrm>
            <a:off x="1704975" y="5184775"/>
            <a:ext cx="36513" cy="49213"/>
          </a:xfrm>
          <a:custGeom>
            <a:avLst/>
            <a:gdLst>
              <a:gd name="T0" fmla="*/ 0 w 442"/>
              <a:gd name="T1" fmla="*/ 0 h 612"/>
              <a:gd name="T2" fmla="*/ 0 w 442"/>
              <a:gd name="T3" fmla="*/ 2147483647 h 612"/>
              <a:gd name="T4" fmla="*/ 2147483647 w 442"/>
              <a:gd name="T5" fmla="*/ 2147483647 h 612"/>
              <a:gd name="T6" fmla="*/ 2147483647 w 442"/>
              <a:gd name="T7" fmla="*/ 2147483647 h 612"/>
              <a:gd name="T8" fmla="*/ 2147483647 w 442"/>
              <a:gd name="T9" fmla="*/ 2147483647 h 612"/>
              <a:gd name="T10" fmla="*/ 2147483647 w 442"/>
              <a:gd name="T11" fmla="*/ 2147483647 h 612"/>
              <a:gd name="T12" fmla="*/ 0 w 442"/>
              <a:gd name="T13" fmla="*/ 2147483647 h 612"/>
              <a:gd name="T14" fmla="*/ 2147483647 w 442"/>
              <a:gd name="T15" fmla="*/ 2147483647 h 612"/>
              <a:gd name="T16" fmla="*/ 2147483647 w 442"/>
              <a:gd name="T17" fmla="*/ 2147483647 h 612"/>
              <a:gd name="T18" fmla="*/ 2147483647 w 442"/>
              <a:gd name="T19" fmla="*/ 2147483647 h 612"/>
              <a:gd name="T20" fmla="*/ 2147483647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solidFill>
            <a:srgbClr val="FFE7D7"/>
          </a:solidFill>
          <a:ln w="12700">
            <a:solidFill>
              <a:schemeClr val="tx1"/>
            </a:solidFill>
            <a:round/>
            <a:headEnd/>
            <a:tailEnd/>
          </a:ln>
        </p:spPr>
        <p:txBody>
          <a:bodyPr/>
          <a:lstStyle/>
          <a:p>
            <a:endParaRPr lang="ru-RU"/>
          </a:p>
        </p:txBody>
      </p:sp>
      <p:sp>
        <p:nvSpPr>
          <p:cNvPr id="17616" name="Freeform 476"/>
          <p:cNvSpPr>
            <a:spLocks noChangeAspect="1"/>
          </p:cNvSpPr>
          <p:nvPr/>
        </p:nvSpPr>
        <p:spPr bwMode="auto">
          <a:xfrm>
            <a:off x="1700213" y="5289550"/>
            <a:ext cx="41275" cy="50800"/>
          </a:xfrm>
          <a:custGeom>
            <a:avLst/>
            <a:gdLst>
              <a:gd name="T0" fmla="*/ 2147483647 w 524"/>
              <a:gd name="T1" fmla="*/ 2147483647 h 653"/>
              <a:gd name="T2" fmla="*/ 2147483647 w 524"/>
              <a:gd name="T3" fmla="*/ 2147483647 h 653"/>
              <a:gd name="T4" fmla="*/ 2147483647 w 524"/>
              <a:gd name="T5" fmla="*/ 2147483647 h 653"/>
              <a:gd name="T6" fmla="*/ 2147483647 w 524"/>
              <a:gd name="T7" fmla="*/ 2147483647 h 653"/>
              <a:gd name="T8" fmla="*/ 2147483647 w 524"/>
              <a:gd name="T9" fmla="*/ 2147483647 h 653"/>
              <a:gd name="T10" fmla="*/ 2147483647 w 524"/>
              <a:gd name="T11" fmla="*/ 2147483647 h 653"/>
              <a:gd name="T12" fmla="*/ 2147483647 w 524"/>
              <a:gd name="T13" fmla="*/ 2147483647 h 653"/>
              <a:gd name="T14" fmla="*/ 2147483647 w 524"/>
              <a:gd name="T15" fmla="*/ 2147483647 h 653"/>
              <a:gd name="T16" fmla="*/ 2147483647 w 524"/>
              <a:gd name="T17" fmla="*/ 2147483647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17617" name="Freeform 477"/>
          <p:cNvSpPr>
            <a:spLocks noChangeAspect="1"/>
          </p:cNvSpPr>
          <p:nvPr/>
        </p:nvSpPr>
        <p:spPr bwMode="auto">
          <a:xfrm>
            <a:off x="1701800" y="5395913"/>
            <a:ext cx="39688" cy="50800"/>
          </a:xfrm>
          <a:custGeom>
            <a:avLst/>
            <a:gdLst>
              <a:gd name="T0" fmla="*/ 0 w 486"/>
              <a:gd name="T1" fmla="*/ 0 h 618"/>
              <a:gd name="T2" fmla="*/ 0 w 486"/>
              <a:gd name="T3" fmla="*/ 2147483647 h 618"/>
              <a:gd name="T4" fmla="*/ 2147483647 w 486"/>
              <a:gd name="T5" fmla="*/ 2147483647 h 618"/>
              <a:gd name="T6" fmla="*/ 2147483647 w 486"/>
              <a:gd name="T7" fmla="*/ 2147483647 h 618"/>
              <a:gd name="T8" fmla="*/ 2147483647 w 486"/>
              <a:gd name="T9" fmla="*/ 2147483647 h 618"/>
              <a:gd name="T10" fmla="*/ 2147483647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17618" name="Group 478"/>
          <p:cNvGrpSpPr>
            <a:grpSpLocks noChangeAspect="1"/>
          </p:cNvGrpSpPr>
          <p:nvPr/>
        </p:nvGrpSpPr>
        <p:grpSpPr bwMode="auto">
          <a:xfrm>
            <a:off x="1706563" y="5500688"/>
            <a:ext cx="34925" cy="50800"/>
            <a:chOff x="3017" y="1343"/>
            <a:chExt cx="420" cy="612"/>
          </a:xfrm>
        </p:grpSpPr>
        <p:sp>
          <p:nvSpPr>
            <p:cNvPr id="17660" name="Freeform 479"/>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17661" name="Line 480"/>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17619" name="Group 481"/>
          <p:cNvGrpSpPr>
            <a:grpSpLocks noChangeAspect="1"/>
          </p:cNvGrpSpPr>
          <p:nvPr/>
        </p:nvGrpSpPr>
        <p:grpSpPr bwMode="auto">
          <a:xfrm>
            <a:off x="1709738" y="5607050"/>
            <a:ext cx="31750" cy="50800"/>
            <a:chOff x="3653" y="1343"/>
            <a:chExt cx="384" cy="612"/>
          </a:xfrm>
        </p:grpSpPr>
        <p:sp>
          <p:nvSpPr>
            <p:cNvPr id="17658" name="Freeform 482"/>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17659" name="Line 483"/>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17620" name="Freeform 484"/>
          <p:cNvSpPr>
            <a:spLocks noChangeAspect="1"/>
          </p:cNvSpPr>
          <p:nvPr/>
        </p:nvSpPr>
        <p:spPr bwMode="auto">
          <a:xfrm>
            <a:off x="1697038" y="5713413"/>
            <a:ext cx="44450" cy="50800"/>
          </a:xfrm>
          <a:custGeom>
            <a:avLst/>
            <a:gdLst>
              <a:gd name="T0" fmla="*/ 2147483647 w 562"/>
              <a:gd name="T1" fmla="*/ 2147483647 h 641"/>
              <a:gd name="T2" fmla="*/ 2147483647 w 562"/>
              <a:gd name="T3" fmla="*/ 2147483647 h 641"/>
              <a:gd name="T4" fmla="*/ 2147483647 w 562"/>
              <a:gd name="T5" fmla="*/ 2147483647 h 641"/>
              <a:gd name="T6" fmla="*/ 2147483647 w 562"/>
              <a:gd name="T7" fmla="*/ 2147483647 h 641"/>
              <a:gd name="T8" fmla="*/ 2147483647 w 562"/>
              <a:gd name="T9" fmla="*/ 2147483647 h 641"/>
              <a:gd name="T10" fmla="*/ 2147483647 w 562"/>
              <a:gd name="T11" fmla="*/ 2147483647 h 641"/>
              <a:gd name="T12" fmla="*/ 2147483647 w 562"/>
              <a:gd name="T13" fmla="*/ 2147483647 h 641"/>
              <a:gd name="T14" fmla="*/ 2147483647 w 562"/>
              <a:gd name="T15" fmla="*/ 2147483647 h 641"/>
              <a:gd name="T16" fmla="*/ 2147483647 w 562"/>
              <a:gd name="T17" fmla="*/ 2147483647 h 641"/>
              <a:gd name="T18" fmla="*/ 2147483647 w 562"/>
              <a:gd name="T19" fmla="*/ 2147483647 h 641"/>
              <a:gd name="T20" fmla="*/ 2147483647 w 562"/>
              <a:gd name="T21" fmla="*/ 2147483647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17621" name="Group 485"/>
          <p:cNvGrpSpPr>
            <a:grpSpLocks noChangeAspect="1"/>
          </p:cNvGrpSpPr>
          <p:nvPr/>
        </p:nvGrpSpPr>
        <p:grpSpPr bwMode="auto">
          <a:xfrm>
            <a:off x="1703388" y="5819775"/>
            <a:ext cx="38100" cy="50800"/>
            <a:chOff x="4991" y="1343"/>
            <a:chExt cx="456" cy="618"/>
          </a:xfrm>
        </p:grpSpPr>
        <p:sp>
          <p:nvSpPr>
            <p:cNvPr id="17655" name="Line 486"/>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17656" name="Line 487"/>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17657" name="Line 488"/>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17622" name="Freeform 489"/>
          <p:cNvSpPr>
            <a:spLocks noChangeAspect="1"/>
          </p:cNvSpPr>
          <p:nvPr/>
        </p:nvSpPr>
        <p:spPr bwMode="auto">
          <a:xfrm>
            <a:off x="1681163" y="4986338"/>
            <a:ext cx="1462087" cy="966787"/>
          </a:xfrm>
          <a:custGeom>
            <a:avLst/>
            <a:gdLst>
              <a:gd name="T0" fmla="*/ 0 w 3690"/>
              <a:gd name="T1" fmla="*/ 2147483647 h 2442"/>
              <a:gd name="T2" fmla="*/ 2147483647 w 3690"/>
              <a:gd name="T3" fmla="*/ 2147483647 h 2442"/>
              <a:gd name="T4" fmla="*/ 2147483647 w 3690"/>
              <a:gd name="T5" fmla="*/ 0 h 2442"/>
              <a:gd name="T6" fmla="*/ 2147483647 w 3690"/>
              <a:gd name="T7" fmla="*/ 0 h 2442"/>
              <a:gd name="T8" fmla="*/ 0 w 3690"/>
              <a:gd name="T9" fmla="*/ 2147483647 h 2442"/>
              <a:gd name="T10" fmla="*/ 0 w 3690"/>
              <a:gd name="T11" fmla="*/ 2147483647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17623" name="Oval 490"/>
          <p:cNvSpPr>
            <a:spLocks noChangeArrowheads="1"/>
          </p:cNvSpPr>
          <p:nvPr/>
        </p:nvSpPr>
        <p:spPr bwMode="auto">
          <a:xfrm>
            <a:off x="3997325" y="4845050"/>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17624" name="Rectangle 491"/>
          <p:cNvSpPr>
            <a:spLocks noChangeArrowheads="1"/>
          </p:cNvSpPr>
          <p:nvPr/>
        </p:nvSpPr>
        <p:spPr bwMode="auto">
          <a:xfrm>
            <a:off x="4216400" y="553085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17625" name="AutoShape 492"/>
          <p:cNvSpPr>
            <a:spLocks noChangeArrowheads="1"/>
          </p:cNvSpPr>
          <p:nvPr/>
        </p:nvSpPr>
        <p:spPr bwMode="auto">
          <a:xfrm>
            <a:off x="5751513"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6" name="AutoShape 493"/>
          <p:cNvSpPr>
            <a:spLocks noChangeArrowheads="1"/>
          </p:cNvSpPr>
          <p:nvPr/>
        </p:nvSpPr>
        <p:spPr bwMode="auto">
          <a:xfrm>
            <a:off x="696277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7" name="AutoShape 494"/>
          <p:cNvSpPr>
            <a:spLocks noChangeArrowheads="1"/>
          </p:cNvSpPr>
          <p:nvPr/>
        </p:nvSpPr>
        <p:spPr bwMode="auto">
          <a:xfrm>
            <a:off x="471328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8" name="AutoShape 495"/>
          <p:cNvSpPr>
            <a:spLocks noChangeArrowheads="1"/>
          </p:cNvSpPr>
          <p:nvPr/>
        </p:nvSpPr>
        <p:spPr bwMode="auto">
          <a:xfrm>
            <a:off x="6443663"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9" name="AutoShape 496"/>
          <p:cNvSpPr>
            <a:spLocks noChangeArrowheads="1"/>
          </p:cNvSpPr>
          <p:nvPr/>
        </p:nvSpPr>
        <p:spPr bwMode="auto">
          <a:xfrm>
            <a:off x="523240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0" name="AutoShape 497"/>
          <p:cNvSpPr>
            <a:spLocks noChangeArrowheads="1"/>
          </p:cNvSpPr>
          <p:nvPr/>
        </p:nvSpPr>
        <p:spPr bwMode="auto">
          <a:xfrm>
            <a:off x="592455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1" name="AutoShape 498"/>
          <p:cNvSpPr>
            <a:spLocks noChangeArrowheads="1"/>
          </p:cNvSpPr>
          <p:nvPr/>
        </p:nvSpPr>
        <p:spPr bwMode="auto">
          <a:xfrm>
            <a:off x="557847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2" name="AutoShape 499"/>
          <p:cNvSpPr>
            <a:spLocks noChangeArrowheads="1"/>
          </p:cNvSpPr>
          <p:nvPr/>
        </p:nvSpPr>
        <p:spPr bwMode="auto">
          <a:xfrm>
            <a:off x="661670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3" name="AutoShape 500"/>
          <p:cNvSpPr>
            <a:spLocks noChangeArrowheads="1"/>
          </p:cNvSpPr>
          <p:nvPr/>
        </p:nvSpPr>
        <p:spPr bwMode="auto">
          <a:xfrm>
            <a:off x="609758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4" name="AutoShape 501"/>
          <p:cNvSpPr>
            <a:spLocks noChangeArrowheads="1"/>
          </p:cNvSpPr>
          <p:nvPr/>
        </p:nvSpPr>
        <p:spPr bwMode="auto">
          <a:xfrm>
            <a:off x="678973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5" name="AutoShape 502"/>
          <p:cNvSpPr>
            <a:spLocks noChangeArrowheads="1"/>
          </p:cNvSpPr>
          <p:nvPr/>
        </p:nvSpPr>
        <p:spPr bwMode="auto">
          <a:xfrm>
            <a:off x="627062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6" name="AutoShape 503"/>
          <p:cNvSpPr>
            <a:spLocks noChangeArrowheads="1"/>
          </p:cNvSpPr>
          <p:nvPr/>
        </p:nvSpPr>
        <p:spPr bwMode="auto">
          <a:xfrm>
            <a:off x="5059363"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7" name="AutoShape 504"/>
          <p:cNvSpPr>
            <a:spLocks noChangeArrowheads="1"/>
          </p:cNvSpPr>
          <p:nvPr/>
        </p:nvSpPr>
        <p:spPr bwMode="auto">
          <a:xfrm>
            <a:off x="454025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8" name="AutoShape 505"/>
          <p:cNvSpPr>
            <a:spLocks noChangeArrowheads="1"/>
          </p:cNvSpPr>
          <p:nvPr/>
        </p:nvSpPr>
        <p:spPr bwMode="auto">
          <a:xfrm>
            <a:off x="540543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9" name="AutoShape 506"/>
          <p:cNvSpPr>
            <a:spLocks noChangeArrowheads="1"/>
          </p:cNvSpPr>
          <p:nvPr/>
        </p:nvSpPr>
        <p:spPr bwMode="auto">
          <a:xfrm>
            <a:off x="488632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40" name="Line 507"/>
          <p:cNvSpPr>
            <a:spLocks noChangeShapeType="1"/>
          </p:cNvSpPr>
          <p:nvPr/>
        </p:nvSpPr>
        <p:spPr bwMode="auto">
          <a:xfrm flipV="1">
            <a:off x="3063875" y="5064125"/>
            <a:ext cx="1247775" cy="304800"/>
          </a:xfrm>
          <a:prstGeom prst="line">
            <a:avLst/>
          </a:prstGeom>
          <a:noFill/>
          <a:ln w="12700">
            <a:solidFill>
              <a:srgbClr val="006600"/>
            </a:solidFill>
            <a:round/>
            <a:headEnd/>
            <a:tailEnd/>
          </a:ln>
        </p:spPr>
        <p:txBody>
          <a:bodyPr/>
          <a:lstStyle/>
          <a:p>
            <a:endParaRPr lang="ru-RU"/>
          </a:p>
        </p:txBody>
      </p:sp>
      <p:sp>
        <p:nvSpPr>
          <p:cNvPr id="17641" name="Line 508"/>
          <p:cNvSpPr>
            <a:spLocks noChangeShapeType="1"/>
          </p:cNvSpPr>
          <p:nvPr/>
        </p:nvSpPr>
        <p:spPr bwMode="auto">
          <a:xfrm>
            <a:off x="3182938" y="5519738"/>
            <a:ext cx="1092200" cy="273050"/>
          </a:xfrm>
          <a:prstGeom prst="line">
            <a:avLst/>
          </a:prstGeom>
          <a:noFill/>
          <a:ln w="12700">
            <a:solidFill>
              <a:srgbClr val="006600"/>
            </a:solidFill>
            <a:round/>
            <a:headEnd/>
            <a:tailEnd/>
          </a:ln>
        </p:spPr>
        <p:txBody>
          <a:bodyPr/>
          <a:lstStyle/>
          <a:p>
            <a:endParaRPr lang="ru-RU"/>
          </a:p>
        </p:txBody>
      </p:sp>
      <p:sp>
        <p:nvSpPr>
          <p:cNvPr id="17642" name="Freeform 509"/>
          <p:cNvSpPr>
            <a:spLocks noChangeAspect="1"/>
          </p:cNvSpPr>
          <p:nvPr/>
        </p:nvSpPr>
        <p:spPr bwMode="auto">
          <a:xfrm flipV="1">
            <a:off x="4835525" y="52784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3" name="Freeform 510"/>
          <p:cNvSpPr>
            <a:spLocks noChangeAspect="1"/>
          </p:cNvSpPr>
          <p:nvPr/>
        </p:nvSpPr>
        <p:spPr bwMode="auto">
          <a:xfrm flipV="1">
            <a:off x="5519738" y="52784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4" name="Freeform 511"/>
          <p:cNvSpPr>
            <a:spLocks noChangeAspect="1"/>
          </p:cNvSpPr>
          <p:nvPr/>
        </p:nvSpPr>
        <p:spPr bwMode="auto">
          <a:xfrm flipV="1">
            <a:off x="4481513" y="52768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5" name="Freeform 512"/>
          <p:cNvSpPr>
            <a:spLocks noChangeAspect="1"/>
          </p:cNvSpPr>
          <p:nvPr/>
        </p:nvSpPr>
        <p:spPr bwMode="auto">
          <a:xfrm flipV="1">
            <a:off x="4651375" y="528637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6" name="Freeform 513"/>
          <p:cNvSpPr>
            <a:spLocks noChangeAspect="1"/>
          </p:cNvSpPr>
          <p:nvPr/>
        </p:nvSpPr>
        <p:spPr bwMode="auto">
          <a:xfrm flipV="1">
            <a:off x="5349875" y="52879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7" name="Freeform 514"/>
          <p:cNvSpPr>
            <a:spLocks noChangeAspect="1"/>
          </p:cNvSpPr>
          <p:nvPr/>
        </p:nvSpPr>
        <p:spPr bwMode="auto">
          <a:xfrm flipV="1">
            <a:off x="6043613" y="52879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8" name="Freeform 515"/>
          <p:cNvSpPr>
            <a:spLocks noChangeAspect="1"/>
          </p:cNvSpPr>
          <p:nvPr/>
        </p:nvSpPr>
        <p:spPr bwMode="auto">
          <a:xfrm flipV="1">
            <a:off x="5005388" y="528637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9" name="Freeform 516"/>
          <p:cNvSpPr>
            <a:spLocks noChangeAspect="1"/>
          </p:cNvSpPr>
          <p:nvPr/>
        </p:nvSpPr>
        <p:spPr bwMode="auto">
          <a:xfrm flipV="1">
            <a:off x="6738938" y="5268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0" name="Freeform 517"/>
          <p:cNvSpPr>
            <a:spLocks noChangeAspect="1"/>
          </p:cNvSpPr>
          <p:nvPr/>
        </p:nvSpPr>
        <p:spPr bwMode="auto">
          <a:xfrm flipV="1">
            <a:off x="6394450" y="52768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1" name="Freeform 518"/>
          <p:cNvSpPr>
            <a:spLocks noChangeAspect="1"/>
          </p:cNvSpPr>
          <p:nvPr/>
        </p:nvSpPr>
        <p:spPr bwMode="auto">
          <a:xfrm flipV="1">
            <a:off x="6575425" y="528637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2" name="Freeform 519"/>
          <p:cNvSpPr>
            <a:spLocks noChangeAspect="1"/>
          </p:cNvSpPr>
          <p:nvPr/>
        </p:nvSpPr>
        <p:spPr bwMode="auto">
          <a:xfrm flipV="1">
            <a:off x="6908800" y="5257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3" name="Freeform 520"/>
          <p:cNvSpPr>
            <a:spLocks noChangeAspect="1"/>
          </p:cNvSpPr>
          <p:nvPr/>
        </p:nvSpPr>
        <p:spPr bwMode="auto">
          <a:xfrm flipV="1">
            <a:off x="5689600" y="52768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4" name="Text Box 521"/>
          <p:cNvSpPr txBox="1">
            <a:spLocks noChangeArrowheads="1"/>
          </p:cNvSpPr>
          <p:nvPr/>
        </p:nvSpPr>
        <p:spPr bwMode="auto">
          <a:xfrm>
            <a:off x="915988" y="6124575"/>
            <a:ext cx="3760787" cy="338138"/>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5. Read absorbance in spectrophotometer</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85800" y="2286000"/>
            <a:ext cx="7772400" cy="1143000"/>
          </a:xfrm>
        </p:spPr>
        <p:txBody>
          <a:bodyPr/>
          <a:lstStyle/>
          <a:p>
            <a:pPr eaLnBrk="1" hangingPunct="1"/>
            <a:r>
              <a:rPr lang="en-US" smtClean="0">
                <a:ea typeface="ＭＳ Ｐゴシック" pitchFamily="34" charset="-128"/>
              </a:rPr>
              <a:t>Today’s assay</a:t>
            </a:r>
          </a:p>
        </p:txBody>
      </p:sp>
      <p:sp>
        <p:nvSpPr>
          <p:cNvPr id="18435" name="Rectangle 3"/>
          <p:cNvSpPr>
            <a:spLocks noGrp="1" noChangeArrowheads="1"/>
          </p:cNvSpPr>
          <p:nvPr>
            <p:ph type="subTitle" idx="1"/>
          </p:nvPr>
        </p:nvSpPr>
        <p:spPr/>
        <p:txBody>
          <a:bodyPr/>
          <a:lstStyle/>
          <a:p>
            <a:pPr eaLnBrk="1" hangingPunct="1"/>
            <a:endParaRPr lang="ru-RU" smtClean="0">
              <a:ea typeface="ＭＳ Ｐゴシック" pitchFamily="34"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defRPr/>
            </a:pPr>
            <a:r>
              <a:rPr lang="en-US" b="1" dirty="0">
                <a:solidFill>
                  <a:srgbClr val="006600"/>
                </a:solidFill>
                <a:latin typeface="Calibri" pitchFamily="34" charset="0"/>
              </a:rPr>
              <a:t>S</a:t>
            </a:r>
            <a:r>
              <a:rPr lang="en-US" b="1" dirty="0" smtClean="0">
                <a:solidFill>
                  <a:srgbClr val="006600"/>
                </a:solidFill>
                <a:latin typeface="Calibri" pitchFamily="34" charset="0"/>
              </a:rPr>
              <a:t>andwich indirect </a:t>
            </a:r>
            <a:r>
              <a:rPr lang="en-US" b="1" dirty="0" err="1" smtClean="0">
                <a:solidFill>
                  <a:srgbClr val="006600"/>
                </a:solidFill>
                <a:latin typeface="Calibri" pitchFamily="34" charset="0"/>
              </a:rPr>
              <a:t>immunodetection</a:t>
            </a:r>
            <a:r>
              <a:rPr lang="en-US" b="1" dirty="0" smtClean="0">
                <a:solidFill>
                  <a:srgbClr val="006600"/>
                </a:solidFill>
                <a:latin typeface="Calibri" pitchFamily="34" charset="0"/>
              </a:rPr>
              <a:t/>
            </a:r>
            <a:br>
              <a:rPr lang="en-US" b="1" dirty="0" smtClean="0">
                <a:solidFill>
                  <a:srgbClr val="006600"/>
                </a:solidFill>
                <a:latin typeface="Calibri" pitchFamily="34" charset="0"/>
              </a:rPr>
            </a:br>
            <a:endParaRPr lang="en-US" dirty="0"/>
          </a:p>
        </p:txBody>
      </p:sp>
      <p:sp>
        <p:nvSpPr>
          <p:cNvPr id="4" name="Content Placeholder 3"/>
          <p:cNvSpPr>
            <a:spLocks noGrp="1"/>
          </p:cNvSpPr>
          <p:nvPr>
            <p:ph idx="1"/>
          </p:nvPr>
        </p:nvSpPr>
        <p:spPr>
          <a:xfrm>
            <a:off x="474663" y="941388"/>
            <a:ext cx="8229600" cy="1022350"/>
          </a:xfrm>
        </p:spPr>
        <p:txBody>
          <a:bodyPr/>
          <a:lstStyle/>
          <a:p>
            <a:pPr marL="0" indent="0">
              <a:buFontTx/>
              <a:buNone/>
              <a:defRPr/>
            </a:pPr>
            <a:r>
              <a:rPr lang="en-US" b="1" dirty="0" smtClean="0">
                <a:solidFill>
                  <a:srgbClr val="006600"/>
                </a:solidFill>
                <a:latin typeface="Calibri" pitchFamily="34" charset="0"/>
              </a:rPr>
              <a:t>  </a:t>
            </a:r>
            <a:r>
              <a:rPr lang="en-US" sz="2400" b="1" dirty="0" smtClean="0">
                <a:latin typeface="Calibri" pitchFamily="34" charset="0"/>
              </a:rPr>
              <a:t>Antigen applied in soluble form</a:t>
            </a:r>
          </a:p>
          <a:p>
            <a:pPr>
              <a:defRPr/>
            </a:pPr>
            <a:endParaRPr lang="en-US" dirty="0"/>
          </a:p>
        </p:txBody>
      </p:sp>
      <p:grpSp>
        <p:nvGrpSpPr>
          <p:cNvPr id="19460" name="Group 73"/>
          <p:cNvGrpSpPr>
            <a:grpSpLocks noChangeAspect="1"/>
          </p:cNvGrpSpPr>
          <p:nvPr/>
        </p:nvGrpSpPr>
        <p:grpSpPr bwMode="auto">
          <a:xfrm>
            <a:off x="4238625" y="4794250"/>
            <a:ext cx="904875" cy="1301750"/>
            <a:chOff x="24" y="1561"/>
            <a:chExt cx="610" cy="878"/>
          </a:xfrm>
        </p:grpSpPr>
        <p:grpSp>
          <p:nvGrpSpPr>
            <p:cNvPr id="19536" name="Group 74"/>
            <p:cNvGrpSpPr>
              <a:grpSpLocks noChangeAspect="1"/>
            </p:cNvGrpSpPr>
            <p:nvPr/>
          </p:nvGrpSpPr>
          <p:grpSpPr bwMode="auto">
            <a:xfrm>
              <a:off x="229" y="1833"/>
              <a:ext cx="211" cy="606"/>
              <a:chOff x="229" y="1833"/>
              <a:chExt cx="211" cy="606"/>
            </a:xfrm>
          </p:grpSpPr>
          <p:sp>
            <p:nvSpPr>
              <p:cNvPr id="19545" name="AutoShape 75"/>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46" name="AutoShape 76"/>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47" name="AutoShape 77"/>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8" name="AutoShape 78"/>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37" name="Group 79"/>
            <p:cNvGrpSpPr>
              <a:grpSpLocks noChangeAspect="1"/>
            </p:cNvGrpSpPr>
            <p:nvPr/>
          </p:nvGrpSpPr>
          <p:grpSpPr bwMode="auto">
            <a:xfrm>
              <a:off x="461" y="1561"/>
              <a:ext cx="173" cy="418"/>
              <a:chOff x="461" y="1561"/>
              <a:chExt cx="173" cy="418"/>
            </a:xfrm>
          </p:grpSpPr>
          <p:sp>
            <p:nvSpPr>
              <p:cNvPr id="19542" name="AutoShape 80"/>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3" name="AutoShape 81"/>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4" name="AutoShape 82"/>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38" name="Group 83"/>
            <p:cNvGrpSpPr>
              <a:grpSpLocks noChangeAspect="1"/>
            </p:cNvGrpSpPr>
            <p:nvPr/>
          </p:nvGrpSpPr>
          <p:grpSpPr bwMode="auto">
            <a:xfrm>
              <a:off x="24" y="1561"/>
              <a:ext cx="186" cy="417"/>
              <a:chOff x="24" y="1561"/>
              <a:chExt cx="186" cy="417"/>
            </a:xfrm>
          </p:grpSpPr>
          <p:sp>
            <p:nvSpPr>
              <p:cNvPr id="19539" name="AutoShape 84"/>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0" name="AutoShape 85"/>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1" name="AutoShape 86"/>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sp>
        <p:nvSpPr>
          <p:cNvPr id="19461" name="Rectangle 87"/>
          <p:cNvSpPr>
            <a:spLocks noChangeArrowheads="1"/>
          </p:cNvSpPr>
          <p:nvPr/>
        </p:nvSpPr>
        <p:spPr bwMode="auto">
          <a:xfrm>
            <a:off x="1258888" y="6043613"/>
            <a:ext cx="6196012" cy="568325"/>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6000">
              <a:latin typeface="Calibri" pitchFamily="34" charset="0"/>
            </a:endParaRPr>
          </a:p>
        </p:txBody>
      </p:sp>
      <p:grpSp>
        <p:nvGrpSpPr>
          <p:cNvPr id="7" name="Group 6"/>
          <p:cNvGrpSpPr>
            <a:grpSpLocks/>
          </p:cNvGrpSpPr>
          <p:nvPr/>
        </p:nvGrpSpPr>
        <p:grpSpPr bwMode="auto">
          <a:xfrm>
            <a:off x="858838" y="1674813"/>
            <a:ext cx="3579812" cy="3155950"/>
            <a:chOff x="858838" y="1674394"/>
            <a:chExt cx="3579810" cy="3156913"/>
          </a:xfrm>
        </p:grpSpPr>
        <p:grpSp>
          <p:nvGrpSpPr>
            <p:cNvPr id="19507" name="Group 126"/>
            <p:cNvGrpSpPr>
              <a:grpSpLocks noChangeAspect="1"/>
            </p:cNvGrpSpPr>
            <p:nvPr/>
          </p:nvGrpSpPr>
          <p:grpSpPr bwMode="auto">
            <a:xfrm flipV="1">
              <a:off x="2876887" y="3518091"/>
              <a:ext cx="919993" cy="1313216"/>
              <a:chOff x="121" y="391"/>
              <a:chExt cx="610" cy="872"/>
            </a:xfrm>
          </p:grpSpPr>
          <p:grpSp>
            <p:nvGrpSpPr>
              <p:cNvPr id="19523" name="Group 127"/>
              <p:cNvGrpSpPr>
                <a:grpSpLocks noChangeAspect="1"/>
              </p:cNvGrpSpPr>
              <p:nvPr/>
            </p:nvGrpSpPr>
            <p:grpSpPr bwMode="auto">
              <a:xfrm>
                <a:off x="322" y="657"/>
                <a:ext cx="211" cy="606"/>
                <a:chOff x="202" y="1167"/>
                <a:chExt cx="211" cy="606"/>
              </a:xfrm>
            </p:grpSpPr>
            <p:sp>
              <p:nvSpPr>
                <p:cNvPr id="19532" name="AutoShape 128"/>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33" name="AutoShape 129"/>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34" name="AutoShape 130"/>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35" name="AutoShape 131"/>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24" name="Group 132"/>
              <p:cNvGrpSpPr>
                <a:grpSpLocks noChangeAspect="1"/>
              </p:cNvGrpSpPr>
              <p:nvPr/>
            </p:nvGrpSpPr>
            <p:grpSpPr bwMode="auto">
              <a:xfrm>
                <a:off x="558" y="391"/>
                <a:ext cx="173" cy="418"/>
                <a:chOff x="2689" y="368"/>
                <a:chExt cx="173" cy="418"/>
              </a:xfrm>
            </p:grpSpPr>
            <p:sp>
              <p:nvSpPr>
                <p:cNvPr id="19529" name="AutoShape 133"/>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30" name="AutoShape 134"/>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31" name="AutoShape 135"/>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25" name="Group 136"/>
              <p:cNvGrpSpPr>
                <a:grpSpLocks noChangeAspect="1"/>
              </p:cNvGrpSpPr>
              <p:nvPr/>
            </p:nvGrpSpPr>
            <p:grpSpPr bwMode="auto">
              <a:xfrm>
                <a:off x="121" y="391"/>
                <a:ext cx="186" cy="417"/>
                <a:chOff x="2252" y="368"/>
                <a:chExt cx="186" cy="417"/>
              </a:xfrm>
            </p:grpSpPr>
            <p:sp>
              <p:nvSpPr>
                <p:cNvPr id="19526" name="AutoShape 137"/>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7" name="AutoShape 138"/>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8" name="AutoShape 139"/>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grpSp>
          <p:nvGrpSpPr>
            <p:cNvPr id="19508" name="Group 188"/>
            <p:cNvGrpSpPr>
              <a:grpSpLocks noChangeAspect="1"/>
            </p:cNvGrpSpPr>
            <p:nvPr/>
          </p:nvGrpSpPr>
          <p:grpSpPr bwMode="auto">
            <a:xfrm flipV="1">
              <a:off x="2134957" y="2594387"/>
              <a:ext cx="919993" cy="1313216"/>
              <a:chOff x="1004" y="2316"/>
              <a:chExt cx="1219" cy="1743"/>
            </a:xfrm>
          </p:grpSpPr>
          <p:sp>
            <p:nvSpPr>
              <p:cNvPr id="19513" name="AutoShape 18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13" name="AutoShape 190"/>
              <p:cNvSpPr>
                <a:spLocks noChangeAspect="1" noChangeArrowheads="1"/>
              </p:cNvSpPr>
              <p:nvPr/>
            </p:nvSpPr>
            <p:spPr bwMode="auto">
              <a:xfrm rot="2700000">
                <a:off x="886" y="2608"/>
                <a:ext cx="733" cy="151"/>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6000">
                  <a:latin typeface="+mn-lt"/>
                  <a:ea typeface="+mn-ea"/>
                </a:endParaRPr>
              </a:p>
            </p:txBody>
          </p:sp>
          <p:sp>
            <p:nvSpPr>
              <p:cNvPr id="19515" name="AutoShape 19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16" name="AutoShape 19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17" name="AutoShape 19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18" name="AutoShape 19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19" name="AutoShape 19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0" name="AutoShape 19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1" name="AutoShape 19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2" name="AutoShape 19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sp>
          <p:nvSpPr>
            <p:cNvPr id="19509" name="Freeform 231"/>
            <p:cNvSpPr>
              <a:spLocks/>
            </p:cNvSpPr>
            <p:nvPr/>
          </p:nvSpPr>
          <p:spPr bwMode="auto">
            <a:xfrm rot="-901101">
              <a:off x="2617212" y="2290196"/>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510" name="AutoShape 232"/>
            <p:cNvSpPr>
              <a:spLocks noChangeArrowheads="1"/>
            </p:cNvSpPr>
            <p:nvPr/>
          </p:nvSpPr>
          <p:spPr bwMode="auto">
            <a:xfrm>
              <a:off x="3288657" y="1819072"/>
              <a:ext cx="1149991" cy="938540"/>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sp>
          <p:nvSpPr>
            <p:cNvPr id="19511" name="Freeform 233"/>
            <p:cNvSpPr>
              <a:spLocks/>
            </p:cNvSpPr>
            <p:nvPr/>
          </p:nvSpPr>
          <p:spPr bwMode="auto">
            <a:xfrm rot="1520771" flipH="1">
              <a:off x="1819636" y="2216003"/>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512" name="AutoShape 234"/>
            <p:cNvSpPr>
              <a:spLocks noChangeArrowheads="1"/>
            </p:cNvSpPr>
            <p:nvPr/>
          </p:nvSpPr>
          <p:spPr bwMode="auto">
            <a:xfrm>
              <a:off x="858838" y="1674394"/>
              <a:ext cx="1149991" cy="93854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grpSp>
      <p:grpSp>
        <p:nvGrpSpPr>
          <p:cNvPr id="9" name="Group 8"/>
          <p:cNvGrpSpPr>
            <a:grpSpLocks/>
          </p:cNvGrpSpPr>
          <p:nvPr/>
        </p:nvGrpSpPr>
        <p:grpSpPr bwMode="auto">
          <a:xfrm>
            <a:off x="5018088" y="1600200"/>
            <a:ext cx="3579812" cy="3241675"/>
            <a:chOff x="5017354" y="1600201"/>
            <a:chExt cx="3579813" cy="3242234"/>
          </a:xfrm>
        </p:grpSpPr>
        <p:grpSp>
          <p:nvGrpSpPr>
            <p:cNvPr id="19478" name="Group 58"/>
            <p:cNvGrpSpPr>
              <a:grpSpLocks noChangeAspect="1"/>
            </p:cNvGrpSpPr>
            <p:nvPr/>
          </p:nvGrpSpPr>
          <p:grpSpPr bwMode="auto">
            <a:xfrm flipV="1">
              <a:off x="6263796" y="2527613"/>
              <a:ext cx="919993" cy="1313216"/>
              <a:chOff x="1004" y="2316"/>
              <a:chExt cx="1219" cy="1743"/>
            </a:xfrm>
          </p:grpSpPr>
          <p:sp>
            <p:nvSpPr>
              <p:cNvPr id="19497" name="AutoShape 5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59" name="AutoShape 60"/>
              <p:cNvSpPr>
                <a:spLocks noChangeAspect="1" noChangeArrowheads="1"/>
              </p:cNvSpPr>
              <p:nvPr/>
            </p:nvSpPr>
            <p:spPr bwMode="auto">
              <a:xfrm rot="2700000">
                <a:off x="885" y="2607"/>
                <a:ext cx="733" cy="151"/>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6000">
                  <a:latin typeface="+mn-lt"/>
                  <a:ea typeface="+mn-ea"/>
                </a:endParaRPr>
              </a:p>
            </p:txBody>
          </p:sp>
          <p:sp>
            <p:nvSpPr>
              <p:cNvPr id="19499" name="AutoShape 6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00" name="AutoShape 6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1" name="AutoShape 6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2" name="AutoShape 6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3" name="AutoShape 6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4" name="AutoShape 6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5" name="AutoShape 6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6" name="AutoShape 6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479" name="Group 140"/>
            <p:cNvGrpSpPr>
              <a:grpSpLocks noChangeAspect="1"/>
            </p:cNvGrpSpPr>
            <p:nvPr/>
          </p:nvGrpSpPr>
          <p:grpSpPr bwMode="auto">
            <a:xfrm flipV="1">
              <a:off x="5629447" y="3529219"/>
              <a:ext cx="919993" cy="1313216"/>
              <a:chOff x="121" y="391"/>
              <a:chExt cx="610" cy="872"/>
            </a:xfrm>
          </p:grpSpPr>
          <p:grpSp>
            <p:nvGrpSpPr>
              <p:cNvPr id="19484" name="Group 141"/>
              <p:cNvGrpSpPr>
                <a:grpSpLocks noChangeAspect="1"/>
              </p:cNvGrpSpPr>
              <p:nvPr/>
            </p:nvGrpSpPr>
            <p:grpSpPr bwMode="auto">
              <a:xfrm>
                <a:off x="322" y="657"/>
                <a:ext cx="211" cy="606"/>
                <a:chOff x="202" y="1167"/>
                <a:chExt cx="211" cy="606"/>
              </a:xfrm>
            </p:grpSpPr>
            <p:sp>
              <p:nvSpPr>
                <p:cNvPr id="19493" name="AutoShape 142"/>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494" name="AutoShape 143"/>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495" name="AutoShape 144"/>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96" name="AutoShape 145"/>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485" name="Group 146"/>
              <p:cNvGrpSpPr>
                <a:grpSpLocks noChangeAspect="1"/>
              </p:cNvGrpSpPr>
              <p:nvPr/>
            </p:nvGrpSpPr>
            <p:grpSpPr bwMode="auto">
              <a:xfrm>
                <a:off x="558" y="391"/>
                <a:ext cx="173" cy="418"/>
                <a:chOff x="2689" y="368"/>
                <a:chExt cx="173" cy="418"/>
              </a:xfrm>
            </p:grpSpPr>
            <p:sp>
              <p:nvSpPr>
                <p:cNvPr id="19490" name="AutoShape 147"/>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91" name="AutoShape 148"/>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92" name="AutoShape 149"/>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486" name="Group 150"/>
              <p:cNvGrpSpPr>
                <a:grpSpLocks noChangeAspect="1"/>
              </p:cNvGrpSpPr>
              <p:nvPr/>
            </p:nvGrpSpPr>
            <p:grpSpPr bwMode="auto">
              <a:xfrm>
                <a:off x="121" y="391"/>
                <a:ext cx="186" cy="417"/>
                <a:chOff x="2252" y="368"/>
                <a:chExt cx="186" cy="417"/>
              </a:xfrm>
            </p:grpSpPr>
            <p:sp>
              <p:nvSpPr>
                <p:cNvPr id="19487" name="AutoShape 151"/>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88" name="AutoShape 152"/>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89" name="AutoShape 153"/>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sp>
          <p:nvSpPr>
            <p:cNvPr id="19480" name="Freeform 235"/>
            <p:cNvSpPr>
              <a:spLocks/>
            </p:cNvSpPr>
            <p:nvPr/>
          </p:nvSpPr>
          <p:spPr bwMode="auto">
            <a:xfrm rot="-901101">
              <a:off x="6775728" y="2216003"/>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481" name="AutoShape 236"/>
            <p:cNvSpPr>
              <a:spLocks noChangeArrowheads="1"/>
            </p:cNvSpPr>
            <p:nvPr/>
          </p:nvSpPr>
          <p:spPr bwMode="auto">
            <a:xfrm>
              <a:off x="7447176" y="1744879"/>
              <a:ext cx="1149991" cy="938540"/>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sp>
          <p:nvSpPr>
            <p:cNvPr id="19482" name="Freeform 237"/>
            <p:cNvSpPr>
              <a:spLocks/>
            </p:cNvSpPr>
            <p:nvPr/>
          </p:nvSpPr>
          <p:spPr bwMode="auto">
            <a:xfrm rot="1520771" flipH="1">
              <a:off x="5978154" y="2141810"/>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483" name="AutoShape 238"/>
            <p:cNvSpPr>
              <a:spLocks noChangeArrowheads="1"/>
            </p:cNvSpPr>
            <p:nvPr/>
          </p:nvSpPr>
          <p:spPr bwMode="auto">
            <a:xfrm>
              <a:off x="5017354" y="1600201"/>
              <a:ext cx="1149991" cy="93854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grpSp>
      <p:sp>
        <p:nvSpPr>
          <p:cNvPr id="55" name="Oval 88"/>
          <p:cNvSpPr>
            <a:spLocks noChangeArrowheads="1"/>
          </p:cNvSpPr>
          <p:nvPr/>
        </p:nvSpPr>
        <p:spPr bwMode="auto">
          <a:xfrm>
            <a:off x="3730107" y="4434373"/>
            <a:ext cx="645479" cy="645479"/>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defRPr/>
            </a:pPr>
            <a:r>
              <a:rPr lang="en-US" b="1" dirty="0">
                <a:ln>
                  <a:solidFill>
                    <a:schemeClr val="bg1"/>
                  </a:solidFill>
                </a:ln>
                <a:latin typeface="Calibri" pitchFamily="34" charset="0"/>
              </a:rPr>
              <a:t>NPTII</a:t>
            </a:r>
            <a:endParaRPr lang="en-US" b="1" dirty="0">
              <a:ln>
                <a:solidFill>
                  <a:schemeClr val="bg1"/>
                </a:solidFill>
              </a:ln>
              <a:latin typeface="Calibri" pitchFamily="34" charset="0"/>
            </a:endParaRPr>
          </a:p>
        </p:txBody>
      </p:sp>
      <p:sp>
        <p:nvSpPr>
          <p:cNvPr id="56" name="Oval 89"/>
          <p:cNvSpPr>
            <a:spLocks noChangeArrowheads="1"/>
          </p:cNvSpPr>
          <p:nvPr/>
        </p:nvSpPr>
        <p:spPr bwMode="auto">
          <a:xfrm>
            <a:off x="5073000" y="4460342"/>
            <a:ext cx="645479" cy="645479"/>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defRPr/>
            </a:pPr>
            <a:r>
              <a:rPr lang="en-US" b="1" dirty="0">
                <a:ln>
                  <a:solidFill>
                    <a:schemeClr val="bg1"/>
                  </a:solidFill>
                </a:ln>
                <a:latin typeface="Calibri" pitchFamily="34" charset="0"/>
              </a:rPr>
              <a:t>NPTII</a:t>
            </a:r>
            <a:endParaRPr lang="en-US" b="1" dirty="0">
              <a:ln>
                <a:solidFill>
                  <a:schemeClr val="bg1"/>
                </a:solidFill>
              </a:ln>
              <a:latin typeface="Calibri" pitchFamily="34" charset="0"/>
            </a:endParaRPr>
          </a:p>
        </p:txBody>
      </p:sp>
      <p:grpSp>
        <p:nvGrpSpPr>
          <p:cNvPr id="18" name="Group 17"/>
          <p:cNvGrpSpPr>
            <a:grpSpLocks/>
          </p:cNvGrpSpPr>
          <p:nvPr/>
        </p:nvGrpSpPr>
        <p:grpSpPr bwMode="auto">
          <a:xfrm>
            <a:off x="1852613" y="1414463"/>
            <a:ext cx="1887537" cy="779462"/>
            <a:chOff x="1852097" y="1413848"/>
            <a:chExt cx="1888226" cy="779711"/>
          </a:xfrm>
        </p:grpSpPr>
        <p:sp>
          <p:nvSpPr>
            <p:cNvPr id="10" name="Oval 9"/>
            <p:cNvSpPr/>
            <p:nvPr/>
          </p:nvSpPr>
          <p:spPr>
            <a:xfrm>
              <a:off x="1852097" y="1413848"/>
              <a:ext cx="1411802" cy="66219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tx1"/>
                  </a:solidFill>
                </a:rPr>
                <a:t>Substrate</a:t>
              </a:r>
              <a:endParaRPr lang="en-US" sz="1600" dirty="0">
                <a:solidFill>
                  <a:schemeClr val="tx1"/>
                </a:solidFill>
              </a:endParaRPr>
            </a:p>
          </p:txBody>
        </p:sp>
        <p:cxnSp>
          <p:nvCxnSpPr>
            <p:cNvPr id="14" name="Straight Arrow Connector 13"/>
            <p:cNvCxnSpPr>
              <a:stCxn id="10" idx="5"/>
            </p:cNvCxnSpPr>
            <p:nvPr/>
          </p:nvCxnSpPr>
          <p:spPr>
            <a:xfrm>
              <a:off x="3057449" y="1979179"/>
              <a:ext cx="682874" cy="21438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0" name="Group 19"/>
          <p:cNvGrpSpPr>
            <a:grpSpLocks/>
          </p:cNvGrpSpPr>
          <p:nvPr/>
        </p:nvGrpSpPr>
        <p:grpSpPr bwMode="auto">
          <a:xfrm>
            <a:off x="4052888" y="2444750"/>
            <a:ext cx="1620837" cy="1062038"/>
            <a:chOff x="4052846" y="2444147"/>
            <a:chExt cx="1621646" cy="1063349"/>
          </a:xfrm>
        </p:grpSpPr>
        <p:sp>
          <p:nvSpPr>
            <p:cNvPr id="136" name="Oval 135"/>
            <p:cNvSpPr/>
            <p:nvPr/>
          </p:nvSpPr>
          <p:spPr>
            <a:xfrm>
              <a:off x="4262501" y="2844691"/>
              <a:ext cx="1411991" cy="662805"/>
            </a:xfrm>
            <a:prstGeom prst="ellipse">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bg1"/>
                  </a:solidFill>
                </a:rPr>
                <a:t>Substrate</a:t>
              </a:r>
              <a:endParaRPr lang="en-US" sz="1600" dirty="0">
                <a:solidFill>
                  <a:schemeClr val="bg1"/>
                </a:solidFill>
              </a:endParaRPr>
            </a:p>
          </p:txBody>
        </p:sp>
        <p:cxnSp>
          <p:nvCxnSpPr>
            <p:cNvPr id="16" name="Straight Arrow Connector 15"/>
            <p:cNvCxnSpPr>
              <a:endCxn id="136" idx="1"/>
            </p:cNvCxnSpPr>
            <p:nvPr/>
          </p:nvCxnSpPr>
          <p:spPr>
            <a:xfrm>
              <a:off x="4052846" y="2444147"/>
              <a:ext cx="416133" cy="49750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9" name="Group 18"/>
          <p:cNvGrpSpPr>
            <a:grpSpLocks/>
          </p:cNvGrpSpPr>
          <p:nvPr/>
        </p:nvGrpSpPr>
        <p:grpSpPr bwMode="auto">
          <a:xfrm>
            <a:off x="6005513" y="1317625"/>
            <a:ext cx="1887537" cy="779463"/>
            <a:chOff x="6005138" y="1316891"/>
            <a:chExt cx="1888226" cy="779711"/>
          </a:xfrm>
        </p:grpSpPr>
        <p:sp>
          <p:nvSpPr>
            <p:cNvPr id="141" name="Oval 140"/>
            <p:cNvSpPr/>
            <p:nvPr/>
          </p:nvSpPr>
          <p:spPr>
            <a:xfrm>
              <a:off x="6005138" y="1316891"/>
              <a:ext cx="1411802" cy="66219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tx1"/>
                  </a:solidFill>
                </a:rPr>
                <a:t>Substrate</a:t>
              </a:r>
              <a:endParaRPr lang="en-US" sz="1600" dirty="0">
                <a:solidFill>
                  <a:schemeClr val="tx1"/>
                </a:solidFill>
              </a:endParaRPr>
            </a:p>
          </p:txBody>
        </p:sp>
        <p:cxnSp>
          <p:nvCxnSpPr>
            <p:cNvPr id="143" name="Straight Arrow Connector 142"/>
            <p:cNvCxnSpPr>
              <a:stCxn id="141" idx="5"/>
            </p:cNvCxnSpPr>
            <p:nvPr/>
          </p:nvCxnSpPr>
          <p:spPr>
            <a:xfrm>
              <a:off x="7210490" y="1882221"/>
              <a:ext cx="682874" cy="21438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Group 20"/>
          <p:cNvGrpSpPr>
            <a:grpSpLocks/>
          </p:cNvGrpSpPr>
          <p:nvPr/>
        </p:nvGrpSpPr>
        <p:grpSpPr bwMode="auto">
          <a:xfrm>
            <a:off x="7678738" y="2428875"/>
            <a:ext cx="1411287" cy="1284288"/>
            <a:chOff x="7678257" y="2428297"/>
            <a:chExt cx="1412212" cy="1284726"/>
          </a:xfrm>
        </p:grpSpPr>
        <p:sp>
          <p:nvSpPr>
            <p:cNvPr id="142" name="Oval 141"/>
            <p:cNvSpPr/>
            <p:nvPr/>
          </p:nvSpPr>
          <p:spPr>
            <a:xfrm>
              <a:off x="7678257" y="3050809"/>
              <a:ext cx="1412212" cy="662214"/>
            </a:xfrm>
            <a:prstGeom prst="ellipse">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bg1"/>
                  </a:solidFill>
                </a:rPr>
                <a:t>Substrate</a:t>
              </a:r>
              <a:endParaRPr lang="en-US" sz="1600" dirty="0">
                <a:solidFill>
                  <a:schemeClr val="bg1"/>
                </a:solidFill>
              </a:endParaRPr>
            </a:p>
          </p:txBody>
        </p:sp>
        <p:cxnSp>
          <p:nvCxnSpPr>
            <p:cNvPr id="144" name="Straight Arrow Connector 143"/>
            <p:cNvCxnSpPr>
              <a:endCxn id="142" idx="0"/>
            </p:cNvCxnSpPr>
            <p:nvPr/>
          </p:nvCxnSpPr>
          <p:spPr>
            <a:xfrm>
              <a:off x="8180236" y="2428297"/>
              <a:ext cx="204921" cy="62251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139700" y="150813"/>
            <a:ext cx="3275013" cy="396875"/>
          </a:xfrm>
          <a:prstGeom prst="rect">
            <a:avLst/>
          </a:prstGeom>
          <a:noFill/>
          <a:ln w="38100">
            <a:noFill/>
            <a:miter lim="800000"/>
            <a:headEnd/>
            <a:tailEnd/>
          </a:ln>
        </p:spPr>
        <p:txBody>
          <a:bodyPr wrap="none">
            <a:spAutoFit/>
          </a:bodyPr>
          <a:lstStyle/>
          <a:p>
            <a:pPr eaLnBrk="1" hangingPunct="1"/>
            <a:r>
              <a:rPr lang="en-US" sz="2000" b="1">
                <a:latin typeface="Calibri" pitchFamily="34" charset="0"/>
              </a:rPr>
              <a:t>Sandwich ELISA protocol</a:t>
            </a:r>
          </a:p>
        </p:txBody>
      </p:sp>
      <p:sp>
        <p:nvSpPr>
          <p:cNvPr id="20483" name="Text Box 137"/>
          <p:cNvSpPr txBox="1">
            <a:spLocks noChangeArrowheads="1"/>
          </p:cNvSpPr>
          <p:nvPr/>
        </p:nvSpPr>
        <p:spPr bwMode="auto">
          <a:xfrm>
            <a:off x="239713" y="773113"/>
            <a:ext cx="1862137" cy="52387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1. </a:t>
            </a:r>
            <a:r>
              <a:rPr lang="en-US" sz="1200" b="1">
                <a:solidFill>
                  <a:srgbClr val="006600"/>
                </a:solidFill>
                <a:latin typeface="Calibri" pitchFamily="34" charset="0"/>
              </a:rPr>
              <a:t>Coat primary antibody </a:t>
            </a:r>
            <a:br>
              <a:rPr lang="en-US" sz="1200" b="1">
                <a:solidFill>
                  <a:srgbClr val="006600"/>
                </a:solidFill>
                <a:latin typeface="Calibri" pitchFamily="34" charset="0"/>
              </a:rPr>
            </a:br>
            <a:r>
              <a:rPr lang="en-US" sz="1200" b="1">
                <a:solidFill>
                  <a:srgbClr val="006600"/>
                </a:solidFill>
                <a:latin typeface="Calibri" pitchFamily="34" charset="0"/>
              </a:rPr>
              <a:t>     onto microplate.</a:t>
            </a:r>
          </a:p>
        </p:txBody>
      </p:sp>
      <p:sp>
        <p:nvSpPr>
          <p:cNvPr id="20484" name="Text Box 138"/>
          <p:cNvSpPr txBox="1">
            <a:spLocks noChangeArrowheads="1"/>
          </p:cNvSpPr>
          <p:nvPr/>
        </p:nvSpPr>
        <p:spPr bwMode="auto">
          <a:xfrm>
            <a:off x="258763" y="1333500"/>
            <a:ext cx="2198687" cy="70802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1a. </a:t>
            </a:r>
            <a:r>
              <a:rPr lang="en-US" sz="1200" b="1">
                <a:solidFill>
                  <a:srgbClr val="006600"/>
                </a:solidFill>
                <a:latin typeface="Calibri" pitchFamily="34" charset="0"/>
              </a:rPr>
              <a:t>Allow antibody adsorption</a:t>
            </a:r>
            <a:br>
              <a:rPr lang="en-US" sz="1200" b="1">
                <a:solidFill>
                  <a:srgbClr val="006600"/>
                </a:solidFill>
                <a:latin typeface="Calibri" pitchFamily="34" charset="0"/>
              </a:rPr>
            </a:br>
            <a:r>
              <a:rPr lang="en-US" sz="1200" b="1">
                <a:solidFill>
                  <a:srgbClr val="006600"/>
                </a:solidFill>
                <a:latin typeface="Calibri" pitchFamily="34" charset="0"/>
              </a:rPr>
              <a:t>     and block unoccupied sites </a:t>
            </a:r>
            <a:br>
              <a:rPr lang="en-US" sz="1200" b="1">
                <a:solidFill>
                  <a:srgbClr val="006600"/>
                </a:solidFill>
                <a:latin typeface="Calibri" pitchFamily="34" charset="0"/>
              </a:rPr>
            </a:br>
            <a:r>
              <a:rPr lang="en-US" sz="1200" b="1">
                <a:solidFill>
                  <a:srgbClr val="006600"/>
                </a:solidFill>
                <a:latin typeface="Calibri" pitchFamily="34" charset="0"/>
              </a:rPr>
              <a:t>     with  neutral protein (BSA).</a:t>
            </a:r>
          </a:p>
        </p:txBody>
      </p:sp>
      <p:sp>
        <p:nvSpPr>
          <p:cNvPr id="20485" name="Text Box 166"/>
          <p:cNvSpPr txBox="1">
            <a:spLocks noChangeArrowheads="1"/>
          </p:cNvSpPr>
          <p:nvPr/>
        </p:nvSpPr>
        <p:spPr bwMode="auto">
          <a:xfrm>
            <a:off x="239713" y="2281238"/>
            <a:ext cx="2814637" cy="52387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2. </a:t>
            </a:r>
            <a:r>
              <a:rPr lang="en-US" sz="1200" b="1">
                <a:solidFill>
                  <a:srgbClr val="006600"/>
                </a:solidFill>
                <a:latin typeface="Calibri" pitchFamily="34" charset="0"/>
              </a:rPr>
              <a:t>Add antigen sample to be detected </a:t>
            </a:r>
            <a:br>
              <a:rPr lang="en-US" sz="1200" b="1">
                <a:solidFill>
                  <a:srgbClr val="006600"/>
                </a:solidFill>
                <a:latin typeface="Calibri" pitchFamily="34" charset="0"/>
              </a:rPr>
            </a:br>
            <a:r>
              <a:rPr lang="en-US" sz="1200" b="1">
                <a:solidFill>
                  <a:srgbClr val="006600"/>
                </a:solidFill>
                <a:latin typeface="Calibri" pitchFamily="34" charset="0"/>
              </a:rPr>
              <a:t>into each well.  Incubate 30 min at 37</a:t>
            </a:r>
            <a:r>
              <a:rPr lang="en-US" sz="1200" b="1" baseline="30000">
                <a:solidFill>
                  <a:srgbClr val="006600"/>
                </a:solidFill>
                <a:latin typeface="Calibri" pitchFamily="34" charset="0"/>
              </a:rPr>
              <a:t>0</a:t>
            </a:r>
            <a:r>
              <a:rPr lang="en-US" sz="1200" b="1">
                <a:solidFill>
                  <a:srgbClr val="006600"/>
                </a:solidFill>
                <a:latin typeface="Calibri" pitchFamily="34" charset="0"/>
              </a:rPr>
              <a:t> C.</a:t>
            </a:r>
          </a:p>
        </p:txBody>
      </p:sp>
      <p:sp>
        <p:nvSpPr>
          <p:cNvPr id="20486" name="Text Box 354"/>
          <p:cNvSpPr txBox="1">
            <a:spLocks noChangeArrowheads="1"/>
          </p:cNvSpPr>
          <p:nvPr/>
        </p:nvSpPr>
        <p:spPr bwMode="auto">
          <a:xfrm>
            <a:off x="258763" y="4724400"/>
            <a:ext cx="2563812" cy="70802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4. </a:t>
            </a:r>
            <a:r>
              <a:rPr lang="en-US" sz="1200" b="1">
                <a:solidFill>
                  <a:srgbClr val="006600"/>
                </a:solidFill>
                <a:latin typeface="Calibri" pitchFamily="34" charset="0"/>
              </a:rPr>
              <a:t>Develop colorimetric reaction </a:t>
            </a:r>
          </a:p>
          <a:p>
            <a:pPr eaLnBrk="1" hangingPunct="1"/>
            <a:r>
              <a:rPr lang="en-US" sz="1200" b="1">
                <a:solidFill>
                  <a:srgbClr val="006600"/>
                </a:solidFill>
                <a:latin typeface="Calibri" pitchFamily="34" charset="0"/>
              </a:rPr>
              <a:t>with appropriate substrate.  Incubate</a:t>
            </a:r>
          </a:p>
          <a:p>
            <a:pPr eaLnBrk="1" hangingPunct="1"/>
            <a:r>
              <a:rPr lang="en-US" sz="1200" b="1">
                <a:solidFill>
                  <a:srgbClr val="006600"/>
                </a:solidFill>
                <a:latin typeface="Calibri" pitchFamily="34" charset="0"/>
              </a:rPr>
              <a:t>15 min at room temperature.</a:t>
            </a:r>
          </a:p>
        </p:txBody>
      </p:sp>
      <p:sp>
        <p:nvSpPr>
          <p:cNvPr id="10247" name="Text Box 521"/>
          <p:cNvSpPr txBox="1">
            <a:spLocks noChangeArrowheads="1"/>
          </p:cNvSpPr>
          <p:nvPr/>
        </p:nvSpPr>
        <p:spPr bwMode="auto">
          <a:xfrm>
            <a:off x="258763" y="5886450"/>
            <a:ext cx="27400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pitchFamily="34" charset="-128"/>
              </a:defRPr>
            </a:lvl1pPr>
            <a:lvl2pPr marL="742950" indent="-285750">
              <a:defRPr sz="2400">
                <a:solidFill>
                  <a:schemeClr val="tx1"/>
                </a:solidFill>
                <a:latin typeface="Times" charset="0"/>
                <a:ea typeface="ＭＳ Ｐゴシック" pitchFamily="34" charset="-128"/>
              </a:defRPr>
            </a:lvl2pPr>
            <a:lvl3pPr marL="1143000" indent="-228600">
              <a:defRPr sz="2400">
                <a:solidFill>
                  <a:schemeClr val="tx1"/>
                </a:solidFill>
                <a:latin typeface="Times" charset="0"/>
                <a:ea typeface="ＭＳ Ｐゴシック" pitchFamily="34" charset="-128"/>
              </a:defRPr>
            </a:lvl3pPr>
            <a:lvl4pPr marL="1600200" indent="-228600">
              <a:defRPr sz="2400">
                <a:solidFill>
                  <a:schemeClr val="tx1"/>
                </a:solidFill>
                <a:latin typeface="Times" charset="0"/>
                <a:ea typeface="ＭＳ Ｐゴシック" pitchFamily="34" charset="-128"/>
              </a:defRPr>
            </a:lvl4pPr>
            <a:lvl5pPr marL="2057400" indent="-228600">
              <a:defRPr sz="24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charset="0"/>
                <a:ea typeface="ＭＳ Ｐゴシック" pitchFamily="34" charset="-128"/>
              </a:defRPr>
            </a:lvl9pPr>
          </a:lstStyle>
          <a:p>
            <a:pPr marL="228600" indent="-228600" eaLnBrk="1" hangingPunct="1">
              <a:buFontTx/>
              <a:buAutoNum type="arabicPeriod" startAt="5"/>
              <a:defRPr/>
            </a:pPr>
            <a:r>
              <a:rPr lang="en-US" sz="1200" b="1" dirty="0" smtClean="0">
                <a:solidFill>
                  <a:srgbClr val="006600"/>
                </a:solidFill>
                <a:latin typeface="Calibri" pitchFamily="34" charset="0"/>
              </a:rPr>
              <a:t>Stop reaction with 3M H</a:t>
            </a:r>
            <a:r>
              <a:rPr lang="en-US" sz="1200" b="1" baseline="-25000" dirty="0" smtClean="0">
                <a:solidFill>
                  <a:srgbClr val="006600"/>
                </a:solidFill>
                <a:latin typeface="Calibri" pitchFamily="34" charset="0"/>
              </a:rPr>
              <a:t>2</a:t>
            </a:r>
            <a:r>
              <a:rPr lang="en-US" sz="1200" b="1" dirty="0" smtClean="0">
                <a:solidFill>
                  <a:srgbClr val="006600"/>
                </a:solidFill>
                <a:latin typeface="Calibri" pitchFamily="34" charset="0"/>
              </a:rPr>
              <a:t>SO</a:t>
            </a:r>
            <a:r>
              <a:rPr lang="en-US" sz="1200" b="1" baseline="-25000" dirty="0" smtClean="0">
                <a:solidFill>
                  <a:srgbClr val="006600"/>
                </a:solidFill>
                <a:latin typeface="Calibri" pitchFamily="34" charset="0"/>
              </a:rPr>
              <a:t>4</a:t>
            </a:r>
            <a:r>
              <a:rPr lang="en-US" sz="1200" b="1" dirty="0" smtClean="0">
                <a:solidFill>
                  <a:srgbClr val="006600"/>
                </a:solidFill>
                <a:latin typeface="Calibri" pitchFamily="34" charset="0"/>
              </a:rPr>
              <a:t>.  Read </a:t>
            </a:r>
          </a:p>
          <a:p>
            <a:pPr eaLnBrk="1" hangingPunct="1">
              <a:defRPr/>
            </a:pPr>
            <a:r>
              <a:rPr lang="en-US" sz="1200" b="1" dirty="0" smtClean="0">
                <a:solidFill>
                  <a:srgbClr val="006600"/>
                </a:solidFill>
                <a:latin typeface="Calibri" pitchFamily="34" charset="0"/>
              </a:rPr>
              <a:t>absorbance </a:t>
            </a:r>
            <a:r>
              <a:rPr lang="en-US" sz="1200" b="1" dirty="0">
                <a:solidFill>
                  <a:srgbClr val="006600"/>
                </a:solidFill>
                <a:latin typeface="Calibri" pitchFamily="34" charset="0"/>
              </a:rPr>
              <a:t>in ELISA </a:t>
            </a:r>
            <a:r>
              <a:rPr lang="en-US" sz="1200" b="1" dirty="0" smtClean="0">
                <a:solidFill>
                  <a:srgbClr val="006600"/>
                </a:solidFill>
                <a:latin typeface="Calibri" pitchFamily="34" charset="0"/>
              </a:rPr>
              <a:t>spectrophotometer</a:t>
            </a:r>
          </a:p>
          <a:p>
            <a:pPr eaLnBrk="1" hangingPunct="1">
              <a:defRPr/>
            </a:pPr>
            <a:r>
              <a:rPr lang="en-US" sz="1200" b="1" dirty="0" smtClean="0">
                <a:solidFill>
                  <a:srgbClr val="006600"/>
                </a:solidFill>
                <a:latin typeface="Calibri" pitchFamily="34" charset="0"/>
              </a:rPr>
              <a:t>and </a:t>
            </a:r>
            <a:r>
              <a:rPr lang="en-US" sz="1200" b="1" dirty="0">
                <a:solidFill>
                  <a:srgbClr val="006600"/>
                </a:solidFill>
                <a:latin typeface="Calibri" pitchFamily="34" charset="0"/>
              </a:rPr>
              <a:t>quantitate relative </a:t>
            </a:r>
            <a:r>
              <a:rPr lang="en-US" sz="1200" b="1" dirty="0" smtClean="0">
                <a:solidFill>
                  <a:srgbClr val="006600"/>
                </a:solidFill>
                <a:latin typeface="Calibri" pitchFamily="34" charset="0"/>
              </a:rPr>
              <a:t>antigen levels.</a:t>
            </a:r>
            <a:endParaRPr lang="en-US" sz="1200" b="1" dirty="0">
              <a:solidFill>
                <a:srgbClr val="006600"/>
              </a:solidFill>
              <a:latin typeface="Calibri" pitchFamily="34" charset="0"/>
            </a:endParaRPr>
          </a:p>
        </p:txBody>
      </p:sp>
      <p:grpSp>
        <p:nvGrpSpPr>
          <p:cNvPr id="20488" name="Group 1"/>
          <p:cNvGrpSpPr>
            <a:grpSpLocks/>
          </p:cNvGrpSpPr>
          <p:nvPr/>
        </p:nvGrpSpPr>
        <p:grpSpPr bwMode="auto">
          <a:xfrm>
            <a:off x="3306763" y="465138"/>
            <a:ext cx="5367337" cy="1190625"/>
            <a:chOff x="3306763" y="531813"/>
            <a:chExt cx="5367337" cy="1190625"/>
          </a:xfrm>
        </p:grpSpPr>
        <p:sp>
          <p:nvSpPr>
            <p:cNvPr id="21206" name="Oval 6"/>
            <p:cNvSpPr>
              <a:spLocks noChangeAspect="1" noChangeArrowheads="1"/>
            </p:cNvSpPr>
            <p:nvPr/>
          </p:nvSpPr>
          <p:spPr bwMode="auto">
            <a:xfrm>
              <a:off x="3387682"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07" name="Oval 7"/>
            <p:cNvSpPr>
              <a:spLocks noChangeAspect="1" noChangeArrowheads="1"/>
            </p:cNvSpPr>
            <p:nvPr/>
          </p:nvSpPr>
          <p:spPr bwMode="auto">
            <a:xfrm>
              <a:off x="3498746"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08" name="Oval 8"/>
            <p:cNvSpPr>
              <a:spLocks noChangeAspect="1" noChangeArrowheads="1"/>
            </p:cNvSpPr>
            <p:nvPr/>
          </p:nvSpPr>
          <p:spPr bwMode="auto">
            <a:xfrm>
              <a:off x="3610604" y="749176"/>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09" name="Oval 9"/>
            <p:cNvSpPr>
              <a:spLocks noChangeAspect="1" noChangeArrowheads="1"/>
            </p:cNvSpPr>
            <p:nvPr/>
          </p:nvSpPr>
          <p:spPr bwMode="auto">
            <a:xfrm>
              <a:off x="3721669"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0" name="Oval 10"/>
            <p:cNvSpPr>
              <a:spLocks noChangeAspect="1" noChangeArrowheads="1"/>
            </p:cNvSpPr>
            <p:nvPr/>
          </p:nvSpPr>
          <p:spPr bwMode="auto">
            <a:xfrm>
              <a:off x="3832734"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1" name="Oval 11"/>
            <p:cNvSpPr>
              <a:spLocks noChangeAspect="1" noChangeArrowheads="1"/>
            </p:cNvSpPr>
            <p:nvPr/>
          </p:nvSpPr>
          <p:spPr bwMode="auto">
            <a:xfrm>
              <a:off x="3944592"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2" name="Oval 12"/>
            <p:cNvSpPr>
              <a:spLocks noChangeAspect="1" noChangeArrowheads="1"/>
            </p:cNvSpPr>
            <p:nvPr/>
          </p:nvSpPr>
          <p:spPr bwMode="auto">
            <a:xfrm>
              <a:off x="4055656"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3" name="Oval 13"/>
            <p:cNvSpPr>
              <a:spLocks noChangeAspect="1" noChangeArrowheads="1"/>
            </p:cNvSpPr>
            <p:nvPr/>
          </p:nvSpPr>
          <p:spPr bwMode="auto">
            <a:xfrm>
              <a:off x="4166721"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4" name="Oval 14"/>
            <p:cNvSpPr>
              <a:spLocks noChangeAspect="1" noChangeArrowheads="1"/>
            </p:cNvSpPr>
            <p:nvPr/>
          </p:nvSpPr>
          <p:spPr bwMode="auto">
            <a:xfrm>
              <a:off x="4278579"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5" name="Oval 15"/>
            <p:cNvSpPr>
              <a:spLocks noChangeAspect="1" noChangeArrowheads="1"/>
            </p:cNvSpPr>
            <p:nvPr/>
          </p:nvSpPr>
          <p:spPr bwMode="auto">
            <a:xfrm>
              <a:off x="4389643"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6" name="Oval 16"/>
            <p:cNvSpPr>
              <a:spLocks noChangeAspect="1" noChangeArrowheads="1"/>
            </p:cNvSpPr>
            <p:nvPr/>
          </p:nvSpPr>
          <p:spPr bwMode="auto">
            <a:xfrm>
              <a:off x="4500708"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7" name="Oval 17"/>
            <p:cNvSpPr>
              <a:spLocks noChangeAspect="1" noChangeArrowheads="1"/>
            </p:cNvSpPr>
            <p:nvPr/>
          </p:nvSpPr>
          <p:spPr bwMode="auto">
            <a:xfrm>
              <a:off x="4612566"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8" name="Oval 18"/>
            <p:cNvSpPr>
              <a:spLocks noChangeAspect="1" noChangeArrowheads="1"/>
            </p:cNvSpPr>
            <p:nvPr/>
          </p:nvSpPr>
          <p:spPr bwMode="auto">
            <a:xfrm>
              <a:off x="3387682"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9" name="Oval 19"/>
            <p:cNvSpPr>
              <a:spLocks noChangeAspect="1" noChangeArrowheads="1"/>
            </p:cNvSpPr>
            <p:nvPr/>
          </p:nvSpPr>
          <p:spPr bwMode="auto">
            <a:xfrm>
              <a:off x="3498746"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0" name="Oval 20"/>
            <p:cNvSpPr>
              <a:spLocks noChangeAspect="1" noChangeArrowheads="1"/>
            </p:cNvSpPr>
            <p:nvPr/>
          </p:nvSpPr>
          <p:spPr bwMode="auto">
            <a:xfrm>
              <a:off x="3610604" y="852987"/>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1" name="Oval 21"/>
            <p:cNvSpPr>
              <a:spLocks noChangeAspect="1" noChangeArrowheads="1"/>
            </p:cNvSpPr>
            <p:nvPr/>
          </p:nvSpPr>
          <p:spPr bwMode="auto">
            <a:xfrm>
              <a:off x="3721669"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2" name="Oval 22"/>
            <p:cNvSpPr>
              <a:spLocks noChangeAspect="1" noChangeArrowheads="1"/>
            </p:cNvSpPr>
            <p:nvPr/>
          </p:nvSpPr>
          <p:spPr bwMode="auto">
            <a:xfrm>
              <a:off x="3832734"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3" name="Oval 23"/>
            <p:cNvSpPr>
              <a:spLocks noChangeAspect="1" noChangeArrowheads="1"/>
            </p:cNvSpPr>
            <p:nvPr/>
          </p:nvSpPr>
          <p:spPr bwMode="auto">
            <a:xfrm>
              <a:off x="3944592"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4" name="Oval 24"/>
            <p:cNvSpPr>
              <a:spLocks noChangeAspect="1" noChangeArrowheads="1"/>
            </p:cNvSpPr>
            <p:nvPr/>
          </p:nvSpPr>
          <p:spPr bwMode="auto">
            <a:xfrm>
              <a:off x="4055656"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5" name="Oval 25"/>
            <p:cNvSpPr>
              <a:spLocks noChangeAspect="1" noChangeArrowheads="1"/>
            </p:cNvSpPr>
            <p:nvPr/>
          </p:nvSpPr>
          <p:spPr bwMode="auto">
            <a:xfrm>
              <a:off x="4166721"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6" name="Oval 26"/>
            <p:cNvSpPr>
              <a:spLocks noChangeAspect="1" noChangeArrowheads="1"/>
            </p:cNvSpPr>
            <p:nvPr/>
          </p:nvSpPr>
          <p:spPr bwMode="auto">
            <a:xfrm>
              <a:off x="4278579"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7" name="Oval 27"/>
            <p:cNvSpPr>
              <a:spLocks noChangeAspect="1" noChangeArrowheads="1"/>
            </p:cNvSpPr>
            <p:nvPr/>
          </p:nvSpPr>
          <p:spPr bwMode="auto">
            <a:xfrm>
              <a:off x="4389643"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8" name="Oval 28"/>
            <p:cNvSpPr>
              <a:spLocks noChangeAspect="1" noChangeArrowheads="1"/>
            </p:cNvSpPr>
            <p:nvPr/>
          </p:nvSpPr>
          <p:spPr bwMode="auto">
            <a:xfrm>
              <a:off x="4500708"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9" name="Oval 29"/>
            <p:cNvSpPr>
              <a:spLocks noChangeAspect="1" noChangeArrowheads="1"/>
            </p:cNvSpPr>
            <p:nvPr/>
          </p:nvSpPr>
          <p:spPr bwMode="auto">
            <a:xfrm>
              <a:off x="4612566"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0" name="Oval 30"/>
            <p:cNvSpPr>
              <a:spLocks noChangeAspect="1" noChangeArrowheads="1"/>
            </p:cNvSpPr>
            <p:nvPr/>
          </p:nvSpPr>
          <p:spPr bwMode="auto">
            <a:xfrm>
              <a:off x="3387682"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1" name="Oval 31"/>
            <p:cNvSpPr>
              <a:spLocks noChangeAspect="1" noChangeArrowheads="1"/>
            </p:cNvSpPr>
            <p:nvPr/>
          </p:nvSpPr>
          <p:spPr bwMode="auto">
            <a:xfrm>
              <a:off x="3498746"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2" name="Oval 32"/>
            <p:cNvSpPr>
              <a:spLocks noChangeAspect="1" noChangeArrowheads="1"/>
            </p:cNvSpPr>
            <p:nvPr/>
          </p:nvSpPr>
          <p:spPr bwMode="auto">
            <a:xfrm>
              <a:off x="3610604" y="957590"/>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3" name="Oval 33"/>
            <p:cNvSpPr>
              <a:spLocks noChangeAspect="1" noChangeArrowheads="1"/>
            </p:cNvSpPr>
            <p:nvPr/>
          </p:nvSpPr>
          <p:spPr bwMode="auto">
            <a:xfrm>
              <a:off x="3721669"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4" name="Oval 34"/>
            <p:cNvSpPr>
              <a:spLocks noChangeAspect="1" noChangeArrowheads="1"/>
            </p:cNvSpPr>
            <p:nvPr/>
          </p:nvSpPr>
          <p:spPr bwMode="auto">
            <a:xfrm>
              <a:off x="3832734"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5" name="Oval 35"/>
            <p:cNvSpPr>
              <a:spLocks noChangeAspect="1" noChangeArrowheads="1"/>
            </p:cNvSpPr>
            <p:nvPr/>
          </p:nvSpPr>
          <p:spPr bwMode="auto">
            <a:xfrm>
              <a:off x="3944592"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6" name="Oval 36"/>
            <p:cNvSpPr>
              <a:spLocks noChangeAspect="1" noChangeArrowheads="1"/>
            </p:cNvSpPr>
            <p:nvPr/>
          </p:nvSpPr>
          <p:spPr bwMode="auto">
            <a:xfrm>
              <a:off x="4055656"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7" name="Oval 37"/>
            <p:cNvSpPr>
              <a:spLocks noChangeAspect="1" noChangeArrowheads="1"/>
            </p:cNvSpPr>
            <p:nvPr/>
          </p:nvSpPr>
          <p:spPr bwMode="auto">
            <a:xfrm>
              <a:off x="4166721"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8" name="Oval 38"/>
            <p:cNvSpPr>
              <a:spLocks noChangeAspect="1" noChangeArrowheads="1"/>
            </p:cNvSpPr>
            <p:nvPr/>
          </p:nvSpPr>
          <p:spPr bwMode="auto">
            <a:xfrm>
              <a:off x="4278579"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9" name="Oval 39"/>
            <p:cNvSpPr>
              <a:spLocks noChangeAspect="1" noChangeArrowheads="1"/>
            </p:cNvSpPr>
            <p:nvPr/>
          </p:nvSpPr>
          <p:spPr bwMode="auto">
            <a:xfrm>
              <a:off x="4389643"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0" name="Oval 40"/>
            <p:cNvSpPr>
              <a:spLocks noChangeAspect="1" noChangeArrowheads="1"/>
            </p:cNvSpPr>
            <p:nvPr/>
          </p:nvSpPr>
          <p:spPr bwMode="auto">
            <a:xfrm>
              <a:off x="4500708"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1" name="Oval 41"/>
            <p:cNvSpPr>
              <a:spLocks noChangeAspect="1" noChangeArrowheads="1"/>
            </p:cNvSpPr>
            <p:nvPr/>
          </p:nvSpPr>
          <p:spPr bwMode="auto">
            <a:xfrm>
              <a:off x="4612566"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2" name="Oval 42"/>
            <p:cNvSpPr>
              <a:spLocks noChangeAspect="1" noChangeArrowheads="1"/>
            </p:cNvSpPr>
            <p:nvPr/>
          </p:nvSpPr>
          <p:spPr bwMode="auto">
            <a:xfrm>
              <a:off x="3387682"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3" name="Oval 43"/>
            <p:cNvSpPr>
              <a:spLocks noChangeAspect="1" noChangeArrowheads="1"/>
            </p:cNvSpPr>
            <p:nvPr/>
          </p:nvSpPr>
          <p:spPr bwMode="auto">
            <a:xfrm>
              <a:off x="3498746"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4" name="Oval 44"/>
            <p:cNvSpPr>
              <a:spLocks noChangeAspect="1" noChangeArrowheads="1"/>
            </p:cNvSpPr>
            <p:nvPr/>
          </p:nvSpPr>
          <p:spPr bwMode="auto">
            <a:xfrm>
              <a:off x="3610604" y="106219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5" name="Oval 45"/>
            <p:cNvSpPr>
              <a:spLocks noChangeAspect="1" noChangeArrowheads="1"/>
            </p:cNvSpPr>
            <p:nvPr/>
          </p:nvSpPr>
          <p:spPr bwMode="auto">
            <a:xfrm>
              <a:off x="3721669"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6" name="Oval 46"/>
            <p:cNvSpPr>
              <a:spLocks noChangeAspect="1" noChangeArrowheads="1"/>
            </p:cNvSpPr>
            <p:nvPr/>
          </p:nvSpPr>
          <p:spPr bwMode="auto">
            <a:xfrm>
              <a:off x="3832734"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7" name="Oval 47"/>
            <p:cNvSpPr>
              <a:spLocks noChangeAspect="1" noChangeArrowheads="1"/>
            </p:cNvSpPr>
            <p:nvPr/>
          </p:nvSpPr>
          <p:spPr bwMode="auto">
            <a:xfrm>
              <a:off x="3944592"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8" name="Oval 48"/>
            <p:cNvSpPr>
              <a:spLocks noChangeAspect="1" noChangeArrowheads="1"/>
            </p:cNvSpPr>
            <p:nvPr/>
          </p:nvSpPr>
          <p:spPr bwMode="auto">
            <a:xfrm>
              <a:off x="4055656"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9" name="Oval 49"/>
            <p:cNvSpPr>
              <a:spLocks noChangeAspect="1" noChangeArrowheads="1"/>
            </p:cNvSpPr>
            <p:nvPr/>
          </p:nvSpPr>
          <p:spPr bwMode="auto">
            <a:xfrm>
              <a:off x="4166721"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0" name="Oval 50"/>
            <p:cNvSpPr>
              <a:spLocks noChangeAspect="1" noChangeArrowheads="1"/>
            </p:cNvSpPr>
            <p:nvPr/>
          </p:nvSpPr>
          <p:spPr bwMode="auto">
            <a:xfrm>
              <a:off x="4278579"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1" name="Oval 51"/>
            <p:cNvSpPr>
              <a:spLocks noChangeAspect="1" noChangeArrowheads="1"/>
            </p:cNvSpPr>
            <p:nvPr/>
          </p:nvSpPr>
          <p:spPr bwMode="auto">
            <a:xfrm>
              <a:off x="4389643"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2" name="Oval 52"/>
            <p:cNvSpPr>
              <a:spLocks noChangeAspect="1" noChangeArrowheads="1"/>
            </p:cNvSpPr>
            <p:nvPr/>
          </p:nvSpPr>
          <p:spPr bwMode="auto">
            <a:xfrm>
              <a:off x="4500708"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3" name="Oval 53"/>
            <p:cNvSpPr>
              <a:spLocks noChangeAspect="1" noChangeArrowheads="1"/>
            </p:cNvSpPr>
            <p:nvPr/>
          </p:nvSpPr>
          <p:spPr bwMode="auto">
            <a:xfrm>
              <a:off x="4612566"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4" name="Oval 54"/>
            <p:cNvSpPr>
              <a:spLocks noChangeAspect="1" noChangeArrowheads="1"/>
            </p:cNvSpPr>
            <p:nvPr/>
          </p:nvSpPr>
          <p:spPr bwMode="auto">
            <a:xfrm>
              <a:off x="3387682"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5" name="Oval 55"/>
            <p:cNvSpPr>
              <a:spLocks noChangeAspect="1" noChangeArrowheads="1"/>
            </p:cNvSpPr>
            <p:nvPr/>
          </p:nvSpPr>
          <p:spPr bwMode="auto">
            <a:xfrm>
              <a:off x="3498746"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6" name="Oval 56"/>
            <p:cNvSpPr>
              <a:spLocks noChangeAspect="1" noChangeArrowheads="1"/>
            </p:cNvSpPr>
            <p:nvPr/>
          </p:nvSpPr>
          <p:spPr bwMode="auto">
            <a:xfrm>
              <a:off x="3610604" y="1166797"/>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7" name="Oval 57"/>
            <p:cNvSpPr>
              <a:spLocks noChangeAspect="1" noChangeArrowheads="1"/>
            </p:cNvSpPr>
            <p:nvPr/>
          </p:nvSpPr>
          <p:spPr bwMode="auto">
            <a:xfrm>
              <a:off x="3721669"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8" name="Oval 58"/>
            <p:cNvSpPr>
              <a:spLocks noChangeAspect="1" noChangeArrowheads="1"/>
            </p:cNvSpPr>
            <p:nvPr/>
          </p:nvSpPr>
          <p:spPr bwMode="auto">
            <a:xfrm>
              <a:off x="3832734"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9" name="Oval 59"/>
            <p:cNvSpPr>
              <a:spLocks noChangeAspect="1" noChangeArrowheads="1"/>
            </p:cNvSpPr>
            <p:nvPr/>
          </p:nvSpPr>
          <p:spPr bwMode="auto">
            <a:xfrm>
              <a:off x="3944592"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0" name="Oval 60"/>
            <p:cNvSpPr>
              <a:spLocks noChangeAspect="1" noChangeArrowheads="1"/>
            </p:cNvSpPr>
            <p:nvPr/>
          </p:nvSpPr>
          <p:spPr bwMode="auto">
            <a:xfrm>
              <a:off x="4055656"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1" name="Oval 61"/>
            <p:cNvSpPr>
              <a:spLocks noChangeAspect="1" noChangeArrowheads="1"/>
            </p:cNvSpPr>
            <p:nvPr/>
          </p:nvSpPr>
          <p:spPr bwMode="auto">
            <a:xfrm>
              <a:off x="4166721"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2" name="Oval 62"/>
            <p:cNvSpPr>
              <a:spLocks noChangeAspect="1" noChangeArrowheads="1"/>
            </p:cNvSpPr>
            <p:nvPr/>
          </p:nvSpPr>
          <p:spPr bwMode="auto">
            <a:xfrm>
              <a:off x="4278579"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3" name="Oval 63"/>
            <p:cNvSpPr>
              <a:spLocks noChangeAspect="1" noChangeArrowheads="1"/>
            </p:cNvSpPr>
            <p:nvPr/>
          </p:nvSpPr>
          <p:spPr bwMode="auto">
            <a:xfrm>
              <a:off x="4389643"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4" name="Oval 64"/>
            <p:cNvSpPr>
              <a:spLocks noChangeAspect="1" noChangeArrowheads="1"/>
            </p:cNvSpPr>
            <p:nvPr/>
          </p:nvSpPr>
          <p:spPr bwMode="auto">
            <a:xfrm>
              <a:off x="4500708"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5" name="Oval 65"/>
            <p:cNvSpPr>
              <a:spLocks noChangeAspect="1" noChangeArrowheads="1"/>
            </p:cNvSpPr>
            <p:nvPr/>
          </p:nvSpPr>
          <p:spPr bwMode="auto">
            <a:xfrm>
              <a:off x="4612566"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6" name="Oval 66"/>
            <p:cNvSpPr>
              <a:spLocks noChangeAspect="1" noChangeArrowheads="1"/>
            </p:cNvSpPr>
            <p:nvPr/>
          </p:nvSpPr>
          <p:spPr bwMode="auto">
            <a:xfrm>
              <a:off x="3387682"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7" name="Oval 67"/>
            <p:cNvSpPr>
              <a:spLocks noChangeAspect="1" noChangeArrowheads="1"/>
            </p:cNvSpPr>
            <p:nvPr/>
          </p:nvSpPr>
          <p:spPr bwMode="auto">
            <a:xfrm>
              <a:off x="3498746"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8" name="Oval 68"/>
            <p:cNvSpPr>
              <a:spLocks noChangeAspect="1" noChangeArrowheads="1"/>
            </p:cNvSpPr>
            <p:nvPr/>
          </p:nvSpPr>
          <p:spPr bwMode="auto">
            <a:xfrm>
              <a:off x="3610604" y="1270608"/>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9" name="Oval 69"/>
            <p:cNvSpPr>
              <a:spLocks noChangeAspect="1" noChangeArrowheads="1"/>
            </p:cNvSpPr>
            <p:nvPr/>
          </p:nvSpPr>
          <p:spPr bwMode="auto">
            <a:xfrm>
              <a:off x="3721669"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0" name="Oval 70"/>
            <p:cNvSpPr>
              <a:spLocks noChangeAspect="1" noChangeArrowheads="1"/>
            </p:cNvSpPr>
            <p:nvPr/>
          </p:nvSpPr>
          <p:spPr bwMode="auto">
            <a:xfrm>
              <a:off x="3832734"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1" name="Oval 71"/>
            <p:cNvSpPr>
              <a:spLocks noChangeAspect="1" noChangeArrowheads="1"/>
            </p:cNvSpPr>
            <p:nvPr/>
          </p:nvSpPr>
          <p:spPr bwMode="auto">
            <a:xfrm>
              <a:off x="3944592"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2" name="Oval 72"/>
            <p:cNvSpPr>
              <a:spLocks noChangeAspect="1" noChangeArrowheads="1"/>
            </p:cNvSpPr>
            <p:nvPr/>
          </p:nvSpPr>
          <p:spPr bwMode="auto">
            <a:xfrm>
              <a:off x="4055656"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3" name="Oval 73"/>
            <p:cNvSpPr>
              <a:spLocks noChangeAspect="1" noChangeArrowheads="1"/>
            </p:cNvSpPr>
            <p:nvPr/>
          </p:nvSpPr>
          <p:spPr bwMode="auto">
            <a:xfrm>
              <a:off x="4166721"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4" name="Oval 74"/>
            <p:cNvSpPr>
              <a:spLocks noChangeAspect="1" noChangeArrowheads="1"/>
            </p:cNvSpPr>
            <p:nvPr/>
          </p:nvSpPr>
          <p:spPr bwMode="auto">
            <a:xfrm>
              <a:off x="4278579"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5" name="Oval 75"/>
            <p:cNvSpPr>
              <a:spLocks noChangeAspect="1" noChangeArrowheads="1"/>
            </p:cNvSpPr>
            <p:nvPr/>
          </p:nvSpPr>
          <p:spPr bwMode="auto">
            <a:xfrm>
              <a:off x="4389643"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6" name="Oval 76"/>
            <p:cNvSpPr>
              <a:spLocks noChangeAspect="1" noChangeArrowheads="1"/>
            </p:cNvSpPr>
            <p:nvPr/>
          </p:nvSpPr>
          <p:spPr bwMode="auto">
            <a:xfrm>
              <a:off x="4500708"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7" name="Oval 77"/>
            <p:cNvSpPr>
              <a:spLocks noChangeAspect="1" noChangeArrowheads="1"/>
            </p:cNvSpPr>
            <p:nvPr/>
          </p:nvSpPr>
          <p:spPr bwMode="auto">
            <a:xfrm>
              <a:off x="4612566"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8" name="Oval 78"/>
            <p:cNvSpPr>
              <a:spLocks noChangeAspect="1" noChangeArrowheads="1"/>
            </p:cNvSpPr>
            <p:nvPr/>
          </p:nvSpPr>
          <p:spPr bwMode="auto">
            <a:xfrm>
              <a:off x="3387682"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9" name="Oval 79"/>
            <p:cNvSpPr>
              <a:spLocks noChangeAspect="1" noChangeArrowheads="1"/>
            </p:cNvSpPr>
            <p:nvPr/>
          </p:nvSpPr>
          <p:spPr bwMode="auto">
            <a:xfrm>
              <a:off x="3498746"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0" name="Oval 80"/>
            <p:cNvSpPr>
              <a:spLocks noChangeAspect="1" noChangeArrowheads="1"/>
            </p:cNvSpPr>
            <p:nvPr/>
          </p:nvSpPr>
          <p:spPr bwMode="auto">
            <a:xfrm>
              <a:off x="3610604" y="1375211"/>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1" name="Oval 81"/>
            <p:cNvSpPr>
              <a:spLocks noChangeAspect="1" noChangeArrowheads="1"/>
            </p:cNvSpPr>
            <p:nvPr/>
          </p:nvSpPr>
          <p:spPr bwMode="auto">
            <a:xfrm>
              <a:off x="3721669"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2" name="Oval 82"/>
            <p:cNvSpPr>
              <a:spLocks noChangeAspect="1" noChangeArrowheads="1"/>
            </p:cNvSpPr>
            <p:nvPr/>
          </p:nvSpPr>
          <p:spPr bwMode="auto">
            <a:xfrm>
              <a:off x="3832734"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3" name="Oval 83"/>
            <p:cNvSpPr>
              <a:spLocks noChangeAspect="1" noChangeArrowheads="1"/>
            </p:cNvSpPr>
            <p:nvPr/>
          </p:nvSpPr>
          <p:spPr bwMode="auto">
            <a:xfrm>
              <a:off x="3944592"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4" name="Oval 84"/>
            <p:cNvSpPr>
              <a:spLocks noChangeAspect="1" noChangeArrowheads="1"/>
            </p:cNvSpPr>
            <p:nvPr/>
          </p:nvSpPr>
          <p:spPr bwMode="auto">
            <a:xfrm>
              <a:off x="4055656"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5" name="Oval 85"/>
            <p:cNvSpPr>
              <a:spLocks noChangeAspect="1" noChangeArrowheads="1"/>
            </p:cNvSpPr>
            <p:nvPr/>
          </p:nvSpPr>
          <p:spPr bwMode="auto">
            <a:xfrm>
              <a:off x="4166721"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6" name="Oval 86"/>
            <p:cNvSpPr>
              <a:spLocks noChangeAspect="1" noChangeArrowheads="1"/>
            </p:cNvSpPr>
            <p:nvPr/>
          </p:nvSpPr>
          <p:spPr bwMode="auto">
            <a:xfrm>
              <a:off x="4278579"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7" name="Oval 87"/>
            <p:cNvSpPr>
              <a:spLocks noChangeAspect="1" noChangeArrowheads="1"/>
            </p:cNvSpPr>
            <p:nvPr/>
          </p:nvSpPr>
          <p:spPr bwMode="auto">
            <a:xfrm>
              <a:off x="4389643"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8" name="Oval 88"/>
            <p:cNvSpPr>
              <a:spLocks noChangeAspect="1" noChangeArrowheads="1"/>
            </p:cNvSpPr>
            <p:nvPr/>
          </p:nvSpPr>
          <p:spPr bwMode="auto">
            <a:xfrm>
              <a:off x="4500708"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9" name="Oval 89"/>
            <p:cNvSpPr>
              <a:spLocks noChangeAspect="1" noChangeArrowheads="1"/>
            </p:cNvSpPr>
            <p:nvPr/>
          </p:nvSpPr>
          <p:spPr bwMode="auto">
            <a:xfrm>
              <a:off x="4612566"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0" name="Oval 90"/>
            <p:cNvSpPr>
              <a:spLocks noChangeAspect="1" noChangeArrowheads="1"/>
            </p:cNvSpPr>
            <p:nvPr/>
          </p:nvSpPr>
          <p:spPr bwMode="auto">
            <a:xfrm>
              <a:off x="3387682"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1" name="Oval 91"/>
            <p:cNvSpPr>
              <a:spLocks noChangeAspect="1" noChangeArrowheads="1"/>
            </p:cNvSpPr>
            <p:nvPr/>
          </p:nvSpPr>
          <p:spPr bwMode="auto">
            <a:xfrm>
              <a:off x="3498746"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2" name="Oval 92"/>
            <p:cNvSpPr>
              <a:spLocks noChangeAspect="1" noChangeArrowheads="1"/>
            </p:cNvSpPr>
            <p:nvPr/>
          </p:nvSpPr>
          <p:spPr bwMode="auto">
            <a:xfrm>
              <a:off x="3610604" y="147981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3" name="Oval 93"/>
            <p:cNvSpPr>
              <a:spLocks noChangeAspect="1" noChangeArrowheads="1"/>
            </p:cNvSpPr>
            <p:nvPr/>
          </p:nvSpPr>
          <p:spPr bwMode="auto">
            <a:xfrm>
              <a:off x="3721669"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4" name="Oval 94"/>
            <p:cNvSpPr>
              <a:spLocks noChangeAspect="1" noChangeArrowheads="1"/>
            </p:cNvSpPr>
            <p:nvPr/>
          </p:nvSpPr>
          <p:spPr bwMode="auto">
            <a:xfrm>
              <a:off x="3832734"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5" name="Oval 95"/>
            <p:cNvSpPr>
              <a:spLocks noChangeAspect="1" noChangeArrowheads="1"/>
            </p:cNvSpPr>
            <p:nvPr/>
          </p:nvSpPr>
          <p:spPr bwMode="auto">
            <a:xfrm>
              <a:off x="3944592"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6" name="Oval 96"/>
            <p:cNvSpPr>
              <a:spLocks noChangeAspect="1" noChangeArrowheads="1"/>
            </p:cNvSpPr>
            <p:nvPr/>
          </p:nvSpPr>
          <p:spPr bwMode="auto">
            <a:xfrm>
              <a:off x="4055656"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7" name="Oval 97"/>
            <p:cNvSpPr>
              <a:spLocks noChangeAspect="1" noChangeArrowheads="1"/>
            </p:cNvSpPr>
            <p:nvPr/>
          </p:nvSpPr>
          <p:spPr bwMode="auto">
            <a:xfrm>
              <a:off x="4166721"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8" name="Oval 98"/>
            <p:cNvSpPr>
              <a:spLocks noChangeAspect="1" noChangeArrowheads="1"/>
            </p:cNvSpPr>
            <p:nvPr/>
          </p:nvSpPr>
          <p:spPr bwMode="auto">
            <a:xfrm>
              <a:off x="4278579"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9" name="Oval 99"/>
            <p:cNvSpPr>
              <a:spLocks noChangeAspect="1" noChangeArrowheads="1"/>
            </p:cNvSpPr>
            <p:nvPr/>
          </p:nvSpPr>
          <p:spPr bwMode="auto">
            <a:xfrm>
              <a:off x="4389643"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300" name="Oval 100"/>
            <p:cNvSpPr>
              <a:spLocks noChangeAspect="1" noChangeArrowheads="1"/>
            </p:cNvSpPr>
            <p:nvPr/>
          </p:nvSpPr>
          <p:spPr bwMode="auto">
            <a:xfrm>
              <a:off x="4500708"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301" name="Oval 101"/>
            <p:cNvSpPr>
              <a:spLocks noChangeAspect="1" noChangeArrowheads="1"/>
            </p:cNvSpPr>
            <p:nvPr/>
          </p:nvSpPr>
          <p:spPr bwMode="auto">
            <a:xfrm>
              <a:off x="4612566"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302" name="Freeform 102"/>
            <p:cNvSpPr>
              <a:spLocks noChangeAspect="1"/>
            </p:cNvSpPr>
            <p:nvPr/>
          </p:nvSpPr>
          <p:spPr bwMode="auto">
            <a:xfrm>
              <a:off x="3531272" y="693705"/>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1303" name="Freeform 103"/>
            <p:cNvSpPr>
              <a:spLocks noChangeAspect="1"/>
            </p:cNvSpPr>
            <p:nvPr/>
          </p:nvSpPr>
          <p:spPr bwMode="auto">
            <a:xfrm>
              <a:off x="3643924" y="692120"/>
              <a:ext cx="22213" cy="3883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1304" name="Freeform 104"/>
            <p:cNvSpPr>
              <a:spLocks noChangeAspect="1"/>
            </p:cNvSpPr>
            <p:nvPr/>
          </p:nvSpPr>
          <p:spPr bwMode="auto">
            <a:xfrm>
              <a:off x="3866053" y="693705"/>
              <a:ext cx="23006" cy="37245"/>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1305" name="Freeform 105"/>
            <p:cNvSpPr>
              <a:spLocks noChangeAspect="1"/>
            </p:cNvSpPr>
            <p:nvPr/>
          </p:nvSpPr>
          <p:spPr bwMode="auto">
            <a:xfrm>
              <a:off x="3971564" y="692912"/>
              <a:ext cx="22213" cy="3803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1306" name="Freeform 106"/>
            <p:cNvSpPr>
              <a:spLocks noChangeAspect="1"/>
            </p:cNvSpPr>
            <p:nvPr/>
          </p:nvSpPr>
          <p:spPr bwMode="auto">
            <a:xfrm>
              <a:off x="3750228" y="689742"/>
              <a:ext cx="25386" cy="41207"/>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1307" name="Freeform 107"/>
            <p:cNvSpPr>
              <a:spLocks noChangeAspect="1"/>
            </p:cNvSpPr>
            <p:nvPr/>
          </p:nvSpPr>
          <p:spPr bwMode="auto">
            <a:xfrm>
              <a:off x="4196074" y="693705"/>
              <a:ext cx="21420" cy="37245"/>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1308" name="Freeform 108"/>
            <p:cNvSpPr>
              <a:spLocks noChangeAspect="1"/>
            </p:cNvSpPr>
            <p:nvPr/>
          </p:nvSpPr>
          <p:spPr bwMode="auto">
            <a:xfrm>
              <a:off x="4302378" y="693705"/>
              <a:ext cx="21420" cy="37245"/>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1309" name="Line 109"/>
            <p:cNvSpPr>
              <a:spLocks noChangeAspect="1" noChangeShapeType="1"/>
            </p:cNvSpPr>
            <p:nvPr/>
          </p:nvSpPr>
          <p:spPr bwMode="auto">
            <a:xfrm>
              <a:off x="3426554" y="690535"/>
              <a:ext cx="793" cy="40415"/>
            </a:xfrm>
            <a:prstGeom prst="line">
              <a:avLst/>
            </a:prstGeom>
            <a:noFill/>
            <a:ln w="12700">
              <a:solidFill>
                <a:schemeClr val="tx1"/>
              </a:solidFill>
              <a:round/>
              <a:headEnd/>
              <a:tailEnd/>
            </a:ln>
          </p:spPr>
          <p:txBody>
            <a:bodyPr/>
            <a:lstStyle/>
            <a:p>
              <a:endParaRPr lang="ru-RU"/>
            </a:p>
          </p:txBody>
        </p:sp>
        <p:sp>
          <p:nvSpPr>
            <p:cNvPr id="21310" name="Oval 110"/>
            <p:cNvSpPr>
              <a:spLocks noChangeAspect="1" noChangeArrowheads="1"/>
            </p:cNvSpPr>
            <p:nvPr/>
          </p:nvSpPr>
          <p:spPr bwMode="auto">
            <a:xfrm>
              <a:off x="4432483" y="692912"/>
              <a:ext cx="25386" cy="3803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1311" name="Group 111"/>
            <p:cNvGrpSpPr>
              <a:grpSpLocks noChangeAspect="1"/>
            </p:cNvGrpSpPr>
            <p:nvPr/>
          </p:nvGrpSpPr>
          <p:grpSpPr bwMode="auto">
            <a:xfrm>
              <a:off x="4085009" y="690535"/>
              <a:ext cx="15073" cy="40415"/>
              <a:chOff x="1028" y="1281"/>
              <a:chExt cx="52" cy="136"/>
            </a:xfrm>
          </p:grpSpPr>
          <p:sp>
            <p:nvSpPr>
              <p:cNvPr id="21358" name="Line 112"/>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1359" name="Line 113"/>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1312" name="Line 114"/>
            <p:cNvSpPr>
              <a:spLocks noChangeAspect="1" noChangeShapeType="1"/>
            </p:cNvSpPr>
            <p:nvPr/>
          </p:nvSpPr>
          <p:spPr bwMode="auto">
            <a:xfrm>
              <a:off x="4536408" y="690535"/>
              <a:ext cx="793" cy="40415"/>
            </a:xfrm>
            <a:prstGeom prst="line">
              <a:avLst/>
            </a:prstGeom>
            <a:noFill/>
            <a:ln w="12700">
              <a:solidFill>
                <a:schemeClr val="tx1"/>
              </a:solidFill>
              <a:round/>
              <a:headEnd/>
              <a:tailEnd/>
            </a:ln>
          </p:spPr>
          <p:txBody>
            <a:bodyPr/>
            <a:lstStyle/>
            <a:p>
              <a:endParaRPr lang="ru-RU"/>
            </a:p>
          </p:txBody>
        </p:sp>
        <p:sp>
          <p:nvSpPr>
            <p:cNvPr id="21313" name="Line 115"/>
            <p:cNvSpPr>
              <a:spLocks noChangeAspect="1" noChangeShapeType="1"/>
            </p:cNvSpPr>
            <p:nvPr/>
          </p:nvSpPr>
          <p:spPr bwMode="auto">
            <a:xfrm>
              <a:off x="4412650" y="690535"/>
              <a:ext cx="0" cy="40415"/>
            </a:xfrm>
            <a:prstGeom prst="line">
              <a:avLst/>
            </a:prstGeom>
            <a:noFill/>
            <a:ln w="12700">
              <a:solidFill>
                <a:schemeClr val="tx1"/>
              </a:solidFill>
              <a:round/>
              <a:headEnd/>
              <a:tailEnd/>
            </a:ln>
          </p:spPr>
          <p:txBody>
            <a:bodyPr/>
            <a:lstStyle/>
            <a:p>
              <a:endParaRPr lang="ru-RU"/>
            </a:p>
          </p:txBody>
        </p:sp>
        <p:sp>
          <p:nvSpPr>
            <p:cNvPr id="21314" name="Line 116"/>
            <p:cNvSpPr>
              <a:spLocks noChangeAspect="1" noChangeShapeType="1"/>
            </p:cNvSpPr>
            <p:nvPr/>
          </p:nvSpPr>
          <p:spPr bwMode="auto">
            <a:xfrm>
              <a:off x="4557827" y="690535"/>
              <a:ext cx="793" cy="40415"/>
            </a:xfrm>
            <a:prstGeom prst="line">
              <a:avLst/>
            </a:prstGeom>
            <a:noFill/>
            <a:ln w="12700">
              <a:solidFill>
                <a:schemeClr val="tx1"/>
              </a:solidFill>
              <a:round/>
              <a:headEnd/>
              <a:tailEnd/>
            </a:ln>
          </p:spPr>
          <p:txBody>
            <a:bodyPr/>
            <a:lstStyle/>
            <a:p>
              <a:endParaRPr lang="ru-RU"/>
            </a:p>
          </p:txBody>
        </p:sp>
        <p:sp>
          <p:nvSpPr>
            <p:cNvPr id="21315" name="Line 117"/>
            <p:cNvSpPr>
              <a:spLocks noChangeAspect="1" noChangeShapeType="1"/>
            </p:cNvSpPr>
            <p:nvPr/>
          </p:nvSpPr>
          <p:spPr bwMode="auto">
            <a:xfrm>
              <a:off x="4641126" y="690535"/>
              <a:ext cx="793" cy="40415"/>
            </a:xfrm>
            <a:prstGeom prst="line">
              <a:avLst/>
            </a:prstGeom>
            <a:noFill/>
            <a:ln w="12700">
              <a:solidFill>
                <a:schemeClr val="tx1"/>
              </a:solidFill>
              <a:round/>
              <a:headEnd/>
              <a:tailEnd/>
            </a:ln>
          </p:spPr>
          <p:txBody>
            <a:bodyPr/>
            <a:lstStyle/>
            <a:p>
              <a:endParaRPr lang="ru-RU"/>
            </a:p>
          </p:txBody>
        </p:sp>
        <p:sp>
          <p:nvSpPr>
            <p:cNvPr id="21316" name="Freeform 118"/>
            <p:cNvSpPr>
              <a:spLocks noChangeAspect="1"/>
            </p:cNvSpPr>
            <p:nvPr/>
          </p:nvSpPr>
          <p:spPr bwMode="auto">
            <a:xfrm>
              <a:off x="4657785" y="693705"/>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1317" name="Group 119"/>
            <p:cNvGrpSpPr>
              <a:grpSpLocks noChangeAspect="1"/>
            </p:cNvGrpSpPr>
            <p:nvPr/>
          </p:nvGrpSpPr>
          <p:grpSpPr bwMode="auto">
            <a:xfrm>
              <a:off x="3328183" y="765025"/>
              <a:ext cx="38873" cy="50717"/>
              <a:chOff x="263" y="1301"/>
              <a:chExt cx="540" cy="690"/>
            </a:xfrm>
          </p:grpSpPr>
          <p:sp>
            <p:nvSpPr>
              <p:cNvPr id="21356" name="Freeform 120"/>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1357" name="Line 121"/>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1318" name="Freeform 122"/>
            <p:cNvSpPr>
              <a:spLocks noChangeAspect="1"/>
            </p:cNvSpPr>
            <p:nvPr/>
          </p:nvSpPr>
          <p:spPr bwMode="auto">
            <a:xfrm>
              <a:off x="3330563" y="871213"/>
              <a:ext cx="36493" cy="49924"/>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21319" name="Freeform 123"/>
            <p:cNvSpPr>
              <a:spLocks noChangeAspect="1"/>
            </p:cNvSpPr>
            <p:nvPr/>
          </p:nvSpPr>
          <p:spPr bwMode="auto">
            <a:xfrm>
              <a:off x="3326596" y="976609"/>
              <a:ext cx="40459" cy="50717"/>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1320" name="Freeform 124"/>
            <p:cNvSpPr>
              <a:spLocks noChangeAspect="1"/>
            </p:cNvSpPr>
            <p:nvPr/>
          </p:nvSpPr>
          <p:spPr bwMode="auto">
            <a:xfrm>
              <a:off x="3327389" y="1082797"/>
              <a:ext cx="39666" cy="50717"/>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1321" name="Group 125"/>
            <p:cNvGrpSpPr>
              <a:grpSpLocks noChangeAspect="1"/>
            </p:cNvGrpSpPr>
            <p:nvPr/>
          </p:nvGrpSpPr>
          <p:grpSpPr bwMode="auto">
            <a:xfrm>
              <a:off x="3332943" y="1188193"/>
              <a:ext cx="34113" cy="50717"/>
              <a:chOff x="3017" y="1343"/>
              <a:chExt cx="420" cy="612"/>
            </a:xfrm>
          </p:grpSpPr>
          <p:sp>
            <p:nvSpPr>
              <p:cNvPr id="21354" name="Freeform 126"/>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1355" name="Line 127"/>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1322" name="Group 128"/>
            <p:cNvGrpSpPr>
              <a:grpSpLocks noChangeAspect="1"/>
            </p:cNvGrpSpPr>
            <p:nvPr/>
          </p:nvGrpSpPr>
          <p:grpSpPr bwMode="auto">
            <a:xfrm>
              <a:off x="3335322" y="1294381"/>
              <a:ext cx="31733" cy="50717"/>
              <a:chOff x="3653" y="1343"/>
              <a:chExt cx="384" cy="612"/>
            </a:xfrm>
          </p:grpSpPr>
          <p:sp>
            <p:nvSpPr>
              <p:cNvPr id="21352" name="Freeform 129"/>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1353" name="Line 130"/>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1323" name="Freeform 131"/>
            <p:cNvSpPr>
              <a:spLocks noChangeAspect="1"/>
            </p:cNvSpPr>
            <p:nvPr/>
          </p:nvSpPr>
          <p:spPr bwMode="auto">
            <a:xfrm>
              <a:off x="3323423" y="1400569"/>
              <a:ext cx="43633" cy="49924"/>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1324" name="Group 132"/>
            <p:cNvGrpSpPr>
              <a:grpSpLocks noChangeAspect="1"/>
            </p:cNvGrpSpPr>
            <p:nvPr/>
          </p:nvGrpSpPr>
          <p:grpSpPr bwMode="auto">
            <a:xfrm>
              <a:off x="3329769" y="1506758"/>
              <a:ext cx="37286" cy="49924"/>
              <a:chOff x="4991" y="1343"/>
              <a:chExt cx="456" cy="618"/>
            </a:xfrm>
          </p:grpSpPr>
          <p:sp>
            <p:nvSpPr>
              <p:cNvPr id="21349" name="Line 133"/>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1350" name="Line 134"/>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1351" name="Line 135"/>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1325" name="Freeform 136"/>
            <p:cNvSpPr>
              <a:spLocks noChangeAspect="1"/>
            </p:cNvSpPr>
            <p:nvPr/>
          </p:nvSpPr>
          <p:spPr bwMode="auto">
            <a:xfrm>
              <a:off x="3306763" y="673101"/>
              <a:ext cx="1462087" cy="966788"/>
            </a:xfrm>
            <a:custGeom>
              <a:avLst/>
              <a:gdLst>
                <a:gd name="T0" fmla="*/ 0 w 3690"/>
                <a:gd name="T1" fmla="*/ 30088 h 2442"/>
                <a:gd name="T2" fmla="*/ 45566 w 3690"/>
                <a:gd name="T3" fmla="*/ 30088 h 2442"/>
                <a:gd name="T4" fmla="*/ 45566 w 3690"/>
                <a:gd name="T5" fmla="*/ 0 h 2442"/>
                <a:gd name="T6" fmla="*/ 2377 w 3690"/>
                <a:gd name="T7" fmla="*/ 0 h 2442"/>
                <a:gd name="T8" fmla="*/ 0 w 3690"/>
                <a:gd name="T9" fmla="*/ 1584 h 2442"/>
                <a:gd name="T10" fmla="*/ 0 w 3690"/>
                <a:gd name="T11" fmla="*/ 3008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1326" name="Oval 139"/>
            <p:cNvSpPr>
              <a:spLocks noChangeArrowheads="1"/>
            </p:cNvSpPr>
            <p:nvPr/>
          </p:nvSpPr>
          <p:spPr bwMode="auto">
            <a:xfrm>
              <a:off x="5178425" y="531813"/>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1327" name="Rectangle 144"/>
            <p:cNvSpPr>
              <a:spLocks noChangeArrowheads="1"/>
            </p:cNvSpPr>
            <p:nvPr/>
          </p:nvSpPr>
          <p:spPr bwMode="auto">
            <a:xfrm>
              <a:off x="5397500" y="1296988"/>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1328" name="Line 164"/>
            <p:cNvSpPr>
              <a:spLocks noChangeShapeType="1"/>
            </p:cNvSpPr>
            <p:nvPr/>
          </p:nvSpPr>
          <p:spPr bwMode="auto">
            <a:xfrm flipV="1">
              <a:off x="4649788" y="763588"/>
              <a:ext cx="700087" cy="304800"/>
            </a:xfrm>
            <a:prstGeom prst="line">
              <a:avLst/>
            </a:prstGeom>
            <a:noFill/>
            <a:ln w="12700">
              <a:solidFill>
                <a:srgbClr val="006600"/>
              </a:solidFill>
              <a:round/>
              <a:headEnd/>
              <a:tailEnd/>
            </a:ln>
          </p:spPr>
          <p:txBody>
            <a:bodyPr/>
            <a:lstStyle/>
            <a:p>
              <a:endParaRPr lang="ru-RU"/>
            </a:p>
          </p:txBody>
        </p:sp>
        <p:sp>
          <p:nvSpPr>
            <p:cNvPr id="21329" name="Line 165"/>
            <p:cNvSpPr>
              <a:spLocks noChangeShapeType="1"/>
            </p:cNvSpPr>
            <p:nvPr/>
          </p:nvSpPr>
          <p:spPr bwMode="auto">
            <a:xfrm>
              <a:off x="4654550" y="1177926"/>
              <a:ext cx="766762" cy="388938"/>
            </a:xfrm>
            <a:prstGeom prst="line">
              <a:avLst/>
            </a:prstGeom>
            <a:noFill/>
            <a:ln w="12700">
              <a:solidFill>
                <a:srgbClr val="006600"/>
              </a:solidFill>
              <a:round/>
              <a:headEnd/>
              <a:tailEnd/>
            </a:ln>
          </p:spPr>
          <p:txBody>
            <a:bodyPr/>
            <a:lstStyle/>
            <a:p>
              <a:endParaRPr lang="ru-RU"/>
            </a:p>
          </p:txBody>
        </p:sp>
        <p:grpSp>
          <p:nvGrpSpPr>
            <p:cNvPr id="21330" name="Group 584"/>
            <p:cNvGrpSpPr>
              <a:grpSpLocks noChangeAspect="1"/>
            </p:cNvGrpSpPr>
            <p:nvPr/>
          </p:nvGrpSpPr>
          <p:grpSpPr bwMode="auto">
            <a:xfrm>
              <a:off x="5688013" y="1116013"/>
              <a:ext cx="2413000" cy="192088"/>
              <a:chOff x="3322" y="660"/>
              <a:chExt cx="1861" cy="148"/>
            </a:xfrm>
          </p:grpSpPr>
          <p:sp>
            <p:nvSpPr>
              <p:cNvPr id="21331" name="Freeform 522"/>
              <p:cNvSpPr>
                <a:spLocks noChangeAspect="1"/>
              </p:cNvSpPr>
              <p:nvPr/>
            </p:nvSpPr>
            <p:spPr bwMode="auto">
              <a:xfrm>
                <a:off x="3322"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2" name="Freeform 523"/>
              <p:cNvSpPr>
                <a:spLocks noChangeAspect="1"/>
              </p:cNvSpPr>
              <p:nvPr/>
            </p:nvSpPr>
            <p:spPr bwMode="auto">
              <a:xfrm>
                <a:off x="3424"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3" name="Freeform 524"/>
              <p:cNvSpPr>
                <a:spLocks noChangeAspect="1"/>
              </p:cNvSpPr>
              <p:nvPr/>
            </p:nvSpPr>
            <p:spPr bwMode="auto">
              <a:xfrm>
                <a:off x="3525"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4" name="Freeform 525"/>
              <p:cNvSpPr>
                <a:spLocks noChangeAspect="1"/>
              </p:cNvSpPr>
              <p:nvPr/>
            </p:nvSpPr>
            <p:spPr bwMode="auto">
              <a:xfrm>
                <a:off x="3627"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5" name="Freeform 526"/>
              <p:cNvSpPr>
                <a:spLocks noChangeAspect="1"/>
              </p:cNvSpPr>
              <p:nvPr/>
            </p:nvSpPr>
            <p:spPr bwMode="auto">
              <a:xfrm>
                <a:off x="3728"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6" name="Freeform 527"/>
              <p:cNvSpPr>
                <a:spLocks noChangeAspect="1"/>
              </p:cNvSpPr>
              <p:nvPr/>
            </p:nvSpPr>
            <p:spPr bwMode="auto">
              <a:xfrm>
                <a:off x="3829"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7" name="Freeform 528"/>
              <p:cNvSpPr>
                <a:spLocks noChangeAspect="1"/>
              </p:cNvSpPr>
              <p:nvPr/>
            </p:nvSpPr>
            <p:spPr bwMode="auto">
              <a:xfrm>
                <a:off x="3931"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8" name="Freeform 529"/>
              <p:cNvSpPr>
                <a:spLocks noChangeAspect="1"/>
              </p:cNvSpPr>
              <p:nvPr/>
            </p:nvSpPr>
            <p:spPr bwMode="auto">
              <a:xfrm>
                <a:off x="4032"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9" name="Freeform 530"/>
              <p:cNvSpPr>
                <a:spLocks noChangeAspect="1"/>
              </p:cNvSpPr>
              <p:nvPr/>
            </p:nvSpPr>
            <p:spPr bwMode="auto">
              <a:xfrm>
                <a:off x="4133"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0" name="Freeform 531"/>
              <p:cNvSpPr>
                <a:spLocks noChangeAspect="1"/>
              </p:cNvSpPr>
              <p:nvPr/>
            </p:nvSpPr>
            <p:spPr bwMode="auto">
              <a:xfrm>
                <a:off x="4235"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1" name="Freeform 532"/>
              <p:cNvSpPr>
                <a:spLocks noChangeAspect="1"/>
              </p:cNvSpPr>
              <p:nvPr/>
            </p:nvSpPr>
            <p:spPr bwMode="auto">
              <a:xfrm>
                <a:off x="4336"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2" name="Freeform 533"/>
              <p:cNvSpPr>
                <a:spLocks noChangeAspect="1"/>
              </p:cNvSpPr>
              <p:nvPr/>
            </p:nvSpPr>
            <p:spPr bwMode="auto">
              <a:xfrm>
                <a:off x="4437"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3" name="Freeform 534"/>
              <p:cNvSpPr>
                <a:spLocks noChangeAspect="1"/>
              </p:cNvSpPr>
              <p:nvPr/>
            </p:nvSpPr>
            <p:spPr bwMode="auto">
              <a:xfrm>
                <a:off x="4539"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4" name="Freeform 535"/>
              <p:cNvSpPr>
                <a:spLocks noChangeAspect="1"/>
              </p:cNvSpPr>
              <p:nvPr/>
            </p:nvSpPr>
            <p:spPr bwMode="auto">
              <a:xfrm>
                <a:off x="4640"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5" name="Freeform 536"/>
              <p:cNvSpPr>
                <a:spLocks noChangeAspect="1"/>
              </p:cNvSpPr>
              <p:nvPr/>
            </p:nvSpPr>
            <p:spPr bwMode="auto">
              <a:xfrm>
                <a:off x="4741"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6" name="Freeform 537"/>
              <p:cNvSpPr>
                <a:spLocks noChangeAspect="1"/>
              </p:cNvSpPr>
              <p:nvPr/>
            </p:nvSpPr>
            <p:spPr bwMode="auto">
              <a:xfrm>
                <a:off x="4843"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7" name="Freeform 538"/>
              <p:cNvSpPr>
                <a:spLocks noChangeAspect="1"/>
              </p:cNvSpPr>
              <p:nvPr/>
            </p:nvSpPr>
            <p:spPr bwMode="auto">
              <a:xfrm>
                <a:off x="4944"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8" name="Freeform 539"/>
              <p:cNvSpPr>
                <a:spLocks noChangeAspect="1"/>
              </p:cNvSpPr>
              <p:nvPr/>
            </p:nvSpPr>
            <p:spPr bwMode="auto">
              <a:xfrm>
                <a:off x="5045"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grpSp>
      </p:grpSp>
      <p:grpSp>
        <p:nvGrpSpPr>
          <p:cNvPr id="20489" name="Group 2"/>
          <p:cNvGrpSpPr>
            <a:grpSpLocks/>
          </p:cNvGrpSpPr>
          <p:nvPr/>
        </p:nvGrpSpPr>
        <p:grpSpPr bwMode="auto">
          <a:xfrm>
            <a:off x="3306763" y="1857375"/>
            <a:ext cx="5359400" cy="1190625"/>
            <a:chOff x="3306763" y="2068513"/>
            <a:chExt cx="5359400" cy="1190625"/>
          </a:xfrm>
        </p:grpSpPr>
        <p:sp>
          <p:nvSpPr>
            <p:cNvPr id="21035" name="Oval 168"/>
            <p:cNvSpPr>
              <a:spLocks noChangeAspect="1" noChangeArrowheads="1"/>
            </p:cNvSpPr>
            <p:nvPr/>
          </p:nvSpPr>
          <p:spPr bwMode="auto">
            <a:xfrm>
              <a:off x="3387682"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6" name="Oval 169"/>
            <p:cNvSpPr>
              <a:spLocks noChangeAspect="1" noChangeArrowheads="1"/>
            </p:cNvSpPr>
            <p:nvPr/>
          </p:nvSpPr>
          <p:spPr bwMode="auto">
            <a:xfrm>
              <a:off x="3498746"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7" name="Oval 170"/>
            <p:cNvSpPr>
              <a:spLocks noChangeAspect="1" noChangeArrowheads="1"/>
            </p:cNvSpPr>
            <p:nvPr/>
          </p:nvSpPr>
          <p:spPr bwMode="auto">
            <a:xfrm>
              <a:off x="3610604" y="2309688"/>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8" name="Oval 171"/>
            <p:cNvSpPr>
              <a:spLocks noChangeAspect="1" noChangeArrowheads="1"/>
            </p:cNvSpPr>
            <p:nvPr/>
          </p:nvSpPr>
          <p:spPr bwMode="auto">
            <a:xfrm>
              <a:off x="3721669"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9" name="Oval 172"/>
            <p:cNvSpPr>
              <a:spLocks noChangeAspect="1" noChangeArrowheads="1"/>
            </p:cNvSpPr>
            <p:nvPr/>
          </p:nvSpPr>
          <p:spPr bwMode="auto">
            <a:xfrm>
              <a:off x="3832734"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0" name="Oval 173"/>
            <p:cNvSpPr>
              <a:spLocks noChangeAspect="1" noChangeArrowheads="1"/>
            </p:cNvSpPr>
            <p:nvPr/>
          </p:nvSpPr>
          <p:spPr bwMode="auto">
            <a:xfrm>
              <a:off x="3944592"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1" name="Oval 174"/>
            <p:cNvSpPr>
              <a:spLocks noChangeAspect="1" noChangeArrowheads="1"/>
            </p:cNvSpPr>
            <p:nvPr/>
          </p:nvSpPr>
          <p:spPr bwMode="auto">
            <a:xfrm>
              <a:off x="4055657"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2" name="Oval 175"/>
            <p:cNvSpPr>
              <a:spLocks noChangeAspect="1" noChangeArrowheads="1"/>
            </p:cNvSpPr>
            <p:nvPr/>
          </p:nvSpPr>
          <p:spPr bwMode="auto">
            <a:xfrm>
              <a:off x="4166721"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3" name="Oval 176"/>
            <p:cNvSpPr>
              <a:spLocks noChangeAspect="1" noChangeArrowheads="1"/>
            </p:cNvSpPr>
            <p:nvPr/>
          </p:nvSpPr>
          <p:spPr bwMode="auto">
            <a:xfrm>
              <a:off x="4278579"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4" name="Oval 177"/>
            <p:cNvSpPr>
              <a:spLocks noChangeAspect="1" noChangeArrowheads="1"/>
            </p:cNvSpPr>
            <p:nvPr/>
          </p:nvSpPr>
          <p:spPr bwMode="auto">
            <a:xfrm>
              <a:off x="4389644"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5" name="Oval 178"/>
            <p:cNvSpPr>
              <a:spLocks noChangeAspect="1" noChangeArrowheads="1"/>
            </p:cNvSpPr>
            <p:nvPr/>
          </p:nvSpPr>
          <p:spPr bwMode="auto">
            <a:xfrm>
              <a:off x="4500709"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6" name="Oval 179"/>
            <p:cNvSpPr>
              <a:spLocks noChangeAspect="1" noChangeArrowheads="1"/>
            </p:cNvSpPr>
            <p:nvPr/>
          </p:nvSpPr>
          <p:spPr bwMode="auto">
            <a:xfrm>
              <a:off x="4612567"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7" name="Oval 180"/>
            <p:cNvSpPr>
              <a:spLocks noChangeAspect="1" noChangeArrowheads="1"/>
            </p:cNvSpPr>
            <p:nvPr/>
          </p:nvSpPr>
          <p:spPr bwMode="auto">
            <a:xfrm>
              <a:off x="3387682"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8" name="Oval 181"/>
            <p:cNvSpPr>
              <a:spLocks noChangeAspect="1" noChangeArrowheads="1"/>
            </p:cNvSpPr>
            <p:nvPr/>
          </p:nvSpPr>
          <p:spPr bwMode="auto">
            <a:xfrm>
              <a:off x="3498746"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9" name="Oval 182"/>
            <p:cNvSpPr>
              <a:spLocks noChangeAspect="1" noChangeArrowheads="1"/>
            </p:cNvSpPr>
            <p:nvPr/>
          </p:nvSpPr>
          <p:spPr bwMode="auto">
            <a:xfrm>
              <a:off x="3610604" y="2413499"/>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0" name="Oval 183"/>
            <p:cNvSpPr>
              <a:spLocks noChangeAspect="1" noChangeArrowheads="1"/>
            </p:cNvSpPr>
            <p:nvPr/>
          </p:nvSpPr>
          <p:spPr bwMode="auto">
            <a:xfrm>
              <a:off x="3721669"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1" name="Oval 184"/>
            <p:cNvSpPr>
              <a:spLocks noChangeAspect="1" noChangeArrowheads="1"/>
            </p:cNvSpPr>
            <p:nvPr/>
          </p:nvSpPr>
          <p:spPr bwMode="auto">
            <a:xfrm>
              <a:off x="3832734"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2" name="Oval 185"/>
            <p:cNvSpPr>
              <a:spLocks noChangeAspect="1" noChangeArrowheads="1"/>
            </p:cNvSpPr>
            <p:nvPr/>
          </p:nvSpPr>
          <p:spPr bwMode="auto">
            <a:xfrm>
              <a:off x="3944592"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3" name="Oval 186"/>
            <p:cNvSpPr>
              <a:spLocks noChangeAspect="1" noChangeArrowheads="1"/>
            </p:cNvSpPr>
            <p:nvPr/>
          </p:nvSpPr>
          <p:spPr bwMode="auto">
            <a:xfrm>
              <a:off x="4055657"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4" name="Oval 187"/>
            <p:cNvSpPr>
              <a:spLocks noChangeAspect="1" noChangeArrowheads="1"/>
            </p:cNvSpPr>
            <p:nvPr/>
          </p:nvSpPr>
          <p:spPr bwMode="auto">
            <a:xfrm>
              <a:off x="4166721"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5" name="Oval 188"/>
            <p:cNvSpPr>
              <a:spLocks noChangeAspect="1" noChangeArrowheads="1"/>
            </p:cNvSpPr>
            <p:nvPr/>
          </p:nvSpPr>
          <p:spPr bwMode="auto">
            <a:xfrm>
              <a:off x="4278579"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6" name="Oval 189"/>
            <p:cNvSpPr>
              <a:spLocks noChangeAspect="1" noChangeArrowheads="1"/>
            </p:cNvSpPr>
            <p:nvPr/>
          </p:nvSpPr>
          <p:spPr bwMode="auto">
            <a:xfrm>
              <a:off x="4389644"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7" name="Oval 190"/>
            <p:cNvSpPr>
              <a:spLocks noChangeAspect="1" noChangeArrowheads="1"/>
            </p:cNvSpPr>
            <p:nvPr/>
          </p:nvSpPr>
          <p:spPr bwMode="auto">
            <a:xfrm>
              <a:off x="4500709"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8" name="Oval 191"/>
            <p:cNvSpPr>
              <a:spLocks noChangeAspect="1" noChangeArrowheads="1"/>
            </p:cNvSpPr>
            <p:nvPr/>
          </p:nvSpPr>
          <p:spPr bwMode="auto">
            <a:xfrm>
              <a:off x="4612567"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9" name="Oval 192"/>
            <p:cNvSpPr>
              <a:spLocks noChangeAspect="1" noChangeArrowheads="1"/>
            </p:cNvSpPr>
            <p:nvPr/>
          </p:nvSpPr>
          <p:spPr bwMode="auto">
            <a:xfrm>
              <a:off x="3387682"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0" name="Oval 193"/>
            <p:cNvSpPr>
              <a:spLocks noChangeAspect="1" noChangeArrowheads="1"/>
            </p:cNvSpPr>
            <p:nvPr/>
          </p:nvSpPr>
          <p:spPr bwMode="auto">
            <a:xfrm>
              <a:off x="3498746"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1" name="Oval 194"/>
            <p:cNvSpPr>
              <a:spLocks noChangeAspect="1" noChangeArrowheads="1"/>
            </p:cNvSpPr>
            <p:nvPr/>
          </p:nvSpPr>
          <p:spPr bwMode="auto">
            <a:xfrm>
              <a:off x="3610604" y="2518102"/>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2" name="Oval 195"/>
            <p:cNvSpPr>
              <a:spLocks noChangeAspect="1" noChangeArrowheads="1"/>
            </p:cNvSpPr>
            <p:nvPr/>
          </p:nvSpPr>
          <p:spPr bwMode="auto">
            <a:xfrm>
              <a:off x="3721669"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3" name="Oval 196"/>
            <p:cNvSpPr>
              <a:spLocks noChangeAspect="1" noChangeArrowheads="1"/>
            </p:cNvSpPr>
            <p:nvPr/>
          </p:nvSpPr>
          <p:spPr bwMode="auto">
            <a:xfrm>
              <a:off x="3832734"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4" name="Oval 197"/>
            <p:cNvSpPr>
              <a:spLocks noChangeAspect="1" noChangeArrowheads="1"/>
            </p:cNvSpPr>
            <p:nvPr/>
          </p:nvSpPr>
          <p:spPr bwMode="auto">
            <a:xfrm>
              <a:off x="3944592"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5" name="Oval 198"/>
            <p:cNvSpPr>
              <a:spLocks noChangeAspect="1" noChangeArrowheads="1"/>
            </p:cNvSpPr>
            <p:nvPr/>
          </p:nvSpPr>
          <p:spPr bwMode="auto">
            <a:xfrm>
              <a:off x="4055657"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6" name="Oval 199"/>
            <p:cNvSpPr>
              <a:spLocks noChangeAspect="1" noChangeArrowheads="1"/>
            </p:cNvSpPr>
            <p:nvPr/>
          </p:nvSpPr>
          <p:spPr bwMode="auto">
            <a:xfrm>
              <a:off x="4166721"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7" name="Oval 200"/>
            <p:cNvSpPr>
              <a:spLocks noChangeAspect="1" noChangeArrowheads="1"/>
            </p:cNvSpPr>
            <p:nvPr/>
          </p:nvSpPr>
          <p:spPr bwMode="auto">
            <a:xfrm>
              <a:off x="4278579"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8" name="Oval 201"/>
            <p:cNvSpPr>
              <a:spLocks noChangeAspect="1" noChangeArrowheads="1"/>
            </p:cNvSpPr>
            <p:nvPr/>
          </p:nvSpPr>
          <p:spPr bwMode="auto">
            <a:xfrm>
              <a:off x="4389644"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9" name="Oval 202"/>
            <p:cNvSpPr>
              <a:spLocks noChangeAspect="1" noChangeArrowheads="1"/>
            </p:cNvSpPr>
            <p:nvPr/>
          </p:nvSpPr>
          <p:spPr bwMode="auto">
            <a:xfrm>
              <a:off x="4500709"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0" name="Oval 203"/>
            <p:cNvSpPr>
              <a:spLocks noChangeAspect="1" noChangeArrowheads="1"/>
            </p:cNvSpPr>
            <p:nvPr/>
          </p:nvSpPr>
          <p:spPr bwMode="auto">
            <a:xfrm>
              <a:off x="4612567"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1" name="Oval 204"/>
            <p:cNvSpPr>
              <a:spLocks noChangeAspect="1" noChangeArrowheads="1"/>
            </p:cNvSpPr>
            <p:nvPr/>
          </p:nvSpPr>
          <p:spPr bwMode="auto">
            <a:xfrm>
              <a:off x="3387682"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2" name="Oval 205"/>
            <p:cNvSpPr>
              <a:spLocks noChangeAspect="1" noChangeArrowheads="1"/>
            </p:cNvSpPr>
            <p:nvPr/>
          </p:nvSpPr>
          <p:spPr bwMode="auto">
            <a:xfrm>
              <a:off x="3498746"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3" name="Oval 206"/>
            <p:cNvSpPr>
              <a:spLocks noChangeAspect="1" noChangeArrowheads="1"/>
            </p:cNvSpPr>
            <p:nvPr/>
          </p:nvSpPr>
          <p:spPr bwMode="auto">
            <a:xfrm>
              <a:off x="3610604" y="2622706"/>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4" name="Oval 207"/>
            <p:cNvSpPr>
              <a:spLocks noChangeAspect="1" noChangeArrowheads="1"/>
            </p:cNvSpPr>
            <p:nvPr/>
          </p:nvSpPr>
          <p:spPr bwMode="auto">
            <a:xfrm>
              <a:off x="3721669"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5" name="Oval 208"/>
            <p:cNvSpPr>
              <a:spLocks noChangeAspect="1" noChangeArrowheads="1"/>
            </p:cNvSpPr>
            <p:nvPr/>
          </p:nvSpPr>
          <p:spPr bwMode="auto">
            <a:xfrm>
              <a:off x="3832734"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6" name="Oval 209"/>
            <p:cNvSpPr>
              <a:spLocks noChangeAspect="1" noChangeArrowheads="1"/>
            </p:cNvSpPr>
            <p:nvPr/>
          </p:nvSpPr>
          <p:spPr bwMode="auto">
            <a:xfrm>
              <a:off x="3944592"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7" name="Oval 210"/>
            <p:cNvSpPr>
              <a:spLocks noChangeAspect="1" noChangeArrowheads="1"/>
            </p:cNvSpPr>
            <p:nvPr/>
          </p:nvSpPr>
          <p:spPr bwMode="auto">
            <a:xfrm>
              <a:off x="4055657"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8" name="Oval 211"/>
            <p:cNvSpPr>
              <a:spLocks noChangeAspect="1" noChangeArrowheads="1"/>
            </p:cNvSpPr>
            <p:nvPr/>
          </p:nvSpPr>
          <p:spPr bwMode="auto">
            <a:xfrm>
              <a:off x="4166721"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9" name="Oval 212"/>
            <p:cNvSpPr>
              <a:spLocks noChangeAspect="1" noChangeArrowheads="1"/>
            </p:cNvSpPr>
            <p:nvPr/>
          </p:nvSpPr>
          <p:spPr bwMode="auto">
            <a:xfrm>
              <a:off x="4278579"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0" name="Oval 213"/>
            <p:cNvSpPr>
              <a:spLocks noChangeAspect="1" noChangeArrowheads="1"/>
            </p:cNvSpPr>
            <p:nvPr/>
          </p:nvSpPr>
          <p:spPr bwMode="auto">
            <a:xfrm>
              <a:off x="4389644"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1" name="Oval 214"/>
            <p:cNvSpPr>
              <a:spLocks noChangeAspect="1" noChangeArrowheads="1"/>
            </p:cNvSpPr>
            <p:nvPr/>
          </p:nvSpPr>
          <p:spPr bwMode="auto">
            <a:xfrm>
              <a:off x="4500709"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2" name="Oval 215"/>
            <p:cNvSpPr>
              <a:spLocks noChangeAspect="1" noChangeArrowheads="1"/>
            </p:cNvSpPr>
            <p:nvPr/>
          </p:nvSpPr>
          <p:spPr bwMode="auto">
            <a:xfrm>
              <a:off x="4612567"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3" name="Oval 216"/>
            <p:cNvSpPr>
              <a:spLocks noChangeAspect="1" noChangeArrowheads="1"/>
            </p:cNvSpPr>
            <p:nvPr/>
          </p:nvSpPr>
          <p:spPr bwMode="auto">
            <a:xfrm>
              <a:off x="3387682"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4" name="Oval 217"/>
            <p:cNvSpPr>
              <a:spLocks noChangeAspect="1" noChangeArrowheads="1"/>
            </p:cNvSpPr>
            <p:nvPr/>
          </p:nvSpPr>
          <p:spPr bwMode="auto">
            <a:xfrm>
              <a:off x="3498746"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5" name="Oval 218"/>
            <p:cNvSpPr>
              <a:spLocks noChangeAspect="1" noChangeArrowheads="1"/>
            </p:cNvSpPr>
            <p:nvPr/>
          </p:nvSpPr>
          <p:spPr bwMode="auto">
            <a:xfrm>
              <a:off x="3610604" y="2727309"/>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6" name="Oval 219"/>
            <p:cNvSpPr>
              <a:spLocks noChangeAspect="1" noChangeArrowheads="1"/>
            </p:cNvSpPr>
            <p:nvPr/>
          </p:nvSpPr>
          <p:spPr bwMode="auto">
            <a:xfrm>
              <a:off x="3721669"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7" name="Oval 220"/>
            <p:cNvSpPr>
              <a:spLocks noChangeAspect="1" noChangeArrowheads="1"/>
            </p:cNvSpPr>
            <p:nvPr/>
          </p:nvSpPr>
          <p:spPr bwMode="auto">
            <a:xfrm>
              <a:off x="3832734"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8" name="Oval 221"/>
            <p:cNvSpPr>
              <a:spLocks noChangeAspect="1" noChangeArrowheads="1"/>
            </p:cNvSpPr>
            <p:nvPr/>
          </p:nvSpPr>
          <p:spPr bwMode="auto">
            <a:xfrm>
              <a:off x="3944592"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9" name="Oval 222"/>
            <p:cNvSpPr>
              <a:spLocks noChangeAspect="1" noChangeArrowheads="1"/>
            </p:cNvSpPr>
            <p:nvPr/>
          </p:nvSpPr>
          <p:spPr bwMode="auto">
            <a:xfrm>
              <a:off x="4055657"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0" name="Oval 223"/>
            <p:cNvSpPr>
              <a:spLocks noChangeAspect="1" noChangeArrowheads="1"/>
            </p:cNvSpPr>
            <p:nvPr/>
          </p:nvSpPr>
          <p:spPr bwMode="auto">
            <a:xfrm>
              <a:off x="4166721"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1" name="Oval 224"/>
            <p:cNvSpPr>
              <a:spLocks noChangeAspect="1" noChangeArrowheads="1"/>
            </p:cNvSpPr>
            <p:nvPr/>
          </p:nvSpPr>
          <p:spPr bwMode="auto">
            <a:xfrm>
              <a:off x="4278579"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2" name="Oval 225"/>
            <p:cNvSpPr>
              <a:spLocks noChangeAspect="1" noChangeArrowheads="1"/>
            </p:cNvSpPr>
            <p:nvPr/>
          </p:nvSpPr>
          <p:spPr bwMode="auto">
            <a:xfrm>
              <a:off x="4389644"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3" name="Oval 226"/>
            <p:cNvSpPr>
              <a:spLocks noChangeAspect="1" noChangeArrowheads="1"/>
            </p:cNvSpPr>
            <p:nvPr/>
          </p:nvSpPr>
          <p:spPr bwMode="auto">
            <a:xfrm>
              <a:off x="4500709"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4" name="Oval 227"/>
            <p:cNvSpPr>
              <a:spLocks noChangeAspect="1" noChangeArrowheads="1"/>
            </p:cNvSpPr>
            <p:nvPr/>
          </p:nvSpPr>
          <p:spPr bwMode="auto">
            <a:xfrm>
              <a:off x="4612567"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5" name="Oval 228"/>
            <p:cNvSpPr>
              <a:spLocks noChangeAspect="1" noChangeArrowheads="1"/>
            </p:cNvSpPr>
            <p:nvPr/>
          </p:nvSpPr>
          <p:spPr bwMode="auto">
            <a:xfrm>
              <a:off x="3387682"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6" name="Oval 229"/>
            <p:cNvSpPr>
              <a:spLocks noChangeAspect="1" noChangeArrowheads="1"/>
            </p:cNvSpPr>
            <p:nvPr/>
          </p:nvSpPr>
          <p:spPr bwMode="auto">
            <a:xfrm>
              <a:off x="3498746"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7" name="Oval 230"/>
            <p:cNvSpPr>
              <a:spLocks noChangeAspect="1" noChangeArrowheads="1"/>
            </p:cNvSpPr>
            <p:nvPr/>
          </p:nvSpPr>
          <p:spPr bwMode="auto">
            <a:xfrm>
              <a:off x="3610604" y="2831120"/>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8" name="Oval 231"/>
            <p:cNvSpPr>
              <a:spLocks noChangeAspect="1" noChangeArrowheads="1"/>
            </p:cNvSpPr>
            <p:nvPr/>
          </p:nvSpPr>
          <p:spPr bwMode="auto">
            <a:xfrm>
              <a:off x="3721669"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9" name="Oval 232"/>
            <p:cNvSpPr>
              <a:spLocks noChangeAspect="1" noChangeArrowheads="1"/>
            </p:cNvSpPr>
            <p:nvPr/>
          </p:nvSpPr>
          <p:spPr bwMode="auto">
            <a:xfrm>
              <a:off x="3832734"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0" name="Oval 233"/>
            <p:cNvSpPr>
              <a:spLocks noChangeAspect="1" noChangeArrowheads="1"/>
            </p:cNvSpPr>
            <p:nvPr/>
          </p:nvSpPr>
          <p:spPr bwMode="auto">
            <a:xfrm>
              <a:off x="3944592"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1" name="Oval 234"/>
            <p:cNvSpPr>
              <a:spLocks noChangeAspect="1" noChangeArrowheads="1"/>
            </p:cNvSpPr>
            <p:nvPr/>
          </p:nvSpPr>
          <p:spPr bwMode="auto">
            <a:xfrm>
              <a:off x="4055657"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2" name="Oval 235"/>
            <p:cNvSpPr>
              <a:spLocks noChangeAspect="1" noChangeArrowheads="1"/>
            </p:cNvSpPr>
            <p:nvPr/>
          </p:nvSpPr>
          <p:spPr bwMode="auto">
            <a:xfrm>
              <a:off x="4166721"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3" name="Oval 236"/>
            <p:cNvSpPr>
              <a:spLocks noChangeAspect="1" noChangeArrowheads="1"/>
            </p:cNvSpPr>
            <p:nvPr/>
          </p:nvSpPr>
          <p:spPr bwMode="auto">
            <a:xfrm>
              <a:off x="4278579"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4" name="Oval 237"/>
            <p:cNvSpPr>
              <a:spLocks noChangeAspect="1" noChangeArrowheads="1"/>
            </p:cNvSpPr>
            <p:nvPr/>
          </p:nvSpPr>
          <p:spPr bwMode="auto">
            <a:xfrm>
              <a:off x="4389644"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5" name="Oval 238"/>
            <p:cNvSpPr>
              <a:spLocks noChangeAspect="1" noChangeArrowheads="1"/>
            </p:cNvSpPr>
            <p:nvPr/>
          </p:nvSpPr>
          <p:spPr bwMode="auto">
            <a:xfrm>
              <a:off x="4500709"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6" name="Oval 239"/>
            <p:cNvSpPr>
              <a:spLocks noChangeAspect="1" noChangeArrowheads="1"/>
            </p:cNvSpPr>
            <p:nvPr/>
          </p:nvSpPr>
          <p:spPr bwMode="auto">
            <a:xfrm>
              <a:off x="4612567"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7" name="Oval 240"/>
            <p:cNvSpPr>
              <a:spLocks noChangeAspect="1" noChangeArrowheads="1"/>
            </p:cNvSpPr>
            <p:nvPr/>
          </p:nvSpPr>
          <p:spPr bwMode="auto">
            <a:xfrm>
              <a:off x="3387682"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8" name="Oval 241"/>
            <p:cNvSpPr>
              <a:spLocks noChangeAspect="1" noChangeArrowheads="1"/>
            </p:cNvSpPr>
            <p:nvPr/>
          </p:nvSpPr>
          <p:spPr bwMode="auto">
            <a:xfrm>
              <a:off x="3498746"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9" name="Oval 242"/>
            <p:cNvSpPr>
              <a:spLocks noChangeAspect="1" noChangeArrowheads="1"/>
            </p:cNvSpPr>
            <p:nvPr/>
          </p:nvSpPr>
          <p:spPr bwMode="auto">
            <a:xfrm>
              <a:off x="3610604" y="2935723"/>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0" name="Oval 243"/>
            <p:cNvSpPr>
              <a:spLocks noChangeAspect="1" noChangeArrowheads="1"/>
            </p:cNvSpPr>
            <p:nvPr/>
          </p:nvSpPr>
          <p:spPr bwMode="auto">
            <a:xfrm>
              <a:off x="3721669"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1" name="Oval 244"/>
            <p:cNvSpPr>
              <a:spLocks noChangeAspect="1" noChangeArrowheads="1"/>
            </p:cNvSpPr>
            <p:nvPr/>
          </p:nvSpPr>
          <p:spPr bwMode="auto">
            <a:xfrm>
              <a:off x="3832734"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2" name="Oval 245"/>
            <p:cNvSpPr>
              <a:spLocks noChangeAspect="1" noChangeArrowheads="1"/>
            </p:cNvSpPr>
            <p:nvPr/>
          </p:nvSpPr>
          <p:spPr bwMode="auto">
            <a:xfrm>
              <a:off x="3944592"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3" name="Oval 246"/>
            <p:cNvSpPr>
              <a:spLocks noChangeAspect="1" noChangeArrowheads="1"/>
            </p:cNvSpPr>
            <p:nvPr/>
          </p:nvSpPr>
          <p:spPr bwMode="auto">
            <a:xfrm>
              <a:off x="4055657"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4" name="Oval 247"/>
            <p:cNvSpPr>
              <a:spLocks noChangeAspect="1" noChangeArrowheads="1"/>
            </p:cNvSpPr>
            <p:nvPr/>
          </p:nvSpPr>
          <p:spPr bwMode="auto">
            <a:xfrm>
              <a:off x="4166721"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5" name="Oval 248"/>
            <p:cNvSpPr>
              <a:spLocks noChangeAspect="1" noChangeArrowheads="1"/>
            </p:cNvSpPr>
            <p:nvPr/>
          </p:nvSpPr>
          <p:spPr bwMode="auto">
            <a:xfrm>
              <a:off x="4278579"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6" name="Oval 249"/>
            <p:cNvSpPr>
              <a:spLocks noChangeAspect="1" noChangeArrowheads="1"/>
            </p:cNvSpPr>
            <p:nvPr/>
          </p:nvSpPr>
          <p:spPr bwMode="auto">
            <a:xfrm>
              <a:off x="4389644"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7" name="Oval 250"/>
            <p:cNvSpPr>
              <a:spLocks noChangeAspect="1" noChangeArrowheads="1"/>
            </p:cNvSpPr>
            <p:nvPr/>
          </p:nvSpPr>
          <p:spPr bwMode="auto">
            <a:xfrm>
              <a:off x="4500709"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8" name="Oval 251"/>
            <p:cNvSpPr>
              <a:spLocks noChangeAspect="1" noChangeArrowheads="1"/>
            </p:cNvSpPr>
            <p:nvPr/>
          </p:nvSpPr>
          <p:spPr bwMode="auto">
            <a:xfrm>
              <a:off x="4612567"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9" name="Oval 252"/>
            <p:cNvSpPr>
              <a:spLocks noChangeAspect="1" noChangeArrowheads="1"/>
            </p:cNvSpPr>
            <p:nvPr/>
          </p:nvSpPr>
          <p:spPr bwMode="auto">
            <a:xfrm>
              <a:off x="3387682"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0" name="Oval 253"/>
            <p:cNvSpPr>
              <a:spLocks noChangeAspect="1" noChangeArrowheads="1"/>
            </p:cNvSpPr>
            <p:nvPr/>
          </p:nvSpPr>
          <p:spPr bwMode="auto">
            <a:xfrm>
              <a:off x="3498746"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1" name="Oval 254"/>
            <p:cNvSpPr>
              <a:spLocks noChangeAspect="1" noChangeArrowheads="1"/>
            </p:cNvSpPr>
            <p:nvPr/>
          </p:nvSpPr>
          <p:spPr bwMode="auto">
            <a:xfrm>
              <a:off x="3610604" y="3040326"/>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2" name="Oval 255"/>
            <p:cNvSpPr>
              <a:spLocks noChangeAspect="1" noChangeArrowheads="1"/>
            </p:cNvSpPr>
            <p:nvPr/>
          </p:nvSpPr>
          <p:spPr bwMode="auto">
            <a:xfrm>
              <a:off x="3721669"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3" name="Oval 256"/>
            <p:cNvSpPr>
              <a:spLocks noChangeAspect="1" noChangeArrowheads="1"/>
            </p:cNvSpPr>
            <p:nvPr/>
          </p:nvSpPr>
          <p:spPr bwMode="auto">
            <a:xfrm>
              <a:off x="3832734"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4" name="Oval 257"/>
            <p:cNvSpPr>
              <a:spLocks noChangeAspect="1" noChangeArrowheads="1"/>
            </p:cNvSpPr>
            <p:nvPr/>
          </p:nvSpPr>
          <p:spPr bwMode="auto">
            <a:xfrm>
              <a:off x="3944592"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5" name="Oval 258"/>
            <p:cNvSpPr>
              <a:spLocks noChangeAspect="1" noChangeArrowheads="1"/>
            </p:cNvSpPr>
            <p:nvPr/>
          </p:nvSpPr>
          <p:spPr bwMode="auto">
            <a:xfrm>
              <a:off x="4055657"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6" name="Oval 259"/>
            <p:cNvSpPr>
              <a:spLocks noChangeAspect="1" noChangeArrowheads="1"/>
            </p:cNvSpPr>
            <p:nvPr/>
          </p:nvSpPr>
          <p:spPr bwMode="auto">
            <a:xfrm>
              <a:off x="4166721"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7" name="Oval 260"/>
            <p:cNvSpPr>
              <a:spLocks noChangeAspect="1" noChangeArrowheads="1"/>
            </p:cNvSpPr>
            <p:nvPr/>
          </p:nvSpPr>
          <p:spPr bwMode="auto">
            <a:xfrm>
              <a:off x="4278579"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8" name="Oval 261"/>
            <p:cNvSpPr>
              <a:spLocks noChangeAspect="1" noChangeArrowheads="1"/>
            </p:cNvSpPr>
            <p:nvPr/>
          </p:nvSpPr>
          <p:spPr bwMode="auto">
            <a:xfrm>
              <a:off x="4389644"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9" name="Oval 262"/>
            <p:cNvSpPr>
              <a:spLocks noChangeAspect="1" noChangeArrowheads="1"/>
            </p:cNvSpPr>
            <p:nvPr/>
          </p:nvSpPr>
          <p:spPr bwMode="auto">
            <a:xfrm>
              <a:off x="4500709"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30" name="Oval 263"/>
            <p:cNvSpPr>
              <a:spLocks noChangeAspect="1" noChangeArrowheads="1"/>
            </p:cNvSpPr>
            <p:nvPr/>
          </p:nvSpPr>
          <p:spPr bwMode="auto">
            <a:xfrm>
              <a:off x="4612567"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31" name="Freeform 264"/>
            <p:cNvSpPr>
              <a:spLocks noChangeAspect="1"/>
            </p:cNvSpPr>
            <p:nvPr/>
          </p:nvSpPr>
          <p:spPr bwMode="auto">
            <a:xfrm>
              <a:off x="3531272" y="2254217"/>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1132" name="Freeform 265"/>
            <p:cNvSpPr>
              <a:spLocks noChangeAspect="1"/>
            </p:cNvSpPr>
            <p:nvPr/>
          </p:nvSpPr>
          <p:spPr bwMode="auto">
            <a:xfrm>
              <a:off x="3643924" y="2252632"/>
              <a:ext cx="22213" cy="3883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1133" name="Freeform 266"/>
            <p:cNvSpPr>
              <a:spLocks noChangeAspect="1"/>
            </p:cNvSpPr>
            <p:nvPr/>
          </p:nvSpPr>
          <p:spPr bwMode="auto">
            <a:xfrm>
              <a:off x="3866053" y="2254217"/>
              <a:ext cx="23006" cy="37245"/>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1134" name="Freeform 267"/>
            <p:cNvSpPr>
              <a:spLocks noChangeAspect="1"/>
            </p:cNvSpPr>
            <p:nvPr/>
          </p:nvSpPr>
          <p:spPr bwMode="auto">
            <a:xfrm>
              <a:off x="3971565" y="2253424"/>
              <a:ext cx="22213" cy="3803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1135" name="Freeform 268"/>
            <p:cNvSpPr>
              <a:spLocks noChangeAspect="1"/>
            </p:cNvSpPr>
            <p:nvPr/>
          </p:nvSpPr>
          <p:spPr bwMode="auto">
            <a:xfrm>
              <a:off x="3750229" y="2250254"/>
              <a:ext cx="25386" cy="41207"/>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1136" name="Freeform 269"/>
            <p:cNvSpPr>
              <a:spLocks noChangeAspect="1"/>
            </p:cNvSpPr>
            <p:nvPr/>
          </p:nvSpPr>
          <p:spPr bwMode="auto">
            <a:xfrm>
              <a:off x="4196074" y="2254217"/>
              <a:ext cx="21420" cy="37245"/>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1137" name="Freeform 270"/>
            <p:cNvSpPr>
              <a:spLocks noChangeAspect="1"/>
            </p:cNvSpPr>
            <p:nvPr/>
          </p:nvSpPr>
          <p:spPr bwMode="auto">
            <a:xfrm>
              <a:off x="4302379" y="2254217"/>
              <a:ext cx="21420" cy="37245"/>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1138" name="Line 271"/>
            <p:cNvSpPr>
              <a:spLocks noChangeAspect="1" noChangeShapeType="1"/>
            </p:cNvSpPr>
            <p:nvPr/>
          </p:nvSpPr>
          <p:spPr bwMode="auto">
            <a:xfrm>
              <a:off x="3426554" y="2251047"/>
              <a:ext cx="793" cy="40415"/>
            </a:xfrm>
            <a:prstGeom prst="line">
              <a:avLst/>
            </a:prstGeom>
            <a:noFill/>
            <a:ln w="12700">
              <a:solidFill>
                <a:schemeClr val="tx1"/>
              </a:solidFill>
              <a:round/>
              <a:headEnd/>
              <a:tailEnd/>
            </a:ln>
          </p:spPr>
          <p:txBody>
            <a:bodyPr/>
            <a:lstStyle/>
            <a:p>
              <a:endParaRPr lang="ru-RU"/>
            </a:p>
          </p:txBody>
        </p:sp>
        <p:sp>
          <p:nvSpPr>
            <p:cNvPr id="21139" name="Oval 272"/>
            <p:cNvSpPr>
              <a:spLocks noChangeAspect="1" noChangeArrowheads="1"/>
            </p:cNvSpPr>
            <p:nvPr/>
          </p:nvSpPr>
          <p:spPr bwMode="auto">
            <a:xfrm>
              <a:off x="4432483" y="2253424"/>
              <a:ext cx="25386" cy="3803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1140" name="Group 273"/>
            <p:cNvGrpSpPr>
              <a:grpSpLocks noChangeAspect="1"/>
            </p:cNvGrpSpPr>
            <p:nvPr/>
          </p:nvGrpSpPr>
          <p:grpSpPr bwMode="auto">
            <a:xfrm>
              <a:off x="4085010" y="2251047"/>
              <a:ext cx="15073" cy="40415"/>
              <a:chOff x="1028" y="1281"/>
              <a:chExt cx="52" cy="136"/>
            </a:xfrm>
          </p:grpSpPr>
          <p:sp>
            <p:nvSpPr>
              <p:cNvPr id="21204" name="Line 274"/>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1205" name="Line 275"/>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1141" name="Line 276"/>
            <p:cNvSpPr>
              <a:spLocks noChangeAspect="1" noChangeShapeType="1"/>
            </p:cNvSpPr>
            <p:nvPr/>
          </p:nvSpPr>
          <p:spPr bwMode="auto">
            <a:xfrm>
              <a:off x="4536408" y="2251047"/>
              <a:ext cx="793" cy="40415"/>
            </a:xfrm>
            <a:prstGeom prst="line">
              <a:avLst/>
            </a:prstGeom>
            <a:noFill/>
            <a:ln w="12700">
              <a:solidFill>
                <a:schemeClr val="tx1"/>
              </a:solidFill>
              <a:round/>
              <a:headEnd/>
              <a:tailEnd/>
            </a:ln>
          </p:spPr>
          <p:txBody>
            <a:bodyPr/>
            <a:lstStyle/>
            <a:p>
              <a:endParaRPr lang="ru-RU"/>
            </a:p>
          </p:txBody>
        </p:sp>
        <p:sp>
          <p:nvSpPr>
            <p:cNvPr id="21142" name="Line 277"/>
            <p:cNvSpPr>
              <a:spLocks noChangeAspect="1" noChangeShapeType="1"/>
            </p:cNvSpPr>
            <p:nvPr/>
          </p:nvSpPr>
          <p:spPr bwMode="auto">
            <a:xfrm>
              <a:off x="4412651" y="2251047"/>
              <a:ext cx="0" cy="40415"/>
            </a:xfrm>
            <a:prstGeom prst="line">
              <a:avLst/>
            </a:prstGeom>
            <a:noFill/>
            <a:ln w="12700">
              <a:solidFill>
                <a:schemeClr val="tx1"/>
              </a:solidFill>
              <a:round/>
              <a:headEnd/>
              <a:tailEnd/>
            </a:ln>
          </p:spPr>
          <p:txBody>
            <a:bodyPr/>
            <a:lstStyle/>
            <a:p>
              <a:endParaRPr lang="ru-RU"/>
            </a:p>
          </p:txBody>
        </p:sp>
        <p:sp>
          <p:nvSpPr>
            <p:cNvPr id="21143" name="Line 278"/>
            <p:cNvSpPr>
              <a:spLocks noChangeAspect="1" noChangeShapeType="1"/>
            </p:cNvSpPr>
            <p:nvPr/>
          </p:nvSpPr>
          <p:spPr bwMode="auto">
            <a:xfrm>
              <a:off x="4557828" y="2251047"/>
              <a:ext cx="793" cy="40415"/>
            </a:xfrm>
            <a:prstGeom prst="line">
              <a:avLst/>
            </a:prstGeom>
            <a:noFill/>
            <a:ln w="12700">
              <a:solidFill>
                <a:schemeClr val="tx1"/>
              </a:solidFill>
              <a:round/>
              <a:headEnd/>
              <a:tailEnd/>
            </a:ln>
          </p:spPr>
          <p:txBody>
            <a:bodyPr/>
            <a:lstStyle/>
            <a:p>
              <a:endParaRPr lang="ru-RU"/>
            </a:p>
          </p:txBody>
        </p:sp>
        <p:sp>
          <p:nvSpPr>
            <p:cNvPr id="21144" name="Line 279"/>
            <p:cNvSpPr>
              <a:spLocks noChangeAspect="1" noChangeShapeType="1"/>
            </p:cNvSpPr>
            <p:nvPr/>
          </p:nvSpPr>
          <p:spPr bwMode="auto">
            <a:xfrm>
              <a:off x="4641127" y="2251047"/>
              <a:ext cx="793" cy="40415"/>
            </a:xfrm>
            <a:prstGeom prst="line">
              <a:avLst/>
            </a:prstGeom>
            <a:noFill/>
            <a:ln w="12700">
              <a:solidFill>
                <a:schemeClr val="tx1"/>
              </a:solidFill>
              <a:round/>
              <a:headEnd/>
              <a:tailEnd/>
            </a:ln>
          </p:spPr>
          <p:txBody>
            <a:bodyPr/>
            <a:lstStyle/>
            <a:p>
              <a:endParaRPr lang="ru-RU"/>
            </a:p>
          </p:txBody>
        </p:sp>
        <p:sp>
          <p:nvSpPr>
            <p:cNvPr id="21145" name="Freeform 280"/>
            <p:cNvSpPr>
              <a:spLocks noChangeAspect="1"/>
            </p:cNvSpPr>
            <p:nvPr/>
          </p:nvSpPr>
          <p:spPr bwMode="auto">
            <a:xfrm>
              <a:off x="4657786" y="2254217"/>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1146" name="Group 281"/>
            <p:cNvGrpSpPr>
              <a:grpSpLocks noChangeAspect="1"/>
            </p:cNvGrpSpPr>
            <p:nvPr/>
          </p:nvGrpSpPr>
          <p:grpSpPr bwMode="auto">
            <a:xfrm>
              <a:off x="3328183" y="2325537"/>
              <a:ext cx="38873" cy="50717"/>
              <a:chOff x="263" y="1301"/>
              <a:chExt cx="540" cy="690"/>
            </a:xfrm>
          </p:grpSpPr>
          <p:sp>
            <p:nvSpPr>
              <p:cNvPr id="21202" name="Freeform 282"/>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1203" name="Line 283"/>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1147" name="Freeform 284"/>
            <p:cNvSpPr>
              <a:spLocks noChangeAspect="1"/>
            </p:cNvSpPr>
            <p:nvPr/>
          </p:nvSpPr>
          <p:spPr bwMode="auto">
            <a:xfrm>
              <a:off x="3330563" y="2431725"/>
              <a:ext cx="36493" cy="49924"/>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21148" name="Freeform 285"/>
            <p:cNvSpPr>
              <a:spLocks noChangeAspect="1"/>
            </p:cNvSpPr>
            <p:nvPr/>
          </p:nvSpPr>
          <p:spPr bwMode="auto">
            <a:xfrm>
              <a:off x="3326596" y="2537121"/>
              <a:ext cx="40459" cy="50717"/>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1149" name="Freeform 286"/>
            <p:cNvSpPr>
              <a:spLocks noChangeAspect="1"/>
            </p:cNvSpPr>
            <p:nvPr/>
          </p:nvSpPr>
          <p:spPr bwMode="auto">
            <a:xfrm>
              <a:off x="3327389" y="2643309"/>
              <a:ext cx="39666" cy="50717"/>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1150" name="Group 287"/>
            <p:cNvGrpSpPr>
              <a:grpSpLocks noChangeAspect="1"/>
            </p:cNvGrpSpPr>
            <p:nvPr/>
          </p:nvGrpSpPr>
          <p:grpSpPr bwMode="auto">
            <a:xfrm>
              <a:off x="3332943" y="2748705"/>
              <a:ext cx="34113" cy="50717"/>
              <a:chOff x="3017" y="1343"/>
              <a:chExt cx="420" cy="612"/>
            </a:xfrm>
          </p:grpSpPr>
          <p:sp>
            <p:nvSpPr>
              <p:cNvPr id="21200" name="Freeform 288"/>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1201" name="Line 289"/>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1151" name="Group 290"/>
            <p:cNvGrpSpPr>
              <a:grpSpLocks noChangeAspect="1"/>
            </p:cNvGrpSpPr>
            <p:nvPr/>
          </p:nvGrpSpPr>
          <p:grpSpPr bwMode="auto">
            <a:xfrm>
              <a:off x="3335323" y="2854893"/>
              <a:ext cx="31733" cy="50717"/>
              <a:chOff x="3653" y="1343"/>
              <a:chExt cx="384" cy="612"/>
            </a:xfrm>
          </p:grpSpPr>
          <p:sp>
            <p:nvSpPr>
              <p:cNvPr id="21198" name="Freeform 291"/>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1199" name="Line 292"/>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1152" name="Freeform 293"/>
            <p:cNvSpPr>
              <a:spLocks noChangeAspect="1"/>
            </p:cNvSpPr>
            <p:nvPr/>
          </p:nvSpPr>
          <p:spPr bwMode="auto">
            <a:xfrm>
              <a:off x="3323423" y="2961081"/>
              <a:ext cx="43633" cy="49924"/>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1153" name="Group 294"/>
            <p:cNvGrpSpPr>
              <a:grpSpLocks noChangeAspect="1"/>
            </p:cNvGrpSpPr>
            <p:nvPr/>
          </p:nvGrpSpPr>
          <p:grpSpPr bwMode="auto">
            <a:xfrm>
              <a:off x="3329769" y="3067270"/>
              <a:ext cx="37286" cy="49924"/>
              <a:chOff x="4991" y="1343"/>
              <a:chExt cx="456" cy="618"/>
            </a:xfrm>
          </p:grpSpPr>
          <p:sp>
            <p:nvSpPr>
              <p:cNvPr id="21195" name="Line 295"/>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1196" name="Line 296"/>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1197" name="Line 297"/>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1154" name="Freeform 298"/>
            <p:cNvSpPr>
              <a:spLocks noChangeAspect="1"/>
            </p:cNvSpPr>
            <p:nvPr/>
          </p:nvSpPr>
          <p:spPr bwMode="auto">
            <a:xfrm>
              <a:off x="3306763" y="2233613"/>
              <a:ext cx="1462088" cy="966788"/>
            </a:xfrm>
            <a:custGeom>
              <a:avLst/>
              <a:gdLst>
                <a:gd name="T0" fmla="*/ 0 w 3690"/>
                <a:gd name="T1" fmla="*/ 30088 h 2442"/>
                <a:gd name="T2" fmla="*/ 45566 w 3690"/>
                <a:gd name="T3" fmla="*/ 30088 h 2442"/>
                <a:gd name="T4" fmla="*/ 45566 w 3690"/>
                <a:gd name="T5" fmla="*/ 0 h 2442"/>
                <a:gd name="T6" fmla="*/ 2377 w 3690"/>
                <a:gd name="T7" fmla="*/ 0 h 2442"/>
                <a:gd name="T8" fmla="*/ 0 w 3690"/>
                <a:gd name="T9" fmla="*/ 1584 h 2442"/>
                <a:gd name="T10" fmla="*/ 0 w 3690"/>
                <a:gd name="T11" fmla="*/ 3008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1155" name="Oval 299"/>
            <p:cNvSpPr>
              <a:spLocks noChangeArrowheads="1"/>
            </p:cNvSpPr>
            <p:nvPr/>
          </p:nvSpPr>
          <p:spPr bwMode="auto">
            <a:xfrm>
              <a:off x="5170488" y="2068513"/>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1156" name="Rectangle 300"/>
            <p:cNvSpPr>
              <a:spLocks noChangeArrowheads="1"/>
            </p:cNvSpPr>
            <p:nvPr/>
          </p:nvSpPr>
          <p:spPr bwMode="auto">
            <a:xfrm>
              <a:off x="5389563" y="2833688"/>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1157" name="Line 316"/>
            <p:cNvSpPr>
              <a:spLocks noChangeShapeType="1"/>
            </p:cNvSpPr>
            <p:nvPr/>
          </p:nvSpPr>
          <p:spPr bwMode="auto">
            <a:xfrm flipV="1">
              <a:off x="4689476" y="2265363"/>
              <a:ext cx="731838" cy="363538"/>
            </a:xfrm>
            <a:prstGeom prst="line">
              <a:avLst/>
            </a:prstGeom>
            <a:noFill/>
            <a:ln w="12700">
              <a:solidFill>
                <a:srgbClr val="006600"/>
              </a:solidFill>
              <a:round/>
              <a:headEnd/>
              <a:tailEnd/>
            </a:ln>
          </p:spPr>
          <p:txBody>
            <a:bodyPr/>
            <a:lstStyle/>
            <a:p>
              <a:endParaRPr lang="ru-RU"/>
            </a:p>
          </p:txBody>
        </p:sp>
        <p:sp>
          <p:nvSpPr>
            <p:cNvPr id="21158" name="Line 317"/>
            <p:cNvSpPr>
              <a:spLocks noChangeShapeType="1"/>
            </p:cNvSpPr>
            <p:nvPr/>
          </p:nvSpPr>
          <p:spPr bwMode="auto">
            <a:xfrm>
              <a:off x="4678363" y="2730501"/>
              <a:ext cx="792163" cy="347663"/>
            </a:xfrm>
            <a:prstGeom prst="line">
              <a:avLst/>
            </a:prstGeom>
            <a:noFill/>
            <a:ln w="12700">
              <a:solidFill>
                <a:srgbClr val="006600"/>
              </a:solidFill>
              <a:round/>
              <a:headEnd/>
              <a:tailEnd/>
            </a:ln>
          </p:spPr>
          <p:txBody>
            <a:bodyPr/>
            <a:lstStyle/>
            <a:p>
              <a:endParaRPr lang="ru-RU"/>
            </a:p>
          </p:txBody>
        </p:sp>
        <p:sp>
          <p:nvSpPr>
            <p:cNvPr id="21159" name="AutoShape 544"/>
            <p:cNvSpPr>
              <a:spLocks noChangeAspect="1" noChangeArrowheads="1"/>
            </p:cNvSpPr>
            <p:nvPr/>
          </p:nvSpPr>
          <p:spPr bwMode="auto">
            <a:xfrm>
              <a:off x="669607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0" name="AutoShape 545"/>
            <p:cNvSpPr>
              <a:spLocks noChangeAspect="1" noChangeArrowheads="1"/>
            </p:cNvSpPr>
            <p:nvPr/>
          </p:nvSpPr>
          <p:spPr bwMode="auto">
            <a:xfrm>
              <a:off x="758190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1" name="AutoShape 546"/>
            <p:cNvSpPr>
              <a:spLocks noChangeAspect="1" noChangeArrowheads="1"/>
            </p:cNvSpPr>
            <p:nvPr/>
          </p:nvSpPr>
          <p:spPr bwMode="auto">
            <a:xfrm>
              <a:off x="590867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2" name="AutoShape 547"/>
            <p:cNvSpPr>
              <a:spLocks noChangeAspect="1" noChangeArrowheads="1"/>
            </p:cNvSpPr>
            <p:nvPr/>
          </p:nvSpPr>
          <p:spPr bwMode="auto">
            <a:xfrm>
              <a:off x="720725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3" name="AutoShape 548"/>
            <p:cNvSpPr>
              <a:spLocks noChangeAspect="1" noChangeArrowheads="1"/>
            </p:cNvSpPr>
            <p:nvPr/>
          </p:nvSpPr>
          <p:spPr bwMode="auto">
            <a:xfrm>
              <a:off x="630872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4" name="AutoShape 549"/>
            <p:cNvSpPr>
              <a:spLocks noChangeAspect="1" noChangeArrowheads="1"/>
            </p:cNvSpPr>
            <p:nvPr/>
          </p:nvSpPr>
          <p:spPr bwMode="auto">
            <a:xfrm>
              <a:off x="682625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5" name="AutoShape 550"/>
            <p:cNvSpPr>
              <a:spLocks noChangeAspect="1" noChangeArrowheads="1"/>
            </p:cNvSpPr>
            <p:nvPr/>
          </p:nvSpPr>
          <p:spPr bwMode="auto">
            <a:xfrm>
              <a:off x="657066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6" name="AutoShape 551"/>
            <p:cNvSpPr>
              <a:spLocks noChangeAspect="1" noChangeArrowheads="1"/>
            </p:cNvSpPr>
            <p:nvPr/>
          </p:nvSpPr>
          <p:spPr bwMode="auto">
            <a:xfrm>
              <a:off x="733266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7" name="AutoShape 552"/>
            <p:cNvSpPr>
              <a:spLocks noChangeAspect="1" noChangeArrowheads="1"/>
            </p:cNvSpPr>
            <p:nvPr/>
          </p:nvSpPr>
          <p:spPr bwMode="auto">
            <a:xfrm>
              <a:off x="694531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8" name="AutoShape 553"/>
            <p:cNvSpPr>
              <a:spLocks noChangeAspect="1" noChangeArrowheads="1"/>
            </p:cNvSpPr>
            <p:nvPr/>
          </p:nvSpPr>
          <p:spPr bwMode="auto">
            <a:xfrm>
              <a:off x="746442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9" name="AutoShape 554"/>
            <p:cNvSpPr>
              <a:spLocks noChangeAspect="1" noChangeArrowheads="1"/>
            </p:cNvSpPr>
            <p:nvPr/>
          </p:nvSpPr>
          <p:spPr bwMode="auto">
            <a:xfrm>
              <a:off x="707072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0" name="AutoShape 555"/>
            <p:cNvSpPr>
              <a:spLocks noChangeAspect="1" noChangeArrowheads="1"/>
            </p:cNvSpPr>
            <p:nvPr/>
          </p:nvSpPr>
          <p:spPr bwMode="auto">
            <a:xfrm>
              <a:off x="617696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1" name="AutoShape 556"/>
            <p:cNvSpPr>
              <a:spLocks noChangeAspect="1" noChangeArrowheads="1"/>
            </p:cNvSpPr>
            <p:nvPr/>
          </p:nvSpPr>
          <p:spPr bwMode="auto">
            <a:xfrm>
              <a:off x="5770564"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2" name="AutoShape 557"/>
            <p:cNvSpPr>
              <a:spLocks noChangeAspect="1" noChangeArrowheads="1"/>
            </p:cNvSpPr>
            <p:nvPr/>
          </p:nvSpPr>
          <p:spPr bwMode="auto">
            <a:xfrm>
              <a:off x="643890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3" name="AutoShape 558"/>
            <p:cNvSpPr>
              <a:spLocks noChangeAspect="1" noChangeArrowheads="1"/>
            </p:cNvSpPr>
            <p:nvPr/>
          </p:nvSpPr>
          <p:spPr bwMode="auto">
            <a:xfrm>
              <a:off x="604520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4" name="Freeform 559"/>
            <p:cNvSpPr>
              <a:spLocks noChangeAspect="1"/>
            </p:cNvSpPr>
            <p:nvPr/>
          </p:nvSpPr>
          <p:spPr bwMode="auto">
            <a:xfrm>
              <a:off x="5734051"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5" name="Freeform 560"/>
            <p:cNvSpPr>
              <a:spLocks noChangeAspect="1"/>
            </p:cNvSpPr>
            <p:nvPr/>
          </p:nvSpPr>
          <p:spPr bwMode="auto">
            <a:xfrm>
              <a:off x="58626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6" name="Freeform 561"/>
            <p:cNvSpPr>
              <a:spLocks noChangeAspect="1"/>
            </p:cNvSpPr>
            <p:nvPr/>
          </p:nvSpPr>
          <p:spPr bwMode="auto">
            <a:xfrm>
              <a:off x="59896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7" name="Freeform 562"/>
            <p:cNvSpPr>
              <a:spLocks noChangeAspect="1"/>
            </p:cNvSpPr>
            <p:nvPr/>
          </p:nvSpPr>
          <p:spPr bwMode="auto">
            <a:xfrm>
              <a:off x="6118226"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8" name="Freeform 563"/>
            <p:cNvSpPr>
              <a:spLocks noChangeAspect="1"/>
            </p:cNvSpPr>
            <p:nvPr/>
          </p:nvSpPr>
          <p:spPr bwMode="auto">
            <a:xfrm>
              <a:off x="6246814"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9" name="Freeform 564"/>
            <p:cNvSpPr>
              <a:spLocks noChangeAspect="1"/>
            </p:cNvSpPr>
            <p:nvPr/>
          </p:nvSpPr>
          <p:spPr bwMode="auto">
            <a:xfrm>
              <a:off x="6373814"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0" name="Freeform 565"/>
            <p:cNvSpPr>
              <a:spLocks noChangeAspect="1"/>
            </p:cNvSpPr>
            <p:nvPr/>
          </p:nvSpPr>
          <p:spPr bwMode="auto">
            <a:xfrm>
              <a:off x="6502401"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1" name="Freeform 566"/>
            <p:cNvSpPr>
              <a:spLocks noChangeAspect="1"/>
            </p:cNvSpPr>
            <p:nvPr/>
          </p:nvSpPr>
          <p:spPr bwMode="auto">
            <a:xfrm>
              <a:off x="6629401"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2" name="Freeform 567"/>
            <p:cNvSpPr>
              <a:spLocks noChangeAspect="1"/>
            </p:cNvSpPr>
            <p:nvPr/>
          </p:nvSpPr>
          <p:spPr bwMode="auto">
            <a:xfrm>
              <a:off x="6757989"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3" name="Freeform 568"/>
            <p:cNvSpPr>
              <a:spLocks noChangeAspect="1"/>
            </p:cNvSpPr>
            <p:nvPr/>
          </p:nvSpPr>
          <p:spPr bwMode="auto">
            <a:xfrm>
              <a:off x="6886576"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4" name="Freeform 569"/>
            <p:cNvSpPr>
              <a:spLocks noChangeAspect="1"/>
            </p:cNvSpPr>
            <p:nvPr/>
          </p:nvSpPr>
          <p:spPr bwMode="auto">
            <a:xfrm>
              <a:off x="7013576"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5" name="Freeform 570"/>
            <p:cNvSpPr>
              <a:spLocks noChangeAspect="1"/>
            </p:cNvSpPr>
            <p:nvPr/>
          </p:nvSpPr>
          <p:spPr bwMode="auto">
            <a:xfrm>
              <a:off x="7140576"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6" name="Freeform 571"/>
            <p:cNvSpPr>
              <a:spLocks noChangeAspect="1"/>
            </p:cNvSpPr>
            <p:nvPr/>
          </p:nvSpPr>
          <p:spPr bwMode="auto">
            <a:xfrm>
              <a:off x="7269164"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7" name="Freeform 572"/>
            <p:cNvSpPr>
              <a:spLocks noChangeAspect="1"/>
            </p:cNvSpPr>
            <p:nvPr/>
          </p:nvSpPr>
          <p:spPr bwMode="auto">
            <a:xfrm>
              <a:off x="7396164"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8" name="Freeform 573"/>
            <p:cNvSpPr>
              <a:spLocks noChangeAspect="1"/>
            </p:cNvSpPr>
            <p:nvPr/>
          </p:nvSpPr>
          <p:spPr bwMode="auto">
            <a:xfrm>
              <a:off x="7524751"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9" name="Freeform 574"/>
            <p:cNvSpPr>
              <a:spLocks noChangeAspect="1"/>
            </p:cNvSpPr>
            <p:nvPr/>
          </p:nvSpPr>
          <p:spPr bwMode="auto">
            <a:xfrm>
              <a:off x="7653339"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90" name="Freeform 575"/>
            <p:cNvSpPr>
              <a:spLocks noChangeAspect="1"/>
            </p:cNvSpPr>
            <p:nvPr/>
          </p:nvSpPr>
          <p:spPr bwMode="auto">
            <a:xfrm>
              <a:off x="77803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91" name="Freeform 576"/>
            <p:cNvSpPr>
              <a:spLocks noChangeAspect="1"/>
            </p:cNvSpPr>
            <p:nvPr/>
          </p:nvSpPr>
          <p:spPr bwMode="auto">
            <a:xfrm>
              <a:off x="79073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92" name="AutoShape 577"/>
            <p:cNvSpPr>
              <a:spLocks noChangeAspect="1" noChangeArrowheads="1"/>
            </p:cNvSpPr>
            <p:nvPr/>
          </p:nvSpPr>
          <p:spPr bwMode="auto">
            <a:xfrm>
              <a:off x="7961314" y="2600326"/>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93" name="AutoShape 578"/>
            <p:cNvSpPr>
              <a:spLocks noChangeAspect="1" noChangeArrowheads="1"/>
            </p:cNvSpPr>
            <p:nvPr/>
          </p:nvSpPr>
          <p:spPr bwMode="auto">
            <a:xfrm>
              <a:off x="7710489" y="2600326"/>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94" name="AutoShape 579"/>
            <p:cNvSpPr>
              <a:spLocks noChangeAspect="1" noChangeArrowheads="1"/>
            </p:cNvSpPr>
            <p:nvPr/>
          </p:nvSpPr>
          <p:spPr bwMode="auto">
            <a:xfrm>
              <a:off x="7842251" y="2600326"/>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grpSp>
      <p:grpSp>
        <p:nvGrpSpPr>
          <p:cNvPr id="20490" name="Group 3"/>
          <p:cNvGrpSpPr>
            <a:grpSpLocks/>
          </p:cNvGrpSpPr>
          <p:nvPr/>
        </p:nvGrpSpPr>
        <p:grpSpPr bwMode="auto">
          <a:xfrm>
            <a:off x="3306763" y="3152775"/>
            <a:ext cx="5359400" cy="1190625"/>
            <a:chOff x="3306763" y="3328988"/>
            <a:chExt cx="5359400" cy="1190625"/>
          </a:xfrm>
        </p:grpSpPr>
        <p:sp>
          <p:nvSpPr>
            <p:cNvPr id="20845" name="Oval 588"/>
            <p:cNvSpPr>
              <a:spLocks noChangeAspect="1" noChangeArrowheads="1"/>
            </p:cNvSpPr>
            <p:nvPr/>
          </p:nvSpPr>
          <p:spPr bwMode="auto">
            <a:xfrm>
              <a:off x="3387682"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6" name="Oval 589"/>
            <p:cNvSpPr>
              <a:spLocks noChangeAspect="1" noChangeArrowheads="1"/>
            </p:cNvSpPr>
            <p:nvPr/>
          </p:nvSpPr>
          <p:spPr bwMode="auto">
            <a:xfrm>
              <a:off x="3498746"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7" name="Oval 590"/>
            <p:cNvSpPr>
              <a:spLocks noChangeAspect="1" noChangeArrowheads="1"/>
            </p:cNvSpPr>
            <p:nvPr/>
          </p:nvSpPr>
          <p:spPr bwMode="auto">
            <a:xfrm>
              <a:off x="3610604" y="3570163"/>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8" name="Oval 591"/>
            <p:cNvSpPr>
              <a:spLocks noChangeAspect="1" noChangeArrowheads="1"/>
            </p:cNvSpPr>
            <p:nvPr/>
          </p:nvSpPr>
          <p:spPr bwMode="auto">
            <a:xfrm>
              <a:off x="3721669"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9" name="Oval 592"/>
            <p:cNvSpPr>
              <a:spLocks noChangeAspect="1" noChangeArrowheads="1"/>
            </p:cNvSpPr>
            <p:nvPr/>
          </p:nvSpPr>
          <p:spPr bwMode="auto">
            <a:xfrm>
              <a:off x="3832734"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0" name="Oval 593"/>
            <p:cNvSpPr>
              <a:spLocks noChangeAspect="1" noChangeArrowheads="1"/>
            </p:cNvSpPr>
            <p:nvPr/>
          </p:nvSpPr>
          <p:spPr bwMode="auto">
            <a:xfrm>
              <a:off x="3944592"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1" name="Oval 594"/>
            <p:cNvSpPr>
              <a:spLocks noChangeAspect="1" noChangeArrowheads="1"/>
            </p:cNvSpPr>
            <p:nvPr/>
          </p:nvSpPr>
          <p:spPr bwMode="auto">
            <a:xfrm>
              <a:off x="4055657"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2" name="Oval 595"/>
            <p:cNvSpPr>
              <a:spLocks noChangeAspect="1" noChangeArrowheads="1"/>
            </p:cNvSpPr>
            <p:nvPr/>
          </p:nvSpPr>
          <p:spPr bwMode="auto">
            <a:xfrm>
              <a:off x="4166721"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3" name="Oval 596"/>
            <p:cNvSpPr>
              <a:spLocks noChangeAspect="1" noChangeArrowheads="1"/>
            </p:cNvSpPr>
            <p:nvPr/>
          </p:nvSpPr>
          <p:spPr bwMode="auto">
            <a:xfrm>
              <a:off x="4278579"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4" name="Oval 597"/>
            <p:cNvSpPr>
              <a:spLocks noChangeAspect="1" noChangeArrowheads="1"/>
            </p:cNvSpPr>
            <p:nvPr/>
          </p:nvSpPr>
          <p:spPr bwMode="auto">
            <a:xfrm>
              <a:off x="4389644"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5" name="Oval 598"/>
            <p:cNvSpPr>
              <a:spLocks noChangeAspect="1" noChangeArrowheads="1"/>
            </p:cNvSpPr>
            <p:nvPr/>
          </p:nvSpPr>
          <p:spPr bwMode="auto">
            <a:xfrm>
              <a:off x="4500709"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6" name="Oval 599"/>
            <p:cNvSpPr>
              <a:spLocks noChangeAspect="1" noChangeArrowheads="1"/>
            </p:cNvSpPr>
            <p:nvPr/>
          </p:nvSpPr>
          <p:spPr bwMode="auto">
            <a:xfrm>
              <a:off x="4612567"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7" name="Oval 600"/>
            <p:cNvSpPr>
              <a:spLocks noChangeAspect="1" noChangeArrowheads="1"/>
            </p:cNvSpPr>
            <p:nvPr/>
          </p:nvSpPr>
          <p:spPr bwMode="auto">
            <a:xfrm>
              <a:off x="3387682"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8" name="Oval 601"/>
            <p:cNvSpPr>
              <a:spLocks noChangeAspect="1" noChangeArrowheads="1"/>
            </p:cNvSpPr>
            <p:nvPr/>
          </p:nvSpPr>
          <p:spPr bwMode="auto">
            <a:xfrm>
              <a:off x="3498746"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9" name="Oval 602"/>
            <p:cNvSpPr>
              <a:spLocks noChangeAspect="1" noChangeArrowheads="1"/>
            </p:cNvSpPr>
            <p:nvPr/>
          </p:nvSpPr>
          <p:spPr bwMode="auto">
            <a:xfrm>
              <a:off x="3610604" y="367397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0" name="Oval 603"/>
            <p:cNvSpPr>
              <a:spLocks noChangeAspect="1" noChangeArrowheads="1"/>
            </p:cNvSpPr>
            <p:nvPr/>
          </p:nvSpPr>
          <p:spPr bwMode="auto">
            <a:xfrm>
              <a:off x="3721669"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1" name="Oval 604"/>
            <p:cNvSpPr>
              <a:spLocks noChangeAspect="1" noChangeArrowheads="1"/>
            </p:cNvSpPr>
            <p:nvPr/>
          </p:nvSpPr>
          <p:spPr bwMode="auto">
            <a:xfrm>
              <a:off x="3832734"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2" name="Oval 605"/>
            <p:cNvSpPr>
              <a:spLocks noChangeAspect="1" noChangeArrowheads="1"/>
            </p:cNvSpPr>
            <p:nvPr/>
          </p:nvSpPr>
          <p:spPr bwMode="auto">
            <a:xfrm>
              <a:off x="3944592"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3" name="Oval 606"/>
            <p:cNvSpPr>
              <a:spLocks noChangeAspect="1" noChangeArrowheads="1"/>
            </p:cNvSpPr>
            <p:nvPr/>
          </p:nvSpPr>
          <p:spPr bwMode="auto">
            <a:xfrm>
              <a:off x="4055657"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4" name="Oval 607"/>
            <p:cNvSpPr>
              <a:spLocks noChangeAspect="1" noChangeArrowheads="1"/>
            </p:cNvSpPr>
            <p:nvPr/>
          </p:nvSpPr>
          <p:spPr bwMode="auto">
            <a:xfrm>
              <a:off x="4166721"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5" name="Oval 608"/>
            <p:cNvSpPr>
              <a:spLocks noChangeAspect="1" noChangeArrowheads="1"/>
            </p:cNvSpPr>
            <p:nvPr/>
          </p:nvSpPr>
          <p:spPr bwMode="auto">
            <a:xfrm>
              <a:off x="4278579"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6" name="Oval 609"/>
            <p:cNvSpPr>
              <a:spLocks noChangeAspect="1" noChangeArrowheads="1"/>
            </p:cNvSpPr>
            <p:nvPr/>
          </p:nvSpPr>
          <p:spPr bwMode="auto">
            <a:xfrm>
              <a:off x="4389644"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7" name="Oval 610"/>
            <p:cNvSpPr>
              <a:spLocks noChangeAspect="1" noChangeArrowheads="1"/>
            </p:cNvSpPr>
            <p:nvPr/>
          </p:nvSpPr>
          <p:spPr bwMode="auto">
            <a:xfrm>
              <a:off x="4500709"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8" name="Oval 611"/>
            <p:cNvSpPr>
              <a:spLocks noChangeAspect="1" noChangeArrowheads="1"/>
            </p:cNvSpPr>
            <p:nvPr/>
          </p:nvSpPr>
          <p:spPr bwMode="auto">
            <a:xfrm>
              <a:off x="4612567"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9" name="Oval 612"/>
            <p:cNvSpPr>
              <a:spLocks noChangeAspect="1" noChangeArrowheads="1"/>
            </p:cNvSpPr>
            <p:nvPr/>
          </p:nvSpPr>
          <p:spPr bwMode="auto">
            <a:xfrm>
              <a:off x="3387682"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0" name="Oval 613"/>
            <p:cNvSpPr>
              <a:spLocks noChangeAspect="1" noChangeArrowheads="1"/>
            </p:cNvSpPr>
            <p:nvPr/>
          </p:nvSpPr>
          <p:spPr bwMode="auto">
            <a:xfrm>
              <a:off x="3498746"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1" name="Oval 614"/>
            <p:cNvSpPr>
              <a:spLocks noChangeAspect="1" noChangeArrowheads="1"/>
            </p:cNvSpPr>
            <p:nvPr/>
          </p:nvSpPr>
          <p:spPr bwMode="auto">
            <a:xfrm>
              <a:off x="3610604" y="3778577"/>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2" name="Oval 615"/>
            <p:cNvSpPr>
              <a:spLocks noChangeAspect="1" noChangeArrowheads="1"/>
            </p:cNvSpPr>
            <p:nvPr/>
          </p:nvSpPr>
          <p:spPr bwMode="auto">
            <a:xfrm>
              <a:off x="3721669"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3" name="Oval 616"/>
            <p:cNvSpPr>
              <a:spLocks noChangeAspect="1" noChangeArrowheads="1"/>
            </p:cNvSpPr>
            <p:nvPr/>
          </p:nvSpPr>
          <p:spPr bwMode="auto">
            <a:xfrm>
              <a:off x="3832734"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4" name="Oval 617"/>
            <p:cNvSpPr>
              <a:spLocks noChangeAspect="1" noChangeArrowheads="1"/>
            </p:cNvSpPr>
            <p:nvPr/>
          </p:nvSpPr>
          <p:spPr bwMode="auto">
            <a:xfrm>
              <a:off x="3944592"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5" name="Oval 618"/>
            <p:cNvSpPr>
              <a:spLocks noChangeAspect="1" noChangeArrowheads="1"/>
            </p:cNvSpPr>
            <p:nvPr/>
          </p:nvSpPr>
          <p:spPr bwMode="auto">
            <a:xfrm>
              <a:off x="4055657"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6" name="Oval 619"/>
            <p:cNvSpPr>
              <a:spLocks noChangeAspect="1" noChangeArrowheads="1"/>
            </p:cNvSpPr>
            <p:nvPr/>
          </p:nvSpPr>
          <p:spPr bwMode="auto">
            <a:xfrm>
              <a:off x="4166721"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7" name="Oval 620"/>
            <p:cNvSpPr>
              <a:spLocks noChangeAspect="1" noChangeArrowheads="1"/>
            </p:cNvSpPr>
            <p:nvPr/>
          </p:nvSpPr>
          <p:spPr bwMode="auto">
            <a:xfrm>
              <a:off x="4278579"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8" name="Oval 621"/>
            <p:cNvSpPr>
              <a:spLocks noChangeAspect="1" noChangeArrowheads="1"/>
            </p:cNvSpPr>
            <p:nvPr/>
          </p:nvSpPr>
          <p:spPr bwMode="auto">
            <a:xfrm>
              <a:off x="4389644"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9" name="Oval 622"/>
            <p:cNvSpPr>
              <a:spLocks noChangeAspect="1" noChangeArrowheads="1"/>
            </p:cNvSpPr>
            <p:nvPr/>
          </p:nvSpPr>
          <p:spPr bwMode="auto">
            <a:xfrm>
              <a:off x="4500709"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0" name="Oval 623"/>
            <p:cNvSpPr>
              <a:spLocks noChangeAspect="1" noChangeArrowheads="1"/>
            </p:cNvSpPr>
            <p:nvPr/>
          </p:nvSpPr>
          <p:spPr bwMode="auto">
            <a:xfrm>
              <a:off x="4612567"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1" name="Oval 624"/>
            <p:cNvSpPr>
              <a:spLocks noChangeAspect="1" noChangeArrowheads="1"/>
            </p:cNvSpPr>
            <p:nvPr/>
          </p:nvSpPr>
          <p:spPr bwMode="auto">
            <a:xfrm>
              <a:off x="3387682"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2" name="Oval 625"/>
            <p:cNvSpPr>
              <a:spLocks noChangeAspect="1" noChangeArrowheads="1"/>
            </p:cNvSpPr>
            <p:nvPr/>
          </p:nvSpPr>
          <p:spPr bwMode="auto">
            <a:xfrm>
              <a:off x="3498746"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3" name="Oval 626"/>
            <p:cNvSpPr>
              <a:spLocks noChangeAspect="1" noChangeArrowheads="1"/>
            </p:cNvSpPr>
            <p:nvPr/>
          </p:nvSpPr>
          <p:spPr bwMode="auto">
            <a:xfrm>
              <a:off x="3610604" y="3883181"/>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4" name="Oval 627"/>
            <p:cNvSpPr>
              <a:spLocks noChangeAspect="1" noChangeArrowheads="1"/>
            </p:cNvSpPr>
            <p:nvPr/>
          </p:nvSpPr>
          <p:spPr bwMode="auto">
            <a:xfrm>
              <a:off x="3721669"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5" name="Oval 628"/>
            <p:cNvSpPr>
              <a:spLocks noChangeAspect="1" noChangeArrowheads="1"/>
            </p:cNvSpPr>
            <p:nvPr/>
          </p:nvSpPr>
          <p:spPr bwMode="auto">
            <a:xfrm>
              <a:off x="3832734"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6" name="Oval 629"/>
            <p:cNvSpPr>
              <a:spLocks noChangeAspect="1" noChangeArrowheads="1"/>
            </p:cNvSpPr>
            <p:nvPr/>
          </p:nvSpPr>
          <p:spPr bwMode="auto">
            <a:xfrm>
              <a:off x="3944592"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7" name="Oval 630"/>
            <p:cNvSpPr>
              <a:spLocks noChangeAspect="1" noChangeArrowheads="1"/>
            </p:cNvSpPr>
            <p:nvPr/>
          </p:nvSpPr>
          <p:spPr bwMode="auto">
            <a:xfrm>
              <a:off x="4055657"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8" name="Oval 631"/>
            <p:cNvSpPr>
              <a:spLocks noChangeAspect="1" noChangeArrowheads="1"/>
            </p:cNvSpPr>
            <p:nvPr/>
          </p:nvSpPr>
          <p:spPr bwMode="auto">
            <a:xfrm>
              <a:off x="4166721"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9" name="Oval 632"/>
            <p:cNvSpPr>
              <a:spLocks noChangeAspect="1" noChangeArrowheads="1"/>
            </p:cNvSpPr>
            <p:nvPr/>
          </p:nvSpPr>
          <p:spPr bwMode="auto">
            <a:xfrm>
              <a:off x="4278579"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0" name="Oval 633"/>
            <p:cNvSpPr>
              <a:spLocks noChangeAspect="1" noChangeArrowheads="1"/>
            </p:cNvSpPr>
            <p:nvPr/>
          </p:nvSpPr>
          <p:spPr bwMode="auto">
            <a:xfrm>
              <a:off x="4389644"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1" name="Oval 634"/>
            <p:cNvSpPr>
              <a:spLocks noChangeAspect="1" noChangeArrowheads="1"/>
            </p:cNvSpPr>
            <p:nvPr/>
          </p:nvSpPr>
          <p:spPr bwMode="auto">
            <a:xfrm>
              <a:off x="4500709"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2" name="Oval 635"/>
            <p:cNvSpPr>
              <a:spLocks noChangeAspect="1" noChangeArrowheads="1"/>
            </p:cNvSpPr>
            <p:nvPr/>
          </p:nvSpPr>
          <p:spPr bwMode="auto">
            <a:xfrm>
              <a:off x="4612567"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3" name="Oval 636"/>
            <p:cNvSpPr>
              <a:spLocks noChangeAspect="1" noChangeArrowheads="1"/>
            </p:cNvSpPr>
            <p:nvPr/>
          </p:nvSpPr>
          <p:spPr bwMode="auto">
            <a:xfrm>
              <a:off x="3387682"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4" name="Oval 637"/>
            <p:cNvSpPr>
              <a:spLocks noChangeAspect="1" noChangeArrowheads="1"/>
            </p:cNvSpPr>
            <p:nvPr/>
          </p:nvSpPr>
          <p:spPr bwMode="auto">
            <a:xfrm>
              <a:off x="3498746"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5" name="Oval 638"/>
            <p:cNvSpPr>
              <a:spLocks noChangeAspect="1" noChangeArrowheads="1"/>
            </p:cNvSpPr>
            <p:nvPr/>
          </p:nvSpPr>
          <p:spPr bwMode="auto">
            <a:xfrm>
              <a:off x="3610604" y="398778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6" name="Oval 639"/>
            <p:cNvSpPr>
              <a:spLocks noChangeAspect="1" noChangeArrowheads="1"/>
            </p:cNvSpPr>
            <p:nvPr/>
          </p:nvSpPr>
          <p:spPr bwMode="auto">
            <a:xfrm>
              <a:off x="3721669"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7" name="Oval 640"/>
            <p:cNvSpPr>
              <a:spLocks noChangeAspect="1" noChangeArrowheads="1"/>
            </p:cNvSpPr>
            <p:nvPr/>
          </p:nvSpPr>
          <p:spPr bwMode="auto">
            <a:xfrm>
              <a:off x="3832734"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8" name="Oval 641"/>
            <p:cNvSpPr>
              <a:spLocks noChangeAspect="1" noChangeArrowheads="1"/>
            </p:cNvSpPr>
            <p:nvPr/>
          </p:nvSpPr>
          <p:spPr bwMode="auto">
            <a:xfrm>
              <a:off x="3944592"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9" name="Oval 642"/>
            <p:cNvSpPr>
              <a:spLocks noChangeAspect="1" noChangeArrowheads="1"/>
            </p:cNvSpPr>
            <p:nvPr/>
          </p:nvSpPr>
          <p:spPr bwMode="auto">
            <a:xfrm>
              <a:off x="4055657"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0" name="Oval 643"/>
            <p:cNvSpPr>
              <a:spLocks noChangeAspect="1" noChangeArrowheads="1"/>
            </p:cNvSpPr>
            <p:nvPr/>
          </p:nvSpPr>
          <p:spPr bwMode="auto">
            <a:xfrm>
              <a:off x="4166721"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1" name="Oval 644"/>
            <p:cNvSpPr>
              <a:spLocks noChangeAspect="1" noChangeArrowheads="1"/>
            </p:cNvSpPr>
            <p:nvPr/>
          </p:nvSpPr>
          <p:spPr bwMode="auto">
            <a:xfrm>
              <a:off x="4278579"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2" name="Oval 645"/>
            <p:cNvSpPr>
              <a:spLocks noChangeAspect="1" noChangeArrowheads="1"/>
            </p:cNvSpPr>
            <p:nvPr/>
          </p:nvSpPr>
          <p:spPr bwMode="auto">
            <a:xfrm>
              <a:off x="4389644"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3" name="Oval 646"/>
            <p:cNvSpPr>
              <a:spLocks noChangeAspect="1" noChangeArrowheads="1"/>
            </p:cNvSpPr>
            <p:nvPr/>
          </p:nvSpPr>
          <p:spPr bwMode="auto">
            <a:xfrm>
              <a:off x="4500709"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4" name="Oval 647"/>
            <p:cNvSpPr>
              <a:spLocks noChangeAspect="1" noChangeArrowheads="1"/>
            </p:cNvSpPr>
            <p:nvPr/>
          </p:nvSpPr>
          <p:spPr bwMode="auto">
            <a:xfrm>
              <a:off x="4612567"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5" name="Oval 648"/>
            <p:cNvSpPr>
              <a:spLocks noChangeAspect="1" noChangeArrowheads="1"/>
            </p:cNvSpPr>
            <p:nvPr/>
          </p:nvSpPr>
          <p:spPr bwMode="auto">
            <a:xfrm>
              <a:off x="3387682"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6" name="Oval 649"/>
            <p:cNvSpPr>
              <a:spLocks noChangeAspect="1" noChangeArrowheads="1"/>
            </p:cNvSpPr>
            <p:nvPr/>
          </p:nvSpPr>
          <p:spPr bwMode="auto">
            <a:xfrm>
              <a:off x="3498746"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7" name="Oval 650"/>
            <p:cNvSpPr>
              <a:spLocks noChangeAspect="1" noChangeArrowheads="1"/>
            </p:cNvSpPr>
            <p:nvPr/>
          </p:nvSpPr>
          <p:spPr bwMode="auto">
            <a:xfrm>
              <a:off x="3610604" y="4091595"/>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8" name="Oval 651"/>
            <p:cNvSpPr>
              <a:spLocks noChangeAspect="1" noChangeArrowheads="1"/>
            </p:cNvSpPr>
            <p:nvPr/>
          </p:nvSpPr>
          <p:spPr bwMode="auto">
            <a:xfrm>
              <a:off x="3721669"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9" name="Oval 652"/>
            <p:cNvSpPr>
              <a:spLocks noChangeAspect="1" noChangeArrowheads="1"/>
            </p:cNvSpPr>
            <p:nvPr/>
          </p:nvSpPr>
          <p:spPr bwMode="auto">
            <a:xfrm>
              <a:off x="3832734"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0" name="Oval 653"/>
            <p:cNvSpPr>
              <a:spLocks noChangeAspect="1" noChangeArrowheads="1"/>
            </p:cNvSpPr>
            <p:nvPr/>
          </p:nvSpPr>
          <p:spPr bwMode="auto">
            <a:xfrm>
              <a:off x="3944592"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1" name="Oval 654"/>
            <p:cNvSpPr>
              <a:spLocks noChangeAspect="1" noChangeArrowheads="1"/>
            </p:cNvSpPr>
            <p:nvPr/>
          </p:nvSpPr>
          <p:spPr bwMode="auto">
            <a:xfrm>
              <a:off x="4055657"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2" name="Oval 655"/>
            <p:cNvSpPr>
              <a:spLocks noChangeAspect="1" noChangeArrowheads="1"/>
            </p:cNvSpPr>
            <p:nvPr/>
          </p:nvSpPr>
          <p:spPr bwMode="auto">
            <a:xfrm>
              <a:off x="4166721"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3" name="Oval 656"/>
            <p:cNvSpPr>
              <a:spLocks noChangeAspect="1" noChangeArrowheads="1"/>
            </p:cNvSpPr>
            <p:nvPr/>
          </p:nvSpPr>
          <p:spPr bwMode="auto">
            <a:xfrm>
              <a:off x="4278579"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4" name="Oval 657"/>
            <p:cNvSpPr>
              <a:spLocks noChangeAspect="1" noChangeArrowheads="1"/>
            </p:cNvSpPr>
            <p:nvPr/>
          </p:nvSpPr>
          <p:spPr bwMode="auto">
            <a:xfrm>
              <a:off x="4389644"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5" name="Oval 658"/>
            <p:cNvSpPr>
              <a:spLocks noChangeAspect="1" noChangeArrowheads="1"/>
            </p:cNvSpPr>
            <p:nvPr/>
          </p:nvSpPr>
          <p:spPr bwMode="auto">
            <a:xfrm>
              <a:off x="4500709"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6" name="Oval 659"/>
            <p:cNvSpPr>
              <a:spLocks noChangeAspect="1" noChangeArrowheads="1"/>
            </p:cNvSpPr>
            <p:nvPr/>
          </p:nvSpPr>
          <p:spPr bwMode="auto">
            <a:xfrm>
              <a:off x="4612567"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7" name="Oval 660"/>
            <p:cNvSpPr>
              <a:spLocks noChangeAspect="1" noChangeArrowheads="1"/>
            </p:cNvSpPr>
            <p:nvPr/>
          </p:nvSpPr>
          <p:spPr bwMode="auto">
            <a:xfrm>
              <a:off x="3387682"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8" name="Oval 661"/>
            <p:cNvSpPr>
              <a:spLocks noChangeAspect="1" noChangeArrowheads="1"/>
            </p:cNvSpPr>
            <p:nvPr/>
          </p:nvSpPr>
          <p:spPr bwMode="auto">
            <a:xfrm>
              <a:off x="3498746"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9" name="Oval 662"/>
            <p:cNvSpPr>
              <a:spLocks noChangeAspect="1" noChangeArrowheads="1"/>
            </p:cNvSpPr>
            <p:nvPr/>
          </p:nvSpPr>
          <p:spPr bwMode="auto">
            <a:xfrm>
              <a:off x="3610604" y="4196198"/>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0" name="Oval 663"/>
            <p:cNvSpPr>
              <a:spLocks noChangeAspect="1" noChangeArrowheads="1"/>
            </p:cNvSpPr>
            <p:nvPr/>
          </p:nvSpPr>
          <p:spPr bwMode="auto">
            <a:xfrm>
              <a:off x="3721669"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1" name="Oval 664"/>
            <p:cNvSpPr>
              <a:spLocks noChangeAspect="1" noChangeArrowheads="1"/>
            </p:cNvSpPr>
            <p:nvPr/>
          </p:nvSpPr>
          <p:spPr bwMode="auto">
            <a:xfrm>
              <a:off x="3832734"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2" name="Oval 665"/>
            <p:cNvSpPr>
              <a:spLocks noChangeAspect="1" noChangeArrowheads="1"/>
            </p:cNvSpPr>
            <p:nvPr/>
          </p:nvSpPr>
          <p:spPr bwMode="auto">
            <a:xfrm>
              <a:off x="3944592"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3" name="Oval 666"/>
            <p:cNvSpPr>
              <a:spLocks noChangeAspect="1" noChangeArrowheads="1"/>
            </p:cNvSpPr>
            <p:nvPr/>
          </p:nvSpPr>
          <p:spPr bwMode="auto">
            <a:xfrm>
              <a:off x="4055657"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4" name="Oval 667"/>
            <p:cNvSpPr>
              <a:spLocks noChangeAspect="1" noChangeArrowheads="1"/>
            </p:cNvSpPr>
            <p:nvPr/>
          </p:nvSpPr>
          <p:spPr bwMode="auto">
            <a:xfrm>
              <a:off x="4166721"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5" name="Oval 668"/>
            <p:cNvSpPr>
              <a:spLocks noChangeAspect="1" noChangeArrowheads="1"/>
            </p:cNvSpPr>
            <p:nvPr/>
          </p:nvSpPr>
          <p:spPr bwMode="auto">
            <a:xfrm>
              <a:off x="4278579"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6" name="Oval 669"/>
            <p:cNvSpPr>
              <a:spLocks noChangeAspect="1" noChangeArrowheads="1"/>
            </p:cNvSpPr>
            <p:nvPr/>
          </p:nvSpPr>
          <p:spPr bwMode="auto">
            <a:xfrm>
              <a:off x="4389644"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7" name="Oval 670"/>
            <p:cNvSpPr>
              <a:spLocks noChangeAspect="1" noChangeArrowheads="1"/>
            </p:cNvSpPr>
            <p:nvPr/>
          </p:nvSpPr>
          <p:spPr bwMode="auto">
            <a:xfrm>
              <a:off x="4500709"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8" name="Oval 671"/>
            <p:cNvSpPr>
              <a:spLocks noChangeAspect="1" noChangeArrowheads="1"/>
            </p:cNvSpPr>
            <p:nvPr/>
          </p:nvSpPr>
          <p:spPr bwMode="auto">
            <a:xfrm>
              <a:off x="4612567"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9" name="Oval 672"/>
            <p:cNvSpPr>
              <a:spLocks noChangeAspect="1" noChangeArrowheads="1"/>
            </p:cNvSpPr>
            <p:nvPr/>
          </p:nvSpPr>
          <p:spPr bwMode="auto">
            <a:xfrm>
              <a:off x="3387682"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0" name="Oval 673"/>
            <p:cNvSpPr>
              <a:spLocks noChangeAspect="1" noChangeArrowheads="1"/>
            </p:cNvSpPr>
            <p:nvPr/>
          </p:nvSpPr>
          <p:spPr bwMode="auto">
            <a:xfrm>
              <a:off x="3498746"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1" name="Oval 674"/>
            <p:cNvSpPr>
              <a:spLocks noChangeAspect="1" noChangeArrowheads="1"/>
            </p:cNvSpPr>
            <p:nvPr/>
          </p:nvSpPr>
          <p:spPr bwMode="auto">
            <a:xfrm>
              <a:off x="3610604" y="4300801"/>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2" name="Oval 675"/>
            <p:cNvSpPr>
              <a:spLocks noChangeAspect="1" noChangeArrowheads="1"/>
            </p:cNvSpPr>
            <p:nvPr/>
          </p:nvSpPr>
          <p:spPr bwMode="auto">
            <a:xfrm>
              <a:off x="3721669"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3" name="Oval 676"/>
            <p:cNvSpPr>
              <a:spLocks noChangeAspect="1" noChangeArrowheads="1"/>
            </p:cNvSpPr>
            <p:nvPr/>
          </p:nvSpPr>
          <p:spPr bwMode="auto">
            <a:xfrm>
              <a:off x="3832734"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4" name="Oval 677"/>
            <p:cNvSpPr>
              <a:spLocks noChangeAspect="1" noChangeArrowheads="1"/>
            </p:cNvSpPr>
            <p:nvPr/>
          </p:nvSpPr>
          <p:spPr bwMode="auto">
            <a:xfrm>
              <a:off x="3944592"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5" name="Oval 678"/>
            <p:cNvSpPr>
              <a:spLocks noChangeAspect="1" noChangeArrowheads="1"/>
            </p:cNvSpPr>
            <p:nvPr/>
          </p:nvSpPr>
          <p:spPr bwMode="auto">
            <a:xfrm>
              <a:off x="4055657"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6" name="Oval 679"/>
            <p:cNvSpPr>
              <a:spLocks noChangeAspect="1" noChangeArrowheads="1"/>
            </p:cNvSpPr>
            <p:nvPr/>
          </p:nvSpPr>
          <p:spPr bwMode="auto">
            <a:xfrm>
              <a:off x="4166721"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7" name="Oval 680"/>
            <p:cNvSpPr>
              <a:spLocks noChangeAspect="1" noChangeArrowheads="1"/>
            </p:cNvSpPr>
            <p:nvPr/>
          </p:nvSpPr>
          <p:spPr bwMode="auto">
            <a:xfrm>
              <a:off x="4278579"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8" name="Oval 681"/>
            <p:cNvSpPr>
              <a:spLocks noChangeAspect="1" noChangeArrowheads="1"/>
            </p:cNvSpPr>
            <p:nvPr/>
          </p:nvSpPr>
          <p:spPr bwMode="auto">
            <a:xfrm>
              <a:off x="4389644"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9" name="Oval 682"/>
            <p:cNvSpPr>
              <a:spLocks noChangeAspect="1" noChangeArrowheads="1"/>
            </p:cNvSpPr>
            <p:nvPr/>
          </p:nvSpPr>
          <p:spPr bwMode="auto">
            <a:xfrm>
              <a:off x="4500709"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40" name="Oval 683"/>
            <p:cNvSpPr>
              <a:spLocks noChangeAspect="1" noChangeArrowheads="1"/>
            </p:cNvSpPr>
            <p:nvPr/>
          </p:nvSpPr>
          <p:spPr bwMode="auto">
            <a:xfrm>
              <a:off x="4612567"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41" name="Freeform 684"/>
            <p:cNvSpPr>
              <a:spLocks noChangeAspect="1"/>
            </p:cNvSpPr>
            <p:nvPr/>
          </p:nvSpPr>
          <p:spPr bwMode="auto">
            <a:xfrm>
              <a:off x="3531272" y="3514692"/>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0942" name="Freeform 685"/>
            <p:cNvSpPr>
              <a:spLocks noChangeAspect="1"/>
            </p:cNvSpPr>
            <p:nvPr/>
          </p:nvSpPr>
          <p:spPr bwMode="auto">
            <a:xfrm>
              <a:off x="3643924" y="3513107"/>
              <a:ext cx="22213" cy="3883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0943" name="Freeform 686"/>
            <p:cNvSpPr>
              <a:spLocks noChangeAspect="1"/>
            </p:cNvSpPr>
            <p:nvPr/>
          </p:nvSpPr>
          <p:spPr bwMode="auto">
            <a:xfrm>
              <a:off x="3866053" y="3514692"/>
              <a:ext cx="23006" cy="37245"/>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0944" name="Freeform 687"/>
            <p:cNvSpPr>
              <a:spLocks noChangeAspect="1"/>
            </p:cNvSpPr>
            <p:nvPr/>
          </p:nvSpPr>
          <p:spPr bwMode="auto">
            <a:xfrm>
              <a:off x="3971565" y="3513899"/>
              <a:ext cx="22213" cy="3803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0945" name="Freeform 688"/>
            <p:cNvSpPr>
              <a:spLocks noChangeAspect="1"/>
            </p:cNvSpPr>
            <p:nvPr/>
          </p:nvSpPr>
          <p:spPr bwMode="auto">
            <a:xfrm>
              <a:off x="3750229" y="3510729"/>
              <a:ext cx="25386" cy="41207"/>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0946" name="Freeform 689"/>
            <p:cNvSpPr>
              <a:spLocks noChangeAspect="1"/>
            </p:cNvSpPr>
            <p:nvPr/>
          </p:nvSpPr>
          <p:spPr bwMode="auto">
            <a:xfrm>
              <a:off x="4196074" y="3514692"/>
              <a:ext cx="21420" cy="37245"/>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0947" name="Freeform 690"/>
            <p:cNvSpPr>
              <a:spLocks noChangeAspect="1"/>
            </p:cNvSpPr>
            <p:nvPr/>
          </p:nvSpPr>
          <p:spPr bwMode="auto">
            <a:xfrm>
              <a:off x="4302379" y="3514692"/>
              <a:ext cx="21420" cy="37245"/>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0948" name="Line 691"/>
            <p:cNvSpPr>
              <a:spLocks noChangeAspect="1" noChangeShapeType="1"/>
            </p:cNvSpPr>
            <p:nvPr/>
          </p:nvSpPr>
          <p:spPr bwMode="auto">
            <a:xfrm>
              <a:off x="3426554" y="3511522"/>
              <a:ext cx="793" cy="40415"/>
            </a:xfrm>
            <a:prstGeom prst="line">
              <a:avLst/>
            </a:prstGeom>
            <a:noFill/>
            <a:ln w="12700">
              <a:solidFill>
                <a:schemeClr val="tx1"/>
              </a:solidFill>
              <a:round/>
              <a:headEnd/>
              <a:tailEnd/>
            </a:ln>
          </p:spPr>
          <p:txBody>
            <a:bodyPr/>
            <a:lstStyle/>
            <a:p>
              <a:endParaRPr lang="ru-RU"/>
            </a:p>
          </p:txBody>
        </p:sp>
        <p:sp>
          <p:nvSpPr>
            <p:cNvPr id="20949" name="Oval 692"/>
            <p:cNvSpPr>
              <a:spLocks noChangeAspect="1" noChangeArrowheads="1"/>
            </p:cNvSpPr>
            <p:nvPr/>
          </p:nvSpPr>
          <p:spPr bwMode="auto">
            <a:xfrm>
              <a:off x="4432483" y="3513899"/>
              <a:ext cx="25386" cy="3803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0950" name="Group 693"/>
            <p:cNvGrpSpPr>
              <a:grpSpLocks noChangeAspect="1"/>
            </p:cNvGrpSpPr>
            <p:nvPr/>
          </p:nvGrpSpPr>
          <p:grpSpPr bwMode="auto">
            <a:xfrm>
              <a:off x="4085010" y="3511522"/>
              <a:ext cx="15073" cy="40415"/>
              <a:chOff x="1028" y="1281"/>
              <a:chExt cx="52" cy="136"/>
            </a:xfrm>
          </p:grpSpPr>
          <p:sp>
            <p:nvSpPr>
              <p:cNvPr id="21033" name="Line 694"/>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1034" name="Line 695"/>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0951" name="Line 696"/>
            <p:cNvSpPr>
              <a:spLocks noChangeAspect="1" noChangeShapeType="1"/>
            </p:cNvSpPr>
            <p:nvPr/>
          </p:nvSpPr>
          <p:spPr bwMode="auto">
            <a:xfrm>
              <a:off x="4536408" y="3511522"/>
              <a:ext cx="793" cy="40415"/>
            </a:xfrm>
            <a:prstGeom prst="line">
              <a:avLst/>
            </a:prstGeom>
            <a:noFill/>
            <a:ln w="12700">
              <a:solidFill>
                <a:schemeClr val="tx1"/>
              </a:solidFill>
              <a:round/>
              <a:headEnd/>
              <a:tailEnd/>
            </a:ln>
          </p:spPr>
          <p:txBody>
            <a:bodyPr/>
            <a:lstStyle/>
            <a:p>
              <a:endParaRPr lang="ru-RU"/>
            </a:p>
          </p:txBody>
        </p:sp>
        <p:sp>
          <p:nvSpPr>
            <p:cNvPr id="20952" name="Line 697"/>
            <p:cNvSpPr>
              <a:spLocks noChangeAspect="1" noChangeShapeType="1"/>
            </p:cNvSpPr>
            <p:nvPr/>
          </p:nvSpPr>
          <p:spPr bwMode="auto">
            <a:xfrm>
              <a:off x="4412651" y="3511522"/>
              <a:ext cx="0" cy="40415"/>
            </a:xfrm>
            <a:prstGeom prst="line">
              <a:avLst/>
            </a:prstGeom>
            <a:noFill/>
            <a:ln w="12700">
              <a:solidFill>
                <a:schemeClr val="tx1"/>
              </a:solidFill>
              <a:round/>
              <a:headEnd/>
              <a:tailEnd/>
            </a:ln>
          </p:spPr>
          <p:txBody>
            <a:bodyPr/>
            <a:lstStyle/>
            <a:p>
              <a:endParaRPr lang="ru-RU"/>
            </a:p>
          </p:txBody>
        </p:sp>
        <p:sp>
          <p:nvSpPr>
            <p:cNvPr id="20953" name="Line 698"/>
            <p:cNvSpPr>
              <a:spLocks noChangeAspect="1" noChangeShapeType="1"/>
            </p:cNvSpPr>
            <p:nvPr/>
          </p:nvSpPr>
          <p:spPr bwMode="auto">
            <a:xfrm>
              <a:off x="4557828" y="3511522"/>
              <a:ext cx="793" cy="40415"/>
            </a:xfrm>
            <a:prstGeom prst="line">
              <a:avLst/>
            </a:prstGeom>
            <a:noFill/>
            <a:ln w="12700">
              <a:solidFill>
                <a:schemeClr val="tx1"/>
              </a:solidFill>
              <a:round/>
              <a:headEnd/>
              <a:tailEnd/>
            </a:ln>
          </p:spPr>
          <p:txBody>
            <a:bodyPr/>
            <a:lstStyle/>
            <a:p>
              <a:endParaRPr lang="ru-RU"/>
            </a:p>
          </p:txBody>
        </p:sp>
        <p:sp>
          <p:nvSpPr>
            <p:cNvPr id="20954" name="Line 699"/>
            <p:cNvSpPr>
              <a:spLocks noChangeAspect="1" noChangeShapeType="1"/>
            </p:cNvSpPr>
            <p:nvPr/>
          </p:nvSpPr>
          <p:spPr bwMode="auto">
            <a:xfrm>
              <a:off x="4641127" y="3511522"/>
              <a:ext cx="793" cy="40415"/>
            </a:xfrm>
            <a:prstGeom prst="line">
              <a:avLst/>
            </a:prstGeom>
            <a:noFill/>
            <a:ln w="12700">
              <a:solidFill>
                <a:schemeClr val="tx1"/>
              </a:solidFill>
              <a:round/>
              <a:headEnd/>
              <a:tailEnd/>
            </a:ln>
          </p:spPr>
          <p:txBody>
            <a:bodyPr/>
            <a:lstStyle/>
            <a:p>
              <a:endParaRPr lang="ru-RU"/>
            </a:p>
          </p:txBody>
        </p:sp>
        <p:sp>
          <p:nvSpPr>
            <p:cNvPr id="20955" name="Freeform 700"/>
            <p:cNvSpPr>
              <a:spLocks noChangeAspect="1"/>
            </p:cNvSpPr>
            <p:nvPr/>
          </p:nvSpPr>
          <p:spPr bwMode="auto">
            <a:xfrm>
              <a:off x="4657786" y="3514692"/>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0956" name="Group 701"/>
            <p:cNvGrpSpPr>
              <a:grpSpLocks noChangeAspect="1"/>
            </p:cNvGrpSpPr>
            <p:nvPr/>
          </p:nvGrpSpPr>
          <p:grpSpPr bwMode="auto">
            <a:xfrm>
              <a:off x="3328183" y="3586012"/>
              <a:ext cx="38873" cy="50717"/>
              <a:chOff x="263" y="1301"/>
              <a:chExt cx="540" cy="690"/>
            </a:xfrm>
          </p:grpSpPr>
          <p:sp>
            <p:nvSpPr>
              <p:cNvPr id="21031" name="Freeform 702"/>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1032" name="Line 703"/>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0957" name="Freeform 704"/>
            <p:cNvSpPr>
              <a:spLocks noChangeAspect="1"/>
            </p:cNvSpPr>
            <p:nvPr/>
          </p:nvSpPr>
          <p:spPr bwMode="auto">
            <a:xfrm>
              <a:off x="3330563" y="3692200"/>
              <a:ext cx="36493" cy="49924"/>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20958" name="Freeform 705"/>
            <p:cNvSpPr>
              <a:spLocks noChangeAspect="1"/>
            </p:cNvSpPr>
            <p:nvPr/>
          </p:nvSpPr>
          <p:spPr bwMode="auto">
            <a:xfrm>
              <a:off x="3326596" y="3797596"/>
              <a:ext cx="40459" cy="50717"/>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0959" name="Freeform 706"/>
            <p:cNvSpPr>
              <a:spLocks noChangeAspect="1"/>
            </p:cNvSpPr>
            <p:nvPr/>
          </p:nvSpPr>
          <p:spPr bwMode="auto">
            <a:xfrm>
              <a:off x="3327389" y="3903784"/>
              <a:ext cx="39666" cy="50717"/>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0960" name="Group 707"/>
            <p:cNvGrpSpPr>
              <a:grpSpLocks noChangeAspect="1"/>
            </p:cNvGrpSpPr>
            <p:nvPr/>
          </p:nvGrpSpPr>
          <p:grpSpPr bwMode="auto">
            <a:xfrm>
              <a:off x="3332943" y="4009180"/>
              <a:ext cx="34113" cy="50717"/>
              <a:chOff x="3017" y="1343"/>
              <a:chExt cx="420" cy="612"/>
            </a:xfrm>
          </p:grpSpPr>
          <p:sp>
            <p:nvSpPr>
              <p:cNvPr id="21029" name="Freeform 708"/>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1030" name="Line 709"/>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0961" name="Group 710"/>
            <p:cNvGrpSpPr>
              <a:grpSpLocks noChangeAspect="1"/>
            </p:cNvGrpSpPr>
            <p:nvPr/>
          </p:nvGrpSpPr>
          <p:grpSpPr bwMode="auto">
            <a:xfrm>
              <a:off x="3335323" y="4115368"/>
              <a:ext cx="31733" cy="50717"/>
              <a:chOff x="3653" y="1343"/>
              <a:chExt cx="384" cy="612"/>
            </a:xfrm>
          </p:grpSpPr>
          <p:sp>
            <p:nvSpPr>
              <p:cNvPr id="21027" name="Freeform 711"/>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1028" name="Line 712"/>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0962" name="Freeform 713"/>
            <p:cNvSpPr>
              <a:spLocks noChangeAspect="1"/>
            </p:cNvSpPr>
            <p:nvPr/>
          </p:nvSpPr>
          <p:spPr bwMode="auto">
            <a:xfrm>
              <a:off x="3323423" y="4221556"/>
              <a:ext cx="43633" cy="49924"/>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0963" name="Group 714"/>
            <p:cNvGrpSpPr>
              <a:grpSpLocks noChangeAspect="1"/>
            </p:cNvGrpSpPr>
            <p:nvPr/>
          </p:nvGrpSpPr>
          <p:grpSpPr bwMode="auto">
            <a:xfrm>
              <a:off x="3329769" y="4327745"/>
              <a:ext cx="37286" cy="49924"/>
              <a:chOff x="4991" y="1343"/>
              <a:chExt cx="456" cy="618"/>
            </a:xfrm>
          </p:grpSpPr>
          <p:sp>
            <p:nvSpPr>
              <p:cNvPr id="21024" name="Line 715"/>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1025" name="Line 716"/>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1026" name="Line 717"/>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0964" name="Freeform 718"/>
            <p:cNvSpPr>
              <a:spLocks noChangeAspect="1"/>
            </p:cNvSpPr>
            <p:nvPr/>
          </p:nvSpPr>
          <p:spPr bwMode="auto">
            <a:xfrm>
              <a:off x="3306763" y="3494088"/>
              <a:ext cx="1462088" cy="966788"/>
            </a:xfrm>
            <a:custGeom>
              <a:avLst/>
              <a:gdLst>
                <a:gd name="T0" fmla="*/ 0 w 3690"/>
                <a:gd name="T1" fmla="*/ 30088 h 2442"/>
                <a:gd name="T2" fmla="*/ 45566 w 3690"/>
                <a:gd name="T3" fmla="*/ 30088 h 2442"/>
                <a:gd name="T4" fmla="*/ 45566 w 3690"/>
                <a:gd name="T5" fmla="*/ 0 h 2442"/>
                <a:gd name="T6" fmla="*/ 2377 w 3690"/>
                <a:gd name="T7" fmla="*/ 0 h 2442"/>
                <a:gd name="T8" fmla="*/ 0 w 3690"/>
                <a:gd name="T9" fmla="*/ 1584 h 2442"/>
                <a:gd name="T10" fmla="*/ 0 w 3690"/>
                <a:gd name="T11" fmla="*/ 3008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0965" name="Oval 719"/>
            <p:cNvSpPr>
              <a:spLocks noChangeArrowheads="1"/>
            </p:cNvSpPr>
            <p:nvPr/>
          </p:nvSpPr>
          <p:spPr bwMode="auto">
            <a:xfrm>
              <a:off x="5170488" y="3328988"/>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0966" name="Rectangle 720"/>
            <p:cNvSpPr>
              <a:spLocks noChangeArrowheads="1"/>
            </p:cNvSpPr>
            <p:nvPr/>
          </p:nvSpPr>
          <p:spPr bwMode="auto">
            <a:xfrm>
              <a:off x="5389563" y="4094163"/>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0967" name="Line 721"/>
            <p:cNvSpPr>
              <a:spLocks noChangeShapeType="1"/>
            </p:cNvSpPr>
            <p:nvPr/>
          </p:nvSpPr>
          <p:spPr bwMode="auto">
            <a:xfrm flipV="1">
              <a:off x="4689476" y="3525838"/>
              <a:ext cx="731838" cy="363538"/>
            </a:xfrm>
            <a:prstGeom prst="line">
              <a:avLst/>
            </a:prstGeom>
            <a:noFill/>
            <a:ln w="12700">
              <a:solidFill>
                <a:srgbClr val="006600"/>
              </a:solidFill>
              <a:round/>
              <a:headEnd/>
              <a:tailEnd/>
            </a:ln>
          </p:spPr>
          <p:txBody>
            <a:bodyPr/>
            <a:lstStyle/>
            <a:p>
              <a:endParaRPr lang="ru-RU"/>
            </a:p>
          </p:txBody>
        </p:sp>
        <p:sp>
          <p:nvSpPr>
            <p:cNvPr id="20968" name="Line 722"/>
            <p:cNvSpPr>
              <a:spLocks noChangeShapeType="1"/>
            </p:cNvSpPr>
            <p:nvPr/>
          </p:nvSpPr>
          <p:spPr bwMode="auto">
            <a:xfrm>
              <a:off x="4678363" y="3990976"/>
              <a:ext cx="792163" cy="347663"/>
            </a:xfrm>
            <a:prstGeom prst="line">
              <a:avLst/>
            </a:prstGeom>
            <a:noFill/>
            <a:ln w="12700">
              <a:solidFill>
                <a:srgbClr val="006600"/>
              </a:solidFill>
              <a:round/>
              <a:headEnd/>
              <a:tailEnd/>
            </a:ln>
          </p:spPr>
          <p:txBody>
            <a:bodyPr/>
            <a:lstStyle/>
            <a:p>
              <a:endParaRPr lang="ru-RU"/>
            </a:p>
          </p:txBody>
        </p:sp>
        <p:grpSp>
          <p:nvGrpSpPr>
            <p:cNvPr id="20969" name="Group 781"/>
            <p:cNvGrpSpPr>
              <a:grpSpLocks/>
            </p:cNvGrpSpPr>
            <p:nvPr/>
          </p:nvGrpSpPr>
          <p:grpSpPr bwMode="auto">
            <a:xfrm>
              <a:off x="5721351" y="3708401"/>
              <a:ext cx="2366963" cy="393700"/>
              <a:chOff x="3474" y="2290"/>
              <a:chExt cx="1491" cy="248"/>
            </a:xfrm>
          </p:grpSpPr>
          <p:sp>
            <p:nvSpPr>
              <p:cNvPr id="20970" name="Freeform 723"/>
              <p:cNvSpPr>
                <a:spLocks noChangeAspect="1"/>
              </p:cNvSpPr>
              <p:nvPr/>
            </p:nvSpPr>
            <p:spPr bwMode="auto">
              <a:xfrm flipV="1">
                <a:off x="4043"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1" name="Freeform 724"/>
              <p:cNvSpPr>
                <a:spLocks noChangeAspect="1"/>
              </p:cNvSpPr>
              <p:nvPr/>
            </p:nvSpPr>
            <p:spPr bwMode="auto">
              <a:xfrm flipV="1">
                <a:off x="4368"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2" name="Freeform 725"/>
              <p:cNvSpPr>
                <a:spLocks noChangeAspect="1"/>
              </p:cNvSpPr>
              <p:nvPr/>
            </p:nvSpPr>
            <p:spPr bwMode="auto">
              <a:xfrm flipV="1">
                <a:off x="3799"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3" name="Freeform 726"/>
              <p:cNvSpPr>
                <a:spLocks noChangeAspect="1"/>
              </p:cNvSpPr>
              <p:nvPr/>
            </p:nvSpPr>
            <p:spPr bwMode="auto">
              <a:xfrm flipV="1">
                <a:off x="4206"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4" name="Freeform 727"/>
              <p:cNvSpPr>
                <a:spLocks noChangeAspect="1"/>
              </p:cNvSpPr>
              <p:nvPr/>
            </p:nvSpPr>
            <p:spPr bwMode="auto">
              <a:xfrm flipV="1">
                <a:off x="3637"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5" name="Freeform 728"/>
              <p:cNvSpPr>
                <a:spLocks noChangeAspect="1"/>
              </p:cNvSpPr>
              <p:nvPr/>
            </p:nvSpPr>
            <p:spPr bwMode="auto">
              <a:xfrm flipV="1">
                <a:off x="3962"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6" name="Freeform 729"/>
              <p:cNvSpPr>
                <a:spLocks noChangeAspect="1"/>
              </p:cNvSpPr>
              <p:nvPr/>
            </p:nvSpPr>
            <p:spPr bwMode="auto">
              <a:xfrm flipV="1">
                <a:off x="3474"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7" name="Freeform 730"/>
              <p:cNvSpPr>
                <a:spLocks noChangeAspect="1"/>
              </p:cNvSpPr>
              <p:nvPr/>
            </p:nvSpPr>
            <p:spPr bwMode="auto">
              <a:xfrm flipV="1">
                <a:off x="3556"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8" name="Freeform 731"/>
              <p:cNvSpPr>
                <a:spLocks noChangeAspect="1"/>
              </p:cNvSpPr>
              <p:nvPr/>
            </p:nvSpPr>
            <p:spPr bwMode="auto">
              <a:xfrm flipV="1">
                <a:off x="3881"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9" name="Freeform 732"/>
              <p:cNvSpPr>
                <a:spLocks noChangeAspect="1"/>
              </p:cNvSpPr>
              <p:nvPr/>
            </p:nvSpPr>
            <p:spPr bwMode="auto">
              <a:xfrm flipV="1">
                <a:off x="4287"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0" name="Freeform 733"/>
              <p:cNvSpPr>
                <a:spLocks noChangeAspect="1"/>
              </p:cNvSpPr>
              <p:nvPr/>
            </p:nvSpPr>
            <p:spPr bwMode="auto">
              <a:xfrm flipV="1">
                <a:off x="3718"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1" name="Freeform 734"/>
              <p:cNvSpPr>
                <a:spLocks noChangeAspect="1"/>
              </p:cNvSpPr>
              <p:nvPr/>
            </p:nvSpPr>
            <p:spPr bwMode="auto">
              <a:xfrm flipV="1">
                <a:off x="4612"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2" name="Freeform 735"/>
              <p:cNvSpPr>
                <a:spLocks noChangeAspect="1"/>
              </p:cNvSpPr>
              <p:nvPr/>
            </p:nvSpPr>
            <p:spPr bwMode="auto">
              <a:xfrm flipV="1">
                <a:off x="4449"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3" name="Freeform 736"/>
              <p:cNvSpPr>
                <a:spLocks noChangeAspect="1"/>
              </p:cNvSpPr>
              <p:nvPr/>
            </p:nvSpPr>
            <p:spPr bwMode="auto">
              <a:xfrm flipV="1">
                <a:off x="4531"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4" name="Freeform 737"/>
              <p:cNvSpPr>
                <a:spLocks noChangeAspect="1"/>
              </p:cNvSpPr>
              <p:nvPr/>
            </p:nvSpPr>
            <p:spPr bwMode="auto">
              <a:xfrm flipV="1">
                <a:off x="4693"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5" name="Freeform 738"/>
              <p:cNvSpPr>
                <a:spLocks noChangeAspect="1"/>
              </p:cNvSpPr>
              <p:nvPr/>
            </p:nvSpPr>
            <p:spPr bwMode="auto">
              <a:xfrm flipV="1">
                <a:off x="4124"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6" name="AutoShape 739"/>
              <p:cNvSpPr>
                <a:spLocks noChangeAspect="1" noChangeArrowheads="1"/>
              </p:cNvSpPr>
              <p:nvPr/>
            </p:nvSpPr>
            <p:spPr bwMode="auto">
              <a:xfrm>
                <a:off x="4088"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87" name="AutoShape 740"/>
              <p:cNvSpPr>
                <a:spLocks noChangeAspect="1" noChangeArrowheads="1"/>
              </p:cNvSpPr>
              <p:nvPr/>
            </p:nvSpPr>
            <p:spPr bwMode="auto">
              <a:xfrm>
                <a:off x="4646"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88" name="AutoShape 741"/>
              <p:cNvSpPr>
                <a:spLocks noChangeAspect="1" noChangeArrowheads="1"/>
              </p:cNvSpPr>
              <p:nvPr/>
            </p:nvSpPr>
            <p:spPr bwMode="auto">
              <a:xfrm>
                <a:off x="3592"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89" name="AutoShape 742"/>
              <p:cNvSpPr>
                <a:spLocks noChangeAspect="1" noChangeArrowheads="1"/>
              </p:cNvSpPr>
              <p:nvPr/>
            </p:nvSpPr>
            <p:spPr bwMode="auto">
              <a:xfrm>
                <a:off x="4410"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0" name="AutoShape 743"/>
              <p:cNvSpPr>
                <a:spLocks noChangeAspect="1" noChangeArrowheads="1"/>
              </p:cNvSpPr>
              <p:nvPr/>
            </p:nvSpPr>
            <p:spPr bwMode="auto">
              <a:xfrm>
                <a:off x="3844"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1" name="AutoShape 744"/>
              <p:cNvSpPr>
                <a:spLocks noChangeAspect="1" noChangeArrowheads="1"/>
              </p:cNvSpPr>
              <p:nvPr/>
            </p:nvSpPr>
            <p:spPr bwMode="auto">
              <a:xfrm>
                <a:off x="4170"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2" name="AutoShape 745"/>
              <p:cNvSpPr>
                <a:spLocks noChangeAspect="1" noChangeArrowheads="1"/>
              </p:cNvSpPr>
              <p:nvPr/>
            </p:nvSpPr>
            <p:spPr bwMode="auto">
              <a:xfrm>
                <a:off x="4009"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3" name="AutoShape 746"/>
              <p:cNvSpPr>
                <a:spLocks noChangeAspect="1" noChangeArrowheads="1"/>
              </p:cNvSpPr>
              <p:nvPr/>
            </p:nvSpPr>
            <p:spPr bwMode="auto">
              <a:xfrm>
                <a:off x="4489"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4" name="AutoShape 747"/>
              <p:cNvSpPr>
                <a:spLocks noChangeAspect="1" noChangeArrowheads="1"/>
              </p:cNvSpPr>
              <p:nvPr/>
            </p:nvSpPr>
            <p:spPr bwMode="auto">
              <a:xfrm>
                <a:off x="4245"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5" name="AutoShape 748"/>
              <p:cNvSpPr>
                <a:spLocks noChangeAspect="1" noChangeArrowheads="1"/>
              </p:cNvSpPr>
              <p:nvPr/>
            </p:nvSpPr>
            <p:spPr bwMode="auto">
              <a:xfrm>
                <a:off x="4572"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6" name="AutoShape 749"/>
              <p:cNvSpPr>
                <a:spLocks noChangeAspect="1" noChangeArrowheads="1"/>
              </p:cNvSpPr>
              <p:nvPr/>
            </p:nvSpPr>
            <p:spPr bwMode="auto">
              <a:xfrm>
                <a:off x="4324"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7" name="AutoShape 750"/>
              <p:cNvSpPr>
                <a:spLocks noChangeAspect="1" noChangeArrowheads="1"/>
              </p:cNvSpPr>
              <p:nvPr/>
            </p:nvSpPr>
            <p:spPr bwMode="auto">
              <a:xfrm>
                <a:off x="3761"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8" name="AutoShape 751"/>
              <p:cNvSpPr>
                <a:spLocks noChangeAspect="1" noChangeArrowheads="1"/>
              </p:cNvSpPr>
              <p:nvPr/>
            </p:nvSpPr>
            <p:spPr bwMode="auto">
              <a:xfrm>
                <a:off x="3505"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9" name="AutoShape 752"/>
              <p:cNvSpPr>
                <a:spLocks noChangeAspect="1" noChangeArrowheads="1"/>
              </p:cNvSpPr>
              <p:nvPr/>
            </p:nvSpPr>
            <p:spPr bwMode="auto">
              <a:xfrm>
                <a:off x="3926"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00" name="AutoShape 753"/>
              <p:cNvSpPr>
                <a:spLocks noChangeAspect="1" noChangeArrowheads="1"/>
              </p:cNvSpPr>
              <p:nvPr/>
            </p:nvSpPr>
            <p:spPr bwMode="auto">
              <a:xfrm>
                <a:off x="3678"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01" name="Freeform 754"/>
              <p:cNvSpPr>
                <a:spLocks noChangeAspect="1"/>
              </p:cNvSpPr>
              <p:nvPr/>
            </p:nvSpPr>
            <p:spPr bwMode="auto">
              <a:xfrm>
                <a:off x="3482"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2" name="Freeform 755"/>
              <p:cNvSpPr>
                <a:spLocks noChangeAspect="1"/>
              </p:cNvSpPr>
              <p:nvPr/>
            </p:nvSpPr>
            <p:spPr bwMode="auto">
              <a:xfrm>
                <a:off x="3563"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3" name="Freeform 756"/>
              <p:cNvSpPr>
                <a:spLocks noChangeAspect="1"/>
              </p:cNvSpPr>
              <p:nvPr/>
            </p:nvSpPr>
            <p:spPr bwMode="auto">
              <a:xfrm>
                <a:off x="3643"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4" name="Freeform 757"/>
              <p:cNvSpPr>
                <a:spLocks noChangeAspect="1"/>
              </p:cNvSpPr>
              <p:nvPr/>
            </p:nvSpPr>
            <p:spPr bwMode="auto">
              <a:xfrm>
                <a:off x="3724"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5" name="Freeform 758"/>
              <p:cNvSpPr>
                <a:spLocks noChangeAspect="1"/>
              </p:cNvSpPr>
              <p:nvPr/>
            </p:nvSpPr>
            <p:spPr bwMode="auto">
              <a:xfrm>
                <a:off x="3805"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6" name="Freeform 759"/>
              <p:cNvSpPr>
                <a:spLocks noChangeAspect="1"/>
              </p:cNvSpPr>
              <p:nvPr/>
            </p:nvSpPr>
            <p:spPr bwMode="auto">
              <a:xfrm>
                <a:off x="3885"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7" name="Freeform 760"/>
              <p:cNvSpPr>
                <a:spLocks noChangeAspect="1"/>
              </p:cNvSpPr>
              <p:nvPr/>
            </p:nvSpPr>
            <p:spPr bwMode="auto">
              <a:xfrm>
                <a:off x="3966"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8" name="Freeform 761"/>
              <p:cNvSpPr>
                <a:spLocks noChangeAspect="1"/>
              </p:cNvSpPr>
              <p:nvPr/>
            </p:nvSpPr>
            <p:spPr bwMode="auto">
              <a:xfrm>
                <a:off x="4046"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9" name="Freeform 762"/>
              <p:cNvSpPr>
                <a:spLocks noChangeAspect="1"/>
              </p:cNvSpPr>
              <p:nvPr/>
            </p:nvSpPr>
            <p:spPr bwMode="auto">
              <a:xfrm>
                <a:off x="4127"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0" name="Freeform 763"/>
              <p:cNvSpPr>
                <a:spLocks noChangeAspect="1"/>
              </p:cNvSpPr>
              <p:nvPr/>
            </p:nvSpPr>
            <p:spPr bwMode="auto">
              <a:xfrm>
                <a:off x="4208"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1" name="Freeform 764"/>
              <p:cNvSpPr>
                <a:spLocks noChangeAspect="1"/>
              </p:cNvSpPr>
              <p:nvPr/>
            </p:nvSpPr>
            <p:spPr bwMode="auto">
              <a:xfrm>
                <a:off x="4288"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2" name="Freeform 765"/>
              <p:cNvSpPr>
                <a:spLocks noChangeAspect="1"/>
              </p:cNvSpPr>
              <p:nvPr/>
            </p:nvSpPr>
            <p:spPr bwMode="auto">
              <a:xfrm>
                <a:off x="4368"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3" name="Freeform 766"/>
              <p:cNvSpPr>
                <a:spLocks noChangeAspect="1"/>
              </p:cNvSpPr>
              <p:nvPr/>
            </p:nvSpPr>
            <p:spPr bwMode="auto">
              <a:xfrm>
                <a:off x="4449"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4" name="Freeform 767"/>
              <p:cNvSpPr>
                <a:spLocks noChangeAspect="1"/>
              </p:cNvSpPr>
              <p:nvPr/>
            </p:nvSpPr>
            <p:spPr bwMode="auto">
              <a:xfrm>
                <a:off x="4529"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5" name="Freeform 768"/>
              <p:cNvSpPr>
                <a:spLocks noChangeAspect="1"/>
              </p:cNvSpPr>
              <p:nvPr/>
            </p:nvSpPr>
            <p:spPr bwMode="auto">
              <a:xfrm>
                <a:off x="4610"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6" name="Freeform 769"/>
              <p:cNvSpPr>
                <a:spLocks noChangeAspect="1"/>
              </p:cNvSpPr>
              <p:nvPr/>
            </p:nvSpPr>
            <p:spPr bwMode="auto">
              <a:xfrm>
                <a:off x="4691"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7" name="Freeform 770"/>
              <p:cNvSpPr>
                <a:spLocks noChangeAspect="1"/>
              </p:cNvSpPr>
              <p:nvPr/>
            </p:nvSpPr>
            <p:spPr bwMode="auto">
              <a:xfrm>
                <a:off x="4771"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8" name="Freeform 771"/>
              <p:cNvSpPr>
                <a:spLocks noChangeAspect="1"/>
              </p:cNvSpPr>
              <p:nvPr/>
            </p:nvSpPr>
            <p:spPr bwMode="auto">
              <a:xfrm>
                <a:off x="4851"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9" name="AutoShape 772"/>
              <p:cNvSpPr>
                <a:spLocks noChangeAspect="1" noChangeArrowheads="1"/>
              </p:cNvSpPr>
              <p:nvPr/>
            </p:nvSpPr>
            <p:spPr bwMode="auto">
              <a:xfrm>
                <a:off x="4885" y="2386"/>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20" name="AutoShape 773"/>
              <p:cNvSpPr>
                <a:spLocks noChangeAspect="1" noChangeArrowheads="1"/>
              </p:cNvSpPr>
              <p:nvPr/>
            </p:nvSpPr>
            <p:spPr bwMode="auto">
              <a:xfrm>
                <a:off x="4727" y="2386"/>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21" name="AutoShape 774"/>
              <p:cNvSpPr>
                <a:spLocks noChangeAspect="1" noChangeArrowheads="1"/>
              </p:cNvSpPr>
              <p:nvPr/>
            </p:nvSpPr>
            <p:spPr bwMode="auto">
              <a:xfrm>
                <a:off x="4810" y="2386"/>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22" name="Freeform 775"/>
              <p:cNvSpPr>
                <a:spLocks noChangeAspect="1"/>
              </p:cNvSpPr>
              <p:nvPr/>
            </p:nvSpPr>
            <p:spPr bwMode="auto">
              <a:xfrm flipV="1">
                <a:off x="4774"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1023" name="Freeform 776"/>
              <p:cNvSpPr>
                <a:spLocks noChangeAspect="1"/>
              </p:cNvSpPr>
              <p:nvPr/>
            </p:nvSpPr>
            <p:spPr bwMode="auto">
              <a:xfrm flipV="1">
                <a:off x="4855"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grpSp>
      </p:grpSp>
      <p:sp>
        <p:nvSpPr>
          <p:cNvPr id="20491" name="Text Box 777"/>
          <p:cNvSpPr txBox="1">
            <a:spLocks noChangeArrowheads="1"/>
          </p:cNvSpPr>
          <p:nvPr/>
        </p:nvSpPr>
        <p:spPr bwMode="auto">
          <a:xfrm>
            <a:off x="268288" y="3352800"/>
            <a:ext cx="2751137" cy="89217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3. </a:t>
            </a:r>
            <a:r>
              <a:rPr lang="en-US" sz="1200" b="1">
                <a:solidFill>
                  <a:srgbClr val="006600"/>
                </a:solidFill>
                <a:latin typeface="Calibri" pitchFamily="34" charset="0"/>
              </a:rPr>
              <a:t>Add second primary antibody  </a:t>
            </a:r>
          </a:p>
          <a:p>
            <a:pPr eaLnBrk="1" hangingPunct="1"/>
            <a:r>
              <a:rPr lang="en-US" sz="1200" b="1">
                <a:solidFill>
                  <a:srgbClr val="006600"/>
                </a:solidFill>
                <a:latin typeface="Calibri" pitchFamily="34" charset="0"/>
              </a:rPr>
              <a:t>against antigen and HRP-conjugated </a:t>
            </a:r>
          </a:p>
          <a:p>
            <a:pPr eaLnBrk="1" hangingPunct="1"/>
            <a:r>
              <a:rPr lang="en-US" sz="1200" b="1">
                <a:solidFill>
                  <a:srgbClr val="006600"/>
                </a:solidFill>
                <a:latin typeface="Calibri" pitchFamily="34" charset="0"/>
              </a:rPr>
              <a:t>secondary antibody (antibody mix) </a:t>
            </a:r>
            <a:br>
              <a:rPr lang="en-US" sz="1200" b="1">
                <a:solidFill>
                  <a:srgbClr val="006600"/>
                </a:solidFill>
                <a:latin typeface="Calibri" pitchFamily="34" charset="0"/>
              </a:rPr>
            </a:br>
            <a:r>
              <a:rPr lang="en-US" sz="1200" b="1">
                <a:solidFill>
                  <a:srgbClr val="006600"/>
                </a:solidFill>
                <a:latin typeface="Calibri" pitchFamily="34" charset="0"/>
              </a:rPr>
              <a:t>into each well. Incubate 30 min at 37</a:t>
            </a:r>
            <a:r>
              <a:rPr lang="en-US" sz="1200" b="1" baseline="30000">
                <a:solidFill>
                  <a:srgbClr val="006600"/>
                </a:solidFill>
                <a:latin typeface="Calibri" pitchFamily="34" charset="0"/>
              </a:rPr>
              <a:t>0</a:t>
            </a:r>
            <a:r>
              <a:rPr lang="en-US" sz="1200" b="1">
                <a:solidFill>
                  <a:srgbClr val="006600"/>
                </a:solidFill>
                <a:latin typeface="Calibri" pitchFamily="34" charset="0"/>
              </a:rPr>
              <a:t> C.</a:t>
            </a:r>
          </a:p>
        </p:txBody>
      </p:sp>
      <p:grpSp>
        <p:nvGrpSpPr>
          <p:cNvPr id="20492" name="Group 6"/>
          <p:cNvGrpSpPr>
            <a:grpSpLocks/>
          </p:cNvGrpSpPr>
          <p:nvPr/>
        </p:nvGrpSpPr>
        <p:grpSpPr bwMode="auto">
          <a:xfrm>
            <a:off x="3306763" y="4495800"/>
            <a:ext cx="5414962" cy="1190625"/>
            <a:chOff x="3306763" y="4524375"/>
            <a:chExt cx="5414962" cy="1190625"/>
          </a:xfrm>
        </p:grpSpPr>
        <p:sp>
          <p:nvSpPr>
            <p:cNvPr id="10341" name="Oval 359"/>
            <p:cNvSpPr>
              <a:spLocks noChangeAspect="1" noChangeArrowheads="1"/>
            </p:cNvSpPr>
            <p:nvPr/>
          </p:nvSpPr>
          <p:spPr bwMode="auto">
            <a:xfrm>
              <a:off x="3387725" y="4741863"/>
              <a:ext cx="90488" cy="90487"/>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2" name="Oval 360"/>
            <p:cNvSpPr>
              <a:spLocks noChangeAspect="1" noChangeArrowheads="1"/>
            </p:cNvSpPr>
            <p:nvPr/>
          </p:nvSpPr>
          <p:spPr bwMode="auto">
            <a:xfrm>
              <a:off x="3498850" y="4741863"/>
              <a:ext cx="90488"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3" name="Oval 361"/>
            <p:cNvSpPr>
              <a:spLocks noChangeAspect="1" noChangeArrowheads="1"/>
            </p:cNvSpPr>
            <p:nvPr/>
          </p:nvSpPr>
          <p:spPr bwMode="auto">
            <a:xfrm>
              <a:off x="3609975" y="4741863"/>
              <a:ext cx="90488"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4" name="Oval 362"/>
            <p:cNvSpPr>
              <a:spLocks noChangeAspect="1" noChangeArrowheads="1"/>
            </p:cNvSpPr>
            <p:nvPr/>
          </p:nvSpPr>
          <p:spPr bwMode="auto">
            <a:xfrm>
              <a:off x="3721100"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5" name="Oval 363"/>
            <p:cNvSpPr>
              <a:spLocks noChangeAspect="1" noChangeArrowheads="1"/>
            </p:cNvSpPr>
            <p:nvPr/>
          </p:nvSpPr>
          <p:spPr bwMode="auto">
            <a:xfrm>
              <a:off x="3832225"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6" name="Oval 364"/>
            <p:cNvSpPr>
              <a:spLocks noChangeAspect="1" noChangeArrowheads="1"/>
            </p:cNvSpPr>
            <p:nvPr/>
          </p:nvSpPr>
          <p:spPr bwMode="auto">
            <a:xfrm>
              <a:off x="3944938" y="4741863"/>
              <a:ext cx="90487"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7" name="Oval 365"/>
            <p:cNvSpPr>
              <a:spLocks noChangeAspect="1" noChangeArrowheads="1"/>
            </p:cNvSpPr>
            <p:nvPr/>
          </p:nvSpPr>
          <p:spPr bwMode="auto">
            <a:xfrm>
              <a:off x="4056063" y="4741863"/>
              <a:ext cx="90487" cy="90487"/>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8" name="Oval 366"/>
            <p:cNvSpPr>
              <a:spLocks noChangeAspect="1" noChangeArrowheads="1"/>
            </p:cNvSpPr>
            <p:nvPr/>
          </p:nvSpPr>
          <p:spPr bwMode="auto">
            <a:xfrm>
              <a:off x="4167188" y="4741863"/>
              <a:ext cx="90487"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9" name="Oval 367"/>
            <p:cNvSpPr>
              <a:spLocks noChangeAspect="1" noChangeArrowheads="1"/>
            </p:cNvSpPr>
            <p:nvPr/>
          </p:nvSpPr>
          <p:spPr bwMode="auto">
            <a:xfrm>
              <a:off x="4278313"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0" name="Oval 368"/>
            <p:cNvSpPr>
              <a:spLocks noChangeAspect="1" noChangeArrowheads="1"/>
            </p:cNvSpPr>
            <p:nvPr/>
          </p:nvSpPr>
          <p:spPr bwMode="auto">
            <a:xfrm>
              <a:off x="4389438"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1" name="Oval 369"/>
            <p:cNvSpPr>
              <a:spLocks noChangeAspect="1" noChangeArrowheads="1"/>
            </p:cNvSpPr>
            <p:nvPr/>
          </p:nvSpPr>
          <p:spPr bwMode="auto">
            <a:xfrm>
              <a:off x="4500563"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2" name="Oval 370"/>
            <p:cNvSpPr>
              <a:spLocks noChangeAspect="1" noChangeArrowheads="1"/>
            </p:cNvSpPr>
            <p:nvPr/>
          </p:nvSpPr>
          <p:spPr bwMode="auto">
            <a:xfrm>
              <a:off x="4613275" y="4741863"/>
              <a:ext cx="90488"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3" name="Oval 371"/>
            <p:cNvSpPr>
              <a:spLocks noChangeAspect="1" noChangeArrowheads="1"/>
            </p:cNvSpPr>
            <p:nvPr/>
          </p:nvSpPr>
          <p:spPr bwMode="auto">
            <a:xfrm>
              <a:off x="3387725" y="4845050"/>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4" name="Oval 372"/>
            <p:cNvSpPr>
              <a:spLocks noChangeAspect="1" noChangeArrowheads="1"/>
            </p:cNvSpPr>
            <p:nvPr/>
          </p:nvSpPr>
          <p:spPr bwMode="auto">
            <a:xfrm>
              <a:off x="3498850" y="484505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5" name="Oval 373"/>
            <p:cNvSpPr>
              <a:spLocks noChangeAspect="1" noChangeArrowheads="1"/>
            </p:cNvSpPr>
            <p:nvPr/>
          </p:nvSpPr>
          <p:spPr bwMode="auto">
            <a:xfrm>
              <a:off x="3609975" y="4845050"/>
              <a:ext cx="90488"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6" name="Oval 374"/>
            <p:cNvSpPr>
              <a:spLocks noChangeAspect="1" noChangeArrowheads="1"/>
            </p:cNvSpPr>
            <p:nvPr/>
          </p:nvSpPr>
          <p:spPr bwMode="auto">
            <a:xfrm>
              <a:off x="3721100"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7" name="Oval 375"/>
            <p:cNvSpPr>
              <a:spLocks noChangeAspect="1" noChangeArrowheads="1"/>
            </p:cNvSpPr>
            <p:nvPr/>
          </p:nvSpPr>
          <p:spPr bwMode="auto">
            <a:xfrm>
              <a:off x="3832225" y="4845050"/>
              <a:ext cx="92075"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8" name="Oval 376"/>
            <p:cNvSpPr>
              <a:spLocks noChangeAspect="1" noChangeArrowheads="1"/>
            </p:cNvSpPr>
            <p:nvPr/>
          </p:nvSpPr>
          <p:spPr bwMode="auto">
            <a:xfrm>
              <a:off x="3944938" y="4845050"/>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9" name="Oval 377"/>
            <p:cNvSpPr>
              <a:spLocks noChangeAspect="1" noChangeArrowheads="1"/>
            </p:cNvSpPr>
            <p:nvPr/>
          </p:nvSpPr>
          <p:spPr bwMode="auto">
            <a:xfrm>
              <a:off x="4056063" y="4845050"/>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0" name="Oval 378"/>
            <p:cNvSpPr>
              <a:spLocks noChangeAspect="1" noChangeArrowheads="1"/>
            </p:cNvSpPr>
            <p:nvPr/>
          </p:nvSpPr>
          <p:spPr bwMode="auto">
            <a:xfrm>
              <a:off x="4167188" y="4845050"/>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1" name="Oval 379"/>
            <p:cNvSpPr>
              <a:spLocks noChangeAspect="1" noChangeArrowheads="1"/>
            </p:cNvSpPr>
            <p:nvPr/>
          </p:nvSpPr>
          <p:spPr bwMode="auto">
            <a:xfrm>
              <a:off x="4278313"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2" name="Oval 380"/>
            <p:cNvSpPr>
              <a:spLocks noChangeAspect="1" noChangeArrowheads="1"/>
            </p:cNvSpPr>
            <p:nvPr/>
          </p:nvSpPr>
          <p:spPr bwMode="auto">
            <a:xfrm>
              <a:off x="4389438"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3" name="Oval 381"/>
            <p:cNvSpPr>
              <a:spLocks noChangeAspect="1" noChangeArrowheads="1"/>
            </p:cNvSpPr>
            <p:nvPr/>
          </p:nvSpPr>
          <p:spPr bwMode="auto">
            <a:xfrm>
              <a:off x="4500563"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4" name="Oval 382"/>
            <p:cNvSpPr>
              <a:spLocks noChangeAspect="1" noChangeArrowheads="1"/>
            </p:cNvSpPr>
            <p:nvPr/>
          </p:nvSpPr>
          <p:spPr bwMode="auto">
            <a:xfrm>
              <a:off x="4613275" y="484505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5" name="Oval 383"/>
            <p:cNvSpPr>
              <a:spLocks noChangeAspect="1" noChangeArrowheads="1"/>
            </p:cNvSpPr>
            <p:nvPr/>
          </p:nvSpPr>
          <p:spPr bwMode="auto">
            <a:xfrm>
              <a:off x="3387725" y="4949825"/>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6" name="Oval 384"/>
            <p:cNvSpPr>
              <a:spLocks noChangeAspect="1" noChangeArrowheads="1"/>
            </p:cNvSpPr>
            <p:nvPr/>
          </p:nvSpPr>
          <p:spPr bwMode="auto">
            <a:xfrm>
              <a:off x="3498850" y="4949825"/>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7" name="Oval 385"/>
            <p:cNvSpPr>
              <a:spLocks noChangeAspect="1" noChangeArrowheads="1"/>
            </p:cNvSpPr>
            <p:nvPr/>
          </p:nvSpPr>
          <p:spPr bwMode="auto">
            <a:xfrm>
              <a:off x="3609975" y="4949825"/>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8" name="Oval 386"/>
            <p:cNvSpPr>
              <a:spLocks noChangeAspect="1" noChangeArrowheads="1"/>
            </p:cNvSpPr>
            <p:nvPr/>
          </p:nvSpPr>
          <p:spPr bwMode="auto">
            <a:xfrm>
              <a:off x="3721100" y="4949825"/>
              <a:ext cx="92075"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9" name="Oval 387"/>
            <p:cNvSpPr>
              <a:spLocks noChangeAspect="1" noChangeArrowheads="1"/>
            </p:cNvSpPr>
            <p:nvPr/>
          </p:nvSpPr>
          <p:spPr bwMode="auto">
            <a:xfrm>
              <a:off x="3832225"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0" name="Oval 388"/>
            <p:cNvSpPr>
              <a:spLocks noChangeAspect="1" noChangeArrowheads="1"/>
            </p:cNvSpPr>
            <p:nvPr/>
          </p:nvSpPr>
          <p:spPr bwMode="auto">
            <a:xfrm>
              <a:off x="3944938" y="4949825"/>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1" name="Oval 389"/>
            <p:cNvSpPr>
              <a:spLocks noChangeAspect="1" noChangeArrowheads="1"/>
            </p:cNvSpPr>
            <p:nvPr/>
          </p:nvSpPr>
          <p:spPr bwMode="auto">
            <a:xfrm>
              <a:off x="4056063" y="4949825"/>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2" name="Oval 390"/>
            <p:cNvSpPr>
              <a:spLocks noChangeAspect="1" noChangeArrowheads="1"/>
            </p:cNvSpPr>
            <p:nvPr/>
          </p:nvSpPr>
          <p:spPr bwMode="auto">
            <a:xfrm>
              <a:off x="4167188" y="4949825"/>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3" name="Oval 391"/>
            <p:cNvSpPr>
              <a:spLocks noChangeAspect="1" noChangeArrowheads="1"/>
            </p:cNvSpPr>
            <p:nvPr/>
          </p:nvSpPr>
          <p:spPr bwMode="auto">
            <a:xfrm>
              <a:off x="4278313"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4" name="Oval 392"/>
            <p:cNvSpPr>
              <a:spLocks noChangeAspect="1" noChangeArrowheads="1"/>
            </p:cNvSpPr>
            <p:nvPr/>
          </p:nvSpPr>
          <p:spPr bwMode="auto">
            <a:xfrm>
              <a:off x="4389438"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5" name="Oval 393"/>
            <p:cNvSpPr>
              <a:spLocks noChangeAspect="1" noChangeArrowheads="1"/>
            </p:cNvSpPr>
            <p:nvPr/>
          </p:nvSpPr>
          <p:spPr bwMode="auto">
            <a:xfrm>
              <a:off x="4500563"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6" name="Oval 394"/>
            <p:cNvSpPr>
              <a:spLocks noChangeAspect="1" noChangeArrowheads="1"/>
            </p:cNvSpPr>
            <p:nvPr/>
          </p:nvSpPr>
          <p:spPr bwMode="auto">
            <a:xfrm>
              <a:off x="4613275" y="4949825"/>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7" name="Oval 395"/>
            <p:cNvSpPr>
              <a:spLocks noChangeAspect="1" noChangeArrowheads="1"/>
            </p:cNvSpPr>
            <p:nvPr/>
          </p:nvSpPr>
          <p:spPr bwMode="auto">
            <a:xfrm>
              <a:off x="3387725" y="505460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8" name="Oval 396"/>
            <p:cNvSpPr>
              <a:spLocks noChangeAspect="1" noChangeArrowheads="1"/>
            </p:cNvSpPr>
            <p:nvPr/>
          </p:nvSpPr>
          <p:spPr bwMode="auto">
            <a:xfrm>
              <a:off x="3498850" y="5054600"/>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9" name="Oval 397"/>
            <p:cNvSpPr>
              <a:spLocks noChangeAspect="1" noChangeArrowheads="1"/>
            </p:cNvSpPr>
            <p:nvPr/>
          </p:nvSpPr>
          <p:spPr bwMode="auto">
            <a:xfrm>
              <a:off x="3609975" y="5054600"/>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0" name="Oval 398"/>
            <p:cNvSpPr>
              <a:spLocks noChangeAspect="1" noChangeArrowheads="1"/>
            </p:cNvSpPr>
            <p:nvPr/>
          </p:nvSpPr>
          <p:spPr bwMode="auto">
            <a:xfrm>
              <a:off x="3721100"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1" name="Oval 399"/>
            <p:cNvSpPr>
              <a:spLocks noChangeAspect="1" noChangeArrowheads="1"/>
            </p:cNvSpPr>
            <p:nvPr/>
          </p:nvSpPr>
          <p:spPr bwMode="auto">
            <a:xfrm>
              <a:off x="3832225"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2" name="Oval 400"/>
            <p:cNvSpPr>
              <a:spLocks noChangeAspect="1" noChangeArrowheads="1"/>
            </p:cNvSpPr>
            <p:nvPr/>
          </p:nvSpPr>
          <p:spPr bwMode="auto">
            <a:xfrm>
              <a:off x="3944938" y="5054600"/>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3" name="Oval 401"/>
            <p:cNvSpPr>
              <a:spLocks noChangeAspect="1" noChangeArrowheads="1"/>
            </p:cNvSpPr>
            <p:nvPr/>
          </p:nvSpPr>
          <p:spPr bwMode="auto">
            <a:xfrm>
              <a:off x="4056063" y="5054600"/>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4" name="Oval 402"/>
            <p:cNvSpPr>
              <a:spLocks noChangeAspect="1" noChangeArrowheads="1"/>
            </p:cNvSpPr>
            <p:nvPr/>
          </p:nvSpPr>
          <p:spPr bwMode="auto">
            <a:xfrm>
              <a:off x="4167188" y="5054600"/>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5" name="Oval 403"/>
            <p:cNvSpPr>
              <a:spLocks noChangeAspect="1" noChangeArrowheads="1"/>
            </p:cNvSpPr>
            <p:nvPr/>
          </p:nvSpPr>
          <p:spPr bwMode="auto">
            <a:xfrm>
              <a:off x="4278313" y="5054600"/>
              <a:ext cx="92075"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6" name="Oval 404"/>
            <p:cNvSpPr>
              <a:spLocks noChangeAspect="1" noChangeArrowheads="1"/>
            </p:cNvSpPr>
            <p:nvPr/>
          </p:nvSpPr>
          <p:spPr bwMode="auto">
            <a:xfrm>
              <a:off x="4389438"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7" name="Oval 405"/>
            <p:cNvSpPr>
              <a:spLocks noChangeAspect="1" noChangeArrowheads="1"/>
            </p:cNvSpPr>
            <p:nvPr/>
          </p:nvSpPr>
          <p:spPr bwMode="auto">
            <a:xfrm>
              <a:off x="4500563"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8" name="Oval 406"/>
            <p:cNvSpPr>
              <a:spLocks noChangeAspect="1" noChangeArrowheads="1"/>
            </p:cNvSpPr>
            <p:nvPr/>
          </p:nvSpPr>
          <p:spPr bwMode="auto">
            <a:xfrm>
              <a:off x="4613275" y="505460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9" name="Oval 407"/>
            <p:cNvSpPr>
              <a:spLocks noChangeAspect="1" noChangeArrowheads="1"/>
            </p:cNvSpPr>
            <p:nvPr/>
          </p:nvSpPr>
          <p:spPr bwMode="auto">
            <a:xfrm>
              <a:off x="3387725"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0" name="Oval 408"/>
            <p:cNvSpPr>
              <a:spLocks noChangeAspect="1" noChangeArrowheads="1"/>
            </p:cNvSpPr>
            <p:nvPr/>
          </p:nvSpPr>
          <p:spPr bwMode="auto">
            <a:xfrm>
              <a:off x="3498850"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1" name="Oval 409"/>
            <p:cNvSpPr>
              <a:spLocks noChangeAspect="1" noChangeArrowheads="1"/>
            </p:cNvSpPr>
            <p:nvPr/>
          </p:nvSpPr>
          <p:spPr bwMode="auto">
            <a:xfrm>
              <a:off x="3609975"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2" name="Oval 410"/>
            <p:cNvSpPr>
              <a:spLocks noChangeAspect="1" noChangeArrowheads="1"/>
            </p:cNvSpPr>
            <p:nvPr/>
          </p:nvSpPr>
          <p:spPr bwMode="auto">
            <a:xfrm>
              <a:off x="3721100"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3" name="Oval 411"/>
            <p:cNvSpPr>
              <a:spLocks noChangeAspect="1" noChangeArrowheads="1"/>
            </p:cNvSpPr>
            <p:nvPr/>
          </p:nvSpPr>
          <p:spPr bwMode="auto">
            <a:xfrm>
              <a:off x="3832225"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4" name="Oval 412"/>
            <p:cNvSpPr>
              <a:spLocks noChangeAspect="1" noChangeArrowheads="1"/>
            </p:cNvSpPr>
            <p:nvPr/>
          </p:nvSpPr>
          <p:spPr bwMode="auto">
            <a:xfrm>
              <a:off x="3944938" y="5159375"/>
              <a:ext cx="90487"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5" name="Oval 413"/>
            <p:cNvSpPr>
              <a:spLocks noChangeAspect="1" noChangeArrowheads="1"/>
            </p:cNvSpPr>
            <p:nvPr/>
          </p:nvSpPr>
          <p:spPr bwMode="auto">
            <a:xfrm>
              <a:off x="4056063" y="5159375"/>
              <a:ext cx="90487"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6" name="Oval 414"/>
            <p:cNvSpPr>
              <a:spLocks noChangeAspect="1" noChangeArrowheads="1"/>
            </p:cNvSpPr>
            <p:nvPr/>
          </p:nvSpPr>
          <p:spPr bwMode="auto">
            <a:xfrm>
              <a:off x="4167188" y="5159375"/>
              <a:ext cx="90487"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7" name="Oval 415"/>
            <p:cNvSpPr>
              <a:spLocks noChangeAspect="1" noChangeArrowheads="1"/>
            </p:cNvSpPr>
            <p:nvPr/>
          </p:nvSpPr>
          <p:spPr bwMode="auto">
            <a:xfrm>
              <a:off x="4278313"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8" name="Oval 416"/>
            <p:cNvSpPr>
              <a:spLocks noChangeAspect="1" noChangeArrowheads="1"/>
            </p:cNvSpPr>
            <p:nvPr/>
          </p:nvSpPr>
          <p:spPr bwMode="auto">
            <a:xfrm>
              <a:off x="4389438"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9" name="Oval 417"/>
            <p:cNvSpPr>
              <a:spLocks noChangeAspect="1" noChangeArrowheads="1"/>
            </p:cNvSpPr>
            <p:nvPr/>
          </p:nvSpPr>
          <p:spPr bwMode="auto">
            <a:xfrm>
              <a:off x="4500563"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0" name="Oval 418"/>
            <p:cNvSpPr>
              <a:spLocks noChangeAspect="1" noChangeArrowheads="1"/>
            </p:cNvSpPr>
            <p:nvPr/>
          </p:nvSpPr>
          <p:spPr bwMode="auto">
            <a:xfrm>
              <a:off x="4613275"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1" name="Oval 419"/>
            <p:cNvSpPr>
              <a:spLocks noChangeAspect="1" noChangeArrowheads="1"/>
            </p:cNvSpPr>
            <p:nvPr/>
          </p:nvSpPr>
          <p:spPr bwMode="auto">
            <a:xfrm>
              <a:off x="3387725" y="526256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2" name="Oval 420"/>
            <p:cNvSpPr>
              <a:spLocks noChangeAspect="1" noChangeArrowheads="1"/>
            </p:cNvSpPr>
            <p:nvPr/>
          </p:nvSpPr>
          <p:spPr bwMode="auto">
            <a:xfrm>
              <a:off x="3498850" y="526256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3" name="Oval 421"/>
            <p:cNvSpPr>
              <a:spLocks noChangeAspect="1" noChangeArrowheads="1"/>
            </p:cNvSpPr>
            <p:nvPr/>
          </p:nvSpPr>
          <p:spPr bwMode="auto">
            <a:xfrm>
              <a:off x="3609975" y="5262563"/>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4" name="Oval 422"/>
            <p:cNvSpPr>
              <a:spLocks noChangeAspect="1" noChangeArrowheads="1"/>
            </p:cNvSpPr>
            <p:nvPr/>
          </p:nvSpPr>
          <p:spPr bwMode="auto">
            <a:xfrm>
              <a:off x="3721100"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5" name="Oval 423"/>
            <p:cNvSpPr>
              <a:spLocks noChangeAspect="1" noChangeArrowheads="1"/>
            </p:cNvSpPr>
            <p:nvPr/>
          </p:nvSpPr>
          <p:spPr bwMode="auto">
            <a:xfrm>
              <a:off x="3832225"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6" name="Oval 424"/>
            <p:cNvSpPr>
              <a:spLocks noChangeAspect="1" noChangeArrowheads="1"/>
            </p:cNvSpPr>
            <p:nvPr/>
          </p:nvSpPr>
          <p:spPr bwMode="auto">
            <a:xfrm>
              <a:off x="3944938" y="5262563"/>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7" name="Oval 425"/>
            <p:cNvSpPr>
              <a:spLocks noChangeAspect="1" noChangeArrowheads="1"/>
            </p:cNvSpPr>
            <p:nvPr/>
          </p:nvSpPr>
          <p:spPr bwMode="auto">
            <a:xfrm>
              <a:off x="4056063" y="526256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8" name="Oval 426"/>
            <p:cNvSpPr>
              <a:spLocks noChangeAspect="1" noChangeArrowheads="1"/>
            </p:cNvSpPr>
            <p:nvPr/>
          </p:nvSpPr>
          <p:spPr bwMode="auto">
            <a:xfrm>
              <a:off x="4167188" y="526256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9" name="Oval 427"/>
            <p:cNvSpPr>
              <a:spLocks noChangeAspect="1" noChangeArrowheads="1"/>
            </p:cNvSpPr>
            <p:nvPr/>
          </p:nvSpPr>
          <p:spPr bwMode="auto">
            <a:xfrm>
              <a:off x="4278313" y="5262563"/>
              <a:ext cx="92075"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0" name="Oval 428"/>
            <p:cNvSpPr>
              <a:spLocks noChangeAspect="1" noChangeArrowheads="1"/>
            </p:cNvSpPr>
            <p:nvPr/>
          </p:nvSpPr>
          <p:spPr bwMode="auto">
            <a:xfrm>
              <a:off x="4389438"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1" name="Oval 429"/>
            <p:cNvSpPr>
              <a:spLocks noChangeAspect="1" noChangeArrowheads="1"/>
            </p:cNvSpPr>
            <p:nvPr/>
          </p:nvSpPr>
          <p:spPr bwMode="auto">
            <a:xfrm>
              <a:off x="4500563"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2" name="Oval 430"/>
            <p:cNvSpPr>
              <a:spLocks noChangeAspect="1" noChangeArrowheads="1"/>
            </p:cNvSpPr>
            <p:nvPr/>
          </p:nvSpPr>
          <p:spPr bwMode="auto">
            <a:xfrm>
              <a:off x="4613275" y="526256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3" name="Oval 431"/>
            <p:cNvSpPr>
              <a:spLocks noChangeAspect="1" noChangeArrowheads="1"/>
            </p:cNvSpPr>
            <p:nvPr/>
          </p:nvSpPr>
          <p:spPr bwMode="auto">
            <a:xfrm>
              <a:off x="3387725"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4" name="Oval 432"/>
            <p:cNvSpPr>
              <a:spLocks noChangeAspect="1" noChangeArrowheads="1"/>
            </p:cNvSpPr>
            <p:nvPr/>
          </p:nvSpPr>
          <p:spPr bwMode="auto">
            <a:xfrm>
              <a:off x="3498850"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5" name="Oval 433"/>
            <p:cNvSpPr>
              <a:spLocks noChangeAspect="1" noChangeArrowheads="1"/>
            </p:cNvSpPr>
            <p:nvPr/>
          </p:nvSpPr>
          <p:spPr bwMode="auto">
            <a:xfrm>
              <a:off x="3609975"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6" name="Oval 434"/>
            <p:cNvSpPr>
              <a:spLocks noChangeAspect="1" noChangeArrowheads="1"/>
            </p:cNvSpPr>
            <p:nvPr/>
          </p:nvSpPr>
          <p:spPr bwMode="auto">
            <a:xfrm>
              <a:off x="3721100"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7" name="Oval 435"/>
            <p:cNvSpPr>
              <a:spLocks noChangeAspect="1" noChangeArrowheads="1"/>
            </p:cNvSpPr>
            <p:nvPr/>
          </p:nvSpPr>
          <p:spPr bwMode="auto">
            <a:xfrm>
              <a:off x="3832225" y="5367338"/>
              <a:ext cx="92075"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8" name="Oval 436"/>
            <p:cNvSpPr>
              <a:spLocks noChangeAspect="1" noChangeArrowheads="1"/>
            </p:cNvSpPr>
            <p:nvPr/>
          </p:nvSpPr>
          <p:spPr bwMode="auto">
            <a:xfrm>
              <a:off x="3944938" y="5367338"/>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9" name="Oval 437"/>
            <p:cNvSpPr>
              <a:spLocks noChangeAspect="1" noChangeArrowheads="1"/>
            </p:cNvSpPr>
            <p:nvPr/>
          </p:nvSpPr>
          <p:spPr bwMode="auto">
            <a:xfrm>
              <a:off x="4056063" y="5367338"/>
              <a:ext cx="90487"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0" name="Oval 438"/>
            <p:cNvSpPr>
              <a:spLocks noChangeAspect="1" noChangeArrowheads="1"/>
            </p:cNvSpPr>
            <p:nvPr/>
          </p:nvSpPr>
          <p:spPr bwMode="auto">
            <a:xfrm>
              <a:off x="4167188" y="5367338"/>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1" name="Oval 439"/>
            <p:cNvSpPr>
              <a:spLocks noChangeAspect="1" noChangeArrowheads="1"/>
            </p:cNvSpPr>
            <p:nvPr/>
          </p:nvSpPr>
          <p:spPr bwMode="auto">
            <a:xfrm>
              <a:off x="4278313"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2" name="Oval 440"/>
            <p:cNvSpPr>
              <a:spLocks noChangeAspect="1" noChangeArrowheads="1"/>
            </p:cNvSpPr>
            <p:nvPr/>
          </p:nvSpPr>
          <p:spPr bwMode="auto">
            <a:xfrm>
              <a:off x="4389438"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3" name="Oval 441"/>
            <p:cNvSpPr>
              <a:spLocks noChangeAspect="1" noChangeArrowheads="1"/>
            </p:cNvSpPr>
            <p:nvPr/>
          </p:nvSpPr>
          <p:spPr bwMode="auto">
            <a:xfrm>
              <a:off x="4500563"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4" name="Oval 442"/>
            <p:cNvSpPr>
              <a:spLocks noChangeAspect="1" noChangeArrowheads="1"/>
            </p:cNvSpPr>
            <p:nvPr/>
          </p:nvSpPr>
          <p:spPr bwMode="auto">
            <a:xfrm>
              <a:off x="4613275"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5" name="Oval 443"/>
            <p:cNvSpPr>
              <a:spLocks noChangeAspect="1" noChangeArrowheads="1"/>
            </p:cNvSpPr>
            <p:nvPr/>
          </p:nvSpPr>
          <p:spPr bwMode="auto">
            <a:xfrm>
              <a:off x="3387725"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6" name="Oval 444"/>
            <p:cNvSpPr>
              <a:spLocks noChangeAspect="1" noChangeArrowheads="1"/>
            </p:cNvSpPr>
            <p:nvPr/>
          </p:nvSpPr>
          <p:spPr bwMode="auto">
            <a:xfrm>
              <a:off x="3498850"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7" name="Oval 445"/>
            <p:cNvSpPr>
              <a:spLocks noChangeAspect="1" noChangeArrowheads="1"/>
            </p:cNvSpPr>
            <p:nvPr/>
          </p:nvSpPr>
          <p:spPr bwMode="auto">
            <a:xfrm>
              <a:off x="3609975"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8" name="Oval 446"/>
            <p:cNvSpPr>
              <a:spLocks noChangeAspect="1" noChangeArrowheads="1"/>
            </p:cNvSpPr>
            <p:nvPr/>
          </p:nvSpPr>
          <p:spPr bwMode="auto">
            <a:xfrm>
              <a:off x="3721100"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9" name="Oval 447"/>
            <p:cNvSpPr>
              <a:spLocks noChangeAspect="1" noChangeArrowheads="1"/>
            </p:cNvSpPr>
            <p:nvPr/>
          </p:nvSpPr>
          <p:spPr bwMode="auto">
            <a:xfrm>
              <a:off x="3832225"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0" name="Oval 448"/>
            <p:cNvSpPr>
              <a:spLocks noChangeAspect="1" noChangeArrowheads="1"/>
            </p:cNvSpPr>
            <p:nvPr/>
          </p:nvSpPr>
          <p:spPr bwMode="auto">
            <a:xfrm>
              <a:off x="3944938" y="547211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1" name="Oval 449"/>
            <p:cNvSpPr>
              <a:spLocks noChangeAspect="1" noChangeArrowheads="1"/>
            </p:cNvSpPr>
            <p:nvPr/>
          </p:nvSpPr>
          <p:spPr bwMode="auto">
            <a:xfrm>
              <a:off x="4056063" y="547211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2" name="Oval 450"/>
            <p:cNvSpPr>
              <a:spLocks noChangeAspect="1" noChangeArrowheads="1"/>
            </p:cNvSpPr>
            <p:nvPr/>
          </p:nvSpPr>
          <p:spPr bwMode="auto">
            <a:xfrm>
              <a:off x="4167188" y="547211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3" name="Oval 451"/>
            <p:cNvSpPr>
              <a:spLocks noChangeAspect="1" noChangeArrowheads="1"/>
            </p:cNvSpPr>
            <p:nvPr/>
          </p:nvSpPr>
          <p:spPr bwMode="auto">
            <a:xfrm>
              <a:off x="4278313"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4" name="Oval 452"/>
            <p:cNvSpPr>
              <a:spLocks noChangeAspect="1" noChangeArrowheads="1"/>
            </p:cNvSpPr>
            <p:nvPr/>
          </p:nvSpPr>
          <p:spPr bwMode="auto">
            <a:xfrm>
              <a:off x="4389438"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5" name="Oval 453"/>
            <p:cNvSpPr>
              <a:spLocks noChangeAspect="1" noChangeArrowheads="1"/>
            </p:cNvSpPr>
            <p:nvPr/>
          </p:nvSpPr>
          <p:spPr bwMode="auto">
            <a:xfrm>
              <a:off x="4500563"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6" name="Oval 454"/>
            <p:cNvSpPr>
              <a:spLocks noChangeAspect="1" noChangeArrowheads="1"/>
            </p:cNvSpPr>
            <p:nvPr/>
          </p:nvSpPr>
          <p:spPr bwMode="auto">
            <a:xfrm>
              <a:off x="4613275"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20723" name="Freeform 455"/>
            <p:cNvSpPr>
              <a:spLocks noChangeAspect="1"/>
            </p:cNvSpPr>
            <p:nvPr/>
          </p:nvSpPr>
          <p:spPr bwMode="auto">
            <a:xfrm>
              <a:off x="3530600" y="4686301"/>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0724" name="Freeform 456"/>
            <p:cNvSpPr>
              <a:spLocks noChangeAspect="1"/>
            </p:cNvSpPr>
            <p:nvPr/>
          </p:nvSpPr>
          <p:spPr bwMode="auto">
            <a:xfrm>
              <a:off x="3643313" y="4684713"/>
              <a:ext cx="22225" cy="3810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0725" name="Freeform 457"/>
            <p:cNvSpPr>
              <a:spLocks noChangeAspect="1"/>
            </p:cNvSpPr>
            <p:nvPr/>
          </p:nvSpPr>
          <p:spPr bwMode="auto">
            <a:xfrm>
              <a:off x="3865563" y="4686301"/>
              <a:ext cx="23812" cy="36513"/>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0726" name="Freeform 458"/>
            <p:cNvSpPr>
              <a:spLocks noChangeAspect="1"/>
            </p:cNvSpPr>
            <p:nvPr/>
          </p:nvSpPr>
          <p:spPr bwMode="auto">
            <a:xfrm>
              <a:off x="3971925" y="4684713"/>
              <a:ext cx="22225" cy="38100"/>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0727" name="Freeform 459"/>
            <p:cNvSpPr>
              <a:spLocks noChangeAspect="1"/>
            </p:cNvSpPr>
            <p:nvPr/>
          </p:nvSpPr>
          <p:spPr bwMode="auto">
            <a:xfrm>
              <a:off x="3749675" y="4681538"/>
              <a:ext cx="25400" cy="41275"/>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0728" name="Freeform 460"/>
            <p:cNvSpPr>
              <a:spLocks noChangeAspect="1"/>
            </p:cNvSpPr>
            <p:nvPr/>
          </p:nvSpPr>
          <p:spPr bwMode="auto">
            <a:xfrm>
              <a:off x="4195763" y="4686301"/>
              <a:ext cx="22225" cy="36513"/>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0729" name="Freeform 461"/>
            <p:cNvSpPr>
              <a:spLocks noChangeAspect="1"/>
            </p:cNvSpPr>
            <p:nvPr/>
          </p:nvSpPr>
          <p:spPr bwMode="auto">
            <a:xfrm>
              <a:off x="4302125" y="4686301"/>
              <a:ext cx="22225" cy="36513"/>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0730" name="Line 462"/>
            <p:cNvSpPr>
              <a:spLocks noChangeAspect="1" noChangeShapeType="1"/>
            </p:cNvSpPr>
            <p:nvPr/>
          </p:nvSpPr>
          <p:spPr bwMode="auto">
            <a:xfrm>
              <a:off x="3425825" y="4683126"/>
              <a:ext cx="1587" cy="39688"/>
            </a:xfrm>
            <a:prstGeom prst="line">
              <a:avLst/>
            </a:prstGeom>
            <a:noFill/>
            <a:ln w="12700">
              <a:solidFill>
                <a:schemeClr val="tx1"/>
              </a:solidFill>
              <a:round/>
              <a:headEnd/>
              <a:tailEnd/>
            </a:ln>
          </p:spPr>
          <p:txBody>
            <a:bodyPr/>
            <a:lstStyle/>
            <a:p>
              <a:endParaRPr lang="ru-RU"/>
            </a:p>
          </p:txBody>
        </p:sp>
        <p:sp>
          <p:nvSpPr>
            <p:cNvPr id="20731" name="Oval 463"/>
            <p:cNvSpPr>
              <a:spLocks noChangeAspect="1" noChangeArrowheads="1"/>
            </p:cNvSpPr>
            <p:nvPr/>
          </p:nvSpPr>
          <p:spPr bwMode="auto">
            <a:xfrm>
              <a:off x="4432300" y="4684713"/>
              <a:ext cx="25400" cy="38100"/>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0732" name="Group 464"/>
            <p:cNvGrpSpPr>
              <a:grpSpLocks noChangeAspect="1"/>
            </p:cNvGrpSpPr>
            <p:nvPr/>
          </p:nvGrpSpPr>
          <p:grpSpPr bwMode="auto">
            <a:xfrm>
              <a:off x="4084638" y="4683126"/>
              <a:ext cx="15875" cy="39688"/>
              <a:chOff x="1028" y="1281"/>
              <a:chExt cx="52" cy="136"/>
            </a:xfrm>
          </p:grpSpPr>
          <p:sp>
            <p:nvSpPr>
              <p:cNvPr id="20843" name="Line 465"/>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0844" name="Line 466"/>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0733" name="Line 467"/>
            <p:cNvSpPr>
              <a:spLocks noChangeAspect="1" noChangeShapeType="1"/>
            </p:cNvSpPr>
            <p:nvPr/>
          </p:nvSpPr>
          <p:spPr bwMode="auto">
            <a:xfrm>
              <a:off x="4537075" y="4683126"/>
              <a:ext cx="0" cy="39688"/>
            </a:xfrm>
            <a:prstGeom prst="line">
              <a:avLst/>
            </a:prstGeom>
            <a:noFill/>
            <a:ln w="12700">
              <a:solidFill>
                <a:schemeClr val="tx1"/>
              </a:solidFill>
              <a:round/>
              <a:headEnd/>
              <a:tailEnd/>
            </a:ln>
          </p:spPr>
          <p:txBody>
            <a:bodyPr/>
            <a:lstStyle/>
            <a:p>
              <a:endParaRPr lang="ru-RU"/>
            </a:p>
          </p:txBody>
        </p:sp>
        <p:sp>
          <p:nvSpPr>
            <p:cNvPr id="20734" name="Line 468"/>
            <p:cNvSpPr>
              <a:spLocks noChangeAspect="1" noChangeShapeType="1"/>
            </p:cNvSpPr>
            <p:nvPr/>
          </p:nvSpPr>
          <p:spPr bwMode="auto">
            <a:xfrm>
              <a:off x="4413250" y="4683126"/>
              <a:ext cx="0" cy="39688"/>
            </a:xfrm>
            <a:prstGeom prst="line">
              <a:avLst/>
            </a:prstGeom>
            <a:noFill/>
            <a:ln w="12700">
              <a:solidFill>
                <a:schemeClr val="tx1"/>
              </a:solidFill>
              <a:round/>
              <a:headEnd/>
              <a:tailEnd/>
            </a:ln>
          </p:spPr>
          <p:txBody>
            <a:bodyPr/>
            <a:lstStyle/>
            <a:p>
              <a:endParaRPr lang="ru-RU"/>
            </a:p>
          </p:txBody>
        </p:sp>
        <p:sp>
          <p:nvSpPr>
            <p:cNvPr id="20735" name="Line 469"/>
            <p:cNvSpPr>
              <a:spLocks noChangeAspect="1" noChangeShapeType="1"/>
            </p:cNvSpPr>
            <p:nvPr/>
          </p:nvSpPr>
          <p:spPr bwMode="auto">
            <a:xfrm>
              <a:off x="4557713" y="4683126"/>
              <a:ext cx="1587" cy="39688"/>
            </a:xfrm>
            <a:prstGeom prst="line">
              <a:avLst/>
            </a:prstGeom>
            <a:noFill/>
            <a:ln w="12700">
              <a:solidFill>
                <a:schemeClr val="tx1"/>
              </a:solidFill>
              <a:round/>
              <a:headEnd/>
              <a:tailEnd/>
            </a:ln>
          </p:spPr>
          <p:txBody>
            <a:bodyPr/>
            <a:lstStyle/>
            <a:p>
              <a:endParaRPr lang="ru-RU"/>
            </a:p>
          </p:txBody>
        </p:sp>
        <p:sp>
          <p:nvSpPr>
            <p:cNvPr id="20736" name="Line 470"/>
            <p:cNvSpPr>
              <a:spLocks noChangeAspect="1" noChangeShapeType="1"/>
            </p:cNvSpPr>
            <p:nvPr/>
          </p:nvSpPr>
          <p:spPr bwMode="auto">
            <a:xfrm>
              <a:off x="4641850" y="4683126"/>
              <a:ext cx="0" cy="39688"/>
            </a:xfrm>
            <a:prstGeom prst="line">
              <a:avLst/>
            </a:prstGeom>
            <a:noFill/>
            <a:ln w="12700">
              <a:solidFill>
                <a:schemeClr val="tx1"/>
              </a:solidFill>
              <a:round/>
              <a:headEnd/>
              <a:tailEnd/>
            </a:ln>
          </p:spPr>
          <p:txBody>
            <a:bodyPr/>
            <a:lstStyle/>
            <a:p>
              <a:endParaRPr lang="ru-RU"/>
            </a:p>
          </p:txBody>
        </p:sp>
        <p:sp>
          <p:nvSpPr>
            <p:cNvPr id="20737" name="Freeform 471"/>
            <p:cNvSpPr>
              <a:spLocks noChangeAspect="1"/>
            </p:cNvSpPr>
            <p:nvPr/>
          </p:nvSpPr>
          <p:spPr bwMode="auto">
            <a:xfrm>
              <a:off x="4657725" y="4686301"/>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0738" name="Group 472"/>
            <p:cNvGrpSpPr>
              <a:grpSpLocks noChangeAspect="1"/>
            </p:cNvGrpSpPr>
            <p:nvPr/>
          </p:nvGrpSpPr>
          <p:grpSpPr bwMode="auto">
            <a:xfrm>
              <a:off x="3327400" y="4757738"/>
              <a:ext cx="39687" cy="50800"/>
              <a:chOff x="263" y="1301"/>
              <a:chExt cx="540" cy="690"/>
            </a:xfrm>
          </p:grpSpPr>
          <p:sp>
            <p:nvSpPr>
              <p:cNvPr id="20841" name="Freeform 473"/>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0842" name="Line 474"/>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0739" name="Freeform 475"/>
            <p:cNvSpPr>
              <a:spLocks noChangeAspect="1"/>
            </p:cNvSpPr>
            <p:nvPr/>
          </p:nvSpPr>
          <p:spPr bwMode="auto">
            <a:xfrm>
              <a:off x="3330575" y="4864101"/>
              <a:ext cx="36512" cy="4921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solidFill>
              <a:srgbClr val="FFE7D7"/>
            </a:solidFill>
            <a:ln w="12700">
              <a:solidFill>
                <a:schemeClr val="tx1"/>
              </a:solidFill>
              <a:round/>
              <a:headEnd/>
              <a:tailEnd/>
            </a:ln>
          </p:spPr>
          <p:txBody>
            <a:bodyPr/>
            <a:lstStyle/>
            <a:p>
              <a:endParaRPr lang="ru-RU"/>
            </a:p>
          </p:txBody>
        </p:sp>
        <p:sp>
          <p:nvSpPr>
            <p:cNvPr id="20740" name="Freeform 476"/>
            <p:cNvSpPr>
              <a:spLocks noChangeAspect="1"/>
            </p:cNvSpPr>
            <p:nvPr/>
          </p:nvSpPr>
          <p:spPr bwMode="auto">
            <a:xfrm>
              <a:off x="3325813" y="4968876"/>
              <a:ext cx="41275" cy="50800"/>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0741" name="Freeform 477"/>
            <p:cNvSpPr>
              <a:spLocks noChangeAspect="1"/>
            </p:cNvSpPr>
            <p:nvPr/>
          </p:nvSpPr>
          <p:spPr bwMode="auto">
            <a:xfrm>
              <a:off x="3327400" y="5075238"/>
              <a:ext cx="39687" cy="50800"/>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0742" name="Group 478"/>
            <p:cNvGrpSpPr>
              <a:grpSpLocks noChangeAspect="1"/>
            </p:cNvGrpSpPr>
            <p:nvPr/>
          </p:nvGrpSpPr>
          <p:grpSpPr bwMode="auto">
            <a:xfrm>
              <a:off x="3332163" y="5180013"/>
              <a:ext cx="34925" cy="50800"/>
              <a:chOff x="3017" y="1343"/>
              <a:chExt cx="420" cy="612"/>
            </a:xfrm>
          </p:grpSpPr>
          <p:sp>
            <p:nvSpPr>
              <p:cNvPr id="20839" name="Freeform 479"/>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0840" name="Line 480"/>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0743" name="Group 481"/>
            <p:cNvGrpSpPr>
              <a:grpSpLocks noChangeAspect="1"/>
            </p:cNvGrpSpPr>
            <p:nvPr/>
          </p:nvGrpSpPr>
          <p:grpSpPr bwMode="auto">
            <a:xfrm>
              <a:off x="3335338" y="5286376"/>
              <a:ext cx="31750" cy="50800"/>
              <a:chOff x="3653" y="1343"/>
              <a:chExt cx="384" cy="612"/>
            </a:xfrm>
          </p:grpSpPr>
          <p:sp>
            <p:nvSpPr>
              <p:cNvPr id="20837" name="Freeform 482"/>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0838" name="Line 483"/>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0744" name="Freeform 484"/>
            <p:cNvSpPr>
              <a:spLocks noChangeAspect="1"/>
            </p:cNvSpPr>
            <p:nvPr/>
          </p:nvSpPr>
          <p:spPr bwMode="auto">
            <a:xfrm>
              <a:off x="3322638" y="5392738"/>
              <a:ext cx="44450" cy="50800"/>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0745" name="Group 485"/>
            <p:cNvGrpSpPr>
              <a:grpSpLocks noChangeAspect="1"/>
            </p:cNvGrpSpPr>
            <p:nvPr/>
          </p:nvGrpSpPr>
          <p:grpSpPr bwMode="auto">
            <a:xfrm>
              <a:off x="3328988" y="5499101"/>
              <a:ext cx="38100" cy="50800"/>
              <a:chOff x="4991" y="1343"/>
              <a:chExt cx="456" cy="618"/>
            </a:xfrm>
          </p:grpSpPr>
          <p:sp>
            <p:nvSpPr>
              <p:cNvPr id="20834" name="Line 486"/>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0835" name="Line 487"/>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0836" name="Line 488"/>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0746" name="Freeform 489"/>
            <p:cNvSpPr>
              <a:spLocks noChangeAspect="1"/>
            </p:cNvSpPr>
            <p:nvPr/>
          </p:nvSpPr>
          <p:spPr bwMode="auto">
            <a:xfrm>
              <a:off x="3306763" y="4665663"/>
              <a:ext cx="1462087" cy="966788"/>
            </a:xfrm>
            <a:custGeom>
              <a:avLst/>
              <a:gdLst>
                <a:gd name="T0" fmla="*/ 0 w 3690"/>
                <a:gd name="T1" fmla="*/ 792 h 2442"/>
                <a:gd name="T2" fmla="*/ 1189 w 3690"/>
                <a:gd name="T3" fmla="*/ 792 h 2442"/>
                <a:gd name="T4" fmla="*/ 1189 w 3690"/>
                <a:gd name="T5" fmla="*/ 0 h 2442"/>
                <a:gd name="T6" fmla="*/ 0 w 3690"/>
                <a:gd name="T7" fmla="*/ 0 h 2442"/>
                <a:gd name="T8" fmla="*/ 0 w 3690"/>
                <a:gd name="T9" fmla="*/ 0 h 2442"/>
                <a:gd name="T10" fmla="*/ 0 w 3690"/>
                <a:gd name="T11" fmla="*/ 792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0747" name="Oval 490"/>
            <p:cNvSpPr>
              <a:spLocks noChangeArrowheads="1"/>
            </p:cNvSpPr>
            <p:nvPr/>
          </p:nvSpPr>
          <p:spPr bwMode="auto">
            <a:xfrm>
              <a:off x="5226050" y="4524375"/>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0748" name="Rectangle 491"/>
            <p:cNvSpPr>
              <a:spLocks noChangeArrowheads="1"/>
            </p:cNvSpPr>
            <p:nvPr/>
          </p:nvSpPr>
          <p:spPr bwMode="auto">
            <a:xfrm>
              <a:off x="5445125" y="528955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0749" name="Line 507"/>
            <p:cNvSpPr>
              <a:spLocks noChangeShapeType="1"/>
            </p:cNvSpPr>
            <p:nvPr/>
          </p:nvSpPr>
          <p:spPr bwMode="auto">
            <a:xfrm flipV="1">
              <a:off x="4689475" y="4725988"/>
              <a:ext cx="815975" cy="322263"/>
            </a:xfrm>
            <a:prstGeom prst="line">
              <a:avLst/>
            </a:prstGeom>
            <a:noFill/>
            <a:ln w="12700">
              <a:solidFill>
                <a:srgbClr val="006600"/>
              </a:solidFill>
              <a:round/>
              <a:headEnd/>
              <a:tailEnd/>
            </a:ln>
          </p:spPr>
          <p:txBody>
            <a:bodyPr/>
            <a:lstStyle/>
            <a:p>
              <a:endParaRPr lang="ru-RU"/>
            </a:p>
          </p:txBody>
        </p:sp>
        <p:sp>
          <p:nvSpPr>
            <p:cNvPr id="20750" name="Line 508"/>
            <p:cNvSpPr>
              <a:spLocks noChangeShapeType="1"/>
            </p:cNvSpPr>
            <p:nvPr/>
          </p:nvSpPr>
          <p:spPr bwMode="auto">
            <a:xfrm>
              <a:off x="4678363" y="5162550"/>
              <a:ext cx="841375" cy="346075"/>
            </a:xfrm>
            <a:prstGeom prst="line">
              <a:avLst/>
            </a:prstGeom>
            <a:noFill/>
            <a:ln w="12700">
              <a:solidFill>
                <a:srgbClr val="006600"/>
              </a:solidFill>
              <a:round/>
              <a:headEnd/>
              <a:tailEnd/>
            </a:ln>
          </p:spPr>
          <p:txBody>
            <a:bodyPr/>
            <a:lstStyle/>
            <a:p>
              <a:endParaRPr lang="ru-RU"/>
            </a:p>
          </p:txBody>
        </p:sp>
        <p:grpSp>
          <p:nvGrpSpPr>
            <p:cNvPr id="20751" name="Group 839"/>
            <p:cNvGrpSpPr>
              <a:grpSpLocks/>
            </p:cNvGrpSpPr>
            <p:nvPr/>
          </p:nvGrpSpPr>
          <p:grpSpPr bwMode="auto">
            <a:xfrm>
              <a:off x="5830888" y="4676775"/>
              <a:ext cx="2366962" cy="625475"/>
              <a:chOff x="3597" y="2907"/>
              <a:chExt cx="1491" cy="394"/>
            </a:xfrm>
          </p:grpSpPr>
          <p:sp>
            <p:nvSpPr>
              <p:cNvPr id="20752" name="Freeform 141"/>
              <p:cNvSpPr>
                <a:spLocks noChangeAspect="1"/>
              </p:cNvSpPr>
              <p:nvPr/>
            </p:nvSpPr>
            <p:spPr bwMode="auto">
              <a:xfrm flipV="1">
                <a:off x="3765"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3" name="Freeform 143"/>
              <p:cNvSpPr>
                <a:spLocks noChangeAspect="1"/>
              </p:cNvSpPr>
              <p:nvPr/>
            </p:nvSpPr>
            <p:spPr bwMode="auto">
              <a:xfrm flipV="1">
                <a:off x="3860"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4" name="Freeform 147"/>
              <p:cNvSpPr>
                <a:spLocks noChangeAspect="1"/>
              </p:cNvSpPr>
              <p:nvPr/>
            </p:nvSpPr>
            <p:spPr bwMode="auto">
              <a:xfrm flipV="1">
                <a:off x="3678"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5" name="Freeform 149"/>
              <p:cNvSpPr>
                <a:spLocks noChangeAspect="1"/>
              </p:cNvSpPr>
              <p:nvPr/>
            </p:nvSpPr>
            <p:spPr bwMode="auto">
              <a:xfrm flipV="1">
                <a:off x="3945"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6" name="Freeform 330"/>
              <p:cNvSpPr>
                <a:spLocks noChangeAspect="1"/>
              </p:cNvSpPr>
              <p:nvPr/>
            </p:nvSpPr>
            <p:spPr bwMode="auto">
              <a:xfrm flipV="1">
                <a:off x="4113"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7" name="Freeform 331"/>
              <p:cNvSpPr>
                <a:spLocks noChangeAspect="1"/>
              </p:cNvSpPr>
              <p:nvPr/>
            </p:nvSpPr>
            <p:spPr bwMode="auto">
              <a:xfrm flipV="1">
                <a:off x="4218" y="2962"/>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8" name="Freeform 332"/>
              <p:cNvSpPr>
                <a:spLocks noChangeAspect="1"/>
              </p:cNvSpPr>
              <p:nvPr/>
            </p:nvSpPr>
            <p:spPr bwMode="auto">
              <a:xfrm flipV="1">
                <a:off x="4031"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9" name="Freeform 333"/>
              <p:cNvSpPr>
                <a:spLocks noChangeAspect="1"/>
              </p:cNvSpPr>
              <p:nvPr/>
            </p:nvSpPr>
            <p:spPr bwMode="auto">
              <a:xfrm flipV="1">
                <a:off x="4293"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0" name="Freeform 334"/>
              <p:cNvSpPr>
                <a:spLocks noChangeAspect="1"/>
              </p:cNvSpPr>
              <p:nvPr/>
            </p:nvSpPr>
            <p:spPr bwMode="auto">
              <a:xfrm flipV="1">
                <a:off x="4528"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1" name="Freeform 335"/>
              <p:cNvSpPr>
                <a:spLocks noChangeAspect="1"/>
              </p:cNvSpPr>
              <p:nvPr/>
            </p:nvSpPr>
            <p:spPr bwMode="auto">
              <a:xfrm flipV="1">
                <a:off x="4618"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2" name="Freeform 336"/>
              <p:cNvSpPr>
                <a:spLocks noChangeAspect="1"/>
              </p:cNvSpPr>
              <p:nvPr/>
            </p:nvSpPr>
            <p:spPr bwMode="auto">
              <a:xfrm flipV="1">
                <a:off x="4389"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3" name="Freeform 337"/>
              <p:cNvSpPr>
                <a:spLocks noChangeAspect="1"/>
              </p:cNvSpPr>
              <p:nvPr/>
            </p:nvSpPr>
            <p:spPr bwMode="auto">
              <a:xfrm flipV="1">
                <a:off x="4713"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4" name="Freeform 338"/>
              <p:cNvSpPr>
                <a:spLocks noChangeAspect="1"/>
              </p:cNvSpPr>
              <p:nvPr/>
            </p:nvSpPr>
            <p:spPr bwMode="auto">
              <a:xfrm flipV="1">
                <a:off x="4809"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5" name="Freeform 339"/>
              <p:cNvSpPr>
                <a:spLocks noChangeAspect="1"/>
              </p:cNvSpPr>
              <p:nvPr/>
            </p:nvSpPr>
            <p:spPr bwMode="auto">
              <a:xfrm flipV="1">
                <a:off x="4904"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388" name="AutoShape 340"/>
              <p:cNvSpPr>
                <a:spLocks noChangeAspect="1" noChangeArrowheads="1"/>
              </p:cNvSpPr>
              <p:nvPr/>
            </p:nvSpPr>
            <p:spPr bwMode="auto">
              <a:xfrm>
                <a:off x="371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89" name="AutoShape 341"/>
              <p:cNvSpPr>
                <a:spLocks noChangeAspect="1" noChangeArrowheads="1"/>
              </p:cNvSpPr>
              <p:nvPr/>
            </p:nvSpPr>
            <p:spPr bwMode="auto">
              <a:xfrm>
                <a:off x="3793"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0" name="AutoShape 342"/>
              <p:cNvSpPr>
                <a:spLocks noChangeAspect="1" noChangeArrowheads="1"/>
              </p:cNvSpPr>
              <p:nvPr/>
            </p:nvSpPr>
            <p:spPr bwMode="auto">
              <a:xfrm>
                <a:off x="4266"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1" name="AutoShape 343"/>
              <p:cNvSpPr>
                <a:spLocks noChangeAspect="1" noChangeArrowheads="1"/>
              </p:cNvSpPr>
              <p:nvPr/>
            </p:nvSpPr>
            <p:spPr bwMode="auto">
              <a:xfrm>
                <a:off x="4347"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2" name="AutoShape 344"/>
              <p:cNvSpPr>
                <a:spLocks noChangeAspect="1" noChangeArrowheads="1"/>
              </p:cNvSpPr>
              <p:nvPr/>
            </p:nvSpPr>
            <p:spPr bwMode="auto">
              <a:xfrm>
                <a:off x="4557"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3" name="AutoShape 345"/>
              <p:cNvSpPr>
                <a:spLocks noChangeAspect="1" noChangeArrowheads="1"/>
              </p:cNvSpPr>
              <p:nvPr/>
            </p:nvSpPr>
            <p:spPr bwMode="auto">
              <a:xfrm>
                <a:off x="4661"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4" name="AutoShape 346"/>
              <p:cNvSpPr>
                <a:spLocks noChangeAspect="1" noChangeArrowheads="1"/>
              </p:cNvSpPr>
              <p:nvPr/>
            </p:nvSpPr>
            <p:spPr bwMode="auto">
              <a:xfrm>
                <a:off x="3978" y="2907"/>
                <a:ext cx="79"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5" name="AutoShape 347"/>
              <p:cNvSpPr>
                <a:spLocks noChangeAspect="1" noChangeArrowheads="1"/>
              </p:cNvSpPr>
              <p:nvPr/>
            </p:nvSpPr>
            <p:spPr bwMode="auto">
              <a:xfrm>
                <a:off x="4068" y="2907"/>
                <a:ext cx="79"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6" name="AutoShape 348"/>
              <p:cNvSpPr>
                <a:spLocks noChangeAspect="1" noChangeArrowheads="1"/>
              </p:cNvSpPr>
              <p:nvPr/>
            </p:nvSpPr>
            <p:spPr bwMode="auto">
              <a:xfrm>
                <a:off x="4151"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7" name="AutoShape 349"/>
              <p:cNvSpPr>
                <a:spLocks noChangeAspect="1" noChangeArrowheads="1"/>
              </p:cNvSpPr>
              <p:nvPr/>
            </p:nvSpPr>
            <p:spPr bwMode="auto">
              <a:xfrm>
                <a:off x="388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8" name="AutoShape 350"/>
              <p:cNvSpPr>
                <a:spLocks noChangeAspect="1" noChangeArrowheads="1"/>
              </p:cNvSpPr>
              <p:nvPr/>
            </p:nvSpPr>
            <p:spPr bwMode="auto">
              <a:xfrm>
                <a:off x="475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9" name="AutoShape 351"/>
              <p:cNvSpPr>
                <a:spLocks noChangeAspect="1" noChangeArrowheads="1"/>
              </p:cNvSpPr>
              <p:nvPr/>
            </p:nvSpPr>
            <p:spPr bwMode="auto">
              <a:xfrm>
                <a:off x="485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0" name="AutoShape 352"/>
              <p:cNvSpPr>
                <a:spLocks noChangeAspect="1" noChangeArrowheads="1"/>
              </p:cNvSpPr>
              <p:nvPr/>
            </p:nvSpPr>
            <p:spPr bwMode="auto">
              <a:xfrm>
                <a:off x="494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1" name="AutoShape 353"/>
              <p:cNvSpPr>
                <a:spLocks noChangeAspect="1" noChangeArrowheads="1"/>
              </p:cNvSpPr>
              <p:nvPr/>
            </p:nvSpPr>
            <p:spPr bwMode="auto">
              <a:xfrm>
                <a:off x="4435"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0780" name="Freeform 785"/>
              <p:cNvSpPr>
                <a:spLocks noChangeAspect="1"/>
              </p:cNvSpPr>
              <p:nvPr/>
            </p:nvSpPr>
            <p:spPr bwMode="auto">
              <a:xfrm flipV="1">
                <a:off x="4166"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1" name="Freeform 786"/>
              <p:cNvSpPr>
                <a:spLocks noChangeAspect="1"/>
              </p:cNvSpPr>
              <p:nvPr/>
            </p:nvSpPr>
            <p:spPr bwMode="auto">
              <a:xfrm flipV="1">
                <a:off x="4491"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2" name="Freeform 787"/>
              <p:cNvSpPr>
                <a:spLocks noChangeAspect="1"/>
              </p:cNvSpPr>
              <p:nvPr/>
            </p:nvSpPr>
            <p:spPr bwMode="auto">
              <a:xfrm flipV="1">
                <a:off x="3922"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3" name="Freeform 788"/>
              <p:cNvSpPr>
                <a:spLocks noChangeAspect="1"/>
              </p:cNvSpPr>
              <p:nvPr/>
            </p:nvSpPr>
            <p:spPr bwMode="auto">
              <a:xfrm flipV="1">
                <a:off x="4329"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4" name="Freeform 789"/>
              <p:cNvSpPr>
                <a:spLocks noChangeAspect="1"/>
              </p:cNvSpPr>
              <p:nvPr/>
            </p:nvSpPr>
            <p:spPr bwMode="auto">
              <a:xfrm flipV="1">
                <a:off x="3760"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5" name="Freeform 790"/>
              <p:cNvSpPr>
                <a:spLocks noChangeAspect="1"/>
              </p:cNvSpPr>
              <p:nvPr/>
            </p:nvSpPr>
            <p:spPr bwMode="auto">
              <a:xfrm flipV="1">
                <a:off x="4085"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6" name="Freeform 791"/>
              <p:cNvSpPr>
                <a:spLocks noChangeAspect="1"/>
              </p:cNvSpPr>
              <p:nvPr/>
            </p:nvSpPr>
            <p:spPr bwMode="auto">
              <a:xfrm flipV="1">
                <a:off x="3597"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7" name="Freeform 792"/>
              <p:cNvSpPr>
                <a:spLocks noChangeAspect="1"/>
              </p:cNvSpPr>
              <p:nvPr/>
            </p:nvSpPr>
            <p:spPr bwMode="auto">
              <a:xfrm flipV="1">
                <a:off x="3679"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8" name="Freeform 793"/>
              <p:cNvSpPr>
                <a:spLocks noChangeAspect="1"/>
              </p:cNvSpPr>
              <p:nvPr/>
            </p:nvSpPr>
            <p:spPr bwMode="auto">
              <a:xfrm flipV="1">
                <a:off x="4004"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9" name="Freeform 794"/>
              <p:cNvSpPr>
                <a:spLocks noChangeAspect="1"/>
              </p:cNvSpPr>
              <p:nvPr/>
            </p:nvSpPr>
            <p:spPr bwMode="auto">
              <a:xfrm flipV="1">
                <a:off x="4410"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0" name="Freeform 795"/>
              <p:cNvSpPr>
                <a:spLocks noChangeAspect="1"/>
              </p:cNvSpPr>
              <p:nvPr/>
            </p:nvSpPr>
            <p:spPr bwMode="auto">
              <a:xfrm flipV="1">
                <a:off x="3841"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1" name="Freeform 796"/>
              <p:cNvSpPr>
                <a:spLocks noChangeAspect="1"/>
              </p:cNvSpPr>
              <p:nvPr/>
            </p:nvSpPr>
            <p:spPr bwMode="auto">
              <a:xfrm flipV="1">
                <a:off x="4735"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2" name="Freeform 797"/>
              <p:cNvSpPr>
                <a:spLocks noChangeAspect="1"/>
              </p:cNvSpPr>
              <p:nvPr/>
            </p:nvSpPr>
            <p:spPr bwMode="auto">
              <a:xfrm flipV="1">
                <a:off x="4572"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3" name="Freeform 798"/>
              <p:cNvSpPr>
                <a:spLocks noChangeAspect="1"/>
              </p:cNvSpPr>
              <p:nvPr/>
            </p:nvSpPr>
            <p:spPr bwMode="auto">
              <a:xfrm flipV="1">
                <a:off x="4654"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4" name="Freeform 799"/>
              <p:cNvSpPr>
                <a:spLocks noChangeAspect="1"/>
              </p:cNvSpPr>
              <p:nvPr/>
            </p:nvSpPr>
            <p:spPr bwMode="auto">
              <a:xfrm flipV="1">
                <a:off x="4816"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5" name="Freeform 800"/>
              <p:cNvSpPr>
                <a:spLocks noChangeAspect="1"/>
              </p:cNvSpPr>
              <p:nvPr/>
            </p:nvSpPr>
            <p:spPr bwMode="auto">
              <a:xfrm flipV="1">
                <a:off x="4247"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6" name="AutoShape 801"/>
              <p:cNvSpPr>
                <a:spLocks noChangeAspect="1" noChangeArrowheads="1"/>
              </p:cNvSpPr>
              <p:nvPr/>
            </p:nvSpPr>
            <p:spPr bwMode="auto">
              <a:xfrm>
                <a:off x="4211"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797" name="AutoShape 802"/>
              <p:cNvSpPr>
                <a:spLocks noChangeAspect="1" noChangeArrowheads="1"/>
              </p:cNvSpPr>
              <p:nvPr/>
            </p:nvSpPr>
            <p:spPr bwMode="auto">
              <a:xfrm>
                <a:off x="4769"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798" name="AutoShape 803"/>
              <p:cNvSpPr>
                <a:spLocks noChangeAspect="1" noChangeArrowheads="1"/>
              </p:cNvSpPr>
              <p:nvPr/>
            </p:nvSpPr>
            <p:spPr bwMode="auto">
              <a:xfrm>
                <a:off x="3715"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799" name="AutoShape 804"/>
              <p:cNvSpPr>
                <a:spLocks noChangeAspect="1" noChangeArrowheads="1"/>
              </p:cNvSpPr>
              <p:nvPr/>
            </p:nvSpPr>
            <p:spPr bwMode="auto">
              <a:xfrm>
                <a:off x="4533"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0" name="AutoShape 805"/>
              <p:cNvSpPr>
                <a:spLocks noChangeAspect="1" noChangeArrowheads="1"/>
              </p:cNvSpPr>
              <p:nvPr/>
            </p:nvSpPr>
            <p:spPr bwMode="auto">
              <a:xfrm>
                <a:off x="3967"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1" name="AutoShape 806"/>
              <p:cNvSpPr>
                <a:spLocks noChangeAspect="1" noChangeArrowheads="1"/>
              </p:cNvSpPr>
              <p:nvPr/>
            </p:nvSpPr>
            <p:spPr bwMode="auto">
              <a:xfrm>
                <a:off x="4293"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2" name="AutoShape 807"/>
              <p:cNvSpPr>
                <a:spLocks noChangeAspect="1" noChangeArrowheads="1"/>
              </p:cNvSpPr>
              <p:nvPr/>
            </p:nvSpPr>
            <p:spPr bwMode="auto">
              <a:xfrm>
                <a:off x="4132"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3" name="AutoShape 808"/>
              <p:cNvSpPr>
                <a:spLocks noChangeAspect="1" noChangeArrowheads="1"/>
              </p:cNvSpPr>
              <p:nvPr/>
            </p:nvSpPr>
            <p:spPr bwMode="auto">
              <a:xfrm>
                <a:off x="4612"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4" name="AutoShape 809"/>
              <p:cNvSpPr>
                <a:spLocks noChangeAspect="1" noChangeArrowheads="1"/>
              </p:cNvSpPr>
              <p:nvPr/>
            </p:nvSpPr>
            <p:spPr bwMode="auto">
              <a:xfrm>
                <a:off x="4368"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5" name="AutoShape 810"/>
              <p:cNvSpPr>
                <a:spLocks noChangeAspect="1" noChangeArrowheads="1"/>
              </p:cNvSpPr>
              <p:nvPr/>
            </p:nvSpPr>
            <p:spPr bwMode="auto">
              <a:xfrm>
                <a:off x="4695"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6" name="AutoShape 811"/>
              <p:cNvSpPr>
                <a:spLocks noChangeAspect="1" noChangeArrowheads="1"/>
              </p:cNvSpPr>
              <p:nvPr/>
            </p:nvSpPr>
            <p:spPr bwMode="auto">
              <a:xfrm>
                <a:off x="4447"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7" name="AutoShape 812"/>
              <p:cNvSpPr>
                <a:spLocks noChangeAspect="1" noChangeArrowheads="1"/>
              </p:cNvSpPr>
              <p:nvPr/>
            </p:nvSpPr>
            <p:spPr bwMode="auto">
              <a:xfrm>
                <a:off x="3884"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8" name="AutoShape 813"/>
              <p:cNvSpPr>
                <a:spLocks noChangeAspect="1" noChangeArrowheads="1"/>
              </p:cNvSpPr>
              <p:nvPr/>
            </p:nvSpPr>
            <p:spPr bwMode="auto">
              <a:xfrm>
                <a:off x="3628"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9" name="AutoShape 814"/>
              <p:cNvSpPr>
                <a:spLocks noChangeAspect="1" noChangeArrowheads="1"/>
              </p:cNvSpPr>
              <p:nvPr/>
            </p:nvSpPr>
            <p:spPr bwMode="auto">
              <a:xfrm>
                <a:off x="4049"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10" name="AutoShape 815"/>
              <p:cNvSpPr>
                <a:spLocks noChangeAspect="1" noChangeArrowheads="1"/>
              </p:cNvSpPr>
              <p:nvPr/>
            </p:nvSpPr>
            <p:spPr bwMode="auto">
              <a:xfrm>
                <a:off x="3801"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11" name="Freeform 816"/>
              <p:cNvSpPr>
                <a:spLocks noChangeAspect="1"/>
              </p:cNvSpPr>
              <p:nvPr/>
            </p:nvSpPr>
            <p:spPr bwMode="auto">
              <a:xfrm>
                <a:off x="3605"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2" name="Freeform 817"/>
              <p:cNvSpPr>
                <a:spLocks noChangeAspect="1"/>
              </p:cNvSpPr>
              <p:nvPr/>
            </p:nvSpPr>
            <p:spPr bwMode="auto">
              <a:xfrm>
                <a:off x="3686"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3" name="Freeform 818"/>
              <p:cNvSpPr>
                <a:spLocks noChangeAspect="1"/>
              </p:cNvSpPr>
              <p:nvPr/>
            </p:nvSpPr>
            <p:spPr bwMode="auto">
              <a:xfrm>
                <a:off x="3766"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4" name="Freeform 819"/>
              <p:cNvSpPr>
                <a:spLocks noChangeAspect="1"/>
              </p:cNvSpPr>
              <p:nvPr/>
            </p:nvSpPr>
            <p:spPr bwMode="auto">
              <a:xfrm>
                <a:off x="3847"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5" name="Freeform 820"/>
              <p:cNvSpPr>
                <a:spLocks noChangeAspect="1"/>
              </p:cNvSpPr>
              <p:nvPr/>
            </p:nvSpPr>
            <p:spPr bwMode="auto">
              <a:xfrm>
                <a:off x="3928"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6" name="Freeform 821"/>
              <p:cNvSpPr>
                <a:spLocks noChangeAspect="1"/>
              </p:cNvSpPr>
              <p:nvPr/>
            </p:nvSpPr>
            <p:spPr bwMode="auto">
              <a:xfrm>
                <a:off x="4008"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7" name="Freeform 822"/>
              <p:cNvSpPr>
                <a:spLocks noChangeAspect="1"/>
              </p:cNvSpPr>
              <p:nvPr/>
            </p:nvSpPr>
            <p:spPr bwMode="auto">
              <a:xfrm>
                <a:off x="4089"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8" name="Freeform 823"/>
              <p:cNvSpPr>
                <a:spLocks noChangeAspect="1"/>
              </p:cNvSpPr>
              <p:nvPr/>
            </p:nvSpPr>
            <p:spPr bwMode="auto">
              <a:xfrm>
                <a:off x="4169"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9" name="Freeform 824"/>
              <p:cNvSpPr>
                <a:spLocks noChangeAspect="1"/>
              </p:cNvSpPr>
              <p:nvPr/>
            </p:nvSpPr>
            <p:spPr bwMode="auto">
              <a:xfrm>
                <a:off x="4250"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0" name="Freeform 825"/>
              <p:cNvSpPr>
                <a:spLocks noChangeAspect="1"/>
              </p:cNvSpPr>
              <p:nvPr/>
            </p:nvSpPr>
            <p:spPr bwMode="auto">
              <a:xfrm>
                <a:off x="4331"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1" name="Freeform 826"/>
              <p:cNvSpPr>
                <a:spLocks noChangeAspect="1"/>
              </p:cNvSpPr>
              <p:nvPr/>
            </p:nvSpPr>
            <p:spPr bwMode="auto">
              <a:xfrm>
                <a:off x="4411"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2" name="Freeform 827"/>
              <p:cNvSpPr>
                <a:spLocks noChangeAspect="1"/>
              </p:cNvSpPr>
              <p:nvPr/>
            </p:nvSpPr>
            <p:spPr bwMode="auto">
              <a:xfrm>
                <a:off x="4491"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3" name="Freeform 828"/>
              <p:cNvSpPr>
                <a:spLocks noChangeAspect="1"/>
              </p:cNvSpPr>
              <p:nvPr/>
            </p:nvSpPr>
            <p:spPr bwMode="auto">
              <a:xfrm>
                <a:off x="4572"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4" name="Freeform 829"/>
              <p:cNvSpPr>
                <a:spLocks noChangeAspect="1"/>
              </p:cNvSpPr>
              <p:nvPr/>
            </p:nvSpPr>
            <p:spPr bwMode="auto">
              <a:xfrm>
                <a:off x="4652"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5" name="Freeform 830"/>
              <p:cNvSpPr>
                <a:spLocks noChangeAspect="1"/>
              </p:cNvSpPr>
              <p:nvPr/>
            </p:nvSpPr>
            <p:spPr bwMode="auto">
              <a:xfrm>
                <a:off x="4733"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6" name="Freeform 831"/>
              <p:cNvSpPr>
                <a:spLocks noChangeAspect="1"/>
              </p:cNvSpPr>
              <p:nvPr/>
            </p:nvSpPr>
            <p:spPr bwMode="auto">
              <a:xfrm>
                <a:off x="4814"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7" name="Freeform 832"/>
              <p:cNvSpPr>
                <a:spLocks noChangeAspect="1"/>
              </p:cNvSpPr>
              <p:nvPr/>
            </p:nvSpPr>
            <p:spPr bwMode="auto">
              <a:xfrm>
                <a:off x="4894"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8" name="Freeform 833"/>
              <p:cNvSpPr>
                <a:spLocks noChangeAspect="1"/>
              </p:cNvSpPr>
              <p:nvPr/>
            </p:nvSpPr>
            <p:spPr bwMode="auto">
              <a:xfrm>
                <a:off x="4974"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9" name="AutoShape 834"/>
              <p:cNvSpPr>
                <a:spLocks noChangeAspect="1" noChangeArrowheads="1"/>
              </p:cNvSpPr>
              <p:nvPr/>
            </p:nvSpPr>
            <p:spPr bwMode="auto">
              <a:xfrm>
                <a:off x="5008" y="3149"/>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30" name="AutoShape 835"/>
              <p:cNvSpPr>
                <a:spLocks noChangeAspect="1" noChangeArrowheads="1"/>
              </p:cNvSpPr>
              <p:nvPr/>
            </p:nvSpPr>
            <p:spPr bwMode="auto">
              <a:xfrm>
                <a:off x="4850" y="3149"/>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31" name="AutoShape 836"/>
              <p:cNvSpPr>
                <a:spLocks noChangeAspect="1" noChangeArrowheads="1"/>
              </p:cNvSpPr>
              <p:nvPr/>
            </p:nvSpPr>
            <p:spPr bwMode="auto">
              <a:xfrm>
                <a:off x="4933" y="3149"/>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32" name="Freeform 837"/>
              <p:cNvSpPr>
                <a:spLocks noChangeAspect="1"/>
              </p:cNvSpPr>
              <p:nvPr/>
            </p:nvSpPr>
            <p:spPr bwMode="auto">
              <a:xfrm flipV="1">
                <a:off x="4897"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833" name="Freeform 838"/>
              <p:cNvSpPr>
                <a:spLocks noChangeAspect="1"/>
              </p:cNvSpPr>
              <p:nvPr/>
            </p:nvSpPr>
            <p:spPr bwMode="auto">
              <a:xfrm flipV="1">
                <a:off x="4978"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grpSp>
      </p:grpSp>
      <p:grpSp>
        <p:nvGrpSpPr>
          <p:cNvPr id="20493" name="Group 7"/>
          <p:cNvGrpSpPr>
            <a:grpSpLocks/>
          </p:cNvGrpSpPr>
          <p:nvPr/>
        </p:nvGrpSpPr>
        <p:grpSpPr bwMode="auto">
          <a:xfrm>
            <a:off x="3303588" y="5784850"/>
            <a:ext cx="1462087" cy="966788"/>
            <a:chOff x="3304310" y="5784706"/>
            <a:chExt cx="1462087" cy="966788"/>
          </a:xfrm>
        </p:grpSpPr>
        <p:sp>
          <p:nvSpPr>
            <p:cNvPr id="20496" name="Oval 359"/>
            <p:cNvSpPr>
              <a:spLocks noChangeAspect="1" noChangeArrowheads="1"/>
            </p:cNvSpPr>
            <p:nvPr/>
          </p:nvSpPr>
          <p:spPr bwMode="auto">
            <a:xfrm>
              <a:off x="3385272" y="5860906"/>
              <a:ext cx="90487" cy="90488"/>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497" name="Oval 360"/>
            <p:cNvSpPr>
              <a:spLocks noChangeAspect="1" noChangeArrowheads="1"/>
            </p:cNvSpPr>
            <p:nvPr/>
          </p:nvSpPr>
          <p:spPr bwMode="auto">
            <a:xfrm>
              <a:off x="3496397"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498" name="Oval 361"/>
            <p:cNvSpPr>
              <a:spLocks noChangeAspect="1" noChangeArrowheads="1"/>
            </p:cNvSpPr>
            <p:nvPr/>
          </p:nvSpPr>
          <p:spPr bwMode="auto">
            <a:xfrm>
              <a:off x="3607522"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499" name="Oval 362"/>
            <p:cNvSpPr>
              <a:spLocks noChangeAspect="1" noChangeArrowheads="1"/>
            </p:cNvSpPr>
            <p:nvPr/>
          </p:nvSpPr>
          <p:spPr bwMode="auto">
            <a:xfrm>
              <a:off x="3718647"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0" name="Oval 363"/>
            <p:cNvSpPr>
              <a:spLocks noChangeAspect="1" noChangeArrowheads="1"/>
            </p:cNvSpPr>
            <p:nvPr/>
          </p:nvSpPr>
          <p:spPr bwMode="auto">
            <a:xfrm>
              <a:off x="3829772"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1" name="Oval 364"/>
            <p:cNvSpPr>
              <a:spLocks noChangeAspect="1" noChangeArrowheads="1"/>
            </p:cNvSpPr>
            <p:nvPr/>
          </p:nvSpPr>
          <p:spPr bwMode="auto">
            <a:xfrm>
              <a:off x="3942485"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2" name="Oval 365"/>
            <p:cNvSpPr>
              <a:spLocks noChangeAspect="1" noChangeArrowheads="1"/>
            </p:cNvSpPr>
            <p:nvPr/>
          </p:nvSpPr>
          <p:spPr bwMode="auto">
            <a:xfrm>
              <a:off x="4053610"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3" name="Oval 366"/>
            <p:cNvSpPr>
              <a:spLocks noChangeAspect="1" noChangeArrowheads="1"/>
            </p:cNvSpPr>
            <p:nvPr/>
          </p:nvSpPr>
          <p:spPr bwMode="auto">
            <a:xfrm>
              <a:off x="4164735"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4" name="Oval 367"/>
            <p:cNvSpPr>
              <a:spLocks noChangeAspect="1" noChangeArrowheads="1"/>
            </p:cNvSpPr>
            <p:nvPr/>
          </p:nvSpPr>
          <p:spPr bwMode="auto">
            <a:xfrm>
              <a:off x="4275860"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5" name="Oval 368"/>
            <p:cNvSpPr>
              <a:spLocks noChangeAspect="1" noChangeArrowheads="1"/>
            </p:cNvSpPr>
            <p:nvPr/>
          </p:nvSpPr>
          <p:spPr bwMode="auto">
            <a:xfrm>
              <a:off x="4386985"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6" name="Oval 369"/>
            <p:cNvSpPr>
              <a:spLocks noChangeAspect="1" noChangeArrowheads="1"/>
            </p:cNvSpPr>
            <p:nvPr/>
          </p:nvSpPr>
          <p:spPr bwMode="auto">
            <a:xfrm>
              <a:off x="4498110"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7" name="Oval 370"/>
            <p:cNvSpPr>
              <a:spLocks noChangeAspect="1" noChangeArrowheads="1"/>
            </p:cNvSpPr>
            <p:nvPr/>
          </p:nvSpPr>
          <p:spPr bwMode="auto">
            <a:xfrm>
              <a:off x="4610822"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8" name="Oval 371"/>
            <p:cNvSpPr>
              <a:spLocks noChangeAspect="1" noChangeArrowheads="1"/>
            </p:cNvSpPr>
            <p:nvPr/>
          </p:nvSpPr>
          <p:spPr bwMode="auto">
            <a:xfrm>
              <a:off x="3385272" y="596409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9" name="Oval 372"/>
            <p:cNvSpPr>
              <a:spLocks noChangeAspect="1" noChangeArrowheads="1"/>
            </p:cNvSpPr>
            <p:nvPr/>
          </p:nvSpPr>
          <p:spPr bwMode="auto">
            <a:xfrm>
              <a:off x="3496397"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0" name="Oval 373"/>
            <p:cNvSpPr>
              <a:spLocks noChangeAspect="1" noChangeArrowheads="1"/>
            </p:cNvSpPr>
            <p:nvPr/>
          </p:nvSpPr>
          <p:spPr bwMode="auto">
            <a:xfrm>
              <a:off x="3607522"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1" name="Oval 374"/>
            <p:cNvSpPr>
              <a:spLocks noChangeAspect="1" noChangeArrowheads="1"/>
            </p:cNvSpPr>
            <p:nvPr/>
          </p:nvSpPr>
          <p:spPr bwMode="auto">
            <a:xfrm>
              <a:off x="3718647"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2" name="Oval 375"/>
            <p:cNvSpPr>
              <a:spLocks noChangeAspect="1" noChangeArrowheads="1"/>
            </p:cNvSpPr>
            <p:nvPr/>
          </p:nvSpPr>
          <p:spPr bwMode="auto">
            <a:xfrm>
              <a:off x="3829772" y="5964094"/>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3" name="Oval 376"/>
            <p:cNvSpPr>
              <a:spLocks noChangeAspect="1" noChangeArrowheads="1"/>
            </p:cNvSpPr>
            <p:nvPr/>
          </p:nvSpPr>
          <p:spPr bwMode="auto">
            <a:xfrm>
              <a:off x="3942485"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4" name="Oval 377"/>
            <p:cNvSpPr>
              <a:spLocks noChangeAspect="1" noChangeArrowheads="1"/>
            </p:cNvSpPr>
            <p:nvPr/>
          </p:nvSpPr>
          <p:spPr bwMode="auto">
            <a:xfrm>
              <a:off x="4053610"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5" name="Oval 378"/>
            <p:cNvSpPr>
              <a:spLocks noChangeAspect="1" noChangeArrowheads="1"/>
            </p:cNvSpPr>
            <p:nvPr/>
          </p:nvSpPr>
          <p:spPr bwMode="auto">
            <a:xfrm>
              <a:off x="4164735" y="596409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6" name="Oval 379"/>
            <p:cNvSpPr>
              <a:spLocks noChangeAspect="1" noChangeArrowheads="1"/>
            </p:cNvSpPr>
            <p:nvPr/>
          </p:nvSpPr>
          <p:spPr bwMode="auto">
            <a:xfrm>
              <a:off x="4275860"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7" name="Oval 380"/>
            <p:cNvSpPr>
              <a:spLocks noChangeAspect="1" noChangeArrowheads="1"/>
            </p:cNvSpPr>
            <p:nvPr/>
          </p:nvSpPr>
          <p:spPr bwMode="auto">
            <a:xfrm>
              <a:off x="4386985"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8" name="Oval 381"/>
            <p:cNvSpPr>
              <a:spLocks noChangeAspect="1" noChangeArrowheads="1"/>
            </p:cNvSpPr>
            <p:nvPr/>
          </p:nvSpPr>
          <p:spPr bwMode="auto">
            <a:xfrm>
              <a:off x="4498110"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9" name="Oval 382"/>
            <p:cNvSpPr>
              <a:spLocks noChangeAspect="1" noChangeArrowheads="1"/>
            </p:cNvSpPr>
            <p:nvPr/>
          </p:nvSpPr>
          <p:spPr bwMode="auto">
            <a:xfrm>
              <a:off x="4610822"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0" name="Oval 383"/>
            <p:cNvSpPr>
              <a:spLocks noChangeAspect="1" noChangeArrowheads="1"/>
            </p:cNvSpPr>
            <p:nvPr/>
          </p:nvSpPr>
          <p:spPr bwMode="auto">
            <a:xfrm>
              <a:off x="3385272" y="6068869"/>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1" name="Oval 384"/>
            <p:cNvSpPr>
              <a:spLocks noChangeAspect="1" noChangeArrowheads="1"/>
            </p:cNvSpPr>
            <p:nvPr/>
          </p:nvSpPr>
          <p:spPr bwMode="auto">
            <a:xfrm>
              <a:off x="3496397"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2" name="Oval 385"/>
            <p:cNvSpPr>
              <a:spLocks noChangeAspect="1" noChangeArrowheads="1"/>
            </p:cNvSpPr>
            <p:nvPr/>
          </p:nvSpPr>
          <p:spPr bwMode="auto">
            <a:xfrm>
              <a:off x="3607522"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3" name="Oval 386"/>
            <p:cNvSpPr>
              <a:spLocks noChangeAspect="1" noChangeArrowheads="1"/>
            </p:cNvSpPr>
            <p:nvPr/>
          </p:nvSpPr>
          <p:spPr bwMode="auto">
            <a:xfrm>
              <a:off x="3718647" y="6068869"/>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4" name="Oval 387"/>
            <p:cNvSpPr>
              <a:spLocks noChangeAspect="1" noChangeArrowheads="1"/>
            </p:cNvSpPr>
            <p:nvPr/>
          </p:nvSpPr>
          <p:spPr bwMode="auto">
            <a:xfrm>
              <a:off x="3829772"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5" name="Oval 388"/>
            <p:cNvSpPr>
              <a:spLocks noChangeAspect="1" noChangeArrowheads="1"/>
            </p:cNvSpPr>
            <p:nvPr/>
          </p:nvSpPr>
          <p:spPr bwMode="auto">
            <a:xfrm>
              <a:off x="3942485"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6" name="Oval 389"/>
            <p:cNvSpPr>
              <a:spLocks noChangeAspect="1" noChangeArrowheads="1"/>
            </p:cNvSpPr>
            <p:nvPr/>
          </p:nvSpPr>
          <p:spPr bwMode="auto">
            <a:xfrm>
              <a:off x="4053610"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7" name="Oval 390"/>
            <p:cNvSpPr>
              <a:spLocks noChangeAspect="1" noChangeArrowheads="1"/>
            </p:cNvSpPr>
            <p:nvPr/>
          </p:nvSpPr>
          <p:spPr bwMode="auto">
            <a:xfrm>
              <a:off x="4164735"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8" name="Oval 391"/>
            <p:cNvSpPr>
              <a:spLocks noChangeAspect="1" noChangeArrowheads="1"/>
            </p:cNvSpPr>
            <p:nvPr/>
          </p:nvSpPr>
          <p:spPr bwMode="auto">
            <a:xfrm>
              <a:off x="4275860"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9" name="Oval 392"/>
            <p:cNvSpPr>
              <a:spLocks noChangeAspect="1" noChangeArrowheads="1"/>
            </p:cNvSpPr>
            <p:nvPr/>
          </p:nvSpPr>
          <p:spPr bwMode="auto">
            <a:xfrm>
              <a:off x="4386985"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0" name="Oval 393"/>
            <p:cNvSpPr>
              <a:spLocks noChangeAspect="1" noChangeArrowheads="1"/>
            </p:cNvSpPr>
            <p:nvPr/>
          </p:nvSpPr>
          <p:spPr bwMode="auto">
            <a:xfrm>
              <a:off x="4498110"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1" name="Oval 394"/>
            <p:cNvSpPr>
              <a:spLocks noChangeAspect="1" noChangeArrowheads="1"/>
            </p:cNvSpPr>
            <p:nvPr/>
          </p:nvSpPr>
          <p:spPr bwMode="auto">
            <a:xfrm>
              <a:off x="4610822"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2" name="Oval 395"/>
            <p:cNvSpPr>
              <a:spLocks noChangeAspect="1" noChangeArrowheads="1"/>
            </p:cNvSpPr>
            <p:nvPr/>
          </p:nvSpPr>
          <p:spPr bwMode="auto">
            <a:xfrm>
              <a:off x="3385272" y="617364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3" name="Oval 396"/>
            <p:cNvSpPr>
              <a:spLocks noChangeAspect="1" noChangeArrowheads="1"/>
            </p:cNvSpPr>
            <p:nvPr/>
          </p:nvSpPr>
          <p:spPr bwMode="auto">
            <a:xfrm>
              <a:off x="3496397"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4" name="Oval 397"/>
            <p:cNvSpPr>
              <a:spLocks noChangeAspect="1" noChangeArrowheads="1"/>
            </p:cNvSpPr>
            <p:nvPr/>
          </p:nvSpPr>
          <p:spPr bwMode="auto">
            <a:xfrm>
              <a:off x="3607522"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5" name="Oval 398"/>
            <p:cNvSpPr>
              <a:spLocks noChangeAspect="1" noChangeArrowheads="1"/>
            </p:cNvSpPr>
            <p:nvPr/>
          </p:nvSpPr>
          <p:spPr bwMode="auto">
            <a:xfrm>
              <a:off x="3718647"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6" name="Oval 399"/>
            <p:cNvSpPr>
              <a:spLocks noChangeAspect="1" noChangeArrowheads="1"/>
            </p:cNvSpPr>
            <p:nvPr/>
          </p:nvSpPr>
          <p:spPr bwMode="auto">
            <a:xfrm>
              <a:off x="3829772"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7" name="Oval 400"/>
            <p:cNvSpPr>
              <a:spLocks noChangeAspect="1" noChangeArrowheads="1"/>
            </p:cNvSpPr>
            <p:nvPr/>
          </p:nvSpPr>
          <p:spPr bwMode="auto">
            <a:xfrm>
              <a:off x="3942485"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8" name="Oval 401"/>
            <p:cNvSpPr>
              <a:spLocks noChangeAspect="1" noChangeArrowheads="1"/>
            </p:cNvSpPr>
            <p:nvPr/>
          </p:nvSpPr>
          <p:spPr bwMode="auto">
            <a:xfrm>
              <a:off x="4053610" y="617364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9" name="Oval 402"/>
            <p:cNvSpPr>
              <a:spLocks noChangeAspect="1" noChangeArrowheads="1"/>
            </p:cNvSpPr>
            <p:nvPr/>
          </p:nvSpPr>
          <p:spPr bwMode="auto">
            <a:xfrm>
              <a:off x="4164735"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0" name="Oval 403"/>
            <p:cNvSpPr>
              <a:spLocks noChangeAspect="1" noChangeArrowheads="1"/>
            </p:cNvSpPr>
            <p:nvPr/>
          </p:nvSpPr>
          <p:spPr bwMode="auto">
            <a:xfrm>
              <a:off x="4275860" y="6173644"/>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1" name="Oval 404"/>
            <p:cNvSpPr>
              <a:spLocks noChangeAspect="1" noChangeArrowheads="1"/>
            </p:cNvSpPr>
            <p:nvPr/>
          </p:nvSpPr>
          <p:spPr bwMode="auto">
            <a:xfrm>
              <a:off x="4386985"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2" name="Oval 405"/>
            <p:cNvSpPr>
              <a:spLocks noChangeAspect="1" noChangeArrowheads="1"/>
            </p:cNvSpPr>
            <p:nvPr/>
          </p:nvSpPr>
          <p:spPr bwMode="auto">
            <a:xfrm>
              <a:off x="4498110"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3" name="Oval 406"/>
            <p:cNvSpPr>
              <a:spLocks noChangeAspect="1" noChangeArrowheads="1"/>
            </p:cNvSpPr>
            <p:nvPr/>
          </p:nvSpPr>
          <p:spPr bwMode="auto">
            <a:xfrm>
              <a:off x="4610822" y="617364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4" name="Oval 407"/>
            <p:cNvSpPr>
              <a:spLocks noChangeAspect="1" noChangeArrowheads="1"/>
            </p:cNvSpPr>
            <p:nvPr/>
          </p:nvSpPr>
          <p:spPr bwMode="auto">
            <a:xfrm>
              <a:off x="3385272"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5" name="Oval 408"/>
            <p:cNvSpPr>
              <a:spLocks noChangeAspect="1" noChangeArrowheads="1"/>
            </p:cNvSpPr>
            <p:nvPr/>
          </p:nvSpPr>
          <p:spPr bwMode="auto">
            <a:xfrm>
              <a:off x="3496397"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6" name="Oval 409"/>
            <p:cNvSpPr>
              <a:spLocks noChangeAspect="1" noChangeArrowheads="1"/>
            </p:cNvSpPr>
            <p:nvPr/>
          </p:nvSpPr>
          <p:spPr bwMode="auto">
            <a:xfrm>
              <a:off x="3607522"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7" name="Oval 410"/>
            <p:cNvSpPr>
              <a:spLocks noChangeAspect="1" noChangeArrowheads="1"/>
            </p:cNvSpPr>
            <p:nvPr/>
          </p:nvSpPr>
          <p:spPr bwMode="auto">
            <a:xfrm>
              <a:off x="3718647"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8" name="Oval 411"/>
            <p:cNvSpPr>
              <a:spLocks noChangeAspect="1" noChangeArrowheads="1"/>
            </p:cNvSpPr>
            <p:nvPr/>
          </p:nvSpPr>
          <p:spPr bwMode="auto">
            <a:xfrm>
              <a:off x="3829772"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9" name="Oval 412"/>
            <p:cNvSpPr>
              <a:spLocks noChangeAspect="1" noChangeArrowheads="1"/>
            </p:cNvSpPr>
            <p:nvPr/>
          </p:nvSpPr>
          <p:spPr bwMode="auto">
            <a:xfrm>
              <a:off x="3942485"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0" name="Oval 413"/>
            <p:cNvSpPr>
              <a:spLocks noChangeAspect="1" noChangeArrowheads="1"/>
            </p:cNvSpPr>
            <p:nvPr/>
          </p:nvSpPr>
          <p:spPr bwMode="auto">
            <a:xfrm>
              <a:off x="4053610"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1" name="Oval 414"/>
            <p:cNvSpPr>
              <a:spLocks noChangeAspect="1" noChangeArrowheads="1"/>
            </p:cNvSpPr>
            <p:nvPr/>
          </p:nvSpPr>
          <p:spPr bwMode="auto">
            <a:xfrm>
              <a:off x="4164735"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2" name="Oval 415"/>
            <p:cNvSpPr>
              <a:spLocks noChangeAspect="1" noChangeArrowheads="1"/>
            </p:cNvSpPr>
            <p:nvPr/>
          </p:nvSpPr>
          <p:spPr bwMode="auto">
            <a:xfrm>
              <a:off x="4275860"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3" name="Oval 416"/>
            <p:cNvSpPr>
              <a:spLocks noChangeAspect="1" noChangeArrowheads="1"/>
            </p:cNvSpPr>
            <p:nvPr/>
          </p:nvSpPr>
          <p:spPr bwMode="auto">
            <a:xfrm>
              <a:off x="4386985"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4" name="Oval 417"/>
            <p:cNvSpPr>
              <a:spLocks noChangeAspect="1" noChangeArrowheads="1"/>
            </p:cNvSpPr>
            <p:nvPr/>
          </p:nvSpPr>
          <p:spPr bwMode="auto">
            <a:xfrm>
              <a:off x="4498110"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5" name="Oval 418"/>
            <p:cNvSpPr>
              <a:spLocks noChangeAspect="1" noChangeArrowheads="1"/>
            </p:cNvSpPr>
            <p:nvPr/>
          </p:nvSpPr>
          <p:spPr bwMode="auto">
            <a:xfrm>
              <a:off x="4610822"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6" name="Oval 419"/>
            <p:cNvSpPr>
              <a:spLocks noChangeAspect="1" noChangeArrowheads="1"/>
            </p:cNvSpPr>
            <p:nvPr/>
          </p:nvSpPr>
          <p:spPr bwMode="auto">
            <a:xfrm>
              <a:off x="3385272"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7" name="Oval 420"/>
            <p:cNvSpPr>
              <a:spLocks noChangeAspect="1" noChangeArrowheads="1"/>
            </p:cNvSpPr>
            <p:nvPr/>
          </p:nvSpPr>
          <p:spPr bwMode="auto">
            <a:xfrm>
              <a:off x="3496397"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8" name="Oval 421"/>
            <p:cNvSpPr>
              <a:spLocks noChangeAspect="1" noChangeArrowheads="1"/>
            </p:cNvSpPr>
            <p:nvPr/>
          </p:nvSpPr>
          <p:spPr bwMode="auto">
            <a:xfrm>
              <a:off x="3607522" y="6381606"/>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9" name="Oval 422"/>
            <p:cNvSpPr>
              <a:spLocks noChangeAspect="1" noChangeArrowheads="1"/>
            </p:cNvSpPr>
            <p:nvPr/>
          </p:nvSpPr>
          <p:spPr bwMode="auto">
            <a:xfrm>
              <a:off x="3718647"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0" name="Oval 423"/>
            <p:cNvSpPr>
              <a:spLocks noChangeAspect="1" noChangeArrowheads="1"/>
            </p:cNvSpPr>
            <p:nvPr/>
          </p:nvSpPr>
          <p:spPr bwMode="auto">
            <a:xfrm>
              <a:off x="3829772"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1" name="Oval 424"/>
            <p:cNvSpPr>
              <a:spLocks noChangeAspect="1" noChangeArrowheads="1"/>
            </p:cNvSpPr>
            <p:nvPr/>
          </p:nvSpPr>
          <p:spPr bwMode="auto">
            <a:xfrm>
              <a:off x="3942485" y="6381606"/>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2" name="Oval 425"/>
            <p:cNvSpPr>
              <a:spLocks noChangeAspect="1" noChangeArrowheads="1"/>
            </p:cNvSpPr>
            <p:nvPr/>
          </p:nvSpPr>
          <p:spPr bwMode="auto">
            <a:xfrm>
              <a:off x="4053610"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3" name="Oval 426"/>
            <p:cNvSpPr>
              <a:spLocks noChangeAspect="1" noChangeArrowheads="1"/>
            </p:cNvSpPr>
            <p:nvPr/>
          </p:nvSpPr>
          <p:spPr bwMode="auto">
            <a:xfrm>
              <a:off x="4164735"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4" name="Oval 427"/>
            <p:cNvSpPr>
              <a:spLocks noChangeAspect="1" noChangeArrowheads="1"/>
            </p:cNvSpPr>
            <p:nvPr/>
          </p:nvSpPr>
          <p:spPr bwMode="auto">
            <a:xfrm>
              <a:off x="4275860" y="6381606"/>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5" name="Oval 428"/>
            <p:cNvSpPr>
              <a:spLocks noChangeAspect="1" noChangeArrowheads="1"/>
            </p:cNvSpPr>
            <p:nvPr/>
          </p:nvSpPr>
          <p:spPr bwMode="auto">
            <a:xfrm>
              <a:off x="4386985"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6" name="Oval 429"/>
            <p:cNvSpPr>
              <a:spLocks noChangeAspect="1" noChangeArrowheads="1"/>
            </p:cNvSpPr>
            <p:nvPr/>
          </p:nvSpPr>
          <p:spPr bwMode="auto">
            <a:xfrm>
              <a:off x="4498110"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7" name="Oval 430"/>
            <p:cNvSpPr>
              <a:spLocks noChangeAspect="1" noChangeArrowheads="1"/>
            </p:cNvSpPr>
            <p:nvPr/>
          </p:nvSpPr>
          <p:spPr bwMode="auto">
            <a:xfrm>
              <a:off x="4610822"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8" name="Oval 431"/>
            <p:cNvSpPr>
              <a:spLocks noChangeAspect="1" noChangeArrowheads="1"/>
            </p:cNvSpPr>
            <p:nvPr/>
          </p:nvSpPr>
          <p:spPr bwMode="auto">
            <a:xfrm>
              <a:off x="3385272"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9" name="Oval 432"/>
            <p:cNvSpPr>
              <a:spLocks noChangeAspect="1" noChangeArrowheads="1"/>
            </p:cNvSpPr>
            <p:nvPr/>
          </p:nvSpPr>
          <p:spPr bwMode="auto">
            <a:xfrm>
              <a:off x="3496397"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0" name="Oval 433"/>
            <p:cNvSpPr>
              <a:spLocks noChangeAspect="1" noChangeArrowheads="1"/>
            </p:cNvSpPr>
            <p:nvPr/>
          </p:nvSpPr>
          <p:spPr bwMode="auto">
            <a:xfrm>
              <a:off x="3607522"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1" name="Oval 434"/>
            <p:cNvSpPr>
              <a:spLocks noChangeAspect="1" noChangeArrowheads="1"/>
            </p:cNvSpPr>
            <p:nvPr/>
          </p:nvSpPr>
          <p:spPr bwMode="auto">
            <a:xfrm>
              <a:off x="3718647"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2" name="Oval 435"/>
            <p:cNvSpPr>
              <a:spLocks noChangeAspect="1" noChangeArrowheads="1"/>
            </p:cNvSpPr>
            <p:nvPr/>
          </p:nvSpPr>
          <p:spPr bwMode="auto">
            <a:xfrm>
              <a:off x="3829772"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3" name="Oval 436"/>
            <p:cNvSpPr>
              <a:spLocks noChangeAspect="1" noChangeArrowheads="1"/>
            </p:cNvSpPr>
            <p:nvPr/>
          </p:nvSpPr>
          <p:spPr bwMode="auto">
            <a:xfrm>
              <a:off x="3942485"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4" name="Oval 437"/>
            <p:cNvSpPr>
              <a:spLocks noChangeAspect="1" noChangeArrowheads="1"/>
            </p:cNvSpPr>
            <p:nvPr/>
          </p:nvSpPr>
          <p:spPr bwMode="auto">
            <a:xfrm>
              <a:off x="4053610"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5" name="Oval 438"/>
            <p:cNvSpPr>
              <a:spLocks noChangeAspect="1" noChangeArrowheads="1"/>
            </p:cNvSpPr>
            <p:nvPr/>
          </p:nvSpPr>
          <p:spPr bwMode="auto">
            <a:xfrm>
              <a:off x="4164735"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6" name="Oval 439"/>
            <p:cNvSpPr>
              <a:spLocks noChangeAspect="1" noChangeArrowheads="1"/>
            </p:cNvSpPr>
            <p:nvPr/>
          </p:nvSpPr>
          <p:spPr bwMode="auto">
            <a:xfrm>
              <a:off x="4275860"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7" name="Oval 440"/>
            <p:cNvSpPr>
              <a:spLocks noChangeAspect="1" noChangeArrowheads="1"/>
            </p:cNvSpPr>
            <p:nvPr/>
          </p:nvSpPr>
          <p:spPr bwMode="auto">
            <a:xfrm>
              <a:off x="4386985"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8" name="Oval 441"/>
            <p:cNvSpPr>
              <a:spLocks noChangeAspect="1" noChangeArrowheads="1"/>
            </p:cNvSpPr>
            <p:nvPr/>
          </p:nvSpPr>
          <p:spPr bwMode="auto">
            <a:xfrm>
              <a:off x="4498110"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9" name="Oval 442"/>
            <p:cNvSpPr>
              <a:spLocks noChangeAspect="1" noChangeArrowheads="1"/>
            </p:cNvSpPr>
            <p:nvPr/>
          </p:nvSpPr>
          <p:spPr bwMode="auto">
            <a:xfrm>
              <a:off x="4610822"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0" name="Oval 443"/>
            <p:cNvSpPr>
              <a:spLocks noChangeAspect="1" noChangeArrowheads="1"/>
            </p:cNvSpPr>
            <p:nvPr/>
          </p:nvSpPr>
          <p:spPr bwMode="auto">
            <a:xfrm>
              <a:off x="3385272"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1" name="Oval 444"/>
            <p:cNvSpPr>
              <a:spLocks noChangeAspect="1" noChangeArrowheads="1"/>
            </p:cNvSpPr>
            <p:nvPr/>
          </p:nvSpPr>
          <p:spPr bwMode="auto">
            <a:xfrm>
              <a:off x="3496397"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2" name="Oval 445"/>
            <p:cNvSpPr>
              <a:spLocks noChangeAspect="1" noChangeArrowheads="1"/>
            </p:cNvSpPr>
            <p:nvPr/>
          </p:nvSpPr>
          <p:spPr bwMode="auto">
            <a:xfrm>
              <a:off x="3607522"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3" name="Oval 446"/>
            <p:cNvSpPr>
              <a:spLocks noChangeAspect="1" noChangeArrowheads="1"/>
            </p:cNvSpPr>
            <p:nvPr/>
          </p:nvSpPr>
          <p:spPr bwMode="auto">
            <a:xfrm>
              <a:off x="3718647"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4" name="Oval 447"/>
            <p:cNvSpPr>
              <a:spLocks noChangeAspect="1" noChangeArrowheads="1"/>
            </p:cNvSpPr>
            <p:nvPr/>
          </p:nvSpPr>
          <p:spPr bwMode="auto">
            <a:xfrm>
              <a:off x="3829772"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5" name="Oval 448"/>
            <p:cNvSpPr>
              <a:spLocks noChangeAspect="1" noChangeArrowheads="1"/>
            </p:cNvSpPr>
            <p:nvPr/>
          </p:nvSpPr>
          <p:spPr bwMode="auto">
            <a:xfrm>
              <a:off x="3942485"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6" name="Oval 449"/>
            <p:cNvSpPr>
              <a:spLocks noChangeAspect="1" noChangeArrowheads="1"/>
            </p:cNvSpPr>
            <p:nvPr/>
          </p:nvSpPr>
          <p:spPr bwMode="auto">
            <a:xfrm>
              <a:off x="4053610"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7" name="Oval 450"/>
            <p:cNvSpPr>
              <a:spLocks noChangeAspect="1" noChangeArrowheads="1"/>
            </p:cNvSpPr>
            <p:nvPr/>
          </p:nvSpPr>
          <p:spPr bwMode="auto">
            <a:xfrm>
              <a:off x="4164735"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8" name="Oval 451"/>
            <p:cNvSpPr>
              <a:spLocks noChangeAspect="1" noChangeArrowheads="1"/>
            </p:cNvSpPr>
            <p:nvPr/>
          </p:nvSpPr>
          <p:spPr bwMode="auto">
            <a:xfrm>
              <a:off x="4275860"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9" name="Oval 452"/>
            <p:cNvSpPr>
              <a:spLocks noChangeAspect="1" noChangeArrowheads="1"/>
            </p:cNvSpPr>
            <p:nvPr/>
          </p:nvSpPr>
          <p:spPr bwMode="auto">
            <a:xfrm>
              <a:off x="4386985"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90" name="Oval 453"/>
            <p:cNvSpPr>
              <a:spLocks noChangeAspect="1" noChangeArrowheads="1"/>
            </p:cNvSpPr>
            <p:nvPr/>
          </p:nvSpPr>
          <p:spPr bwMode="auto">
            <a:xfrm>
              <a:off x="4498110"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91" name="Oval 454"/>
            <p:cNvSpPr>
              <a:spLocks noChangeAspect="1" noChangeArrowheads="1"/>
            </p:cNvSpPr>
            <p:nvPr/>
          </p:nvSpPr>
          <p:spPr bwMode="auto">
            <a:xfrm>
              <a:off x="4610822"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92" name="Freeform 455"/>
            <p:cNvSpPr>
              <a:spLocks noChangeAspect="1"/>
            </p:cNvSpPr>
            <p:nvPr/>
          </p:nvSpPr>
          <p:spPr bwMode="auto">
            <a:xfrm>
              <a:off x="3528147" y="5805344"/>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0593" name="Freeform 456"/>
            <p:cNvSpPr>
              <a:spLocks noChangeAspect="1"/>
            </p:cNvSpPr>
            <p:nvPr/>
          </p:nvSpPr>
          <p:spPr bwMode="auto">
            <a:xfrm>
              <a:off x="3640860" y="5803756"/>
              <a:ext cx="22225" cy="3810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0594" name="Freeform 457"/>
            <p:cNvSpPr>
              <a:spLocks noChangeAspect="1"/>
            </p:cNvSpPr>
            <p:nvPr/>
          </p:nvSpPr>
          <p:spPr bwMode="auto">
            <a:xfrm>
              <a:off x="3863110" y="5805344"/>
              <a:ext cx="23812" cy="36513"/>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0595" name="Freeform 458"/>
            <p:cNvSpPr>
              <a:spLocks noChangeAspect="1"/>
            </p:cNvSpPr>
            <p:nvPr/>
          </p:nvSpPr>
          <p:spPr bwMode="auto">
            <a:xfrm>
              <a:off x="3969472" y="5803756"/>
              <a:ext cx="22225" cy="38100"/>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0596" name="Freeform 459"/>
            <p:cNvSpPr>
              <a:spLocks noChangeAspect="1"/>
            </p:cNvSpPr>
            <p:nvPr/>
          </p:nvSpPr>
          <p:spPr bwMode="auto">
            <a:xfrm>
              <a:off x="3747222" y="5800581"/>
              <a:ext cx="25400" cy="41275"/>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0597" name="Freeform 460"/>
            <p:cNvSpPr>
              <a:spLocks noChangeAspect="1"/>
            </p:cNvSpPr>
            <p:nvPr/>
          </p:nvSpPr>
          <p:spPr bwMode="auto">
            <a:xfrm>
              <a:off x="4193310" y="5805344"/>
              <a:ext cx="22225" cy="36513"/>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0598" name="Freeform 461"/>
            <p:cNvSpPr>
              <a:spLocks noChangeAspect="1"/>
            </p:cNvSpPr>
            <p:nvPr/>
          </p:nvSpPr>
          <p:spPr bwMode="auto">
            <a:xfrm>
              <a:off x="4299672" y="5805344"/>
              <a:ext cx="22225" cy="36513"/>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0599" name="Line 462"/>
            <p:cNvSpPr>
              <a:spLocks noChangeAspect="1" noChangeShapeType="1"/>
            </p:cNvSpPr>
            <p:nvPr/>
          </p:nvSpPr>
          <p:spPr bwMode="auto">
            <a:xfrm>
              <a:off x="3423372" y="5802169"/>
              <a:ext cx="1587" cy="39688"/>
            </a:xfrm>
            <a:prstGeom prst="line">
              <a:avLst/>
            </a:prstGeom>
            <a:noFill/>
            <a:ln w="12700">
              <a:solidFill>
                <a:schemeClr val="tx1"/>
              </a:solidFill>
              <a:round/>
              <a:headEnd/>
              <a:tailEnd/>
            </a:ln>
          </p:spPr>
          <p:txBody>
            <a:bodyPr/>
            <a:lstStyle/>
            <a:p>
              <a:endParaRPr lang="ru-RU"/>
            </a:p>
          </p:txBody>
        </p:sp>
        <p:sp>
          <p:nvSpPr>
            <p:cNvPr id="20600" name="Oval 463"/>
            <p:cNvSpPr>
              <a:spLocks noChangeAspect="1" noChangeArrowheads="1"/>
            </p:cNvSpPr>
            <p:nvPr/>
          </p:nvSpPr>
          <p:spPr bwMode="auto">
            <a:xfrm>
              <a:off x="4429847" y="5803756"/>
              <a:ext cx="25400" cy="38100"/>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0601" name="Group 464"/>
            <p:cNvGrpSpPr>
              <a:grpSpLocks noChangeAspect="1"/>
            </p:cNvGrpSpPr>
            <p:nvPr/>
          </p:nvGrpSpPr>
          <p:grpSpPr bwMode="auto">
            <a:xfrm>
              <a:off x="4082185" y="5802169"/>
              <a:ext cx="15875" cy="39688"/>
              <a:chOff x="1028" y="1281"/>
              <a:chExt cx="52" cy="136"/>
            </a:xfrm>
          </p:grpSpPr>
          <p:sp>
            <p:nvSpPr>
              <p:cNvPr id="20625" name="Line 465"/>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0626" name="Line 466"/>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0602" name="Line 467"/>
            <p:cNvSpPr>
              <a:spLocks noChangeAspect="1" noChangeShapeType="1"/>
            </p:cNvSpPr>
            <p:nvPr/>
          </p:nvSpPr>
          <p:spPr bwMode="auto">
            <a:xfrm>
              <a:off x="4534622" y="5802169"/>
              <a:ext cx="0" cy="39688"/>
            </a:xfrm>
            <a:prstGeom prst="line">
              <a:avLst/>
            </a:prstGeom>
            <a:noFill/>
            <a:ln w="12700">
              <a:solidFill>
                <a:schemeClr val="tx1"/>
              </a:solidFill>
              <a:round/>
              <a:headEnd/>
              <a:tailEnd/>
            </a:ln>
          </p:spPr>
          <p:txBody>
            <a:bodyPr/>
            <a:lstStyle/>
            <a:p>
              <a:endParaRPr lang="ru-RU"/>
            </a:p>
          </p:txBody>
        </p:sp>
        <p:sp>
          <p:nvSpPr>
            <p:cNvPr id="20603" name="Line 468"/>
            <p:cNvSpPr>
              <a:spLocks noChangeAspect="1" noChangeShapeType="1"/>
            </p:cNvSpPr>
            <p:nvPr/>
          </p:nvSpPr>
          <p:spPr bwMode="auto">
            <a:xfrm>
              <a:off x="4410797" y="5802169"/>
              <a:ext cx="0" cy="39688"/>
            </a:xfrm>
            <a:prstGeom prst="line">
              <a:avLst/>
            </a:prstGeom>
            <a:noFill/>
            <a:ln w="12700">
              <a:solidFill>
                <a:schemeClr val="tx1"/>
              </a:solidFill>
              <a:round/>
              <a:headEnd/>
              <a:tailEnd/>
            </a:ln>
          </p:spPr>
          <p:txBody>
            <a:bodyPr/>
            <a:lstStyle/>
            <a:p>
              <a:endParaRPr lang="ru-RU"/>
            </a:p>
          </p:txBody>
        </p:sp>
        <p:sp>
          <p:nvSpPr>
            <p:cNvPr id="20604" name="Line 469"/>
            <p:cNvSpPr>
              <a:spLocks noChangeAspect="1" noChangeShapeType="1"/>
            </p:cNvSpPr>
            <p:nvPr/>
          </p:nvSpPr>
          <p:spPr bwMode="auto">
            <a:xfrm>
              <a:off x="4555260" y="5802169"/>
              <a:ext cx="1587" cy="39688"/>
            </a:xfrm>
            <a:prstGeom prst="line">
              <a:avLst/>
            </a:prstGeom>
            <a:noFill/>
            <a:ln w="12700">
              <a:solidFill>
                <a:schemeClr val="tx1"/>
              </a:solidFill>
              <a:round/>
              <a:headEnd/>
              <a:tailEnd/>
            </a:ln>
          </p:spPr>
          <p:txBody>
            <a:bodyPr/>
            <a:lstStyle/>
            <a:p>
              <a:endParaRPr lang="ru-RU"/>
            </a:p>
          </p:txBody>
        </p:sp>
        <p:sp>
          <p:nvSpPr>
            <p:cNvPr id="20605" name="Line 470"/>
            <p:cNvSpPr>
              <a:spLocks noChangeAspect="1" noChangeShapeType="1"/>
            </p:cNvSpPr>
            <p:nvPr/>
          </p:nvSpPr>
          <p:spPr bwMode="auto">
            <a:xfrm>
              <a:off x="4639397" y="5802169"/>
              <a:ext cx="0" cy="39688"/>
            </a:xfrm>
            <a:prstGeom prst="line">
              <a:avLst/>
            </a:prstGeom>
            <a:noFill/>
            <a:ln w="12700">
              <a:solidFill>
                <a:schemeClr val="tx1"/>
              </a:solidFill>
              <a:round/>
              <a:headEnd/>
              <a:tailEnd/>
            </a:ln>
          </p:spPr>
          <p:txBody>
            <a:bodyPr/>
            <a:lstStyle/>
            <a:p>
              <a:endParaRPr lang="ru-RU"/>
            </a:p>
          </p:txBody>
        </p:sp>
        <p:sp>
          <p:nvSpPr>
            <p:cNvPr id="20606" name="Freeform 471"/>
            <p:cNvSpPr>
              <a:spLocks noChangeAspect="1"/>
            </p:cNvSpPr>
            <p:nvPr/>
          </p:nvSpPr>
          <p:spPr bwMode="auto">
            <a:xfrm>
              <a:off x="4655272" y="5805344"/>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0607" name="Group 472"/>
            <p:cNvGrpSpPr>
              <a:grpSpLocks noChangeAspect="1"/>
            </p:cNvGrpSpPr>
            <p:nvPr/>
          </p:nvGrpSpPr>
          <p:grpSpPr bwMode="auto">
            <a:xfrm>
              <a:off x="3324947" y="5876781"/>
              <a:ext cx="39687" cy="50800"/>
              <a:chOff x="263" y="1301"/>
              <a:chExt cx="540" cy="690"/>
            </a:xfrm>
          </p:grpSpPr>
          <p:sp>
            <p:nvSpPr>
              <p:cNvPr id="20623" name="Freeform 473"/>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0624" name="Line 474"/>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0608" name="Freeform 475"/>
            <p:cNvSpPr>
              <a:spLocks noChangeAspect="1"/>
            </p:cNvSpPr>
            <p:nvPr/>
          </p:nvSpPr>
          <p:spPr bwMode="auto">
            <a:xfrm>
              <a:off x="3328122" y="5983144"/>
              <a:ext cx="36512" cy="4921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solidFill>
              <a:srgbClr val="FFE7D7"/>
            </a:solidFill>
            <a:ln w="12700">
              <a:solidFill>
                <a:schemeClr val="tx1"/>
              </a:solidFill>
              <a:round/>
              <a:headEnd/>
              <a:tailEnd/>
            </a:ln>
          </p:spPr>
          <p:txBody>
            <a:bodyPr/>
            <a:lstStyle/>
            <a:p>
              <a:endParaRPr lang="ru-RU"/>
            </a:p>
          </p:txBody>
        </p:sp>
        <p:sp>
          <p:nvSpPr>
            <p:cNvPr id="20609" name="Freeform 476"/>
            <p:cNvSpPr>
              <a:spLocks noChangeAspect="1"/>
            </p:cNvSpPr>
            <p:nvPr/>
          </p:nvSpPr>
          <p:spPr bwMode="auto">
            <a:xfrm>
              <a:off x="3323360" y="6087919"/>
              <a:ext cx="41275" cy="50800"/>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0610" name="Freeform 477"/>
            <p:cNvSpPr>
              <a:spLocks noChangeAspect="1"/>
            </p:cNvSpPr>
            <p:nvPr/>
          </p:nvSpPr>
          <p:spPr bwMode="auto">
            <a:xfrm>
              <a:off x="3324947" y="6194281"/>
              <a:ext cx="39687" cy="50800"/>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0611" name="Group 478"/>
            <p:cNvGrpSpPr>
              <a:grpSpLocks noChangeAspect="1"/>
            </p:cNvGrpSpPr>
            <p:nvPr/>
          </p:nvGrpSpPr>
          <p:grpSpPr bwMode="auto">
            <a:xfrm>
              <a:off x="3329710" y="6299056"/>
              <a:ext cx="34925" cy="50800"/>
              <a:chOff x="3017" y="1343"/>
              <a:chExt cx="420" cy="612"/>
            </a:xfrm>
          </p:grpSpPr>
          <p:sp>
            <p:nvSpPr>
              <p:cNvPr id="20621" name="Freeform 479"/>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0622" name="Line 480"/>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0612" name="Group 481"/>
            <p:cNvGrpSpPr>
              <a:grpSpLocks noChangeAspect="1"/>
            </p:cNvGrpSpPr>
            <p:nvPr/>
          </p:nvGrpSpPr>
          <p:grpSpPr bwMode="auto">
            <a:xfrm>
              <a:off x="3332885" y="6405419"/>
              <a:ext cx="31750" cy="50800"/>
              <a:chOff x="3653" y="1343"/>
              <a:chExt cx="384" cy="612"/>
            </a:xfrm>
          </p:grpSpPr>
          <p:sp>
            <p:nvSpPr>
              <p:cNvPr id="20619" name="Freeform 482"/>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0620" name="Line 483"/>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0613" name="Freeform 484"/>
            <p:cNvSpPr>
              <a:spLocks noChangeAspect="1"/>
            </p:cNvSpPr>
            <p:nvPr/>
          </p:nvSpPr>
          <p:spPr bwMode="auto">
            <a:xfrm>
              <a:off x="3320185" y="6511781"/>
              <a:ext cx="44450" cy="50800"/>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0614" name="Group 485"/>
            <p:cNvGrpSpPr>
              <a:grpSpLocks noChangeAspect="1"/>
            </p:cNvGrpSpPr>
            <p:nvPr/>
          </p:nvGrpSpPr>
          <p:grpSpPr bwMode="auto">
            <a:xfrm>
              <a:off x="3326535" y="6618144"/>
              <a:ext cx="38100" cy="50800"/>
              <a:chOff x="4991" y="1343"/>
              <a:chExt cx="456" cy="618"/>
            </a:xfrm>
          </p:grpSpPr>
          <p:sp>
            <p:nvSpPr>
              <p:cNvPr id="20616" name="Line 486"/>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0617" name="Line 487"/>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0618" name="Line 488"/>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0615" name="Freeform 489"/>
            <p:cNvSpPr>
              <a:spLocks noChangeAspect="1"/>
            </p:cNvSpPr>
            <p:nvPr/>
          </p:nvSpPr>
          <p:spPr bwMode="auto">
            <a:xfrm>
              <a:off x="3304310" y="5784706"/>
              <a:ext cx="1462087" cy="966788"/>
            </a:xfrm>
            <a:custGeom>
              <a:avLst/>
              <a:gdLst>
                <a:gd name="T0" fmla="*/ 0 w 3690"/>
                <a:gd name="T1" fmla="*/ 792 h 2442"/>
                <a:gd name="T2" fmla="*/ 1189 w 3690"/>
                <a:gd name="T3" fmla="*/ 792 h 2442"/>
                <a:gd name="T4" fmla="*/ 1189 w 3690"/>
                <a:gd name="T5" fmla="*/ 0 h 2442"/>
                <a:gd name="T6" fmla="*/ 0 w 3690"/>
                <a:gd name="T7" fmla="*/ 0 h 2442"/>
                <a:gd name="T8" fmla="*/ 0 w 3690"/>
                <a:gd name="T9" fmla="*/ 0 h 2442"/>
                <a:gd name="T10" fmla="*/ 0 w 3690"/>
                <a:gd name="T11" fmla="*/ 792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grpSp>
      <p:pic>
        <p:nvPicPr>
          <p:cNvPr id="20494" name="Picture 4" descr="C:\Users\ol9\AppData\Local\Microsoft\Windows\Temporary Internet Files\Content.IE5\GQYZH87N\MC900441310[1].png"/>
          <p:cNvPicPr>
            <a:picLocks noChangeAspect="1" noChangeArrowheads="1"/>
          </p:cNvPicPr>
          <p:nvPr/>
        </p:nvPicPr>
        <p:blipFill>
          <a:blip r:embed="rId3"/>
          <a:srcRect/>
          <a:stretch>
            <a:fillRect/>
          </a:stretch>
        </p:blipFill>
        <p:spPr bwMode="auto">
          <a:xfrm>
            <a:off x="2209800" y="923925"/>
            <a:ext cx="442913" cy="442913"/>
          </a:xfrm>
          <a:prstGeom prst="rect">
            <a:avLst/>
          </a:prstGeom>
          <a:noFill/>
          <a:ln w="9525">
            <a:noFill/>
            <a:miter lim="800000"/>
            <a:headEnd/>
            <a:tailEnd/>
          </a:ln>
        </p:spPr>
      </p:pic>
      <p:pic>
        <p:nvPicPr>
          <p:cNvPr id="20495" name="Picture 4" descr="C:\Users\ol9\AppData\Local\Microsoft\Windows\Temporary Internet Files\Content.IE5\GQYZH87N\MC900441310[1].png"/>
          <p:cNvPicPr>
            <a:picLocks noChangeAspect="1" noChangeArrowheads="1"/>
          </p:cNvPicPr>
          <p:nvPr/>
        </p:nvPicPr>
        <p:blipFill>
          <a:blip r:embed="rId3"/>
          <a:srcRect/>
          <a:stretch>
            <a:fillRect/>
          </a:stretch>
        </p:blipFill>
        <p:spPr bwMode="auto">
          <a:xfrm>
            <a:off x="2522538" y="1557338"/>
            <a:ext cx="442912" cy="442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z="4000" smtClean="0">
                <a:ea typeface="ＭＳ Ｐゴシック" pitchFamily="34" charset="-128"/>
              </a:rPr>
              <a:t>transgenic plants / GMOs</a:t>
            </a:r>
          </a:p>
        </p:txBody>
      </p:sp>
      <p:sp>
        <p:nvSpPr>
          <p:cNvPr id="3075" name="Rectangle 3"/>
          <p:cNvSpPr>
            <a:spLocks noGrp="1" noChangeArrowheads="1"/>
          </p:cNvSpPr>
          <p:nvPr>
            <p:ph idx="1"/>
          </p:nvPr>
        </p:nvSpPr>
        <p:spPr/>
        <p:txBody>
          <a:bodyPr>
            <a:normAutofit/>
          </a:bodyPr>
          <a:lstStyle/>
          <a:p>
            <a:pPr eaLnBrk="1" hangingPunct="1">
              <a:defRPr/>
            </a:pPr>
            <a:r>
              <a:rPr lang="en-US" sz="3000" dirty="0" smtClean="0">
                <a:ea typeface="ＭＳ Ｐゴシック" pitchFamily="34" charset="-128"/>
              </a:rPr>
              <a:t>A transgenic plant has incorporated gene(s) from another species.</a:t>
            </a:r>
          </a:p>
          <a:p>
            <a:pPr eaLnBrk="1" hangingPunct="1">
              <a:defRPr/>
            </a:pPr>
            <a:r>
              <a:rPr lang="en-US" sz="3000" dirty="0" smtClean="0">
                <a:ea typeface="ＭＳ Ｐゴシック" pitchFamily="34" charset="-128"/>
              </a:rPr>
              <a:t> </a:t>
            </a:r>
            <a:r>
              <a:rPr lang="en-US" sz="3000" dirty="0" err="1" smtClean="0">
                <a:ea typeface="ＭＳ Ｐゴシック" pitchFamily="34" charset="-128"/>
              </a:rPr>
              <a:t>Transgenics</a:t>
            </a:r>
            <a:r>
              <a:rPr lang="en-US" sz="3000" dirty="0" smtClean="0">
                <a:ea typeface="ＭＳ Ｐゴシック" pitchFamily="34" charset="-128"/>
              </a:rPr>
              <a:t> are useful for engineering a specific phenotype or studying a gene’s function.</a:t>
            </a:r>
          </a:p>
          <a:p>
            <a:pPr lvl="1" eaLnBrk="1" hangingPunct="1">
              <a:defRPr/>
            </a:pPr>
            <a:endParaRPr lang="en-US" sz="3000" dirty="0" smtClean="0">
              <a:ea typeface="ＭＳ Ｐゴシック" pitchFamily="34" charset="-128"/>
            </a:endParaRPr>
          </a:p>
          <a:p>
            <a:pPr marL="457200" lvl="1" indent="0" eaLnBrk="1" hangingPunct="1">
              <a:buFontTx/>
              <a:buNone/>
              <a:defRPr/>
            </a:pPr>
            <a:r>
              <a:rPr lang="en-US" sz="3000" dirty="0" smtClean="0">
                <a:ea typeface="ＭＳ Ｐゴシック" pitchFamily="34" charset="-128"/>
              </a:rPr>
              <a:t> </a:t>
            </a:r>
          </a:p>
        </p:txBody>
      </p:sp>
      <p:pic>
        <p:nvPicPr>
          <p:cNvPr id="3076" name="Picture 11" descr="Fig.1 Drought stress tolerance (left) and salt stress tolerance (right) of ahk2 ahk3 double mutants. Arabidopsis plants lacking AHK2 and AHK3 showed improved tolerance to drought and high salinity, but exhibited growth retardation on the other hand."/>
          <p:cNvPicPr>
            <a:picLocks noChangeAspect="1" noChangeArrowheads="1"/>
          </p:cNvPicPr>
          <p:nvPr/>
        </p:nvPicPr>
        <p:blipFill>
          <a:blip r:embed="rId3"/>
          <a:srcRect/>
          <a:stretch>
            <a:fillRect/>
          </a:stretch>
        </p:blipFill>
        <p:spPr bwMode="auto">
          <a:xfrm>
            <a:off x="152400" y="4343400"/>
            <a:ext cx="4873625" cy="2408238"/>
          </a:xfrm>
          <a:prstGeom prst="rect">
            <a:avLst/>
          </a:prstGeom>
          <a:noFill/>
          <a:ln w="9525">
            <a:noFill/>
            <a:miter lim="800000"/>
            <a:headEnd/>
            <a:tailEnd/>
          </a:ln>
        </p:spPr>
      </p:pic>
      <p:pic>
        <p:nvPicPr>
          <p:cNvPr id="3077" name="Picture 2" descr="http://www.goldenrice.org/image/GoldenRice.jpg">
            <a:hlinkClick r:id="rId4"/>
          </p:cNvPr>
          <p:cNvPicPr>
            <a:picLocks noChangeAspect="1" noChangeArrowheads="1"/>
          </p:cNvPicPr>
          <p:nvPr/>
        </p:nvPicPr>
        <p:blipFill>
          <a:blip r:embed="rId5"/>
          <a:srcRect/>
          <a:stretch>
            <a:fillRect/>
          </a:stretch>
        </p:blipFill>
        <p:spPr bwMode="auto">
          <a:xfrm>
            <a:off x="5638800" y="4343400"/>
            <a:ext cx="3224213" cy="234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ea typeface="ＭＳ Ｐゴシック" pitchFamily="34" charset="-128"/>
              </a:rPr>
              <a:t>What you will do today (1):</a:t>
            </a:r>
          </a:p>
        </p:txBody>
      </p:sp>
      <p:sp>
        <p:nvSpPr>
          <p:cNvPr id="21507" name="Content Placeholder 2"/>
          <p:cNvSpPr>
            <a:spLocks noGrp="1"/>
          </p:cNvSpPr>
          <p:nvPr>
            <p:ph sz="quarter" idx="1"/>
          </p:nvPr>
        </p:nvSpPr>
        <p:spPr>
          <a:xfrm>
            <a:off x="457200" y="1143000"/>
            <a:ext cx="8229600" cy="5440363"/>
          </a:xfrm>
        </p:spPr>
        <p:txBody>
          <a:bodyPr/>
          <a:lstStyle/>
          <a:p>
            <a:pPr lvl="1"/>
            <a:r>
              <a:rPr lang="en-US" sz="2600" smtClean="0">
                <a:ea typeface="ＭＳ Ｐゴシック" pitchFamily="34" charset="-128"/>
              </a:rPr>
              <a:t>Collect and weigh tissue sample plant A, B and C.</a:t>
            </a:r>
          </a:p>
          <a:p>
            <a:pPr lvl="1"/>
            <a:r>
              <a:rPr lang="en-US" sz="2600" smtClean="0">
                <a:ea typeface="ＭＳ Ｐゴシック" pitchFamily="34" charset="-128"/>
              </a:rPr>
              <a:t>Repeat for second and third plants.</a:t>
            </a:r>
          </a:p>
          <a:p>
            <a:pPr lvl="1"/>
            <a:r>
              <a:rPr lang="en-US" sz="2600" smtClean="0">
                <a:ea typeface="ＭＳ Ｐゴシック" pitchFamily="34" charset="-128"/>
              </a:rPr>
              <a:t>Add 400 </a:t>
            </a:r>
            <a:r>
              <a:rPr lang="el-GR" sz="2600" smtClean="0">
                <a:ea typeface="ＭＳ Ｐゴシック" pitchFamily="34" charset="-128"/>
              </a:rPr>
              <a:t>μ</a:t>
            </a:r>
            <a:r>
              <a:rPr lang="en-US" sz="2600" smtClean="0">
                <a:ea typeface="ＭＳ Ｐゴシック" pitchFamily="34" charset="-128"/>
              </a:rPr>
              <a:t>L PEBX1 buffer to each microcentrifuge tube and grind plant tissue using pestle.</a:t>
            </a:r>
          </a:p>
          <a:p>
            <a:pPr lvl="1"/>
            <a:r>
              <a:rPr lang="en-US" sz="2600" smtClean="0">
                <a:ea typeface="ＭＳ Ｐゴシック" pitchFamily="34" charset="-128"/>
              </a:rPr>
              <a:t>Add 100 </a:t>
            </a:r>
            <a:r>
              <a:rPr lang="el-GR" sz="2600" smtClean="0">
                <a:ea typeface="ＭＳ Ｐゴシック" pitchFamily="34" charset="-128"/>
              </a:rPr>
              <a:t>μ</a:t>
            </a:r>
            <a:r>
              <a:rPr lang="en-US" sz="2600" smtClean="0">
                <a:ea typeface="ＭＳ Ｐゴシック" pitchFamily="34" charset="-128"/>
              </a:rPr>
              <a:t>L of PEBX1 to wells A and B.</a:t>
            </a:r>
          </a:p>
          <a:p>
            <a:pPr lvl="1"/>
            <a:r>
              <a:rPr lang="en-US" sz="2600" smtClean="0">
                <a:ea typeface="ＭＳ Ｐゴシック" pitchFamily="34" charset="-128"/>
              </a:rPr>
              <a:t>Add 100 </a:t>
            </a:r>
            <a:r>
              <a:rPr lang="el-GR" sz="2600" smtClean="0">
                <a:ea typeface="ＭＳ Ｐゴシック" pitchFamily="34" charset="-128"/>
              </a:rPr>
              <a:t>μ</a:t>
            </a:r>
            <a:r>
              <a:rPr lang="en-US" sz="2600" smtClean="0">
                <a:ea typeface="ＭＳ Ｐゴシック" pitchFamily="34" charset="-128"/>
              </a:rPr>
              <a:t>L of one sample to wells C and D.</a:t>
            </a:r>
          </a:p>
          <a:p>
            <a:pPr lvl="1"/>
            <a:r>
              <a:rPr lang="en-US" sz="2600" smtClean="0">
                <a:ea typeface="ＭＳ Ｐゴシック" pitchFamily="34" charset="-128"/>
              </a:rPr>
              <a:t>Add 100 μL of second sample to wells E and F.</a:t>
            </a:r>
          </a:p>
          <a:p>
            <a:pPr lvl="1"/>
            <a:r>
              <a:rPr lang="en-US" sz="2600" smtClean="0">
                <a:ea typeface="ＭＳ Ｐゴシック" pitchFamily="34" charset="-128"/>
              </a:rPr>
              <a:t>Add 100 </a:t>
            </a:r>
            <a:r>
              <a:rPr lang="el-GR" sz="2600" smtClean="0">
                <a:ea typeface="ＭＳ Ｐゴシック" pitchFamily="34" charset="-128"/>
              </a:rPr>
              <a:t>μ</a:t>
            </a:r>
            <a:r>
              <a:rPr lang="en-US" sz="2600" smtClean="0">
                <a:ea typeface="ＭＳ Ｐゴシック" pitchFamily="34" charset="-128"/>
              </a:rPr>
              <a:t>L of third sample to wells G and H.</a:t>
            </a:r>
          </a:p>
          <a:p>
            <a:pPr lvl="1"/>
            <a:r>
              <a:rPr lang="en-US" sz="2600" smtClean="0">
                <a:ea typeface="ＭＳ Ｐゴシック" pitchFamily="34" charset="-128"/>
              </a:rPr>
              <a:t>HANDLE THE WELLS LIKE A CUVETTE (read at bottom)</a:t>
            </a:r>
          </a:p>
          <a:p>
            <a:pPr lvl="1"/>
            <a:endParaRPr lang="en-US" sz="2600" smtClean="0">
              <a:ea typeface="ＭＳ Ｐゴシック" pitchFamily="34" charset="-128"/>
            </a:endParaRPr>
          </a:p>
          <a:p>
            <a:pPr lvl="1"/>
            <a:endParaRPr lang="en-US" sz="2600" smtClean="0">
              <a:ea typeface="ＭＳ Ｐゴシック" pitchFamily="34" charset="-128"/>
            </a:endParaRPr>
          </a:p>
          <a:p>
            <a:pPr lvl="1"/>
            <a:endParaRPr lang="en-US" sz="2600" smtClean="0">
              <a:ea typeface="ＭＳ Ｐゴシック" pitchFamily="34" charset="-128"/>
            </a:endParaRPr>
          </a:p>
          <a:p>
            <a:pPr lvl="1"/>
            <a:endParaRPr lang="en-US" sz="2600" smtClean="0">
              <a:ea typeface="ＭＳ Ｐゴシック" pitchFamily="34" charset="-128"/>
            </a:endParaRPr>
          </a:p>
          <a:p>
            <a:pPr lvl="1"/>
            <a:endParaRPr lang="en-US" sz="2600" smtClean="0">
              <a:ea typeface="ＭＳ Ｐゴシック" pitchFamily="34" charset="-128"/>
            </a:endParaRPr>
          </a:p>
        </p:txBody>
      </p:sp>
      <p:grpSp>
        <p:nvGrpSpPr>
          <p:cNvPr id="21508" name="Group 14"/>
          <p:cNvGrpSpPr>
            <a:grpSpLocks/>
          </p:cNvGrpSpPr>
          <p:nvPr/>
        </p:nvGrpSpPr>
        <p:grpSpPr bwMode="auto">
          <a:xfrm>
            <a:off x="914400" y="5410200"/>
            <a:ext cx="7432675" cy="1295400"/>
            <a:chOff x="1104900" y="2887945"/>
            <a:chExt cx="6438900" cy="1379255"/>
          </a:xfrm>
        </p:grpSpPr>
        <p:pic>
          <p:nvPicPr>
            <p:cNvPr id="21510" name="Picture 4" descr="sc-204464"/>
            <p:cNvPicPr>
              <a:picLocks noChangeAspect="1" noChangeArrowheads="1"/>
            </p:cNvPicPr>
            <p:nvPr/>
          </p:nvPicPr>
          <p:blipFill>
            <a:blip r:embed="rId3"/>
            <a:srcRect l="19514" t="79903" r="33940" b="7156"/>
            <a:stretch>
              <a:fillRect/>
            </a:stretch>
          </p:blipFill>
          <p:spPr bwMode="auto">
            <a:xfrm flipH="1">
              <a:off x="1219200" y="2887946"/>
              <a:ext cx="6324600" cy="1379254"/>
            </a:xfrm>
            <a:prstGeom prst="rect">
              <a:avLst/>
            </a:prstGeom>
            <a:noFill/>
            <a:ln w="9525">
              <a:noFill/>
              <a:miter lim="800000"/>
              <a:headEnd/>
              <a:tailEnd/>
            </a:ln>
          </p:spPr>
        </p:pic>
        <p:sp>
          <p:nvSpPr>
            <p:cNvPr id="17" name="Oval 16"/>
            <p:cNvSpPr/>
            <p:nvPr/>
          </p:nvSpPr>
          <p:spPr>
            <a:xfrm>
              <a:off x="1104900" y="2887945"/>
              <a:ext cx="990177" cy="94485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 name="TextBox 9"/>
          <p:cNvSpPr txBox="1"/>
          <p:nvPr/>
        </p:nvSpPr>
        <p:spPr>
          <a:xfrm>
            <a:off x="1752600" y="5765800"/>
            <a:ext cx="5943600" cy="646113"/>
          </a:xfrm>
          <a:prstGeom prst="rect">
            <a:avLst/>
          </a:prstGeom>
          <a:noFill/>
        </p:spPr>
        <p:txBody>
          <a:bodyPr>
            <a:spAutoFit/>
          </a:bodyPr>
          <a:lstStyle/>
          <a:p>
            <a:pPr>
              <a:defRPr/>
            </a:pPr>
            <a:r>
              <a:rPr lang="en-US" sz="3600" b="1" dirty="0">
                <a:solidFill>
                  <a:schemeClr val="bg1"/>
                </a:solidFill>
                <a:latin typeface="+mj-lt"/>
              </a:rPr>
              <a:t> A     B    C      D    E     F      G    H </a:t>
            </a:r>
            <a:endParaRPr lang="en-US" b="1" dirty="0">
              <a:solidFill>
                <a:schemeClr val="bg1"/>
              </a:solidFill>
              <a:latin typeface="+mj-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ea typeface="ＭＳ Ｐゴシック" pitchFamily="34" charset="-128"/>
              </a:rPr>
              <a:t>What you will do today (2):</a:t>
            </a:r>
          </a:p>
        </p:txBody>
      </p:sp>
      <p:sp>
        <p:nvSpPr>
          <p:cNvPr id="22531" name="Content Placeholder 2"/>
          <p:cNvSpPr>
            <a:spLocks noGrp="1"/>
          </p:cNvSpPr>
          <p:nvPr>
            <p:ph sz="quarter" idx="1"/>
          </p:nvPr>
        </p:nvSpPr>
        <p:spPr>
          <a:xfrm>
            <a:off x="457200" y="1219200"/>
            <a:ext cx="8229600" cy="5287963"/>
          </a:xfrm>
        </p:spPr>
        <p:txBody>
          <a:bodyPr/>
          <a:lstStyle/>
          <a:p>
            <a:r>
              <a:rPr lang="en-US" sz="3000" smtClean="0">
                <a:ea typeface="ＭＳ Ｐゴシック" pitchFamily="34" charset="-128"/>
              </a:rPr>
              <a:t>Incubate 30 minutes at 37 °C.</a:t>
            </a:r>
          </a:p>
          <a:p>
            <a:pPr lvl="1"/>
            <a:r>
              <a:rPr lang="en-US" sz="2600" smtClean="0">
                <a:ea typeface="ＭＳ Ｐゴシック" pitchFamily="34" charset="-128"/>
              </a:rPr>
              <a:t>Place wells in a zip-close bag to prevent them from drying out in the oven.</a:t>
            </a:r>
          </a:p>
          <a:p>
            <a:r>
              <a:rPr lang="en-US" sz="3000" smtClean="0">
                <a:ea typeface="ＭＳ Ｐゴシック" pitchFamily="34" charset="-128"/>
              </a:rPr>
              <a:t>Wash wells 3 times with PBST</a:t>
            </a:r>
          </a:p>
          <a:p>
            <a:r>
              <a:rPr lang="en-US" sz="3000" smtClean="0">
                <a:ea typeface="ＭＳ Ｐゴシック" pitchFamily="34" charset="-128"/>
              </a:rPr>
              <a:t>Add antibody-enzyme conjugate (MRS-2 Ab)</a:t>
            </a:r>
          </a:p>
          <a:p>
            <a:pPr lvl="1"/>
            <a:r>
              <a:rPr lang="en-US" sz="2600" smtClean="0">
                <a:ea typeface="ＭＳ Ｐゴシック" pitchFamily="34" charset="-128"/>
              </a:rPr>
              <a:t>Note the dilution factor for the conjugate</a:t>
            </a:r>
          </a:p>
          <a:p>
            <a:r>
              <a:rPr lang="en-US" sz="3000" smtClean="0">
                <a:ea typeface="ＭＳ Ｐゴシック" pitchFamily="34" charset="-128"/>
              </a:rPr>
              <a:t>Incubate 30 minutes at 37 °C.</a:t>
            </a:r>
          </a:p>
          <a:p>
            <a:pPr lvl="1"/>
            <a:r>
              <a:rPr lang="en-US" sz="2600" smtClean="0">
                <a:ea typeface="ＭＳ Ｐゴシック" pitchFamily="34" charset="-128"/>
              </a:rPr>
              <a:t>Place wells in a zip-close bag to prevent them from drying out in the oven.</a:t>
            </a:r>
          </a:p>
          <a:p>
            <a:r>
              <a:rPr lang="en-US" sz="2800" smtClean="0">
                <a:ea typeface="ＭＳ Ｐゴシック" pitchFamily="34" charset="-128"/>
              </a:rPr>
              <a:t>Wash 4 times with PBST.</a:t>
            </a:r>
          </a:p>
        </p:txBody>
      </p:sp>
      <p:pic>
        <p:nvPicPr>
          <p:cNvPr id="22532" name="Picture 6" descr="C:\Users\ol9\AppData\Local\Microsoft\Windows\Temporary Internet Files\Content.IE5\VTFRRKQ7\MC900441468[1].png"/>
          <p:cNvPicPr>
            <a:picLocks noChangeAspect="1" noChangeArrowheads="1"/>
          </p:cNvPicPr>
          <p:nvPr/>
        </p:nvPicPr>
        <p:blipFill>
          <a:blip r:embed="rId3"/>
          <a:srcRect b="34999"/>
          <a:stretch>
            <a:fillRect/>
          </a:stretch>
        </p:blipFill>
        <p:spPr bwMode="auto">
          <a:xfrm>
            <a:off x="5486400" y="1143000"/>
            <a:ext cx="1055688" cy="685800"/>
          </a:xfrm>
          <a:prstGeom prst="rect">
            <a:avLst/>
          </a:prstGeom>
          <a:noFill/>
          <a:ln w="9525">
            <a:noFill/>
            <a:miter lim="800000"/>
            <a:headEnd/>
            <a:tailEnd/>
          </a:ln>
        </p:spPr>
      </p:pic>
      <p:pic>
        <p:nvPicPr>
          <p:cNvPr id="22533" name="Picture 6" descr="C:\Users\ol9\AppData\Local\Microsoft\Windows\Temporary Internet Files\Content.IE5\VTFRRKQ7\MC900441468[1].png"/>
          <p:cNvPicPr>
            <a:picLocks noChangeAspect="1" noChangeArrowheads="1"/>
          </p:cNvPicPr>
          <p:nvPr/>
        </p:nvPicPr>
        <p:blipFill>
          <a:blip r:embed="rId3"/>
          <a:srcRect b="34999"/>
          <a:stretch>
            <a:fillRect/>
          </a:stretch>
        </p:blipFill>
        <p:spPr bwMode="auto">
          <a:xfrm>
            <a:off x="5486400" y="4114800"/>
            <a:ext cx="1055688"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ea typeface="ＭＳ Ｐゴシック" pitchFamily="34" charset="-128"/>
              </a:rPr>
              <a:t>What you will do today (3):</a:t>
            </a:r>
          </a:p>
        </p:txBody>
      </p:sp>
      <p:sp>
        <p:nvSpPr>
          <p:cNvPr id="23555" name="Content Placeholder 2"/>
          <p:cNvSpPr>
            <a:spLocks noGrp="1"/>
          </p:cNvSpPr>
          <p:nvPr>
            <p:ph sz="quarter" idx="1"/>
          </p:nvPr>
        </p:nvSpPr>
        <p:spPr>
          <a:xfrm>
            <a:off x="457200" y="1219200"/>
            <a:ext cx="8229600" cy="5287963"/>
          </a:xfrm>
        </p:spPr>
        <p:txBody>
          <a:bodyPr/>
          <a:lstStyle/>
          <a:p>
            <a:r>
              <a:rPr lang="en-US" sz="2800" smtClean="0">
                <a:ea typeface="ＭＳ Ｐゴシック" pitchFamily="34" charset="-128"/>
              </a:rPr>
              <a:t>Add substrate and allow blue color to develop.</a:t>
            </a:r>
          </a:p>
          <a:p>
            <a:r>
              <a:rPr lang="en-US" sz="2800" smtClean="0">
                <a:ea typeface="ＭＳ Ｐゴシック" pitchFamily="34" charset="-128"/>
              </a:rPr>
              <a:t>Stop the enzymatic reaction with 3M H</a:t>
            </a:r>
            <a:r>
              <a:rPr lang="en-US" sz="2800" baseline="-25000" smtClean="0">
                <a:ea typeface="ＭＳ Ｐゴシック" pitchFamily="34" charset="-128"/>
              </a:rPr>
              <a:t>2</a:t>
            </a:r>
            <a:r>
              <a:rPr lang="en-US" sz="2800" smtClean="0">
                <a:ea typeface="ＭＳ Ｐゴシック" pitchFamily="34" charset="-128"/>
              </a:rPr>
              <a:t>SO</a:t>
            </a:r>
            <a:r>
              <a:rPr lang="en-US" sz="2800" baseline="-25000" smtClean="0">
                <a:ea typeface="ＭＳ Ｐゴシック" pitchFamily="34" charset="-128"/>
              </a:rPr>
              <a:t>4</a:t>
            </a:r>
            <a:r>
              <a:rPr lang="en-US" sz="2800" smtClean="0">
                <a:ea typeface="ＭＳ Ｐゴシック" pitchFamily="34" charset="-128"/>
              </a:rPr>
              <a:t>.</a:t>
            </a:r>
            <a:endParaRPr lang="en-US" sz="2800" baseline="-25000" smtClean="0">
              <a:ea typeface="ＭＳ Ｐゴシック" pitchFamily="34" charset="-128"/>
            </a:endParaRPr>
          </a:p>
          <a:p>
            <a:r>
              <a:rPr lang="en-US" sz="2800" smtClean="0">
                <a:ea typeface="ＭＳ Ｐゴシック" pitchFamily="34" charset="-128"/>
              </a:rPr>
              <a:t>Presence of NPTII will result in color change from blue to yellow.</a:t>
            </a:r>
          </a:p>
        </p:txBody>
      </p:sp>
      <p:pic>
        <p:nvPicPr>
          <p:cNvPr id="23556" name="Picture 9" descr="http://virology-online.com/general/ELISA.jpg"/>
          <p:cNvPicPr>
            <a:picLocks noChangeAspect="1" noChangeArrowheads="1"/>
          </p:cNvPicPr>
          <p:nvPr/>
        </p:nvPicPr>
        <p:blipFill>
          <a:blip r:embed="rId2"/>
          <a:srcRect/>
          <a:stretch>
            <a:fillRect/>
          </a:stretch>
        </p:blipFill>
        <p:spPr bwMode="auto">
          <a:xfrm>
            <a:off x="2278063" y="3352800"/>
            <a:ext cx="4579937"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How we will detect:</a:t>
            </a:r>
            <a:br>
              <a:rPr lang="en-US" dirty="0" smtClean="0"/>
            </a:br>
            <a:r>
              <a:rPr lang="en-US" dirty="0" smtClean="0"/>
              <a:t>read absorbance at 450 nm</a:t>
            </a:r>
            <a:endParaRPr lang="en-US" dirty="0"/>
          </a:p>
        </p:txBody>
      </p:sp>
      <p:pic>
        <p:nvPicPr>
          <p:cNvPr id="24579" name="Picture 2" descr="Absorbance Microplate Reader: ELx800"/>
          <p:cNvPicPr>
            <a:picLocks noChangeAspect="1" noChangeArrowheads="1"/>
          </p:cNvPicPr>
          <p:nvPr/>
        </p:nvPicPr>
        <p:blipFill>
          <a:blip r:embed="rId2"/>
          <a:srcRect/>
          <a:stretch>
            <a:fillRect/>
          </a:stretch>
        </p:blipFill>
        <p:spPr bwMode="auto">
          <a:xfrm>
            <a:off x="4572000" y="2298700"/>
            <a:ext cx="4419600" cy="3035300"/>
          </a:xfrm>
          <a:prstGeom prst="rect">
            <a:avLst/>
          </a:prstGeom>
          <a:noFill/>
          <a:ln w="9525">
            <a:noFill/>
            <a:miter lim="800000"/>
            <a:headEnd/>
            <a:tailEnd/>
          </a:ln>
        </p:spPr>
      </p:pic>
      <p:pic>
        <p:nvPicPr>
          <p:cNvPr id="24580" name="Picture 4" descr="sc-204464"/>
          <p:cNvPicPr>
            <a:picLocks noChangeAspect="1" noChangeArrowheads="1"/>
          </p:cNvPicPr>
          <p:nvPr/>
        </p:nvPicPr>
        <p:blipFill>
          <a:blip r:embed="rId3"/>
          <a:srcRect b="20256"/>
          <a:stretch>
            <a:fillRect/>
          </a:stretch>
        </p:blipFill>
        <p:spPr bwMode="auto">
          <a:xfrm>
            <a:off x="381000" y="2508250"/>
            <a:ext cx="3810000" cy="2617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ea typeface="ＭＳ Ｐゴシック" pitchFamily="34" charset="-128"/>
              </a:rPr>
              <a:t>Data</a:t>
            </a:r>
          </a:p>
        </p:txBody>
      </p:sp>
      <p:graphicFrame>
        <p:nvGraphicFramePr>
          <p:cNvPr id="6" name="Content Placeholder 5"/>
          <p:cNvGraphicFramePr>
            <a:graphicFrameLocks noGrp="1"/>
          </p:cNvGraphicFramePr>
          <p:nvPr>
            <p:ph idx="1"/>
          </p:nvPr>
        </p:nvGraphicFramePr>
        <p:xfrm>
          <a:off x="61913" y="1676400"/>
          <a:ext cx="9012373" cy="3200398"/>
        </p:xfrm>
        <a:graphic>
          <a:graphicData uri="http://schemas.openxmlformats.org/drawingml/2006/table">
            <a:tbl>
              <a:tblPr firstRow="1" firstCol="1" bandRow="1" bandCol="1"/>
              <a:tblGrid>
                <a:gridCol w="295486"/>
                <a:gridCol w="295486"/>
                <a:gridCol w="664847"/>
                <a:gridCol w="664847"/>
                <a:gridCol w="664847"/>
                <a:gridCol w="664847"/>
                <a:gridCol w="738721"/>
                <a:gridCol w="664847"/>
                <a:gridCol w="664847"/>
                <a:gridCol w="664847"/>
                <a:gridCol w="664847"/>
                <a:gridCol w="664847"/>
                <a:gridCol w="590977"/>
                <a:gridCol w="1108080"/>
              </a:tblGrid>
              <a:tr h="332716">
                <a:tc rowSpan="2" gridSpan="2">
                  <a:txBody>
                    <a:bodyPr/>
                    <a:lstStyle/>
                    <a:p>
                      <a:pPr marL="0" marR="0" algn="just">
                        <a:spcBef>
                          <a:spcPts val="0"/>
                        </a:spcBef>
                        <a:spcAft>
                          <a:spcPts val="0"/>
                        </a:spcAft>
                      </a:pPr>
                      <a:r>
                        <a:rPr lang="en-US" sz="1800" dirty="0">
                          <a:effectLst/>
                          <a:latin typeface="Cambria"/>
                          <a:ea typeface="Cambria"/>
                          <a:cs typeface="Times New Roman"/>
                        </a:rPr>
                        <a:t> </a:t>
                      </a:r>
                    </a:p>
                  </a:txBody>
                  <a:tcPr marL="69326" marR="69326"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gridSpan="12">
                  <a:txBody>
                    <a:bodyPr/>
                    <a:lstStyle/>
                    <a:p>
                      <a:pPr marL="0" marR="0" algn="ctr">
                        <a:spcBef>
                          <a:spcPts val="0"/>
                        </a:spcBef>
                        <a:spcAft>
                          <a:spcPts val="0"/>
                        </a:spcAft>
                      </a:pPr>
                      <a:r>
                        <a:rPr lang="en-US" sz="1800" dirty="0" smtClean="0">
                          <a:effectLst/>
                          <a:latin typeface="Cambria"/>
                          <a:ea typeface="Cambria"/>
                          <a:cs typeface="Times New Roman"/>
                        </a:rPr>
                        <a:t>Absorbance 450 nm</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45471" marR="45471"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874">
                <a:tc gridSpan="2" vMerge="1">
                  <a:txBody>
                    <a:bodyPr/>
                    <a:lstStyle/>
                    <a:p>
                      <a:pPr marL="0" marR="0" algn="just">
                        <a:spcBef>
                          <a:spcPts val="0"/>
                        </a:spcBef>
                        <a:spcAft>
                          <a:spcPts val="0"/>
                        </a:spcAft>
                      </a:pPr>
                      <a:endParaRPr lang="en-US" sz="20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1</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2</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3</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4</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5</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6</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7</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8</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9</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10</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11</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NPTII </a:t>
                      </a:r>
                      <a:r>
                        <a:rPr lang="en-US" sz="1800" dirty="0" err="1" smtClean="0">
                          <a:effectLst/>
                          <a:latin typeface="Cambria"/>
                          <a:ea typeface="Cambria"/>
                          <a:cs typeface="Times New Roman"/>
                        </a:rPr>
                        <a:t>Std</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rowSpan="8">
                  <a:txBody>
                    <a:bodyPr/>
                    <a:lstStyle/>
                    <a:p>
                      <a:pPr marL="0" marR="0" algn="just">
                        <a:spcBef>
                          <a:spcPts val="0"/>
                        </a:spcBef>
                        <a:spcAft>
                          <a:spcPts val="0"/>
                        </a:spcAft>
                      </a:pPr>
                      <a:endParaRPr lang="en-US" sz="1800" dirty="0" smtClean="0">
                        <a:effectLst/>
                        <a:latin typeface="Cambria"/>
                        <a:ea typeface="Cambria"/>
                        <a:cs typeface="Times New Roman"/>
                      </a:endParaRPr>
                    </a:p>
                    <a:p>
                      <a:pPr marL="0" marR="0" algn="just">
                        <a:spcBef>
                          <a:spcPts val="0"/>
                        </a:spcBef>
                        <a:spcAft>
                          <a:spcPts val="0"/>
                        </a:spcAft>
                      </a:pPr>
                      <a:endParaRPr lang="en-US" sz="1800" dirty="0" smtClean="0">
                        <a:effectLst/>
                        <a:latin typeface="Cambria"/>
                        <a:ea typeface="Cambria"/>
                        <a:cs typeface="Times New Roman"/>
                      </a:endParaRPr>
                    </a:p>
                    <a:p>
                      <a:pPr marL="0" marR="0" algn="just">
                        <a:spcBef>
                          <a:spcPts val="0"/>
                        </a:spcBef>
                        <a:spcAft>
                          <a:spcPts val="0"/>
                        </a:spcAft>
                      </a:pPr>
                      <a:r>
                        <a:rPr lang="en-US" sz="1800" dirty="0" smtClean="0">
                          <a:effectLst/>
                          <a:latin typeface="Cambria"/>
                          <a:ea typeface="Cambria"/>
                          <a:cs typeface="Times New Roman"/>
                        </a:rPr>
                        <a:t>W</a:t>
                      </a:r>
                    </a:p>
                    <a:p>
                      <a:pPr marL="0" marR="0" algn="just">
                        <a:spcBef>
                          <a:spcPts val="0"/>
                        </a:spcBef>
                        <a:spcAft>
                          <a:spcPts val="0"/>
                        </a:spcAft>
                      </a:pPr>
                      <a:r>
                        <a:rPr lang="en-US" sz="1800" dirty="0" smtClean="0">
                          <a:effectLst/>
                          <a:latin typeface="Cambria"/>
                          <a:ea typeface="Cambria"/>
                          <a:cs typeface="Times New Roman"/>
                        </a:rPr>
                        <a:t>E</a:t>
                      </a:r>
                    </a:p>
                    <a:p>
                      <a:pPr marL="0" marR="0" algn="just">
                        <a:spcBef>
                          <a:spcPts val="0"/>
                        </a:spcBef>
                        <a:spcAft>
                          <a:spcPts val="0"/>
                        </a:spcAft>
                      </a:pPr>
                      <a:r>
                        <a:rPr lang="en-US" sz="1800" dirty="0" smtClean="0">
                          <a:effectLst/>
                          <a:latin typeface="Cambria"/>
                          <a:ea typeface="Cambria"/>
                          <a:cs typeface="Times New Roman"/>
                        </a:rPr>
                        <a:t>L</a:t>
                      </a:r>
                    </a:p>
                    <a:p>
                      <a:pPr marL="0" marR="0" algn="just">
                        <a:spcBef>
                          <a:spcPts val="0"/>
                        </a:spcBef>
                        <a:spcAft>
                          <a:spcPts val="0"/>
                        </a:spcAft>
                      </a:pPr>
                      <a:r>
                        <a:rPr lang="en-US" sz="1800" dirty="0" smtClean="0">
                          <a:effectLst/>
                          <a:latin typeface="Cambria"/>
                          <a:ea typeface="Cambria"/>
                          <a:cs typeface="Times New Roman"/>
                        </a:rPr>
                        <a:t>L</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A</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rgbClr val="BFBFBF"/>
                          </a:solidFill>
                          <a:effectLst/>
                          <a:latin typeface="Cambria"/>
                          <a:ea typeface="Cambria"/>
                          <a:cs typeface="Times New Roman"/>
                        </a:rPr>
                        <a:t> </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B</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C</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D</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E</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F</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G</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rgbClr val="BFBFBF"/>
                          </a:solidFill>
                          <a:effectLst/>
                          <a:latin typeface="Cambria"/>
                          <a:ea typeface="Cambria"/>
                          <a:cs typeface="Times New Roman"/>
                        </a:rPr>
                        <a:t> </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H</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10"/>
                        </a:spcBef>
                        <a:spcAft>
                          <a:spcPts val="1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10"/>
                        </a:spcBef>
                        <a:spcAft>
                          <a:spcPts val="1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10"/>
                        </a:spcBef>
                        <a:spcAft>
                          <a:spcPts val="1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ea typeface="ＭＳ Ｐゴシック" pitchFamily="34" charset="-128"/>
              </a:rPr>
              <a:t>Data analysis (due 4/23/12)</a:t>
            </a:r>
          </a:p>
        </p:txBody>
      </p:sp>
      <p:graphicFrame>
        <p:nvGraphicFramePr>
          <p:cNvPr id="9" name="Content Placeholder 5"/>
          <p:cNvGraphicFramePr>
            <a:graphicFrameLocks/>
          </p:cNvGraphicFramePr>
          <p:nvPr/>
        </p:nvGraphicFramePr>
        <p:xfrm>
          <a:off x="495300" y="3962400"/>
          <a:ext cx="8153400" cy="2701136"/>
        </p:xfrm>
        <a:graphic>
          <a:graphicData uri="http://schemas.openxmlformats.org/drawingml/2006/table">
            <a:tbl>
              <a:tblPr firstRow="1" firstCol="1" bandRow="1" bandCol="1"/>
              <a:tblGrid>
                <a:gridCol w="316298"/>
                <a:gridCol w="871036"/>
                <a:gridCol w="900232"/>
                <a:gridCol w="900232"/>
                <a:gridCol w="1029187"/>
                <a:gridCol w="1032993"/>
                <a:gridCol w="1032993"/>
                <a:gridCol w="1032993"/>
                <a:gridCol w="1037436"/>
              </a:tblGrid>
              <a:tr h="559675">
                <a:tc rowSpan="2" gridSpan="2">
                  <a:txBody>
                    <a:bodyPr/>
                    <a:lstStyle/>
                    <a:p>
                      <a:pPr marL="0" marR="0" algn="just">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Total</a:t>
                      </a:r>
                      <a:r>
                        <a:rPr lang="en-US" sz="1200" baseline="0" dirty="0" smtClean="0">
                          <a:solidFill>
                            <a:schemeClr val="tx1"/>
                          </a:solidFill>
                          <a:effectLst/>
                          <a:latin typeface="Cambria"/>
                          <a:ea typeface="Cambria"/>
                          <a:cs typeface="Times New Roman"/>
                        </a:rPr>
                        <a:t> amount of plant tissue (mg)</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A450</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NPT</a:t>
                      </a:r>
                      <a:r>
                        <a:rPr lang="en-US" sz="1200" baseline="0" dirty="0" smtClean="0">
                          <a:solidFill>
                            <a:schemeClr val="tx1"/>
                          </a:solidFill>
                          <a:effectLst/>
                          <a:latin typeface="Cambria"/>
                          <a:ea typeface="Cambria"/>
                          <a:cs typeface="Times New Roman"/>
                        </a:rPr>
                        <a:t>II concentration (</a:t>
                      </a:r>
                      <a:r>
                        <a:rPr lang="en-US" sz="1200" baseline="0" dirty="0" err="1" smtClean="0">
                          <a:solidFill>
                            <a:schemeClr val="tx1"/>
                          </a:solidFill>
                          <a:effectLst/>
                          <a:latin typeface="Cambria"/>
                          <a:ea typeface="Cambria"/>
                          <a:cs typeface="Times New Roman"/>
                        </a:rPr>
                        <a:t>ng</a:t>
                      </a:r>
                      <a:r>
                        <a:rPr lang="en-US" sz="1200" baseline="0" dirty="0" smtClean="0">
                          <a:solidFill>
                            <a:schemeClr val="tx1"/>
                          </a:solidFill>
                          <a:effectLst/>
                          <a:latin typeface="Cambria"/>
                          <a:ea typeface="Cambria"/>
                          <a:cs typeface="Times New Roman"/>
                        </a:rPr>
                        <a:t>/mL)</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NPTII</a:t>
                      </a:r>
                      <a:r>
                        <a:rPr lang="en-US" sz="1200" baseline="0" dirty="0" smtClean="0">
                          <a:solidFill>
                            <a:schemeClr val="tx1"/>
                          </a:solidFill>
                          <a:effectLst/>
                          <a:latin typeface="Cambria"/>
                          <a:ea typeface="Cambria"/>
                          <a:cs typeface="Times New Roman"/>
                        </a:rPr>
                        <a:t> amount (</a:t>
                      </a:r>
                      <a:r>
                        <a:rPr lang="en-US" sz="1200" baseline="0" dirty="0" err="1" smtClean="0">
                          <a:solidFill>
                            <a:schemeClr val="tx1"/>
                          </a:solidFill>
                          <a:effectLst/>
                          <a:latin typeface="Cambria"/>
                          <a:ea typeface="Cambria"/>
                          <a:cs typeface="Times New Roman"/>
                        </a:rPr>
                        <a:t>ng</a:t>
                      </a:r>
                      <a:r>
                        <a:rPr lang="en-US" sz="1200" baseline="0" dirty="0" smtClean="0">
                          <a:solidFill>
                            <a:schemeClr val="tx1"/>
                          </a:solidFill>
                          <a:effectLst/>
                          <a:latin typeface="Cambria"/>
                          <a:ea typeface="Cambria"/>
                          <a:cs typeface="Times New Roman"/>
                        </a:rPr>
                        <a:t> protein /mg tissue)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Transgenic?</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 450</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effectLst/>
                          <a:latin typeface="Cambria"/>
                          <a:ea typeface="Cambria"/>
                          <a:cs typeface="Times New Roman"/>
                        </a:rPr>
                        <a:t>NPT</a:t>
                      </a:r>
                      <a:r>
                        <a:rPr lang="en-US" sz="1200" baseline="0" dirty="0" smtClean="0">
                          <a:solidFill>
                            <a:schemeClr val="tx1"/>
                          </a:solidFill>
                          <a:effectLst/>
                          <a:latin typeface="Cambria"/>
                          <a:ea typeface="Cambria"/>
                          <a:cs typeface="Times New Roman"/>
                        </a:rPr>
                        <a:t>II concentration (</a:t>
                      </a:r>
                      <a:r>
                        <a:rPr lang="en-US" sz="1200" baseline="0" dirty="0" err="1" smtClean="0">
                          <a:solidFill>
                            <a:schemeClr val="tx1"/>
                          </a:solidFill>
                          <a:effectLst/>
                          <a:latin typeface="Cambria"/>
                          <a:ea typeface="Cambria"/>
                          <a:cs typeface="Times New Roman"/>
                        </a:rPr>
                        <a:t>ng</a:t>
                      </a:r>
                      <a:r>
                        <a:rPr lang="en-US" sz="1200" baseline="0" dirty="0" smtClean="0">
                          <a:solidFill>
                            <a:schemeClr val="tx1"/>
                          </a:solidFill>
                          <a:effectLst/>
                          <a:latin typeface="Cambria"/>
                          <a:ea typeface="Cambria"/>
                          <a:cs typeface="Times New Roman"/>
                        </a:rPr>
                        <a:t>/mL)</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947">
                <a:tc gridSpan="2" vMerge="1">
                  <a:txBody>
                    <a:bodyPr/>
                    <a:lstStyle/>
                    <a:p>
                      <a:pPr marL="0" marR="0" algn="just">
                        <a:spcBef>
                          <a:spcPts val="0"/>
                        </a:spcBef>
                        <a:spcAft>
                          <a:spcPts val="0"/>
                        </a:spcAft>
                      </a:pPr>
                      <a:endParaRPr lang="en-US" sz="20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a:t>
                      </a:r>
                      <a:r>
                        <a:rPr lang="en-US" sz="1200" baseline="0" dirty="0" smtClean="0">
                          <a:solidFill>
                            <a:schemeClr val="tx1"/>
                          </a:solidFill>
                          <a:effectLst/>
                          <a:latin typeface="Cambria"/>
                          <a:ea typeface="Cambria"/>
                          <a:cs typeface="Times New Roman"/>
                        </a:rPr>
                        <a:t>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Standard</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Standard</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rowSpan="8">
                  <a:txBody>
                    <a:bodyPr/>
                    <a:lstStyle/>
                    <a:p>
                      <a:pPr marL="0" marR="0" algn="just">
                        <a:spcBef>
                          <a:spcPts val="0"/>
                        </a:spcBef>
                        <a:spcAft>
                          <a:spcPts val="0"/>
                        </a:spcAft>
                      </a:pPr>
                      <a:endParaRPr lang="en-US" sz="1200" dirty="0" smtClean="0">
                        <a:solidFill>
                          <a:schemeClr val="tx1"/>
                        </a:solidFill>
                        <a:effectLst/>
                        <a:latin typeface="Cambria"/>
                        <a:ea typeface="Cambria"/>
                        <a:cs typeface="Times New Roman"/>
                      </a:endParaRPr>
                    </a:p>
                    <a:p>
                      <a:pPr marL="0" marR="0" algn="just">
                        <a:spcBef>
                          <a:spcPts val="0"/>
                        </a:spcBef>
                        <a:spcAft>
                          <a:spcPts val="0"/>
                        </a:spcAft>
                      </a:pPr>
                      <a:endParaRPr lang="en-US" sz="1200" dirty="0" smtClean="0">
                        <a:solidFill>
                          <a:schemeClr val="tx1"/>
                        </a:solidFill>
                        <a:effectLst/>
                        <a:latin typeface="Cambria"/>
                        <a:ea typeface="Cambria"/>
                        <a:cs typeface="Times New Roman"/>
                      </a:endParaRPr>
                    </a:p>
                    <a:p>
                      <a:pPr marL="0" marR="0" algn="just">
                        <a:spcBef>
                          <a:spcPts val="0"/>
                        </a:spcBef>
                        <a:spcAft>
                          <a:spcPts val="0"/>
                        </a:spcAft>
                      </a:pPr>
                      <a:r>
                        <a:rPr lang="en-US" sz="1200" dirty="0" smtClean="0">
                          <a:solidFill>
                            <a:schemeClr val="tx1"/>
                          </a:solidFill>
                          <a:effectLst/>
                          <a:latin typeface="Cambria"/>
                          <a:ea typeface="Cambria"/>
                          <a:cs typeface="Times New Roman"/>
                        </a:rPr>
                        <a:t>W</a:t>
                      </a:r>
                    </a:p>
                    <a:p>
                      <a:pPr marL="0" marR="0" algn="just">
                        <a:spcBef>
                          <a:spcPts val="0"/>
                        </a:spcBef>
                        <a:spcAft>
                          <a:spcPts val="0"/>
                        </a:spcAft>
                      </a:pPr>
                      <a:r>
                        <a:rPr lang="en-US" sz="1200" dirty="0" smtClean="0">
                          <a:solidFill>
                            <a:schemeClr val="tx1"/>
                          </a:solidFill>
                          <a:effectLst/>
                          <a:latin typeface="Cambria"/>
                          <a:ea typeface="Cambria"/>
                          <a:cs typeface="Times New Roman"/>
                        </a:rPr>
                        <a:t>E</a:t>
                      </a:r>
                    </a:p>
                    <a:p>
                      <a:pPr marL="0" marR="0" algn="just">
                        <a:spcBef>
                          <a:spcPts val="0"/>
                        </a:spcBef>
                        <a:spcAft>
                          <a:spcPts val="0"/>
                        </a:spcAft>
                      </a:pPr>
                      <a:r>
                        <a:rPr lang="en-US" sz="1200" dirty="0" smtClean="0">
                          <a:solidFill>
                            <a:schemeClr val="tx1"/>
                          </a:solidFill>
                          <a:effectLst/>
                          <a:latin typeface="Cambria"/>
                          <a:ea typeface="Cambria"/>
                          <a:cs typeface="Times New Roman"/>
                        </a:rPr>
                        <a:t>L</a:t>
                      </a:r>
                    </a:p>
                    <a:p>
                      <a:pPr marL="0" marR="0" algn="just">
                        <a:spcBef>
                          <a:spcPts val="0"/>
                        </a:spcBef>
                        <a:spcAft>
                          <a:spcPts val="0"/>
                        </a:spcAft>
                      </a:pPr>
                      <a:r>
                        <a:rPr lang="en-US" sz="1200" dirty="0" smtClean="0">
                          <a:solidFill>
                            <a:schemeClr val="tx1"/>
                          </a:solidFill>
                          <a:effectLst/>
                          <a:latin typeface="Cambria"/>
                          <a:ea typeface="Cambria"/>
                          <a:cs typeface="Times New Roman"/>
                        </a:rPr>
                        <a:t>L</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A      Blank</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0</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2</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B      Blank</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0</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1</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C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D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Yes/No</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E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0.125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F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Yes/No</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0.0625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G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0.03125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H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Yes/No</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0.015625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Chart 6"/>
          <p:cNvGraphicFramePr>
            <a:graphicFrameLocks/>
          </p:cNvGraphicFramePr>
          <p:nvPr/>
        </p:nvGraphicFramePr>
        <p:xfrm>
          <a:off x="2286000" y="121920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z="4000" smtClean="0">
                <a:ea typeface="ＭＳ Ｐゴシック" pitchFamily="34" charset="-128"/>
              </a:rPr>
              <a:t>transgenic selection:  NPTII</a:t>
            </a:r>
          </a:p>
        </p:txBody>
      </p:sp>
      <p:sp>
        <p:nvSpPr>
          <p:cNvPr id="4099" name="Content Placeholder 1"/>
          <p:cNvSpPr>
            <a:spLocks noGrp="1"/>
          </p:cNvSpPr>
          <p:nvPr>
            <p:ph idx="1"/>
          </p:nvPr>
        </p:nvSpPr>
        <p:spPr>
          <a:xfrm>
            <a:off x="457200" y="1371600"/>
            <a:ext cx="8229600" cy="5334000"/>
          </a:xfrm>
        </p:spPr>
        <p:txBody>
          <a:bodyPr/>
          <a:lstStyle/>
          <a:p>
            <a:r>
              <a:rPr lang="en-US" sz="3000" smtClean="0">
                <a:ea typeface="ＭＳ Ｐゴシック" pitchFamily="34" charset="-128"/>
              </a:rPr>
              <a:t>Selection of plants that incorporated the transgene can be performed by simultaneously introducing a drug resistance gene into the plant (just like we do with </a:t>
            </a:r>
            <a:r>
              <a:rPr lang="en-US" sz="3000" i="1" smtClean="0">
                <a:ea typeface="ＭＳ Ｐゴシック" pitchFamily="34" charset="-128"/>
              </a:rPr>
              <a:t>E. coli</a:t>
            </a:r>
            <a:r>
              <a:rPr lang="en-US" sz="3000" smtClean="0">
                <a:ea typeface="ＭＳ Ｐゴシック" pitchFamily="34" charset="-128"/>
              </a:rPr>
              <a:t>).</a:t>
            </a:r>
          </a:p>
          <a:p>
            <a:r>
              <a:rPr lang="en-US" sz="3000" smtClean="0">
                <a:ea typeface="ＭＳ Ｐゴシック" pitchFamily="34" charset="-128"/>
              </a:rPr>
              <a:t>nptII (most common) codes for the enzyme aminoglycoside 3'-phosphotransferase (NPTII) that phosphorylates (inactivates) aminoglycoside antibiotics including </a:t>
            </a:r>
            <a:r>
              <a:rPr lang="en-US" sz="3000" b="1" smtClean="0">
                <a:ea typeface="ＭＳ Ｐゴシック" pitchFamily="34" charset="-128"/>
              </a:rPr>
              <a:t>kanamycin</a:t>
            </a:r>
            <a:r>
              <a:rPr lang="en-US" sz="3000" smtClean="0">
                <a:ea typeface="ＭＳ Ｐゴシック" pitchFamily="34" charset="-128"/>
              </a:rPr>
              <a:t>, neomycin geneticin (G418) and paromomycin.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transgenic selection:</a:t>
            </a:r>
            <a:br>
              <a:rPr lang="en-US" dirty="0" smtClean="0"/>
            </a:br>
            <a:r>
              <a:rPr lang="en-US" dirty="0" smtClean="0"/>
              <a:t>kanamycin resistance due to NPTII</a:t>
            </a:r>
            <a:endParaRPr lang="en-US" dirty="0"/>
          </a:p>
        </p:txBody>
      </p:sp>
      <p:pic>
        <p:nvPicPr>
          <p:cNvPr id="5123"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990600" y="1765300"/>
            <a:ext cx="1722438" cy="1665288"/>
          </a:xfrm>
          <a:prstGeom prst="rect">
            <a:avLst/>
          </a:prstGeom>
          <a:noFill/>
          <a:ln w="9525">
            <a:noFill/>
            <a:miter lim="800000"/>
            <a:headEnd/>
            <a:tailEnd/>
          </a:ln>
        </p:spPr>
      </p:pic>
      <p:pic>
        <p:nvPicPr>
          <p:cNvPr id="5124" name="Picture 2" descr="http://ars.els-cdn.com/content/image/1-s2.0-S0168945210001937-gr3.jpg"/>
          <p:cNvPicPr>
            <a:picLocks noChangeAspect="1" noChangeArrowheads="1"/>
          </p:cNvPicPr>
          <p:nvPr/>
        </p:nvPicPr>
        <p:blipFill>
          <a:blip r:embed="rId2"/>
          <a:srcRect l="31441" t="4471" r="45706" b="73457"/>
          <a:stretch>
            <a:fillRect/>
          </a:stretch>
        </p:blipFill>
        <p:spPr bwMode="auto">
          <a:xfrm>
            <a:off x="6629400" y="1752600"/>
            <a:ext cx="1722438" cy="1665288"/>
          </a:xfrm>
          <a:prstGeom prst="rect">
            <a:avLst/>
          </a:prstGeom>
          <a:noFill/>
          <a:ln w="9525">
            <a:noFill/>
            <a:miter lim="800000"/>
            <a:headEnd/>
            <a:tailEnd/>
          </a:ln>
        </p:spPr>
      </p:pic>
      <p:sp>
        <p:nvSpPr>
          <p:cNvPr id="8" name="Right Arrow 7"/>
          <p:cNvSpPr/>
          <p:nvPr/>
        </p:nvSpPr>
        <p:spPr>
          <a:xfrm>
            <a:off x="3124200" y="2211388"/>
            <a:ext cx="30480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kanamycin</a:t>
            </a:r>
            <a:endParaRPr lang="en-US" dirty="0"/>
          </a:p>
        </p:txBody>
      </p:sp>
      <p:sp>
        <p:nvSpPr>
          <p:cNvPr id="9" name="TextBox 8"/>
          <p:cNvSpPr txBox="1"/>
          <p:nvPr/>
        </p:nvSpPr>
        <p:spPr>
          <a:xfrm>
            <a:off x="1066800" y="3352800"/>
            <a:ext cx="1600200" cy="55403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pic>
        <p:nvPicPr>
          <p:cNvPr id="5127"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990600" y="4335463"/>
            <a:ext cx="1722438" cy="1665287"/>
          </a:xfrm>
          <a:prstGeom prst="rect">
            <a:avLst/>
          </a:prstGeom>
          <a:noFill/>
          <a:ln w="9525">
            <a:noFill/>
            <a:miter lim="800000"/>
            <a:headEnd/>
            <a:tailEnd/>
          </a:ln>
        </p:spPr>
      </p:pic>
      <p:sp>
        <p:nvSpPr>
          <p:cNvPr id="15" name="Right Arrow 14"/>
          <p:cNvSpPr/>
          <p:nvPr/>
        </p:nvSpPr>
        <p:spPr>
          <a:xfrm>
            <a:off x="3124200" y="4781550"/>
            <a:ext cx="30480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kanamycin</a:t>
            </a:r>
            <a:endParaRPr lang="en-US" dirty="0"/>
          </a:p>
        </p:txBody>
      </p:sp>
      <p:sp>
        <p:nvSpPr>
          <p:cNvPr id="16" name="TextBox 15"/>
          <p:cNvSpPr txBox="1"/>
          <p:nvPr/>
        </p:nvSpPr>
        <p:spPr>
          <a:xfrm>
            <a:off x="762000" y="5867400"/>
            <a:ext cx="2209800" cy="1016000"/>
          </a:xfrm>
          <a:prstGeom prst="rect">
            <a:avLst/>
          </a:prstGeom>
          <a:noFill/>
        </p:spPr>
        <p:txBody>
          <a:bodyPr>
            <a:spAutoFit/>
          </a:bodyPr>
          <a:lstStyle/>
          <a:p>
            <a:pPr algn="ctr">
              <a:defRPr/>
            </a:pPr>
            <a:r>
              <a:rPr lang="en-US" sz="3000" dirty="0">
                <a:latin typeface="+mn-lt"/>
              </a:rPr>
              <a:t>Transgenic</a:t>
            </a:r>
          </a:p>
          <a:p>
            <a:pPr algn="ctr">
              <a:defRPr/>
            </a:pPr>
            <a:r>
              <a:rPr lang="en-US" sz="3000" dirty="0">
                <a:latin typeface="+mn-lt"/>
              </a:rPr>
              <a:t>NPTII</a:t>
            </a:r>
            <a:endParaRPr lang="en-US" sz="3000" dirty="0">
              <a:latin typeface="+mn-lt"/>
            </a:endParaRPr>
          </a:p>
        </p:txBody>
      </p:sp>
      <p:sp>
        <p:nvSpPr>
          <p:cNvPr id="10" name="Arc 9"/>
          <p:cNvSpPr/>
          <p:nvPr/>
        </p:nvSpPr>
        <p:spPr>
          <a:xfrm rot="7665086">
            <a:off x="1349375" y="3449638"/>
            <a:ext cx="2973387" cy="3551238"/>
          </a:xfrm>
          <a:prstGeom prst="arc">
            <a:avLst>
              <a:gd name="adj1" fmla="val 14367877"/>
              <a:gd name="adj2" fmla="val 20455705"/>
            </a:avLst>
          </a:prstGeom>
          <a:ln w="762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12" name="Straight Connector 11"/>
          <p:cNvCxnSpPr/>
          <p:nvPr/>
        </p:nvCxnSpPr>
        <p:spPr>
          <a:xfrm>
            <a:off x="3886200" y="5410200"/>
            <a:ext cx="126365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5132"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6629400" y="4202113"/>
            <a:ext cx="1722438" cy="1665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p:txBody>
          <a:bodyPr/>
          <a:lstStyle/>
          <a:p>
            <a:r>
              <a:rPr lang="en-US" sz="4000" smtClean="0">
                <a:ea typeface="ＭＳ Ｐゴシック" pitchFamily="34" charset="-128"/>
              </a:rPr>
              <a:t>Which plant is transgenic?</a:t>
            </a:r>
          </a:p>
        </p:txBody>
      </p:sp>
      <p:sp>
        <p:nvSpPr>
          <p:cNvPr id="6147" name="Subtitle 2"/>
          <p:cNvSpPr>
            <a:spLocks noGrp="1"/>
          </p:cNvSpPr>
          <p:nvPr>
            <p:ph type="subTitle" idx="1"/>
          </p:nvPr>
        </p:nvSpPr>
        <p:spPr/>
        <p:txBody>
          <a:bodyPr/>
          <a:lstStyle/>
          <a:p>
            <a:endParaRPr lang="ru-RU" smtClean="0">
              <a:ea typeface="ＭＳ Ｐゴシック" pitchFamily="34"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4000" smtClean="0">
                <a:ea typeface="ＭＳ Ｐゴシック" pitchFamily="34" charset="-128"/>
              </a:rPr>
              <a:t>Which plant is transgenic?</a:t>
            </a:r>
          </a:p>
        </p:txBody>
      </p:sp>
      <p:pic>
        <p:nvPicPr>
          <p:cNvPr id="7171"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304800" y="1246188"/>
            <a:ext cx="1722438" cy="1665287"/>
          </a:xfrm>
          <a:prstGeom prst="rect">
            <a:avLst/>
          </a:prstGeom>
          <a:noFill/>
          <a:ln w="9525">
            <a:noFill/>
            <a:miter lim="800000"/>
            <a:headEnd/>
            <a:tailEnd/>
          </a:ln>
        </p:spPr>
      </p:pic>
      <p:pic>
        <p:nvPicPr>
          <p:cNvPr id="7172" name="Picture 4" descr="http://ars.els-cdn.com/content/image/1-s2.0-S0168945210001937-gr3.jpg"/>
          <p:cNvPicPr>
            <a:picLocks noChangeAspect="1" noChangeArrowheads="1"/>
          </p:cNvPicPr>
          <p:nvPr/>
        </p:nvPicPr>
        <p:blipFill>
          <a:blip r:embed="rId2"/>
          <a:srcRect l="8589" t="4471" r="68559" b="73457"/>
          <a:stretch>
            <a:fillRect/>
          </a:stretch>
        </p:blipFill>
        <p:spPr bwMode="auto">
          <a:xfrm>
            <a:off x="2498725" y="1246188"/>
            <a:ext cx="1722438" cy="1665287"/>
          </a:xfrm>
          <a:prstGeom prst="rect">
            <a:avLst/>
          </a:prstGeom>
          <a:noFill/>
          <a:ln w="9525">
            <a:noFill/>
            <a:miter lim="800000"/>
            <a:headEnd/>
            <a:tailEnd/>
          </a:ln>
        </p:spPr>
      </p:pic>
      <p:pic>
        <p:nvPicPr>
          <p:cNvPr id="7173" name="Picture 6" descr="http://ars.els-cdn.com/content/image/1-s2.0-S0168945210001937-gr3.jpg"/>
          <p:cNvPicPr>
            <a:picLocks noChangeAspect="1" noChangeArrowheads="1"/>
          </p:cNvPicPr>
          <p:nvPr/>
        </p:nvPicPr>
        <p:blipFill>
          <a:blip r:embed="rId2"/>
          <a:srcRect l="8589" t="4471" r="68559" b="73457"/>
          <a:stretch>
            <a:fillRect/>
          </a:stretch>
        </p:blipFill>
        <p:spPr bwMode="auto">
          <a:xfrm>
            <a:off x="4694238" y="1246188"/>
            <a:ext cx="1722437" cy="1665287"/>
          </a:xfrm>
          <a:prstGeom prst="rect">
            <a:avLst/>
          </a:prstGeom>
          <a:noFill/>
          <a:ln w="9525">
            <a:noFill/>
            <a:miter lim="800000"/>
            <a:headEnd/>
            <a:tailEnd/>
          </a:ln>
        </p:spPr>
      </p:pic>
      <p:pic>
        <p:nvPicPr>
          <p:cNvPr id="7174" name="Picture 8" descr="http://ars.els-cdn.com/content/image/1-s2.0-S0168945210001937-gr3.jpg"/>
          <p:cNvPicPr>
            <a:picLocks noChangeAspect="1" noChangeArrowheads="1"/>
          </p:cNvPicPr>
          <p:nvPr/>
        </p:nvPicPr>
        <p:blipFill>
          <a:blip r:embed="rId2"/>
          <a:srcRect l="8589" t="4471" r="68559" b="73457"/>
          <a:stretch>
            <a:fillRect/>
          </a:stretch>
        </p:blipFill>
        <p:spPr bwMode="auto">
          <a:xfrm>
            <a:off x="6888163" y="1246188"/>
            <a:ext cx="1722437" cy="1665287"/>
          </a:xfrm>
          <a:prstGeom prst="rect">
            <a:avLst/>
          </a:prstGeom>
          <a:noFill/>
          <a:ln w="9525">
            <a:noFill/>
            <a:miter lim="800000"/>
            <a:headEnd/>
            <a:tailEnd/>
          </a:ln>
        </p:spPr>
      </p:pic>
      <p:grpSp>
        <p:nvGrpSpPr>
          <p:cNvPr id="13" name="Group 12"/>
          <p:cNvGrpSpPr>
            <a:grpSpLocks/>
          </p:cNvGrpSpPr>
          <p:nvPr/>
        </p:nvGrpSpPr>
        <p:grpSpPr bwMode="auto">
          <a:xfrm>
            <a:off x="381000" y="2816225"/>
            <a:ext cx="8305800" cy="554038"/>
            <a:chOff x="381000" y="2816120"/>
            <a:chExt cx="8305800" cy="553998"/>
          </a:xfrm>
        </p:grpSpPr>
        <p:sp>
          <p:nvSpPr>
            <p:cNvPr id="4" name="TextBox 3"/>
            <p:cNvSpPr txBox="1"/>
            <p:nvPr/>
          </p:nvSpPr>
          <p:spPr>
            <a:xfrm>
              <a:off x="381000" y="2816120"/>
              <a:ext cx="1600200" cy="55399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sp>
          <p:nvSpPr>
            <p:cNvPr id="6" name="TextBox 5"/>
            <p:cNvSpPr txBox="1"/>
            <p:nvPr/>
          </p:nvSpPr>
          <p:spPr>
            <a:xfrm>
              <a:off x="2590800" y="2816120"/>
              <a:ext cx="1600200" cy="55399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sp>
          <p:nvSpPr>
            <p:cNvPr id="8" name="TextBox 7"/>
            <p:cNvSpPr txBox="1"/>
            <p:nvPr/>
          </p:nvSpPr>
          <p:spPr>
            <a:xfrm>
              <a:off x="4648200" y="2816120"/>
              <a:ext cx="1966913" cy="55399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sp>
          <p:nvSpPr>
            <p:cNvPr id="11" name="TextBox 10"/>
            <p:cNvSpPr txBox="1"/>
            <p:nvPr/>
          </p:nvSpPr>
          <p:spPr>
            <a:xfrm>
              <a:off x="6719888" y="2816120"/>
              <a:ext cx="1966912" cy="553998"/>
            </a:xfrm>
            <a:prstGeom prst="rect">
              <a:avLst/>
            </a:prstGeom>
            <a:noFill/>
          </p:spPr>
          <p:txBody>
            <a:bodyPr>
              <a:spAutoFit/>
            </a:bodyPr>
            <a:lstStyle/>
            <a:p>
              <a:pPr algn="ctr">
                <a:defRPr/>
              </a:pPr>
              <a:r>
                <a:rPr lang="en-US" sz="3000" dirty="0">
                  <a:latin typeface="+mn-lt"/>
                </a:rPr>
                <a:t>transgenic</a:t>
              </a:r>
              <a:endParaRPr lang="en-US" sz="3000" dirty="0">
                <a:latin typeface="+mn-lt"/>
              </a:endParaRPr>
            </a:p>
          </p:txBody>
        </p:sp>
      </p:grpSp>
      <p:sp>
        <p:nvSpPr>
          <p:cNvPr id="7176" name="Rectangle 3"/>
          <p:cNvSpPr txBox="1">
            <a:spLocks noChangeArrowheads="1"/>
          </p:cNvSpPr>
          <p:nvPr/>
        </p:nvSpPr>
        <p:spPr bwMode="auto">
          <a:xfrm>
            <a:off x="457200" y="3581400"/>
            <a:ext cx="8229600" cy="2971800"/>
          </a:xfrm>
          <a:prstGeom prst="rect">
            <a:avLst/>
          </a:prstGeom>
          <a:noFill/>
          <a:ln w="9525">
            <a:noFill/>
            <a:miter lim="800000"/>
            <a:headEnd/>
            <a:tailEnd/>
          </a:ln>
        </p:spPr>
        <p:txBody>
          <a:bodyPr/>
          <a:lstStyle/>
          <a:p>
            <a:pPr marL="342900" indent="-342900" eaLnBrk="1" hangingPunct="1">
              <a:spcBef>
                <a:spcPct val="20000"/>
              </a:spcBef>
              <a:buFont typeface="Arial" charset="0"/>
              <a:buChar char="•"/>
            </a:pPr>
            <a:r>
              <a:rPr lang="en-US" sz="3000"/>
              <a:t>Need both WT and transgenic plants for experiment (today) so kanamycin selection is out.</a:t>
            </a:r>
          </a:p>
          <a:p>
            <a:pPr marL="342900" indent="-342900" eaLnBrk="1" hangingPunct="1">
              <a:spcBef>
                <a:spcPct val="20000"/>
              </a:spcBef>
              <a:buFont typeface="Arial" charset="0"/>
              <a:buChar char="•"/>
            </a:pPr>
            <a:r>
              <a:rPr lang="en-US" sz="3000"/>
              <a:t>Perform test for transgene or transgene protein?</a:t>
            </a:r>
          </a:p>
          <a:p>
            <a:pPr marL="342900" indent="-342900" eaLnBrk="1" hangingPunct="1">
              <a:spcBef>
                <a:spcPct val="20000"/>
              </a:spcBef>
              <a:buFont typeface="Arial" charset="0"/>
              <a:buChar char="•"/>
            </a:pPr>
            <a:r>
              <a:rPr lang="en-US" sz="3000"/>
              <a:t>ELISA is a fast way to test for the presence and amount of a protein such as NPTII.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dirty="0" smtClean="0">
                <a:ea typeface="ＭＳ Ｐゴシック" pitchFamily="34" charset="-128"/>
              </a:rPr>
              <a:t>ELISA</a:t>
            </a:r>
            <a:br>
              <a:rPr lang="en-US" dirty="0" smtClean="0">
                <a:ea typeface="ＭＳ Ｐゴシック" pitchFamily="34" charset="-128"/>
              </a:rPr>
            </a:br>
            <a:r>
              <a:rPr lang="en-US" dirty="0" smtClean="0">
                <a:ea typeface="ＭＳ Ｐゴシック" pitchFamily="34" charset="-128"/>
              </a:rPr>
              <a:t>understanding the acronym</a:t>
            </a:r>
          </a:p>
        </p:txBody>
      </p:sp>
      <p:sp>
        <p:nvSpPr>
          <p:cNvPr id="3075" name="Rectangle 3"/>
          <p:cNvSpPr>
            <a:spLocks noGrp="1" noChangeArrowheads="1"/>
          </p:cNvSpPr>
          <p:nvPr>
            <p:ph idx="1"/>
          </p:nvPr>
        </p:nvSpPr>
        <p:spPr/>
        <p:txBody>
          <a:bodyPr>
            <a:normAutofit/>
          </a:bodyPr>
          <a:lstStyle/>
          <a:p>
            <a:pPr eaLnBrk="1" hangingPunct="1">
              <a:defRPr/>
            </a:pPr>
            <a:r>
              <a:rPr lang="en-US" sz="3000" dirty="0" smtClean="0">
                <a:ea typeface="ＭＳ Ｐゴシック" pitchFamily="34" charset="-128"/>
              </a:rPr>
              <a:t>EL		</a:t>
            </a:r>
            <a:r>
              <a:rPr lang="en-US" sz="3000" u="sng" dirty="0" smtClean="0">
                <a:ea typeface="ＭＳ Ｐゴシック" pitchFamily="34" charset="-128"/>
              </a:rPr>
              <a:t>E</a:t>
            </a:r>
            <a:r>
              <a:rPr lang="en-US" sz="3000" dirty="0" smtClean="0">
                <a:ea typeface="ＭＳ Ｐゴシック" pitchFamily="34" charset="-128"/>
              </a:rPr>
              <a:t>nzyme-</a:t>
            </a:r>
            <a:r>
              <a:rPr lang="en-US" sz="3000" u="sng" dirty="0" smtClean="0">
                <a:ea typeface="ＭＳ Ｐゴシック" pitchFamily="34" charset="-128"/>
              </a:rPr>
              <a:t>l</a:t>
            </a:r>
            <a:r>
              <a:rPr lang="en-US" sz="3000" dirty="0" smtClean="0">
                <a:ea typeface="ＭＳ Ｐゴシック" pitchFamily="34" charset="-128"/>
              </a:rPr>
              <a:t>inked</a:t>
            </a:r>
          </a:p>
          <a:p>
            <a:pPr lvl="1" eaLnBrk="1" hangingPunct="1">
              <a:defRPr/>
            </a:pPr>
            <a:r>
              <a:rPr lang="en-US" sz="3000" dirty="0" smtClean="0">
                <a:ea typeface="ＭＳ Ｐゴシック" pitchFamily="34" charset="-128"/>
              </a:rPr>
              <a:t>An enzyme’s activity is used as a “reporter” to test for the presence/amount of a protein of interest.</a:t>
            </a:r>
          </a:p>
          <a:p>
            <a:pPr lvl="1" eaLnBrk="1" hangingPunct="1">
              <a:defRPr/>
            </a:pPr>
            <a:r>
              <a:rPr lang="en-US" sz="3000" dirty="0" smtClean="0">
                <a:ea typeface="ＭＳ Ｐゴシック" pitchFamily="34" charset="-128"/>
              </a:rPr>
              <a:t>The enzymatic reaction will produce a colored species.</a:t>
            </a:r>
          </a:p>
          <a:p>
            <a:pPr lvl="1" eaLnBrk="1" hangingPunct="1">
              <a:defRPr/>
            </a:pPr>
            <a:endParaRPr lang="en-US" sz="3000" dirty="0" smtClean="0">
              <a:ea typeface="ＭＳ Ｐゴシック" pitchFamily="34" charset="-128"/>
            </a:endParaRPr>
          </a:p>
          <a:p>
            <a:pPr marL="457200" lvl="1" indent="0" eaLnBrk="1" hangingPunct="1">
              <a:buFontTx/>
              <a:buNone/>
              <a:defRPr/>
            </a:pPr>
            <a:r>
              <a:rPr lang="en-US" sz="3000" dirty="0" smtClean="0">
                <a:ea typeface="ＭＳ Ｐゴシック" pitchFamily="34" charset="-128"/>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dirty="0" smtClean="0">
                <a:ea typeface="ＭＳ Ｐゴシック" pitchFamily="34" charset="-128"/>
              </a:rPr>
              <a:t>ELISA</a:t>
            </a:r>
            <a:br>
              <a:rPr lang="en-US" dirty="0" smtClean="0">
                <a:ea typeface="ＭＳ Ｐゴシック" pitchFamily="34" charset="-128"/>
              </a:rPr>
            </a:br>
            <a:r>
              <a:rPr lang="en-US" dirty="0" smtClean="0">
                <a:ea typeface="ＭＳ Ｐゴシック" pitchFamily="34" charset="-128"/>
              </a:rPr>
              <a:t>understanding the acronym</a:t>
            </a:r>
          </a:p>
        </p:txBody>
      </p:sp>
      <p:sp>
        <p:nvSpPr>
          <p:cNvPr id="3075" name="Rectangle 3"/>
          <p:cNvSpPr>
            <a:spLocks noGrp="1" noChangeArrowheads="1"/>
          </p:cNvSpPr>
          <p:nvPr>
            <p:ph idx="1"/>
          </p:nvPr>
        </p:nvSpPr>
        <p:spPr/>
        <p:txBody>
          <a:bodyPr>
            <a:noAutofit/>
          </a:bodyPr>
          <a:lstStyle/>
          <a:p>
            <a:pPr eaLnBrk="1" hangingPunct="1">
              <a:defRPr/>
            </a:pPr>
            <a:r>
              <a:rPr lang="en-US" sz="3000" dirty="0" smtClean="0">
                <a:ea typeface="ＭＳ Ｐゴシック" pitchFamily="34" charset="-128"/>
              </a:rPr>
              <a:t>EL		</a:t>
            </a:r>
            <a:r>
              <a:rPr lang="en-US" sz="3000" u="sng" dirty="0" smtClean="0">
                <a:ea typeface="ＭＳ Ｐゴシック" pitchFamily="34" charset="-128"/>
              </a:rPr>
              <a:t>E</a:t>
            </a:r>
            <a:r>
              <a:rPr lang="en-US" sz="3000" dirty="0" smtClean="0">
                <a:ea typeface="ＭＳ Ｐゴシック" pitchFamily="34" charset="-128"/>
              </a:rPr>
              <a:t>nzyme-</a:t>
            </a:r>
            <a:r>
              <a:rPr lang="en-US" sz="3000" u="sng" dirty="0" smtClean="0">
                <a:ea typeface="ＭＳ Ｐゴシック" pitchFamily="34" charset="-128"/>
              </a:rPr>
              <a:t>l</a:t>
            </a:r>
            <a:r>
              <a:rPr lang="en-US" sz="3000" dirty="0" smtClean="0">
                <a:ea typeface="ＭＳ Ｐゴシック" pitchFamily="34" charset="-128"/>
              </a:rPr>
              <a:t>inked</a:t>
            </a:r>
          </a:p>
          <a:p>
            <a:pPr eaLnBrk="1" hangingPunct="1">
              <a:defRPr/>
            </a:pPr>
            <a:r>
              <a:rPr lang="en-US" sz="3000" dirty="0" smtClean="0">
                <a:ea typeface="ＭＳ Ｐゴシック" pitchFamily="34" charset="-128"/>
              </a:rPr>
              <a:t>IS		</a:t>
            </a:r>
            <a:r>
              <a:rPr lang="en-US" sz="3000" u="sng" dirty="0" smtClean="0">
                <a:ea typeface="ＭＳ Ｐゴシック" pitchFamily="34" charset="-128"/>
              </a:rPr>
              <a:t>I</a:t>
            </a:r>
            <a:r>
              <a:rPr lang="en-US" sz="3000" dirty="0" smtClean="0">
                <a:ea typeface="ＭＳ Ｐゴシック" pitchFamily="34" charset="-128"/>
              </a:rPr>
              <a:t>mmuno</a:t>
            </a:r>
            <a:r>
              <a:rPr lang="en-US" sz="3000" u="sng" dirty="0" smtClean="0">
                <a:ea typeface="ＭＳ Ｐゴシック" pitchFamily="34" charset="-128"/>
              </a:rPr>
              <a:t>s</a:t>
            </a:r>
            <a:r>
              <a:rPr lang="en-US" sz="3000" dirty="0" smtClean="0">
                <a:ea typeface="ＭＳ Ｐゴシック" pitchFamily="34" charset="-128"/>
              </a:rPr>
              <a:t>orbent</a:t>
            </a:r>
          </a:p>
          <a:p>
            <a:pPr lvl="1" eaLnBrk="1" hangingPunct="1">
              <a:defRPr/>
            </a:pPr>
            <a:r>
              <a:rPr lang="en-US" sz="3000" dirty="0" smtClean="0">
                <a:ea typeface="ＭＳ Ｐゴシック" pitchFamily="34" charset="-128"/>
              </a:rPr>
              <a:t>An antibody or antigen (“</a:t>
            </a:r>
            <a:r>
              <a:rPr lang="en-US" sz="3000" dirty="0" err="1" smtClean="0">
                <a:ea typeface="ＭＳ Ｐゴシック" pitchFamily="34" charset="-128"/>
              </a:rPr>
              <a:t>immuno</a:t>
            </a:r>
            <a:r>
              <a:rPr lang="en-US" sz="3000" dirty="0" smtClean="0">
                <a:ea typeface="ＭＳ Ｐゴシック" pitchFamily="34" charset="-128"/>
              </a:rPr>
              <a:t>”) is adsorbed (“sorbent”) onto the polystyrene wells in which we conduct the test.</a:t>
            </a:r>
          </a:p>
          <a:p>
            <a:pPr lvl="1" eaLnBrk="1" hangingPunct="1">
              <a:defRPr/>
            </a:pPr>
            <a:r>
              <a:rPr lang="en-US" sz="3000" dirty="0" smtClean="0">
                <a:ea typeface="ＭＳ Ｐゴシック" pitchFamily="34" charset="-128"/>
              </a:rPr>
              <a:t>One antibody is already adsorbed added to the wells and a second antibody with our enzyme will be added in the type of ELISA we will perform today.</a:t>
            </a:r>
          </a:p>
          <a:p>
            <a:pPr marL="457200" lvl="1" indent="0" eaLnBrk="1" hangingPunct="1">
              <a:buFontTx/>
              <a:buNone/>
              <a:defRPr/>
            </a:pPr>
            <a:r>
              <a:rPr lang="en-US" sz="3000" dirty="0" smtClean="0">
                <a:ea typeface="ＭＳ Ｐゴシック" pitchFamily="34" charset="-128"/>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dirty="0" smtClean="0">
                <a:ea typeface="ＭＳ Ｐゴシック" pitchFamily="34" charset="-128"/>
              </a:rPr>
              <a:t>ELISA</a:t>
            </a:r>
            <a:br>
              <a:rPr lang="en-US" dirty="0" smtClean="0">
                <a:ea typeface="ＭＳ Ｐゴシック" pitchFamily="34" charset="-128"/>
              </a:rPr>
            </a:br>
            <a:r>
              <a:rPr lang="en-US" dirty="0" smtClean="0">
                <a:ea typeface="ＭＳ Ｐゴシック" pitchFamily="34" charset="-128"/>
              </a:rPr>
              <a:t>understanding the acronym</a:t>
            </a:r>
          </a:p>
        </p:txBody>
      </p:sp>
      <p:sp>
        <p:nvSpPr>
          <p:cNvPr id="10243" name="Rectangle 3"/>
          <p:cNvSpPr>
            <a:spLocks noGrp="1" noChangeArrowheads="1"/>
          </p:cNvSpPr>
          <p:nvPr>
            <p:ph idx="1"/>
          </p:nvPr>
        </p:nvSpPr>
        <p:spPr/>
        <p:txBody>
          <a:bodyPr/>
          <a:lstStyle/>
          <a:p>
            <a:pPr eaLnBrk="1" hangingPunct="1"/>
            <a:r>
              <a:rPr lang="en-US" sz="3000" smtClean="0">
                <a:ea typeface="ＭＳ Ｐゴシック" pitchFamily="34" charset="-128"/>
              </a:rPr>
              <a:t>EL		</a:t>
            </a:r>
            <a:r>
              <a:rPr lang="en-US" sz="3000" u="sng" smtClean="0">
                <a:ea typeface="ＭＳ Ｐゴシック" pitchFamily="34" charset="-128"/>
              </a:rPr>
              <a:t>E</a:t>
            </a:r>
            <a:r>
              <a:rPr lang="en-US" sz="3000" smtClean="0">
                <a:ea typeface="ＭＳ Ｐゴシック" pitchFamily="34" charset="-128"/>
              </a:rPr>
              <a:t>nzyme-</a:t>
            </a:r>
            <a:r>
              <a:rPr lang="en-US" sz="3000" u="sng" smtClean="0">
                <a:ea typeface="ＭＳ Ｐゴシック" pitchFamily="34" charset="-128"/>
              </a:rPr>
              <a:t>l</a:t>
            </a:r>
            <a:r>
              <a:rPr lang="en-US" sz="3000" smtClean="0">
                <a:ea typeface="ＭＳ Ｐゴシック" pitchFamily="34" charset="-128"/>
              </a:rPr>
              <a:t>inked</a:t>
            </a:r>
          </a:p>
          <a:p>
            <a:pPr eaLnBrk="1" hangingPunct="1"/>
            <a:r>
              <a:rPr lang="en-US" sz="3000" smtClean="0">
                <a:ea typeface="ＭＳ Ｐゴシック" pitchFamily="34" charset="-128"/>
              </a:rPr>
              <a:t>IS		</a:t>
            </a:r>
            <a:r>
              <a:rPr lang="en-US" sz="3000" u="sng" smtClean="0">
                <a:ea typeface="ＭＳ Ｐゴシック" pitchFamily="34" charset="-128"/>
              </a:rPr>
              <a:t>I</a:t>
            </a:r>
            <a:r>
              <a:rPr lang="en-US" sz="3000" smtClean="0">
                <a:ea typeface="ＭＳ Ｐゴシック" pitchFamily="34" charset="-128"/>
              </a:rPr>
              <a:t>mmuno</a:t>
            </a:r>
            <a:r>
              <a:rPr lang="en-US" sz="3000" u="sng" smtClean="0">
                <a:ea typeface="ＭＳ Ｐゴシック" pitchFamily="34" charset="-128"/>
              </a:rPr>
              <a:t>s</a:t>
            </a:r>
            <a:r>
              <a:rPr lang="en-US" sz="3000" smtClean="0">
                <a:ea typeface="ＭＳ Ｐゴシック" pitchFamily="34" charset="-128"/>
              </a:rPr>
              <a:t>orbent</a:t>
            </a:r>
          </a:p>
          <a:p>
            <a:pPr eaLnBrk="1" hangingPunct="1"/>
            <a:r>
              <a:rPr lang="en-US" sz="3000" smtClean="0">
                <a:ea typeface="ＭＳ Ｐゴシック" pitchFamily="34" charset="-128"/>
              </a:rPr>
              <a:t>A		</a:t>
            </a:r>
            <a:r>
              <a:rPr lang="en-US" sz="3000" u="sng" smtClean="0">
                <a:ea typeface="ＭＳ Ｐゴシック" pitchFamily="34" charset="-128"/>
              </a:rPr>
              <a:t>A</a:t>
            </a:r>
            <a:r>
              <a:rPr lang="en-US" sz="3000" smtClean="0">
                <a:ea typeface="ＭＳ Ｐゴシック" pitchFamily="34" charset="-128"/>
              </a:rPr>
              <a:t>ssay</a:t>
            </a:r>
          </a:p>
          <a:p>
            <a:pPr lvl="1" eaLnBrk="1" hangingPunct="1"/>
            <a:r>
              <a:rPr lang="en-US" sz="3000" smtClean="0">
                <a:ea typeface="ＭＳ Ｐゴシック" pitchFamily="34" charset="-128"/>
              </a:rPr>
              <a:t>We will could determine the amount of NPTII (quantitative assay).</a:t>
            </a:r>
          </a:p>
          <a:p>
            <a:pPr lvl="1" eaLnBrk="1" hangingPunct="1"/>
            <a:r>
              <a:rPr lang="en-US" sz="3000" smtClean="0">
                <a:ea typeface="ＭＳ Ｐゴシック" pitchFamily="34" charset="-128"/>
              </a:rPr>
              <a:t>We will use NPTII concentration standards to construct a standard curve.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83</TotalTime>
  <Words>869</Words>
  <Application>Microsoft Macintosh PowerPoint</Application>
  <PresentationFormat>Экран (4:3)</PresentationFormat>
  <Paragraphs>357</Paragraphs>
  <Slides>25</Slides>
  <Notes>20</Notes>
  <HiddenSlides>1</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25</vt:i4>
      </vt:variant>
    </vt:vector>
  </HeadingPairs>
  <TitlesOfParts>
    <vt:vector size="33" baseType="lpstr">
      <vt:lpstr>Times</vt:lpstr>
      <vt:lpstr>ＭＳ Ｐゴシック</vt:lpstr>
      <vt:lpstr>Arial</vt:lpstr>
      <vt:lpstr>Calibri</vt:lpstr>
      <vt:lpstr>Cambria</vt:lpstr>
      <vt:lpstr>Times New Roman</vt:lpstr>
      <vt:lpstr>Verdana</vt:lpstr>
      <vt:lpstr>Blank Presentation</vt:lpstr>
      <vt:lpstr>Which plant is transgenic?</vt:lpstr>
      <vt:lpstr>transgenic plants / GMOs</vt:lpstr>
      <vt:lpstr>transgenic selection:  NPTII</vt:lpstr>
      <vt:lpstr>transgenic selection: kanamycin resistance due to NPTII</vt:lpstr>
      <vt:lpstr>Which plant is transgenic?</vt:lpstr>
      <vt:lpstr>Which plant is transgenic?</vt:lpstr>
      <vt:lpstr>ELISA understanding the acronym</vt:lpstr>
      <vt:lpstr>ELISA understanding the acronym</vt:lpstr>
      <vt:lpstr>ELISA understanding the acronym</vt:lpstr>
      <vt:lpstr>ELISA: uses antibodies</vt:lpstr>
      <vt:lpstr>What is an antibody?</vt:lpstr>
      <vt:lpstr>producing polyclonal antibodies</vt:lpstr>
      <vt:lpstr>producing monoclonal antibodies</vt:lpstr>
      <vt:lpstr>Antibody-based assays</vt:lpstr>
      <vt:lpstr>Слайд 15</vt:lpstr>
      <vt:lpstr>Слайд 16</vt:lpstr>
      <vt:lpstr>Today’s assay</vt:lpstr>
      <vt:lpstr>Sandwich indirect immunodetection </vt:lpstr>
      <vt:lpstr>Слайд 19</vt:lpstr>
      <vt:lpstr>What you will do today (1):</vt:lpstr>
      <vt:lpstr>What you will do today (2):</vt:lpstr>
      <vt:lpstr>What you will do today (3):</vt:lpstr>
      <vt:lpstr>How we will detect: read absorbance at 450 nm</vt:lpstr>
      <vt:lpstr>Data</vt:lpstr>
      <vt:lpstr>Data analysis (due 4/23/12)</vt:lpstr>
    </vt:vector>
  </TitlesOfParts>
  <Company>NCSU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Hanley</dc:creator>
  <cp:lastModifiedBy>Запорожский национальный университет</cp:lastModifiedBy>
  <cp:revision>34</cp:revision>
  <dcterms:created xsi:type="dcterms:W3CDTF">2010-04-26T16:38:13Z</dcterms:created>
  <dcterms:modified xsi:type="dcterms:W3CDTF">2014-11-12T13:04:57Z</dcterms:modified>
</cp:coreProperties>
</file>