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58" r:id="rId5"/>
    <p:sldId id="259" r:id="rId6"/>
    <p:sldId id="260" r:id="rId7"/>
    <p:sldId id="262" r:id="rId8"/>
    <p:sldId id="261" r:id="rId9"/>
    <p:sldId id="264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37" autoAdjust="0"/>
    <p:restoredTop sz="94628" autoAdjust="0"/>
  </p:normalViewPr>
  <p:slideViewPr>
    <p:cSldViewPr>
      <p:cViewPr varScale="1">
        <p:scale>
          <a:sx n="60" d="100"/>
          <a:sy n="60" d="100"/>
        </p:scale>
        <p:origin x="-137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FAA812-BC74-47AB-805A-B3F5061DF5D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C08130-EE83-46E4-91D3-F2061EF79C3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D919B9-4987-491E-835A-0AAF2D017EF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9386EC-FBC7-4E94-9A77-CBFB9F77028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250BA1-0FFE-4927-8F28-55D0069F7CB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9D4701-A250-4673-86F8-4875B52BF3E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6D4964-CD9F-49BD-A728-09AFD51B310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2F9FFF-BDED-4787-8EA7-26D155407FA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55E008-C254-46A7-BE5D-702C5927D2F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E5D840-6305-4E91-97FF-71E8A1A7C0D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D0B775-5C21-4875-A7C2-800BF56A91D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BCCFE47-DD36-4648-855F-8C25E089D4F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kcl.ac.uk/depsta/biomedical/randall/images/fluo-mt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hyperlink" Target="http://www.kcl.ac.uk/depsta/biomedical/randall/images/fluo-mul.jp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d.nus.edu.sg/path/services/immunofluor.htm" TargetMode="External"/><Relationship Id="rId2" Type="http://schemas.openxmlformats.org/officeDocument/2006/relationships/hyperlink" Target="http://www.antibodystation.com/immunofluorescence-microscopy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bdbiosciences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1066800"/>
            <a:ext cx="7772400" cy="1470025"/>
          </a:xfrm>
        </p:spPr>
        <p:txBody>
          <a:bodyPr/>
          <a:lstStyle/>
          <a:p>
            <a:r>
              <a:rPr lang="en-US" sz="5000" b="1" u="sng">
                <a:solidFill>
                  <a:schemeClr val="accent2"/>
                </a:solidFill>
              </a:rPr>
              <a:t>Immunofluorescence</a:t>
            </a:r>
            <a:r>
              <a:rPr lang="en-US" sz="5000" b="1" u="sng">
                <a:solidFill>
                  <a:schemeClr val="hlink"/>
                </a:solidFill>
              </a:rPr>
              <a:t/>
            </a:r>
            <a:br>
              <a:rPr lang="en-US" sz="5000" b="1" u="sng">
                <a:solidFill>
                  <a:schemeClr val="hlink"/>
                </a:solidFill>
              </a:rPr>
            </a:br>
            <a:r>
              <a:rPr lang="en-US" sz="5000" b="1" u="sng">
                <a:solidFill>
                  <a:schemeClr val="accent2"/>
                </a:solidFill>
              </a:rPr>
              <a:t>Microscopy</a:t>
            </a:r>
          </a:p>
        </p:txBody>
      </p:sp>
      <p:pic>
        <p:nvPicPr>
          <p:cNvPr id="2053" name="Picture 5" descr="tfr"/>
          <p:cNvPicPr>
            <a:picLocks noChangeAspect="1" noChangeArrowheads="1"/>
          </p:cNvPicPr>
          <p:nvPr/>
        </p:nvPicPr>
        <p:blipFill>
          <a:blip r:embed="rId2"/>
          <a:srcRect l="32567" r="33452"/>
          <a:stretch>
            <a:fillRect/>
          </a:stretch>
        </p:blipFill>
        <p:spPr bwMode="auto">
          <a:xfrm>
            <a:off x="0" y="3505200"/>
            <a:ext cx="1828800" cy="2667000"/>
          </a:xfrm>
          <a:prstGeom prst="rect">
            <a:avLst/>
          </a:prstGeom>
          <a:noFill/>
        </p:spPr>
      </p:pic>
      <p:pic>
        <p:nvPicPr>
          <p:cNvPr id="2058" name="Picture 10" descr="Convential Color Image / Unmixed Nuance Imag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1200" y="4267200"/>
            <a:ext cx="3048000" cy="2328863"/>
          </a:xfrm>
          <a:prstGeom prst="rect">
            <a:avLst/>
          </a:prstGeom>
          <a:noFill/>
        </p:spPr>
      </p:pic>
      <p:pic>
        <p:nvPicPr>
          <p:cNvPr id="2060" name="Picture 12" descr="immunofluo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81200" y="2667000"/>
            <a:ext cx="4314825" cy="3171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>
                <a:solidFill>
                  <a:schemeClr val="accent2"/>
                </a:solidFill>
              </a:rPr>
              <a:t>Immunofluorescence Microscopy: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524000"/>
            <a:ext cx="8229600" cy="3276600"/>
          </a:xfrm>
        </p:spPr>
        <p:txBody>
          <a:bodyPr/>
          <a:lstStyle/>
          <a:p>
            <a:pPr>
              <a:buClr>
                <a:schemeClr val="accent2"/>
              </a:buClr>
            </a:pPr>
            <a:r>
              <a:rPr lang="en-US"/>
              <a:t>When an antibody, or the antiimmunoglobulin antibody used to detect the antibody is labeled with a fluorescent dye</a:t>
            </a:r>
          </a:p>
          <a:p>
            <a:pPr>
              <a:buClr>
                <a:schemeClr val="accent2"/>
              </a:buClr>
            </a:pPr>
            <a:r>
              <a:rPr lang="en-US"/>
              <a:t>This method is used when looking at the subcellular location of a protein of interest</a:t>
            </a:r>
          </a:p>
          <a:p>
            <a:pPr>
              <a:buClr>
                <a:schemeClr val="accent2"/>
              </a:buClr>
              <a:buFontTx/>
              <a:buNone/>
            </a:pPr>
            <a:endParaRPr lang="en-US"/>
          </a:p>
        </p:txBody>
      </p:sp>
      <p:pic>
        <p:nvPicPr>
          <p:cNvPr id="3077" name="Picture 5" descr="Click image for original size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4648200"/>
            <a:ext cx="2514600" cy="1979613"/>
          </a:xfrm>
          <a:prstGeom prst="rect">
            <a:avLst/>
          </a:prstGeom>
          <a:noFill/>
        </p:spPr>
      </p:pic>
      <p:pic>
        <p:nvPicPr>
          <p:cNvPr id="3079" name="Picture 7" descr="Click image for original size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43400" y="4724400"/>
            <a:ext cx="2590800" cy="20399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800" decel="100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800" decel="100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>
                <a:solidFill>
                  <a:schemeClr val="accent2"/>
                </a:solidFill>
              </a:rPr>
              <a:t>Immunofluorescence Microscopy:</a:t>
            </a:r>
          </a:p>
        </p:txBody>
      </p:sp>
      <p:pic>
        <p:nvPicPr>
          <p:cNvPr id="9222" name="Picture 6" descr="uprightf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828800"/>
            <a:ext cx="5867400" cy="3455988"/>
          </a:xfrm>
          <a:prstGeom prst="rect">
            <a:avLst/>
          </a:prstGeom>
          <a:noFill/>
        </p:spPr>
      </p:pic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228600" y="5638800"/>
            <a:ext cx="86248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chemeClr val="accent2"/>
              </a:buClr>
              <a:buFontTx/>
              <a:buChar char="•"/>
            </a:pPr>
            <a:r>
              <a:rPr lang="en-US" sz="3200"/>
              <a:t>See Page 162 in textbook for another diagram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600200"/>
            <a:ext cx="8229600" cy="5105400"/>
          </a:xfrm>
        </p:spPr>
        <p:txBody>
          <a:bodyPr/>
          <a:lstStyle/>
          <a:p>
            <a:pPr>
              <a:buClr>
                <a:schemeClr val="accent2"/>
              </a:buClr>
            </a:pPr>
            <a:r>
              <a:rPr lang="en-US" sz="2800"/>
              <a:t>Common dyes: fluorescein, rhodamine</a:t>
            </a:r>
          </a:p>
          <a:p>
            <a:pPr>
              <a:buClr>
                <a:schemeClr val="accent2"/>
              </a:buClr>
            </a:pPr>
            <a:r>
              <a:rPr lang="en-US" sz="2800"/>
              <a:t>Dyes chosen are excited by a certain light wavelength, usually blue or green, and emit light of a different wavelength in the visible spectrum</a:t>
            </a:r>
          </a:p>
          <a:p>
            <a:pPr lvl="1">
              <a:buClr>
                <a:schemeClr val="accent2"/>
              </a:buClr>
            </a:pPr>
            <a:r>
              <a:rPr lang="en-US" sz="2400"/>
              <a:t>Eg. Fluorescein emits green light </a:t>
            </a:r>
          </a:p>
          <a:p>
            <a:pPr lvl="1">
              <a:buClr>
                <a:schemeClr val="accent2"/>
              </a:buClr>
            </a:pPr>
            <a:r>
              <a:rPr lang="en-US" sz="2400"/>
              <a:t>Eg. Rhodamine emits orange/red light</a:t>
            </a:r>
          </a:p>
          <a:p>
            <a:pPr>
              <a:buClr>
                <a:schemeClr val="accent2"/>
              </a:buClr>
            </a:pPr>
            <a:r>
              <a:rPr lang="en-US" sz="2800"/>
              <a:t>By using selective filters in a fluorescence microscope only the light from the dye is detected</a:t>
            </a:r>
          </a:p>
          <a:p>
            <a:pPr>
              <a:buClr>
                <a:schemeClr val="accent2"/>
              </a:buClr>
            </a:pPr>
            <a:r>
              <a:rPr lang="en-US" sz="2800"/>
              <a:t>Available fluorescent labels now include red, blue, cyan or yellow fluorescent proteins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  <a:noFill/>
          <a:ln/>
        </p:spPr>
        <p:txBody>
          <a:bodyPr/>
          <a:lstStyle/>
          <a:p>
            <a:r>
              <a:rPr lang="en-US">
                <a:solidFill>
                  <a:schemeClr val="accent2"/>
                </a:solidFill>
              </a:rPr>
              <a:t>Technique:</a:t>
            </a:r>
            <a:r>
              <a:rPr lang="en-US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accent2"/>
                </a:solidFill>
              </a:rPr>
              <a:t>Uses: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4525963"/>
          </a:xfrm>
        </p:spPr>
        <p:txBody>
          <a:bodyPr/>
          <a:lstStyle/>
          <a:p>
            <a:pPr>
              <a:buClr>
                <a:schemeClr val="accent2"/>
              </a:buClr>
            </a:pPr>
            <a:r>
              <a:rPr lang="en-US"/>
              <a:t>This can be used to detect the distribution of any protein</a:t>
            </a:r>
          </a:p>
          <a:p>
            <a:pPr>
              <a:buClr>
                <a:schemeClr val="accent2"/>
              </a:buClr>
            </a:pPr>
            <a:r>
              <a:rPr lang="en-US"/>
              <a:t>By attaching different dyes to different antibodies the distribution of two or more molecules can be determined in the same cell or tissue sample</a:t>
            </a:r>
          </a:p>
          <a:p>
            <a:pPr>
              <a:buClr>
                <a:schemeClr val="accent2"/>
              </a:buClr>
            </a:pPr>
            <a:endParaRPr lang="en-US"/>
          </a:p>
        </p:txBody>
      </p:sp>
      <p:pic>
        <p:nvPicPr>
          <p:cNvPr id="5125" name="Picture 5" descr="Nuance Unmixed Image with Each Component Clearly Shown and Autofluorescence Remove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05400" y="4038600"/>
            <a:ext cx="3476625" cy="23574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accent2"/>
                </a:solidFill>
              </a:rPr>
              <a:t>Technology: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219200"/>
            <a:ext cx="8229600" cy="2971800"/>
          </a:xfrm>
        </p:spPr>
        <p:txBody>
          <a:bodyPr/>
          <a:lstStyle/>
          <a:p>
            <a:pPr>
              <a:lnSpc>
                <a:spcPct val="90000"/>
              </a:lnSpc>
              <a:buClr>
                <a:schemeClr val="accent2"/>
              </a:buClr>
            </a:pPr>
            <a:r>
              <a:rPr lang="en-US" dirty="0" err="1"/>
              <a:t>Confocal</a:t>
            </a:r>
            <a:r>
              <a:rPr lang="en-US" dirty="0"/>
              <a:t> fluorescent microscope: uses a computer-aided techniques to produce a extremely thin optical section of a cell or tissue</a:t>
            </a:r>
          </a:p>
          <a:p>
            <a:pPr lvl="1">
              <a:lnSpc>
                <a:spcPct val="90000"/>
              </a:lnSpc>
              <a:buClr>
                <a:schemeClr val="accent2"/>
              </a:buClr>
              <a:buFontTx/>
              <a:buChar char="•"/>
            </a:pPr>
            <a:r>
              <a:rPr lang="en-US" dirty="0"/>
              <a:t>Gives high resolution microscopy without elaborate sample preparation</a:t>
            </a:r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endParaRPr lang="en-US" dirty="0"/>
          </a:p>
          <a:p>
            <a:pPr lvl="1">
              <a:lnSpc>
                <a:spcPct val="90000"/>
              </a:lnSpc>
              <a:buFontTx/>
              <a:buChar char="•"/>
            </a:pPr>
            <a:endParaRPr lang="en-US" dirty="0"/>
          </a:p>
        </p:txBody>
      </p:sp>
      <p:pic>
        <p:nvPicPr>
          <p:cNvPr id="6149" name="Picture 5" descr="Confocal Fluorescence Microscope"/>
          <p:cNvPicPr>
            <a:picLocks noChangeAspect="1" noChangeArrowheads="1"/>
          </p:cNvPicPr>
          <p:nvPr/>
        </p:nvPicPr>
        <p:blipFill>
          <a:blip r:embed="rId2"/>
          <a:srcRect b="12727"/>
          <a:stretch>
            <a:fillRect/>
          </a:stretch>
        </p:blipFill>
        <p:spPr bwMode="auto">
          <a:xfrm>
            <a:off x="2438400" y="3886200"/>
            <a:ext cx="4191000" cy="2743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>
                <a:solidFill>
                  <a:schemeClr val="accent2"/>
                </a:solidFill>
              </a:rPr>
              <a:t>The Zeiss LSM 410 confocal microscope</a:t>
            </a:r>
          </a:p>
        </p:txBody>
      </p:sp>
      <p:graphicFrame>
        <p:nvGraphicFramePr>
          <p:cNvPr id="8218" name="Group 26"/>
          <p:cNvGraphicFramePr>
            <a:graphicFrameLocks noGrp="1"/>
          </p:cNvGraphicFramePr>
          <p:nvPr/>
        </p:nvGraphicFramePr>
        <p:xfrm>
          <a:off x="0" y="0"/>
          <a:ext cx="833120" cy="26670000"/>
        </p:xfrm>
        <a:graphic>
          <a:graphicData uri="http://schemas.openxmlformats.org/drawingml/2006/table">
            <a:tbl>
              <a:tblPr/>
              <a:tblGrid>
                <a:gridCol w="208280"/>
                <a:gridCol w="208280"/>
                <a:gridCol w="208280"/>
                <a:gridCol w="208280"/>
              </a:tblGrid>
              <a:tr h="44132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416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en-US" sz="27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                                                                              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8200" name="Picture 8" descr="Lsm410de0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1524000"/>
            <a:ext cx="5048250" cy="4286250"/>
          </a:xfrm>
          <a:prstGeom prst="rect">
            <a:avLst/>
          </a:prstGeom>
          <a:noFill/>
        </p:spPr>
      </p:pic>
      <p:sp>
        <p:nvSpPr>
          <p:cNvPr id="8219" name="Text Box 27"/>
          <p:cNvSpPr txBox="1">
            <a:spLocks noChangeArrowheads="1"/>
          </p:cNvSpPr>
          <p:nvPr/>
        </p:nvSpPr>
        <p:spPr bwMode="auto">
          <a:xfrm>
            <a:off x="1355725" y="5827713"/>
            <a:ext cx="68738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1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accent2"/>
                </a:solidFill>
              </a:rPr>
              <a:t>Technology Continued: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524000"/>
            <a:ext cx="8229600" cy="4525963"/>
          </a:xfrm>
        </p:spPr>
        <p:txBody>
          <a:bodyPr/>
          <a:lstStyle/>
          <a:p>
            <a:pPr>
              <a:buClr>
                <a:schemeClr val="accent2"/>
              </a:buClr>
            </a:pPr>
            <a:r>
              <a:rPr lang="en-US"/>
              <a:t>Time-lapse video microscopy: sensitive digital video cameras record the movement of fluorescently labeled molecules in cell membranes and their redistribution when cells come into contact with one another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accent2"/>
                </a:solidFill>
              </a:rPr>
              <a:t>References: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648200"/>
          </a:xfrm>
        </p:spPr>
        <p:txBody>
          <a:bodyPr/>
          <a:lstStyle/>
          <a:p>
            <a:pPr>
              <a:lnSpc>
                <a:spcPct val="90000"/>
              </a:lnSpc>
              <a:buClr>
                <a:schemeClr val="accent2"/>
              </a:buClr>
            </a:pPr>
            <a:r>
              <a:rPr lang="en-US"/>
              <a:t>Class textbook (Human Molecular Genetics 3)</a:t>
            </a:r>
          </a:p>
          <a:p>
            <a:pPr>
              <a:lnSpc>
                <a:spcPct val="90000"/>
              </a:lnSpc>
              <a:buClr>
                <a:schemeClr val="accent2"/>
              </a:buClr>
            </a:pPr>
            <a:r>
              <a:rPr lang="en-US">
                <a:hlinkClick r:id="rId2"/>
              </a:rPr>
              <a:t>www.antibodystation.com/immunofluorescence-microscopy/</a:t>
            </a:r>
            <a:endParaRPr lang="en-US"/>
          </a:p>
          <a:p>
            <a:pPr>
              <a:lnSpc>
                <a:spcPct val="90000"/>
              </a:lnSpc>
              <a:buClr>
                <a:schemeClr val="accent2"/>
              </a:buClr>
            </a:pPr>
            <a:r>
              <a:rPr lang="en-US"/>
              <a:t>National University of Singapore website </a:t>
            </a:r>
            <a:r>
              <a:rPr lang="en-US">
                <a:hlinkClick r:id="rId3"/>
              </a:rPr>
              <a:t>www.med.nus.edu.sg/path/services/immunofluor.htm</a:t>
            </a:r>
            <a:endParaRPr lang="en-US"/>
          </a:p>
          <a:p>
            <a:pPr>
              <a:lnSpc>
                <a:spcPct val="90000"/>
              </a:lnSpc>
              <a:buClr>
                <a:schemeClr val="accent2"/>
              </a:buClr>
            </a:pPr>
            <a:r>
              <a:rPr lang="en-US"/>
              <a:t>BD Biosciences website </a:t>
            </a:r>
            <a:r>
              <a:rPr lang="en-US">
                <a:hlinkClick r:id="rId4"/>
              </a:rPr>
              <a:t>www.bdbiosciences.com</a:t>
            </a:r>
            <a:endParaRPr lang="en-US"/>
          </a:p>
          <a:p>
            <a:pPr>
              <a:lnSpc>
                <a:spcPct val="90000"/>
              </a:lnSpc>
              <a:buFontTx/>
              <a:buNone/>
            </a:pPr>
            <a:endParaRPr lang="en-US"/>
          </a:p>
          <a:p>
            <a:pPr>
              <a:lnSpc>
                <a:spcPct val="90000"/>
              </a:lnSpc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253</Words>
  <Application>Microsoft Office PowerPoint</Application>
  <PresentationFormat>Экран (4:3)</PresentationFormat>
  <Paragraphs>29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Arial</vt:lpstr>
      <vt:lpstr>Default Design</vt:lpstr>
      <vt:lpstr>Immunofluorescence Microscopy</vt:lpstr>
      <vt:lpstr>Immunofluorescence Microscopy:</vt:lpstr>
      <vt:lpstr>Immunofluorescence Microscopy:</vt:lpstr>
      <vt:lpstr>Technique: </vt:lpstr>
      <vt:lpstr>Uses:</vt:lpstr>
      <vt:lpstr>Technology:</vt:lpstr>
      <vt:lpstr>The Zeiss LSM 410 confocal microscope</vt:lpstr>
      <vt:lpstr>Technology Continued:</vt:lpstr>
      <vt:lpstr>References: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Immunofluorescence Microscopy</dc:title>
  <dc:creator>scanjm96</dc:creator>
  <cp:lastModifiedBy>User</cp:lastModifiedBy>
  <cp:revision>3</cp:revision>
  <dcterms:created xsi:type="dcterms:W3CDTF">2006-10-04T11:55:33Z</dcterms:created>
  <dcterms:modified xsi:type="dcterms:W3CDTF">2014-11-05T21:16:58Z</dcterms:modified>
</cp:coreProperties>
</file>