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2"/>
  </p:notesMasterIdLst>
  <p:handoutMasterIdLst>
    <p:handoutMasterId r:id="rId23"/>
  </p:handoutMasterIdLst>
  <p:sldIdLst>
    <p:sldId id="256" r:id="rId2"/>
    <p:sldId id="258" r:id="rId3"/>
    <p:sldId id="260" r:id="rId4"/>
    <p:sldId id="261" r:id="rId5"/>
    <p:sldId id="263" r:id="rId6"/>
    <p:sldId id="265" r:id="rId7"/>
    <p:sldId id="267" r:id="rId8"/>
    <p:sldId id="269" r:id="rId9"/>
    <p:sldId id="272" r:id="rId10"/>
    <p:sldId id="275" r:id="rId11"/>
    <p:sldId id="276" r:id="rId12"/>
    <p:sldId id="277" r:id="rId13"/>
    <p:sldId id="278" r:id="rId14"/>
    <p:sldId id="280" r:id="rId15"/>
    <p:sldId id="281" r:id="rId16"/>
    <p:sldId id="283" r:id="rId17"/>
    <p:sldId id="286" r:id="rId18"/>
    <p:sldId id="289" r:id="rId19"/>
    <p:sldId id="291" r:id="rId20"/>
    <p:sldId id="293" r:id="rId21"/>
  </p:sldIdLst>
  <p:sldSz cx="9144000" cy="6858000" type="screen4x3"/>
  <p:notesSz cx="6985000" cy="9271000"/>
  <p:defaultTextStyle>
    <a:defPPr>
      <a:defRPr lang="en-US"/>
    </a:defPPr>
    <a:lvl1pPr algn="l" rtl="0" fontAlgn="base">
      <a:spcBef>
        <a:spcPct val="0"/>
      </a:spcBef>
      <a:spcAft>
        <a:spcPct val="0"/>
      </a:spcAft>
      <a:defRPr sz="2400" kern="1200">
        <a:solidFill>
          <a:schemeClr val="tx1"/>
        </a:solidFill>
        <a:latin typeface="Arial Narrow" pitchFamily="34" charset="0"/>
        <a:ea typeface="+mn-ea"/>
        <a:cs typeface="+mn-cs"/>
      </a:defRPr>
    </a:lvl1pPr>
    <a:lvl2pPr marL="457200" algn="l" rtl="0" fontAlgn="base">
      <a:spcBef>
        <a:spcPct val="0"/>
      </a:spcBef>
      <a:spcAft>
        <a:spcPct val="0"/>
      </a:spcAft>
      <a:defRPr sz="2400" kern="1200">
        <a:solidFill>
          <a:schemeClr val="tx1"/>
        </a:solidFill>
        <a:latin typeface="Arial Narrow" pitchFamily="34" charset="0"/>
        <a:ea typeface="+mn-ea"/>
        <a:cs typeface="+mn-cs"/>
      </a:defRPr>
    </a:lvl2pPr>
    <a:lvl3pPr marL="914400" algn="l" rtl="0" fontAlgn="base">
      <a:spcBef>
        <a:spcPct val="0"/>
      </a:spcBef>
      <a:spcAft>
        <a:spcPct val="0"/>
      </a:spcAft>
      <a:defRPr sz="2400" kern="1200">
        <a:solidFill>
          <a:schemeClr val="tx1"/>
        </a:solidFill>
        <a:latin typeface="Arial Narrow" pitchFamily="34" charset="0"/>
        <a:ea typeface="+mn-ea"/>
        <a:cs typeface="+mn-cs"/>
      </a:defRPr>
    </a:lvl3pPr>
    <a:lvl4pPr marL="1371600" algn="l" rtl="0" fontAlgn="base">
      <a:spcBef>
        <a:spcPct val="0"/>
      </a:spcBef>
      <a:spcAft>
        <a:spcPct val="0"/>
      </a:spcAft>
      <a:defRPr sz="2400" kern="1200">
        <a:solidFill>
          <a:schemeClr val="tx1"/>
        </a:solidFill>
        <a:latin typeface="Arial Narrow" pitchFamily="34" charset="0"/>
        <a:ea typeface="+mn-ea"/>
        <a:cs typeface="+mn-cs"/>
      </a:defRPr>
    </a:lvl4pPr>
    <a:lvl5pPr marL="1828800" algn="l" rtl="0" fontAlgn="base">
      <a:spcBef>
        <a:spcPct val="0"/>
      </a:spcBef>
      <a:spcAft>
        <a:spcPct val="0"/>
      </a:spcAft>
      <a:defRPr sz="2400" kern="1200">
        <a:solidFill>
          <a:schemeClr val="tx1"/>
        </a:solidFill>
        <a:latin typeface="Arial Narrow" pitchFamily="34" charset="0"/>
        <a:ea typeface="+mn-ea"/>
        <a:cs typeface="+mn-cs"/>
      </a:defRPr>
    </a:lvl5pPr>
    <a:lvl6pPr marL="2286000" algn="l" defTabSz="914400" rtl="0" eaLnBrk="1" latinLnBrk="0" hangingPunct="1">
      <a:defRPr sz="2400" kern="1200">
        <a:solidFill>
          <a:schemeClr val="tx1"/>
        </a:solidFill>
        <a:latin typeface="Arial Narrow" pitchFamily="34" charset="0"/>
        <a:ea typeface="+mn-ea"/>
        <a:cs typeface="+mn-cs"/>
      </a:defRPr>
    </a:lvl6pPr>
    <a:lvl7pPr marL="2743200" algn="l" defTabSz="914400" rtl="0" eaLnBrk="1" latinLnBrk="0" hangingPunct="1">
      <a:defRPr sz="2400" kern="1200">
        <a:solidFill>
          <a:schemeClr val="tx1"/>
        </a:solidFill>
        <a:latin typeface="Arial Narrow" pitchFamily="34" charset="0"/>
        <a:ea typeface="+mn-ea"/>
        <a:cs typeface="+mn-cs"/>
      </a:defRPr>
    </a:lvl7pPr>
    <a:lvl8pPr marL="3200400" algn="l" defTabSz="914400" rtl="0" eaLnBrk="1" latinLnBrk="0" hangingPunct="1">
      <a:defRPr sz="2400" kern="1200">
        <a:solidFill>
          <a:schemeClr val="tx1"/>
        </a:solidFill>
        <a:latin typeface="Arial Narrow" pitchFamily="34" charset="0"/>
        <a:ea typeface="+mn-ea"/>
        <a:cs typeface="+mn-cs"/>
      </a:defRPr>
    </a:lvl8pPr>
    <a:lvl9pPr marL="3657600" algn="l" defTabSz="914400" rtl="0" eaLnBrk="1" latinLnBrk="0" hangingPunct="1">
      <a:defRPr sz="2400" kern="1200">
        <a:solidFill>
          <a:schemeClr val="tx1"/>
        </a:solidFill>
        <a:latin typeface="Arial Narrow"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738C"/>
    <a:srgbClr val="5B87F2"/>
    <a:srgbClr val="FFFF00"/>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83762" autoAdjust="0"/>
  </p:normalViewPr>
  <p:slideViewPr>
    <p:cSldViewPr>
      <p:cViewPr varScale="1">
        <p:scale>
          <a:sx n="49" d="100"/>
          <a:sy n="49" d="100"/>
        </p:scale>
        <p:origin x="-62" y="-2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2885" tIns="46442" rIns="92885" bIns="46442" numCol="1" anchor="t" anchorCtr="0" compatLnSpc="1">
            <a:prstTxWarp prst="textNoShape">
              <a:avLst/>
            </a:prstTxWarp>
          </a:bodyPr>
          <a:lstStyle>
            <a:lvl1pPr defTabSz="928688">
              <a:defRPr sz="1200">
                <a:latin typeface="Arial" charset="0"/>
              </a:defRPr>
            </a:lvl1pPr>
          </a:lstStyle>
          <a:p>
            <a:endParaRPr lang="en-US"/>
          </a:p>
        </p:txBody>
      </p:sp>
      <p:sp>
        <p:nvSpPr>
          <p:cNvPr id="10243" name="Rectangle 3"/>
          <p:cNvSpPr>
            <a:spLocks noGrp="1" noChangeArrowheads="1"/>
          </p:cNvSpPr>
          <p:nvPr>
            <p:ph type="dt" sz="quarter" idx="1"/>
          </p:nvPr>
        </p:nvSpPr>
        <p:spPr bwMode="auto">
          <a:xfrm>
            <a:off x="3956050" y="0"/>
            <a:ext cx="3027363" cy="463550"/>
          </a:xfrm>
          <a:prstGeom prst="rect">
            <a:avLst/>
          </a:prstGeom>
          <a:noFill/>
          <a:ln w="9525">
            <a:noFill/>
            <a:miter lim="800000"/>
            <a:headEnd/>
            <a:tailEnd/>
          </a:ln>
          <a:effectLst/>
        </p:spPr>
        <p:txBody>
          <a:bodyPr vert="horz" wrap="square" lIns="92885" tIns="46442" rIns="92885" bIns="46442" numCol="1" anchor="t" anchorCtr="0" compatLnSpc="1">
            <a:prstTxWarp prst="textNoShape">
              <a:avLst/>
            </a:prstTxWarp>
          </a:bodyPr>
          <a:lstStyle>
            <a:lvl1pPr algn="r" defTabSz="928688">
              <a:defRPr sz="1200">
                <a:latin typeface="Arial" charset="0"/>
              </a:defRPr>
            </a:lvl1pPr>
          </a:lstStyle>
          <a:p>
            <a:endParaRPr lang="en-US"/>
          </a:p>
        </p:txBody>
      </p:sp>
      <p:sp>
        <p:nvSpPr>
          <p:cNvPr id="10244" name="Rectangle 4"/>
          <p:cNvSpPr>
            <a:spLocks noGrp="1" noChangeArrowheads="1"/>
          </p:cNvSpPr>
          <p:nvPr>
            <p:ph type="ftr" sz="quarter" idx="2"/>
          </p:nvPr>
        </p:nvSpPr>
        <p:spPr bwMode="auto">
          <a:xfrm>
            <a:off x="0" y="8805863"/>
            <a:ext cx="3027363" cy="463550"/>
          </a:xfrm>
          <a:prstGeom prst="rect">
            <a:avLst/>
          </a:prstGeom>
          <a:noFill/>
          <a:ln w="9525">
            <a:noFill/>
            <a:miter lim="800000"/>
            <a:headEnd/>
            <a:tailEnd/>
          </a:ln>
          <a:effectLst/>
        </p:spPr>
        <p:txBody>
          <a:bodyPr vert="horz" wrap="square" lIns="92885" tIns="46442" rIns="92885" bIns="46442" numCol="1" anchor="b" anchorCtr="0" compatLnSpc="1">
            <a:prstTxWarp prst="textNoShape">
              <a:avLst/>
            </a:prstTxWarp>
          </a:bodyPr>
          <a:lstStyle>
            <a:lvl1pPr defTabSz="928688">
              <a:defRPr sz="1200">
                <a:latin typeface="Arial" charset="0"/>
              </a:defRPr>
            </a:lvl1pPr>
          </a:lstStyle>
          <a:p>
            <a:endParaRPr lang="en-US"/>
          </a:p>
        </p:txBody>
      </p:sp>
      <p:sp>
        <p:nvSpPr>
          <p:cNvPr id="10245" name="Rectangle 5"/>
          <p:cNvSpPr>
            <a:spLocks noGrp="1" noChangeArrowheads="1"/>
          </p:cNvSpPr>
          <p:nvPr>
            <p:ph type="sldNum" sz="quarter" idx="3"/>
          </p:nvPr>
        </p:nvSpPr>
        <p:spPr bwMode="auto">
          <a:xfrm>
            <a:off x="3956050" y="8805863"/>
            <a:ext cx="3027363" cy="463550"/>
          </a:xfrm>
          <a:prstGeom prst="rect">
            <a:avLst/>
          </a:prstGeom>
          <a:noFill/>
          <a:ln w="9525">
            <a:noFill/>
            <a:miter lim="800000"/>
            <a:headEnd/>
            <a:tailEnd/>
          </a:ln>
          <a:effectLst/>
        </p:spPr>
        <p:txBody>
          <a:bodyPr vert="horz" wrap="square" lIns="92885" tIns="46442" rIns="92885" bIns="46442" numCol="1" anchor="b" anchorCtr="0" compatLnSpc="1">
            <a:prstTxWarp prst="textNoShape">
              <a:avLst/>
            </a:prstTxWarp>
          </a:bodyPr>
          <a:lstStyle>
            <a:lvl1pPr algn="r" defTabSz="928688">
              <a:defRPr sz="1200">
                <a:latin typeface="Arial" charset="0"/>
              </a:defRPr>
            </a:lvl1pPr>
          </a:lstStyle>
          <a:p>
            <a:fld id="{E576E4E2-640D-4A4E-86A2-EAFACE5FB7D7}"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27363" cy="463550"/>
          </a:xfrm>
          <a:prstGeom prst="rect">
            <a:avLst/>
          </a:prstGeom>
          <a:noFill/>
          <a:ln w="9525">
            <a:noFill/>
            <a:miter lim="800000"/>
            <a:headEnd/>
            <a:tailEnd/>
          </a:ln>
          <a:effectLst/>
        </p:spPr>
        <p:txBody>
          <a:bodyPr vert="horz" wrap="square" lIns="92885" tIns="46442" rIns="92885" bIns="46442" numCol="1" anchor="t" anchorCtr="0" compatLnSpc="1">
            <a:prstTxWarp prst="textNoShape">
              <a:avLst/>
            </a:prstTxWarp>
          </a:bodyPr>
          <a:lstStyle>
            <a:lvl1pPr defTabSz="928688">
              <a:defRPr sz="1200">
                <a:latin typeface="Arial" charset="0"/>
              </a:defRPr>
            </a:lvl1pPr>
          </a:lstStyle>
          <a:p>
            <a:endParaRPr lang="en-US"/>
          </a:p>
        </p:txBody>
      </p:sp>
      <p:sp>
        <p:nvSpPr>
          <p:cNvPr id="8195" name="Rectangle 3"/>
          <p:cNvSpPr>
            <a:spLocks noGrp="1" noChangeArrowheads="1"/>
          </p:cNvSpPr>
          <p:nvPr>
            <p:ph type="dt" idx="1"/>
          </p:nvPr>
        </p:nvSpPr>
        <p:spPr bwMode="auto">
          <a:xfrm>
            <a:off x="3956050" y="0"/>
            <a:ext cx="3027363" cy="463550"/>
          </a:xfrm>
          <a:prstGeom prst="rect">
            <a:avLst/>
          </a:prstGeom>
          <a:noFill/>
          <a:ln w="9525">
            <a:noFill/>
            <a:miter lim="800000"/>
            <a:headEnd/>
            <a:tailEnd/>
          </a:ln>
          <a:effectLst/>
        </p:spPr>
        <p:txBody>
          <a:bodyPr vert="horz" wrap="square" lIns="92885" tIns="46442" rIns="92885" bIns="46442" numCol="1" anchor="t" anchorCtr="0" compatLnSpc="1">
            <a:prstTxWarp prst="textNoShape">
              <a:avLst/>
            </a:prstTxWarp>
          </a:bodyPr>
          <a:lstStyle>
            <a:lvl1pPr algn="r" defTabSz="928688">
              <a:defRPr sz="1200">
                <a:latin typeface="Arial" charset="0"/>
              </a:defRPr>
            </a:lvl1pPr>
          </a:lstStyle>
          <a:p>
            <a:endParaRPr lang="en-US"/>
          </a:p>
        </p:txBody>
      </p:sp>
      <p:sp>
        <p:nvSpPr>
          <p:cNvPr id="8196" name="Rectangle 4"/>
          <p:cNvSpPr>
            <a:spLocks noRot="1" noChangeArrowheads="1" noTextEdit="1"/>
          </p:cNvSpPr>
          <p:nvPr>
            <p:ph type="sldImg" idx="2"/>
          </p:nvPr>
        </p:nvSpPr>
        <p:spPr bwMode="auto">
          <a:xfrm>
            <a:off x="1174750" y="695325"/>
            <a:ext cx="4635500" cy="3476625"/>
          </a:xfrm>
          <a:prstGeom prst="rect">
            <a:avLst/>
          </a:prstGeom>
          <a:noFill/>
          <a:ln w="9525">
            <a:solidFill>
              <a:srgbClr val="000000"/>
            </a:solidFill>
            <a:miter lim="800000"/>
            <a:headEnd/>
            <a:tailEnd/>
          </a:ln>
          <a:effectLst/>
        </p:spPr>
      </p:sp>
      <p:sp>
        <p:nvSpPr>
          <p:cNvPr id="8197" name="Rectangle 5"/>
          <p:cNvSpPr>
            <a:spLocks noGrp="1" noChangeArrowheads="1"/>
          </p:cNvSpPr>
          <p:nvPr>
            <p:ph type="body" sz="quarter" idx="3"/>
          </p:nvPr>
        </p:nvSpPr>
        <p:spPr bwMode="auto">
          <a:xfrm>
            <a:off x="698500" y="4403725"/>
            <a:ext cx="5588000" cy="4171950"/>
          </a:xfrm>
          <a:prstGeom prst="rect">
            <a:avLst/>
          </a:prstGeom>
          <a:noFill/>
          <a:ln w="9525">
            <a:noFill/>
            <a:miter lim="800000"/>
            <a:headEnd/>
            <a:tailEnd/>
          </a:ln>
          <a:effectLst/>
        </p:spPr>
        <p:txBody>
          <a:bodyPr vert="horz" wrap="square" lIns="92885" tIns="46442" rIns="92885" bIns="464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8" name="Rectangle 6"/>
          <p:cNvSpPr>
            <a:spLocks noGrp="1" noChangeArrowheads="1"/>
          </p:cNvSpPr>
          <p:nvPr>
            <p:ph type="ftr" sz="quarter" idx="4"/>
          </p:nvPr>
        </p:nvSpPr>
        <p:spPr bwMode="auto">
          <a:xfrm>
            <a:off x="0" y="8805863"/>
            <a:ext cx="3027363" cy="463550"/>
          </a:xfrm>
          <a:prstGeom prst="rect">
            <a:avLst/>
          </a:prstGeom>
          <a:noFill/>
          <a:ln w="9525">
            <a:noFill/>
            <a:miter lim="800000"/>
            <a:headEnd/>
            <a:tailEnd/>
          </a:ln>
          <a:effectLst/>
        </p:spPr>
        <p:txBody>
          <a:bodyPr vert="horz" wrap="square" lIns="92885" tIns="46442" rIns="92885" bIns="46442" numCol="1" anchor="b" anchorCtr="0" compatLnSpc="1">
            <a:prstTxWarp prst="textNoShape">
              <a:avLst/>
            </a:prstTxWarp>
          </a:bodyPr>
          <a:lstStyle>
            <a:lvl1pPr defTabSz="928688">
              <a:defRPr sz="1200">
                <a:latin typeface="Arial" charset="0"/>
              </a:defRPr>
            </a:lvl1pPr>
          </a:lstStyle>
          <a:p>
            <a:endParaRPr lang="en-US"/>
          </a:p>
        </p:txBody>
      </p:sp>
      <p:sp>
        <p:nvSpPr>
          <p:cNvPr id="8199" name="Rectangle 7"/>
          <p:cNvSpPr>
            <a:spLocks noGrp="1" noChangeArrowheads="1"/>
          </p:cNvSpPr>
          <p:nvPr>
            <p:ph type="sldNum" sz="quarter" idx="5"/>
          </p:nvPr>
        </p:nvSpPr>
        <p:spPr bwMode="auto">
          <a:xfrm>
            <a:off x="3956050" y="8805863"/>
            <a:ext cx="3027363" cy="463550"/>
          </a:xfrm>
          <a:prstGeom prst="rect">
            <a:avLst/>
          </a:prstGeom>
          <a:noFill/>
          <a:ln w="9525">
            <a:noFill/>
            <a:miter lim="800000"/>
            <a:headEnd/>
            <a:tailEnd/>
          </a:ln>
          <a:effectLst/>
        </p:spPr>
        <p:txBody>
          <a:bodyPr vert="horz" wrap="square" lIns="92885" tIns="46442" rIns="92885" bIns="46442" numCol="1" anchor="b" anchorCtr="0" compatLnSpc="1">
            <a:prstTxWarp prst="textNoShape">
              <a:avLst/>
            </a:prstTxWarp>
          </a:bodyPr>
          <a:lstStyle>
            <a:lvl1pPr algn="r" defTabSz="928688">
              <a:defRPr sz="1200">
                <a:latin typeface="Arial" charset="0"/>
              </a:defRPr>
            </a:lvl1pPr>
          </a:lstStyle>
          <a:p>
            <a:fld id="{06F038AB-68B0-4BBC-B19B-49CD771BB221}" type="slidenum">
              <a:rPr lang="en-US"/>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9EB7113-01AB-4D5D-84F0-355E9DD5E5E2}" type="slidenum">
              <a:rPr lang="en-US"/>
              <a:pPr/>
              <a:t>1</a:t>
            </a:fld>
            <a:endParaRPr lang="en-US"/>
          </a:p>
        </p:txBody>
      </p:sp>
      <p:sp>
        <p:nvSpPr>
          <p:cNvPr id="13314" name="Rectangle 2"/>
          <p:cNvSpPr>
            <a:spLocks noRot="1" noChangeArrowheads="1" noTextEdit="1"/>
          </p:cNvSpPr>
          <p:nvPr>
            <p:ph type="sldImg"/>
          </p:nvPr>
        </p:nvSpPr>
        <p:spPr>
          <a:ln/>
        </p:spPr>
      </p:sp>
      <p:sp>
        <p:nvSpPr>
          <p:cNvPr id="13315" name="Rectangle 3"/>
          <p:cNvSpPr>
            <a:spLocks noGrp="1" noChangeArrowheads="1"/>
          </p:cNvSpPr>
          <p:nvPr>
            <p:ph type="body" idx="1"/>
          </p:nvPr>
        </p:nvSpPr>
        <p:spPr/>
        <p:txBody>
          <a:bodyPr/>
          <a:lstStyle/>
          <a:p>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093EAA90-C60C-49A3-BFB5-6074A08AE99E}" type="slidenum">
              <a:rPr lang="en-US"/>
              <a:pPr/>
              <a:t>12</a:t>
            </a:fld>
            <a:endParaRPr lang="en-US"/>
          </a:p>
        </p:txBody>
      </p:sp>
      <p:sp>
        <p:nvSpPr>
          <p:cNvPr id="62466" name="Rectangle 2"/>
          <p:cNvSpPr>
            <a:spLocks noRot="1" noChangeArrowheads="1" noTextEdit="1"/>
          </p:cNvSpPr>
          <p:nvPr>
            <p:ph type="sldImg"/>
          </p:nvPr>
        </p:nvSpPr>
        <p:spPr>
          <a:ln/>
        </p:spPr>
      </p:sp>
      <p:sp>
        <p:nvSpPr>
          <p:cNvPr id="62467" name="Rectangle 3"/>
          <p:cNvSpPr>
            <a:spLocks noGrp="1" noChangeArrowheads="1"/>
          </p:cNvSpPr>
          <p:nvPr>
            <p:ph type="body" idx="1"/>
          </p:nvPr>
        </p:nvSpPr>
        <p:spPr/>
        <p:txBody>
          <a:bodyPr/>
          <a:lstStyle/>
          <a:p>
            <a:r>
              <a:rPr lang="en-US"/>
              <a:t>Elisa is a type of EIA</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4DAA5B6E-D430-4B3F-BA26-B06ED5C4C3B0}" type="slidenum">
              <a:rPr lang="en-US"/>
              <a:pPr/>
              <a:t>17</a:t>
            </a:fld>
            <a:endParaRPr lang="en-US"/>
          </a:p>
        </p:txBody>
      </p:sp>
      <p:sp>
        <p:nvSpPr>
          <p:cNvPr id="80898" name="Rectangle 2"/>
          <p:cNvSpPr>
            <a:spLocks noRot="1" noChangeArrowheads="1" noTextEdit="1"/>
          </p:cNvSpPr>
          <p:nvPr>
            <p:ph type="sldImg"/>
          </p:nvPr>
        </p:nvSpPr>
        <p:spPr>
          <a:ln/>
        </p:spPr>
      </p:sp>
      <p:sp>
        <p:nvSpPr>
          <p:cNvPr id="80899" name="Rectangle 3"/>
          <p:cNvSpPr>
            <a:spLocks noGrp="1" noChangeArrowheads="1"/>
          </p:cNvSpPr>
          <p:nvPr>
            <p:ph type="body" idx="1"/>
          </p:nvPr>
        </p:nvSpPr>
        <p:spPr/>
        <p:txBody>
          <a:bodyPr/>
          <a:lstStyle/>
          <a:p>
            <a:r>
              <a:rPr lang="en-US"/>
              <a:t>Accuracy is the ability to measure the correct concentration of the analyte in the sample. </a:t>
            </a:r>
          </a:p>
          <a:p>
            <a:endParaRPr lang="en-US"/>
          </a:p>
          <a:p>
            <a:r>
              <a:rPr lang="en-US"/>
              <a:t>Immunoassays may be both accurate and precise, accurate but not precise, precise but not accurate, or neither precise nor accurate.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540D195C-0801-4992-AE73-46F61FCCE95A}" type="slidenum">
              <a:rPr lang="en-US"/>
              <a:pPr/>
              <a:t>20</a:t>
            </a:fld>
            <a:endParaRPr lang="en-US"/>
          </a:p>
        </p:txBody>
      </p:sp>
      <p:sp>
        <p:nvSpPr>
          <p:cNvPr id="95234" name="Rectangle 2"/>
          <p:cNvSpPr>
            <a:spLocks noRot="1" noChangeArrowheads="1" noTextEdit="1"/>
          </p:cNvSpPr>
          <p:nvPr>
            <p:ph type="sldImg"/>
          </p:nvPr>
        </p:nvSpPr>
        <p:spPr>
          <a:ln/>
        </p:spPr>
      </p:sp>
      <p:sp>
        <p:nvSpPr>
          <p:cNvPr id="95235" name="Rectangle 3"/>
          <p:cNvSpPr>
            <a:spLocks noGrp="1" noChangeArrowheads="1"/>
          </p:cNvSpPr>
          <p:nvPr>
            <p:ph type="body" idx="1"/>
          </p:nvPr>
        </p:nvSpPr>
        <p:spPr/>
        <p:txBody>
          <a:bodyPr/>
          <a:lstStyle/>
          <a:p>
            <a:r>
              <a:rPr lang="en-US"/>
              <a:t>Most often due to agents that interfer with the binding of antibodies to antigens for a variety of reasons.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A29DD0A6-601C-43A6-8C54-5BC786651056}" type="slidenum">
              <a:rPr lang="en-US"/>
              <a:pPr/>
              <a:t>2</a:t>
            </a:fld>
            <a:endParaRPr lang="en-US"/>
          </a:p>
        </p:txBody>
      </p:sp>
      <p:sp>
        <p:nvSpPr>
          <p:cNvPr id="9218" name="Rectangle 2"/>
          <p:cNvSpPr>
            <a:spLocks noRot="1" noChangeArrowheads="1" noTextEdit="1"/>
          </p:cNvSpPr>
          <p:nvPr>
            <p:ph type="sldImg"/>
          </p:nvPr>
        </p:nvSpPr>
        <p:spPr>
          <a:ln/>
        </p:spPr>
      </p:sp>
      <p:sp>
        <p:nvSpPr>
          <p:cNvPr id="9219" name="Rectangle 3"/>
          <p:cNvSpPr>
            <a:spLocks noGrp="1" noChangeArrowheads="1"/>
          </p:cNvSpPr>
          <p:nvPr>
            <p:ph type="body" idx="1"/>
          </p:nvPr>
        </p:nvSpPr>
        <p:spPr/>
        <p:txBody>
          <a:bodyPr/>
          <a:lstStyle/>
          <a:p>
            <a:r>
              <a:rPr lang="en-US" sz="2000">
                <a:latin typeface="Century Schoolbook" pitchFamily="18" charset="0"/>
              </a:rPr>
              <a:t>Antibodies are produced as part of the body’s immune response to protect itself. For instance a immunoassay may test for the presence of antibodies to cancer molecules. If the antibodies are present, the invading cancer cells are also present.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7AC268B-A5FC-4992-AE39-D30F5FD30E47}" type="slidenum">
              <a:rPr lang="en-US"/>
              <a:pPr/>
              <a:t>3</a:t>
            </a:fld>
            <a:endParaRPr lang="en-US"/>
          </a:p>
        </p:txBody>
      </p:sp>
      <p:sp>
        <p:nvSpPr>
          <p:cNvPr id="19458" name="Rectangle 2"/>
          <p:cNvSpPr>
            <a:spLocks noRot="1" noChangeArrowheads="1" noTextEdit="1"/>
          </p:cNvSpPr>
          <p:nvPr>
            <p:ph type="sldImg"/>
          </p:nvPr>
        </p:nvSpPr>
        <p:spPr>
          <a:ln/>
        </p:spPr>
      </p:sp>
      <p:sp>
        <p:nvSpPr>
          <p:cNvPr id="19459" name="Rectangle 3"/>
          <p:cNvSpPr>
            <a:spLocks noGrp="1" noChangeArrowheads="1"/>
          </p:cNvSpPr>
          <p:nvPr>
            <p:ph type="body" idx="1"/>
          </p:nvPr>
        </p:nvSpPr>
        <p:spPr/>
        <p:txBody>
          <a:bodyPr/>
          <a:lstStyle/>
          <a:p>
            <a:r>
              <a:rPr lang="en-US" sz="1800">
                <a:latin typeface="Century Schoolbook" pitchFamily="18" charset="0"/>
              </a:rPr>
              <a:t>FAB region: contains the antigen (Ag) binding site that varies between different antibodies.</a:t>
            </a:r>
          </a:p>
          <a:p>
            <a:r>
              <a:rPr lang="en-US" sz="1800">
                <a:latin typeface="Century Schoolbook" pitchFamily="18" charset="0"/>
              </a:rPr>
              <a:t>Fc region has a constant structure within an antibody class.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F1171264-C194-4CF6-BF7F-F62F6EA17004}" type="slidenum">
              <a:rPr lang="en-US"/>
              <a:pPr/>
              <a:t>4</a:t>
            </a:fld>
            <a:endParaRPr lang="en-US"/>
          </a:p>
        </p:txBody>
      </p:sp>
      <p:sp>
        <p:nvSpPr>
          <p:cNvPr id="21506" name="Rectangle 2"/>
          <p:cNvSpPr>
            <a:spLocks noRot="1" noChangeArrowheads="1" noTextEdit="1"/>
          </p:cNvSpPr>
          <p:nvPr>
            <p:ph type="sldImg"/>
          </p:nvPr>
        </p:nvSpPr>
        <p:spPr>
          <a:ln/>
        </p:spPr>
      </p:sp>
      <p:sp>
        <p:nvSpPr>
          <p:cNvPr id="21507" name="Rectangle 3"/>
          <p:cNvSpPr>
            <a:spLocks noGrp="1" noChangeArrowheads="1"/>
          </p:cNvSpPr>
          <p:nvPr>
            <p:ph type="body" idx="1"/>
          </p:nvPr>
        </p:nvSpPr>
        <p:spPr/>
        <p:txBody>
          <a:bodyPr/>
          <a:lstStyle/>
          <a:p>
            <a:r>
              <a:rPr lang="en-US"/>
              <a:t>The process of making an antiserum begins with the injection of an antigen of interest into an animal. The antigen may also be called an immunogen because it can stimulate an immune response. Over time, the animal’s immune system produces antibodies to the injected antigen. Blood is collected from the animal and the serum is isolated from the blood. This serum is usually rich in antibodies that recognize the antigen and is called the antiserm.</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B93D5FCC-7E63-47FE-82D7-C9554A5FF610}" type="slidenum">
              <a:rPr lang="en-US"/>
              <a:pPr/>
              <a:t>5</a:t>
            </a:fld>
            <a:endParaRPr lang="en-US"/>
          </a:p>
        </p:txBody>
      </p:sp>
      <p:sp>
        <p:nvSpPr>
          <p:cNvPr id="27650" name="Rectangle 2"/>
          <p:cNvSpPr>
            <a:spLocks noRot="1" noChangeArrowheads="1" noTextEdit="1"/>
          </p:cNvSpPr>
          <p:nvPr>
            <p:ph type="sldImg"/>
          </p:nvPr>
        </p:nvSpPr>
        <p:spPr>
          <a:ln/>
        </p:spPr>
      </p:sp>
      <p:sp>
        <p:nvSpPr>
          <p:cNvPr id="27651" name="Rectangle 3"/>
          <p:cNvSpPr>
            <a:spLocks noGrp="1" noChangeArrowheads="1"/>
          </p:cNvSpPr>
          <p:nvPr>
            <p:ph type="body" idx="1"/>
          </p:nvPr>
        </p:nvSpPr>
        <p:spPr/>
        <p:txBody>
          <a:bodyPr/>
          <a:lstStyle/>
          <a:p>
            <a:r>
              <a:rPr lang="en-US"/>
              <a:t>Hybridomas are antibody producing tumor cells that may produce many copies of the same antibody and grow easily in lab cell culture.</a:t>
            </a:r>
          </a:p>
          <a:p>
            <a:endParaRPr lang="en-US"/>
          </a:p>
          <a:p>
            <a:r>
              <a:rPr lang="en-US"/>
              <a:t>An advantage of monoclonal antibodies is that the hybridoma cell line that produces them is potentially “imortal” and can produce the same antibodies consistently and indefinitely. A polyclonal antisera produced by immunization of animals can vary from animal to animal.</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529367A5-37A5-412B-894B-78C382F52994}" type="slidenum">
              <a:rPr lang="en-US"/>
              <a:pPr/>
              <a:t>6</a:t>
            </a:fld>
            <a:endParaRPr lang="en-US"/>
          </a:p>
        </p:txBody>
      </p:sp>
      <p:sp>
        <p:nvSpPr>
          <p:cNvPr id="32770" name="Rectangle 2"/>
          <p:cNvSpPr>
            <a:spLocks noRot="1" noChangeArrowheads="1" noTextEdit="1"/>
          </p:cNvSpPr>
          <p:nvPr>
            <p:ph type="sldImg"/>
          </p:nvPr>
        </p:nvSpPr>
        <p:spPr>
          <a:ln/>
        </p:spPr>
      </p:sp>
      <p:sp>
        <p:nvSpPr>
          <p:cNvPr id="32771" name="Rectangle 3"/>
          <p:cNvSpPr>
            <a:spLocks noGrp="1" noChangeArrowheads="1"/>
          </p:cNvSpPr>
          <p:nvPr>
            <p:ph type="body" idx="1"/>
          </p:nvPr>
        </p:nvSpPr>
        <p:spPr/>
        <p:txBody>
          <a:bodyPr/>
          <a:lstStyle/>
          <a:p>
            <a:r>
              <a:rPr lang="en-US"/>
              <a:t>All immunoassays require the use of labeled material in order to measure the amount of antigen or antibody present. A label is a molecule that will react as part of the assay so that a change in signal can be measured in the blood:reagent solution. Examples of a label include a radioactive compound, n enzyme that causes a change in color in a solution, or a substance that produces light.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D658C5D9-C67D-4E94-AAA1-D4A39E464BB9}" type="slidenum">
              <a:rPr lang="en-US"/>
              <a:pPr/>
              <a:t>7</a:t>
            </a:fld>
            <a:endParaRPr lang="en-US"/>
          </a:p>
        </p:txBody>
      </p:sp>
      <p:sp>
        <p:nvSpPr>
          <p:cNvPr id="38914" name="Rectangle 2"/>
          <p:cNvSpPr>
            <a:spLocks noRot="1" noChangeArrowheads="1" noTextEdit="1"/>
          </p:cNvSpPr>
          <p:nvPr>
            <p:ph type="sldImg"/>
          </p:nvPr>
        </p:nvSpPr>
        <p:spPr>
          <a:ln/>
        </p:spPr>
      </p:sp>
      <p:sp>
        <p:nvSpPr>
          <p:cNvPr id="38915" name="Rectangle 3"/>
          <p:cNvSpPr>
            <a:spLocks noGrp="1" noChangeArrowheads="1"/>
          </p:cNvSpPr>
          <p:nvPr>
            <p:ph type="body" idx="1"/>
          </p:nvPr>
        </p:nvSpPr>
        <p:spPr/>
        <p:txBody>
          <a:bodyPr/>
          <a:lstStyle/>
          <a:p>
            <a:r>
              <a:rPr lang="en-US"/>
              <a:t>The unlabeled antigen blocks the ability of the labeled antigen to bind because the binding site on the antibody is already occupied. Thus, in a competitive immunoassay, less label measured in the assay means more of the unlabeled (test sample) antigen is present. The amount of antigen is the test sample is inversely related to the amount of label measured in the competitive format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E237319-EBEE-47F9-B5AE-D05E8B7AA42B}" type="slidenum">
              <a:rPr lang="en-US"/>
              <a:pPr/>
              <a:t>8</a:t>
            </a:fld>
            <a:endParaRPr lang="en-US"/>
          </a:p>
        </p:txBody>
      </p:sp>
      <p:sp>
        <p:nvSpPr>
          <p:cNvPr id="47106" name="Rectangle 2"/>
          <p:cNvSpPr>
            <a:spLocks noRot="1" noChangeArrowheads="1" noTextEdit="1"/>
          </p:cNvSpPr>
          <p:nvPr>
            <p:ph type="sldImg"/>
          </p:nvPr>
        </p:nvSpPr>
        <p:spPr>
          <a:ln/>
        </p:spPr>
      </p:sp>
      <p:sp>
        <p:nvSpPr>
          <p:cNvPr id="47107" name="Rectangle 3"/>
          <p:cNvSpPr>
            <a:spLocks noGrp="1" noChangeArrowheads="1"/>
          </p:cNvSpPr>
          <p:nvPr>
            <p:ph type="body" idx="1"/>
          </p:nvPr>
        </p:nvSpPr>
        <p:spPr/>
        <p:txBody>
          <a:bodyPr/>
          <a:lstStyle/>
          <a:p>
            <a:r>
              <a:rPr lang="en-US"/>
              <a:t>Noncompetitive assay format is referred to as a “sandwich” assay because the analyte is bound between two highly specific antibody reagents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6454C936-3807-495A-A9E7-AE5D7BF28489}" type="slidenum">
              <a:rPr lang="en-US"/>
              <a:pPr/>
              <a:t>10</a:t>
            </a:fld>
            <a:endParaRPr lang="en-US"/>
          </a:p>
        </p:txBody>
      </p:sp>
      <p:sp>
        <p:nvSpPr>
          <p:cNvPr id="59394" name="Rectangle 2"/>
          <p:cNvSpPr>
            <a:spLocks noRot="1" noChangeArrowheads="1" noTextEdit="1"/>
          </p:cNvSpPr>
          <p:nvPr>
            <p:ph type="sldImg"/>
          </p:nvPr>
        </p:nvSpPr>
        <p:spPr>
          <a:ln/>
        </p:spPr>
      </p:sp>
      <p:sp>
        <p:nvSpPr>
          <p:cNvPr id="59395" name="Rectangle 3"/>
          <p:cNvSpPr>
            <a:spLocks noGrp="1" noChangeArrowheads="1"/>
          </p:cNvSpPr>
          <p:nvPr>
            <p:ph type="body" idx="1"/>
          </p:nvPr>
        </p:nvSpPr>
        <p:spPr/>
        <p:txBody>
          <a:bodyPr/>
          <a:lstStyle/>
          <a:p>
            <a:r>
              <a:rPr lang="en-US"/>
              <a:t>The amount of radioactivity measured is indicative of the amount of analyte present.</a:t>
            </a:r>
          </a:p>
          <a:p>
            <a:endParaRPr lang="en-US"/>
          </a:p>
          <a:p>
            <a:r>
              <a:rPr lang="en-US"/>
              <a:t>The left test (noncompetitive sandwich format) the amount of label present directly correlates with the amount of antigen present.</a:t>
            </a:r>
          </a:p>
          <a:p>
            <a:endParaRPr lang="en-US"/>
          </a:p>
          <a:p>
            <a:r>
              <a:rPr lang="en-US"/>
              <a:t>In the competitive format, the amount of antigen is inversely correlated with the amount of label present.</a:t>
            </a:r>
          </a:p>
          <a:p>
            <a:endParaRPr lang="en-US"/>
          </a:p>
          <a:p>
            <a:r>
              <a:rPr lang="en-US"/>
              <a:t>RIA tests are still used today particularly for the detection of very low quantities of analytes.</a:t>
            </a:r>
          </a:p>
          <a:p>
            <a:endParaRPr lang="en-US"/>
          </a:p>
          <a:p>
            <a:r>
              <a:rPr lang="en-US"/>
              <a:t>Problems with handling and disposing of radioactive materials make RIA tests in the clinical and drug screening labs rare.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type="title" preserve="1">
  <p:cSld name="Титульный слайд">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1219200" y="762000"/>
            <a:ext cx="5486400" cy="3124200"/>
          </a:xfrm>
        </p:spPr>
        <p:txBody>
          <a:bodyPr anchor="ctr"/>
          <a:lstStyle>
            <a:lvl1pPr>
              <a:defRPr sz="6000"/>
            </a:lvl1pPr>
          </a:lstStyle>
          <a:p>
            <a:r>
              <a:rPr lang="en-US"/>
              <a:t>Click to edit Master title style</a:t>
            </a:r>
          </a:p>
        </p:txBody>
      </p:sp>
      <p:sp>
        <p:nvSpPr>
          <p:cNvPr id="5123" name="Rectangle 3"/>
          <p:cNvSpPr>
            <a:spLocks noGrp="1" noChangeArrowheads="1"/>
          </p:cNvSpPr>
          <p:nvPr>
            <p:ph type="subTitle" idx="1"/>
          </p:nvPr>
        </p:nvSpPr>
        <p:spPr>
          <a:xfrm>
            <a:off x="1524000" y="4038600"/>
            <a:ext cx="6248400" cy="914400"/>
          </a:xfrm>
        </p:spPr>
        <p:txBody>
          <a:bodyPr/>
          <a:lstStyle>
            <a:lvl1pPr marL="0" indent="0" algn="r">
              <a:buFontTx/>
              <a:buNone/>
              <a:defRPr sz="2400"/>
            </a:lvl1pPr>
          </a:lstStyle>
          <a:p>
            <a:r>
              <a:rPr lang="en-US"/>
              <a:t>Click to edit Master subtitle style</a:t>
            </a:r>
          </a:p>
        </p:txBody>
      </p:sp>
      <p:sp>
        <p:nvSpPr>
          <p:cNvPr id="5124" name="Rectangle 4"/>
          <p:cNvSpPr>
            <a:spLocks noGrp="1" noChangeArrowheads="1"/>
          </p:cNvSpPr>
          <p:nvPr>
            <p:ph type="dt" sz="half" idx="2"/>
          </p:nvPr>
        </p:nvSpPr>
        <p:spPr>
          <a:xfrm>
            <a:off x="1143000" y="6248400"/>
            <a:ext cx="1905000" cy="457200"/>
          </a:xfrm>
        </p:spPr>
        <p:txBody>
          <a:bodyPr/>
          <a:lstStyle>
            <a:lvl1pPr>
              <a:defRPr/>
            </a:lvl1pPr>
          </a:lstStyle>
          <a:p>
            <a:endParaRPr lang="en-US"/>
          </a:p>
        </p:txBody>
      </p:sp>
      <p:sp>
        <p:nvSpPr>
          <p:cNvPr id="5125" name="Rectangle 5"/>
          <p:cNvSpPr>
            <a:spLocks noGrp="1" noChangeArrowheads="1"/>
          </p:cNvSpPr>
          <p:nvPr>
            <p:ph type="ftr" sz="quarter" idx="3"/>
          </p:nvPr>
        </p:nvSpPr>
        <p:spPr>
          <a:xfrm>
            <a:off x="3581400" y="6248400"/>
            <a:ext cx="2895600" cy="457200"/>
          </a:xfrm>
        </p:spPr>
        <p:txBody>
          <a:bodyPr/>
          <a:lstStyle>
            <a:lvl1pPr>
              <a:defRPr/>
            </a:lvl1pPr>
          </a:lstStyle>
          <a:p>
            <a:endParaRPr lang="en-US"/>
          </a:p>
        </p:txBody>
      </p:sp>
      <p:sp>
        <p:nvSpPr>
          <p:cNvPr id="5126" name="Rectangle 6"/>
          <p:cNvSpPr>
            <a:spLocks noGrp="1" noChangeArrowheads="1"/>
          </p:cNvSpPr>
          <p:nvPr>
            <p:ph type="sldNum" sz="quarter" idx="4"/>
          </p:nvPr>
        </p:nvSpPr>
        <p:spPr>
          <a:xfrm>
            <a:off x="7010400" y="6248400"/>
            <a:ext cx="1905000" cy="457200"/>
          </a:xfrm>
        </p:spPr>
        <p:txBody>
          <a:bodyPr/>
          <a:lstStyle>
            <a:lvl1pPr>
              <a:defRPr/>
            </a:lvl1pPr>
          </a:lstStyle>
          <a:p>
            <a:fld id="{FF594988-590A-44D4-9322-33EF1CB6B585}" type="slidenum">
              <a:rPr lang="en-US"/>
              <a:pPr/>
              <a:t>‹#›</a:t>
            </a:fld>
            <a:endParaRPr 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FD7B77B1-531B-442D-8C7A-19F0F34CB502}" type="slidenum">
              <a:rPr lang="en-US"/>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96100" y="457200"/>
            <a:ext cx="1943100" cy="53340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066800" y="457200"/>
            <a:ext cx="5676900" cy="53340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B08F4D15-9962-48A5-A300-F2A1690CF803}" type="slidenum">
              <a:rPr lang="en-US"/>
              <a:pPr/>
              <a:t>‹#›</a:t>
            </a:fld>
            <a:endParaRPr 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457200"/>
            <a:ext cx="7772400" cy="6858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066800" y="16764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29200" y="1676400"/>
            <a:ext cx="38100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066800" y="6324600"/>
            <a:ext cx="1905000" cy="457200"/>
          </a:xfrm>
        </p:spPr>
        <p:txBody>
          <a:bodyPr/>
          <a:lstStyle>
            <a:lvl1pPr>
              <a:defRPr/>
            </a:lvl1pPr>
          </a:lstStyle>
          <a:p>
            <a:endParaRPr lang="en-US"/>
          </a:p>
        </p:txBody>
      </p:sp>
      <p:sp>
        <p:nvSpPr>
          <p:cNvPr id="6" name="Нижний колонтитул 5"/>
          <p:cNvSpPr>
            <a:spLocks noGrp="1"/>
          </p:cNvSpPr>
          <p:nvPr>
            <p:ph type="ftr" sz="quarter" idx="11"/>
          </p:nvPr>
        </p:nvSpPr>
        <p:spPr>
          <a:xfrm>
            <a:off x="3505200" y="6324600"/>
            <a:ext cx="2895600" cy="457200"/>
          </a:xfrm>
        </p:spPr>
        <p:txBody>
          <a:bodyPr/>
          <a:lstStyle>
            <a:lvl1pPr>
              <a:defRPr/>
            </a:lvl1pPr>
          </a:lstStyle>
          <a:p>
            <a:endParaRPr lang="en-US"/>
          </a:p>
        </p:txBody>
      </p:sp>
      <p:sp>
        <p:nvSpPr>
          <p:cNvPr id="7" name="Номер слайда 6"/>
          <p:cNvSpPr>
            <a:spLocks noGrp="1"/>
          </p:cNvSpPr>
          <p:nvPr>
            <p:ph type="sldNum" sz="quarter" idx="12"/>
          </p:nvPr>
        </p:nvSpPr>
        <p:spPr>
          <a:xfrm>
            <a:off x="6934200" y="6324600"/>
            <a:ext cx="1905000" cy="457200"/>
          </a:xfrm>
        </p:spPr>
        <p:txBody>
          <a:bodyPr/>
          <a:lstStyle>
            <a:lvl1pPr>
              <a:defRPr/>
            </a:lvl1pPr>
          </a:lstStyle>
          <a:p>
            <a:fld id="{6DD44291-46F0-4C37-B72D-1CF6D2124A2C}" type="slidenum">
              <a:rPr lang="en-US"/>
              <a:pPr/>
              <a:t>‹#›</a:t>
            </a:fld>
            <a:endParaRPr 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457200"/>
            <a:ext cx="7772400" cy="6858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1066800" y="16764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1066800" y="38100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066800" y="6324600"/>
            <a:ext cx="1905000" cy="457200"/>
          </a:xfrm>
        </p:spPr>
        <p:txBody>
          <a:bodyPr/>
          <a:lstStyle>
            <a:lvl1pPr>
              <a:defRPr/>
            </a:lvl1pPr>
          </a:lstStyle>
          <a:p>
            <a:endParaRPr lang="en-US"/>
          </a:p>
        </p:txBody>
      </p:sp>
      <p:sp>
        <p:nvSpPr>
          <p:cNvPr id="6" name="Нижний колонтитул 5"/>
          <p:cNvSpPr>
            <a:spLocks noGrp="1"/>
          </p:cNvSpPr>
          <p:nvPr>
            <p:ph type="ftr" sz="quarter" idx="11"/>
          </p:nvPr>
        </p:nvSpPr>
        <p:spPr>
          <a:xfrm>
            <a:off x="3505200" y="6324600"/>
            <a:ext cx="2895600" cy="457200"/>
          </a:xfrm>
        </p:spPr>
        <p:txBody>
          <a:bodyPr/>
          <a:lstStyle>
            <a:lvl1pPr>
              <a:defRPr/>
            </a:lvl1pPr>
          </a:lstStyle>
          <a:p>
            <a:endParaRPr lang="en-US"/>
          </a:p>
        </p:txBody>
      </p:sp>
      <p:sp>
        <p:nvSpPr>
          <p:cNvPr id="7" name="Номер слайда 6"/>
          <p:cNvSpPr>
            <a:spLocks noGrp="1"/>
          </p:cNvSpPr>
          <p:nvPr>
            <p:ph type="sldNum" sz="quarter" idx="12"/>
          </p:nvPr>
        </p:nvSpPr>
        <p:spPr>
          <a:xfrm>
            <a:off x="6934200" y="6324600"/>
            <a:ext cx="1905000" cy="457200"/>
          </a:xfrm>
        </p:spPr>
        <p:txBody>
          <a:bodyPr/>
          <a:lstStyle>
            <a:lvl1pPr>
              <a:defRPr/>
            </a:lvl1pPr>
          </a:lstStyle>
          <a:p>
            <a:fld id="{84159DC5-596A-4E36-9448-33750AAC9D12}" type="slidenum">
              <a:rPr lang="en-US"/>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F8DD6A63-01A1-4B47-A8C0-A8F5EBF24B14}" type="slidenum">
              <a:rPr lang="en-US"/>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en-US"/>
          </a:p>
        </p:txBody>
      </p:sp>
      <p:sp>
        <p:nvSpPr>
          <p:cNvPr id="5" name="Нижний колонтитул 4"/>
          <p:cNvSpPr>
            <a:spLocks noGrp="1"/>
          </p:cNvSpPr>
          <p:nvPr>
            <p:ph type="ftr" sz="quarter" idx="11"/>
          </p:nvPr>
        </p:nvSpPr>
        <p:spPr/>
        <p:txBody>
          <a:bodyPr/>
          <a:lstStyle>
            <a:lvl1pPr>
              <a:defRPr/>
            </a:lvl1pPr>
          </a:lstStyle>
          <a:p>
            <a:endParaRPr lang="en-US"/>
          </a:p>
        </p:txBody>
      </p:sp>
      <p:sp>
        <p:nvSpPr>
          <p:cNvPr id="6" name="Номер слайда 5"/>
          <p:cNvSpPr>
            <a:spLocks noGrp="1"/>
          </p:cNvSpPr>
          <p:nvPr>
            <p:ph type="sldNum" sz="quarter" idx="12"/>
          </p:nvPr>
        </p:nvSpPr>
        <p:spPr/>
        <p:txBody>
          <a:bodyPr/>
          <a:lstStyle>
            <a:lvl1pPr>
              <a:defRPr/>
            </a:lvl1pPr>
          </a:lstStyle>
          <a:p>
            <a:fld id="{0B9ED693-5E9A-49E8-AE3B-6F0AD3D60859}" type="slidenum">
              <a:rPr lang="en-US"/>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0668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029200" y="16764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E7AAD604-3FC0-4D93-8C3D-317B611EBF2E}" type="slidenum">
              <a:rPr lang="en-US"/>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en-US"/>
          </a:p>
        </p:txBody>
      </p:sp>
      <p:sp>
        <p:nvSpPr>
          <p:cNvPr id="8" name="Нижний колонтитул 7"/>
          <p:cNvSpPr>
            <a:spLocks noGrp="1"/>
          </p:cNvSpPr>
          <p:nvPr>
            <p:ph type="ftr" sz="quarter" idx="11"/>
          </p:nvPr>
        </p:nvSpPr>
        <p:spPr/>
        <p:txBody>
          <a:bodyPr/>
          <a:lstStyle>
            <a:lvl1pPr>
              <a:defRPr/>
            </a:lvl1pPr>
          </a:lstStyle>
          <a:p>
            <a:endParaRPr lang="en-US"/>
          </a:p>
        </p:txBody>
      </p:sp>
      <p:sp>
        <p:nvSpPr>
          <p:cNvPr id="9" name="Номер слайда 8"/>
          <p:cNvSpPr>
            <a:spLocks noGrp="1"/>
          </p:cNvSpPr>
          <p:nvPr>
            <p:ph type="sldNum" sz="quarter" idx="12"/>
          </p:nvPr>
        </p:nvSpPr>
        <p:spPr/>
        <p:txBody>
          <a:bodyPr/>
          <a:lstStyle>
            <a:lvl1pPr>
              <a:defRPr/>
            </a:lvl1pPr>
          </a:lstStyle>
          <a:p>
            <a:fld id="{79F929B8-4EC2-4CD6-9CD9-E5B40969A2FC}" type="slidenum">
              <a:rPr lang="en-US"/>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en-US"/>
          </a:p>
        </p:txBody>
      </p:sp>
      <p:sp>
        <p:nvSpPr>
          <p:cNvPr id="4" name="Нижний колонтитул 3"/>
          <p:cNvSpPr>
            <a:spLocks noGrp="1"/>
          </p:cNvSpPr>
          <p:nvPr>
            <p:ph type="ftr" sz="quarter" idx="11"/>
          </p:nvPr>
        </p:nvSpPr>
        <p:spPr/>
        <p:txBody>
          <a:bodyPr/>
          <a:lstStyle>
            <a:lvl1pPr>
              <a:defRPr/>
            </a:lvl1pPr>
          </a:lstStyle>
          <a:p>
            <a:endParaRPr lang="en-US"/>
          </a:p>
        </p:txBody>
      </p:sp>
      <p:sp>
        <p:nvSpPr>
          <p:cNvPr id="5" name="Номер слайда 4"/>
          <p:cNvSpPr>
            <a:spLocks noGrp="1"/>
          </p:cNvSpPr>
          <p:nvPr>
            <p:ph type="sldNum" sz="quarter" idx="12"/>
          </p:nvPr>
        </p:nvSpPr>
        <p:spPr/>
        <p:txBody>
          <a:bodyPr/>
          <a:lstStyle>
            <a:lvl1pPr>
              <a:defRPr/>
            </a:lvl1pPr>
          </a:lstStyle>
          <a:p>
            <a:fld id="{539568AA-531D-4C88-ACE5-01D730434D31}" type="slidenum">
              <a:rPr lang="en-US"/>
              <a:pPr/>
              <a:t>‹#›</a:t>
            </a:fld>
            <a:endParaRPr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en-US"/>
          </a:p>
        </p:txBody>
      </p:sp>
      <p:sp>
        <p:nvSpPr>
          <p:cNvPr id="3" name="Нижний колонтитул 2"/>
          <p:cNvSpPr>
            <a:spLocks noGrp="1"/>
          </p:cNvSpPr>
          <p:nvPr>
            <p:ph type="ftr" sz="quarter" idx="11"/>
          </p:nvPr>
        </p:nvSpPr>
        <p:spPr/>
        <p:txBody>
          <a:bodyPr/>
          <a:lstStyle>
            <a:lvl1pPr>
              <a:defRPr/>
            </a:lvl1pPr>
          </a:lstStyle>
          <a:p>
            <a:endParaRPr lang="en-US"/>
          </a:p>
        </p:txBody>
      </p:sp>
      <p:sp>
        <p:nvSpPr>
          <p:cNvPr id="4" name="Номер слайда 3"/>
          <p:cNvSpPr>
            <a:spLocks noGrp="1"/>
          </p:cNvSpPr>
          <p:nvPr>
            <p:ph type="sldNum" sz="quarter" idx="12"/>
          </p:nvPr>
        </p:nvSpPr>
        <p:spPr/>
        <p:txBody>
          <a:bodyPr/>
          <a:lstStyle>
            <a:lvl1pPr>
              <a:defRPr/>
            </a:lvl1pPr>
          </a:lstStyle>
          <a:p>
            <a:fld id="{63BFCB59-1AD0-4A57-946B-201BA1793D43}" type="slidenum">
              <a:rPr lang="en-US"/>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BCEB6E2E-6CCE-4CED-8458-546FBC93F37C}" type="slidenum">
              <a:rPr lang="en-US"/>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en-US"/>
          </a:p>
        </p:txBody>
      </p:sp>
      <p:sp>
        <p:nvSpPr>
          <p:cNvPr id="6" name="Нижний колонтитул 5"/>
          <p:cNvSpPr>
            <a:spLocks noGrp="1"/>
          </p:cNvSpPr>
          <p:nvPr>
            <p:ph type="ftr" sz="quarter" idx="11"/>
          </p:nvPr>
        </p:nvSpPr>
        <p:spPr/>
        <p:txBody>
          <a:bodyPr/>
          <a:lstStyle>
            <a:lvl1pPr>
              <a:defRPr/>
            </a:lvl1pPr>
          </a:lstStyle>
          <a:p>
            <a:endParaRPr lang="en-US"/>
          </a:p>
        </p:txBody>
      </p:sp>
      <p:sp>
        <p:nvSpPr>
          <p:cNvPr id="7" name="Номер слайда 6"/>
          <p:cNvSpPr>
            <a:spLocks noGrp="1"/>
          </p:cNvSpPr>
          <p:nvPr>
            <p:ph type="sldNum" sz="quarter" idx="12"/>
          </p:nvPr>
        </p:nvSpPr>
        <p:spPr/>
        <p:txBody>
          <a:bodyPr/>
          <a:lstStyle>
            <a:lvl1pPr>
              <a:defRPr/>
            </a:lvl1pPr>
          </a:lstStyle>
          <a:p>
            <a:fld id="{88CD7FE4-8C49-4CC6-9480-AF59F55A170F}" type="slidenum">
              <a:rPr lang="en-US"/>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73738C"/>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1066800" y="457200"/>
            <a:ext cx="7772400" cy="6858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4099" name="Rectangle 3"/>
          <p:cNvSpPr>
            <a:spLocks noGrp="1" noChangeArrowheads="1"/>
          </p:cNvSpPr>
          <p:nvPr>
            <p:ph type="body" idx="1"/>
          </p:nvPr>
        </p:nvSpPr>
        <p:spPr bwMode="auto">
          <a:xfrm>
            <a:off x="1066800" y="16764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Rectangle 4"/>
          <p:cNvSpPr>
            <a:spLocks noGrp="1" noChangeArrowheads="1"/>
          </p:cNvSpPr>
          <p:nvPr>
            <p:ph type="dt" sz="half" idx="2"/>
          </p:nvPr>
        </p:nvSpPr>
        <p:spPr bwMode="auto">
          <a:xfrm>
            <a:off x="1066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solidFill>
                  <a:schemeClr val="tx2"/>
                </a:solidFill>
                <a:latin typeface="Arial" charset="0"/>
              </a:defRPr>
            </a:lvl1pPr>
          </a:lstStyle>
          <a:p>
            <a:endParaRPr lang="en-US"/>
          </a:p>
        </p:txBody>
      </p:sp>
      <p:sp>
        <p:nvSpPr>
          <p:cNvPr id="4101" name="Rectangle 5"/>
          <p:cNvSpPr>
            <a:spLocks noGrp="1" noChangeArrowheads="1"/>
          </p:cNvSpPr>
          <p:nvPr>
            <p:ph type="ftr" sz="quarter" idx="3"/>
          </p:nvPr>
        </p:nvSpPr>
        <p:spPr bwMode="auto">
          <a:xfrm>
            <a:off x="35052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solidFill>
                  <a:schemeClr val="tx2"/>
                </a:solidFill>
                <a:latin typeface="Arial" charset="0"/>
              </a:defRPr>
            </a:lvl1pPr>
          </a:lstStyle>
          <a:p>
            <a:endParaRPr lang="en-US"/>
          </a:p>
        </p:txBody>
      </p:sp>
      <p:sp>
        <p:nvSpPr>
          <p:cNvPr id="4102" name="Rectangle 6"/>
          <p:cNvSpPr>
            <a:spLocks noGrp="1" noChangeArrowheads="1"/>
          </p:cNvSpPr>
          <p:nvPr>
            <p:ph type="sldNum" sz="quarter" idx="4"/>
          </p:nvPr>
        </p:nvSpPr>
        <p:spPr bwMode="auto">
          <a:xfrm>
            <a:off x="6934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solidFill>
                  <a:schemeClr val="tx2"/>
                </a:solidFill>
                <a:latin typeface="Arial" charset="0"/>
              </a:defRPr>
            </a:lvl1pPr>
          </a:lstStyle>
          <a:p>
            <a:fld id="{3C025D2D-564F-400B-B421-D7AAE4B326EC}" type="slidenum">
              <a:rPr lang="en-US"/>
              <a:pPr/>
              <a:t>‹#›</a:t>
            </a:fld>
            <a:endParaRPr lang="en-US"/>
          </a:p>
        </p:txBody>
      </p:sp>
    </p:spTree>
  </p:cSld>
  <p:clrMap bg1="dk2" tx1="lt1" bg2="dk1"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amond(in)">
                                      <p:cBhvr>
                                        <p:cTn id="7" dur="20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4099">
                                            <p:txEl>
                                              <p:pRg st="0" end="0"/>
                                            </p:txEl>
                                          </p:spTgt>
                                        </p:tgtEl>
                                        <p:attrNameLst>
                                          <p:attrName>style.visibility</p:attrName>
                                        </p:attrNameLst>
                                      </p:cBhvr>
                                      <p:to>
                                        <p:strVal val="visible"/>
                                      </p:to>
                                    </p:set>
                                    <p:anim calcmode="lin" valueType="num">
                                      <p:cBhvr additive="base">
                                        <p:cTn id="12" dur="500" fill="hold"/>
                                        <p:tgtEl>
                                          <p:spTgt spid="4099">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40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4099">
                                            <p:txEl>
                                              <p:pRg st="1" end="1"/>
                                            </p:txEl>
                                          </p:spTgt>
                                        </p:tgtEl>
                                        <p:attrNameLst>
                                          <p:attrName>style.visibility</p:attrName>
                                        </p:attrNameLst>
                                      </p:cBhvr>
                                      <p:to>
                                        <p:strVal val="visible"/>
                                      </p:to>
                                    </p:set>
                                    <p:anim calcmode="lin" valueType="num">
                                      <p:cBhvr additive="base">
                                        <p:cTn id="18" dur="500" fill="hold"/>
                                        <p:tgtEl>
                                          <p:spTgt spid="4099">
                                            <p:txEl>
                                              <p:pRg st="1" end="1"/>
                                            </p:txEl>
                                          </p:spTgt>
                                        </p:tgtEl>
                                        <p:attrNameLst>
                                          <p:attrName>ppt_x</p:attrName>
                                        </p:attrNameLst>
                                      </p:cBhvr>
                                      <p:tavLst>
                                        <p:tav tm="0">
                                          <p:val>
                                            <p:strVal val="1+#ppt_w/2"/>
                                          </p:val>
                                        </p:tav>
                                        <p:tav tm="100000">
                                          <p:val>
                                            <p:strVal val="#ppt_x"/>
                                          </p:val>
                                        </p:tav>
                                      </p:tavLst>
                                    </p:anim>
                                    <p:anim calcmode="lin" valueType="num">
                                      <p:cBhvr additive="base">
                                        <p:cTn id="19" dur="500" fill="hold"/>
                                        <p:tgtEl>
                                          <p:spTgt spid="409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grpId="0" nodeType="clickEffect">
                                  <p:stCondLst>
                                    <p:cond delay="0"/>
                                  </p:stCondLst>
                                  <p:childTnLst>
                                    <p:set>
                                      <p:cBhvr>
                                        <p:cTn id="23" dur="1" fill="hold">
                                          <p:stCondLst>
                                            <p:cond delay="0"/>
                                          </p:stCondLst>
                                        </p:cTn>
                                        <p:tgtEl>
                                          <p:spTgt spid="4099">
                                            <p:txEl>
                                              <p:pRg st="2" end="2"/>
                                            </p:txEl>
                                          </p:spTgt>
                                        </p:tgtEl>
                                        <p:attrNameLst>
                                          <p:attrName>style.visibility</p:attrName>
                                        </p:attrNameLst>
                                      </p:cBhvr>
                                      <p:to>
                                        <p:strVal val="visible"/>
                                      </p:to>
                                    </p:set>
                                    <p:anim calcmode="lin" valueType="num">
                                      <p:cBhvr additive="base">
                                        <p:cTn id="24" dur="500" fill="hold"/>
                                        <p:tgtEl>
                                          <p:spTgt spid="4099">
                                            <p:txEl>
                                              <p:pRg st="2" end="2"/>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409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grpId="0" nodeType="clickEffect">
                                  <p:stCondLst>
                                    <p:cond delay="0"/>
                                  </p:stCondLst>
                                  <p:childTnLst>
                                    <p:set>
                                      <p:cBhvr>
                                        <p:cTn id="29" dur="1" fill="hold">
                                          <p:stCondLst>
                                            <p:cond delay="0"/>
                                          </p:stCondLst>
                                        </p:cTn>
                                        <p:tgtEl>
                                          <p:spTgt spid="4099">
                                            <p:txEl>
                                              <p:pRg st="3" end="3"/>
                                            </p:txEl>
                                          </p:spTgt>
                                        </p:tgtEl>
                                        <p:attrNameLst>
                                          <p:attrName>style.visibility</p:attrName>
                                        </p:attrNameLst>
                                      </p:cBhvr>
                                      <p:to>
                                        <p:strVal val="visible"/>
                                      </p:to>
                                    </p:set>
                                    <p:anim calcmode="lin" valueType="num">
                                      <p:cBhvr additive="base">
                                        <p:cTn id="30" dur="500" fill="hold"/>
                                        <p:tgtEl>
                                          <p:spTgt spid="4099">
                                            <p:txEl>
                                              <p:pRg st="3" end="3"/>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409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2" fill="hold" grpId="0" nodeType="clickEffect">
                                  <p:stCondLst>
                                    <p:cond delay="0"/>
                                  </p:stCondLst>
                                  <p:childTnLst>
                                    <p:set>
                                      <p:cBhvr>
                                        <p:cTn id="35" dur="1" fill="hold">
                                          <p:stCondLst>
                                            <p:cond delay="0"/>
                                          </p:stCondLst>
                                        </p:cTn>
                                        <p:tgtEl>
                                          <p:spTgt spid="4099">
                                            <p:txEl>
                                              <p:pRg st="4" end="4"/>
                                            </p:txEl>
                                          </p:spTgt>
                                        </p:tgtEl>
                                        <p:attrNameLst>
                                          <p:attrName>style.visibility</p:attrName>
                                        </p:attrNameLst>
                                      </p:cBhvr>
                                      <p:to>
                                        <p:strVal val="visible"/>
                                      </p:to>
                                    </p:set>
                                    <p:anim calcmode="lin" valueType="num">
                                      <p:cBhvr additive="base">
                                        <p:cTn id="36" dur="500" fill="hold"/>
                                        <p:tgtEl>
                                          <p:spTgt spid="4099">
                                            <p:txEl>
                                              <p:pRg st="4" end="4"/>
                                            </p:txEl>
                                          </p:spTgt>
                                        </p:tgtEl>
                                        <p:attrNameLst>
                                          <p:attrName>ppt_x</p:attrName>
                                        </p:attrNameLst>
                                      </p:cBhvr>
                                      <p:tavLst>
                                        <p:tav tm="0">
                                          <p:val>
                                            <p:strVal val="1+#ppt_w/2"/>
                                          </p:val>
                                        </p:tav>
                                        <p:tav tm="100000">
                                          <p:val>
                                            <p:strVal val="#ppt_x"/>
                                          </p:val>
                                        </p:tav>
                                      </p:tavLst>
                                    </p:anim>
                                    <p:anim calcmode="lin" valueType="num">
                                      <p:cBhvr additive="base">
                                        <p:cTn id="37" dur="500" fill="hold"/>
                                        <p:tgtEl>
                                          <p:spTgt spid="409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build="p">
        <p:tmplLst>
          <p:tmpl lvl="1">
            <p:tnLst>
              <p:par>
                <p:cTn presetID="2" presetClass="entr" presetSubtype="2" fill="hold" nodeType="clickEffect">
                  <p:stCondLst>
                    <p:cond delay="0"/>
                  </p:stCondLst>
                  <p:childTnLst>
                    <p:set>
                      <p:cBhvr>
                        <p:cTn dur="1" fill="hold">
                          <p:stCondLst>
                            <p:cond delay="0"/>
                          </p:stCondLst>
                        </p:cTn>
                        <p:tgtEl>
                          <p:spTgt spid="4099"/>
                        </p:tgtEl>
                        <p:attrNameLst>
                          <p:attrName>style.visibility</p:attrName>
                        </p:attrNameLst>
                      </p:cBhvr>
                      <p:to>
                        <p:strVal val="visible"/>
                      </p:to>
                    </p:set>
                    <p:anim calcmode="lin" valueType="num">
                      <p:cBhvr additive="base">
                        <p:cTn dur="500" fill="hold"/>
                        <p:tgtEl>
                          <p:spTgt spid="4099"/>
                        </p:tgtEl>
                        <p:attrNameLst>
                          <p:attrName>ppt_x</p:attrName>
                        </p:attrNameLst>
                      </p:cBhvr>
                      <p:tavLst>
                        <p:tav tm="0">
                          <p:val>
                            <p:strVal val="1+#ppt_w/2"/>
                          </p:val>
                        </p:tav>
                        <p:tav tm="100000">
                          <p:val>
                            <p:strVal val="#ppt_x"/>
                          </p:val>
                        </p:tav>
                      </p:tavLst>
                    </p:anim>
                    <p:anim calcmode="lin" valueType="num">
                      <p:cBhvr additive="base">
                        <p:cTn dur="500" fill="hold"/>
                        <p:tgtEl>
                          <p:spTgt spid="4099"/>
                        </p:tgtEl>
                        <p:attrNameLst>
                          <p:attrName>ppt_y</p:attrName>
                        </p:attrNameLst>
                      </p:cBhvr>
                      <p:tavLst>
                        <p:tav tm="0">
                          <p:val>
                            <p:strVal val="#ppt_y"/>
                          </p:val>
                        </p:tav>
                        <p:tav tm="100000">
                          <p:val>
                            <p:strVal val="#ppt_y"/>
                          </p:val>
                        </p:tav>
                      </p:tavLst>
                    </p:anim>
                  </p:childTnLst>
                </p:cTn>
              </p:par>
            </p:tnLst>
          </p:tmpl>
          <p:tmpl lvl="2">
            <p:tnLst>
              <p:par>
                <p:cTn presetID="2" presetClass="entr" presetSubtype="2" fill="hold" nodeType="clickEffect">
                  <p:stCondLst>
                    <p:cond delay="0"/>
                  </p:stCondLst>
                  <p:childTnLst>
                    <p:set>
                      <p:cBhvr>
                        <p:cTn dur="1" fill="hold">
                          <p:stCondLst>
                            <p:cond delay="0"/>
                          </p:stCondLst>
                        </p:cTn>
                        <p:tgtEl>
                          <p:spTgt spid="4099"/>
                        </p:tgtEl>
                        <p:attrNameLst>
                          <p:attrName>style.visibility</p:attrName>
                        </p:attrNameLst>
                      </p:cBhvr>
                      <p:to>
                        <p:strVal val="visible"/>
                      </p:to>
                    </p:set>
                    <p:anim calcmode="lin" valueType="num">
                      <p:cBhvr additive="base">
                        <p:cTn dur="500" fill="hold"/>
                        <p:tgtEl>
                          <p:spTgt spid="4099"/>
                        </p:tgtEl>
                        <p:attrNameLst>
                          <p:attrName>ppt_x</p:attrName>
                        </p:attrNameLst>
                      </p:cBhvr>
                      <p:tavLst>
                        <p:tav tm="0">
                          <p:val>
                            <p:strVal val="1+#ppt_w/2"/>
                          </p:val>
                        </p:tav>
                        <p:tav tm="100000">
                          <p:val>
                            <p:strVal val="#ppt_x"/>
                          </p:val>
                        </p:tav>
                      </p:tavLst>
                    </p:anim>
                    <p:anim calcmode="lin" valueType="num">
                      <p:cBhvr additive="base">
                        <p:cTn dur="500" fill="hold"/>
                        <p:tgtEl>
                          <p:spTgt spid="4099"/>
                        </p:tgtEl>
                        <p:attrNameLst>
                          <p:attrName>ppt_y</p:attrName>
                        </p:attrNameLst>
                      </p:cBhvr>
                      <p:tavLst>
                        <p:tav tm="0">
                          <p:val>
                            <p:strVal val="#ppt_y"/>
                          </p:val>
                        </p:tav>
                        <p:tav tm="100000">
                          <p:val>
                            <p:strVal val="#ppt_y"/>
                          </p:val>
                        </p:tav>
                      </p:tavLst>
                    </p:anim>
                  </p:childTnLst>
                </p:cTn>
              </p:par>
            </p:tnLst>
          </p:tmpl>
          <p:tmpl lvl="3">
            <p:tnLst>
              <p:par>
                <p:cTn presetID="2" presetClass="entr" presetSubtype="2" fill="hold" nodeType="clickEffect">
                  <p:stCondLst>
                    <p:cond delay="0"/>
                  </p:stCondLst>
                  <p:childTnLst>
                    <p:set>
                      <p:cBhvr>
                        <p:cTn dur="1" fill="hold">
                          <p:stCondLst>
                            <p:cond delay="0"/>
                          </p:stCondLst>
                        </p:cTn>
                        <p:tgtEl>
                          <p:spTgt spid="4099"/>
                        </p:tgtEl>
                        <p:attrNameLst>
                          <p:attrName>style.visibility</p:attrName>
                        </p:attrNameLst>
                      </p:cBhvr>
                      <p:to>
                        <p:strVal val="visible"/>
                      </p:to>
                    </p:set>
                    <p:anim calcmode="lin" valueType="num">
                      <p:cBhvr additive="base">
                        <p:cTn dur="500" fill="hold"/>
                        <p:tgtEl>
                          <p:spTgt spid="4099"/>
                        </p:tgtEl>
                        <p:attrNameLst>
                          <p:attrName>ppt_x</p:attrName>
                        </p:attrNameLst>
                      </p:cBhvr>
                      <p:tavLst>
                        <p:tav tm="0">
                          <p:val>
                            <p:strVal val="1+#ppt_w/2"/>
                          </p:val>
                        </p:tav>
                        <p:tav tm="100000">
                          <p:val>
                            <p:strVal val="#ppt_x"/>
                          </p:val>
                        </p:tav>
                      </p:tavLst>
                    </p:anim>
                    <p:anim calcmode="lin" valueType="num">
                      <p:cBhvr additive="base">
                        <p:cTn dur="500" fill="hold"/>
                        <p:tgtEl>
                          <p:spTgt spid="4099"/>
                        </p:tgtEl>
                        <p:attrNameLst>
                          <p:attrName>ppt_y</p:attrName>
                        </p:attrNameLst>
                      </p:cBhvr>
                      <p:tavLst>
                        <p:tav tm="0">
                          <p:val>
                            <p:strVal val="#ppt_y"/>
                          </p:val>
                        </p:tav>
                        <p:tav tm="100000">
                          <p:val>
                            <p:strVal val="#ppt_y"/>
                          </p:val>
                        </p:tav>
                      </p:tavLst>
                    </p:anim>
                  </p:childTnLst>
                </p:cTn>
              </p:par>
            </p:tnLst>
          </p:tmpl>
          <p:tmpl lvl="4">
            <p:tnLst>
              <p:par>
                <p:cTn presetID="2" presetClass="entr" presetSubtype="2" fill="hold" nodeType="clickEffect">
                  <p:stCondLst>
                    <p:cond delay="0"/>
                  </p:stCondLst>
                  <p:childTnLst>
                    <p:set>
                      <p:cBhvr>
                        <p:cTn dur="1" fill="hold">
                          <p:stCondLst>
                            <p:cond delay="0"/>
                          </p:stCondLst>
                        </p:cTn>
                        <p:tgtEl>
                          <p:spTgt spid="4099"/>
                        </p:tgtEl>
                        <p:attrNameLst>
                          <p:attrName>style.visibility</p:attrName>
                        </p:attrNameLst>
                      </p:cBhvr>
                      <p:to>
                        <p:strVal val="visible"/>
                      </p:to>
                    </p:set>
                    <p:anim calcmode="lin" valueType="num">
                      <p:cBhvr additive="base">
                        <p:cTn dur="500" fill="hold"/>
                        <p:tgtEl>
                          <p:spTgt spid="4099"/>
                        </p:tgtEl>
                        <p:attrNameLst>
                          <p:attrName>ppt_x</p:attrName>
                        </p:attrNameLst>
                      </p:cBhvr>
                      <p:tavLst>
                        <p:tav tm="0">
                          <p:val>
                            <p:strVal val="1+#ppt_w/2"/>
                          </p:val>
                        </p:tav>
                        <p:tav tm="100000">
                          <p:val>
                            <p:strVal val="#ppt_x"/>
                          </p:val>
                        </p:tav>
                      </p:tavLst>
                    </p:anim>
                    <p:anim calcmode="lin" valueType="num">
                      <p:cBhvr additive="base">
                        <p:cTn dur="500" fill="hold"/>
                        <p:tgtEl>
                          <p:spTgt spid="4099"/>
                        </p:tgtEl>
                        <p:attrNameLst>
                          <p:attrName>ppt_y</p:attrName>
                        </p:attrNameLst>
                      </p:cBhvr>
                      <p:tavLst>
                        <p:tav tm="0">
                          <p:val>
                            <p:strVal val="#ppt_y"/>
                          </p:val>
                        </p:tav>
                        <p:tav tm="100000">
                          <p:val>
                            <p:strVal val="#ppt_y"/>
                          </p:val>
                        </p:tav>
                      </p:tavLst>
                    </p:anim>
                  </p:childTnLst>
                </p:cTn>
              </p:par>
            </p:tnLst>
          </p:tmpl>
          <p:tmpl lvl="5">
            <p:tnLst>
              <p:par>
                <p:cTn presetID="2" presetClass="entr" presetSubtype="2" fill="hold" nodeType="clickEffect">
                  <p:stCondLst>
                    <p:cond delay="0"/>
                  </p:stCondLst>
                  <p:childTnLst>
                    <p:set>
                      <p:cBhvr>
                        <p:cTn dur="1" fill="hold">
                          <p:stCondLst>
                            <p:cond delay="0"/>
                          </p:stCondLst>
                        </p:cTn>
                        <p:tgtEl>
                          <p:spTgt spid="4099"/>
                        </p:tgtEl>
                        <p:attrNameLst>
                          <p:attrName>style.visibility</p:attrName>
                        </p:attrNameLst>
                      </p:cBhvr>
                      <p:to>
                        <p:strVal val="visible"/>
                      </p:to>
                    </p:set>
                    <p:anim calcmode="lin" valueType="num">
                      <p:cBhvr additive="base">
                        <p:cTn dur="500" fill="hold"/>
                        <p:tgtEl>
                          <p:spTgt spid="4099"/>
                        </p:tgtEl>
                        <p:attrNameLst>
                          <p:attrName>ppt_x</p:attrName>
                        </p:attrNameLst>
                      </p:cBhvr>
                      <p:tavLst>
                        <p:tav tm="0">
                          <p:val>
                            <p:strVal val="1+#ppt_w/2"/>
                          </p:val>
                        </p:tav>
                        <p:tav tm="100000">
                          <p:val>
                            <p:strVal val="#ppt_x"/>
                          </p:val>
                        </p:tav>
                      </p:tavLst>
                    </p:anim>
                    <p:anim calcmode="lin" valueType="num">
                      <p:cBhvr additive="base">
                        <p:cTn dur="500" fill="hold"/>
                        <p:tgtEl>
                          <p:spTgt spid="4099"/>
                        </p:tgtEl>
                        <p:attrNameLst>
                          <p:attrName>ppt_y</p:attrName>
                        </p:attrNameLst>
                      </p:cBhvr>
                      <p:tavLst>
                        <p:tav tm="0">
                          <p:val>
                            <p:strVal val="#ppt_y"/>
                          </p:val>
                        </p:tav>
                        <p:tav tm="100000">
                          <p:val>
                            <p:strVal val="#ppt_y"/>
                          </p:val>
                        </p:tav>
                      </p:tavLst>
                    </p:anim>
                  </p:childTnLst>
                </p:cTn>
              </p:par>
            </p:tnLst>
          </p:tmpl>
        </p:tmplLst>
      </p:bldP>
    </p:bldLst>
  </p:timing>
  <p:hf hdr="0" ftr="0" dt="0"/>
  <p:txStyles>
    <p:titleStyle>
      <a:lvl1pPr algn="l" rtl="0" fontAlgn="base">
        <a:spcBef>
          <a:spcPct val="0"/>
        </a:spcBef>
        <a:spcAft>
          <a:spcPct val="0"/>
        </a:spcAft>
        <a:defRPr sz="4800" b="1">
          <a:solidFill>
            <a:schemeClr val="tx1"/>
          </a:solidFill>
          <a:latin typeface="+mj-lt"/>
          <a:ea typeface="+mj-ea"/>
          <a:cs typeface="+mj-cs"/>
        </a:defRPr>
      </a:lvl1pPr>
      <a:lvl2pPr algn="l" rtl="0" fontAlgn="base">
        <a:spcBef>
          <a:spcPct val="0"/>
        </a:spcBef>
        <a:spcAft>
          <a:spcPct val="0"/>
        </a:spcAft>
        <a:defRPr sz="4800" b="1">
          <a:solidFill>
            <a:schemeClr val="tx1"/>
          </a:solidFill>
          <a:latin typeface="ElegaGarmnd BT" pitchFamily="18" charset="0"/>
        </a:defRPr>
      </a:lvl2pPr>
      <a:lvl3pPr algn="l" rtl="0" fontAlgn="base">
        <a:spcBef>
          <a:spcPct val="0"/>
        </a:spcBef>
        <a:spcAft>
          <a:spcPct val="0"/>
        </a:spcAft>
        <a:defRPr sz="4800" b="1">
          <a:solidFill>
            <a:schemeClr val="tx1"/>
          </a:solidFill>
          <a:latin typeface="ElegaGarmnd BT" pitchFamily="18" charset="0"/>
        </a:defRPr>
      </a:lvl3pPr>
      <a:lvl4pPr algn="l" rtl="0" fontAlgn="base">
        <a:spcBef>
          <a:spcPct val="0"/>
        </a:spcBef>
        <a:spcAft>
          <a:spcPct val="0"/>
        </a:spcAft>
        <a:defRPr sz="4800" b="1">
          <a:solidFill>
            <a:schemeClr val="tx1"/>
          </a:solidFill>
          <a:latin typeface="ElegaGarmnd BT" pitchFamily="18" charset="0"/>
        </a:defRPr>
      </a:lvl4pPr>
      <a:lvl5pPr algn="l" rtl="0" fontAlgn="base">
        <a:spcBef>
          <a:spcPct val="0"/>
        </a:spcBef>
        <a:spcAft>
          <a:spcPct val="0"/>
        </a:spcAft>
        <a:defRPr sz="4800" b="1">
          <a:solidFill>
            <a:schemeClr val="tx1"/>
          </a:solidFill>
          <a:latin typeface="ElegaGarmnd BT" pitchFamily="18" charset="0"/>
        </a:defRPr>
      </a:lvl5pPr>
      <a:lvl6pPr marL="457200" algn="l" rtl="0" fontAlgn="base">
        <a:spcBef>
          <a:spcPct val="0"/>
        </a:spcBef>
        <a:spcAft>
          <a:spcPct val="0"/>
        </a:spcAft>
        <a:defRPr sz="4800" b="1">
          <a:solidFill>
            <a:schemeClr val="tx1"/>
          </a:solidFill>
          <a:latin typeface="ElegaGarmnd BT" pitchFamily="18" charset="0"/>
        </a:defRPr>
      </a:lvl6pPr>
      <a:lvl7pPr marL="914400" algn="l" rtl="0" fontAlgn="base">
        <a:spcBef>
          <a:spcPct val="0"/>
        </a:spcBef>
        <a:spcAft>
          <a:spcPct val="0"/>
        </a:spcAft>
        <a:defRPr sz="4800" b="1">
          <a:solidFill>
            <a:schemeClr val="tx1"/>
          </a:solidFill>
          <a:latin typeface="ElegaGarmnd BT" pitchFamily="18" charset="0"/>
        </a:defRPr>
      </a:lvl7pPr>
      <a:lvl8pPr marL="1371600" algn="l" rtl="0" fontAlgn="base">
        <a:spcBef>
          <a:spcPct val="0"/>
        </a:spcBef>
        <a:spcAft>
          <a:spcPct val="0"/>
        </a:spcAft>
        <a:defRPr sz="4800" b="1">
          <a:solidFill>
            <a:schemeClr val="tx1"/>
          </a:solidFill>
          <a:latin typeface="ElegaGarmnd BT" pitchFamily="18" charset="0"/>
        </a:defRPr>
      </a:lvl8pPr>
      <a:lvl9pPr marL="1828800" algn="l" rtl="0" fontAlgn="base">
        <a:spcBef>
          <a:spcPct val="0"/>
        </a:spcBef>
        <a:spcAft>
          <a:spcPct val="0"/>
        </a:spcAft>
        <a:defRPr sz="4800" b="1">
          <a:solidFill>
            <a:schemeClr val="tx1"/>
          </a:solidFill>
          <a:latin typeface="ElegaGarmnd BT" pitchFamily="18" charset="0"/>
        </a:defRPr>
      </a:lvl9pPr>
    </p:titleStyle>
    <p:bodyStyle>
      <a:lvl1pPr marL="342900" indent="-342900" algn="l" rtl="0" fontAlgn="base">
        <a:spcBef>
          <a:spcPct val="20000"/>
        </a:spcBef>
        <a:spcAft>
          <a:spcPct val="0"/>
        </a:spcAft>
        <a:buClr>
          <a:srgbClr val="FFFFFF"/>
        </a:buClr>
        <a:buChar char="•"/>
        <a:defRPr sz="3200" b="1">
          <a:solidFill>
            <a:srgbClr val="FFFF00"/>
          </a:solidFill>
          <a:latin typeface="+mn-lt"/>
          <a:ea typeface="+mn-ea"/>
          <a:cs typeface="+mn-cs"/>
        </a:defRPr>
      </a:lvl1pPr>
      <a:lvl2pPr marL="742950" indent="-285750" algn="l" rtl="0" fontAlgn="base">
        <a:spcBef>
          <a:spcPct val="20000"/>
        </a:spcBef>
        <a:spcAft>
          <a:spcPct val="0"/>
        </a:spcAft>
        <a:buClr>
          <a:srgbClr val="FFFFFF"/>
        </a:buClr>
        <a:buChar char="•"/>
        <a:defRPr sz="2800" b="1">
          <a:solidFill>
            <a:srgbClr val="FFFF00"/>
          </a:solidFill>
          <a:latin typeface="+mn-lt"/>
        </a:defRPr>
      </a:lvl2pPr>
      <a:lvl3pPr marL="1143000" indent="-228600" algn="l" rtl="0" fontAlgn="base">
        <a:spcBef>
          <a:spcPct val="20000"/>
        </a:spcBef>
        <a:spcAft>
          <a:spcPct val="0"/>
        </a:spcAft>
        <a:buClr>
          <a:srgbClr val="FFFFFF"/>
        </a:buClr>
        <a:buChar char="•"/>
        <a:defRPr sz="2400" b="1">
          <a:solidFill>
            <a:srgbClr val="FFFF00"/>
          </a:solidFill>
          <a:latin typeface="+mn-lt"/>
        </a:defRPr>
      </a:lvl3pPr>
      <a:lvl4pPr marL="1600200" indent="-228600" algn="l" rtl="0" fontAlgn="base">
        <a:spcBef>
          <a:spcPct val="20000"/>
        </a:spcBef>
        <a:spcAft>
          <a:spcPct val="0"/>
        </a:spcAft>
        <a:buClr>
          <a:srgbClr val="FFFFFF"/>
        </a:buClr>
        <a:buChar char="•"/>
        <a:defRPr sz="2000" b="1">
          <a:solidFill>
            <a:srgbClr val="FFFF00"/>
          </a:solidFill>
          <a:latin typeface="+mn-lt"/>
        </a:defRPr>
      </a:lvl4pPr>
      <a:lvl5pPr marL="2057400" indent="-228600" algn="l" rtl="0" fontAlgn="base">
        <a:spcBef>
          <a:spcPct val="20000"/>
        </a:spcBef>
        <a:spcAft>
          <a:spcPct val="0"/>
        </a:spcAft>
        <a:buClr>
          <a:srgbClr val="FFFFFF"/>
        </a:buClr>
        <a:buChar char="•"/>
        <a:defRPr sz="2000" b="1">
          <a:solidFill>
            <a:srgbClr val="FFFF00"/>
          </a:solidFill>
          <a:latin typeface="+mn-lt"/>
        </a:defRPr>
      </a:lvl5pPr>
      <a:lvl6pPr marL="2514600" indent="-228600" algn="l" rtl="0" fontAlgn="base">
        <a:spcBef>
          <a:spcPct val="20000"/>
        </a:spcBef>
        <a:spcAft>
          <a:spcPct val="0"/>
        </a:spcAft>
        <a:buClr>
          <a:srgbClr val="FFFFFF"/>
        </a:buClr>
        <a:buChar char="•"/>
        <a:defRPr sz="2000" b="1">
          <a:solidFill>
            <a:srgbClr val="FFFF00"/>
          </a:solidFill>
          <a:latin typeface="+mn-lt"/>
        </a:defRPr>
      </a:lvl6pPr>
      <a:lvl7pPr marL="2971800" indent="-228600" algn="l" rtl="0" fontAlgn="base">
        <a:spcBef>
          <a:spcPct val="20000"/>
        </a:spcBef>
        <a:spcAft>
          <a:spcPct val="0"/>
        </a:spcAft>
        <a:buClr>
          <a:srgbClr val="FFFFFF"/>
        </a:buClr>
        <a:buChar char="•"/>
        <a:defRPr sz="2000" b="1">
          <a:solidFill>
            <a:srgbClr val="FFFF00"/>
          </a:solidFill>
          <a:latin typeface="+mn-lt"/>
        </a:defRPr>
      </a:lvl7pPr>
      <a:lvl8pPr marL="3429000" indent="-228600" algn="l" rtl="0" fontAlgn="base">
        <a:spcBef>
          <a:spcPct val="20000"/>
        </a:spcBef>
        <a:spcAft>
          <a:spcPct val="0"/>
        </a:spcAft>
        <a:buClr>
          <a:srgbClr val="FFFFFF"/>
        </a:buClr>
        <a:buChar char="•"/>
        <a:defRPr sz="2000" b="1">
          <a:solidFill>
            <a:srgbClr val="FFFF00"/>
          </a:solidFill>
          <a:latin typeface="+mn-lt"/>
        </a:defRPr>
      </a:lvl8pPr>
      <a:lvl9pPr marL="3886200" indent="-228600" algn="l" rtl="0" fontAlgn="base">
        <a:spcBef>
          <a:spcPct val="20000"/>
        </a:spcBef>
        <a:spcAft>
          <a:spcPct val="0"/>
        </a:spcAft>
        <a:buClr>
          <a:srgbClr val="FFFFFF"/>
        </a:buClr>
        <a:buChar char="•"/>
        <a:defRPr sz="2000" b="1">
          <a:solidFill>
            <a:srgbClr val="FFFF00"/>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4"/>
          </p:nvPr>
        </p:nvSpPr>
        <p:spPr/>
        <p:txBody>
          <a:bodyPr/>
          <a:lstStyle/>
          <a:p>
            <a:fld id="{60C8CF5C-398D-4B9A-B313-2FBB451A01FE}" type="slidenum">
              <a:rPr lang="en-US"/>
              <a:pPr/>
              <a:t>1</a:t>
            </a:fld>
            <a:endParaRPr lang="en-US"/>
          </a:p>
        </p:txBody>
      </p:sp>
      <p:sp>
        <p:nvSpPr>
          <p:cNvPr id="2051" name="Rectangle 3"/>
          <p:cNvSpPr>
            <a:spLocks noGrp="1" noChangeArrowheads="1"/>
          </p:cNvSpPr>
          <p:nvPr>
            <p:ph type="subTitle" idx="1"/>
          </p:nvPr>
        </p:nvSpPr>
        <p:spPr>
          <a:xfrm>
            <a:off x="1447800" y="685800"/>
            <a:ext cx="6248400" cy="1905000"/>
          </a:xfrm>
        </p:spPr>
        <p:txBody>
          <a:bodyPr/>
          <a:lstStyle/>
          <a:p>
            <a:pPr algn="ctr"/>
            <a:r>
              <a:rPr lang="en-US" sz="4000" dirty="0"/>
              <a:t>Lecture: Forensic Serology - Immunoassays</a:t>
            </a:r>
          </a:p>
        </p:txBody>
      </p:sp>
      <p:sp>
        <p:nvSpPr>
          <p:cNvPr id="2052" name="Rectangle 4"/>
          <p:cNvSpPr>
            <a:spLocks noChangeArrowheads="1"/>
          </p:cNvSpPr>
          <p:nvPr/>
        </p:nvSpPr>
        <p:spPr bwMode="auto">
          <a:xfrm>
            <a:off x="990600" y="2743200"/>
            <a:ext cx="7772400" cy="3733800"/>
          </a:xfrm>
          <a:prstGeom prst="rect">
            <a:avLst/>
          </a:prstGeom>
          <a:noFill/>
          <a:ln w="9525">
            <a:noFill/>
            <a:miter lim="800000"/>
            <a:headEnd/>
            <a:tailEnd/>
          </a:ln>
          <a:effectLst/>
        </p:spPr>
        <p:txBody>
          <a:bodyPr/>
          <a:lstStyle/>
          <a:p>
            <a:pPr marL="342900" indent="-342900">
              <a:lnSpc>
                <a:spcPct val="90000"/>
              </a:lnSpc>
              <a:spcBef>
                <a:spcPct val="20000"/>
              </a:spcBef>
              <a:buClr>
                <a:srgbClr val="FFFFFF"/>
              </a:buClr>
            </a:pPr>
            <a:r>
              <a:rPr lang="en-US" sz="2000" b="1">
                <a:solidFill>
                  <a:srgbClr val="FFFF00"/>
                </a:solidFill>
                <a:latin typeface="ElegaGarmnd BT" pitchFamily="18" charset="0"/>
              </a:rPr>
              <a:t>Antibody/Antigen reaction provides the means of generating a measurable result.</a:t>
            </a:r>
          </a:p>
          <a:p>
            <a:pPr marL="342900" indent="-342900">
              <a:lnSpc>
                <a:spcPct val="90000"/>
              </a:lnSpc>
              <a:spcBef>
                <a:spcPct val="20000"/>
              </a:spcBef>
              <a:buClr>
                <a:srgbClr val="FFFFFF"/>
              </a:buClr>
            </a:pPr>
            <a:endParaRPr lang="en-US" sz="2000" b="1">
              <a:solidFill>
                <a:srgbClr val="FFFF00"/>
              </a:solidFill>
              <a:latin typeface="ElegaGarmnd BT" pitchFamily="18" charset="0"/>
            </a:endParaRPr>
          </a:p>
          <a:p>
            <a:pPr marL="342900" indent="-342900">
              <a:lnSpc>
                <a:spcPct val="90000"/>
              </a:lnSpc>
              <a:spcBef>
                <a:spcPct val="20000"/>
              </a:spcBef>
              <a:buClr>
                <a:srgbClr val="FFFFFF"/>
              </a:buClr>
            </a:pPr>
            <a:r>
              <a:rPr lang="en-US" sz="2000" b="1">
                <a:solidFill>
                  <a:srgbClr val="FFFF00"/>
                </a:solidFill>
                <a:latin typeface="ElegaGarmnd BT" pitchFamily="18" charset="0"/>
              </a:rPr>
              <a:t>“Immuno” refers to an immune response that causes the body to generate antibodies.</a:t>
            </a:r>
          </a:p>
          <a:p>
            <a:pPr marL="342900" indent="-342900">
              <a:lnSpc>
                <a:spcPct val="90000"/>
              </a:lnSpc>
              <a:spcBef>
                <a:spcPct val="20000"/>
              </a:spcBef>
              <a:buClr>
                <a:srgbClr val="FFFFFF"/>
              </a:buClr>
            </a:pPr>
            <a:endParaRPr lang="en-US" sz="2000" b="1">
              <a:solidFill>
                <a:srgbClr val="FFFF00"/>
              </a:solidFill>
              <a:latin typeface="ElegaGarmnd BT" pitchFamily="18" charset="0"/>
            </a:endParaRPr>
          </a:p>
          <a:p>
            <a:pPr marL="342900" indent="-342900">
              <a:lnSpc>
                <a:spcPct val="90000"/>
              </a:lnSpc>
              <a:spcBef>
                <a:spcPct val="20000"/>
              </a:spcBef>
              <a:buClr>
                <a:srgbClr val="FFFFFF"/>
              </a:buClr>
            </a:pPr>
            <a:r>
              <a:rPr lang="en-US" sz="2000" b="1">
                <a:solidFill>
                  <a:srgbClr val="FFFF00"/>
                </a:solidFill>
                <a:latin typeface="ElegaGarmnd BT" pitchFamily="18" charset="0"/>
              </a:rPr>
              <a:t>“Assay” refers to a test.</a:t>
            </a:r>
          </a:p>
          <a:p>
            <a:pPr marL="342900" indent="-342900">
              <a:lnSpc>
                <a:spcPct val="90000"/>
              </a:lnSpc>
              <a:spcBef>
                <a:spcPct val="20000"/>
              </a:spcBef>
              <a:buClr>
                <a:srgbClr val="FFFFFF"/>
              </a:buClr>
            </a:pPr>
            <a:endParaRPr lang="en-US" sz="2000" b="1">
              <a:solidFill>
                <a:srgbClr val="FFFF00"/>
              </a:solidFill>
              <a:latin typeface="ElegaGarmnd BT" pitchFamily="18" charset="0"/>
            </a:endParaRPr>
          </a:p>
          <a:p>
            <a:pPr marL="342900" indent="-342900">
              <a:lnSpc>
                <a:spcPct val="90000"/>
              </a:lnSpc>
              <a:spcBef>
                <a:spcPct val="20000"/>
              </a:spcBef>
              <a:buClr>
                <a:srgbClr val="FFFFFF"/>
              </a:buClr>
            </a:pPr>
            <a:r>
              <a:rPr lang="en-US" sz="2000" b="1">
                <a:solidFill>
                  <a:srgbClr val="FFFF00"/>
                </a:solidFill>
                <a:latin typeface="ElegaGarmnd BT" pitchFamily="18" charset="0"/>
              </a:rPr>
              <a:t>An immunoassay is a test that uses immunocomplexing when antibodies and antigens are brought together.</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C79BA00C-2524-4759-9B74-7623D8054CD0}" type="slidenum">
              <a:rPr lang="en-US"/>
              <a:pPr/>
              <a:t>10</a:t>
            </a:fld>
            <a:endParaRPr lang="en-US"/>
          </a:p>
        </p:txBody>
      </p:sp>
      <p:sp>
        <p:nvSpPr>
          <p:cNvPr id="57346" name="Rectangle 2"/>
          <p:cNvSpPr>
            <a:spLocks noGrp="1" noChangeArrowheads="1"/>
          </p:cNvSpPr>
          <p:nvPr>
            <p:ph type="title"/>
          </p:nvPr>
        </p:nvSpPr>
        <p:spPr/>
        <p:txBody>
          <a:bodyPr/>
          <a:lstStyle/>
          <a:p>
            <a:r>
              <a:rPr lang="en-US" sz="4400"/>
              <a:t>Radioimmunoassay (RIA)</a:t>
            </a:r>
          </a:p>
        </p:txBody>
      </p:sp>
      <p:sp>
        <p:nvSpPr>
          <p:cNvPr id="57347" name="Rectangle 3"/>
          <p:cNvSpPr>
            <a:spLocks noGrp="1" noChangeArrowheads="1"/>
          </p:cNvSpPr>
          <p:nvPr>
            <p:ph type="body" sz="half" idx="1"/>
          </p:nvPr>
        </p:nvSpPr>
        <p:spPr/>
        <p:txBody>
          <a:bodyPr/>
          <a:lstStyle/>
          <a:p>
            <a:r>
              <a:rPr lang="en-US"/>
              <a:t>Radioimmunoassay (RIA) techniques were developed in the 1960s and use radioactive isotopes as a label</a:t>
            </a:r>
          </a:p>
          <a:p>
            <a:endParaRPr lang="en-US"/>
          </a:p>
          <a:p>
            <a:endParaRPr lang="en-US" sz="2800"/>
          </a:p>
          <a:p>
            <a:endParaRPr lang="en-US" sz="2800"/>
          </a:p>
          <a:p>
            <a:endParaRPr lang="en-US" sz="2800"/>
          </a:p>
        </p:txBody>
      </p:sp>
      <p:pic>
        <p:nvPicPr>
          <p:cNvPr id="57349" name="Picture 5" descr="2-1"/>
          <p:cNvPicPr>
            <a:picLocks noChangeAspect="1" noChangeArrowheads="1"/>
          </p:cNvPicPr>
          <p:nvPr>
            <p:ph sz="half" idx="2"/>
          </p:nvPr>
        </p:nvPicPr>
        <p:blipFill>
          <a:blip r:embed="rId3"/>
          <a:srcRect/>
          <a:stretch>
            <a:fillRect/>
          </a:stretch>
        </p:blipFill>
        <p:spPr>
          <a:xfrm>
            <a:off x="1219200" y="3733800"/>
            <a:ext cx="7772400" cy="1682750"/>
          </a:xfrm>
          <a:noFill/>
          <a:ln/>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8994DD92-6E0A-4FFE-AAE1-5C28B0E908B3}" type="slidenum">
              <a:rPr lang="en-US"/>
              <a:pPr/>
              <a:t>11</a:t>
            </a:fld>
            <a:endParaRPr lang="en-US"/>
          </a:p>
        </p:txBody>
      </p:sp>
      <p:sp>
        <p:nvSpPr>
          <p:cNvPr id="60418" name="Rectangle 2"/>
          <p:cNvSpPr>
            <a:spLocks noGrp="1" noChangeArrowheads="1"/>
          </p:cNvSpPr>
          <p:nvPr>
            <p:ph type="title"/>
          </p:nvPr>
        </p:nvSpPr>
        <p:spPr/>
        <p:txBody>
          <a:bodyPr/>
          <a:lstStyle/>
          <a:p>
            <a:r>
              <a:rPr lang="en-US" sz="4400"/>
              <a:t>Enzyme Immunoassay (EIA)</a:t>
            </a:r>
          </a:p>
        </p:txBody>
      </p:sp>
      <p:sp>
        <p:nvSpPr>
          <p:cNvPr id="60419" name="Rectangle 3"/>
          <p:cNvSpPr>
            <a:spLocks noGrp="1" noChangeArrowheads="1"/>
          </p:cNvSpPr>
          <p:nvPr>
            <p:ph type="body" idx="1"/>
          </p:nvPr>
        </p:nvSpPr>
        <p:spPr>
          <a:xfrm>
            <a:off x="1143000" y="1295400"/>
            <a:ext cx="7391400" cy="4648200"/>
          </a:xfrm>
        </p:spPr>
        <p:txBody>
          <a:bodyPr/>
          <a:lstStyle/>
          <a:p>
            <a:r>
              <a:rPr lang="en-US" sz="2800"/>
              <a:t>In enzyme immunoassays (EIA), enzyme labels are used instead of radioactive labels.</a:t>
            </a:r>
          </a:p>
          <a:p>
            <a:endParaRPr lang="en-US" sz="1000"/>
          </a:p>
          <a:p>
            <a:r>
              <a:rPr lang="en-US" sz="2800"/>
              <a:t>Typical enzyme labels include alkaline phosphatase, horseradish peroxidase and </a:t>
            </a:r>
            <a:r>
              <a:rPr lang="en-US" sz="2800">
                <a:latin typeface="Symbol" pitchFamily="18" charset="2"/>
              </a:rPr>
              <a:t>b</a:t>
            </a:r>
            <a:r>
              <a:rPr lang="en-US" sz="2800"/>
              <a:t>-galatosidase.</a:t>
            </a:r>
          </a:p>
          <a:p>
            <a:endParaRPr lang="en-US" sz="1000"/>
          </a:p>
          <a:p>
            <a:r>
              <a:rPr lang="en-US" sz="2800"/>
              <a:t>EIA tests typically use a change in color, emmission of light or other signal.</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610E6760-AA89-48AF-BD18-A21D235EB462}" type="slidenum">
              <a:rPr lang="en-US"/>
              <a:pPr/>
              <a:t>12</a:t>
            </a:fld>
            <a:endParaRPr lang="en-US"/>
          </a:p>
        </p:txBody>
      </p:sp>
      <p:sp>
        <p:nvSpPr>
          <p:cNvPr id="61442" name="Rectangle 2"/>
          <p:cNvSpPr>
            <a:spLocks noGrp="1" noChangeArrowheads="1"/>
          </p:cNvSpPr>
          <p:nvPr>
            <p:ph type="title"/>
          </p:nvPr>
        </p:nvSpPr>
        <p:spPr>
          <a:xfrm>
            <a:off x="1143000" y="152400"/>
            <a:ext cx="7772400" cy="1371600"/>
          </a:xfrm>
        </p:spPr>
        <p:txBody>
          <a:bodyPr/>
          <a:lstStyle/>
          <a:p>
            <a:r>
              <a:rPr lang="en-US" sz="4400"/>
              <a:t>Enzyme Immunoassay (ELISA)</a:t>
            </a:r>
          </a:p>
        </p:txBody>
      </p:sp>
      <p:sp>
        <p:nvSpPr>
          <p:cNvPr id="61443" name="Rectangle 3"/>
          <p:cNvSpPr>
            <a:spLocks noGrp="1" noChangeArrowheads="1"/>
          </p:cNvSpPr>
          <p:nvPr>
            <p:ph type="body" idx="1"/>
          </p:nvPr>
        </p:nvSpPr>
        <p:spPr/>
        <p:txBody>
          <a:bodyPr/>
          <a:lstStyle/>
          <a:p>
            <a:r>
              <a:rPr lang="en-US" dirty="0"/>
              <a:t>Enzyme Linked </a:t>
            </a:r>
            <a:r>
              <a:rPr lang="en-US" dirty="0" err="1"/>
              <a:t>Immunosorbent</a:t>
            </a:r>
            <a:r>
              <a:rPr lang="en-US" dirty="0"/>
              <a:t> Assay (ELISA) is an application of solid phase heterogeneous sandwich immunoassay that combines enzyme-antibody label reagent with a solid phase bound antibody.</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D3BF7DAD-388E-47B8-9F6B-5C78692F268F}" type="slidenum">
              <a:rPr lang="en-US"/>
              <a:pPr/>
              <a:t>13</a:t>
            </a:fld>
            <a:endParaRPr lang="en-US"/>
          </a:p>
        </p:txBody>
      </p:sp>
      <p:sp>
        <p:nvSpPr>
          <p:cNvPr id="63490" name="Rectangle 2"/>
          <p:cNvSpPr>
            <a:spLocks noGrp="1" noChangeArrowheads="1"/>
          </p:cNvSpPr>
          <p:nvPr>
            <p:ph type="title"/>
          </p:nvPr>
        </p:nvSpPr>
        <p:spPr>
          <a:xfrm>
            <a:off x="457200" y="304800"/>
            <a:ext cx="8534400" cy="533400"/>
          </a:xfrm>
        </p:spPr>
        <p:txBody>
          <a:bodyPr/>
          <a:lstStyle/>
          <a:p>
            <a:r>
              <a:rPr lang="en-US" sz="2800"/>
              <a:t>Fluorescence Polarization Immunoassay (FPIA)</a:t>
            </a:r>
            <a:endParaRPr lang="en-US" sz="4200"/>
          </a:p>
        </p:txBody>
      </p:sp>
      <p:sp>
        <p:nvSpPr>
          <p:cNvPr id="63491" name="Rectangle 3"/>
          <p:cNvSpPr>
            <a:spLocks noGrp="1" noChangeArrowheads="1"/>
          </p:cNvSpPr>
          <p:nvPr>
            <p:ph type="body" sz="half" idx="1"/>
          </p:nvPr>
        </p:nvSpPr>
        <p:spPr>
          <a:xfrm>
            <a:off x="990600" y="1143000"/>
            <a:ext cx="7772400" cy="3505200"/>
          </a:xfrm>
        </p:spPr>
        <p:txBody>
          <a:bodyPr/>
          <a:lstStyle/>
          <a:p>
            <a:pPr>
              <a:lnSpc>
                <a:spcPct val="90000"/>
              </a:lnSpc>
            </a:pPr>
            <a:r>
              <a:rPr lang="en-US" sz="1800"/>
              <a:t>Fluorescence Poloarization Immunoassy (FPIA) is a type of homogeneous competitive fluoresence immunoassay.</a:t>
            </a:r>
          </a:p>
          <a:p>
            <a:pPr>
              <a:lnSpc>
                <a:spcPct val="90000"/>
              </a:lnSpc>
            </a:pPr>
            <a:endParaRPr lang="en-US" sz="1800"/>
          </a:p>
          <a:p>
            <a:pPr>
              <a:lnSpc>
                <a:spcPct val="90000"/>
              </a:lnSpc>
            </a:pPr>
            <a:r>
              <a:rPr lang="en-US" sz="1800"/>
              <a:t>With competitive binding, antigen from the specimen and antigen-fluorescein (AgF) labeled reagent compete for binding sites on the antibody.</a:t>
            </a:r>
          </a:p>
          <a:p>
            <a:pPr>
              <a:lnSpc>
                <a:spcPct val="90000"/>
              </a:lnSpc>
            </a:pPr>
            <a:r>
              <a:rPr lang="en-US" sz="1800"/>
              <a:t>FPIA is used to provide accurate and sensitive measurements of small toxicological analytes such as therapeutic drugs and drugs of abuse.</a:t>
            </a:r>
          </a:p>
          <a:p>
            <a:pPr>
              <a:lnSpc>
                <a:spcPct val="90000"/>
              </a:lnSpc>
            </a:pPr>
            <a:endParaRPr lang="en-US" sz="1800"/>
          </a:p>
          <a:p>
            <a:pPr>
              <a:lnSpc>
                <a:spcPct val="90000"/>
              </a:lnSpc>
            </a:pPr>
            <a:r>
              <a:rPr lang="en-US" sz="1800"/>
              <a:t>The FPIA reagent includes the antibody reagent, a tracer, and a pretreatment detergent.</a:t>
            </a:r>
            <a:endParaRPr lang="en-US" sz="2400"/>
          </a:p>
        </p:txBody>
      </p:sp>
      <p:pic>
        <p:nvPicPr>
          <p:cNvPr id="63493" name="Picture 5" descr="2-2"/>
          <p:cNvPicPr>
            <a:picLocks noChangeAspect="1" noChangeArrowheads="1"/>
          </p:cNvPicPr>
          <p:nvPr>
            <p:ph sz="half" idx="2"/>
          </p:nvPr>
        </p:nvPicPr>
        <p:blipFill>
          <a:blip r:embed="rId2" cstate="print"/>
          <a:srcRect/>
          <a:stretch>
            <a:fillRect/>
          </a:stretch>
        </p:blipFill>
        <p:spPr>
          <a:xfrm>
            <a:off x="1600200" y="4876800"/>
            <a:ext cx="6629400" cy="1443038"/>
          </a:xfrm>
          <a:noFill/>
          <a:ln/>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54D4F05A-190F-4961-95F8-481553BF0745}" type="slidenum">
              <a:rPr lang="en-US"/>
              <a:pPr/>
              <a:t>14</a:t>
            </a:fld>
            <a:endParaRPr lang="en-US"/>
          </a:p>
        </p:txBody>
      </p:sp>
      <p:sp>
        <p:nvSpPr>
          <p:cNvPr id="67586" name="Rectangle 2"/>
          <p:cNvSpPr>
            <a:spLocks noGrp="1" noChangeArrowheads="1"/>
          </p:cNvSpPr>
          <p:nvPr>
            <p:ph type="title"/>
          </p:nvPr>
        </p:nvSpPr>
        <p:spPr>
          <a:xfrm>
            <a:off x="457200" y="152400"/>
            <a:ext cx="8915400" cy="1524000"/>
          </a:xfrm>
        </p:spPr>
        <p:txBody>
          <a:bodyPr/>
          <a:lstStyle/>
          <a:p>
            <a:r>
              <a:rPr lang="en-US" sz="4200"/>
              <a:t>Fluorescence Polarization Immunoassay</a:t>
            </a:r>
          </a:p>
        </p:txBody>
      </p:sp>
      <p:sp>
        <p:nvSpPr>
          <p:cNvPr id="67587" name="Rectangle 3"/>
          <p:cNvSpPr>
            <a:spLocks noGrp="1" noChangeArrowheads="1"/>
          </p:cNvSpPr>
          <p:nvPr>
            <p:ph type="body" idx="1"/>
          </p:nvPr>
        </p:nvSpPr>
        <p:spPr/>
        <p:txBody>
          <a:bodyPr/>
          <a:lstStyle/>
          <a:p>
            <a:r>
              <a:rPr lang="en-US"/>
              <a:t>FPIA uses three concepts to measure specific analytes in a homogeneous format:</a:t>
            </a:r>
          </a:p>
          <a:p>
            <a:endParaRPr lang="en-US" sz="1200"/>
          </a:p>
          <a:p>
            <a:pPr lvl="1"/>
            <a:r>
              <a:rPr lang="en-US"/>
              <a:t>Fluorescence</a:t>
            </a:r>
          </a:p>
          <a:p>
            <a:pPr lvl="1"/>
            <a:endParaRPr lang="en-US" sz="1000"/>
          </a:p>
          <a:p>
            <a:pPr lvl="1"/>
            <a:r>
              <a:rPr lang="en-US"/>
              <a:t>Rotation of molecules in solution</a:t>
            </a:r>
          </a:p>
          <a:p>
            <a:pPr lvl="1"/>
            <a:endParaRPr lang="en-US" sz="1000"/>
          </a:p>
          <a:p>
            <a:pPr lvl="1"/>
            <a:r>
              <a:rPr lang="en-US"/>
              <a:t>Polarized light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FD2F1C42-2850-4A6B-8498-BE8D50650DFB}" type="slidenum">
              <a:rPr lang="en-US"/>
              <a:pPr/>
              <a:t>15</a:t>
            </a:fld>
            <a:endParaRPr lang="en-US"/>
          </a:p>
        </p:txBody>
      </p:sp>
      <p:sp>
        <p:nvSpPr>
          <p:cNvPr id="68610" name="Rectangle 2"/>
          <p:cNvSpPr>
            <a:spLocks noGrp="1" noChangeArrowheads="1"/>
          </p:cNvSpPr>
          <p:nvPr>
            <p:ph type="title"/>
          </p:nvPr>
        </p:nvSpPr>
        <p:spPr/>
        <p:txBody>
          <a:bodyPr/>
          <a:lstStyle/>
          <a:p>
            <a:r>
              <a:rPr lang="en-US" sz="4400"/>
              <a:t>Fluorescence</a:t>
            </a:r>
          </a:p>
        </p:txBody>
      </p:sp>
      <p:sp>
        <p:nvSpPr>
          <p:cNvPr id="68611" name="Rectangle 3"/>
          <p:cNvSpPr>
            <a:spLocks noGrp="1" noChangeArrowheads="1"/>
          </p:cNvSpPr>
          <p:nvPr>
            <p:ph type="body" sz="half" idx="1"/>
          </p:nvPr>
        </p:nvSpPr>
        <p:spPr>
          <a:xfrm>
            <a:off x="838200" y="1219200"/>
            <a:ext cx="7772400" cy="2971800"/>
          </a:xfrm>
        </p:spPr>
        <p:txBody>
          <a:bodyPr/>
          <a:lstStyle/>
          <a:p>
            <a:pPr>
              <a:lnSpc>
                <a:spcPct val="90000"/>
              </a:lnSpc>
            </a:pPr>
            <a:r>
              <a:rPr lang="en-US" sz="2000"/>
              <a:t>Fluorescein is a fluorescence label that absorbs light at 490 nm and releases this energy at 520 nm.</a:t>
            </a:r>
          </a:p>
          <a:p>
            <a:pPr>
              <a:lnSpc>
                <a:spcPct val="90000"/>
              </a:lnSpc>
              <a:buFontTx/>
              <a:buNone/>
            </a:pPr>
            <a:endParaRPr lang="en-US" sz="2000"/>
          </a:p>
          <a:p>
            <a:pPr>
              <a:lnSpc>
                <a:spcPct val="90000"/>
              </a:lnSpc>
            </a:pPr>
            <a:r>
              <a:rPr lang="en-US" sz="2000"/>
              <a:t>Larger molecules rotate more slowly in solution that smaller molecules.</a:t>
            </a:r>
          </a:p>
          <a:p>
            <a:pPr>
              <a:lnSpc>
                <a:spcPct val="90000"/>
              </a:lnSpc>
            </a:pPr>
            <a:endParaRPr lang="en-US" sz="2000"/>
          </a:p>
          <a:p>
            <a:pPr>
              <a:lnSpc>
                <a:spcPct val="90000"/>
              </a:lnSpc>
            </a:pPr>
            <a:r>
              <a:rPr lang="en-US" sz="2000"/>
              <a:t>Because of this, we can distinguish between the smaller antigen-fluorescein (AgF) label from antibody bound antigen-fluorescein (Ab-AgF).</a:t>
            </a:r>
            <a:endParaRPr lang="en-US" sz="2400"/>
          </a:p>
        </p:txBody>
      </p:sp>
      <p:pic>
        <p:nvPicPr>
          <p:cNvPr id="68613" name="Picture 5" descr="2-3"/>
          <p:cNvPicPr>
            <a:picLocks noChangeAspect="1" noChangeArrowheads="1"/>
          </p:cNvPicPr>
          <p:nvPr>
            <p:ph sz="half" idx="2"/>
          </p:nvPr>
        </p:nvPicPr>
        <p:blipFill>
          <a:blip r:embed="rId2" cstate="print"/>
          <a:srcRect/>
          <a:stretch>
            <a:fillRect/>
          </a:stretch>
        </p:blipFill>
        <p:spPr>
          <a:xfrm>
            <a:off x="1905000" y="4419600"/>
            <a:ext cx="5764213" cy="1616075"/>
          </a:xfrm>
          <a:noFill/>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5"/>
          <p:cNvSpPr>
            <a:spLocks noGrp="1"/>
          </p:cNvSpPr>
          <p:nvPr>
            <p:ph type="sldNum" sz="quarter" idx="12"/>
          </p:nvPr>
        </p:nvSpPr>
        <p:spPr/>
        <p:txBody>
          <a:bodyPr/>
          <a:lstStyle/>
          <a:p>
            <a:fld id="{D9EA74BD-5904-4ECA-9EDE-1BCDD57326B2}" type="slidenum">
              <a:rPr lang="en-US"/>
              <a:pPr/>
              <a:t>16</a:t>
            </a:fld>
            <a:endParaRPr lang="en-US"/>
          </a:p>
        </p:txBody>
      </p:sp>
      <p:sp>
        <p:nvSpPr>
          <p:cNvPr id="71682" name="Rectangle 2"/>
          <p:cNvSpPr>
            <a:spLocks noGrp="1" noChangeArrowheads="1"/>
          </p:cNvSpPr>
          <p:nvPr>
            <p:ph type="title"/>
          </p:nvPr>
        </p:nvSpPr>
        <p:spPr/>
        <p:txBody>
          <a:bodyPr/>
          <a:lstStyle/>
          <a:p>
            <a:r>
              <a:rPr lang="en-US" sz="4400"/>
              <a:t>Polarized Light</a:t>
            </a:r>
          </a:p>
        </p:txBody>
      </p:sp>
      <p:sp>
        <p:nvSpPr>
          <p:cNvPr id="71683" name="Rectangle 3"/>
          <p:cNvSpPr>
            <a:spLocks noGrp="1" noChangeArrowheads="1"/>
          </p:cNvSpPr>
          <p:nvPr>
            <p:ph type="body" idx="1"/>
          </p:nvPr>
        </p:nvSpPr>
        <p:spPr>
          <a:xfrm>
            <a:off x="1066800" y="1676400"/>
            <a:ext cx="3733800" cy="4953000"/>
          </a:xfrm>
        </p:spPr>
        <p:txBody>
          <a:bodyPr/>
          <a:lstStyle/>
          <a:p>
            <a:pPr>
              <a:lnSpc>
                <a:spcPct val="90000"/>
              </a:lnSpc>
            </a:pPr>
            <a:r>
              <a:rPr lang="en-US" sz="1800"/>
              <a:t>When polarized light is absorbed by AgF, the molecule rotates quickly before the light is emitted as fluorescence.</a:t>
            </a:r>
          </a:p>
          <a:p>
            <a:pPr>
              <a:lnSpc>
                <a:spcPct val="90000"/>
              </a:lnSpc>
            </a:pPr>
            <a:r>
              <a:rPr lang="en-US" sz="1800"/>
              <a:t>When the larger-sized Ab-AgF complex absorbs the polarized light, it rotates more slowly  and the light is emitted in the same plane and the detector can measure it.</a:t>
            </a:r>
          </a:p>
          <a:p>
            <a:pPr>
              <a:lnSpc>
                <a:spcPct val="90000"/>
              </a:lnSpc>
            </a:pPr>
            <a:r>
              <a:rPr lang="en-US" sz="1800"/>
              <a:t>FPIA results in an inverse response curve such that lower levels of patient analyte result in a higher signal.</a:t>
            </a:r>
            <a:endParaRPr lang="en-US" sz="2800"/>
          </a:p>
        </p:txBody>
      </p:sp>
      <p:pic>
        <p:nvPicPr>
          <p:cNvPr id="71684" name="Picture 4" descr="2-5"/>
          <p:cNvPicPr>
            <a:picLocks noChangeAspect="1" noChangeArrowheads="1"/>
          </p:cNvPicPr>
          <p:nvPr/>
        </p:nvPicPr>
        <p:blipFill>
          <a:blip r:embed="rId2" cstate="print"/>
          <a:srcRect/>
          <a:stretch>
            <a:fillRect/>
          </a:stretch>
        </p:blipFill>
        <p:spPr bwMode="auto">
          <a:xfrm>
            <a:off x="4800600" y="2057400"/>
            <a:ext cx="4343400" cy="1514475"/>
          </a:xfrm>
          <a:prstGeom prst="rect">
            <a:avLst/>
          </a:prstGeom>
          <a:noFill/>
          <a:ln w="9525">
            <a:noFill/>
            <a:miter lim="800000"/>
            <a:headEnd/>
            <a:tailEnd/>
          </a:ln>
        </p:spPr>
      </p:pic>
      <p:pic>
        <p:nvPicPr>
          <p:cNvPr id="71685" name="Picture 5" descr="2-6"/>
          <p:cNvPicPr>
            <a:picLocks noChangeAspect="1" noChangeArrowheads="1"/>
          </p:cNvPicPr>
          <p:nvPr/>
        </p:nvPicPr>
        <p:blipFill>
          <a:blip r:embed="rId3" cstate="print"/>
          <a:srcRect/>
          <a:stretch>
            <a:fillRect/>
          </a:stretch>
        </p:blipFill>
        <p:spPr bwMode="auto">
          <a:xfrm>
            <a:off x="5410200" y="3657600"/>
            <a:ext cx="3124200" cy="2684463"/>
          </a:xfrm>
          <a:prstGeom prst="rect">
            <a:avLst/>
          </a:prstGeom>
          <a:noFill/>
          <a:ln w="9525">
            <a:no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DBE94606-7B09-4AA2-A136-FC1448624CB0}" type="slidenum">
              <a:rPr lang="en-US"/>
              <a:pPr/>
              <a:t>17</a:t>
            </a:fld>
            <a:endParaRPr lang="en-US"/>
          </a:p>
        </p:txBody>
      </p:sp>
      <p:sp>
        <p:nvSpPr>
          <p:cNvPr id="79874" name="Rectangle 2"/>
          <p:cNvSpPr>
            <a:spLocks noGrp="1" noChangeArrowheads="1"/>
          </p:cNvSpPr>
          <p:nvPr>
            <p:ph type="title"/>
          </p:nvPr>
        </p:nvSpPr>
        <p:spPr>
          <a:xfrm>
            <a:off x="1066800" y="304800"/>
            <a:ext cx="7772400" cy="685800"/>
          </a:xfrm>
        </p:spPr>
        <p:txBody>
          <a:bodyPr/>
          <a:lstStyle/>
          <a:p>
            <a:r>
              <a:rPr lang="en-US" sz="4400"/>
              <a:t>Accuracy and Precision</a:t>
            </a:r>
          </a:p>
        </p:txBody>
      </p:sp>
      <p:sp>
        <p:nvSpPr>
          <p:cNvPr id="79875" name="Rectangle 3"/>
          <p:cNvSpPr>
            <a:spLocks noGrp="1" noChangeArrowheads="1"/>
          </p:cNvSpPr>
          <p:nvPr>
            <p:ph type="body" idx="1"/>
          </p:nvPr>
        </p:nvSpPr>
        <p:spPr>
          <a:xfrm>
            <a:off x="457200" y="1143000"/>
            <a:ext cx="8686800" cy="3581400"/>
          </a:xfrm>
        </p:spPr>
        <p:txBody>
          <a:bodyPr/>
          <a:lstStyle/>
          <a:p>
            <a:r>
              <a:rPr lang="en-US" sz="2000"/>
              <a:t>Accuracy means the assay is determining the correct concentration.</a:t>
            </a:r>
          </a:p>
          <a:p>
            <a:r>
              <a:rPr lang="en-US" sz="2000"/>
              <a:t>Precision is the reproducibility of an assay.</a:t>
            </a:r>
          </a:p>
          <a:p>
            <a:r>
              <a:rPr lang="en-US" sz="2000"/>
              <a:t>Sensitivity and specificity are subsets of accuracy and precision.</a:t>
            </a:r>
          </a:p>
          <a:p>
            <a:r>
              <a:rPr lang="en-US" sz="2000"/>
              <a:t>An assay that has the ability to produce accurate and precise results and does not produce false positives is considered specific.</a:t>
            </a:r>
          </a:p>
          <a:p>
            <a:r>
              <a:rPr lang="en-US" sz="2000"/>
              <a:t>An assay that has the ability to produce accurate and precise results and does not produce false negatives is said to be sensitive.</a:t>
            </a:r>
            <a:endParaRPr lang="en-US"/>
          </a:p>
        </p:txBody>
      </p:sp>
      <p:pic>
        <p:nvPicPr>
          <p:cNvPr id="79876" name="Picture 4" descr="3-1"/>
          <p:cNvPicPr>
            <a:picLocks noChangeAspect="1" noChangeArrowheads="1"/>
          </p:cNvPicPr>
          <p:nvPr/>
        </p:nvPicPr>
        <p:blipFill>
          <a:blip r:embed="rId3" cstate="print"/>
          <a:srcRect/>
          <a:stretch>
            <a:fillRect/>
          </a:stretch>
        </p:blipFill>
        <p:spPr bwMode="auto">
          <a:xfrm>
            <a:off x="2209800" y="4343400"/>
            <a:ext cx="5867400" cy="2303463"/>
          </a:xfrm>
          <a:prstGeom prst="rect">
            <a:avLst/>
          </a:prstGeom>
          <a:noFill/>
          <a:ln w="9525">
            <a:noFill/>
            <a:miter lim="800000"/>
            <a:headEnd/>
            <a:tailEnd/>
          </a:ln>
        </p:spPr>
      </p:pic>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4852FDFB-F78D-4CAF-A6F7-D7E77D4D9DC1}" type="slidenum">
              <a:rPr lang="en-US"/>
              <a:pPr/>
              <a:t>18</a:t>
            </a:fld>
            <a:endParaRPr lang="en-US"/>
          </a:p>
        </p:txBody>
      </p:sp>
      <p:sp>
        <p:nvSpPr>
          <p:cNvPr id="84994" name="Rectangle 2"/>
          <p:cNvSpPr>
            <a:spLocks noGrp="1" noChangeArrowheads="1"/>
          </p:cNvSpPr>
          <p:nvPr>
            <p:ph type="title"/>
          </p:nvPr>
        </p:nvSpPr>
        <p:spPr/>
        <p:txBody>
          <a:bodyPr/>
          <a:lstStyle/>
          <a:p>
            <a:r>
              <a:rPr lang="en-US" sz="4400"/>
              <a:t>Calibrators and Controls</a:t>
            </a:r>
          </a:p>
        </p:txBody>
      </p:sp>
      <p:sp>
        <p:nvSpPr>
          <p:cNvPr id="84995" name="Rectangle 3"/>
          <p:cNvSpPr>
            <a:spLocks noGrp="1" noChangeArrowheads="1"/>
          </p:cNvSpPr>
          <p:nvPr>
            <p:ph type="body" sz="half" idx="1"/>
          </p:nvPr>
        </p:nvSpPr>
        <p:spPr>
          <a:xfrm>
            <a:off x="457200" y="1219200"/>
            <a:ext cx="4343400" cy="5029200"/>
          </a:xfrm>
        </p:spPr>
        <p:txBody>
          <a:bodyPr/>
          <a:lstStyle/>
          <a:p>
            <a:pPr>
              <a:lnSpc>
                <a:spcPct val="90000"/>
              </a:lnSpc>
            </a:pPr>
            <a:r>
              <a:rPr lang="en-US" sz="1800"/>
              <a:t>Calibrators are solutions with known concentration values that establish the relationship between the signal response prodused during the assay and the analyte concentration.</a:t>
            </a:r>
          </a:p>
          <a:p>
            <a:pPr>
              <a:lnSpc>
                <a:spcPct val="90000"/>
              </a:lnSpc>
            </a:pPr>
            <a:r>
              <a:rPr lang="en-US" sz="1800"/>
              <a:t>It is important that the user follow the manufacturer’s treatment criteria for the calibrators to ensure that the calibration is accurate.</a:t>
            </a:r>
          </a:p>
          <a:p>
            <a:pPr>
              <a:lnSpc>
                <a:spcPct val="90000"/>
              </a:lnSpc>
            </a:pPr>
            <a:r>
              <a:rPr lang="en-US" sz="1800"/>
              <a:t>The manufacturer also has to chose the correct matrix for the calibrators has a signal response that mimics the signal from patient samples</a:t>
            </a:r>
            <a:endParaRPr lang="en-US" sz="2400"/>
          </a:p>
          <a:p>
            <a:pPr>
              <a:lnSpc>
                <a:spcPct val="90000"/>
              </a:lnSpc>
            </a:pPr>
            <a:endParaRPr lang="en-US" sz="2400"/>
          </a:p>
        </p:txBody>
      </p:sp>
      <p:pic>
        <p:nvPicPr>
          <p:cNvPr id="84997" name="Picture 5" descr="3-2"/>
          <p:cNvPicPr>
            <a:picLocks noChangeAspect="1" noChangeArrowheads="1"/>
          </p:cNvPicPr>
          <p:nvPr>
            <p:ph sz="half" idx="2"/>
          </p:nvPr>
        </p:nvPicPr>
        <p:blipFill>
          <a:blip r:embed="rId2" cstate="print"/>
          <a:srcRect/>
          <a:stretch>
            <a:fillRect/>
          </a:stretch>
        </p:blipFill>
        <p:spPr>
          <a:xfrm>
            <a:off x="4724400" y="2895600"/>
            <a:ext cx="4419600" cy="2743200"/>
          </a:xfrm>
          <a:noFill/>
          <a:ln/>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15A81D5E-07D6-40F1-9779-BF998AEAB4F7}" type="slidenum">
              <a:rPr lang="en-US"/>
              <a:pPr/>
              <a:t>19</a:t>
            </a:fld>
            <a:endParaRPr lang="en-US"/>
          </a:p>
        </p:txBody>
      </p:sp>
      <p:sp>
        <p:nvSpPr>
          <p:cNvPr id="88066" name="Rectangle 2"/>
          <p:cNvSpPr>
            <a:spLocks noGrp="1" noChangeArrowheads="1"/>
          </p:cNvSpPr>
          <p:nvPr>
            <p:ph type="title"/>
          </p:nvPr>
        </p:nvSpPr>
        <p:spPr/>
        <p:txBody>
          <a:bodyPr/>
          <a:lstStyle/>
          <a:p>
            <a:r>
              <a:rPr lang="en-US" sz="4400"/>
              <a:t>Calibrators and Controls</a:t>
            </a:r>
          </a:p>
        </p:txBody>
      </p:sp>
      <p:sp>
        <p:nvSpPr>
          <p:cNvPr id="88067" name="Rectangle 3"/>
          <p:cNvSpPr>
            <a:spLocks noGrp="1" noChangeArrowheads="1"/>
          </p:cNvSpPr>
          <p:nvPr>
            <p:ph type="body" sz="half" idx="1"/>
          </p:nvPr>
        </p:nvSpPr>
        <p:spPr>
          <a:xfrm>
            <a:off x="914400" y="1676400"/>
            <a:ext cx="4724400" cy="4419600"/>
          </a:xfrm>
        </p:spPr>
        <p:txBody>
          <a:bodyPr/>
          <a:lstStyle/>
          <a:p>
            <a:r>
              <a:rPr lang="en-US" sz="2000"/>
              <a:t>Controls are samples that contain known concentrations of analyte and are used to monitor the accuracy and precision of the assay and analyzer.</a:t>
            </a:r>
          </a:p>
          <a:p>
            <a:r>
              <a:rPr lang="en-US" sz="2000"/>
              <a:t>If the control’s concentration is within 2 SDs of the QC average, then the assay is said to be in control and that the results collected are valid</a:t>
            </a:r>
            <a:endParaRPr lang="en-US"/>
          </a:p>
          <a:p>
            <a:endParaRPr lang="en-US"/>
          </a:p>
        </p:txBody>
      </p:sp>
      <p:pic>
        <p:nvPicPr>
          <p:cNvPr id="88071" name="Picture 7" descr="3-3"/>
          <p:cNvPicPr>
            <a:picLocks noChangeAspect="1" noChangeArrowheads="1"/>
          </p:cNvPicPr>
          <p:nvPr>
            <p:ph sz="half" idx="2"/>
          </p:nvPr>
        </p:nvPicPr>
        <p:blipFill>
          <a:blip r:embed="rId2" cstate="print"/>
          <a:srcRect/>
          <a:stretch>
            <a:fillRect/>
          </a:stretch>
        </p:blipFill>
        <p:spPr>
          <a:xfrm>
            <a:off x="4876800" y="4419600"/>
            <a:ext cx="3819525" cy="1981200"/>
          </a:xfrm>
          <a:ln/>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C957A30F-7EF5-4B33-93F3-596513FCA39E}" type="slidenum">
              <a:rPr lang="en-US"/>
              <a:pPr/>
              <a:t>2</a:t>
            </a:fld>
            <a:endParaRPr lang="en-US"/>
          </a:p>
        </p:txBody>
      </p:sp>
      <p:sp>
        <p:nvSpPr>
          <p:cNvPr id="7170" name="Rectangle 2"/>
          <p:cNvSpPr>
            <a:spLocks noGrp="1" noChangeArrowheads="1"/>
          </p:cNvSpPr>
          <p:nvPr>
            <p:ph type="title"/>
          </p:nvPr>
        </p:nvSpPr>
        <p:spPr/>
        <p:txBody>
          <a:bodyPr/>
          <a:lstStyle/>
          <a:p>
            <a:r>
              <a:rPr lang="en-US" sz="4400"/>
              <a:t>Immunoassay Definitions</a:t>
            </a:r>
          </a:p>
        </p:txBody>
      </p:sp>
      <p:sp>
        <p:nvSpPr>
          <p:cNvPr id="7171" name="Rectangle 3"/>
          <p:cNvSpPr>
            <a:spLocks noGrp="1" noChangeArrowheads="1"/>
          </p:cNvSpPr>
          <p:nvPr>
            <p:ph type="body" idx="1"/>
          </p:nvPr>
        </p:nvSpPr>
        <p:spPr>
          <a:xfrm>
            <a:off x="990600" y="1295400"/>
            <a:ext cx="7772400" cy="5334000"/>
          </a:xfrm>
        </p:spPr>
        <p:txBody>
          <a:bodyPr/>
          <a:lstStyle/>
          <a:p>
            <a:pPr>
              <a:lnSpc>
                <a:spcPct val="80000"/>
              </a:lnSpc>
            </a:pPr>
            <a:r>
              <a:rPr lang="en-US" sz="1800"/>
              <a:t>An antibody is a protein produced in the body to a foreign substance.</a:t>
            </a:r>
          </a:p>
          <a:p>
            <a:pPr>
              <a:lnSpc>
                <a:spcPct val="80000"/>
              </a:lnSpc>
            </a:pPr>
            <a:endParaRPr lang="en-US" sz="1800"/>
          </a:p>
          <a:p>
            <a:pPr>
              <a:lnSpc>
                <a:spcPct val="80000"/>
              </a:lnSpc>
            </a:pPr>
            <a:r>
              <a:rPr lang="en-US" sz="1800"/>
              <a:t>An antigen is the substance that the body is trying to eliminate by mounting an immune response.</a:t>
            </a:r>
          </a:p>
          <a:p>
            <a:pPr>
              <a:lnSpc>
                <a:spcPct val="80000"/>
              </a:lnSpc>
            </a:pPr>
            <a:endParaRPr lang="en-US" sz="1800"/>
          </a:p>
          <a:p>
            <a:pPr>
              <a:lnSpc>
                <a:spcPct val="80000"/>
              </a:lnSpc>
            </a:pPr>
            <a:r>
              <a:rPr lang="en-US" sz="1800"/>
              <a:t>An analyte is anything measured by a laboratory test.</a:t>
            </a:r>
          </a:p>
          <a:p>
            <a:pPr>
              <a:lnSpc>
                <a:spcPct val="80000"/>
              </a:lnSpc>
            </a:pPr>
            <a:endParaRPr lang="en-US" sz="1800"/>
          </a:p>
          <a:p>
            <a:pPr>
              <a:lnSpc>
                <a:spcPct val="80000"/>
              </a:lnSpc>
            </a:pPr>
            <a:r>
              <a:rPr lang="en-US" sz="1800"/>
              <a:t>Immunoassays may measure either the antigen or antibody.</a:t>
            </a:r>
          </a:p>
          <a:p>
            <a:pPr>
              <a:lnSpc>
                <a:spcPct val="90000"/>
              </a:lnSpc>
            </a:pPr>
            <a:endParaRPr lang="en-US" sz="1800"/>
          </a:p>
          <a:p>
            <a:pPr>
              <a:lnSpc>
                <a:spcPct val="90000"/>
              </a:lnSpc>
            </a:pPr>
            <a:r>
              <a:rPr lang="en-US" sz="1800"/>
              <a:t>Immunoassays use one or more select antibodies to detect analytes of interest.</a:t>
            </a:r>
          </a:p>
          <a:p>
            <a:pPr>
              <a:lnSpc>
                <a:spcPct val="90000"/>
              </a:lnSpc>
            </a:pPr>
            <a:endParaRPr lang="en-US" sz="1800"/>
          </a:p>
          <a:p>
            <a:pPr>
              <a:lnSpc>
                <a:spcPct val="90000"/>
              </a:lnSpc>
            </a:pPr>
            <a:r>
              <a:rPr lang="en-US" sz="1800"/>
              <a:t>Analyte may be naturally present.</a:t>
            </a:r>
          </a:p>
          <a:p>
            <a:pPr>
              <a:lnSpc>
                <a:spcPct val="90000"/>
              </a:lnSpc>
            </a:pPr>
            <a:endParaRPr lang="en-US" sz="1800"/>
          </a:p>
          <a:p>
            <a:pPr>
              <a:lnSpc>
                <a:spcPct val="90000"/>
              </a:lnSpc>
            </a:pPr>
            <a:r>
              <a:rPr lang="en-US" sz="1800"/>
              <a:t>Analyte may be those that the body produces.</a:t>
            </a:r>
          </a:p>
          <a:p>
            <a:pPr>
              <a:lnSpc>
                <a:spcPct val="90000"/>
              </a:lnSpc>
            </a:pPr>
            <a:endParaRPr lang="en-US" sz="1800"/>
          </a:p>
          <a:p>
            <a:pPr>
              <a:lnSpc>
                <a:spcPct val="90000"/>
              </a:lnSpc>
            </a:pPr>
            <a:r>
              <a:rPr lang="en-US" sz="1800"/>
              <a:t>Analyte may be those that does not normally occur in the body.</a:t>
            </a:r>
            <a:endParaRPr lang="en-US" sz="280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5"/>
          <p:cNvSpPr>
            <a:spLocks noGrp="1"/>
          </p:cNvSpPr>
          <p:nvPr>
            <p:ph type="sldNum" sz="quarter" idx="12"/>
          </p:nvPr>
        </p:nvSpPr>
        <p:spPr/>
        <p:txBody>
          <a:bodyPr/>
          <a:lstStyle/>
          <a:p>
            <a:fld id="{2B160BA7-C418-423B-89D9-F47A3104B957}" type="slidenum">
              <a:rPr lang="en-US"/>
              <a:pPr/>
              <a:t>20</a:t>
            </a:fld>
            <a:endParaRPr lang="en-US"/>
          </a:p>
        </p:txBody>
      </p:sp>
      <p:sp>
        <p:nvSpPr>
          <p:cNvPr id="94210" name="Rectangle 2"/>
          <p:cNvSpPr>
            <a:spLocks noGrp="1" noChangeArrowheads="1"/>
          </p:cNvSpPr>
          <p:nvPr>
            <p:ph type="title"/>
          </p:nvPr>
        </p:nvSpPr>
        <p:spPr/>
        <p:txBody>
          <a:bodyPr/>
          <a:lstStyle/>
          <a:p>
            <a:r>
              <a:rPr lang="en-US" sz="4400"/>
              <a:t>Assay Interferences</a:t>
            </a:r>
          </a:p>
        </p:txBody>
      </p:sp>
      <p:sp>
        <p:nvSpPr>
          <p:cNvPr id="94211" name="Rectangle 3"/>
          <p:cNvSpPr>
            <a:spLocks noGrp="1" noChangeArrowheads="1"/>
          </p:cNvSpPr>
          <p:nvPr>
            <p:ph type="body" idx="1"/>
          </p:nvPr>
        </p:nvSpPr>
        <p:spPr>
          <a:xfrm>
            <a:off x="1066800" y="1676400"/>
            <a:ext cx="7772400" cy="4648200"/>
          </a:xfrm>
        </p:spPr>
        <p:txBody>
          <a:bodyPr/>
          <a:lstStyle/>
          <a:p>
            <a:pPr>
              <a:lnSpc>
                <a:spcPct val="90000"/>
              </a:lnSpc>
            </a:pPr>
            <a:r>
              <a:rPr lang="en-US"/>
              <a:t>One step assays may be prone to interferences that affect both sensitivity and specificity.</a:t>
            </a:r>
          </a:p>
          <a:p>
            <a:pPr>
              <a:lnSpc>
                <a:spcPct val="90000"/>
              </a:lnSpc>
            </a:pPr>
            <a:endParaRPr lang="en-US" sz="1400"/>
          </a:p>
          <a:p>
            <a:pPr>
              <a:lnSpc>
                <a:spcPct val="90000"/>
              </a:lnSpc>
            </a:pPr>
            <a:r>
              <a:rPr lang="en-US"/>
              <a:t>In general sequential assays are more likely to yield accurate results by elimination the adverse contribution of binding proteins, endogenous interfering substances and general matrix effects due to the extra wash step.</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6"/>
          <p:cNvSpPr>
            <a:spLocks noGrp="1"/>
          </p:cNvSpPr>
          <p:nvPr>
            <p:ph type="sldNum" sz="quarter" idx="12"/>
          </p:nvPr>
        </p:nvSpPr>
        <p:spPr/>
        <p:txBody>
          <a:bodyPr/>
          <a:lstStyle/>
          <a:p>
            <a:fld id="{63612CB7-B5D3-4D34-9A61-016BD9080DED}" type="slidenum">
              <a:rPr lang="en-US"/>
              <a:pPr/>
              <a:t>3</a:t>
            </a:fld>
            <a:endParaRPr lang="en-US"/>
          </a:p>
        </p:txBody>
      </p:sp>
      <p:sp>
        <p:nvSpPr>
          <p:cNvPr id="17410" name="Rectangle 2"/>
          <p:cNvSpPr>
            <a:spLocks noGrp="1" noChangeArrowheads="1"/>
          </p:cNvSpPr>
          <p:nvPr>
            <p:ph type="title"/>
          </p:nvPr>
        </p:nvSpPr>
        <p:spPr/>
        <p:txBody>
          <a:bodyPr/>
          <a:lstStyle/>
          <a:p>
            <a:r>
              <a:rPr lang="en-US" sz="4400"/>
              <a:t>Structure of Antibodies</a:t>
            </a:r>
          </a:p>
        </p:txBody>
      </p:sp>
      <p:sp>
        <p:nvSpPr>
          <p:cNvPr id="17411" name="Rectangle 3"/>
          <p:cNvSpPr>
            <a:spLocks noGrp="1" noChangeArrowheads="1"/>
          </p:cNvSpPr>
          <p:nvPr>
            <p:ph type="body" sz="half" idx="1"/>
          </p:nvPr>
        </p:nvSpPr>
        <p:spPr>
          <a:xfrm>
            <a:off x="1066800" y="1676400"/>
            <a:ext cx="4724400" cy="4114800"/>
          </a:xfrm>
        </p:spPr>
        <p:txBody>
          <a:bodyPr/>
          <a:lstStyle/>
          <a:p>
            <a:r>
              <a:rPr lang="en-US"/>
              <a:t>Antibodies are a type of protein called immunoglobins.</a:t>
            </a:r>
          </a:p>
          <a:p>
            <a:endParaRPr lang="en-US"/>
          </a:p>
          <a:p>
            <a:r>
              <a:rPr lang="en-US"/>
              <a:t>Most common protein is immunoglobin G.</a:t>
            </a:r>
          </a:p>
        </p:txBody>
      </p:sp>
      <p:pic>
        <p:nvPicPr>
          <p:cNvPr id="17412" name="Picture 4" descr="1-1"/>
          <p:cNvPicPr>
            <a:picLocks noChangeAspect="1" noChangeArrowheads="1"/>
          </p:cNvPicPr>
          <p:nvPr>
            <p:ph sz="half" idx="2"/>
          </p:nvPr>
        </p:nvPicPr>
        <p:blipFill>
          <a:blip r:embed="rId3"/>
          <a:srcRect/>
          <a:stretch>
            <a:fillRect/>
          </a:stretch>
        </p:blipFill>
        <p:spPr>
          <a:xfrm>
            <a:off x="5943600" y="1600200"/>
            <a:ext cx="2998788" cy="3962400"/>
          </a:xfrm>
          <a:noFill/>
          <a:ln/>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2B449EC0-4593-4320-BF5A-A05683D90103}" type="slidenum">
              <a:rPr lang="en-US"/>
              <a:pPr/>
              <a:t>4</a:t>
            </a:fld>
            <a:endParaRPr lang="en-US"/>
          </a:p>
        </p:txBody>
      </p:sp>
      <p:sp>
        <p:nvSpPr>
          <p:cNvPr id="20482" name="Rectangle 2"/>
          <p:cNvSpPr>
            <a:spLocks noGrp="1" noChangeArrowheads="1"/>
          </p:cNvSpPr>
          <p:nvPr>
            <p:ph type="title"/>
          </p:nvPr>
        </p:nvSpPr>
        <p:spPr>
          <a:xfrm>
            <a:off x="1143000" y="304800"/>
            <a:ext cx="8229600" cy="1066800"/>
          </a:xfrm>
        </p:spPr>
        <p:txBody>
          <a:bodyPr/>
          <a:lstStyle/>
          <a:p>
            <a:r>
              <a:rPr lang="en-US" sz="4200"/>
              <a:t>Preparation of Polyclonal Antibodies</a:t>
            </a:r>
          </a:p>
        </p:txBody>
      </p:sp>
      <p:sp>
        <p:nvSpPr>
          <p:cNvPr id="20483" name="Rectangle 3"/>
          <p:cNvSpPr>
            <a:spLocks noGrp="1" noChangeArrowheads="1"/>
          </p:cNvSpPr>
          <p:nvPr>
            <p:ph type="body" idx="1"/>
          </p:nvPr>
        </p:nvSpPr>
        <p:spPr>
          <a:xfrm>
            <a:off x="228600" y="1752600"/>
            <a:ext cx="4648200" cy="4876800"/>
          </a:xfrm>
        </p:spPr>
        <p:txBody>
          <a:bodyPr/>
          <a:lstStyle/>
          <a:p>
            <a:pPr>
              <a:lnSpc>
                <a:spcPct val="90000"/>
              </a:lnSpc>
            </a:pPr>
            <a:r>
              <a:rPr lang="en-US" sz="1800" dirty="0"/>
              <a:t>Polyclonal antiserum is generated in animals (sheep, rabbits or goats) with the introduction of antigens into the animals bloodstream.</a:t>
            </a:r>
          </a:p>
          <a:p>
            <a:pPr>
              <a:lnSpc>
                <a:spcPct val="90000"/>
              </a:lnSpc>
            </a:pPr>
            <a:r>
              <a:rPr lang="en-US" sz="1800" dirty="0"/>
              <a:t>The antiserum (serum from blood containing the desired antibodies) contains a mixture of antibodies, each of which may bind to different antigen binding sites (</a:t>
            </a:r>
            <a:r>
              <a:rPr lang="en-US" sz="1800" dirty="0" err="1"/>
              <a:t>epitopes</a:t>
            </a:r>
            <a:r>
              <a:rPr lang="en-US" sz="1800" dirty="0"/>
              <a:t>).</a:t>
            </a:r>
          </a:p>
          <a:p>
            <a:pPr>
              <a:lnSpc>
                <a:spcPct val="90000"/>
              </a:lnSpc>
            </a:pPr>
            <a:r>
              <a:rPr lang="en-US" sz="1800" dirty="0"/>
              <a:t>Antiserum contains a mixture of antibodies.</a:t>
            </a:r>
          </a:p>
          <a:p>
            <a:pPr>
              <a:lnSpc>
                <a:spcPct val="90000"/>
              </a:lnSpc>
            </a:pPr>
            <a:r>
              <a:rPr lang="en-US" sz="1800" dirty="0"/>
              <a:t>This mixture of antibodies are called </a:t>
            </a:r>
            <a:r>
              <a:rPr lang="en-US" sz="1800" dirty="0" err="1"/>
              <a:t>ployclonal</a:t>
            </a:r>
            <a:r>
              <a:rPr lang="en-US" sz="1800" dirty="0"/>
              <a:t> antibodies.</a:t>
            </a:r>
          </a:p>
          <a:p>
            <a:pPr>
              <a:lnSpc>
                <a:spcPct val="90000"/>
              </a:lnSpc>
            </a:pPr>
            <a:r>
              <a:rPr lang="en-US" sz="1800" dirty="0"/>
              <a:t>An antigen that has multiple sites for antibody binding is called a </a:t>
            </a:r>
            <a:r>
              <a:rPr lang="en-US" sz="1800" dirty="0" err="1"/>
              <a:t>mutivalent</a:t>
            </a:r>
            <a:r>
              <a:rPr lang="en-US" sz="1800" dirty="0"/>
              <a:t> antigen.</a:t>
            </a:r>
            <a:endParaRPr lang="en-US" sz="2000" dirty="0"/>
          </a:p>
        </p:txBody>
      </p:sp>
      <p:pic>
        <p:nvPicPr>
          <p:cNvPr id="20484" name="Picture 4" descr="1-2"/>
          <p:cNvPicPr>
            <a:picLocks noChangeAspect="1" noChangeArrowheads="1"/>
          </p:cNvPicPr>
          <p:nvPr/>
        </p:nvPicPr>
        <p:blipFill>
          <a:blip r:embed="rId3" cstate="print"/>
          <a:srcRect/>
          <a:stretch>
            <a:fillRect/>
          </a:stretch>
        </p:blipFill>
        <p:spPr bwMode="auto">
          <a:xfrm>
            <a:off x="4724400" y="3733800"/>
            <a:ext cx="4419600" cy="2092325"/>
          </a:xfrm>
          <a:prstGeom prst="rect">
            <a:avLst/>
          </a:prstGeom>
          <a:noFill/>
          <a:ln w="9525">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Номер слайда 6"/>
          <p:cNvSpPr>
            <a:spLocks noGrp="1"/>
          </p:cNvSpPr>
          <p:nvPr>
            <p:ph type="sldNum" sz="quarter" idx="12"/>
          </p:nvPr>
        </p:nvSpPr>
        <p:spPr/>
        <p:txBody>
          <a:bodyPr/>
          <a:lstStyle/>
          <a:p>
            <a:fld id="{E710763A-9510-4B49-B582-7B3AD01974B8}" type="slidenum">
              <a:rPr lang="en-US"/>
              <a:pPr/>
              <a:t>5</a:t>
            </a:fld>
            <a:endParaRPr lang="en-US"/>
          </a:p>
        </p:txBody>
      </p:sp>
      <p:sp>
        <p:nvSpPr>
          <p:cNvPr id="25602" name="Rectangle 2"/>
          <p:cNvSpPr>
            <a:spLocks noGrp="1" noChangeArrowheads="1"/>
          </p:cNvSpPr>
          <p:nvPr>
            <p:ph type="title"/>
          </p:nvPr>
        </p:nvSpPr>
        <p:spPr>
          <a:xfrm>
            <a:off x="0" y="0"/>
            <a:ext cx="8839200" cy="1371600"/>
          </a:xfrm>
        </p:spPr>
        <p:txBody>
          <a:bodyPr/>
          <a:lstStyle/>
          <a:p>
            <a:r>
              <a:rPr lang="en-US" sz="4400"/>
              <a:t>Preparation of Monoclonal Antibodies</a:t>
            </a:r>
          </a:p>
        </p:txBody>
      </p:sp>
      <p:sp>
        <p:nvSpPr>
          <p:cNvPr id="25604" name="Rectangle 4"/>
          <p:cNvSpPr>
            <a:spLocks noGrp="1" noChangeArrowheads="1"/>
          </p:cNvSpPr>
          <p:nvPr>
            <p:ph type="body" sz="half" idx="1"/>
          </p:nvPr>
        </p:nvSpPr>
        <p:spPr>
          <a:xfrm>
            <a:off x="304800" y="1447800"/>
            <a:ext cx="3810000" cy="5181600"/>
          </a:xfrm>
        </p:spPr>
        <p:txBody>
          <a:bodyPr/>
          <a:lstStyle/>
          <a:p>
            <a:r>
              <a:rPr lang="en-US" sz="1800"/>
              <a:t>Monoclonal antibodies are highly specific for a single epitope on a multivalent antigen.</a:t>
            </a:r>
          </a:p>
          <a:p>
            <a:r>
              <a:rPr lang="en-US" sz="1800"/>
              <a:t>They are produced from a single cell line using hybridoma technology and mouse myeloma cell lines.</a:t>
            </a:r>
            <a:endParaRPr lang="en-US" sz="2800"/>
          </a:p>
        </p:txBody>
      </p:sp>
      <p:pic>
        <p:nvPicPr>
          <p:cNvPr id="25606" name="Picture 6" descr="1-3"/>
          <p:cNvPicPr>
            <a:picLocks noChangeAspect="1" noChangeArrowheads="1"/>
          </p:cNvPicPr>
          <p:nvPr>
            <p:ph sz="half" idx="2"/>
          </p:nvPr>
        </p:nvPicPr>
        <p:blipFill>
          <a:blip r:embed="rId3" cstate="print"/>
          <a:srcRect/>
          <a:stretch>
            <a:fillRect/>
          </a:stretch>
        </p:blipFill>
        <p:spPr>
          <a:xfrm>
            <a:off x="152400" y="4343400"/>
            <a:ext cx="4953000" cy="2339975"/>
          </a:xfrm>
          <a:noFill/>
          <a:ln/>
        </p:spPr>
      </p:pic>
      <p:pic>
        <p:nvPicPr>
          <p:cNvPr id="25607" name="Picture 7" descr="1-4"/>
          <p:cNvPicPr>
            <a:picLocks noChangeAspect="1" noChangeArrowheads="1"/>
          </p:cNvPicPr>
          <p:nvPr/>
        </p:nvPicPr>
        <p:blipFill>
          <a:blip r:embed="rId4" cstate="print"/>
          <a:srcRect/>
          <a:stretch>
            <a:fillRect/>
          </a:stretch>
        </p:blipFill>
        <p:spPr bwMode="auto">
          <a:xfrm>
            <a:off x="5549900" y="1600200"/>
            <a:ext cx="3594100" cy="5105400"/>
          </a:xfrm>
          <a:prstGeom prst="rect">
            <a:avLst/>
          </a:prstGeom>
          <a:noFill/>
          <a:ln w="9525">
            <a:noFill/>
            <a:miter lim="800000"/>
            <a:headEnd/>
            <a:tailEnd/>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5"/>
          <p:cNvSpPr>
            <a:spLocks noGrp="1"/>
          </p:cNvSpPr>
          <p:nvPr>
            <p:ph type="sldNum" sz="quarter" idx="12"/>
          </p:nvPr>
        </p:nvSpPr>
        <p:spPr/>
        <p:txBody>
          <a:bodyPr/>
          <a:lstStyle/>
          <a:p>
            <a:fld id="{8BC8587E-740B-4156-8D32-6B4B3A74EFC2}" type="slidenum">
              <a:rPr lang="en-US"/>
              <a:pPr/>
              <a:t>6</a:t>
            </a:fld>
            <a:endParaRPr lang="en-US"/>
          </a:p>
        </p:txBody>
      </p:sp>
      <p:sp>
        <p:nvSpPr>
          <p:cNvPr id="31746" name="Rectangle 2"/>
          <p:cNvSpPr>
            <a:spLocks noGrp="1" noChangeArrowheads="1"/>
          </p:cNvSpPr>
          <p:nvPr>
            <p:ph type="title"/>
          </p:nvPr>
        </p:nvSpPr>
        <p:spPr>
          <a:xfrm>
            <a:off x="1143000" y="990600"/>
            <a:ext cx="7772400" cy="685800"/>
          </a:xfrm>
        </p:spPr>
        <p:txBody>
          <a:bodyPr/>
          <a:lstStyle/>
          <a:p>
            <a:r>
              <a:rPr lang="en-US" sz="4400"/>
              <a:t>Categories of Immunoassay Tests</a:t>
            </a:r>
          </a:p>
        </p:txBody>
      </p:sp>
      <p:sp>
        <p:nvSpPr>
          <p:cNvPr id="31747" name="Rectangle 3"/>
          <p:cNvSpPr>
            <a:spLocks noGrp="1" noChangeArrowheads="1"/>
          </p:cNvSpPr>
          <p:nvPr>
            <p:ph type="body" idx="1"/>
          </p:nvPr>
        </p:nvSpPr>
        <p:spPr>
          <a:xfrm>
            <a:off x="685800" y="1905000"/>
            <a:ext cx="3886200" cy="4114800"/>
          </a:xfrm>
        </p:spPr>
        <p:txBody>
          <a:bodyPr/>
          <a:lstStyle/>
          <a:p>
            <a:pPr>
              <a:lnSpc>
                <a:spcPct val="90000"/>
              </a:lnSpc>
            </a:pPr>
            <a:r>
              <a:rPr lang="en-US"/>
              <a:t>Competitive</a:t>
            </a:r>
          </a:p>
          <a:p>
            <a:pPr>
              <a:lnSpc>
                <a:spcPct val="90000"/>
              </a:lnSpc>
            </a:pPr>
            <a:endParaRPr lang="en-US"/>
          </a:p>
          <a:p>
            <a:pPr>
              <a:lnSpc>
                <a:spcPct val="90000"/>
              </a:lnSpc>
            </a:pPr>
            <a:r>
              <a:rPr lang="en-US"/>
              <a:t>Noncompetitive</a:t>
            </a:r>
          </a:p>
          <a:p>
            <a:pPr>
              <a:lnSpc>
                <a:spcPct val="90000"/>
              </a:lnSpc>
            </a:pPr>
            <a:endParaRPr lang="en-US"/>
          </a:p>
          <a:p>
            <a:pPr>
              <a:lnSpc>
                <a:spcPct val="90000"/>
              </a:lnSpc>
            </a:pPr>
            <a:r>
              <a:rPr lang="en-US"/>
              <a:t>Homogeneous</a:t>
            </a:r>
          </a:p>
          <a:p>
            <a:pPr>
              <a:lnSpc>
                <a:spcPct val="90000"/>
              </a:lnSpc>
            </a:pPr>
            <a:endParaRPr lang="en-US"/>
          </a:p>
          <a:p>
            <a:pPr>
              <a:lnSpc>
                <a:spcPct val="90000"/>
              </a:lnSpc>
            </a:pPr>
            <a:r>
              <a:rPr lang="en-US"/>
              <a:t>Heterogeneous</a:t>
            </a:r>
          </a:p>
        </p:txBody>
      </p:sp>
      <p:sp>
        <p:nvSpPr>
          <p:cNvPr id="31748" name="Rectangle 4"/>
          <p:cNvSpPr>
            <a:spLocks noChangeArrowheads="1"/>
          </p:cNvSpPr>
          <p:nvPr/>
        </p:nvSpPr>
        <p:spPr bwMode="auto">
          <a:xfrm>
            <a:off x="5257800" y="1828800"/>
            <a:ext cx="3505200" cy="1219200"/>
          </a:xfrm>
          <a:prstGeom prst="rect">
            <a:avLst/>
          </a:prstGeom>
          <a:noFill/>
          <a:ln w="9525">
            <a:noFill/>
            <a:miter lim="800000"/>
            <a:headEnd/>
            <a:tailEnd/>
          </a:ln>
          <a:effectLst/>
        </p:spPr>
        <p:txBody>
          <a:bodyPr/>
          <a:lstStyle/>
          <a:p>
            <a:pPr marL="342900" indent="-342900" algn="ctr">
              <a:lnSpc>
                <a:spcPct val="90000"/>
              </a:lnSpc>
              <a:spcBef>
                <a:spcPct val="20000"/>
              </a:spcBef>
              <a:buClr>
                <a:srgbClr val="FFFFFF"/>
              </a:buClr>
            </a:pPr>
            <a:r>
              <a:rPr lang="en-US" sz="1800" b="1" dirty="0">
                <a:solidFill>
                  <a:srgbClr val="FFFF00"/>
                </a:solidFill>
                <a:latin typeface="ElegaGarmnd BT" pitchFamily="18" charset="0"/>
              </a:rPr>
              <a:t>Labels may be applied to either the antibody..</a:t>
            </a:r>
            <a:endParaRPr lang="en-US" sz="2800" b="1" dirty="0">
              <a:solidFill>
                <a:srgbClr val="FFFF00"/>
              </a:solidFill>
              <a:latin typeface="ElegaGarmnd BT" pitchFamily="18" charset="0"/>
            </a:endParaRPr>
          </a:p>
        </p:txBody>
      </p:sp>
      <p:pic>
        <p:nvPicPr>
          <p:cNvPr id="31749" name="Picture 5" descr="1-6"/>
          <p:cNvPicPr>
            <a:picLocks noChangeAspect="1" noChangeArrowheads="1"/>
          </p:cNvPicPr>
          <p:nvPr/>
        </p:nvPicPr>
        <p:blipFill>
          <a:blip r:embed="rId3" cstate="print"/>
          <a:srcRect/>
          <a:stretch>
            <a:fillRect/>
          </a:stretch>
        </p:blipFill>
        <p:spPr bwMode="auto">
          <a:xfrm>
            <a:off x="5105400" y="2819400"/>
            <a:ext cx="3810000" cy="1028700"/>
          </a:xfrm>
          <a:prstGeom prst="rect">
            <a:avLst/>
          </a:prstGeom>
          <a:noFill/>
          <a:ln w="9525">
            <a:noFill/>
            <a:miter lim="800000"/>
            <a:headEnd/>
            <a:tailEnd/>
          </a:ln>
        </p:spPr>
      </p:pic>
      <p:pic>
        <p:nvPicPr>
          <p:cNvPr id="31750" name="Picture 6" descr="1-5"/>
          <p:cNvPicPr>
            <a:picLocks noChangeAspect="1" noChangeArrowheads="1"/>
          </p:cNvPicPr>
          <p:nvPr/>
        </p:nvPicPr>
        <p:blipFill>
          <a:blip r:embed="rId4" cstate="print"/>
          <a:srcRect/>
          <a:stretch>
            <a:fillRect/>
          </a:stretch>
        </p:blipFill>
        <p:spPr bwMode="auto">
          <a:xfrm>
            <a:off x="5334000" y="4724400"/>
            <a:ext cx="3810000" cy="1028700"/>
          </a:xfrm>
          <a:prstGeom prst="rect">
            <a:avLst/>
          </a:prstGeom>
          <a:noFill/>
          <a:ln w="9525">
            <a:noFill/>
            <a:miter lim="800000"/>
            <a:headEnd/>
            <a:tailEnd/>
          </a:ln>
        </p:spPr>
      </p:pic>
      <p:sp>
        <p:nvSpPr>
          <p:cNvPr id="31751" name="Text Box 7"/>
          <p:cNvSpPr txBox="1">
            <a:spLocks noChangeArrowheads="1"/>
          </p:cNvSpPr>
          <p:nvPr/>
        </p:nvSpPr>
        <p:spPr bwMode="auto">
          <a:xfrm>
            <a:off x="6172200" y="4114800"/>
            <a:ext cx="1885950" cy="730250"/>
          </a:xfrm>
          <a:prstGeom prst="rect">
            <a:avLst/>
          </a:prstGeom>
          <a:noFill/>
          <a:ln w="9525">
            <a:noFill/>
            <a:miter lim="800000"/>
            <a:headEnd/>
            <a:tailEnd/>
          </a:ln>
          <a:effectLst/>
        </p:spPr>
        <p:txBody>
          <a:bodyPr wrap="none">
            <a:spAutoFit/>
          </a:bodyPr>
          <a:lstStyle/>
          <a:p>
            <a:pPr>
              <a:lnSpc>
                <a:spcPct val="90000"/>
              </a:lnSpc>
              <a:spcBef>
                <a:spcPct val="20000"/>
              </a:spcBef>
              <a:buClr>
                <a:srgbClr val="FFFFFF"/>
              </a:buClr>
            </a:pPr>
            <a:r>
              <a:rPr lang="en-US" sz="1800" b="1">
                <a:solidFill>
                  <a:srgbClr val="FFFF00"/>
                </a:solidFill>
                <a:latin typeface="ElegaGarmnd BT" pitchFamily="18" charset="0"/>
              </a:rPr>
              <a:t>..or the antigen.</a:t>
            </a:r>
            <a:endParaRPr lang="en-US" sz="2800" b="1">
              <a:solidFill>
                <a:srgbClr val="FFFF00"/>
              </a:solidFill>
              <a:latin typeface="ElegaGarmnd BT" pitchFamily="18" charset="0"/>
            </a:endParaRPr>
          </a:p>
          <a:p>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Номер слайда 6"/>
          <p:cNvSpPr>
            <a:spLocks noGrp="1"/>
          </p:cNvSpPr>
          <p:nvPr>
            <p:ph type="sldNum" sz="quarter" idx="12"/>
          </p:nvPr>
        </p:nvSpPr>
        <p:spPr/>
        <p:txBody>
          <a:bodyPr/>
          <a:lstStyle/>
          <a:p>
            <a:fld id="{B1F0B252-41B6-4FFB-803F-2C0E21CA1059}" type="slidenum">
              <a:rPr lang="en-US"/>
              <a:pPr/>
              <a:t>7</a:t>
            </a:fld>
            <a:endParaRPr lang="en-US"/>
          </a:p>
        </p:txBody>
      </p:sp>
      <p:sp>
        <p:nvSpPr>
          <p:cNvPr id="37890" name="Rectangle 2"/>
          <p:cNvSpPr>
            <a:spLocks noGrp="1" noChangeArrowheads="1"/>
          </p:cNvSpPr>
          <p:nvPr>
            <p:ph type="title"/>
          </p:nvPr>
        </p:nvSpPr>
        <p:spPr>
          <a:xfrm>
            <a:off x="1828800" y="152400"/>
            <a:ext cx="5638800" cy="1143000"/>
          </a:xfrm>
        </p:spPr>
        <p:txBody>
          <a:bodyPr/>
          <a:lstStyle/>
          <a:p>
            <a:r>
              <a:rPr lang="en-US" sz="4200"/>
              <a:t>Competitive Assays</a:t>
            </a:r>
          </a:p>
        </p:txBody>
      </p:sp>
      <p:sp>
        <p:nvSpPr>
          <p:cNvPr id="37891" name="Rectangle 3"/>
          <p:cNvSpPr>
            <a:spLocks noGrp="1" noChangeArrowheads="1"/>
          </p:cNvSpPr>
          <p:nvPr>
            <p:ph type="body" sz="half" idx="1"/>
          </p:nvPr>
        </p:nvSpPr>
        <p:spPr>
          <a:xfrm>
            <a:off x="1066800" y="1295400"/>
            <a:ext cx="3200400" cy="3048000"/>
          </a:xfrm>
        </p:spPr>
        <p:txBody>
          <a:bodyPr/>
          <a:lstStyle/>
          <a:p>
            <a:pPr>
              <a:lnSpc>
                <a:spcPct val="90000"/>
              </a:lnSpc>
            </a:pPr>
            <a:r>
              <a:rPr lang="en-US" sz="1600" dirty="0"/>
              <a:t>In a competitive format, unlabeled </a:t>
            </a:r>
            <a:r>
              <a:rPr lang="en-US" sz="1600" dirty="0" err="1"/>
              <a:t>analyte</a:t>
            </a:r>
            <a:r>
              <a:rPr lang="en-US" sz="1600" dirty="0"/>
              <a:t> (usually the antigen) in the test sample is measured by its ability to compete with the labeled antigen in the immunoassay.</a:t>
            </a:r>
          </a:p>
          <a:p>
            <a:pPr>
              <a:lnSpc>
                <a:spcPct val="90000"/>
              </a:lnSpc>
            </a:pPr>
            <a:r>
              <a:rPr lang="en-US" sz="1600" dirty="0"/>
              <a:t>In a competitive immunoassay, less label measured in the assay means more of the unlabeled (test sample) antigen is present.</a:t>
            </a:r>
            <a:endParaRPr lang="en-US" sz="2400" dirty="0"/>
          </a:p>
        </p:txBody>
      </p:sp>
      <p:pic>
        <p:nvPicPr>
          <p:cNvPr id="37892" name="Picture 4" descr="1-7"/>
          <p:cNvPicPr>
            <a:picLocks noChangeAspect="1" noChangeArrowheads="1"/>
          </p:cNvPicPr>
          <p:nvPr>
            <p:ph sz="half" idx="2"/>
          </p:nvPr>
        </p:nvPicPr>
        <p:blipFill>
          <a:blip r:embed="rId3" cstate="print"/>
          <a:srcRect/>
          <a:stretch>
            <a:fillRect/>
          </a:stretch>
        </p:blipFill>
        <p:spPr>
          <a:xfrm>
            <a:off x="685800" y="4602163"/>
            <a:ext cx="3657600" cy="2255837"/>
          </a:xfrm>
          <a:noFill/>
          <a:ln/>
        </p:spPr>
      </p:pic>
      <p:sp>
        <p:nvSpPr>
          <p:cNvPr id="37894" name="Rectangle 6"/>
          <p:cNvSpPr>
            <a:spLocks noChangeArrowheads="1"/>
          </p:cNvSpPr>
          <p:nvPr/>
        </p:nvSpPr>
        <p:spPr bwMode="auto">
          <a:xfrm>
            <a:off x="4724400" y="1600200"/>
            <a:ext cx="3810000" cy="4114800"/>
          </a:xfrm>
          <a:prstGeom prst="rect">
            <a:avLst/>
          </a:prstGeom>
          <a:noFill/>
          <a:ln w="9525">
            <a:noFill/>
            <a:miter lim="800000"/>
            <a:headEnd/>
            <a:tailEnd/>
          </a:ln>
          <a:effectLst/>
        </p:spPr>
        <p:txBody>
          <a:bodyPr/>
          <a:lstStyle/>
          <a:p>
            <a:pPr marL="342900" indent="-342900">
              <a:spcBef>
                <a:spcPct val="20000"/>
              </a:spcBef>
              <a:buClr>
                <a:srgbClr val="FFFFFF"/>
              </a:buClr>
              <a:buFontTx/>
              <a:buChar char="•"/>
            </a:pPr>
            <a:r>
              <a:rPr lang="en-US" sz="1800" b="1">
                <a:solidFill>
                  <a:srgbClr val="FFFF00"/>
                </a:solidFill>
                <a:latin typeface="ElegaGarmnd BT" pitchFamily="18" charset="0"/>
              </a:rPr>
              <a:t>There are two versions of the competitive format:</a:t>
            </a:r>
          </a:p>
          <a:p>
            <a:pPr marL="342900" indent="-342900">
              <a:spcBef>
                <a:spcPct val="20000"/>
              </a:spcBef>
              <a:buClr>
                <a:srgbClr val="FFFFFF"/>
              </a:buClr>
              <a:buFontTx/>
              <a:buChar char="•"/>
            </a:pPr>
            <a:endParaRPr lang="en-US" sz="1800" b="1">
              <a:solidFill>
                <a:srgbClr val="FFFF00"/>
              </a:solidFill>
              <a:latin typeface="ElegaGarmnd BT" pitchFamily="18" charset="0"/>
            </a:endParaRPr>
          </a:p>
          <a:p>
            <a:pPr marL="742950" lvl="1" indent="-285750">
              <a:spcBef>
                <a:spcPct val="20000"/>
              </a:spcBef>
              <a:buClr>
                <a:srgbClr val="FFFFFF"/>
              </a:buClr>
              <a:buFontTx/>
              <a:buChar char="•"/>
            </a:pPr>
            <a:r>
              <a:rPr lang="en-US" sz="1800" b="1">
                <a:solidFill>
                  <a:srgbClr val="FFFF00"/>
                </a:solidFill>
                <a:latin typeface="ElegaGarmnd BT" pitchFamily="18" charset="0"/>
              </a:rPr>
              <a:t>One step format</a:t>
            </a:r>
          </a:p>
          <a:p>
            <a:pPr marL="742950" lvl="1" indent="-285750">
              <a:spcBef>
                <a:spcPct val="20000"/>
              </a:spcBef>
              <a:buClr>
                <a:srgbClr val="FFFFFF"/>
              </a:buClr>
            </a:pPr>
            <a:endParaRPr lang="en-US" sz="1800" b="1">
              <a:solidFill>
                <a:srgbClr val="FFFF00"/>
              </a:solidFill>
              <a:latin typeface="ElegaGarmnd BT" pitchFamily="18" charset="0"/>
            </a:endParaRPr>
          </a:p>
          <a:p>
            <a:pPr marL="742950" lvl="1" indent="-285750">
              <a:spcBef>
                <a:spcPct val="20000"/>
              </a:spcBef>
              <a:buClr>
                <a:srgbClr val="FFFFFF"/>
              </a:buClr>
              <a:buFontTx/>
              <a:buChar char="•"/>
            </a:pPr>
            <a:endParaRPr lang="en-US" sz="1800" b="1">
              <a:solidFill>
                <a:srgbClr val="FFFF00"/>
              </a:solidFill>
              <a:latin typeface="ElegaGarmnd BT" pitchFamily="18" charset="0"/>
            </a:endParaRPr>
          </a:p>
          <a:p>
            <a:pPr marL="742950" lvl="1" indent="-285750">
              <a:spcBef>
                <a:spcPct val="20000"/>
              </a:spcBef>
              <a:buClr>
                <a:srgbClr val="FFFFFF"/>
              </a:buClr>
              <a:buFontTx/>
              <a:buChar char="•"/>
            </a:pPr>
            <a:endParaRPr lang="en-US" sz="1800" b="1">
              <a:solidFill>
                <a:srgbClr val="FFFF00"/>
              </a:solidFill>
              <a:latin typeface="ElegaGarmnd BT" pitchFamily="18" charset="0"/>
            </a:endParaRPr>
          </a:p>
          <a:p>
            <a:pPr marL="742950" lvl="1" indent="-285750">
              <a:spcBef>
                <a:spcPct val="20000"/>
              </a:spcBef>
              <a:buClr>
                <a:srgbClr val="FFFFFF"/>
              </a:buClr>
              <a:buFontTx/>
              <a:buChar char="•"/>
            </a:pPr>
            <a:r>
              <a:rPr lang="en-US" sz="1800" b="1">
                <a:solidFill>
                  <a:srgbClr val="FFFF00"/>
                </a:solidFill>
                <a:latin typeface="ElegaGarmnd BT" pitchFamily="18" charset="0"/>
              </a:rPr>
              <a:t>Two step format</a:t>
            </a:r>
            <a:endParaRPr lang="en-US" b="1">
              <a:solidFill>
                <a:srgbClr val="FFFF00"/>
              </a:solidFill>
              <a:latin typeface="ElegaGarmnd BT" pitchFamily="18" charset="0"/>
            </a:endParaRPr>
          </a:p>
        </p:txBody>
      </p:sp>
      <p:pic>
        <p:nvPicPr>
          <p:cNvPr id="37895" name="Picture 7" descr="1-8"/>
          <p:cNvPicPr>
            <a:picLocks noChangeAspect="1" noChangeArrowheads="1"/>
          </p:cNvPicPr>
          <p:nvPr/>
        </p:nvPicPr>
        <p:blipFill>
          <a:blip r:embed="rId4" cstate="print"/>
          <a:srcRect/>
          <a:stretch>
            <a:fillRect/>
          </a:stretch>
        </p:blipFill>
        <p:spPr bwMode="auto">
          <a:xfrm>
            <a:off x="4267200" y="3057525"/>
            <a:ext cx="4648200" cy="793750"/>
          </a:xfrm>
          <a:prstGeom prst="rect">
            <a:avLst/>
          </a:prstGeom>
          <a:noFill/>
          <a:ln w="9525">
            <a:noFill/>
            <a:miter lim="800000"/>
            <a:headEnd/>
            <a:tailEnd/>
          </a:ln>
        </p:spPr>
      </p:pic>
      <p:pic>
        <p:nvPicPr>
          <p:cNvPr id="37896" name="Picture 8" descr="1-10"/>
          <p:cNvPicPr>
            <a:picLocks noChangeAspect="1" noChangeArrowheads="1"/>
          </p:cNvPicPr>
          <p:nvPr/>
        </p:nvPicPr>
        <p:blipFill>
          <a:blip r:embed="rId5" cstate="print"/>
          <a:srcRect/>
          <a:stretch>
            <a:fillRect/>
          </a:stretch>
        </p:blipFill>
        <p:spPr bwMode="auto">
          <a:xfrm>
            <a:off x="4495800" y="4724400"/>
            <a:ext cx="4648200" cy="18827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Номер слайда 6"/>
          <p:cNvSpPr>
            <a:spLocks noGrp="1"/>
          </p:cNvSpPr>
          <p:nvPr>
            <p:ph type="sldNum" sz="quarter" idx="12"/>
          </p:nvPr>
        </p:nvSpPr>
        <p:spPr/>
        <p:txBody>
          <a:bodyPr/>
          <a:lstStyle/>
          <a:p>
            <a:fld id="{3C590792-37DB-4DE6-8263-DE01D7423A86}" type="slidenum">
              <a:rPr lang="en-US"/>
              <a:pPr/>
              <a:t>8</a:t>
            </a:fld>
            <a:endParaRPr lang="en-US"/>
          </a:p>
        </p:txBody>
      </p:sp>
      <p:sp>
        <p:nvSpPr>
          <p:cNvPr id="45058" name="Rectangle 2"/>
          <p:cNvSpPr>
            <a:spLocks noGrp="1" noChangeArrowheads="1"/>
          </p:cNvSpPr>
          <p:nvPr>
            <p:ph type="title"/>
          </p:nvPr>
        </p:nvSpPr>
        <p:spPr>
          <a:xfrm>
            <a:off x="1905000" y="228600"/>
            <a:ext cx="4800600" cy="609600"/>
          </a:xfrm>
        </p:spPr>
        <p:txBody>
          <a:bodyPr/>
          <a:lstStyle/>
          <a:p>
            <a:r>
              <a:rPr lang="en-US" sz="3200"/>
              <a:t>Noncompetitive Assays</a:t>
            </a:r>
            <a:endParaRPr lang="en-US" sz="4200"/>
          </a:p>
        </p:txBody>
      </p:sp>
      <p:sp>
        <p:nvSpPr>
          <p:cNvPr id="45059" name="Rectangle 3"/>
          <p:cNvSpPr>
            <a:spLocks noGrp="1" noChangeArrowheads="1"/>
          </p:cNvSpPr>
          <p:nvPr>
            <p:ph type="body" sz="half" idx="1"/>
          </p:nvPr>
        </p:nvSpPr>
        <p:spPr>
          <a:xfrm>
            <a:off x="609600" y="838200"/>
            <a:ext cx="4038600" cy="2743200"/>
          </a:xfrm>
        </p:spPr>
        <p:txBody>
          <a:bodyPr/>
          <a:lstStyle/>
          <a:p>
            <a:r>
              <a:rPr lang="en-US" sz="1800"/>
              <a:t>Noncompetitive assay formats give the highest level of sensitivity and specificity.</a:t>
            </a:r>
          </a:p>
          <a:p>
            <a:endParaRPr lang="en-US" sz="1800"/>
          </a:p>
          <a:p>
            <a:r>
              <a:rPr lang="en-US" sz="1800"/>
              <a:t>They are normally used to measure critical analytes such as cardiac and hepatitis markers.</a:t>
            </a:r>
            <a:endParaRPr lang="en-US" sz="2800"/>
          </a:p>
        </p:txBody>
      </p:sp>
      <p:pic>
        <p:nvPicPr>
          <p:cNvPr id="45060" name="Picture 4" descr="1-9"/>
          <p:cNvPicPr>
            <a:picLocks noChangeAspect="1" noChangeArrowheads="1"/>
          </p:cNvPicPr>
          <p:nvPr>
            <p:ph sz="half" idx="2"/>
          </p:nvPr>
        </p:nvPicPr>
        <p:blipFill>
          <a:blip r:embed="rId3" cstate="print"/>
          <a:srcRect r="15984"/>
          <a:stretch>
            <a:fillRect/>
          </a:stretch>
        </p:blipFill>
        <p:spPr>
          <a:xfrm>
            <a:off x="4495800" y="4764088"/>
            <a:ext cx="4343400" cy="2093912"/>
          </a:xfrm>
          <a:noFill/>
          <a:ln/>
        </p:spPr>
      </p:pic>
      <p:sp>
        <p:nvSpPr>
          <p:cNvPr id="45062" name="Rectangle 6"/>
          <p:cNvSpPr>
            <a:spLocks noChangeArrowheads="1"/>
          </p:cNvSpPr>
          <p:nvPr/>
        </p:nvSpPr>
        <p:spPr bwMode="auto">
          <a:xfrm>
            <a:off x="4648200" y="838200"/>
            <a:ext cx="4495800" cy="4114800"/>
          </a:xfrm>
          <a:prstGeom prst="rect">
            <a:avLst/>
          </a:prstGeom>
          <a:noFill/>
          <a:ln w="9525">
            <a:noFill/>
            <a:miter lim="800000"/>
            <a:headEnd/>
            <a:tailEnd/>
          </a:ln>
          <a:effectLst/>
        </p:spPr>
        <p:txBody>
          <a:bodyPr/>
          <a:lstStyle/>
          <a:p>
            <a:pPr marL="342900" indent="-342900">
              <a:spcBef>
                <a:spcPct val="20000"/>
              </a:spcBef>
              <a:buClr>
                <a:srgbClr val="FFFFFF"/>
              </a:buClr>
              <a:buFontTx/>
              <a:buChar char="•"/>
            </a:pPr>
            <a:r>
              <a:rPr lang="en-US" sz="1800" b="1">
                <a:solidFill>
                  <a:srgbClr val="FFFF00"/>
                </a:solidFill>
                <a:latin typeface="ElegaGarmnd BT" pitchFamily="18" charset="0"/>
              </a:rPr>
              <a:t>Noncompetitive assay formats can use either one step or two step methods.</a:t>
            </a:r>
          </a:p>
          <a:p>
            <a:pPr marL="342900" indent="-342900">
              <a:spcBef>
                <a:spcPct val="20000"/>
              </a:spcBef>
              <a:buClr>
                <a:srgbClr val="FFFFFF"/>
              </a:buClr>
              <a:buFontTx/>
              <a:buChar char="•"/>
            </a:pPr>
            <a:r>
              <a:rPr lang="en-US" sz="1800" b="1">
                <a:solidFill>
                  <a:srgbClr val="FFFF00"/>
                </a:solidFill>
                <a:latin typeface="ElegaGarmnd BT" pitchFamily="18" charset="0"/>
              </a:rPr>
              <a:t>In the two step assay format, there are wash steps in which the sandwich binding complex is isolated and washed to remove excess unbound labeled reagent.</a:t>
            </a:r>
          </a:p>
          <a:p>
            <a:pPr marL="342900" indent="-342900">
              <a:spcBef>
                <a:spcPct val="20000"/>
              </a:spcBef>
              <a:buClr>
                <a:srgbClr val="FFFFFF"/>
              </a:buClr>
              <a:buFontTx/>
              <a:buChar char="•"/>
            </a:pPr>
            <a:r>
              <a:rPr lang="en-US" sz="1800" b="1">
                <a:solidFill>
                  <a:srgbClr val="FFFF00"/>
                </a:solidFill>
                <a:latin typeface="ElegaGarmnd BT" pitchFamily="18" charset="0"/>
              </a:rPr>
              <a:t>In noncompetitive assays, the measurement of the labeled analyte (usually the antibody) is directly proportional to the amount of antigen present in the sample.</a:t>
            </a:r>
            <a:endParaRPr lang="en-US" sz="3000" b="1">
              <a:solidFill>
                <a:srgbClr val="FFFF00"/>
              </a:solidFill>
              <a:latin typeface="ElegaGarmnd BT" pitchFamily="18" charset="0"/>
            </a:endParaRPr>
          </a:p>
        </p:txBody>
      </p:sp>
      <p:pic>
        <p:nvPicPr>
          <p:cNvPr id="45063" name="Picture 7" descr="1-11"/>
          <p:cNvPicPr>
            <a:picLocks noChangeAspect="1" noChangeArrowheads="1"/>
          </p:cNvPicPr>
          <p:nvPr/>
        </p:nvPicPr>
        <p:blipFill>
          <a:blip r:embed="rId4"/>
          <a:srcRect/>
          <a:stretch>
            <a:fillRect/>
          </a:stretch>
        </p:blipFill>
        <p:spPr bwMode="auto">
          <a:xfrm>
            <a:off x="838200" y="4191000"/>
            <a:ext cx="3048000" cy="2432050"/>
          </a:xfrm>
          <a:prstGeom prst="rect">
            <a:avLst/>
          </a:prstGeom>
          <a:noFill/>
          <a:ln w="9525">
            <a:noFill/>
            <a:miter lim="800000"/>
            <a:headEnd/>
            <a:tailEnd/>
          </a:ln>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Номер слайда 5"/>
          <p:cNvSpPr>
            <a:spLocks noGrp="1"/>
          </p:cNvSpPr>
          <p:nvPr>
            <p:ph type="sldNum" sz="quarter" idx="12"/>
          </p:nvPr>
        </p:nvSpPr>
        <p:spPr/>
        <p:txBody>
          <a:bodyPr/>
          <a:lstStyle/>
          <a:p>
            <a:fld id="{F72948B4-FA9E-4084-94C3-8F5B470BE79C}" type="slidenum">
              <a:rPr lang="en-US"/>
              <a:pPr/>
              <a:t>9</a:t>
            </a:fld>
            <a:endParaRPr lang="en-US"/>
          </a:p>
        </p:txBody>
      </p:sp>
      <p:sp>
        <p:nvSpPr>
          <p:cNvPr id="52226" name="Rectangle 2"/>
          <p:cNvSpPr>
            <a:spLocks noGrp="1" noChangeArrowheads="1"/>
          </p:cNvSpPr>
          <p:nvPr>
            <p:ph type="title"/>
          </p:nvPr>
        </p:nvSpPr>
        <p:spPr>
          <a:xfrm>
            <a:off x="1600200" y="152400"/>
            <a:ext cx="7010400" cy="1066800"/>
          </a:xfrm>
        </p:spPr>
        <p:txBody>
          <a:bodyPr/>
          <a:lstStyle/>
          <a:p>
            <a:r>
              <a:rPr lang="en-US" sz="2800"/>
              <a:t>Heterogeneous and Homogeneous Immunoassays Methods</a:t>
            </a:r>
            <a:endParaRPr lang="en-US" sz="4200"/>
          </a:p>
        </p:txBody>
      </p:sp>
      <p:sp>
        <p:nvSpPr>
          <p:cNvPr id="52227" name="Rectangle 3"/>
          <p:cNvSpPr>
            <a:spLocks noGrp="1" noChangeArrowheads="1"/>
          </p:cNvSpPr>
          <p:nvPr>
            <p:ph type="body" idx="1"/>
          </p:nvPr>
        </p:nvSpPr>
        <p:spPr>
          <a:xfrm>
            <a:off x="838200" y="1143000"/>
            <a:ext cx="7772400" cy="2819400"/>
          </a:xfrm>
        </p:spPr>
        <p:txBody>
          <a:bodyPr/>
          <a:lstStyle/>
          <a:p>
            <a:pPr>
              <a:lnSpc>
                <a:spcPct val="90000"/>
              </a:lnSpc>
            </a:pPr>
            <a:r>
              <a:rPr lang="en-US" sz="2000"/>
              <a:t>Immunoassays that require separation of the bound Ab-Ag* complex are referred to as being heterogeneous immunoassays.</a:t>
            </a:r>
          </a:p>
          <a:p>
            <a:pPr>
              <a:lnSpc>
                <a:spcPct val="90000"/>
              </a:lnSpc>
            </a:pPr>
            <a:r>
              <a:rPr lang="en-US" sz="2000"/>
              <a:t>Those that do not require separation are referred to as homogeneous immunoassays.</a:t>
            </a:r>
          </a:p>
          <a:p>
            <a:pPr>
              <a:lnSpc>
                <a:spcPct val="90000"/>
              </a:lnSpc>
            </a:pPr>
            <a:r>
              <a:rPr lang="en-US" sz="2000"/>
              <a:t>Homogeneous methods have generally been applied to the measurement of small analytes such as abused and therapeutic drugs.</a:t>
            </a:r>
            <a:endParaRPr lang="en-US"/>
          </a:p>
          <a:p>
            <a:pPr>
              <a:lnSpc>
                <a:spcPct val="90000"/>
              </a:lnSpc>
            </a:pPr>
            <a:endParaRPr lang="en-US" sz="1400"/>
          </a:p>
        </p:txBody>
      </p:sp>
      <p:pic>
        <p:nvPicPr>
          <p:cNvPr id="52228" name="Picture 4" descr="1-12"/>
          <p:cNvPicPr>
            <a:picLocks noChangeAspect="1" noChangeArrowheads="1"/>
          </p:cNvPicPr>
          <p:nvPr/>
        </p:nvPicPr>
        <p:blipFill>
          <a:blip r:embed="rId2" cstate="print"/>
          <a:srcRect/>
          <a:stretch>
            <a:fillRect/>
          </a:stretch>
        </p:blipFill>
        <p:spPr bwMode="auto">
          <a:xfrm>
            <a:off x="2133600" y="3657600"/>
            <a:ext cx="5486400" cy="28971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Factory">
  <a:themeElements>
    <a:clrScheme name="">
      <a:dk1>
        <a:srgbClr val="000054"/>
      </a:dk1>
      <a:lt1>
        <a:srgbClr val="FFFFFF"/>
      </a:lt1>
      <a:dk2>
        <a:srgbClr val="000000"/>
      </a:dk2>
      <a:lt2>
        <a:srgbClr val="EBD189"/>
      </a:lt2>
      <a:accent1>
        <a:srgbClr val="FCAB40"/>
      </a:accent1>
      <a:accent2>
        <a:srgbClr val="555BAD"/>
      </a:accent2>
      <a:accent3>
        <a:srgbClr val="AAAAAA"/>
      </a:accent3>
      <a:accent4>
        <a:srgbClr val="DADADA"/>
      </a:accent4>
      <a:accent5>
        <a:srgbClr val="FDD2AF"/>
      </a:accent5>
      <a:accent6>
        <a:srgbClr val="4C529C"/>
      </a:accent6>
      <a:hlink>
        <a:srgbClr val="B97C01"/>
      </a:hlink>
      <a:folHlink>
        <a:srgbClr val="CCFF33"/>
      </a:folHlink>
    </a:clrScheme>
    <a:fontScheme name="Factory">
      <a:majorFont>
        <a:latin typeface="ElegaGarmnd BT"/>
        <a:ea typeface=""/>
        <a:cs typeface=""/>
      </a:majorFont>
      <a:minorFont>
        <a:latin typeface="ElegaGarmnd BT"/>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Narrow" pitchFamily="34" charset="0"/>
          </a:defRPr>
        </a:defPPr>
      </a:lstStyle>
    </a:lnDef>
  </a:objectDefaults>
  <a:extraClrSchemeLst>
    <a:extraClrScheme>
      <a:clrScheme name="Factory 1">
        <a:dk1>
          <a:srgbClr val="000054"/>
        </a:dk1>
        <a:lt1>
          <a:srgbClr val="EAEAEA"/>
        </a:lt1>
        <a:dk2>
          <a:srgbClr val="00007A"/>
        </a:dk2>
        <a:lt2>
          <a:srgbClr val="EBD189"/>
        </a:lt2>
        <a:accent1>
          <a:srgbClr val="FCAB40"/>
        </a:accent1>
        <a:accent2>
          <a:srgbClr val="555BAD"/>
        </a:accent2>
        <a:accent3>
          <a:srgbClr val="AAAABE"/>
        </a:accent3>
        <a:accent4>
          <a:srgbClr val="C8C8C8"/>
        </a:accent4>
        <a:accent5>
          <a:srgbClr val="FDD2AF"/>
        </a:accent5>
        <a:accent6>
          <a:srgbClr val="4C529C"/>
        </a:accent6>
        <a:hlink>
          <a:srgbClr val="B97C01"/>
        </a:hlink>
        <a:folHlink>
          <a:srgbClr val="CCFF33"/>
        </a:folHlink>
      </a:clrScheme>
      <a:clrMap bg1="dk2" tx1="lt1" bg2="dk1" tx2="lt2" accent1="accent1" accent2="accent2" accent3="accent3" accent4="accent4" accent5="accent5" accent6="accent6" hlink="hlink" folHlink="folHlink"/>
    </a:extraClrScheme>
    <a:extraClrScheme>
      <a:clrScheme name="Factory 2">
        <a:dk1>
          <a:srgbClr val="000000"/>
        </a:dk1>
        <a:lt1>
          <a:srgbClr val="FFFFCC"/>
        </a:lt1>
        <a:dk2>
          <a:srgbClr val="993300"/>
        </a:dk2>
        <a:lt2>
          <a:srgbClr val="EDE1AF"/>
        </a:lt2>
        <a:accent1>
          <a:srgbClr val="CAC0E2"/>
        </a:accent1>
        <a:accent2>
          <a:srgbClr val="DFC977"/>
        </a:accent2>
        <a:accent3>
          <a:srgbClr val="FFFFE2"/>
        </a:accent3>
        <a:accent4>
          <a:srgbClr val="000000"/>
        </a:accent4>
        <a:accent5>
          <a:srgbClr val="E1DCEE"/>
        </a:accent5>
        <a:accent6>
          <a:srgbClr val="CAB66B"/>
        </a:accent6>
        <a:hlink>
          <a:srgbClr val="660033"/>
        </a:hlink>
        <a:folHlink>
          <a:srgbClr val="993366"/>
        </a:folHlink>
      </a:clrScheme>
      <a:clrMap bg1="lt1" tx1="dk1" bg2="lt2" tx2="dk2" accent1="accent1" accent2="accent2" accent3="accent3" accent4="accent4" accent5="accent5" accent6="accent6" hlink="hlink" folHlink="folHlink"/>
    </a:extraClrScheme>
    <a:extraClrScheme>
      <a:clrScheme name="Factory 3">
        <a:dk1>
          <a:srgbClr val="000000"/>
        </a:dk1>
        <a:lt1>
          <a:srgbClr val="FFFFFF"/>
        </a:lt1>
        <a:dk2>
          <a:srgbClr val="000000"/>
        </a:dk2>
        <a:lt2>
          <a:srgbClr val="EAEAEA"/>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969696"/>
        </a:folHlink>
      </a:clrScheme>
      <a:clrMap bg1="lt1" tx1="dk1" bg2="lt2" tx2="dk2" accent1="accent1" accent2="accent2" accent3="accent3" accent4="accent4" accent5="accent5" accent6="accent6" hlink="hlink" folHlink="folHlink"/>
    </a:extraClrScheme>
    <a:extraClrScheme>
      <a:clrScheme name="Factory 4">
        <a:dk1>
          <a:srgbClr val="481800"/>
        </a:dk1>
        <a:lt1>
          <a:srgbClr val="EAEAEA"/>
        </a:lt1>
        <a:dk2>
          <a:srgbClr val="762700"/>
        </a:dk2>
        <a:lt2>
          <a:srgbClr val="EBD189"/>
        </a:lt2>
        <a:accent1>
          <a:srgbClr val="FCAB40"/>
        </a:accent1>
        <a:accent2>
          <a:srgbClr val="AD717F"/>
        </a:accent2>
        <a:accent3>
          <a:srgbClr val="BDACAA"/>
        </a:accent3>
        <a:accent4>
          <a:srgbClr val="C8C8C8"/>
        </a:accent4>
        <a:accent5>
          <a:srgbClr val="FDD2AF"/>
        </a:accent5>
        <a:accent6>
          <a:srgbClr val="9C6672"/>
        </a:accent6>
        <a:hlink>
          <a:srgbClr val="FFFF99"/>
        </a:hlink>
        <a:folHlink>
          <a:srgbClr val="CC9900"/>
        </a:folHlink>
      </a:clrScheme>
      <a:clrMap bg1="dk2" tx1="lt1" bg2="dk1" tx2="lt2" accent1="accent1" accent2="accent2" accent3="accent3" accent4="accent4" accent5="accent5" accent6="accent6" hlink="hlink" folHlink="folHlink"/>
    </a:extraClrScheme>
    <a:extraClrScheme>
      <a:clrScheme name="Factory 5">
        <a:dk1>
          <a:srgbClr val="330066"/>
        </a:dk1>
        <a:lt1>
          <a:srgbClr val="EAEAEA"/>
        </a:lt1>
        <a:dk2>
          <a:srgbClr val="4E009C"/>
        </a:dk2>
        <a:lt2>
          <a:srgbClr val="EBD189"/>
        </a:lt2>
        <a:accent1>
          <a:srgbClr val="FCAB40"/>
        </a:accent1>
        <a:accent2>
          <a:srgbClr val="8871BB"/>
        </a:accent2>
        <a:accent3>
          <a:srgbClr val="B2AACB"/>
        </a:accent3>
        <a:accent4>
          <a:srgbClr val="C8C8C8"/>
        </a:accent4>
        <a:accent5>
          <a:srgbClr val="FDD2AF"/>
        </a:accent5>
        <a:accent6>
          <a:srgbClr val="7B66A9"/>
        </a:accent6>
        <a:hlink>
          <a:srgbClr val="99CC00"/>
        </a:hlink>
        <a:folHlink>
          <a:srgbClr val="808000"/>
        </a:folHlink>
      </a:clrScheme>
      <a:clrMap bg1="dk2" tx1="lt1" bg2="dk1" tx2="lt2" accent1="accent1" accent2="accent2" accent3="accent3" accent4="accent4" accent5="accent5" accent6="accent6" hlink="hlink" folHlink="folHlink"/>
    </a:extraClrScheme>
    <a:extraClrScheme>
      <a:clrScheme name="Factory 6">
        <a:dk1>
          <a:srgbClr val="454425"/>
        </a:dk1>
        <a:lt1>
          <a:srgbClr val="EAEAEA"/>
        </a:lt1>
        <a:dk2>
          <a:srgbClr val="4D6A2A"/>
        </a:dk2>
        <a:lt2>
          <a:srgbClr val="EBD189"/>
        </a:lt2>
        <a:accent1>
          <a:srgbClr val="FCAB40"/>
        </a:accent1>
        <a:accent2>
          <a:srgbClr val="A59E79"/>
        </a:accent2>
        <a:accent3>
          <a:srgbClr val="B2B9AC"/>
        </a:accent3>
        <a:accent4>
          <a:srgbClr val="C8C8C8"/>
        </a:accent4>
        <a:accent5>
          <a:srgbClr val="FDD2AF"/>
        </a:accent5>
        <a:accent6>
          <a:srgbClr val="958F6D"/>
        </a:accent6>
        <a:hlink>
          <a:srgbClr val="FFCC00"/>
        </a:hlink>
        <a:folHlink>
          <a:srgbClr val="CCCC00"/>
        </a:folHlink>
      </a:clrScheme>
      <a:clrMap bg1="dk2" tx1="lt1" bg2="dk1" tx2="lt2" accent1="accent1" accent2="accent2" accent3="accent3" accent4="accent4" accent5="accent5" accent6="accent6" hlink="hlink" folHlink="folHlink"/>
    </a:extraClrScheme>
    <a:extraClrScheme>
      <a:clrScheme name="Factory 7">
        <a:dk1>
          <a:srgbClr val="3C2924"/>
        </a:dk1>
        <a:lt1>
          <a:srgbClr val="EAEAEA"/>
        </a:lt1>
        <a:dk2>
          <a:srgbClr val="0D0A46"/>
        </a:dk2>
        <a:lt2>
          <a:srgbClr val="EBD189"/>
        </a:lt2>
        <a:accent1>
          <a:srgbClr val="FCAB40"/>
        </a:accent1>
        <a:accent2>
          <a:srgbClr val="633D4E"/>
        </a:accent2>
        <a:accent3>
          <a:srgbClr val="AAAAB0"/>
        </a:accent3>
        <a:accent4>
          <a:srgbClr val="C8C8C8"/>
        </a:accent4>
        <a:accent5>
          <a:srgbClr val="FDD2AF"/>
        </a:accent5>
        <a:accent6>
          <a:srgbClr val="593646"/>
        </a:accent6>
        <a:hlink>
          <a:srgbClr val="FFCC66"/>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BlueStreak</Template>
  <TotalTime>593</TotalTime>
  <Words>1706</Words>
  <Application>Microsoft PowerPoint</Application>
  <PresentationFormat>Экран (4:3)</PresentationFormat>
  <Paragraphs>178</Paragraphs>
  <Slides>20</Slides>
  <Notes>12</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20</vt:i4>
      </vt:variant>
    </vt:vector>
  </HeadingPairs>
  <TitlesOfParts>
    <vt:vector size="27" baseType="lpstr">
      <vt:lpstr>Arial</vt:lpstr>
      <vt:lpstr>ElegaGarmnd BT</vt:lpstr>
      <vt:lpstr>Arial Narrow</vt:lpstr>
      <vt:lpstr>Wingdings</vt:lpstr>
      <vt:lpstr>Century Schoolbook</vt:lpstr>
      <vt:lpstr>Symbol</vt:lpstr>
      <vt:lpstr>Factory</vt:lpstr>
      <vt:lpstr>Слайд 1</vt:lpstr>
      <vt:lpstr>Immunoassay Definitions</vt:lpstr>
      <vt:lpstr>Structure of Antibodies</vt:lpstr>
      <vt:lpstr>Preparation of Polyclonal Antibodies</vt:lpstr>
      <vt:lpstr>Preparation of Monoclonal Antibodies</vt:lpstr>
      <vt:lpstr>Categories of Immunoassay Tests</vt:lpstr>
      <vt:lpstr>Competitive Assays</vt:lpstr>
      <vt:lpstr>Noncompetitive Assays</vt:lpstr>
      <vt:lpstr>Heterogeneous and Homogeneous Immunoassays Methods</vt:lpstr>
      <vt:lpstr>Radioimmunoassay (RIA)</vt:lpstr>
      <vt:lpstr>Enzyme Immunoassay (EIA)</vt:lpstr>
      <vt:lpstr>Enzyme Immunoassay (ELISA)</vt:lpstr>
      <vt:lpstr>Fluorescence Polarization Immunoassay (FPIA)</vt:lpstr>
      <vt:lpstr>Fluorescence Polarization Immunoassay</vt:lpstr>
      <vt:lpstr>Fluorescence</vt:lpstr>
      <vt:lpstr>Polarized Light</vt:lpstr>
      <vt:lpstr>Accuracy and Precision</vt:lpstr>
      <vt:lpstr>Calibrators and Controls</vt:lpstr>
      <vt:lpstr>Calibrators and Controls</vt:lpstr>
      <vt:lpstr>Assay Interferences</vt:lpstr>
    </vt:vector>
  </TitlesOfParts>
  <Company>University of Central Oklahoma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Immunoassay Testing</dc:title>
  <dc:creator>David L. von Minden</dc:creator>
  <cp:lastModifiedBy>Запорожский национальный университет</cp:lastModifiedBy>
  <cp:revision>17</cp:revision>
  <cp:lastPrinted>2005-01-17T21:38:29Z</cp:lastPrinted>
  <dcterms:created xsi:type="dcterms:W3CDTF">2004-08-31T21:01:00Z</dcterms:created>
  <dcterms:modified xsi:type="dcterms:W3CDTF">2014-11-12T12:54:18Z</dcterms:modified>
</cp:coreProperties>
</file>