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4"/>
  </p:sldMasterIdLst>
  <p:sldIdLst>
    <p:sldId id="256" r:id="rId5"/>
    <p:sldId id="257" r:id="rId6"/>
    <p:sldId id="266" r:id="rId7"/>
    <p:sldId id="267" r:id="rId8"/>
    <p:sldId id="258" r:id="rId9"/>
    <p:sldId id="260" r:id="rId10"/>
    <p:sldId id="261" r:id="rId11"/>
    <p:sldId id="262" r:id="rId12"/>
    <p:sldId id="264" r:id="rId13"/>
    <p:sldId id="265" r:id="rId14"/>
    <p:sldId id="268" r:id="rId15"/>
    <p:sldId id="269" r:id="rId16"/>
    <p:sldId id="272" r:id="rId17"/>
    <p:sldId id="274" r:id="rId18"/>
    <p:sldId id="275" r:id="rId19"/>
    <p:sldId id="286" r:id="rId20"/>
    <p:sldId id="282" r:id="rId21"/>
    <p:sldId id="281" r:id="rId22"/>
    <p:sldId id="279" r:id="rId23"/>
    <p:sldId id="278" r:id="rId24"/>
    <p:sldId id="277" r:id="rId25"/>
    <p:sldId id="290" r:id="rId26"/>
    <p:sldId id="291" r:id="rId27"/>
    <p:sldId id="294" r:id="rId28"/>
    <p:sldId id="295" r:id="rId29"/>
    <p:sldId id="300" r:id="rId30"/>
    <p:sldId id="301" r:id="rId31"/>
    <p:sldId id="302" r:id="rId32"/>
    <p:sldId id="303" r:id="rId33"/>
    <p:sldId id="305" r:id="rId34"/>
    <p:sldId id="306" r:id="rId35"/>
    <p:sldId id="307" r:id="rId36"/>
    <p:sldId id="308" r:id="rId37"/>
    <p:sldId id="309" r:id="rId38"/>
    <p:sldId id="310" r:id="rId39"/>
    <p:sldId id="313" r:id="rId40"/>
    <p:sldId id="311" r:id="rId41"/>
    <p:sldId id="312" r:id="rId42"/>
    <p:sldId id="315" r:id="rId43"/>
    <p:sldId id="314" r:id="rId44"/>
    <p:sldId id="316"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FF9900"/>
    <a:srgbClr val="666633"/>
    <a:srgbClr val="B9074B"/>
    <a:srgbClr val="FFFF00"/>
    <a:srgbClr val="008000"/>
    <a:srgbClr val="CC9900"/>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504"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ed Rectangle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Rounded Rectangle 10"/>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en-US" smtClean="0"/>
              <a:t>Click to edit Master title style</a:t>
            </a:r>
            <a:endParaRPr lang="en-US"/>
          </a:p>
        </p:txBody>
      </p:sp>
      <p:sp>
        <p:nvSpPr>
          <p:cNvPr id="20" name="Subtitle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7" name="Date Placeholder 18"/>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10"/>
          <p:cNvSpPr>
            <a:spLocks noGrp="1"/>
          </p:cNvSpPr>
          <p:nvPr>
            <p:ph type="sldNum" sz="quarter" idx="12"/>
          </p:nvPr>
        </p:nvSpPr>
        <p:spPr/>
        <p:txBody>
          <a:bodyPr/>
          <a:lstStyle>
            <a:lvl1pPr>
              <a:defRPr/>
            </a:lvl1pPr>
            <a:extLst/>
          </a:lstStyle>
          <a:p>
            <a:pPr>
              <a:defRPr/>
            </a:pPr>
            <a:fld id="{85E7AD21-2F33-4632-852C-176A97931A62}"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EFB4B223-C52F-4384-91E2-7F49A6DE6ECC}"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DC2CF6EB-6349-433D-B8F3-954AEE64A81F}"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a:xfrm>
            <a:off x="502920" y="530352"/>
            <a:ext cx="8183880" cy="418795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288ADA84-D63D-40B9-BC7E-164F1CAD82E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ounded Rectangle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DB1C0408-8561-4263-9057-D7CE6D2AA0A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4"/>
          <p:cNvSpPr>
            <a:spLocks noGrp="1"/>
          </p:cNvSpPr>
          <p:nvPr>
            <p:ph type="dt" sz="half" idx="10"/>
          </p:nvPr>
        </p:nvSpPr>
        <p:spPr/>
        <p:txBody>
          <a:bodyPr/>
          <a:lstStyle>
            <a:lvl1pPr>
              <a:defRPr/>
            </a:lvl1pPr>
          </a:lstStyle>
          <a:p>
            <a:pPr>
              <a:defRPr/>
            </a:pPr>
            <a:endParaRPr lang="en-US"/>
          </a:p>
        </p:txBody>
      </p:sp>
      <p:sp>
        <p:nvSpPr>
          <p:cNvPr id="6" name="Footer Placeholder 1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64744E55-E03F-41DE-8933-520750709CFB}"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lvl1pPr>
              <a:defRPr b="1"/>
            </a:lvl1pPr>
            <a:extLst/>
          </a:lstStyle>
          <a:p>
            <a:r>
              <a:rPr lang="en-US" smtClean="0"/>
              <a:t>Click to edit Master title style</a:t>
            </a:r>
            <a:endParaRPr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4"/>
          <p:cNvSpPr>
            <a:spLocks noGrp="1"/>
          </p:cNvSpPr>
          <p:nvPr>
            <p:ph type="dt" sz="half" idx="10"/>
          </p:nvPr>
        </p:nvSpPr>
        <p:spPr/>
        <p:txBody>
          <a:bodyPr/>
          <a:lstStyle>
            <a:lvl1pPr>
              <a:defRPr/>
            </a:lvl1pPr>
          </a:lstStyle>
          <a:p>
            <a:pPr>
              <a:defRPr/>
            </a:pPr>
            <a:endParaRPr lang="en-US"/>
          </a:p>
        </p:txBody>
      </p:sp>
      <p:sp>
        <p:nvSpPr>
          <p:cNvPr id="8" name="Footer Placeholder 17"/>
          <p:cNvSpPr>
            <a:spLocks noGrp="1"/>
          </p:cNvSpPr>
          <p:nvPr>
            <p:ph type="ftr" sz="quarter" idx="11"/>
          </p:nvPr>
        </p:nvSpPr>
        <p:spPr/>
        <p:txBody>
          <a:bodyPr/>
          <a:lstStyle>
            <a:lvl1pPr>
              <a:defRPr/>
            </a:lvl1pPr>
          </a:lstStyle>
          <a:p>
            <a:pPr>
              <a:defRPr/>
            </a:pPr>
            <a:endParaRPr lang="en-US"/>
          </a:p>
        </p:txBody>
      </p:sp>
      <p:sp>
        <p:nvSpPr>
          <p:cNvPr id="9" name="Slide Number Placeholder 4"/>
          <p:cNvSpPr>
            <a:spLocks noGrp="1"/>
          </p:cNvSpPr>
          <p:nvPr>
            <p:ph type="sldNum" sz="quarter" idx="12"/>
          </p:nvPr>
        </p:nvSpPr>
        <p:spPr/>
        <p:txBody>
          <a:bodyPr/>
          <a:lstStyle>
            <a:lvl1pPr>
              <a:defRPr/>
            </a:lvl1pPr>
          </a:lstStyle>
          <a:p>
            <a:pPr>
              <a:defRPr/>
            </a:pPr>
            <a:fld id="{A8466826-A520-4FAE-8D90-52F73B2424F8}"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24"/>
          <p:cNvSpPr>
            <a:spLocks noGrp="1"/>
          </p:cNvSpPr>
          <p:nvPr>
            <p:ph type="dt" sz="half" idx="10"/>
          </p:nvPr>
        </p:nvSpPr>
        <p:spPr/>
        <p:txBody>
          <a:bodyPr/>
          <a:lstStyle>
            <a:lvl1pPr>
              <a:defRPr/>
            </a:lvl1pPr>
          </a:lstStyle>
          <a:p>
            <a:pPr>
              <a:defRPr/>
            </a:pPr>
            <a:endParaRPr lang="en-US"/>
          </a:p>
        </p:txBody>
      </p:sp>
      <p:sp>
        <p:nvSpPr>
          <p:cNvPr id="4" name="Footer Placeholder 1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14A9B153-FDF3-4F37-83C7-8E8D812A6CF6}"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ounded Rectangle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Date Placeholder 1"/>
          <p:cNvSpPr>
            <a:spLocks noGrp="1"/>
          </p:cNvSpPr>
          <p:nvPr>
            <p:ph type="dt" sz="half" idx="10"/>
          </p:nvPr>
        </p:nvSpPr>
        <p:spPr/>
        <p:txBody>
          <a:bodyPr/>
          <a:lstStyle>
            <a:lvl1pPr>
              <a:defRPr/>
            </a:lvl1pPr>
            <a:extLst/>
          </a:lstStyle>
          <a:p>
            <a:pPr>
              <a:defRPr/>
            </a:pPr>
            <a:endParaRPr lang="en-US"/>
          </a:p>
        </p:txBody>
      </p:sp>
      <p:sp>
        <p:nvSpPr>
          <p:cNvPr id="4" name="Footer Placeholder 2"/>
          <p:cNvSpPr>
            <a:spLocks noGrp="1"/>
          </p:cNvSpPr>
          <p:nvPr>
            <p:ph type="ftr" sz="quarter" idx="11"/>
          </p:nvPr>
        </p:nvSpPr>
        <p:spPr/>
        <p:txBody>
          <a:bodyPr/>
          <a:lstStyle>
            <a:lvl1pPr>
              <a:defRPr/>
            </a:lvl1pPr>
            <a:extLst/>
          </a:lstStyle>
          <a:p>
            <a:pPr>
              <a:defRPr/>
            </a:pPr>
            <a:endParaRPr lang="en-US"/>
          </a:p>
        </p:txBody>
      </p:sp>
      <p:sp>
        <p:nvSpPr>
          <p:cNvPr id="5" name="Slide Number Placeholder 3"/>
          <p:cNvSpPr>
            <a:spLocks noGrp="1"/>
          </p:cNvSpPr>
          <p:nvPr>
            <p:ph type="sldNum" sz="quarter" idx="12"/>
          </p:nvPr>
        </p:nvSpPr>
        <p:spPr/>
        <p:txBody>
          <a:bodyPr/>
          <a:lstStyle>
            <a:lvl1pPr>
              <a:defRPr/>
            </a:lvl1pPr>
            <a:extLst/>
          </a:lstStyle>
          <a:p>
            <a:pPr>
              <a:defRPr/>
            </a:pPr>
            <a:fld id="{BE4AEA00-582E-421E-89D6-2F5041B18EED}"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en-US" smtClean="0"/>
              <a:t>Click to edit Master title style</a:t>
            </a:r>
            <a:endParaRPr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4"/>
          <p:cNvSpPr>
            <a:spLocks noGrp="1"/>
          </p:cNvSpPr>
          <p:nvPr>
            <p:ph type="dt" sz="half" idx="10"/>
          </p:nvPr>
        </p:nvSpPr>
        <p:spPr/>
        <p:txBody>
          <a:bodyPr/>
          <a:lstStyle>
            <a:lvl1pPr>
              <a:defRPr/>
            </a:lvl1pPr>
          </a:lstStyle>
          <a:p>
            <a:pPr>
              <a:defRPr/>
            </a:pPr>
            <a:endParaRPr lang="en-US"/>
          </a:p>
        </p:txBody>
      </p:sp>
      <p:sp>
        <p:nvSpPr>
          <p:cNvPr id="6" name="Footer Placeholder 1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B1E0DBA5-8FCD-4AA8-98C2-CC3A11E46534}"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ounded Rectangle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Round Single Corner Rectangle 10"/>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en-US" smtClean="0"/>
              <a:t>Click to edit Master title style</a:t>
            </a:r>
            <a:endParaRPr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en-US" noProof="0" smtClean="0"/>
              <a:t>Click icon to add picture</a:t>
            </a:r>
            <a:endParaRPr lang="en-US" noProof="0"/>
          </a:p>
        </p:txBody>
      </p:sp>
      <p:sp>
        <p:nvSpPr>
          <p:cNvPr id="7" name="Date Placeholder 4"/>
          <p:cNvSpPr>
            <a:spLocks noGrp="1"/>
          </p:cNvSpPr>
          <p:nvPr>
            <p:ph type="dt" sz="half" idx="10"/>
          </p:nvPr>
        </p:nvSpPr>
        <p:spPr/>
        <p:txBody>
          <a:bodyPr/>
          <a:lstStyle>
            <a:lvl1pPr>
              <a:defRPr/>
            </a:lvl1pPr>
            <a:extLst/>
          </a:lstStyle>
          <a:p>
            <a:pPr>
              <a:defRPr/>
            </a:pPr>
            <a:endParaRPr lang="en-US"/>
          </a:p>
        </p:txBody>
      </p:sp>
      <p:sp>
        <p:nvSpPr>
          <p:cNvPr id="8" name="Footer Placeholder 5"/>
          <p:cNvSpPr>
            <a:spLocks noGrp="1"/>
          </p:cNvSpPr>
          <p:nvPr>
            <p:ph type="ftr" sz="quarter" idx="11"/>
          </p:nvPr>
        </p:nvSpPr>
        <p:spPr/>
        <p:txBody>
          <a:bodyPr/>
          <a:lstStyle>
            <a:lvl1pPr>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lvl1pPr>
            <a:extLst/>
          </a:lstStyle>
          <a:p>
            <a:pPr>
              <a:defRPr/>
            </a:pPr>
            <a:fld id="{838A73E1-2264-48C8-A1A6-3439AA7FA3D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Title Placeholder 12"/>
          <p:cNvSpPr>
            <a:spLocks noGrp="1"/>
          </p:cNvSpPr>
          <p:nvPr>
            <p:ph type="title"/>
          </p:nvPr>
        </p:nvSpPr>
        <p:spPr>
          <a:xfrm>
            <a:off x="503238" y="4986338"/>
            <a:ext cx="8183562" cy="1050925"/>
          </a:xfrm>
          <a:prstGeom prst="rect">
            <a:avLst/>
          </a:prstGeom>
        </p:spPr>
        <p:txBody>
          <a:bodyPr vert="horz" anchor="b">
            <a:normAutofit/>
          </a:bodyPr>
          <a:lstStyle>
            <a:extLst/>
          </a:lstStyle>
          <a:p>
            <a:r>
              <a:rPr lang="en-US" smtClean="0"/>
              <a:t>Click to edit Master title style</a:t>
            </a:r>
            <a:endParaRPr lang="en-US"/>
          </a:p>
        </p:txBody>
      </p:sp>
      <p:sp>
        <p:nvSpPr>
          <p:cNvPr id="1031" name="Text Placeholder 3"/>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 name="Date Placeholder 24"/>
          <p:cNvSpPr>
            <a:spLocks noGrp="1"/>
          </p:cNvSpPr>
          <p:nvPr>
            <p:ph type="dt" sz="half" idx="2"/>
          </p:nvPr>
        </p:nvSpPr>
        <p:spPr>
          <a:xfrm>
            <a:off x="3776663"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endParaRPr lang="en-US"/>
          </a:p>
        </p:txBody>
      </p:sp>
      <p:sp>
        <p:nvSpPr>
          <p:cNvPr id="18" name="Footer Placeholder 17"/>
          <p:cNvSpPr>
            <a:spLocks noGrp="1"/>
          </p:cNvSpPr>
          <p:nvPr>
            <p:ph type="ftr" sz="quarter" idx="3"/>
          </p:nvPr>
        </p:nvSpPr>
        <p:spPr>
          <a:xfrm>
            <a:off x="6062663"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a:defRPr/>
            </a:pPr>
            <a:endParaRPr lang="en-US"/>
          </a:p>
        </p:txBody>
      </p:sp>
      <p:sp>
        <p:nvSpPr>
          <p:cNvPr id="5" name="Slide Number Placeholder 4"/>
          <p:cNvSpPr>
            <a:spLocks noGrp="1"/>
          </p:cNvSpPr>
          <p:nvPr>
            <p:ph type="sldNum" sz="quarter" idx="4"/>
          </p:nvPr>
        </p:nvSpPr>
        <p:spPr>
          <a:xfrm>
            <a:off x="8348663"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fld id="{6ACB0CF4-DF28-4FE7-8C41-E9B2790BB53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88" r:id="rId1"/>
    <p:sldLayoutId id="2147483781" r:id="rId2"/>
    <p:sldLayoutId id="2147483789" r:id="rId3"/>
    <p:sldLayoutId id="2147483782" r:id="rId4"/>
    <p:sldLayoutId id="2147483783" r:id="rId5"/>
    <p:sldLayoutId id="2147483784" r:id="rId6"/>
    <p:sldLayoutId id="2147483790" r:id="rId7"/>
    <p:sldLayoutId id="2147483785" r:id="rId8"/>
    <p:sldLayoutId id="2147483791" r:id="rId9"/>
    <p:sldLayoutId id="2147483786" r:id="rId10"/>
    <p:sldLayoutId id="2147483787" r:id="rId11"/>
  </p:sldLayoutIdLst>
  <p:txStyles>
    <p:titleStyle>
      <a:lvl1pPr algn="l" rtl="0" eaLnBrk="0" fontAlgn="base" hangingPunct="0">
        <a:spcBef>
          <a:spcPct val="0"/>
        </a:spcBef>
        <a:spcAft>
          <a:spcPct val="0"/>
        </a:spcAft>
        <a:defRPr sz="3600" b="1" kern="1200">
          <a:solidFill>
            <a:srgbClr val="B4C79D"/>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B4C79D"/>
          </a:solidFill>
          <a:latin typeface="Verdana" pitchFamily="34" charset="0"/>
        </a:defRPr>
      </a:lvl2pPr>
      <a:lvl3pPr algn="l" rtl="0" eaLnBrk="0" fontAlgn="base" hangingPunct="0">
        <a:spcBef>
          <a:spcPct val="0"/>
        </a:spcBef>
        <a:spcAft>
          <a:spcPct val="0"/>
        </a:spcAft>
        <a:defRPr sz="3600" b="1">
          <a:solidFill>
            <a:srgbClr val="B4C79D"/>
          </a:solidFill>
          <a:latin typeface="Verdana" pitchFamily="34" charset="0"/>
        </a:defRPr>
      </a:lvl3pPr>
      <a:lvl4pPr algn="l" rtl="0" eaLnBrk="0" fontAlgn="base" hangingPunct="0">
        <a:spcBef>
          <a:spcPct val="0"/>
        </a:spcBef>
        <a:spcAft>
          <a:spcPct val="0"/>
        </a:spcAft>
        <a:defRPr sz="3600" b="1">
          <a:solidFill>
            <a:srgbClr val="B4C79D"/>
          </a:solidFill>
          <a:latin typeface="Verdana" pitchFamily="34" charset="0"/>
        </a:defRPr>
      </a:lvl4pPr>
      <a:lvl5pPr algn="l" rtl="0" eaLnBrk="0" fontAlgn="base" hangingPunct="0">
        <a:spcBef>
          <a:spcPct val="0"/>
        </a:spcBef>
        <a:spcAft>
          <a:spcPct val="0"/>
        </a:spcAft>
        <a:defRPr sz="3600" b="1">
          <a:solidFill>
            <a:srgbClr val="B4C79D"/>
          </a:solidFill>
          <a:latin typeface="Verdana" pitchFamily="34" charset="0"/>
        </a:defRPr>
      </a:lvl5pPr>
      <a:lvl6pPr marL="457200" algn="l" rtl="0" fontAlgn="base">
        <a:spcBef>
          <a:spcPct val="0"/>
        </a:spcBef>
        <a:spcAft>
          <a:spcPct val="0"/>
        </a:spcAft>
        <a:defRPr sz="3600" b="1">
          <a:solidFill>
            <a:srgbClr val="B4C79D"/>
          </a:solidFill>
          <a:latin typeface="Verdana" pitchFamily="34" charset="0"/>
        </a:defRPr>
      </a:lvl6pPr>
      <a:lvl7pPr marL="914400" algn="l" rtl="0" fontAlgn="base">
        <a:spcBef>
          <a:spcPct val="0"/>
        </a:spcBef>
        <a:spcAft>
          <a:spcPct val="0"/>
        </a:spcAft>
        <a:defRPr sz="3600" b="1">
          <a:solidFill>
            <a:srgbClr val="B4C79D"/>
          </a:solidFill>
          <a:latin typeface="Verdana" pitchFamily="34" charset="0"/>
        </a:defRPr>
      </a:lvl7pPr>
      <a:lvl8pPr marL="1371600" algn="l" rtl="0" fontAlgn="base">
        <a:spcBef>
          <a:spcPct val="0"/>
        </a:spcBef>
        <a:spcAft>
          <a:spcPct val="0"/>
        </a:spcAft>
        <a:defRPr sz="3600" b="1">
          <a:solidFill>
            <a:srgbClr val="B4C79D"/>
          </a:solidFill>
          <a:latin typeface="Verdana" pitchFamily="34" charset="0"/>
        </a:defRPr>
      </a:lvl8pPr>
      <a:lvl9pPr marL="1828800" algn="l" rtl="0" fontAlgn="base">
        <a:spcBef>
          <a:spcPct val="0"/>
        </a:spcBef>
        <a:spcAft>
          <a:spcPct val="0"/>
        </a:spcAft>
        <a:defRPr sz="3600" b="1">
          <a:solidFill>
            <a:srgbClr val="B4C79D"/>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FFB00D"/>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FFB00D"/>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F509"/>
        </a:buClr>
        <a:buSzPct val="100000"/>
        <a:buFont typeface="Wingdings 2" pitchFamily="18" charset="2"/>
        <a:buChar char=""/>
        <a:defRPr sz="20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en.wikipedia.org/wiki/Image:Microtiter_plate.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anagingdesire.org/"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abbottdiagnostics.com/"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3000" y="838200"/>
            <a:ext cx="6934200" cy="1371600"/>
          </a:xfrm>
          <a:gradFill rotWithShape="1">
            <a:gsLst>
              <a:gs pos="0">
                <a:srgbClr val="47182F"/>
              </a:gs>
              <a:gs pos="50000">
                <a:srgbClr val="993366"/>
              </a:gs>
              <a:gs pos="100000">
                <a:srgbClr val="47182F"/>
              </a:gs>
            </a:gsLst>
            <a:lin ang="5400000" scaled="1"/>
          </a:gradFill>
        </p:spPr>
        <p:txBody>
          <a:bodyPr rtlCol="0">
            <a:normAutofit fontScale="90000"/>
          </a:bodyPr>
          <a:lstStyle/>
          <a:p>
            <a:pPr eaLnBrk="1" fontAlgn="auto" hangingPunct="1">
              <a:spcAft>
                <a:spcPts val="0"/>
              </a:spcAft>
              <a:defRPr/>
            </a:pPr>
            <a:r>
              <a:rPr lang="en-US" dirty="0" smtClean="0">
                <a:solidFill>
                  <a:srgbClr val="FFFFCC"/>
                </a:solidFill>
              </a:rPr>
              <a:t>RADIOIMMUNOASSAY</a:t>
            </a:r>
            <a:br>
              <a:rPr lang="en-US" dirty="0" smtClean="0">
                <a:solidFill>
                  <a:srgbClr val="FFFFCC"/>
                </a:solidFill>
              </a:rPr>
            </a:br>
            <a:endParaRPr lang="en-US" dirty="0" smtClean="0">
              <a:solidFill>
                <a:srgbClr val="FFFFCC"/>
              </a:solidFill>
            </a:endParaRPr>
          </a:p>
        </p:txBody>
      </p:sp>
      <p:sp>
        <p:nvSpPr>
          <p:cNvPr id="6147" name="TextBox 2"/>
          <p:cNvSpPr txBox="1">
            <a:spLocks noChangeArrowheads="1"/>
          </p:cNvSpPr>
          <p:nvPr/>
        </p:nvSpPr>
        <p:spPr bwMode="auto">
          <a:xfrm>
            <a:off x="2895600" y="4724400"/>
            <a:ext cx="2590800" cy="1477963"/>
          </a:xfrm>
          <a:prstGeom prst="rect">
            <a:avLst/>
          </a:prstGeom>
          <a:noFill/>
          <a:ln w="9525">
            <a:noFill/>
            <a:miter lim="800000"/>
            <a:headEnd/>
            <a:tailEnd/>
          </a:ln>
        </p:spPr>
        <p:txBody>
          <a:bodyPr>
            <a:spAutoFit/>
          </a:bodyPr>
          <a:lstStyle/>
          <a:p>
            <a:r>
              <a:rPr lang="en-US">
                <a:latin typeface="Lucida Handwriting" pitchFamily="66" charset="0"/>
              </a:rPr>
              <a:t>Presented By:</a:t>
            </a:r>
          </a:p>
          <a:p>
            <a:r>
              <a:rPr lang="en-US">
                <a:latin typeface="Lucida Handwriting" pitchFamily="66" charset="0"/>
              </a:rPr>
              <a:t>B.S.K.Prasanna,</a:t>
            </a:r>
          </a:p>
          <a:p>
            <a:r>
              <a:rPr lang="en-US">
                <a:latin typeface="Lucida Handwriting" pitchFamily="66" charset="0"/>
              </a:rPr>
              <a:t>I M. Pharmacy,</a:t>
            </a:r>
          </a:p>
          <a:p>
            <a:r>
              <a:rPr lang="en-US">
                <a:latin typeface="Lucida Handwriting" pitchFamily="66" charset="0"/>
              </a:rPr>
              <a:t>Dept of Q.A.</a:t>
            </a:r>
          </a:p>
          <a:p>
            <a:endParaRPr lang="en-US"/>
          </a:p>
        </p:txBody>
      </p:sp>
      <p:sp>
        <p:nvSpPr>
          <p:cNvPr id="6148" name="TextBox 3"/>
          <p:cNvSpPr txBox="1">
            <a:spLocks noChangeArrowheads="1"/>
          </p:cNvSpPr>
          <p:nvPr/>
        </p:nvSpPr>
        <p:spPr bwMode="auto">
          <a:xfrm>
            <a:off x="2895600" y="3657600"/>
            <a:ext cx="3581400" cy="646113"/>
          </a:xfrm>
          <a:prstGeom prst="rect">
            <a:avLst/>
          </a:prstGeom>
          <a:noFill/>
          <a:ln w="9525">
            <a:noFill/>
            <a:miter lim="800000"/>
            <a:headEnd/>
            <a:tailEnd/>
          </a:ln>
        </p:spPr>
        <p:txBody>
          <a:bodyPr>
            <a:spAutoFit/>
          </a:bodyPr>
          <a:lstStyle/>
          <a:p>
            <a:r>
              <a:rPr lang="en-US">
                <a:latin typeface="Lucida Handwriting" pitchFamily="66" charset="0"/>
              </a:rPr>
              <a:t>Under the guidance of :</a:t>
            </a:r>
          </a:p>
          <a:p>
            <a:r>
              <a:rPr lang="en-US">
                <a:latin typeface="Lucida Handwriting" pitchFamily="66" charset="0"/>
              </a:rPr>
              <a:t>Nizamuddin sir.</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ppt_w</p:attrName>
                                        </p:attrNameLst>
                                      </p:cBhvr>
                                      <p:tavLst>
                                        <p:tav tm="0" fmla="#ppt_w*sin(2.5*pi*$)">
                                          <p:val>
                                            <p:fltVal val="0"/>
                                          </p:val>
                                        </p:tav>
                                        <p:tav tm="100000">
                                          <p:val>
                                            <p:fltVal val="1"/>
                                          </p:val>
                                        </p:tav>
                                      </p:tavLst>
                                    </p:anim>
                                    <p:anim calcmode="lin" valueType="num">
                                      <p:cBhvr>
                                        <p:cTn id="9" dur="1000" fill="hold"/>
                                        <p:tgtEl>
                                          <p:spTgt spid="205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6148">
                                            <p:txEl>
                                              <p:pRg st="0" end="0"/>
                                            </p:txEl>
                                          </p:spTgt>
                                        </p:tgtEl>
                                        <p:attrNameLst>
                                          <p:attrName>style.visibility</p:attrName>
                                        </p:attrNameLst>
                                      </p:cBhvr>
                                      <p:to>
                                        <p:strVal val="visible"/>
                                      </p:to>
                                    </p:set>
                                    <p:animEffect transition="in" filter="wipe(down)">
                                      <p:cBhvr>
                                        <p:cTn id="14" dur="580">
                                          <p:stCondLst>
                                            <p:cond delay="0"/>
                                          </p:stCondLst>
                                        </p:cTn>
                                        <p:tgtEl>
                                          <p:spTgt spid="6148">
                                            <p:txEl>
                                              <p:pRg st="0" end="0"/>
                                            </p:txEl>
                                          </p:spTgt>
                                        </p:tgtEl>
                                      </p:cBhvr>
                                    </p:animEffect>
                                    <p:anim calcmode="lin" valueType="num">
                                      <p:cBhvr>
                                        <p:cTn id="15" dur="1822" tmFilter="0,0; 0.14,0.36; 0.43,0.73; 0.71,0.91; 1.0,1.0">
                                          <p:stCondLst>
                                            <p:cond delay="0"/>
                                          </p:stCondLst>
                                        </p:cTn>
                                        <p:tgtEl>
                                          <p:spTgt spid="6148">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6148">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6148">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6148">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6148">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6148">
                                            <p:txEl>
                                              <p:pRg st="0" end="0"/>
                                            </p:txEl>
                                          </p:spTgt>
                                        </p:tgtEl>
                                      </p:cBhvr>
                                      <p:to x="100000" y="60000"/>
                                    </p:animScale>
                                    <p:animScale>
                                      <p:cBhvr>
                                        <p:cTn id="21" dur="166" decel="50000">
                                          <p:stCondLst>
                                            <p:cond delay="676"/>
                                          </p:stCondLst>
                                        </p:cTn>
                                        <p:tgtEl>
                                          <p:spTgt spid="6148">
                                            <p:txEl>
                                              <p:pRg st="0" end="0"/>
                                            </p:txEl>
                                          </p:spTgt>
                                        </p:tgtEl>
                                      </p:cBhvr>
                                      <p:to x="100000" y="100000"/>
                                    </p:animScale>
                                    <p:animScale>
                                      <p:cBhvr>
                                        <p:cTn id="22" dur="26">
                                          <p:stCondLst>
                                            <p:cond delay="1312"/>
                                          </p:stCondLst>
                                        </p:cTn>
                                        <p:tgtEl>
                                          <p:spTgt spid="6148">
                                            <p:txEl>
                                              <p:pRg st="0" end="0"/>
                                            </p:txEl>
                                          </p:spTgt>
                                        </p:tgtEl>
                                      </p:cBhvr>
                                      <p:to x="100000" y="80000"/>
                                    </p:animScale>
                                    <p:animScale>
                                      <p:cBhvr>
                                        <p:cTn id="23" dur="166" decel="50000">
                                          <p:stCondLst>
                                            <p:cond delay="1338"/>
                                          </p:stCondLst>
                                        </p:cTn>
                                        <p:tgtEl>
                                          <p:spTgt spid="6148">
                                            <p:txEl>
                                              <p:pRg st="0" end="0"/>
                                            </p:txEl>
                                          </p:spTgt>
                                        </p:tgtEl>
                                      </p:cBhvr>
                                      <p:to x="100000" y="100000"/>
                                    </p:animScale>
                                    <p:animScale>
                                      <p:cBhvr>
                                        <p:cTn id="24" dur="26">
                                          <p:stCondLst>
                                            <p:cond delay="1642"/>
                                          </p:stCondLst>
                                        </p:cTn>
                                        <p:tgtEl>
                                          <p:spTgt spid="6148">
                                            <p:txEl>
                                              <p:pRg st="0" end="0"/>
                                            </p:txEl>
                                          </p:spTgt>
                                        </p:tgtEl>
                                      </p:cBhvr>
                                      <p:to x="100000" y="90000"/>
                                    </p:animScale>
                                    <p:animScale>
                                      <p:cBhvr>
                                        <p:cTn id="25" dur="166" decel="50000">
                                          <p:stCondLst>
                                            <p:cond delay="1668"/>
                                          </p:stCondLst>
                                        </p:cTn>
                                        <p:tgtEl>
                                          <p:spTgt spid="6148">
                                            <p:txEl>
                                              <p:pRg st="0" end="0"/>
                                            </p:txEl>
                                          </p:spTgt>
                                        </p:tgtEl>
                                      </p:cBhvr>
                                      <p:to x="100000" y="100000"/>
                                    </p:animScale>
                                    <p:animScale>
                                      <p:cBhvr>
                                        <p:cTn id="26" dur="26">
                                          <p:stCondLst>
                                            <p:cond delay="1808"/>
                                          </p:stCondLst>
                                        </p:cTn>
                                        <p:tgtEl>
                                          <p:spTgt spid="6148">
                                            <p:txEl>
                                              <p:pRg st="0" end="0"/>
                                            </p:txEl>
                                          </p:spTgt>
                                        </p:tgtEl>
                                      </p:cBhvr>
                                      <p:to x="100000" y="95000"/>
                                    </p:animScale>
                                    <p:animScale>
                                      <p:cBhvr>
                                        <p:cTn id="27" dur="166" decel="50000">
                                          <p:stCondLst>
                                            <p:cond delay="1834"/>
                                          </p:stCondLst>
                                        </p:cTn>
                                        <p:tgtEl>
                                          <p:spTgt spid="6148">
                                            <p:txEl>
                                              <p:pRg st="0" end="0"/>
                                            </p:txEl>
                                          </p:spTgt>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6148">
                                            <p:txEl>
                                              <p:pRg st="1" end="1"/>
                                            </p:txEl>
                                          </p:spTgt>
                                        </p:tgtEl>
                                        <p:attrNameLst>
                                          <p:attrName>style.visibility</p:attrName>
                                        </p:attrNameLst>
                                      </p:cBhvr>
                                      <p:to>
                                        <p:strVal val="visible"/>
                                      </p:to>
                                    </p:set>
                                    <p:animEffect transition="in" filter="wipe(down)">
                                      <p:cBhvr>
                                        <p:cTn id="30" dur="580">
                                          <p:stCondLst>
                                            <p:cond delay="0"/>
                                          </p:stCondLst>
                                        </p:cTn>
                                        <p:tgtEl>
                                          <p:spTgt spid="6148">
                                            <p:txEl>
                                              <p:pRg st="1" end="1"/>
                                            </p:txEl>
                                          </p:spTgt>
                                        </p:tgtEl>
                                      </p:cBhvr>
                                    </p:animEffect>
                                    <p:anim calcmode="lin" valueType="num">
                                      <p:cBhvr>
                                        <p:cTn id="31" dur="1822" tmFilter="0,0; 0.14,0.36; 0.43,0.73; 0.71,0.91; 1.0,1.0">
                                          <p:stCondLst>
                                            <p:cond delay="0"/>
                                          </p:stCondLst>
                                        </p:cTn>
                                        <p:tgtEl>
                                          <p:spTgt spid="6148">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148">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148">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148">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148">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6148">
                                            <p:txEl>
                                              <p:pRg st="1" end="1"/>
                                            </p:txEl>
                                          </p:spTgt>
                                        </p:tgtEl>
                                      </p:cBhvr>
                                      <p:to x="100000" y="60000"/>
                                    </p:animScale>
                                    <p:animScale>
                                      <p:cBhvr>
                                        <p:cTn id="37" dur="166" decel="50000">
                                          <p:stCondLst>
                                            <p:cond delay="676"/>
                                          </p:stCondLst>
                                        </p:cTn>
                                        <p:tgtEl>
                                          <p:spTgt spid="6148">
                                            <p:txEl>
                                              <p:pRg st="1" end="1"/>
                                            </p:txEl>
                                          </p:spTgt>
                                        </p:tgtEl>
                                      </p:cBhvr>
                                      <p:to x="100000" y="100000"/>
                                    </p:animScale>
                                    <p:animScale>
                                      <p:cBhvr>
                                        <p:cTn id="38" dur="26">
                                          <p:stCondLst>
                                            <p:cond delay="1312"/>
                                          </p:stCondLst>
                                        </p:cTn>
                                        <p:tgtEl>
                                          <p:spTgt spid="6148">
                                            <p:txEl>
                                              <p:pRg st="1" end="1"/>
                                            </p:txEl>
                                          </p:spTgt>
                                        </p:tgtEl>
                                      </p:cBhvr>
                                      <p:to x="100000" y="80000"/>
                                    </p:animScale>
                                    <p:animScale>
                                      <p:cBhvr>
                                        <p:cTn id="39" dur="166" decel="50000">
                                          <p:stCondLst>
                                            <p:cond delay="1338"/>
                                          </p:stCondLst>
                                        </p:cTn>
                                        <p:tgtEl>
                                          <p:spTgt spid="6148">
                                            <p:txEl>
                                              <p:pRg st="1" end="1"/>
                                            </p:txEl>
                                          </p:spTgt>
                                        </p:tgtEl>
                                      </p:cBhvr>
                                      <p:to x="100000" y="100000"/>
                                    </p:animScale>
                                    <p:animScale>
                                      <p:cBhvr>
                                        <p:cTn id="40" dur="26">
                                          <p:stCondLst>
                                            <p:cond delay="1642"/>
                                          </p:stCondLst>
                                        </p:cTn>
                                        <p:tgtEl>
                                          <p:spTgt spid="6148">
                                            <p:txEl>
                                              <p:pRg st="1" end="1"/>
                                            </p:txEl>
                                          </p:spTgt>
                                        </p:tgtEl>
                                      </p:cBhvr>
                                      <p:to x="100000" y="90000"/>
                                    </p:animScale>
                                    <p:animScale>
                                      <p:cBhvr>
                                        <p:cTn id="41" dur="166" decel="50000">
                                          <p:stCondLst>
                                            <p:cond delay="1668"/>
                                          </p:stCondLst>
                                        </p:cTn>
                                        <p:tgtEl>
                                          <p:spTgt spid="6148">
                                            <p:txEl>
                                              <p:pRg st="1" end="1"/>
                                            </p:txEl>
                                          </p:spTgt>
                                        </p:tgtEl>
                                      </p:cBhvr>
                                      <p:to x="100000" y="100000"/>
                                    </p:animScale>
                                    <p:animScale>
                                      <p:cBhvr>
                                        <p:cTn id="42" dur="26">
                                          <p:stCondLst>
                                            <p:cond delay="1808"/>
                                          </p:stCondLst>
                                        </p:cTn>
                                        <p:tgtEl>
                                          <p:spTgt spid="6148">
                                            <p:txEl>
                                              <p:pRg st="1" end="1"/>
                                            </p:txEl>
                                          </p:spTgt>
                                        </p:tgtEl>
                                      </p:cBhvr>
                                      <p:to x="100000" y="95000"/>
                                    </p:animScale>
                                    <p:animScale>
                                      <p:cBhvr>
                                        <p:cTn id="43" dur="166" decel="50000">
                                          <p:stCondLst>
                                            <p:cond delay="1834"/>
                                          </p:stCondLst>
                                        </p:cTn>
                                        <p:tgtEl>
                                          <p:spTgt spid="6148">
                                            <p:txEl>
                                              <p:pRg st="1" end="1"/>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nodeType="clickEffect">
                                  <p:stCondLst>
                                    <p:cond delay="0"/>
                                  </p:stCondLst>
                                  <p:childTnLst>
                                    <p:set>
                                      <p:cBhvr>
                                        <p:cTn id="47" dur="1" fill="hold">
                                          <p:stCondLst>
                                            <p:cond delay="0"/>
                                          </p:stCondLst>
                                        </p:cTn>
                                        <p:tgtEl>
                                          <p:spTgt spid="6147">
                                            <p:txEl>
                                              <p:pRg st="0" end="0"/>
                                            </p:txEl>
                                          </p:spTgt>
                                        </p:tgtEl>
                                        <p:attrNameLst>
                                          <p:attrName>style.visibility</p:attrName>
                                        </p:attrNameLst>
                                      </p:cBhvr>
                                      <p:to>
                                        <p:strVal val="visible"/>
                                      </p:to>
                                    </p:set>
                                    <p:anim calcmode="lin" valueType="num">
                                      <p:cBhvr>
                                        <p:cTn id="48" dur="1000" fill="hold"/>
                                        <p:tgtEl>
                                          <p:spTgt spid="6147">
                                            <p:txEl>
                                              <p:pRg st="0" end="0"/>
                                            </p:txEl>
                                          </p:spTgt>
                                        </p:tgtEl>
                                        <p:attrNameLst>
                                          <p:attrName>ppt_w</p:attrName>
                                        </p:attrNameLst>
                                      </p:cBhvr>
                                      <p:tavLst>
                                        <p:tav tm="0">
                                          <p:val>
                                            <p:fltVal val="0"/>
                                          </p:val>
                                        </p:tav>
                                        <p:tav tm="100000">
                                          <p:val>
                                            <p:strVal val="#ppt_w"/>
                                          </p:val>
                                        </p:tav>
                                      </p:tavLst>
                                    </p:anim>
                                    <p:anim calcmode="lin" valueType="num">
                                      <p:cBhvr>
                                        <p:cTn id="49" dur="1000" fill="hold"/>
                                        <p:tgtEl>
                                          <p:spTgt spid="6147">
                                            <p:txEl>
                                              <p:pRg st="0" end="0"/>
                                            </p:txEl>
                                          </p:spTgt>
                                        </p:tgtEl>
                                        <p:attrNameLst>
                                          <p:attrName>ppt_h</p:attrName>
                                        </p:attrNameLst>
                                      </p:cBhvr>
                                      <p:tavLst>
                                        <p:tav tm="0">
                                          <p:val>
                                            <p:fltVal val="0"/>
                                          </p:val>
                                        </p:tav>
                                        <p:tav tm="100000">
                                          <p:val>
                                            <p:strVal val="#ppt_h"/>
                                          </p:val>
                                        </p:tav>
                                      </p:tavLst>
                                    </p:anim>
                                    <p:anim calcmode="lin" valueType="num">
                                      <p:cBhvr>
                                        <p:cTn id="50" dur="1000" fill="hold"/>
                                        <p:tgtEl>
                                          <p:spTgt spid="61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6147">
                                            <p:txEl>
                                              <p:pRg st="0" end="0"/>
                                            </p:txEl>
                                          </p:spTgt>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nodeType="withEffect">
                                  <p:stCondLst>
                                    <p:cond delay="0"/>
                                  </p:stCondLst>
                                  <p:childTnLst>
                                    <p:set>
                                      <p:cBhvr>
                                        <p:cTn id="53" dur="1" fill="hold">
                                          <p:stCondLst>
                                            <p:cond delay="0"/>
                                          </p:stCondLst>
                                        </p:cTn>
                                        <p:tgtEl>
                                          <p:spTgt spid="6147">
                                            <p:txEl>
                                              <p:pRg st="1" end="1"/>
                                            </p:txEl>
                                          </p:spTgt>
                                        </p:tgtEl>
                                        <p:attrNameLst>
                                          <p:attrName>style.visibility</p:attrName>
                                        </p:attrNameLst>
                                      </p:cBhvr>
                                      <p:to>
                                        <p:strVal val="visible"/>
                                      </p:to>
                                    </p:set>
                                    <p:anim calcmode="lin" valueType="num">
                                      <p:cBhvr>
                                        <p:cTn id="54" dur="1000" fill="hold"/>
                                        <p:tgtEl>
                                          <p:spTgt spid="6147">
                                            <p:txEl>
                                              <p:pRg st="1" end="1"/>
                                            </p:txEl>
                                          </p:spTgt>
                                        </p:tgtEl>
                                        <p:attrNameLst>
                                          <p:attrName>ppt_w</p:attrName>
                                        </p:attrNameLst>
                                      </p:cBhvr>
                                      <p:tavLst>
                                        <p:tav tm="0">
                                          <p:val>
                                            <p:fltVal val="0"/>
                                          </p:val>
                                        </p:tav>
                                        <p:tav tm="100000">
                                          <p:val>
                                            <p:strVal val="#ppt_w"/>
                                          </p:val>
                                        </p:tav>
                                      </p:tavLst>
                                    </p:anim>
                                    <p:anim calcmode="lin" valueType="num">
                                      <p:cBhvr>
                                        <p:cTn id="55" dur="1000" fill="hold"/>
                                        <p:tgtEl>
                                          <p:spTgt spid="6147">
                                            <p:txEl>
                                              <p:pRg st="1" end="1"/>
                                            </p:txEl>
                                          </p:spTgt>
                                        </p:tgtEl>
                                        <p:attrNameLst>
                                          <p:attrName>ppt_h</p:attrName>
                                        </p:attrNameLst>
                                      </p:cBhvr>
                                      <p:tavLst>
                                        <p:tav tm="0">
                                          <p:val>
                                            <p:fltVal val="0"/>
                                          </p:val>
                                        </p:tav>
                                        <p:tav tm="100000">
                                          <p:val>
                                            <p:strVal val="#ppt_h"/>
                                          </p:val>
                                        </p:tav>
                                      </p:tavLst>
                                    </p:anim>
                                    <p:anim calcmode="lin" valueType="num">
                                      <p:cBhvr>
                                        <p:cTn id="56" dur="1000" fill="hold"/>
                                        <p:tgtEl>
                                          <p:spTgt spid="6147">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6147">
                                            <p:txEl>
                                              <p:pRg st="1" end="1"/>
                                            </p:txEl>
                                          </p:spTgt>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nodeType="withEffect">
                                  <p:stCondLst>
                                    <p:cond delay="0"/>
                                  </p:stCondLst>
                                  <p:childTnLst>
                                    <p:set>
                                      <p:cBhvr>
                                        <p:cTn id="59" dur="1" fill="hold">
                                          <p:stCondLst>
                                            <p:cond delay="0"/>
                                          </p:stCondLst>
                                        </p:cTn>
                                        <p:tgtEl>
                                          <p:spTgt spid="6147">
                                            <p:txEl>
                                              <p:pRg st="2" end="2"/>
                                            </p:txEl>
                                          </p:spTgt>
                                        </p:tgtEl>
                                        <p:attrNameLst>
                                          <p:attrName>style.visibility</p:attrName>
                                        </p:attrNameLst>
                                      </p:cBhvr>
                                      <p:to>
                                        <p:strVal val="visible"/>
                                      </p:to>
                                    </p:set>
                                    <p:anim calcmode="lin" valueType="num">
                                      <p:cBhvr>
                                        <p:cTn id="60" dur="1000" fill="hold"/>
                                        <p:tgtEl>
                                          <p:spTgt spid="6147">
                                            <p:txEl>
                                              <p:pRg st="2" end="2"/>
                                            </p:txEl>
                                          </p:spTgt>
                                        </p:tgtEl>
                                        <p:attrNameLst>
                                          <p:attrName>ppt_w</p:attrName>
                                        </p:attrNameLst>
                                      </p:cBhvr>
                                      <p:tavLst>
                                        <p:tav tm="0">
                                          <p:val>
                                            <p:fltVal val="0"/>
                                          </p:val>
                                        </p:tav>
                                        <p:tav tm="100000">
                                          <p:val>
                                            <p:strVal val="#ppt_w"/>
                                          </p:val>
                                        </p:tav>
                                      </p:tavLst>
                                    </p:anim>
                                    <p:anim calcmode="lin" valueType="num">
                                      <p:cBhvr>
                                        <p:cTn id="61" dur="1000" fill="hold"/>
                                        <p:tgtEl>
                                          <p:spTgt spid="6147">
                                            <p:txEl>
                                              <p:pRg st="2" end="2"/>
                                            </p:txEl>
                                          </p:spTgt>
                                        </p:tgtEl>
                                        <p:attrNameLst>
                                          <p:attrName>ppt_h</p:attrName>
                                        </p:attrNameLst>
                                      </p:cBhvr>
                                      <p:tavLst>
                                        <p:tav tm="0">
                                          <p:val>
                                            <p:fltVal val="0"/>
                                          </p:val>
                                        </p:tav>
                                        <p:tav tm="100000">
                                          <p:val>
                                            <p:strVal val="#ppt_h"/>
                                          </p:val>
                                        </p:tav>
                                      </p:tavLst>
                                    </p:anim>
                                    <p:anim calcmode="lin" valueType="num">
                                      <p:cBhvr>
                                        <p:cTn id="62" dur="1000" fill="hold"/>
                                        <p:tgtEl>
                                          <p:spTgt spid="6147">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6147">
                                            <p:txEl>
                                              <p:pRg st="2" end="2"/>
                                            </p:txEl>
                                          </p:spTgt>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nodeType="withEffect">
                                  <p:stCondLst>
                                    <p:cond delay="0"/>
                                  </p:stCondLst>
                                  <p:childTnLst>
                                    <p:set>
                                      <p:cBhvr>
                                        <p:cTn id="65" dur="1" fill="hold">
                                          <p:stCondLst>
                                            <p:cond delay="0"/>
                                          </p:stCondLst>
                                        </p:cTn>
                                        <p:tgtEl>
                                          <p:spTgt spid="6147">
                                            <p:txEl>
                                              <p:pRg st="3" end="3"/>
                                            </p:txEl>
                                          </p:spTgt>
                                        </p:tgtEl>
                                        <p:attrNameLst>
                                          <p:attrName>style.visibility</p:attrName>
                                        </p:attrNameLst>
                                      </p:cBhvr>
                                      <p:to>
                                        <p:strVal val="visible"/>
                                      </p:to>
                                    </p:set>
                                    <p:anim calcmode="lin" valueType="num">
                                      <p:cBhvr>
                                        <p:cTn id="66" dur="1000" fill="hold"/>
                                        <p:tgtEl>
                                          <p:spTgt spid="6147">
                                            <p:txEl>
                                              <p:pRg st="3" end="3"/>
                                            </p:txEl>
                                          </p:spTgt>
                                        </p:tgtEl>
                                        <p:attrNameLst>
                                          <p:attrName>ppt_w</p:attrName>
                                        </p:attrNameLst>
                                      </p:cBhvr>
                                      <p:tavLst>
                                        <p:tav tm="0">
                                          <p:val>
                                            <p:fltVal val="0"/>
                                          </p:val>
                                        </p:tav>
                                        <p:tav tm="100000">
                                          <p:val>
                                            <p:strVal val="#ppt_w"/>
                                          </p:val>
                                        </p:tav>
                                      </p:tavLst>
                                    </p:anim>
                                    <p:anim calcmode="lin" valueType="num">
                                      <p:cBhvr>
                                        <p:cTn id="67" dur="1000" fill="hold"/>
                                        <p:tgtEl>
                                          <p:spTgt spid="6147">
                                            <p:txEl>
                                              <p:pRg st="3" end="3"/>
                                            </p:txEl>
                                          </p:spTgt>
                                        </p:tgtEl>
                                        <p:attrNameLst>
                                          <p:attrName>ppt_h</p:attrName>
                                        </p:attrNameLst>
                                      </p:cBhvr>
                                      <p:tavLst>
                                        <p:tav tm="0">
                                          <p:val>
                                            <p:fltVal val="0"/>
                                          </p:val>
                                        </p:tav>
                                        <p:tav tm="100000">
                                          <p:val>
                                            <p:strVal val="#ppt_h"/>
                                          </p:val>
                                        </p:tav>
                                      </p:tavLst>
                                    </p:anim>
                                    <p:anim calcmode="lin" valueType="num">
                                      <p:cBhvr>
                                        <p:cTn id="68" dur="1000" fill="hold"/>
                                        <p:tgtEl>
                                          <p:spTgt spid="6147">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6147">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03238" y="4983163"/>
            <a:ext cx="8183562" cy="1052512"/>
          </a:xfrm>
        </p:spPr>
        <p:txBody>
          <a:bodyPr/>
          <a:lstStyle/>
          <a:p>
            <a:pPr eaLnBrk="1" fontAlgn="auto" hangingPunct="1">
              <a:spcAft>
                <a:spcPts val="0"/>
              </a:spcAft>
              <a:defRPr/>
            </a:pPr>
            <a:r>
              <a:rPr lang="en-US" i="1" u="sng" dirty="0" smtClean="0">
                <a:solidFill>
                  <a:srgbClr val="6666FF"/>
                </a:solidFill>
              </a:rPr>
              <a:t>Structure of Antibodies</a:t>
            </a:r>
          </a:p>
        </p:txBody>
      </p:sp>
      <p:sp>
        <p:nvSpPr>
          <p:cNvPr id="16387" name="Rectangle 3"/>
          <p:cNvSpPr>
            <a:spLocks noGrp="1" noChangeArrowheads="1"/>
          </p:cNvSpPr>
          <p:nvPr>
            <p:ph idx="1"/>
          </p:nvPr>
        </p:nvSpPr>
        <p:spPr>
          <a:xfrm>
            <a:off x="503238" y="530225"/>
            <a:ext cx="8183562" cy="4187825"/>
          </a:xfrm>
        </p:spPr>
        <p:txBody>
          <a:bodyPr/>
          <a:lstStyle/>
          <a:p>
            <a:pPr eaLnBrk="1" hangingPunct="1"/>
            <a:endParaRPr lang="en-US" smtClean="0"/>
          </a:p>
          <a:p>
            <a:pPr eaLnBrk="1" hangingPunct="1"/>
            <a:r>
              <a:rPr lang="en-US" smtClean="0">
                <a:solidFill>
                  <a:srgbClr val="CC0066"/>
                </a:solidFill>
              </a:rPr>
              <a:t>Antibodies (Ab)</a:t>
            </a:r>
            <a:r>
              <a:rPr lang="en-US" smtClean="0"/>
              <a:t> are a type of protein called </a:t>
            </a:r>
            <a:r>
              <a:rPr lang="en-US" smtClean="0">
                <a:solidFill>
                  <a:schemeClr val="hlink"/>
                </a:solidFill>
              </a:rPr>
              <a:t>immunoglobulins</a:t>
            </a:r>
            <a:r>
              <a:rPr lang="en-US" smtClean="0"/>
              <a:t>. </a:t>
            </a:r>
          </a:p>
          <a:p>
            <a:pPr eaLnBrk="1" hangingPunct="1"/>
            <a:r>
              <a:rPr lang="en-US" smtClean="0"/>
              <a:t>The most common one is </a:t>
            </a:r>
            <a:r>
              <a:rPr lang="en-US" smtClean="0">
                <a:solidFill>
                  <a:schemeClr val="hlink"/>
                </a:solidFill>
              </a:rPr>
              <a:t>immunoglobulin G </a:t>
            </a:r>
            <a:r>
              <a:rPr lang="en-US" smtClean="0"/>
              <a:t>(IgG). </a:t>
            </a:r>
          </a:p>
          <a:p>
            <a:pPr eaLnBrk="1" hangingPunct="1"/>
            <a:r>
              <a:rPr lang="en-US" smtClean="0">
                <a:solidFill>
                  <a:schemeClr val="hlink"/>
                </a:solidFill>
              </a:rPr>
              <a:t>IgG</a:t>
            </a:r>
            <a:r>
              <a:rPr lang="en-US" smtClean="0"/>
              <a:t> is a protein composed of two main structural and functional regions</a:t>
            </a:r>
          </a:p>
          <a:p>
            <a:pPr eaLnBrk="1" hangingPunct="1">
              <a:buFontTx/>
              <a:buNone/>
            </a:pPr>
            <a:endParaRPr lang="en-US" smtClean="0"/>
          </a:p>
          <a:p>
            <a:pPr eaLnBrk="1" hangingPunct="1"/>
            <a:endParaRPr lang="en-US" smtClean="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229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animEffect transition="in" filter="fade">
                                      <p:cBhvr>
                                        <p:cTn id="11" dur="1000"/>
                                        <p:tgtEl>
                                          <p:spTgt spid="16387">
                                            <p:txEl>
                                              <p:pRg st="1" end="1"/>
                                            </p:txEl>
                                          </p:spTgt>
                                        </p:tgtEl>
                                      </p:cBhvr>
                                    </p:animEffect>
                                    <p:anim calcmode="lin" valueType="num">
                                      <p:cBhvr>
                                        <p:cTn id="12"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13" dur="900" decel="100000" fill="hold"/>
                                        <p:tgtEl>
                                          <p:spTgt spid="16387">
                                            <p:txEl>
                                              <p:pRg st="1" end="1"/>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638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6387">
                                            <p:txEl>
                                              <p:pRg st="2" end="2"/>
                                            </p:txEl>
                                          </p:spTgt>
                                        </p:tgtEl>
                                        <p:attrNameLst>
                                          <p:attrName>style.visibility</p:attrName>
                                        </p:attrNameLst>
                                      </p:cBhvr>
                                      <p:to>
                                        <p:strVal val="visible"/>
                                      </p:to>
                                    </p:set>
                                    <p:animEffect transition="in" filter="fade">
                                      <p:cBhvr>
                                        <p:cTn id="19" dur="1000"/>
                                        <p:tgtEl>
                                          <p:spTgt spid="16387">
                                            <p:txEl>
                                              <p:pRg st="2" end="2"/>
                                            </p:txEl>
                                          </p:spTgt>
                                        </p:tgtEl>
                                      </p:cBhvr>
                                    </p:animEffect>
                                    <p:anim calcmode="lin" valueType="num">
                                      <p:cBhvr>
                                        <p:cTn id="20"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16387">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638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16387">
                                            <p:txEl>
                                              <p:pRg st="3" end="3"/>
                                            </p:txEl>
                                          </p:spTgt>
                                        </p:tgtEl>
                                        <p:attrNameLst>
                                          <p:attrName>style.visibility</p:attrName>
                                        </p:attrNameLst>
                                      </p:cBhvr>
                                      <p:to>
                                        <p:strVal val="visible"/>
                                      </p:to>
                                    </p:set>
                                    <p:animEffect transition="in" filter="fade">
                                      <p:cBhvr>
                                        <p:cTn id="27" dur="1000"/>
                                        <p:tgtEl>
                                          <p:spTgt spid="16387">
                                            <p:txEl>
                                              <p:pRg st="3" end="3"/>
                                            </p:txEl>
                                          </p:spTgt>
                                        </p:tgtEl>
                                      </p:cBhvr>
                                    </p:animEffect>
                                    <p:anim calcmode="lin" valueType="num">
                                      <p:cBhvr>
                                        <p:cTn id="28" dur="1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16387">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6387">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03238" y="4983163"/>
            <a:ext cx="8183562" cy="1052512"/>
          </a:xfrm>
          <a:gradFill rotWithShape="1">
            <a:gsLst>
              <a:gs pos="0">
                <a:srgbClr val="353535"/>
              </a:gs>
              <a:gs pos="50000">
                <a:srgbClr val="5F5F5F"/>
              </a:gs>
              <a:gs pos="100000">
                <a:srgbClr val="353535"/>
              </a:gs>
            </a:gsLst>
            <a:lin ang="5400000" scaled="1"/>
          </a:gradFill>
        </p:spPr>
        <p:txBody>
          <a:bodyPr rtlCol="0">
            <a:normAutofit fontScale="90000"/>
          </a:bodyPr>
          <a:lstStyle/>
          <a:p>
            <a:pPr eaLnBrk="1" fontAlgn="auto" hangingPunct="1">
              <a:spcAft>
                <a:spcPts val="0"/>
              </a:spcAft>
              <a:defRPr/>
            </a:pPr>
            <a:r>
              <a:rPr lang="en-US" sz="4000" dirty="0" smtClean="0">
                <a:solidFill>
                  <a:srgbClr val="FFFF99"/>
                </a:solidFill>
              </a:rPr>
              <a:t>Preparation of Polyclonal and Monoclonal Antibodies</a:t>
            </a:r>
          </a:p>
        </p:txBody>
      </p:sp>
      <p:sp>
        <p:nvSpPr>
          <p:cNvPr id="18435" name="Rectangle 3"/>
          <p:cNvSpPr>
            <a:spLocks noGrp="1" noChangeArrowheads="1"/>
          </p:cNvSpPr>
          <p:nvPr>
            <p:ph idx="1"/>
          </p:nvPr>
        </p:nvSpPr>
        <p:spPr>
          <a:xfrm>
            <a:off x="152400" y="1600200"/>
            <a:ext cx="8991600" cy="3352800"/>
          </a:xfrm>
        </p:spPr>
        <p:txBody>
          <a:bodyPr/>
          <a:lstStyle/>
          <a:p>
            <a:pPr eaLnBrk="1" hangingPunct="1"/>
            <a:r>
              <a:rPr lang="en-US" smtClean="0">
                <a:solidFill>
                  <a:schemeClr val="bg2"/>
                </a:solidFill>
                <a:latin typeface="Times New Roman" pitchFamily="18" charset="0"/>
                <a:cs typeface="Times New Roman" pitchFamily="18" charset="0"/>
              </a:rPr>
              <a:t>Antibody reagents</a:t>
            </a:r>
            <a:r>
              <a:rPr lang="en-US" smtClean="0">
                <a:latin typeface="Times New Roman" pitchFamily="18" charset="0"/>
                <a:cs typeface="Times New Roman" pitchFamily="18" charset="0"/>
              </a:rPr>
              <a:t> are developed from either </a:t>
            </a:r>
            <a:r>
              <a:rPr lang="en-US" smtClean="0">
                <a:solidFill>
                  <a:srgbClr val="CC3300"/>
                </a:solidFill>
                <a:latin typeface="Times New Roman" pitchFamily="18" charset="0"/>
                <a:cs typeface="Times New Roman" pitchFamily="18" charset="0"/>
              </a:rPr>
              <a:t>polyclonal</a:t>
            </a:r>
            <a:r>
              <a:rPr lang="en-US" smtClean="0">
                <a:latin typeface="Times New Roman" pitchFamily="18" charset="0"/>
                <a:cs typeface="Times New Roman" pitchFamily="18" charset="0"/>
              </a:rPr>
              <a:t> or </a:t>
            </a:r>
            <a:r>
              <a:rPr lang="en-US" smtClean="0">
                <a:solidFill>
                  <a:srgbClr val="6666FF"/>
                </a:solidFill>
                <a:latin typeface="Times New Roman" pitchFamily="18" charset="0"/>
                <a:cs typeface="Times New Roman" pitchFamily="18" charset="0"/>
              </a:rPr>
              <a:t>monoclonal</a:t>
            </a:r>
            <a:r>
              <a:rPr lang="en-US" smtClean="0">
                <a:latin typeface="Times New Roman" pitchFamily="18" charset="0"/>
                <a:cs typeface="Times New Roman" pitchFamily="18" charset="0"/>
              </a:rPr>
              <a:t> antibodies.</a:t>
            </a:r>
          </a:p>
          <a:p>
            <a:pPr eaLnBrk="1" hangingPunct="1">
              <a:buFontTx/>
              <a:buNone/>
            </a:pPr>
            <a:r>
              <a:rPr lang="en-US" smtClean="0">
                <a:latin typeface="Times New Roman" pitchFamily="18" charset="0"/>
                <a:cs typeface="Times New Roman" pitchFamily="18" charset="0"/>
              </a:rPr>
              <a:t> </a:t>
            </a:r>
          </a:p>
          <a:p>
            <a:pPr eaLnBrk="1" hangingPunct="1"/>
            <a:r>
              <a:rPr lang="en-US" smtClean="0">
                <a:solidFill>
                  <a:srgbClr val="CC3300"/>
                </a:solidFill>
                <a:latin typeface="Times New Roman" pitchFamily="18" charset="0"/>
                <a:cs typeface="Times New Roman" pitchFamily="18" charset="0"/>
              </a:rPr>
              <a:t>Polyclonal antiserum</a:t>
            </a:r>
            <a:r>
              <a:rPr lang="en-US" smtClean="0">
                <a:latin typeface="Times New Roman" pitchFamily="18" charset="0"/>
                <a:cs typeface="Times New Roman" pitchFamily="18" charset="0"/>
              </a:rPr>
              <a:t> (serum from blood containing the desired antibodies) is generated in animals, most commonly </a:t>
            </a:r>
            <a:r>
              <a:rPr lang="en-US" smtClean="0">
                <a:solidFill>
                  <a:srgbClr val="0099FF"/>
                </a:solidFill>
                <a:latin typeface="Times New Roman" pitchFamily="18" charset="0"/>
                <a:cs typeface="Times New Roman" pitchFamily="18" charset="0"/>
              </a:rPr>
              <a:t>sheep</a:t>
            </a:r>
            <a:r>
              <a:rPr lang="en-US" smtClean="0">
                <a:latin typeface="Times New Roman" pitchFamily="18" charset="0"/>
                <a:cs typeface="Times New Roman" pitchFamily="18" charset="0"/>
              </a:rPr>
              <a:t>, </a:t>
            </a:r>
            <a:r>
              <a:rPr lang="en-US" smtClean="0">
                <a:solidFill>
                  <a:schemeClr val="folHlink"/>
                </a:solidFill>
                <a:latin typeface="Times New Roman" pitchFamily="18" charset="0"/>
                <a:cs typeface="Times New Roman" pitchFamily="18" charset="0"/>
              </a:rPr>
              <a:t>rabbits</a:t>
            </a:r>
            <a:r>
              <a:rPr lang="en-US" smtClean="0">
                <a:latin typeface="Times New Roman" pitchFamily="18" charset="0"/>
                <a:cs typeface="Times New Roman" pitchFamily="18" charset="0"/>
              </a:rPr>
              <a:t>, or </a:t>
            </a:r>
            <a:r>
              <a:rPr lang="en-US" smtClean="0">
                <a:solidFill>
                  <a:srgbClr val="996600"/>
                </a:solidFill>
                <a:latin typeface="Times New Roman" pitchFamily="18" charset="0"/>
                <a:cs typeface="Times New Roman" pitchFamily="18" charset="0"/>
              </a:rPr>
              <a:t>goats.</a:t>
            </a:r>
          </a:p>
          <a:p>
            <a:pPr eaLnBrk="1" hangingPunct="1"/>
            <a:endParaRPr lang="en-US" smtClean="0">
              <a:solidFill>
                <a:srgbClr val="996600"/>
              </a:solidFill>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fltVal val="0"/>
                                          </p:val>
                                        </p:tav>
                                        <p:tav tm="100000">
                                          <p:val>
                                            <p:strVal val="#ppt_h"/>
                                          </p:val>
                                        </p:tav>
                                      </p:tavLst>
                                    </p:anim>
                                    <p:anim calcmode="lin" valueType="num">
                                      <p:cBhvr>
                                        <p:cTn id="9" dur="500" fill="hold"/>
                                        <p:tgtEl>
                                          <p:spTgt spid="14338"/>
                                        </p:tgtEl>
                                        <p:attrNameLst>
                                          <p:attrName>style.rotation</p:attrName>
                                        </p:attrNameLst>
                                      </p:cBhvr>
                                      <p:tavLst>
                                        <p:tav tm="0">
                                          <p:val>
                                            <p:fltVal val="360"/>
                                          </p:val>
                                        </p:tav>
                                        <p:tav tm="100000">
                                          <p:val>
                                            <p:fltVal val="0"/>
                                          </p:val>
                                        </p:tav>
                                      </p:tavLst>
                                    </p:anim>
                                    <p:animEffect transition="in" filter="fade">
                                      <p:cBhvr>
                                        <p:cTn id="10" dur="500"/>
                                        <p:tgtEl>
                                          <p:spTgt spid="1433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8435">
                                            <p:txEl>
                                              <p:pRg st="0" end="0"/>
                                            </p:txEl>
                                          </p:spTgt>
                                        </p:tgtEl>
                                        <p:attrNameLst>
                                          <p:attrName>style.visibility</p:attrName>
                                        </p:attrNameLst>
                                      </p:cBhvr>
                                      <p:to>
                                        <p:strVal val="visible"/>
                                      </p:to>
                                    </p:set>
                                    <p:animEffect transition="in" filter="fade">
                                      <p:cBhvr>
                                        <p:cTn id="15" dur="500"/>
                                        <p:tgtEl>
                                          <p:spTgt spid="18435">
                                            <p:txEl>
                                              <p:pRg st="0" end="0"/>
                                            </p:txEl>
                                          </p:spTgt>
                                        </p:tgtEl>
                                      </p:cBhvr>
                                    </p:animEffect>
                                    <p:anim calcmode="lin" valueType="num">
                                      <p:cBhvr>
                                        <p:cTn id="16"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84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8435">
                                            <p:txEl>
                                              <p:pRg st="1" end="1"/>
                                            </p:txEl>
                                          </p:spTgt>
                                        </p:tgtEl>
                                        <p:attrNameLst>
                                          <p:attrName>style.visibility</p:attrName>
                                        </p:attrNameLst>
                                      </p:cBhvr>
                                      <p:to>
                                        <p:strVal val="visible"/>
                                      </p:to>
                                    </p:set>
                                    <p:animEffect transition="in" filter="fade">
                                      <p:cBhvr>
                                        <p:cTn id="22" dur="500"/>
                                        <p:tgtEl>
                                          <p:spTgt spid="18435">
                                            <p:txEl>
                                              <p:pRg st="1" end="1"/>
                                            </p:txEl>
                                          </p:spTgt>
                                        </p:tgtEl>
                                      </p:cBhvr>
                                    </p:animEffect>
                                    <p:anim calcmode="lin" valueType="num">
                                      <p:cBhvr>
                                        <p:cTn id="2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184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8435">
                                            <p:txEl>
                                              <p:pRg st="2" end="2"/>
                                            </p:txEl>
                                          </p:spTgt>
                                        </p:tgtEl>
                                        <p:attrNameLst>
                                          <p:attrName>style.visibility</p:attrName>
                                        </p:attrNameLst>
                                      </p:cBhvr>
                                      <p:to>
                                        <p:strVal val="visible"/>
                                      </p:to>
                                    </p:set>
                                    <p:animEffect transition="in" filter="fade">
                                      <p:cBhvr>
                                        <p:cTn id="29" dur="500"/>
                                        <p:tgtEl>
                                          <p:spTgt spid="18435">
                                            <p:txEl>
                                              <p:pRg st="2" end="2"/>
                                            </p:txEl>
                                          </p:spTgt>
                                        </p:tgtEl>
                                      </p:cBhvr>
                                    </p:animEffect>
                                    <p:anim calcmode="lin" valueType="num">
                                      <p:cBhvr>
                                        <p:cTn id="30"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p:cTn id="31" dur="500" fill="hold"/>
                                        <p:tgtEl>
                                          <p:spTgt spid="1843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84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4724400"/>
            <a:ext cx="8183563" cy="1050925"/>
          </a:xfrm>
        </p:spPr>
        <p:txBody>
          <a:bodyPr/>
          <a:lstStyle/>
          <a:p>
            <a:pPr eaLnBrk="1" fontAlgn="auto" hangingPunct="1">
              <a:spcAft>
                <a:spcPts val="0"/>
              </a:spcAft>
              <a:defRPr/>
            </a:pPr>
            <a:r>
              <a:rPr lang="en-US" i="1" u="sng" dirty="0" smtClean="0">
                <a:solidFill>
                  <a:srgbClr val="7030A0"/>
                </a:solidFill>
              </a:rPr>
              <a:t>Monoclonal antibodies</a:t>
            </a:r>
          </a:p>
        </p:txBody>
      </p:sp>
      <p:sp>
        <p:nvSpPr>
          <p:cNvPr id="16387" name="Rectangle 3"/>
          <p:cNvSpPr>
            <a:spLocks noGrp="1" noChangeArrowheads="1"/>
          </p:cNvSpPr>
          <p:nvPr>
            <p:ph idx="1"/>
          </p:nvPr>
        </p:nvSpPr>
        <p:spPr>
          <a:xfrm>
            <a:off x="381000" y="533400"/>
            <a:ext cx="8382000" cy="4267200"/>
          </a:xfrm>
        </p:spPr>
        <p:txBody>
          <a:bodyPr rtlCol="0">
            <a:normAutofit/>
          </a:bodyPr>
          <a:lstStyle/>
          <a:p>
            <a:pPr marL="265176" indent="-265176" eaLnBrk="1" fontAlgn="auto" hangingPunct="1">
              <a:spcAft>
                <a:spcPts val="0"/>
              </a:spcAft>
              <a:buFont typeface="Wingdings 2"/>
              <a:buChar char=""/>
              <a:defRPr/>
            </a:pPr>
            <a:r>
              <a:rPr lang="en-US" i="1" dirty="0" smtClean="0">
                <a:solidFill>
                  <a:srgbClr val="7030A0"/>
                </a:solidFill>
                <a:latin typeface="Times New Roman" pitchFamily="18" charset="0"/>
                <a:cs typeface="Times New Roman" pitchFamily="18" charset="0"/>
              </a:rPr>
              <a:t>Monoclonal </a:t>
            </a:r>
            <a:r>
              <a:rPr lang="en-US" dirty="0" smtClean="0">
                <a:solidFill>
                  <a:srgbClr val="7030A0"/>
                </a:solidFill>
                <a:latin typeface="Times New Roman" pitchFamily="18" charset="0"/>
                <a:cs typeface="Times New Roman" pitchFamily="18" charset="0"/>
              </a:rPr>
              <a:t>antibodies </a:t>
            </a:r>
            <a:r>
              <a:rPr lang="en-US" dirty="0" smtClean="0">
                <a:latin typeface="Times New Roman" pitchFamily="18" charset="0"/>
                <a:cs typeface="Times New Roman" pitchFamily="18" charset="0"/>
              </a:rPr>
              <a:t>differ from </a:t>
            </a:r>
            <a:r>
              <a:rPr lang="en-US" dirty="0" smtClean="0">
                <a:solidFill>
                  <a:srgbClr val="0099FF"/>
                </a:solidFill>
                <a:latin typeface="Times New Roman" pitchFamily="18" charset="0"/>
                <a:cs typeface="Times New Roman" pitchFamily="18" charset="0"/>
              </a:rPr>
              <a:t>polyclonal antibodies</a:t>
            </a:r>
            <a:r>
              <a:rPr lang="en-US" dirty="0" smtClean="0">
                <a:latin typeface="Times New Roman" pitchFamily="18" charset="0"/>
                <a:cs typeface="Times New Roman" pitchFamily="18" charset="0"/>
              </a:rPr>
              <a:t> in that they are highly specific for a single </a:t>
            </a:r>
            <a:r>
              <a:rPr lang="en-US" dirty="0" smtClean="0">
                <a:solidFill>
                  <a:schemeClr val="tx2">
                    <a:lumMod val="50000"/>
                  </a:schemeClr>
                </a:solidFill>
                <a:latin typeface="Times New Roman" pitchFamily="18" charset="0"/>
                <a:cs typeface="Times New Roman" pitchFamily="18" charset="0"/>
              </a:rPr>
              <a:t>epitope on a multivalent antigen</a:t>
            </a:r>
            <a:r>
              <a:rPr lang="en-US" dirty="0" smtClean="0">
                <a:latin typeface="Times New Roman" pitchFamily="18" charset="0"/>
                <a:cs typeface="Times New Roman" pitchFamily="18" charset="0"/>
              </a:rPr>
              <a:t> (see Figure 1-3). They are produced from a single cell line using </a:t>
            </a:r>
            <a:r>
              <a:rPr lang="en-US" i="1" dirty="0" smtClean="0">
                <a:solidFill>
                  <a:srgbClr val="CC0066"/>
                </a:solidFill>
                <a:latin typeface="Times New Roman" pitchFamily="18" charset="0"/>
                <a:cs typeface="Times New Roman" pitchFamily="18" charset="0"/>
              </a:rPr>
              <a:t>hybridoma </a:t>
            </a:r>
            <a:r>
              <a:rPr lang="en-US" dirty="0" smtClean="0">
                <a:solidFill>
                  <a:srgbClr val="CC0066"/>
                </a:solidFill>
                <a:latin typeface="Times New Roman" pitchFamily="18" charset="0"/>
                <a:cs typeface="Times New Roman" pitchFamily="18" charset="0"/>
              </a:rPr>
              <a:t>technology</a:t>
            </a:r>
            <a:r>
              <a:rPr lang="en-US" dirty="0" smtClean="0">
                <a:latin typeface="Times New Roman" pitchFamily="18" charset="0"/>
                <a:cs typeface="Times New Roman" pitchFamily="18" charset="0"/>
              </a:rPr>
              <a:t> and mouse </a:t>
            </a:r>
            <a:r>
              <a:rPr lang="en-US" dirty="0" smtClean="0">
                <a:solidFill>
                  <a:srgbClr val="0099FF"/>
                </a:solidFill>
                <a:latin typeface="Times New Roman" pitchFamily="18" charset="0"/>
                <a:cs typeface="Times New Roman" pitchFamily="18" charset="0"/>
              </a:rPr>
              <a:t>myeloma cell lines</a:t>
            </a:r>
            <a:r>
              <a:rPr lang="en-US" dirty="0" smtClean="0">
                <a:latin typeface="Times New Roman" pitchFamily="18" charset="0"/>
                <a:cs typeface="Times New Roman" pitchFamily="18" charset="0"/>
              </a:rPr>
              <a:t>.</a:t>
            </a:r>
          </a:p>
          <a:p>
            <a:pPr marL="265176" indent="-265176" eaLnBrk="1" fontAlgn="auto" hangingPunct="1">
              <a:spcAft>
                <a:spcPts val="0"/>
              </a:spcAft>
              <a:buFont typeface="Wingdings 2"/>
              <a:buChar char=""/>
              <a:defRPr/>
            </a:pP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Hybridomas </a:t>
            </a:r>
            <a:r>
              <a:rPr lang="en-US" dirty="0" smtClean="0">
                <a:latin typeface="Times New Roman" pitchFamily="18" charset="0"/>
                <a:cs typeface="Times New Roman" pitchFamily="18" charset="0"/>
              </a:rPr>
              <a:t>are antibody-producing tumor cells that produce many copies of the same antibody and grow easily in laboratory cell culture.</a:t>
            </a:r>
          </a:p>
          <a:p>
            <a:pPr marL="265176" indent="-265176" eaLnBrk="1" fontAlgn="auto" hangingPunct="1">
              <a:spcAft>
                <a:spcPts val="0"/>
              </a:spcAft>
              <a:buFont typeface="Wingdings 2"/>
              <a:buChar char=""/>
              <a:defRPr/>
            </a:pPr>
            <a:endParaRPr lang="en-US" dirty="0" smtClean="0">
              <a:latin typeface="Times New Roman" pitchFamily="18" charset="0"/>
              <a:cs typeface="Times New Roman" pitchFamily="18"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800" decel="100000"/>
                                        <p:tgtEl>
                                          <p:spTgt spid="16386"/>
                                        </p:tgtEl>
                                      </p:cBhvr>
                                    </p:animEffect>
                                    <p:anim calcmode="lin" valueType="num">
                                      <p:cBhvr>
                                        <p:cTn id="8" dur="800" decel="100000" fill="hold"/>
                                        <p:tgtEl>
                                          <p:spTgt spid="16386"/>
                                        </p:tgtEl>
                                        <p:attrNameLst>
                                          <p:attrName>style.rotation</p:attrName>
                                        </p:attrNameLst>
                                      </p:cBhvr>
                                      <p:tavLst>
                                        <p:tav tm="0">
                                          <p:val>
                                            <p:fltVal val="-90"/>
                                          </p:val>
                                        </p:tav>
                                        <p:tav tm="100000">
                                          <p:val>
                                            <p:fltVal val="0"/>
                                          </p:val>
                                        </p:tav>
                                      </p:tavLst>
                                    </p:anim>
                                    <p:anim calcmode="lin" valueType="num">
                                      <p:cBhvr>
                                        <p:cTn id="9" dur="800" decel="100000" fill="hold"/>
                                        <p:tgtEl>
                                          <p:spTgt spid="16386"/>
                                        </p:tgtEl>
                                        <p:attrNameLst>
                                          <p:attrName>ppt_x</p:attrName>
                                        </p:attrNameLst>
                                      </p:cBhvr>
                                      <p:tavLst>
                                        <p:tav tm="0">
                                          <p:val>
                                            <p:strVal val="#ppt_x+0.4"/>
                                          </p:val>
                                        </p:tav>
                                        <p:tav tm="100000">
                                          <p:val>
                                            <p:strVal val="#ppt_x-0.05"/>
                                          </p:val>
                                        </p:tav>
                                      </p:tavLst>
                                    </p:anim>
                                    <p:anim calcmode="lin" valueType="num">
                                      <p:cBhvr>
                                        <p:cTn id="10" dur="800" decel="100000" fill="hold"/>
                                        <p:tgtEl>
                                          <p:spTgt spid="1638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38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38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6387">
                                            <p:txEl>
                                              <p:pRg st="0" end="0"/>
                                            </p:txEl>
                                          </p:spTgt>
                                        </p:tgtEl>
                                        <p:attrNameLst>
                                          <p:attrName>style.visibility</p:attrName>
                                        </p:attrNameLst>
                                      </p:cBhvr>
                                      <p:to>
                                        <p:strVal val="visible"/>
                                      </p:to>
                                    </p:set>
                                    <p:animEffect transition="in" filter="wipe(down)">
                                      <p:cBhvr>
                                        <p:cTn id="17" dur="580">
                                          <p:stCondLst>
                                            <p:cond delay="0"/>
                                          </p:stCondLst>
                                        </p:cTn>
                                        <p:tgtEl>
                                          <p:spTgt spid="16387">
                                            <p:txEl>
                                              <p:pRg st="0" end="0"/>
                                            </p:txEl>
                                          </p:spTgt>
                                        </p:tgtEl>
                                      </p:cBhvr>
                                    </p:animEffect>
                                    <p:anim calcmode="lin" valueType="num">
                                      <p:cBhvr>
                                        <p:cTn id="18" dur="1822" tmFilter="0,0; 0.14,0.36; 0.43,0.73; 0.71,0.91; 1.0,1.0">
                                          <p:stCondLst>
                                            <p:cond delay="0"/>
                                          </p:stCondLst>
                                        </p:cTn>
                                        <p:tgtEl>
                                          <p:spTgt spid="16387">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6387">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6387">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6387">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6387">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16387">
                                            <p:txEl>
                                              <p:pRg st="0" end="0"/>
                                            </p:txEl>
                                          </p:spTgt>
                                        </p:tgtEl>
                                      </p:cBhvr>
                                      <p:to x="100000" y="60000"/>
                                    </p:animScale>
                                    <p:animScale>
                                      <p:cBhvr>
                                        <p:cTn id="24" dur="166" decel="50000">
                                          <p:stCondLst>
                                            <p:cond delay="676"/>
                                          </p:stCondLst>
                                        </p:cTn>
                                        <p:tgtEl>
                                          <p:spTgt spid="16387">
                                            <p:txEl>
                                              <p:pRg st="0" end="0"/>
                                            </p:txEl>
                                          </p:spTgt>
                                        </p:tgtEl>
                                      </p:cBhvr>
                                      <p:to x="100000" y="100000"/>
                                    </p:animScale>
                                    <p:animScale>
                                      <p:cBhvr>
                                        <p:cTn id="25" dur="26">
                                          <p:stCondLst>
                                            <p:cond delay="1312"/>
                                          </p:stCondLst>
                                        </p:cTn>
                                        <p:tgtEl>
                                          <p:spTgt spid="16387">
                                            <p:txEl>
                                              <p:pRg st="0" end="0"/>
                                            </p:txEl>
                                          </p:spTgt>
                                        </p:tgtEl>
                                      </p:cBhvr>
                                      <p:to x="100000" y="80000"/>
                                    </p:animScale>
                                    <p:animScale>
                                      <p:cBhvr>
                                        <p:cTn id="26" dur="166" decel="50000">
                                          <p:stCondLst>
                                            <p:cond delay="1338"/>
                                          </p:stCondLst>
                                        </p:cTn>
                                        <p:tgtEl>
                                          <p:spTgt spid="16387">
                                            <p:txEl>
                                              <p:pRg st="0" end="0"/>
                                            </p:txEl>
                                          </p:spTgt>
                                        </p:tgtEl>
                                      </p:cBhvr>
                                      <p:to x="100000" y="100000"/>
                                    </p:animScale>
                                    <p:animScale>
                                      <p:cBhvr>
                                        <p:cTn id="27" dur="26">
                                          <p:stCondLst>
                                            <p:cond delay="1642"/>
                                          </p:stCondLst>
                                        </p:cTn>
                                        <p:tgtEl>
                                          <p:spTgt spid="16387">
                                            <p:txEl>
                                              <p:pRg st="0" end="0"/>
                                            </p:txEl>
                                          </p:spTgt>
                                        </p:tgtEl>
                                      </p:cBhvr>
                                      <p:to x="100000" y="90000"/>
                                    </p:animScale>
                                    <p:animScale>
                                      <p:cBhvr>
                                        <p:cTn id="28" dur="166" decel="50000">
                                          <p:stCondLst>
                                            <p:cond delay="1668"/>
                                          </p:stCondLst>
                                        </p:cTn>
                                        <p:tgtEl>
                                          <p:spTgt spid="16387">
                                            <p:txEl>
                                              <p:pRg st="0" end="0"/>
                                            </p:txEl>
                                          </p:spTgt>
                                        </p:tgtEl>
                                      </p:cBhvr>
                                      <p:to x="100000" y="100000"/>
                                    </p:animScale>
                                    <p:animScale>
                                      <p:cBhvr>
                                        <p:cTn id="29" dur="26">
                                          <p:stCondLst>
                                            <p:cond delay="1808"/>
                                          </p:stCondLst>
                                        </p:cTn>
                                        <p:tgtEl>
                                          <p:spTgt spid="16387">
                                            <p:txEl>
                                              <p:pRg st="0" end="0"/>
                                            </p:txEl>
                                          </p:spTgt>
                                        </p:tgtEl>
                                      </p:cBhvr>
                                      <p:to x="100000" y="95000"/>
                                    </p:animScale>
                                    <p:animScale>
                                      <p:cBhvr>
                                        <p:cTn id="30" dur="166" decel="50000">
                                          <p:stCondLst>
                                            <p:cond delay="1834"/>
                                          </p:stCondLst>
                                        </p:cTn>
                                        <p:tgtEl>
                                          <p:spTgt spid="16387">
                                            <p:txEl>
                                              <p:pRg st="0" end="0"/>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6387">
                                            <p:txEl>
                                              <p:pRg st="1" end="1"/>
                                            </p:txEl>
                                          </p:spTgt>
                                        </p:tgtEl>
                                        <p:attrNameLst>
                                          <p:attrName>style.visibility</p:attrName>
                                        </p:attrNameLst>
                                      </p:cBhvr>
                                      <p:to>
                                        <p:strVal val="visible"/>
                                      </p:to>
                                    </p:set>
                                    <p:animEffect transition="in" filter="wipe(down)">
                                      <p:cBhvr>
                                        <p:cTn id="35" dur="580">
                                          <p:stCondLst>
                                            <p:cond delay="0"/>
                                          </p:stCondLst>
                                        </p:cTn>
                                        <p:tgtEl>
                                          <p:spTgt spid="16387">
                                            <p:txEl>
                                              <p:pRg st="1" end="1"/>
                                            </p:txEl>
                                          </p:spTgt>
                                        </p:tgtEl>
                                      </p:cBhvr>
                                    </p:animEffect>
                                    <p:anim calcmode="lin" valueType="num">
                                      <p:cBhvr>
                                        <p:cTn id="36" dur="1822" tmFilter="0,0; 0.14,0.36; 0.43,0.73; 0.71,0.91; 1.0,1.0">
                                          <p:stCondLst>
                                            <p:cond delay="0"/>
                                          </p:stCondLst>
                                        </p:cTn>
                                        <p:tgtEl>
                                          <p:spTgt spid="16387">
                                            <p:txEl>
                                              <p:pRg st="1" end="1"/>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6387">
                                            <p:txEl>
                                              <p:pRg st="1" end="1"/>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6387">
                                            <p:txEl>
                                              <p:pRg st="1" end="1"/>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6387">
                                            <p:txEl>
                                              <p:pRg st="1" end="1"/>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6387">
                                            <p:txEl>
                                              <p:pRg st="1" end="1"/>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16387">
                                            <p:txEl>
                                              <p:pRg st="1" end="1"/>
                                            </p:txEl>
                                          </p:spTgt>
                                        </p:tgtEl>
                                      </p:cBhvr>
                                      <p:to x="100000" y="60000"/>
                                    </p:animScale>
                                    <p:animScale>
                                      <p:cBhvr>
                                        <p:cTn id="42" dur="166" decel="50000">
                                          <p:stCondLst>
                                            <p:cond delay="676"/>
                                          </p:stCondLst>
                                        </p:cTn>
                                        <p:tgtEl>
                                          <p:spTgt spid="16387">
                                            <p:txEl>
                                              <p:pRg st="1" end="1"/>
                                            </p:txEl>
                                          </p:spTgt>
                                        </p:tgtEl>
                                      </p:cBhvr>
                                      <p:to x="100000" y="100000"/>
                                    </p:animScale>
                                    <p:animScale>
                                      <p:cBhvr>
                                        <p:cTn id="43" dur="26">
                                          <p:stCondLst>
                                            <p:cond delay="1312"/>
                                          </p:stCondLst>
                                        </p:cTn>
                                        <p:tgtEl>
                                          <p:spTgt spid="16387">
                                            <p:txEl>
                                              <p:pRg st="1" end="1"/>
                                            </p:txEl>
                                          </p:spTgt>
                                        </p:tgtEl>
                                      </p:cBhvr>
                                      <p:to x="100000" y="80000"/>
                                    </p:animScale>
                                    <p:animScale>
                                      <p:cBhvr>
                                        <p:cTn id="44" dur="166" decel="50000">
                                          <p:stCondLst>
                                            <p:cond delay="1338"/>
                                          </p:stCondLst>
                                        </p:cTn>
                                        <p:tgtEl>
                                          <p:spTgt spid="16387">
                                            <p:txEl>
                                              <p:pRg st="1" end="1"/>
                                            </p:txEl>
                                          </p:spTgt>
                                        </p:tgtEl>
                                      </p:cBhvr>
                                      <p:to x="100000" y="100000"/>
                                    </p:animScale>
                                    <p:animScale>
                                      <p:cBhvr>
                                        <p:cTn id="45" dur="26">
                                          <p:stCondLst>
                                            <p:cond delay="1642"/>
                                          </p:stCondLst>
                                        </p:cTn>
                                        <p:tgtEl>
                                          <p:spTgt spid="16387">
                                            <p:txEl>
                                              <p:pRg st="1" end="1"/>
                                            </p:txEl>
                                          </p:spTgt>
                                        </p:tgtEl>
                                      </p:cBhvr>
                                      <p:to x="100000" y="90000"/>
                                    </p:animScale>
                                    <p:animScale>
                                      <p:cBhvr>
                                        <p:cTn id="46" dur="166" decel="50000">
                                          <p:stCondLst>
                                            <p:cond delay="1668"/>
                                          </p:stCondLst>
                                        </p:cTn>
                                        <p:tgtEl>
                                          <p:spTgt spid="16387">
                                            <p:txEl>
                                              <p:pRg st="1" end="1"/>
                                            </p:txEl>
                                          </p:spTgt>
                                        </p:tgtEl>
                                      </p:cBhvr>
                                      <p:to x="100000" y="100000"/>
                                    </p:animScale>
                                    <p:animScale>
                                      <p:cBhvr>
                                        <p:cTn id="47" dur="26">
                                          <p:stCondLst>
                                            <p:cond delay="1808"/>
                                          </p:stCondLst>
                                        </p:cTn>
                                        <p:tgtEl>
                                          <p:spTgt spid="16387">
                                            <p:txEl>
                                              <p:pRg st="1" end="1"/>
                                            </p:txEl>
                                          </p:spTgt>
                                        </p:tgtEl>
                                      </p:cBhvr>
                                      <p:to x="100000" y="95000"/>
                                    </p:animScale>
                                    <p:animScale>
                                      <p:cBhvr>
                                        <p:cTn id="48" dur="166" decel="50000">
                                          <p:stCondLst>
                                            <p:cond delay="1834"/>
                                          </p:stCondLst>
                                        </p:cTn>
                                        <p:tgtEl>
                                          <p:spTgt spid="16387">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4800600"/>
            <a:ext cx="8183563" cy="1050925"/>
          </a:xfrm>
        </p:spPr>
        <p:txBody>
          <a:bodyPr/>
          <a:lstStyle/>
          <a:p>
            <a:pPr eaLnBrk="1" fontAlgn="auto" hangingPunct="1">
              <a:spcAft>
                <a:spcPts val="0"/>
              </a:spcAft>
              <a:defRPr/>
            </a:pPr>
            <a:r>
              <a:rPr lang="en-US" i="1" u="sng" dirty="0" smtClean="0">
                <a:solidFill>
                  <a:srgbClr val="0099FF"/>
                </a:solidFill>
              </a:rPr>
              <a:t>An advantage</a:t>
            </a:r>
          </a:p>
        </p:txBody>
      </p:sp>
      <p:sp>
        <p:nvSpPr>
          <p:cNvPr id="21507" name="Rectangle 3"/>
          <p:cNvSpPr>
            <a:spLocks noGrp="1" noChangeArrowheads="1"/>
          </p:cNvSpPr>
          <p:nvPr>
            <p:ph idx="1"/>
          </p:nvPr>
        </p:nvSpPr>
        <p:spPr>
          <a:xfrm>
            <a:off x="381000" y="457200"/>
            <a:ext cx="8382000" cy="4038600"/>
          </a:xfrm>
        </p:spPr>
        <p:txBody>
          <a:bodyPr/>
          <a:lstStyle/>
          <a:p>
            <a:pPr eaLnBrk="1" hangingPunct="1"/>
            <a:r>
              <a:rPr lang="en-US" smtClean="0">
                <a:solidFill>
                  <a:srgbClr val="0099FF"/>
                </a:solidFill>
                <a:latin typeface="Times New Roman" pitchFamily="18" charset="0"/>
                <a:cs typeface="Times New Roman" pitchFamily="18" charset="0"/>
              </a:rPr>
              <a:t>An advantage</a:t>
            </a:r>
            <a:r>
              <a:rPr lang="en-US" smtClean="0">
                <a:latin typeface="Times New Roman" pitchFamily="18" charset="0"/>
                <a:cs typeface="Times New Roman" pitchFamily="18" charset="0"/>
              </a:rPr>
              <a:t> of </a:t>
            </a:r>
            <a:r>
              <a:rPr lang="en-US" smtClean="0">
                <a:solidFill>
                  <a:srgbClr val="CC0066"/>
                </a:solidFill>
                <a:latin typeface="Times New Roman" pitchFamily="18" charset="0"/>
                <a:cs typeface="Times New Roman" pitchFamily="18" charset="0"/>
              </a:rPr>
              <a:t>monoclonal antibodies</a:t>
            </a:r>
            <a:r>
              <a:rPr lang="en-US" smtClean="0">
                <a:latin typeface="Times New Roman" pitchFamily="18" charset="0"/>
                <a:cs typeface="Times New Roman" pitchFamily="18" charset="0"/>
              </a:rPr>
              <a:t> is that the hybridoma cell line that produces them is potentially </a:t>
            </a:r>
            <a:r>
              <a:rPr lang="en-US" smtClean="0">
                <a:solidFill>
                  <a:srgbClr val="669900"/>
                </a:solidFill>
                <a:latin typeface="Times New Roman" pitchFamily="18" charset="0"/>
                <a:cs typeface="Times New Roman" pitchFamily="18" charset="0"/>
              </a:rPr>
              <a:t>“immortal”</a:t>
            </a:r>
            <a:r>
              <a:rPr lang="en-US" smtClean="0">
                <a:latin typeface="Times New Roman" pitchFamily="18" charset="0"/>
                <a:cs typeface="Times New Roman" pitchFamily="18" charset="0"/>
              </a:rPr>
              <a:t> and can produce the same antibodies </a:t>
            </a:r>
            <a:r>
              <a:rPr lang="en-US" smtClean="0">
                <a:solidFill>
                  <a:srgbClr val="FF5050"/>
                </a:solidFill>
                <a:latin typeface="Times New Roman" pitchFamily="18" charset="0"/>
                <a:cs typeface="Times New Roman" pitchFamily="18" charset="0"/>
              </a:rPr>
              <a:t>consistently</a:t>
            </a:r>
            <a:r>
              <a:rPr lang="en-US" smtClean="0">
                <a:latin typeface="Times New Roman" pitchFamily="18" charset="0"/>
                <a:cs typeface="Times New Roman" pitchFamily="18" charset="0"/>
              </a:rPr>
              <a:t> and </a:t>
            </a:r>
            <a:r>
              <a:rPr lang="en-US" smtClean="0">
                <a:solidFill>
                  <a:srgbClr val="6666FF"/>
                </a:solidFill>
                <a:latin typeface="Times New Roman" pitchFamily="18" charset="0"/>
                <a:cs typeface="Times New Roman" pitchFamily="18" charset="0"/>
              </a:rPr>
              <a:t>indefinitely</a:t>
            </a:r>
            <a:r>
              <a:rPr lang="en-US" smtClean="0">
                <a:latin typeface="Times New Roman" pitchFamily="18" charset="0"/>
                <a:cs typeface="Times New Roman" pitchFamily="18" charset="0"/>
              </a:rPr>
              <a:t>.</a:t>
            </a:r>
          </a:p>
          <a:p>
            <a:pPr eaLnBrk="1" hangingPunct="1"/>
            <a:r>
              <a:rPr lang="en-US" smtClean="0">
                <a:latin typeface="Times New Roman" pitchFamily="18" charset="0"/>
                <a:cs typeface="Times New Roman" pitchFamily="18" charset="0"/>
              </a:rPr>
              <a:t> </a:t>
            </a:r>
            <a:r>
              <a:rPr lang="en-US" smtClean="0">
                <a:solidFill>
                  <a:srgbClr val="669900"/>
                </a:solidFill>
                <a:latin typeface="Times New Roman" pitchFamily="18" charset="0"/>
                <a:cs typeface="Times New Roman" pitchFamily="18" charset="0"/>
              </a:rPr>
              <a:t>A polyclonal antisera</a:t>
            </a:r>
            <a:r>
              <a:rPr lang="en-US" smtClean="0">
                <a:latin typeface="Times New Roman" pitchFamily="18" charset="0"/>
                <a:cs typeface="Times New Roman" pitchFamily="18" charset="0"/>
              </a:rPr>
              <a:t> produced by immunization of animals can vary from animal to animal, and a useful antiserum may no longer be available if the single animal that produces it dies.</a:t>
            </a:r>
          </a:p>
          <a:p>
            <a:pPr eaLnBrk="1" hangingPunct="1"/>
            <a:endParaRPr lang="en-US" smtClean="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 calcmode="lin" valueType="num">
                                      <p:cBhvr>
                                        <p:cTn id="9" dur="500" fill="hold"/>
                                        <p:tgtEl>
                                          <p:spTgt spid="17410"/>
                                        </p:tgtEl>
                                        <p:attrNameLst>
                                          <p:attrName>style.rotation</p:attrName>
                                        </p:attrNameLst>
                                      </p:cBhvr>
                                      <p:tavLst>
                                        <p:tav tm="0">
                                          <p:val>
                                            <p:fltVal val="360"/>
                                          </p:val>
                                        </p:tav>
                                        <p:tav tm="100000">
                                          <p:val>
                                            <p:fltVal val="0"/>
                                          </p:val>
                                        </p:tav>
                                      </p:tavLst>
                                    </p:anim>
                                    <p:animEffect transition="in" filter="fade">
                                      <p:cBhvr>
                                        <p:cTn id="10" dur="500"/>
                                        <p:tgtEl>
                                          <p:spTgt spid="17410"/>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21507">
                                            <p:txEl>
                                              <p:pRg st="0" end="0"/>
                                            </p:txEl>
                                          </p:spTgt>
                                        </p:tgtEl>
                                        <p:attrNameLst>
                                          <p:attrName>style.visibility</p:attrName>
                                        </p:attrNameLst>
                                      </p:cBhvr>
                                      <p:to>
                                        <p:strVal val="visible"/>
                                      </p:to>
                                    </p:set>
                                    <p:anim calcmode="lin" valueType="num">
                                      <p:cBhvr>
                                        <p:cTn id="15" dur="500" decel="50000" fill="hold">
                                          <p:stCondLst>
                                            <p:cond delay="0"/>
                                          </p:stCondLst>
                                        </p:cTn>
                                        <p:tgtEl>
                                          <p:spTgt spid="21507">
                                            <p:txEl>
                                              <p:pRg st="0" end="0"/>
                                            </p:txEl>
                                          </p:spTgt>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1507">
                                            <p:txEl>
                                              <p:pRg st="0" end="0"/>
                                            </p:txEl>
                                          </p:spTgt>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1507">
                                            <p:txEl>
                                              <p:pRg st="0" end="0"/>
                                            </p:txEl>
                                          </p:spTgt>
                                        </p:tgtEl>
                                        <p:attrNameLst>
                                          <p:attrName>ppt_w</p:attrName>
                                        </p:attrNameLst>
                                      </p:cBhvr>
                                      <p:tavLst>
                                        <p:tav tm="0">
                                          <p:val>
                                            <p:strVal val="#ppt_w*.05"/>
                                          </p:val>
                                        </p:tav>
                                        <p:tav tm="100000">
                                          <p:val>
                                            <p:strVal val="#ppt_w"/>
                                          </p:val>
                                        </p:tav>
                                      </p:tavLst>
                                    </p:anim>
                                    <p:anim calcmode="lin" valueType="num">
                                      <p:cBhvr>
                                        <p:cTn id="18" dur="1000" fill="hold"/>
                                        <p:tgtEl>
                                          <p:spTgt spid="21507">
                                            <p:txEl>
                                              <p:pRg st="0" end="0"/>
                                            </p:txEl>
                                          </p:spTgt>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1507">
                                            <p:txEl>
                                              <p:pRg st="0" end="0"/>
                                            </p:txEl>
                                          </p:spTgt>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1507">
                                            <p:txEl>
                                              <p:pRg st="0" end="0"/>
                                            </p:txEl>
                                          </p:spTgt>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1507">
                                            <p:txEl>
                                              <p:pRg st="0" end="0"/>
                                            </p:txEl>
                                          </p:spTgt>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150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21507">
                                            <p:txEl>
                                              <p:pRg st="1" end="1"/>
                                            </p:txEl>
                                          </p:spTgt>
                                        </p:tgtEl>
                                        <p:attrNameLst>
                                          <p:attrName>style.visibility</p:attrName>
                                        </p:attrNameLst>
                                      </p:cBhvr>
                                      <p:to>
                                        <p:strVal val="visible"/>
                                      </p:to>
                                    </p:set>
                                    <p:anim calcmode="lin" valueType="num">
                                      <p:cBhvr>
                                        <p:cTn id="27" dur="500" decel="50000" fill="hold">
                                          <p:stCondLst>
                                            <p:cond delay="0"/>
                                          </p:stCondLst>
                                        </p:cTn>
                                        <p:tgtEl>
                                          <p:spTgt spid="21507">
                                            <p:txEl>
                                              <p:pRg st="1" end="1"/>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1507">
                                            <p:txEl>
                                              <p:pRg st="1" end="1"/>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1507">
                                            <p:txEl>
                                              <p:pRg st="1" end="1"/>
                                            </p:txEl>
                                          </p:spTgt>
                                        </p:tgtEl>
                                        <p:attrNameLst>
                                          <p:attrName>ppt_w</p:attrName>
                                        </p:attrNameLst>
                                      </p:cBhvr>
                                      <p:tavLst>
                                        <p:tav tm="0">
                                          <p:val>
                                            <p:strVal val="#ppt_w*.05"/>
                                          </p:val>
                                        </p:tav>
                                        <p:tav tm="100000">
                                          <p:val>
                                            <p:strVal val="#ppt_w"/>
                                          </p:val>
                                        </p:tav>
                                      </p:tavLst>
                                    </p:anim>
                                    <p:anim calcmode="lin" valueType="num">
                                      <p:cBhvr>
                                        <p:cTn id="30" dur="1000" fill="hold"/>
                                        <p:tgtEl>
                                          <p:spTgt spid="21507">
                                            <p:txEl>
                                              <p:pRg st="1" end="1"/>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1507">
                                            <p:txEl>
                                              <p:pRg st="1" end="1"/>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1507">
                                            <p:txEl>
                                              <p:pRg st="1" end="1"/>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1507">
                                            <p:txEl>
                                              <p:pRg st="1" end="1"/>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15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2150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03238" y="4983163"/>
            <a:ext cx="8183562" cy="1052512"/>
          </a:xfrm>
          <a:gradFill rotWithShape="1">
            <a:gsLst>
              <a:gs pos="0">
                <a:schemeClr val="accent1">
                  <a:gamma/>
                  <a:shade val="46275"/>
                  <a:invGamma/>
                </a:schemeClr>
              </a:gs>
              <a:gs pos="50000">
                <a:schemeClr val="accent1"/>
              </a:gs>
              <a:gs pos="100000">
                <a:schemeClr val="accent1">
                  <a:gamma/>
                  <a:shade val="46275"/>
                  <a:invGamma/>
                </a:schemeClr>
              </a:gs>
            </a:gsLst>
            <a:lin ang="5400000" scaled="1"/>
          </a:gradFill>
        </p:spPr>
        <p:txBody>
          <a:bodyPr rtlCol="0">
            <a:normAutofit fontScale="90000"/>
          </a:bodyPr>
          <a:lstStyle/>
          <a:p>
            <a:pPr eaLnBrk="1" fontAlgn="auto" hangingPunct="1">
              <a:spcAft>
                <a:spcPts val="0"/>
              </a:spcAft>
              <a:defRPr/>
            </a:pPr>
            <a:r>
              <a:rPr lang="en-US" sz="4000" dirty="0" smtClean="0">
                <a:solidFill>
                  <a:srgbClr val="660033"/>
                </a:solidFill>
              </a:rPr>
              <a:t>Categories of Immunoassay Methodologies</a:t>
            </a:r>
          </a:p>
        </p:txBody>
      </p:sp>
      <p:sp>
        <p:nvSpPr>
          <p:cNvPr id="23555" name="Rectangle 3"/>
          <p:cNvSpPr>
            <a:spLocks noGrp="1" noChangeArrowheads="1"/>
          </p:cNvSpPr>
          <p:nvPr>
            <p:ph idx="1"/>
          </p:nvPr>
        </p:nvSpPr>
        <p:spPr>
          <a:xfrm>
            <a:off x="381000" y="457200"/>
            <a:ext cx="8229600" cy="2895600"/>
          </a:xfrm>
        </p:spPr>
        <p:txBody>
          <a:bodyPr/>
          <a:lstStyle/>
          <a:p>
            <a:pPr eaLnBrk="1" hangingPunct="1"/>
            <a:r>
              <a:rPr lang="en-US" smtClean="0">
                <a:solidFill>
                  <a:srgbClr val="CC0066"/>
                </a:solidFill>
                <a:latin typeface="Times New Roman" pitchFamily="18" charset="0"/>
                <a:cs typeface="Times New Roman" pitchFamily="18" charset="0"/>
              </a:rPr>
              <a:t>The immunoassay methodologies are:</a:t>
            </a:r>
          </a:p>
          <a:p>
            <a:pPr eaLnBrk="1" hangingPunct="1"/>
            <a:r>
              <a:rPr lang="en-US" smtClean="0">
                <a:latin typeface="Times New Roman" pitchFamily="18" charset="0"/>
                <a:cs typeface="Times New Roman" pitchFamily="18" charset="0"/>
              </a:rPr>
              <a:t> </a:t>
            </a:r>
            <a:r>
              <a:rPr lang="en-US" i="1" smtClean="0">
                <a:solidFill>
                  <a:srgbClr val="333399"/>
                </a:solidFill>
                <a:latin typeface="Times New Roman" pitchFamily="18" charset="0"/>
                <a:cs typeface="Times New Roman" pitchFamily="18" charset="0"/>
              </a:rPr>
              <a:t>noncompetitive</a:t>
            </a:r>
            <a:r>
              <a:rPr lang="en-US" i="1" smtClean="0">
                <a:latin typeface="Times New Roman" pitchFamily="18" charset="0"/>
                <a:cs typeface="Times New Roman" pitchFamily="18" charset="0"/>
              </a:rPr>
              <a:t> </a:t>
            </a:r>
            <a:r>
              <a:rPr lang="en-US" smtClean="0">
                <a:latin typeface="Times New Roman" pitchFamily="18" charset="0"/>
                <a:cs typeface="Times New Roman" pitchFamily="18" charset="0"/>
              </a:rPr>
              <a:t>and </a:t>
            </a:r>
            <a:r>
              <a:rPr lang="en-US" i="1" smtClean="0">
                <a:solidFill>
                  <a:srgbClr val="333399"/>
                </a:solidFill>
                <a:latin typeface="Times New Roman" pitchFamily="18" charset="0"/>
                <a:cs typeface="Times New Roman" pitchFamily="18" charset="0"/>
              </a:rPr>
              <a:t>competitive</a:t>
            </a:r>
            <a:r>
              <a:rPr lang="en-US" i="1" smtClean="0">
                <a:latin typeface="Times New Roman" pitchFamily="18" charset="0"/>
                <a:cs typeface="Times New Roman" pitchFamily="18" charset="0"/>
              </a:rPr>
              <a:t> immunoassays</a:t>
            </a:r>
            <a:r>
              <a:rPr lang="en-US" smtClean="0">
                <a:latin typeface="Times New Roman" pitchFamily="18" charset="0"/>
                <a:cs typeface="Times New Roman" pitchFamily="18" charset="0"/>
              </a:rPr>
              <a:t>, </a:t>
            </a:r>
          </a:p>
          <a:p>
            <a:pPr eaLnBrk="1" hangingPunct="1">
              <a:buFontTx/>
              <a:buNone/>
            </a:pPr>
            <a:r>
              <a:rPr lang="en-US" smtClean="0">
                <a:latin typeface="Times New Roman" pitchFamily="18" charset="0"/>
                <a:cs typeface="Times New Roman" pitchFamily="18" charset="0"/>
              </a:rPr>
              <a:t>                                        and                                                             </a:t>
            </a:r>
          </a:p>
          <a:p>
            <a:pPr eaLnBrk="1" hangingPunct="1"/>
            <a:r>
              <a:rPr lang="en-US" i="1" smtClean="0">
                <a:solidFill>
                  <a:srgbClr val="008000"/>
                </a:solidFill>
                <a:latin typeface="Times New Roman" pitchFamily="18" charset="0"/>
                <a:cs typeface="Times New Roman" pitchFamily="18" charset="0"/>
              </a:rPr>
              <a:t>homogeneous</a:t>
            </a:r>
            <a:r>
              <a:rPr lang="en-US" i="1" smtClean="0">
                <a:latin typeface="Times New Roman" pitchFamily="18" charset="0"/>
                <a:cs typeface="Times New Roman" pitchFamily="18" charset="0"/>
              </a:rPr>
              <a:t> and </a:t>
            </a:r>
            <a:r>
              <a:rPr lang="en-US" i="1" smtClean="0">
                <a:solidFill>
                  <a:srgbClr val="008000"/>
                </a:solidFill>
                <a:latin typeface="Times New Roman" pitchFamily="18" charset="0"/>
                <a:cs typeface="Times New Roman" pitchFamily="18" charset="0"/>
              </a:rPr>
              <a:t>heterogeneous</a:t>
            </a:r>
            <a:r>
              <a:rPr lang="en-US" i="1" smtClean="0">
                <a:latin typeface="Times New Roman" pitchFamily="18" charset="0"/>
                <a:cs typeface="Times New Roman" pitchFamily="18" charset="0"/>
              </a:rPr>
              <a:t> immunoassays</a:t>
            </a:r>
            <a:endParaRPr lang="en-US" smtClean="0">
              <a:latin typeface="Times New Roman" pitchFamily="18" charset="0"/>
              <a:cs typeface="Times New Roman" pitchFamily="18" charset="0"/>
            </a:endParaRPr>
          </a:p>
          <a:p>
            <a:pPr eaLnBrk="1" hangingPunct="1"/>
            <a:endParaRPr lang="en-US" smtClean="0">
              <a:latin typeface="Times New Roman" pitchFamily="18" charset="0"/>
              <a:cs typeface="Times New Roman"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decel="50000" fill="hold">
                                          <p:stCondLst>
                                            <p:cond delay="0"/>
                                          </p:stCondLst>
                                        </p:cTn>
                                        <p:tgtEl>
                                          <p:spTgt spid="2969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69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698"/>
                                        </p:tgtEl>
                                        <p:attrNameLst>
                                          <p:attrName>ppt_w</p:attrName>
                                        </p:attrNameLst>
                                      </p:cBhvr>
                                      <p:tavLst>
                                        <p:tav tm="0">
                                          <p:val>
                                            <p:strVal val="#ppt_w*.05"/>
                                          </p:val>
                                        </p:tav>
                                        <p:tav tm="100000">
                                          <p:val>
                                            <p:strVal val="#ppt_w"/>
                                          </p:val>
                                        </p:tav>
                                      </p:tavLst>
                                    </p:anim>
                                    <p:anim calcmode="lin" valueType="num">
                                      <p:cBhvr>
                                        <p:cTn id="10" dur="1000" fill="hold"/>
                                        <p:tgtEl>
                                          <p:spTgt spid="2969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69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69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69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698"/>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23555">
                                            <p:txEl>
                                              <p:pRg st="0" end="0"/>
                                            </p:txEl>
                                          </p:spTgt>
                                        </p:tgtEl>
                                        <p:attrNameLst>
                                          <p:attrName>style.visibility</p:attrName>
                                        </p:attrNameLst>
                                      </p:cBhvr>
                                      <p:to>
                                        <p:strVal val="visible"/>
                                      </p:to>
                                    </p:set>
                                    <p:anim from="(-#ppt_w/2)" to="(#ppt_x)" calcmode="lin" valueType="num">
                                      <p:cBhvr>
                                        <p:cTn id="19" dur="300" fill="hold">
                                          <p:stCondLst>
                                            <p:cond delay="0"/>
                                          </p:stCondLst>
                                        </p:cTn>
                                        <p:tgtEl>
                                          <p:spTgt spid="23555">
                                            <p:txEl>
                                              <p:pRg st="0" end="0"/>
                                            </p:txEl>
                                          </p:spTgt>
                                        </p:tgtEl>
                                        <p:attrNameLst>
                                          <p:attrName>ppt_x</p:attrName>
                                        </p:attrNameLst>
                                      </p:cBhvr>
                                    </p:anim>
                                    <p:anim from="0" to="-1.0" calcmode="lin" valueType="num">
                                      <p:cBhvr>
                                        <p:cTn id="20" dur="100" decel="50000" autoRev="1" fill="hold">
                                          <p:stCondLst>
                                            <p:cond delay="300"/>
                                          </p:stCondLst>
                                        </p:cTn>
                                        <p:tgtEl>
                                          <p:spTgt spid="23555">
                                            <p:txEl>
                                              <p:pRg st="0" end="0"/>
                                            </p:txEl>
                                          </p:spTgt>
                                        </p:tgtEl>
                                        <p:attrNameLst>
                                          <p:attrName>xshear</p:attrName>
                                        </p:attrNameLst>
                                      </p:cBhvr>
                                    </p:anim>
                                    <p:animScale>
                                      <p:cBhvr>
                                        <p:cTn id="21" dur="100" decel="100000" autoRev="1" fill="hold">
                                          <p:stCondLst>
                                            <p:cond delay="300"/>
                                          </p:stCondLst>
                                        </p:cTn>
                                        <p:tgtEl>
                                          <p:spTgt spid="23555">
                                            <p:txEl>
                                              <p:pRg st="0" end="0"/>
                                            </p:txEl>
                                          </p:spTgt>
                                        </p:tgtEl>
                                      </p:cBhvr>
                                      <p:from x="100000" y="100000"/>
                                      <p:to x="80000" y="100000"/>
                                    </p:animScale>
                                    <p:anim by="(#ppt_h/3+#ppt_w*0.1)" calcmode="lin" valueType="num">
                                      <p:cBhvr additive="sum">
                                        <p:cTn id="22" dur="100" decel="100000" autoRev="1" fill="hold">
                                          <p:stCondLst>
                                            <p:cond delay="300"/>
                                          </p:stCondLst>
                                        </p:cTn>
                                        <p:tgtEl>
                                          <p:spTgt spid="23555">
                                            <p:txEl>
                                              <p:pRg st="0" end="0"/>
                                            </p:txEl>
                                          </p:spTgt>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23555">
                                            <p:txEl>
                                              <p:pRg st="1" end="1"/>
                                            </p:txEl>
                                          </p:spTgt>
                                        </p:tgtEl>
                                        <p:attrNameLst>
                                          <p:attrName>style.visibility</p:attrName>
                                        </p:attrNameLst>
                                      </p:cBhvr>
                                      <p:to>
                                        <p:strVal val="visible"/>
                                      </p:to>
                                    </p:set>
                                    <p:anim from="(-#ppt_w/2)" to="(#ppt_x)" calcmode="lin" valueType="num">
                                      <p:cBhvr>
                                        <p:cTn id="27" dur="300" fill="hold">
                                          <p:stCondLst>
                                            <p:cond delay="0"/>
                                          </p:stCondLst>
                                        </p:cTn>
                                        <p:tgtEl>
                                          <p:spTgt spid="23555">
                                            <p:txEl>
                                              <p:pRg st="1" end="1"/>
                                            </p:txEl>
                                          </p:spTgt>
                                        </p:tgtEl>
                                        <p:attrNameLst>
                                          <p:attrName>ppt_x</p:attrName>
                                        </p:attrNameLst>
                                      </p:cBhvr>
                                    </p:anim>
                                    <p:anim from="0" to="-1.0" calcmode="lin" valueType="num">
                                      <p:cBhvr>
                                        <p:cTn id="28" dur="100" decel="50000" autoRev="1" fill="hold">
                                          <p:stCondLst>
                                            <p:cond delay="300"/>
                                          </p:stCondLst>
                                        </p:cTn>
                                        <p:tgtEl>
                                          <p:spTgt spid="23555">
                                            <p:txEl>
                                              <p:pRg st="1" end="1"/>
                                            </p:txEl>
                                          </p:spTgt>
                                        </p:tgtEl>
                                        <p:attrNameLst>
                                          <p:attrName>xshear</p:attrName>
                                        </p:attrNameLst>
                                      </p:cBhvr>
                                    </p:anim>
                                    <p:animScale>
                                      <p:cBhvr>
                                        <p:cTn id="29" dur="100" decel="100000" autoRev="1" fill="hold">
                                          <p:stCondLst>
                                            <p:cond delay="300"/>
                                          </p:stCondLst>
                                        </p:cTn>
                                        <p:tgtEl>
                                          <p:spTgt spid="23555">
                                            <p:txEl>
                                              <p:pRg st="1" end="1"/>
                                            </p:txEl>
                                          </p:spTgt>
                                        </p:tgtEl>
                                      </p:cBhvr>
                                      <p:from x="100000" y="100000"/>
                                      <p:to x="80000" y="100000"/>
                                    </p:animScale>
                                    <p:anim by="(#ppt_h/3+#ppt_w*0.1)" calcmode="lin" valueType="num">
                                      <p:cBhvr additive="sum">
                                        <p:cTn id="30" dur="100" decel="100000" autoRev="1" fill="hold">
                                          <p:stCondLst>
                                            <p:cond delay="300"/>
                                          </p:stCondLst>
                                        </p:cTn>
                                        <p:tgtEl>
                                          <p:spTgt spid="23555">
                                            <p:txEl>
                                              <p:pRg st="1" end="1"/>
                                            </p:txEl>
                                          </p:spTgt>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grpId="0" nodeType="clickEffect">
                                  <p:stCondLst>
                                    <p:cond delay="0"/>
                                  </p:stCondLst>
                                  <p:childTnLst>
                                    <p:set>
                                      <p:cBhvr>
                                        <p:cTn id="34" dur="1" fill="hold">
                                          <p:stCondLst>
                                            <p:cond delay="0"/>
                                          </p:stCondLst>
                                        </p:cTn>
                                        <p:tgtEl>
                                          <p:spTgt spid="23555">
                                            <p:txEl>
                                              <p:pRg st="2" end="2"/>
                                            </p:txEl>
                                          </p:spTgt>
                                        </p:tgtEl>
                                        <p:attrNameLst>
                                          <p:attrName>style.visibility</p:attrName>
                                        </p:attrNameLst>
                                      </p:cBhvr>
                                      <p:to>
                                        <p:strVal val="visible"/>
                                      </p:to>
                                    </p:set>
                                    <p:anim from="(-#ppt_w/2)" to="(#ppt_x)" calcmode="lin" valueType="num">
                                      <p:cBhvr>
                                        <p:cTn id="35" dur="300" fill="hold">
                                          <p:stCondLst>
                                            <p:cond delay="0"/>
                                          </p:stCondLst>
                                        </p:cTn>
                                        <p:tgtEl>
                                          <p:spTgt spid="23555">
                                            <p:txEl>
                                              <p:pRg st="2" end="2"/>
                                            </p:txEl>
                                          </p:spTgt>
                                        </p:tgtEl>
                                        <p:attrNameLst>
                                          <p:attrName>ppt_x</p:attrName>
                                        </p:attrNameLst>
                                      </p:cBhvr>
                                    </p:anim>
                                    <p:anim from="0" to="-1.0" calcmode="lin" valueType="num">
                                      <p:cBhvr>
                                        <p:cTn id="36" dur="100" decel="50000" autoRev="1" fill="hold">
                                          <p:stCondLst>
                                            <p:cond delay="300"/>
                                          </p:stCondLst>
                                        </p:cTn>
                                        <p:tgtEl>
                                          <p:spTgt spid="23555">
                                            <p:txEl>
                                              <p:pRg st="2" end="2"/>
                                            </p:txEl>
                                          </p:spTgt>
                                        </p:tgtEl>
                                        <p:attrNameLst>
                                          <p:attrName>xshear</p:attrName>
                                        </p:attrNameLst>
                                      </p:cBhvr>
                                    </p:anim>
                                    <p:animScale>
                                      <p:cBhvr>
                                        <p:cTn id="37" dur="100" decel="100000" autoRev="1" fill="hold">
                                          <p:stCondLst>
                                            <p:cond delay="300"/>
                                          </p:stCondLst>
                                        </p:cTn>
                                        <p:tgtEl>
                                          <p:spTgt spid="23555">
                                            <p:txEl>
                                              <p:pRg st="2" end="2"/>
                                            </p:txEl>
                                          </p:spTgt>
                                        </p:tgtEl>
                                      </p:cBhvr>
                                      <p:from x="100000" y="100000"/>
                                      <p:to x="80000" y="100000"/>
                                    </p:animScale>
                                    <p:anim by="(#ppt_h/3+#ppt_w*0.1)" calcmode="lin" valueType="num">
                                      <p:cBhvr additive="sum">
                                        <p:cTn id="38" dur="100" decel="100000" autoRev="1" fill="hold">
                                          <p:stCondLst>
                                            <p:cond delay="300"/>
                                          </p:stCondLst>
                                        </p:cTn>
                                        <p:tgtEl>
                                          <p:spTgt spid="23555">
                                            <p:txEl>
                                              <p:pRg st="2" end="2"/>
                                            </p:txEl>
                                          </p:spTgt>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grpId="0" nodeType="clickEffect">
                                  <p:stCondLst>
                                    <p:cond delay="0"/>
                                  </p:stCondLst>
                                  <p:childTnLst>
                                    <p:set>
                                      <p:cBhvr>
                                        <p:cTn id="42" dur="1" fill="hold">
                                          <p:stCondLst>
                                            <p:cond delay="0"/>
                                          </p:stCondLst>
                                        </p:cTn>
                                        <p:tgtEl>
                                          <p:spTgt spid="23555">
                                            <p:txEl>
                                              <p:pRg st="3" end="3"/>
                                            </p:txEl>
                                          </p:spTgt>
                                        </p:tgtEl>
                                        <p:attrNameLst>
                                          <p:attrName>style.visibility</p:attrName>
                                        </p:attrNameLst>
                                      </p:cBhvr>
                                      <p:to>
                                        <p:strVal val="visible"/>
                                      </p:to>
                                    </p:set>
                                    <p:anim from="(-#ppt_w/2)" to="(#ppt_x)" calcmode="lin" valueType="num">
                                      <p:cBhvr>
                                        <p:cTn id="43" dur="300" fill="hold">
                                          <p:stCondLst>
                                            <p:cond delay="0"/>
                                          </p:stCondLst>
                                        </p:cTn>
                                        <p:tgtEl>
                                          <p:spTgt spid="23555">
                                            <p:txEl>
                                              <p:pRg st="3" end="3"/>
                                            </p:txEl>
                                          </p:spTgt>
                                        </p:tgtEl>
                                        <p:attrNameLst>
                                          <p:attrName>ppt_x</p:attrName>
                                        </p:attrNameLst>
                                      </p:cBhvr>
                                    </p:anim>
                                    <p:anim from="0" to="-1.0" calcmode="lin" valueType="num">
                                      <p:cBhvr>
                                        <p:cTn id="44" dur="100" decel="50000" autoRev="1" fill="hold">
                                          <p:stCondLst>
                                            <p:cond delay="300"/>
                                          </p:stCondLst>
                                        </p:cTn>
                                        <p:tgtEl>
                                          <p:spTgt spid="23555">
                                            <p:txEl>
                                              <p:pRg st="3" end="3"/>
                                            </p:txEl>
                                          </p:spTgt>
                                        </p:tgtEl>
                                        <p:attrNameLst>
                                          <p:attrName>xshear</p:attrName>
                                        </p:attrNameLst>
                                      </p:cBhvr>
                                    </p:anim>
                                    <p:animScale>
                                      <p:cBhvr>
                                        <p:cTn id="45" dur="100" decel="100000" autoRev="1" fill="hold">
                                          <p:stCondLst>
                                            <p:cond delay="300"/>
                                          </p:stCondLst>
                                        </p:cTn>
                                        <p:tgtEl>
                                          <p:spTgt spid="23555">
                                            <p:txEl>
                                              <p:pRg st="3" end="3"/>
                                            </p:txEl>
                                          </p:spTgt>
                                        </p:tgtEl>
                                      </p:cBhvr>
                                      <p:from x="100000" y="100000"/>
                                      <p:to x="80000" y="100000"/>
                                    </p:animScale>
                                    <p:anim by="(#ppt_h/3+#ppt_w*0.1)" calcmode="lin" valueType="num">
                                      <p:cBhvr additive="sum">
                                        <p:cTn id="46" dur="100" decel="100000" autoRev="1" fill="hold">
                                          <p:stCondLst>
                                            <p:cond delay="300"/>
                                          </p:stCondLst>
                                        </p:cTn>
                                        <p:tgtEl>
                                          <p:spTgt spid="23555">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355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4800600"/>
            <a:ext cx="8183563" cy="1050925"/>
          </a:xfrm>
        </p:spPr>
        <p:txBody>
          <a:bodyPr/>
          <a:lstStyle/>
          <a:p>
            <a:pPr eaLnBrk="1" fontAlgn="auto" hangingPunct="1">
              <a:spcAft>
                <a:spcPts val="0"/>
              </a:spcAft>
              <a:defRPr/>
            </a:pPr>
            <a:r>
              <a:rPr lang="en-US" i="1" u="sng" smtClean="0">
                <a:solidFill>
                  <a:srgbClr val="FF5050"/>
                </a:solidFill>
              </a:rPr>
              <a:t>labelled material</a:t>
            </a:r>
          </a:p>
        </p:txBody>
      </p:sp>
      <p:sp>
        <p:nvSpPr>
          <p:cNvPr id="23555" name="Rectangle 3"/>
          <p:cNvSpPr>
            <a:spLocks noGrp="1" noChangeArrowheads="1"/>
          </p:cNvSpPr>
          <p:nvPr>
            <p:ph idx="1"/>
          </p:nvPr>
        </p:nvSpPr>
        <p:spPr>
          <a:xfrm>
            <a:off x="457200" y="457200"/>
            <a:ext cx="8305800" cy="5257800"/>
          </a:xfrm>
        </p:spPr>
        <p:txBody>
          <a:bodyPr/>
          <a:lstStyle/>
          <a:p>
            <a:pPr eaLnBrk="1" hangingPunct="1"/>
            <a:endParaRPr lang="en-US" smtClean="0">
              <a:solidFill>
                <a:srgbClr val="008000"/>
              </a:solidFill>
              <a:latin typeface="Times New Roman" pitchFamily="18" charset="0"/>
              <a:cs typeface="Times New Roman" pitchFamily="18" charset="0"/>
            </a:endParaRPr>
          </a:p>
          <a:p>
            <a:pPr eaLnBrk="1" hangingPunct="1"/>
            <a:r>
              <a:rPr lang="en-US" smtClean="0">
                <a:solidFill>
                  <a:srgbClr val="008000"/>
                </a:solidFill>
                <a:latin typeface="Times New Roman" pitchFamily="18" charset="0"/>
                <a:cs typeface="Times New Roman" pitchFamily="18" charset="0"/>
              </a:rPr>
              <a:t>All immunoassays</a:t>
            </a:r>
            <a:r>
              <a:rPr lang="en-US" smtClean="0">
                <a:latin typeface="Times New Roman" pitchFamily="18" charset="0"/>
                <a:cs typeface="Times New Roman" pitchFamily="18" charset="0"/>
              </a:rPr>
              <a:t> require the use of labeled material in order to measure the amount of </a:t>
            </a:r>
            <a:r>
              <a:rPr lang="en-US" smtClean="0">
                <a:solidFill>
                  <a:srgbClr val="333399"/>
                </a:solidFill>
                <a:latin typeface="Times New Roman" pitchFamily="18" charset="0"/>
                <a:cs typeface="Times New Roman" pitchFamily="18" charset="0"/>
              </a:rPr>
              <a:t>antigen</a:t>
            </a:r>
            <a:r>
              <a:rPr lang="en-US" smtClean="0">
                <a:latin typeface="Times New Roman" pitchFamily="18" charset="0"/>
                <a:cs typeface="Times New Roman" pitchFamily="18" charset="0"/>
              </a:rPr>
              <a:t> or </a:t>
            </a:r>
            <a:r>
              <a:rPr lang="en-US" smtClean="0">
                <a:solidFill>
                  <a:srgbClr val="CC0066"/>
                </a:solidFill>
                <a:latin typeface="Times New Roman" pitchFamily="18" charset="0"/>
                <a:cs typeface="Times New Roman" pitchFamily="18" charset="0"/>
              </a:rPr>
              <a:t>antibody</a:t>
            </a:r>
            <a:r>
              <a:rPr lang="en-US" smtClean="0">
                <a:latin typeface="Times New Roman" pitchFamily="18" charset="0"/>
                <a:cs typeface="Times New Roman" pitchFamily="18" charset="0"/>
              </a:rPr>
              <a:t> present. </a:t>
            </a:r>
          </a:p>
          <a:p>
            <a:pPr eaLnBrk="1" hangingPunct="1"/>
            <a:r>
              <a:rPr lang="en-US" smtClean="0">
                <a:latin typeface="Times New Roman" pitchFamily="18" charset="0"/>
                <a:cs typeface="Times New Roman" pitchFamily="18" charset="0"/>
              </a:rPr>
              <a:t>A label is a molecule that will react as part</a:t>
            </a:r>
          </a:p>
          <a:p>
            <a:pPr eaLnBrk="1" hangingPunct="1">
              <a:buFontTx/>
              <a:buNone/>
            </a:pPr>
            <a:r>
              <a:rPr lang="en-US" smtClean="0">
                <a:latin typeface="Times New Roman" pitchFamily="18" charset="0"/>
                <a:cs typeface="Times New Roman" pitchFamily="18" charset="0"/>
              </a:rPr>
              <a:t>   of the assay, so a change in signal can be measured in the </a:t>
            </a:r>
            <a:r>
              <a:rPr lang="en-US" smtClean="0">
                <a:solidFill>
                  <a:srgbClr val="FF0000"/>
                </a:solidFill>
                <a:latin typeface="Times New Roman" pitchFamily="18" charset="0"/>
                <a:cs typeface="Times New Roman" pitchFamily="18" charset="0"/>
              </a:rPr>
              <a:t>blood: reagent </a:t>
            </a:r>
            <a:r>
              <a:rPr lang="en-US" smtClean="0">
                <a:latin typeface="Times New Roman" pitchFamily="18" charset="0"/>
                <a:cs typeface="Times New Roman" pitchFamily="18" charset="0"/>
              </a:rPr>
              <a:t>solution.</a:t>
            </a:r>
          </a:p>
          <a:p>
            <a:pPr eaLnBrk="1" hangingPunct="1"/>
            <a:endParaRPr lang="en-US"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p:cNvPicPr>
            <a:picLocks noChangeAspect="1" noChangeArrowheads="1"/>
          </p:cNvPicPr>
          <p:nvPr/>
        </p:nvPicPr>
        <p:blipFill>
          <a:blip r:embed="rId2"/>
          <a:srcRect/>
          <a:stretch>
            <a:fillRect/>
          </a:stretch>
        </p:blipFill>
        <p:spPr bwMode="auto">
          <a:xfrm>
            <a:off x="0" y="0"/>
            <a:ext cx="9144000" cy="3429000"/>
          </a:xfrm>
          <a:prstGeom prst="rect">
            <a:avLst/>
          </a:prstGeom>
          <a:noFill/>
          <a:ln w="9525">
            <a:noFill/>
            <a:miter lim="800000"/>
            <a:headEnd/>
            <a:tailEnd/>
          </a:ln>
        </p:spPr>
      </p:pic>
      <p:pic>
        <p:nvPicPr>
          <p:cNvPr id="24579" name="Picture 5"/>
          <p:cNvPicPr>
            <a:picLocks noChangeAspect="1" noChangeArrowheads="1"/>
          </p:cNvPicPr>
          <p:nvPr/>
        </p:nvPicPr>
        <p:blipFill>
          <a:blip r:embed="rId3"/>
          <a:srcRect/>
          <a:stretch>
            <a:fillRect/>
          </a:stretch>
        </p:blipFill>
        <p:spPr bwMode="auto">
          <a:xfrm>
            <a:off x="0" y="3352800"/>
            <a:ext cx="923925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03238" y="4983163"/>
            <a:ext cx="8183562" cy="1052512"/>
          </a:xfrm>
        </p:spPr>
        <p:txBody>
          <a:bodyPr/>
          <a:lstStyle/>
          <a:p>
            <a:pPr eaLnBrk="1" fontAlgn="auto" hangingPunct="1">
              <a:spcAft>
                <a:spcPts val="0"/>
              </a:spcAft>
              <a:defRPr/>
            </a:pPr>
            <a:r>
              <a:rPr lang="en-US" sz="4000" dirty="0" smtClean="0">
                <a:solidFill>
                  <a:srgbClr val="993366"/>
                </a:solidFill>
              </a:rPr>
              <a:t>CONTENTS</a:t>
            </a:r>
          </a:p>
        </p:txBody>
      </p:sp>
      <p:sp>
        <p:nvSpPr>
          <p:cNvPr id="7171" name="Rectangle 3"/>
          <p:cNvSpPr>
            <a:spLocks noGrp="1" noChangeArrowheads="1"/>
          </p:cNvSpPr>
          <p:nvPr>
            <p:ph idx="1"/>
          </p:nvPr>
        </p:nvSpPr>
        <p:spPr>
          <a:xfrm>
            <a:off x="503238" y="530225"/>
            <a:ext cx="8183562" cy="4187825"/>
          </a:xfrm>
        </p:spPr>
        <p:txBody>
          <a:bodyPr/>
          <a:lstStyle/>
          <a:p>
            <a:pPr eaLnBrk="1" hangingPunct="1"/>
            <a:endParaRPr lang="en-US" smtClean="0"/>
          </a:p>
          <a:p>
            <a:pPr eaLnBrk="1" hangingPunct="1"/>
            <a:r>
              <a:rPr lang="en-US" smtClean="0"/>
              <a:t>Intro of Immunoassay</a:t>
            </a:r>
          </a:p>
          <a:p>
            <a:pPr eaLnBrk="1" hangingPunct="1"/>
            <a:r>
              <a:rPr lang="en-US" smtClean="0"/>
              <a:t>Structure and preparation of antibodies</a:t>
            </a:r>
          </a:p>
          <a:p>
            <a:pPr eaLnBrk="1" hangingPunct="1"/>
            <a:r>
              <a:rPr lang="en-US" smtClean="0"/>
              <a:t>Four categories of immunoassay methodology</a:t>
            </a:r>
          </a:p>
          <a:p>
            <a:pPr eaLnBrk="1" hangingPunct="1"/>
            <a:r>
              <a:rPr lang="en-US" smtClean="0"/>
              <a:t>(</a:t>
            </a:r>
            <a:r>
              <a:rPr lang="en-US" smtClean="0">
                <a:solidFill>
                  <a:srgbClr val="CC0066"/>
                </a:solidFill>
              </a:rPr>
              <a:t>competitive</a:t>
            </a:r>
            <a:r>
              <a:rPr lang="en-US" smtClean="0"/>
              <a:t> and </a:t>
            </a:r>
            <a:r>
              <a:rPr lang="en-US" smtClean="0">
                <a:solidFill>
                  <a:srgbClr val="0070C0"/>
                </a:solidFill>
              </a:rPr>
              <a:t>noncompetitive</a:t>
            </a:r>
            <a:r>
              <a:rPr lang="en-US" smtClean="0"/>
              <a:t>, and </a:t>
            </a:r>
            <a:r>
              <a:rPr lang="en-US" smtClean="0">
                <a:solidFill>
                  <a:srgbClr val="808000"/>
                </a:solidFill>
              </a:rPr>
              <a:t>homogeneous</a:t>
            </a:r>
            <a:r>
              <a:rPr lang="en-US" smtClean="0"/>
              <a:t> and </a:t>
            </a:r>
            <a:r>
              <a:rPr lang="en-US" smtClean="0">
                <a:solidFill>
                  <a:srgbClr val="993366"/>
                </a:solidFill>
              </a:rPr>
              <a:t>heterogeneous</a:t>
            </a:r>
            <a:r>
              <a:rPr lang="en-US" smtClean="0"/>
              <a:t>)</a:t>
            </a:r>
          </a:p>
          <a:p>
            <a:pPr eaLnBrk="1" hangingPunct="1"/>
            <a:r>
              <a:rPr lang="en-US" smtClean="0"/>
              <a:t>immunoassay-types</a:t>
            </a:r>
          </a:p>
          <a:p>
            <a:pPr eaLnBrk="1" hangingPunct="1"/>
            <a:r>
              <a:rPr lang="en-US" smtClean="0"/>
              <a:t>Radioimmunoassay procedure</a:t>
            </a:r>
          </a:p>
          <a:p>
            <a:pPr eaLnBrk="1" hangingPunct="1"/>
            <a:endParaRPr lang="en-US"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p:cTn id="7"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7171">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7171">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p:cTn id="13"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171">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7171">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7171">
                                            <p:txEl>
                                              <p:pRg st="2" end="2"/>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p:cTn id="19"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7171">
                                            <p:txEl>
                                              <p:pRg st="3" end="3"/>
                                            </p:txEl>
                                          </p:spTgt>
                                        </p:tgtEl>
                                        <p:attrNameLst>
                                          <p:attrName>ppt_h</p:attrName>
                                        </p:attrNameLst>
                                      </p:cBhvr>
                                      <p:tavLst>
                                        <p:tav tm="0">
                                          <p:val>
                                            <p:fltVal val="0"/>
                                          </p:val>
                                        </p:tav>
                                        <p:tav tm="100000">
                                          <p:val>
                                            <p:strVal val="#ppt_h"/>
                                          </p:val>
                                        </p:tav>
                                      </p:tavLst>
                                    </p:anim>
                                    <p:anim calcmode="lin" valueType="num">
                                      <p:cBhvr>
                                        <p:cTn id="21" dur="500" fill="hold"/>
                                        <p:tgtEl>
                                          <p:spTgt spid="7171">
                                            <p:txEl>
                                              <p:pRg st="3" end="3"/>
                                            </p:txEl>
                                          </p:spTgt>
                                        </p:tgtEl>
                                        <p:attrNameLst>
                                          <p:attrName>style.rotation</p:attrName>
                                        </p:attrNameLst>
                                      </p:cBhvr>
                                      <p:tavLst>
                                        <p:tav tm="0">
                                          <p:val>
                                            <p:fltVal val="360"/>
                                          </p:val>
                                        </p:tav>
                                        <p:tav tm="100000">
                                          <p:val>
                                            <p:fltVal val="0"/>
                                          </p:val>
                                        </p:tav>
                                      </p:tavLst>
                                    </p:anim>
                                    <p:animEffect transition="in" filter="fade">
                                      <p:cBhvr>
                                        <p:cTn id="22" dur="500"/>
                                        <p:tgtEl>
                                          <p:spTgt spid="7171">
                                            <p:txEl>
                                              <p:pRg st="3" end="3"/>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7171">
                                            <p:txEl>
                                              <p:pRg st="4" end="4"/>
                                            </p:txEl>
                                          </p:spTgt>
                                        </p:tgtEl>
                                        <p:attrNameLst>
                                          <p:attrName>style.visibility</p:attrName>
                                        </p:attrNameLst>
                                      </p:cBhvr>
                                      <p:to>
                                        <p:strVal val="visible"/>
                                      </p:to>
                                    </p:set>
                                    <p:anim calcmode="lin" valueType="num">
                                      <p:cBhvr>
                                        <p:cTn id="25"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171">
                                            <p:txEl>
                                              <p:pRg st="4" end="4"/>
                                            </p:txEl>
                                          </p:spTgt>
                                        </p:tgtEl>
                                        <p:attrNameLst>
                                          <p:attrName>ppt_h</p:attrName>
                                        </p:attrNameLst>
                                      </p:cBhvr>
                                      <p:tavLst>
                                        <p:tav tm="0">
                                          <p:val>
                                            <p:fltVal val="0"/>
                                          </p:val>
                                        </p:tav>
                                        <p:tav tm="100000">
                                          <p:val>
                                            <p:strVal val="#ppt_h"/>
                                          </p:val>
                                        </p:tav>
                                      </p:tavLst>
                                    </p:anim>
                                    <p:anim calcmode="lin" valueType="num">
                                      <p:cBhvr>
                                        <p:cTn id="27" dur="500" fill="hold"/>
                                        <p:tgtEl>
                                          <p:spTgt spid="7171">
                                            <p:txEl>
                                              <p:pRg st="4" end="4"/>
                                            </p:txEl>
                                          </p:spTgt>
                                        </p:tgtEl>
                                        <p:attrNameLst>
                                          <p:attrName>style.rotation</p:attrName>
                                        </p:attrNameLst>
                                      </p:cBhvr>
                                      <p:tavLst>
                                        <p:tav tm="0">
                                          <p:val>
                                            <p:fltVal val="360"/>
                                          </p:val>
                                        </p:tav>
                                        <p:tav tm="100000">
                                          <p:val>
                                            <p:fltVal val="0"/>
                                          </p:val>
                                        </p:tav>
                                      </p:tavLst>
                                    </p:anim>
                                    <p:animEffect transition="in" filter="fade">
                                      <p:cBhvr>
                                        <p:cTn id="28" dur="500"/>
                                        <p:tgtEl>
                                          <p:spTgt spid="7171">
                                            <p:txEl>
                                              <p:pRg st="4" end="4"/>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7171">
                                            <p:txEl>
                                              <p:pRg st="5" end="5"/>
                                            </p:txEl>
                                          </p:spTgt>
                                        </p:tgtEl>
                                        <p:attrNameLst>
                                          <p:attrName>style.visibility</p:attrName>
                                        </p:attrNameLst>
                                      </p:cBhvr>
                                      <p:to>
                                        <p:strVal val="visible"/>
                                      </p:to>
                                    </p:set>
                                    <p:anim calcmode="lin" valueType="num">
                                      <p:cBhvr>
                                        <p:cTn id="31"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171">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7171">
                                            <p:txEl>
                                              <p:pRg st="5" end="5"/>
                                            </p:txEl>
                                          </p:spTgt>
                                        </p:tgtEl>
                                        <p:attrNameLst>
                                          <p:attrName>style.rotation</p:attrName>
                                        </p:attrNameLst>
                                      </p:cBhvr>
                                      <p:tavLst>
                                        <p:tav tm="0">
                                          <p:val>
                                            <p:fltVal val="360"/>
                                          </p:val>
                                        </p:tav>
                                        <p:tav tm="100000">
                                          <p:val>
                                            <p:fltVal val="0"/>
                                          </p:val>
                                        </p:tav>
                                      </p:tavLst>
                                    </p:anim>
                                    <p:animEffect transition="in" filter="fade">
                                      <p:cBhvr>
                                        <p:cTn id="34" dur="500"/>
                                        <p:tgtEl>
                                          <p:spTgt spid="7171">
                                            <p:txEl>
                                              <p:pRg st="5" end="5"/>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 calcmode="lin" valueType="num">
                                      <p:cBhvr>
                                        <p:cTn id="37" dur="500" fill="hold"/>
                                        <p:tgtEl>
                                          <p:spTgt spid="7171">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7171">
                                            <p:txEl>
                                              <p:pRg st="6" end="6"/>
                                            </p:txEl>
                                          </p:spTgt>
                                        </p:tgtEl>
                                        <p:attrNameLst>
                                          <p:attrName>ppt_h</p:attrName>
                                        </p:attrNameLst>
                                      </p:cBhvr>
                                      <p:tavLst>
                                        <p:tav tm="0">
                                          <p:val>
                                            <p:fltVal val="0"/>
                                          </p:val>
                                        </p:tav>
                                        <p:tav tm="100000">
                                          <p:val>
                                            <p:strVal val="#ppt_h"/>
                                          </p:val>
                                        </p:tav>
                                      </p:tavLst>
                                    </p:anim>
                                    <p:anim calcmode="lin" valueType="num">
                                      <p:cBhvr>
                                        <p:cTn id="39" dur="500" fill="hold"/>
                                        <p:tgtEl>
                                          <p:spTgt spid="7171">
                                            <p:txEl>
                                              <p:pRg st="6" end="6"/>
                                            </p:txEl>
                                          </p:spTgt>
                                        </p:tgtEl>
                                        <p:attrNameLst>
                                          <p:attrName>style.rotation</p:attrName>
                                        </p:attrNameLst>
                                      </p:cBhvr>
                                      <p:tavLst>
                                        <p:tav tm="0">
                                          <p:val>
                                            <p:fltVal val="360"/>
                                          </p:val>
                                        </p:tav>
                                        <p:tav tm="100000">
                                          <p:val>
                                            <p:fltVal val="0"/>
                                          </p:val>
                                        </p:tav>
                                      </p:tavLst>
                                    </p:anim>
                                    <p:animEffect transition="in" filter="fade">
                                      <p:cBhvr>
                                        <p:cTn id="40" dur="500"/>
                                        <p:tgtEl>
                                          <p:spTgt spid="7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4343400"/>
            <a:ext cx="8229600" cy="1692275"/>
          </a:xfrm>
          <a:gradFill rotWithShape="1">
            <a:gsLst>
              <a:gs pos="0">
                <a:srgbClr val="181847"/>
              </a:gs>
              <a:gs pos="50000">
                <a:srgbClr val="333399"/>
              </a:gs>
              <a:gs pos="100000">
                <a:srgbClr val="181847"/>
              </a:gs>
            </a:gsLst>
            <a:lin ang="5400000" scaled="1"/>
          </a:gradFill>
        </p:spPr>
        <p:txBody>
          <a:bodyPr>
            <a:normAutofit fontScale="90000"/>
          </a:bodyPr>
          <a:lstStyle/>
          <a:p>
            <a:pPr eaLnBrk="1" fontAlgn="auto" hangingPunct="1">
              <a:spcAft>
                <a:spcPts val="0"/>
              </a:spcAft>
              <a:defRPr/>
            </a:pPr>
            <a:r>
              <a:rPr lang="en-US" sz="4000" smtClean="0">
                <a:solidFill>
                  <a:srgbClr val="FFFF99"/>
                </a:solidFill>
              </a:rPr>
              <a:t>Competitive and Noncompetitive Immunoassays</a:t>
            </a:r>
          </a:p>
        </p:txBody>
      </p:sp>
      <p:sp>
        <p:nvSpPr>
          <p:cNvPr id="25603" name="Rectangle 3"/>
          <p:cNvSpPr>
            <a:spLocks noGrp="1" noChangeArrowheads="1"/>
          </p:cNvSpPr>
          <p:nvPr>
            <p:ph idx="1"/>
          </p:nvPr>
        </p:nvSpPr>
        <p:spPr>
          <a:xfrm>
            <a:off x="457200" y="457200"/>
            <a:ext cx="8229600" cy="3657600"/>
          </a:xfrm>
        </p:spPr>
        <p:txBody>
          <a:bodyPr/>
          <a:lstStyle/>
          <a:p>
            <a:pPr eaLnBrk="1" hangingPunct="1">
              <a:buFont typeface="Arial" charset="0"/>
              <a:buChar char="•"/>
            </a:pPr>
            <a:endParaRPr lang="en-US" smtClean="0">
              <a:latin typeface="Times New Roman" pitchFamily="18" charset="0"/>
              <a:cs typeface="Times New Roman" pitchFamily="18" charset="0"/>
            </a:endParaRPr>
          </a:p>
          <a:p>
            <a:pPr eaLnBrk="1" hangingPunct="1">
              <a:buFont typeface="Arial" charset="0"/>
              <a:buChar char="•"/>
            </a:pPr>
            <a:r>
              <a:rPr lang="en-US" smtClean="0">
                <a:solidFill>
                  <a:srgbClr val="008000"/>
                </a:solidFill>
                <a:latin typeface="Times New Roman" pitchFamily="18" charset="0"/>
                <a:cs typeface="Times New Roman" pitchFamily="18" charset="0"/>
              </a:rPr>
              <a:t>The measurement of analyte</a:t>
            </a:r>
            <a:r>
              <a:rPr lang="en-US" smtClean="0">
                <a:latin typeface="Times New Roman" pitchFamily="18" charset="0"/>
                <a:cs typeface="Times New Roman" pitchFamily="18" charset="0"/>
              </a:rPr>
              <a:t> in an immunoassay is achieved by using either </a:t>
            </a:r>
          </a:p>
          <a:p>
            <a:pPr eaLnBrk="1" hangingPunct="1">
              <a:buFontTx/>
              <a:buNone/>
            </a:pPr>
            <a:endParaRPr lang="en-US" smtClean="0">
              <a:latin typeface="Times New Roman" pitchFamily="18" charset="0"/>
              <a:cs typeface="Times New Roman" pitchFamily="18" charset="0"/>
            </a:endParaRPr>
          </a:p>
          <a:p>
            <a:pPr eaLnBrk="1" hangingPunct="1">
              <a:buFontTx/>
              <a:buNone/>
            </a:pPr>
            <a:r>
              <a:rPr lang="en-US" smtClean="0">
                <a:latin typeface="Times New Roman" pitchFamily="18" charset="0"/>
                <a:cs typeface="Times New Roman" pitchFamily="18" charset="0"/>
              </a:rPr>
              <a:t>                </a:t>
            </a:r>
            <a:r>
              <a:rPr lang="en-US" smtClean="0">
                <a:solidFill>
                  <a:srgbClr val="993366"/>
                </a:solidFill>
                <a:latin typeface="Times New Roman" pitchFamily="18" charset="0"/>
                <a:cs typeface="Times New Roman" pitchFamily="18" charset="0"/>
              </a:rPr>
              <a:t>a competitive</a:t>
            </a:r>
            <a:r>
              <a:rPr lang="en-US" smtClean="0">
                <a:latin typeface="Times New Roman" pitchFamily="18" charset="0"/>
                <a:cs typeface="Times New Roman" pitchFamily="18" charset="0"/>
              </a:rPr>
              <a:t> </a:t>
            </a:r>
          </a:p>
          <a:p>
            <a:pPr eaLnBrk="1" hangingPunct="1">
              <a:buFontTx/>
              <a:buNone/>
            </a:pPr>
            <a:r>
              <a:rPr lang="en-US" smtClean="0">
                <a:latin typeface="Times New Roman" pitchFamily="18" charset="0"/>
                <a:cs typeface="Times New Roman" pitchFamily="18" charset="0"/>
              </a:rPr>
              <a:t>                       or</a:t>
            </a:r>
          </a:p>
          <a:p>
            <a:pPr eaLnBrk="1" hangingPunct="1">
              <a:buFontTx/>
              <a:buNone/>
            </a:pPr>
            <a:r>
              <a:rPr lang="en-US" smtClean="0">
                <a:solidFill>
                  <a:srgbClr val="C00000"/>
                </a:solidFill>
                <a:latin typeface="Times New Roman" pitchFamily="18" charset="0"/>
                <a:cs typeface="Times New Roman" pitchFamily="18" charset="0"/>
              </a:rPr>
              <a:t>                a noncompetitive</a:t>
            </a:r>
            <a:r>
              <a:rPr lang="en-US" smtClean="0">
                <a:latin typeface="Times New Roman" pitchFamily="18" charset="0"/>
                <a:cs typeface="Times New Roman" pitchFamily="18" charset="0"/>
              </a:rPr>
              <a:t> format.</a:t>
            </a:r>
          </a:p>
          <a:p>
            <a:pPr eaLnBrk="1" hangingPunct="1">
              <a:buFont typeface="Arial" charset="0"/>
              <a:buChar char="•"/>
            </a:pPr>
            <a:endParaRPr lang="en-US" smtClean="0">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3238" y="4983163"/>
            <a:ext cx="8183562" cy="1052512"/>
          </a:xfrm>
        </p:spPr>
        <p:txBody>
          <a:bodyPr rtlCol="0">
            <a:normAutofit fontScale="90000"/>
          </a:bodyPr>
          <a:lstStyle/>
          <a:p>
            <a:pPr eaLnBrk="1" fontAlgn="auto" hangingPunct="1">
              <a:spcAft>
                <a:spcPts val="0"/>
              </a:spcAft>
              <a:defRPr/>
            </a:pPr>
            <a:r>
              <a:rPr lang="en-US" sz="4000" i="1" u="sng" dirty="0" smtClean="0">
                <a:solidFill>
                  <a:srgbClr val="993366"/>
                </a:solidFill>
              </a:rPr>
              <a:t>Competitive Format</a:t>
            </a:r>
            <a:br>
              <a:rPr lang="en-US" sz="4000" i="1" u="sng" dirty="0" smtClean="0">
                <a:solidFill>
                  <a:srgbClr val="993366"/>
                </a:solidFill>
              </a:rPr>
            </a:br>
            <a:endParaRPr lang="en-US" sz="4000" i="1" u="sng" dirty="0" smtClean="0">
              <a:solidFill>
                <a:srgbClr val="993366"/>
              </a:solidFill>
            </a:endParaRPr>
          </a:p>
        </p:txBody>
      </p:sp>
      <p:sp>
        <p:nvSpPr>
          <p:cNvPr id="23555" name="Rectangle 3"/>
          <p:cNvSpPr>
            <a:spLocks noGrp="1" noChangeArrowheads="1"/>
          </p:cNvSpPr>
          <p:nvPr>
            <p:ph idx="1"/>
          </p:nvPr>
        </p:nvSpPr>
        <p:spPr>
          <a:xfrm>
            <a:off x="228600" y="1600200"/>
            <a:ext cx="8458200" cy="3352800"/>
          </a:xfrm>
        </p:spPr>
        <p:txBody>
          <a:bodyPr rtlCol="0">
            <a:normAutofit/>
          </a:bodyPr>
          <a:lstStyle/>
          <a:p>
            <a:pPr marL="265176" indent="-265176" eaLnBrk="1" fontAlgn="auto" hangingPunct="1">
              <a:spcAft>
                <a:spcPts val="0"/>
              </a:spcAft>
              <a:buFont typeface="Wingdings 2"/>
              <a:buChar char=""/>
              <a:defRPr/>
            </a:pPr>
            <a:r>
              <a:rPr lang="en-US" dirty="0" smtClean="0">
                <a:latin typeface="Times New Roman" pitchFamily="18" charset="0"/>
                <a:cs typeface="Times New Roman" pitchFamily="18" charset="0"/>
              </a:rPr>
              <a:t>In competitive formats, </a:t>
            </a:r>
          </a:p>
          <a:p>
            <a:pPr marL="265176" indent="-265176" eaLnBrk="1" fontAlgn="auto" hangingPunct="1">
              <a:spcAft>
                <a:spcPts val="0"/>
              </a:spcAft>
              <a:buFont typeface="Wingdings 2"/>
              <a:buChar char=""/>
              <a:defRPr/>
            </a:pPr>
            <a:r>
              <a:rPr lang="en-US" dirty="0" smtClean="0">
                <a:latin typeface="Times New Roman" pitchFamily="18" charset="0"/>
                <a:cs typeface="Times New Roman" pitchFamily="18" charset="0"/>
              </a:rPr>
              <a:t>unlabelled </a:t>
            </a:r>
            <a:r>
              <a:rPr lang="en-US" dirty="0" smtClean="0">
                <a:solidFill>
                  <a:schemeClr val="accent1">
                    <a:lumMod val="20000"/>
                    <a:lumOff val="80000"/>
                  </a:schemeClr>
                </a:solidFill>
                <a:latin typeface="Times New Roman" pitchFamily="18" charset="0"/>
                <a:cs typeface="Times New Roman" pitchFamily="18" charset="0"/>
              </a:rPr>
              <a:t>analyte</a:t>
            </a:r>
            <a:r>
              <a:rPr lang="en-US" dirty="0" smtClean="0">
                <a:solidFill>
                  <a:schemeClr val="accent2"/>
                </a:solidFill>
                <a:latin typeface="Times New Roman" pitchFamily="18" charset="0"/>
                <a:cs typeface="Times New Roman" pitchFamily="18" charset="0"/>
              </a:rPr>
              <a:t> </a:t>
            </a:r>
            <a:r>
              <a:rPr lang="en-US" dirty="0" smtClean="0">
                <a:latin typeface="Times New Roman" pitchFamily="18" charset="0"/>
                <a:cs typeface="Times New Roman" pitchFamily="18" charset="0"/>
              </a:rPr>
              <a:t>(usually antigen) in the test sample is measured by its ability to compete with </a:t>
            </a:r>
            <a:r>
              <a:rPr lang="en-US" dirty="0" smtClean="0">
                <a:solidFill>
                  <a:srgbClr val="CC0066"/>
                </a:solidFill>
                <a:latin typeface="Times New Roman" pitchFamily="18" charset="0"/>
                <a:cs typeface="Times New Roman" pitchFamily="18" charset="0"/>
              </a:rPr>
              <a:t>labeled antigen</a:t>
            </a:r>
            <a:r>
              <a:rPr lang="en-US" dirty="0" smtClean="0">
                <a:latin typeface="Times New Roman" pitchFamily="18" charset="0"/>
                <a:cs typeface="Times New Roman" pitchFamily="18" charset="0"/>
              </a:rPr>
              <a:t> in the immunoassay.</a:t>
            </a:r>
          </a:p>
          <a:p>
            <a:pPr marL="265176" indent="-265176" eaLnBrk="1" fontAlgn="auto" hangingPunct="1">
              <a:spcAft>
                <a:spcPts val="0"/>
              </a:spcAft>
              <a:buFont typeface="Wingdings 2"/>
              <a:buChar char=""/>
              <a:defRPr/>
            </a:pPr>
            <a:r>
              <a:rPr lang="en-US" dirty="0" smtClean="0">
                <a:latin typeface="Times New Roman" pitchFamily="18" charset="0"/>
                <a:cs typeface="Times New Roman" pitchFamily="18" charset="0"/>
              </a:rPr>
              <a:t> The unlabeled antigen blocks the ability of the labeled antigen to bind because that binding site on the antibody is already occupied. </a:t>
            </a:r>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03238" y="4983163"/>
            <a:ext cx="8183562" cy="1052512"/>
          </a:xfrm>
          <a:gradFill rotWithShape="1">
            <a:gsLst>
              <a:gs pos="0">
                <a:schemeClr val="accent1">
                  <a:gamma/>
                  <a:shade val="46275"/>
                  <a:invGamma/>
                </a:schemeClr>
              </a:gs>
              <a:gs pos="50000">
                <a:schemeClr val="accent1"/>
              </a:gs>
              <a:gs pos="100000">
                <a:schemeClr val="accent1">
                  <a:gamma/>
                  <a:shade val="46275"/>
                  <a:invGamma/>
                </a:schemeClr>
              </a:gs>
            </a:gsLst>
            <a:lin ang="5400000" scaled="1"/>
          </a:gradFill>
        </p:spPr>
        <p:txBody>
          <a:bodyPr rtlCol="0">
            <a:normAutofit fontScale="90000"/>
          </a:bodyPr>
          <a:lstStyle/>
          <a:p>
            <a:pPr eaLnBrk="1" fontAlgn="auto" hangingPunct="1">
              <a:spcAft>
                <a:spcPts val="0"/>
              </a:spcAft>
              <a:defRPr/>
            </a:pPr>
            <a:r>
              <a:rPr lang="en-US" sz="4000" dirty="0" smtClean="0">
                <a:solidFill>
                  <a:schemeClr val="accent1">
                    <a:tint val="88000"/>
                    <a:satMod val="150000"/>
                  </a:schemeClr>
                </a:solidFill>
              </a:rPr>
              <a:t>Noncompetitive (Sandwich) Method</a:t>
            </a:r>
          </a:p>
        </p:txBody>
      </p:sp>
      <p:sp>
        <p:nvSpPr>
          <p:cNvPr id="27651" name="Rectangle 3"/>
          <p:cNvSpPr>
            <a:spLocks noGrp="1" noChangeArrowheads="1"/>
          </p:cNvSpPr>
          <p:nvPr>
            <p:ph idx="1"/>
          </p:nvPr>
        </p:nvSpPr>
        <p:spPr>
          <a:xfrm>
            <a:off x="457200" y="457200"/>
            <a:ext cx="8229600" cy="4525963"/>
          </a:xfrm>
        </p:spPr>
        <p:txBody>
          <a:bodyPr/>
          <a:lstStyle/>
          <a:p>
            <a:pPr eaLnBrk="1" hangingPunct="1">
              <a:buFont typeface="Arial" charset="0"/>
              <a:buChar char="•"/>
            </a:pPr>
            <a:endParaRPr lang="en-US" smtClean="0"/>
          </a:p>
          <a:p>
            <a:pPr eaLnBrk="1" hangingPunct="1">
              <a:buFont typeface="Arial" charset="0"/>
              <a:buChar char="•"/>
            </a:pPr>
            <a:r>
              <a:rPr lang="en-US" smtClean="0">
                <a:solidFill>
                  <a:schemeClr val="hlink"/>
                </a:solidFill>
                <a:latin typeface="Times New Roman" pitchFamily="18" charset="0"/>
                <a:cs typeface="Times New Roman" pitchFamily="18" charset="0"/>
              </a:rPr>
              <a:t>Noncompetitive assay</a:t>
            </a:r>
            <a:r>
              <a:rPr lang="en-US" smtClean="0">
                <a:latin typeface="Times New Roman" pitchFamily="18" charset="0"/>
                <a:cs typeface="Times New Roman" pitchFamily="18" charset="0"/>
              </a:rPr>
              <a:t> formats generally provide the highest level of assay </a:t>
            </a:r>
            <a:r>
              <a:rPr lang="en-US" smtClean="0">
                <a:solidFill>
                  <a:srgbClr val="996600"/>
                </a:solidFill>
                <a:latin typeface="Times New Roman" pitchFamily="18" charset="0"/>
                <a:cs typeface="Times New Roman" pitchFamily="18" charset="0"/>
              </a:rPr>
              <a:t>sensitivity</a:t>
            </a:r>
            <a:r>
              <a:rPr lang="en-US" smtClean="0">
                <a:latin typeface="Times New Roman" pitchFamily="18" charset="0"/>
                <a:cs typeface="Times New Roman" pitchFamily="18" charset="0"/>
              </a:rPr>
              <a:t> and </a:t>
            </a:r>
            <a:r>
              <a:rPr lang="en-US" smtClean="0">
                <a:solidFill>
                  <a:srgbClr val="996600"/>
                </a:solidFill>
                <a:latin typeface="Times New Roman" pitchFamily="18" charset="0"/>
                <a:cs typeface="Times New Roman" pitchFamily="18" charset="0"/>
              </a:rPr>
              <a:t>specificity</a:t>
            </a:r>
            <a:r>
              <a:rPr lang="en-US" smtClean="0">
                <a:latin typeface="Times New Roman" pitchFamily="18" charset="0"/>
                <a:cs typeface="Times New Roman" pitchFamily="18" charset="0"/>
              </a:rPr>
              <a:t> and are applied to the measurement of critical analytes such as cardiac and hepatitis markers. This format is referred to as a </a:t>
            </a:r>
            <a:r>
              <a:rPr lang="en-US" smtClean="0">
                <a:solidFill>
                  <a:srgbClr val="CC0066"/>
                </a:solidFill>
                <a:latin typeface="Times New Roman" pitchFamily="18" charset="0"/>
                <a:cs typeface="Times New Roman" pitchFamily="18" charset="0"/>
              </a:rPr>
              <a:t>“sandwich”</a:t>
            </a:r>
            <a:r>
              <a:rPr lang="en-US" smtClean="0">
                <a:latin typeface="Times New Roman" pitchFamily="18" charset="0"/>
                <a:cs typeface="Times New Roman" pitchFamily="18" charset="0"/>
              </a:rPr>
              <a:t> assay because analyte is bound </a:t>
            </a:r>
            <a:r>
              <a:rPr lang="en-US" smtClean="0">
                <a:solidFill>
                  <a:srgbClr val="333399"/>
                </a:solidFill>
                <a:latin typeface="Times New Roman" pitchFamily="18" charset="0"/>
                <a:cs typeface="Times New Roman" pitchFamily="18" charset="0"/>
              </a:rPr>
              <a:t>(sandwiched)</a:t>
            </a:r>
            <a:r>
              <a:rPr lang="en-US" smtClean="0">
                <a:latin typeface="Times New Roman" pitchFamily="18" charset="0"/>
                <a:cs typeface="Times New Roman" pitchFamily="18" charset="0"/>
              </a:rPr>
              <a:t> between two highly specific </a:t>
            </a:r>
            <a:r>
              <a:rPr lang="en-US" smtClean="0">
                <a:solidFill>
                  <a:schemeClr val="hlink"/>
                </a:solidFill>
                <a:latin typeface="Times New Roman" pitchFamily="18" charset="0"/>
                <a:cs typeface="Times New Roman" pitchFamily="18" charset="0"/>
              </a:rPr>
              <a:t>antibody reagents</a:t>
            </a:r>
            <a:r>
              <a:rPr lang="en-US" smtClean="0">
                <a:latin typeface="Times New Roman" pitchFamily="18" charset="0"/>
                <a:cs typeface="Times New Roman" pitchFamily="18" charset="0"/>
              </a:rPr>
              <a:t> (Figure 1-10).</a:t>
            </a:r>
          </a:p>
          <a:p>
            <a:pPr eaLnBrk="1" hangingPunct="1">
              <a:buFont typeface="Arial" charset="0"/>
              <a:buChar char="•"/>
            </a:pPr>
            <a:endParaRPr lang="en-US"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p:cNvPicPr>
            <a:picLocks noChangeAspect="1" noChangeArrowheads="1"/>
          </p:cNvPicPr>
          <p:nvPr/>
        </p:nvPicPr>
        <p:blipFill>
          <a:blip r:embed="rId2"/>
          <a:srcRect/>
          <a:stretch>
            <a:fillRect/>
          </a:stretch>
        </p:blipFill>
        <p:spPr bwMode="auto">
          <a:xfrm>
            <a:off x="0" y="0"/>
            <a:ext cx="89154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03238" y="4343400"/>
            <a:ext cx="8183562" cy="1692275"/>
          </a:xfrm>
          <a:gradFill rotWithShape="1">
            <a:gsLst>
              <a:gs pos="0">
                <a:srgbClr val="47182F"/>
              </a:gs>
              <a:gs pos="50000">
                <a:srgbClr val="993366"/>
              </a:gs>
              <a:gs pos="100000">
                <a:srgbClr val="47182F"/>
              </a:gs>
            </a:gsLst>
            <a:lin ang="5400000" scaled="1"/>
          </a:gradFill>
        </p:spPr>
        <p:txBody>
          <a:bodyPr>
            <a:normAutofit fontScale="90000"/>
          </a:bodyPr>
          <a:lstStyle/>
          <a:p>
            <a:pPr eaLnBrk="1" fontAlgn="auto" hangingPunct="1">
              <a:spcAft>
                <a:spcPts val="0"/>
              </a:spcAft>
              <a:defRPr/>
            </a:pPr>
            <a:r>
              <a:rPr lang="en-US" sz="4000" dirty="0" smtClean="0">
                <a:solidFill>
                  <a:srgbClr val="FFFF99"/>
                </a:solidFill>
              </a:rPr>
              <a:t>Homogeneous and Heterogeneous Immunoassay Methods</a:t>
            </a:r>
          </a:p>
        </p:txBody>
      </p:sp>
      <p:sp>
        <p:nvSpPr>
          <p:cNvPr id="30723" name="Rectangle 3"/>
          <p:cNvSpPr>
            <a:spLocks noGrp="1" noChangeArrowheads="1"/>
          </p:cNvSpPr>
          <p:nvPr>
            <p:ph idx="1"/>
          </p:nvPr>
        </p:nvSpPr>
        <p:spPr>
          <a:xfrm>
            <a:off x="381000" y="381000"/>
            <a:ext cx="8305800" cy="3200400"/>
          </a:xfrm>
        </p:spPr>
        <p:txBody>
          <a:bodyPr/>
          <a:lstStyle/>
          <a:p>
            <a:pPr eaLnBrk="1" hangingPunct="1">
              <a:lnSpc>
                <a:spcPct val="90000"/>
              </a:lnSpc>
            </a:pPr>
            <a:r>
              <a:rPr lang="en-US" smtClean="0">
                <a:latin typeface="Times New Roman" pitchFamily="18" charset="0"/>
                <a:cs typeface="Times New Roman" pitchFamily="18" charset="0"/>
              </a:rPr>
              <a:t>Immunoassay methods that require separation of bound </a:t>
            </a:r>
            <a:r>
              <a:rPr lang="en-US" smtClean="0">
                <a:solidFill>
                  <a:srgbClr val="CC9900"/>
                </a:solidFill>
                <a:latin typeface="Times New Roman" pitchFamily="18" charset="0"/>
                <a:cs typeface="Times New Roman" pitchFamily="18" charset="0"/>
              </a:rPr>
              <a:t>Ab-Ag* complex</a:t>
            </a:r>
            <a:r>
              <a:rPr lang="en-US" smtClean="0">
                <a:latin typeface="Times New Roman" pitchFamily="18" charset="0"/>
                <a:cs typeface="Times New Roman" pitchFamily="18" charset="0"/>
              </a:rPr>
              <a:t> are referred to as </a:t>
            </a:r>
            <a:r>
              <a:rPr lang="en-US" smtClean="0">
                <a:solidFill>
                  <a:srgbClr val="CC0066"/>
                </a:solidFill>
                <a:latin typeface="Times New Roman" pitchFamily="18" charset="0"/>
                <a:cs typeface="Times New Roman" pitchFamily="18" charset="0"/>
              </a:rPr>
              <a:t>heterogeneous </a:t>
            </a:r>
            <a:r>
              <a:rPr lang="en-US" smtClean="0">
                <a:latin typeface="Times New Roman" pitchFamily="18" charset="0"/>
                <a:cs typeface="Times New Roman" pitchFamily="18" charset="0"/>
              </a:rPr>
              <a:t>immunoassays. Those that </a:t>
            </a:r>
            <a:r>
              <a:rPr lang="en-US" b="1" i="1" u="sng" smtClean="0">
                <a:solidFill>
                  <a:srgbClr val="FF9900"/>
                </a:solidFill>
                <a:latin typeface="Times New Roman" pitchFamily="18" charset="0"/>
                <a:cs typeface="Times New Roman" pitchFamily="18" charset="0"/>
              </a:rPr>
              <a:t>do not </a:t>
            </a:r>
            <a:r>
              <a:rPr lang="en-US" smtClean="0">
                <a:latin typeface="Times New Roman" pitchFamily="18" charset="0"/>
                <a:cs typeface="Times New Roman" pitchFamily="18" charset="0"/>
              </a:rPr>
              <a:t>require separation are referred to as </a:t>
            </a:r>
            <a:r>
              <a:rPr lang="en-US" smtClean="0">
                <a:solidFill>
                  <a:schemeClr val="accent2"/>
                </a:solidFill>
                <a:latin typeface="Times New Roman" pitchFamily="18" charset="0"/>
                <a:cs typeface="Times New Roman" pitchFamily="18" charset="0"/>
              </a:rPr>
              <a:t>homogeneous</a:t>
            </a:r>
            <a:r>
              <a:rPr lang="en-US" smtClean="0">
                <a:latin typeface="Times New Roman" pitchFamily="18" charset="0"/>
                <a:cs typeface="Times New Roman" pitchFamily="18" charset="0"/>
              </a:rPr>
              <a:t> immunoassays.</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800" decel="100000"/>
                                        <p:tgtEl>
                                          <p:spTgt spid="30722"/>
                                        </p:tgtEl>
                                      </p:cBhvr>
                                    </p:animEffect>
                                    <p:anim calcmode="lin" valueType="num">
                                      <p:cBhvr>
                                        <p:cTn id="8" dur="800" decel="100000" fill="hold"/>
                                        <p:tgtEl>
                                          <p:spTgt spid="30722"/>
                                        </p:tgtEl>
                                        <p:attrNameLst>
                                          <p:attrName>style.rotation</p:attrName>
                                        </p:attrNameLst>
                                      </p:cBhvr>
                                      <p:tavLst>
                                        <p:tav tm="0">
                                          <p:val>
                                            <p:fltVal val="-90"/>
                                          </p:val>
                                        </p:tav>
                                        <p:tav tm="100000">
                                          <p:val>
                                            <p:fltVal val="0"/>
                                          </p:val>
                                        </p:tav>
                                      </p:tavLst>
                                    </p:anim>
                                    <p:anim calcmode="lin" valueType="num">
                                      <p:cBhvr>
                                        <p:cTn id="9" dur="800" decel="100000" fill="hold"/>
                                        <p:tgtEl>
                                          <p:spTgt spid="30722"/>
                                        </p:tgtEl>
                                        <p:attrNameLst>
                                          <p:attrName>ppt_x</p:attrName>
                                        </p:attrNameLst>
                                      </p:cBhvr>
                                      <p:tavLst>
                                        <p:tav tm="0">
                                          <p:val>
                                            <p:strVal val="#ppt_x+0.4"/>
                                          </p:val>
                                        </p:tav>
                                        <p:tav tm="100000">
                                          <p:val>
                                            <p:strVal val="#ppt_x-0.05"/>
                                          </p:val>
                                        </p:tav>
                                      </p:tavLst>
                                    </p:anim>
                                    <p:anim calcmode="lin" valueType="num">
                                      <p:cBhvr>
                                        <p:cTn id="10" dur="800" decel="100000" fill="hold"/>
                                        <p:tgtEl>
                                          <p:spTgt spid="3072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2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2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30723">
                                            <p:txEl>
                                              <p:pRg st="0" end="0"/>
                                            </p:txEl>
                                          </p:spTgt>
                                        </p:tgtEl>
                                        <p:attrNameLst>
                                          <p:attrName>style.visibility</p:attrName>
                                        </p:attrNameLst>
                                      </p:cBhvr>
                                      <p:to>
                                        <p:strVal val="visible"/>
                                      </p:to>
                                    </p:set>
                                    <p:anim from="(-#ppt_w/2)" to="(#ppt_x)" calcmode="lin" valueType="num">
                                      <p:cBhvr>
                                        <p:cTn id="17" dur="600" fill="hold">
                                          <p:stCondLst>
                                            <p:cond delay="0"/>
                                          </p:stCondLst>
                                        </p:cTn>
                                        <p:tgtEl>
                                          <p:spTgt spid="30723">
                                            <p:txEl>
                                              <p:pRg st="0" end="0"/>
                                            </p:txEl>
                                          </p:spTgt>
                                        </p:tgtEl>
                                        <p:attrNameLst>
                                          <p:attrName>ppt_x</p:attrName>
                                        </p:attrNameLst>
                                      </p:cBhvr>
                                    </p:anim>
                                    <p:anim from="0" to="-1.0" calcmode="lin" valueType="num">
                                      <p:cBhvr>
                                        <p:cTn id="18" dur="200" decel="50000" autoRev="1" fill="hold">
                                          <p:stCondLst>
                                            <p:cond delay="600"/>
                                          </p:stCondLst>
                                        </p:cTn>
                                        <p:tgtEl>
                                          <p:spTgt spid="30723">
                                            <p:txEl>
                                              <p:pRg st="0" end="0"/>
                                            </p:txEl>
                                          </p:spTgt>
                                        </p:tgtEl>
                                        <p:attrNameLst>
                                          <p:attrName>xshear</p:attrName>
                                        </p:attrNameLst>
                                      </p:cBhvr>
                                    </p:anim>
                                    <p:animScale>
                                      <p:cBhvr>
                                        <p:cTn id="19" dur="200" decel="100000" autoRev="1" fill="hold">
                                          <p:stCondLst>
                                            <p:cond delay="600"/>
                                          </p:stCondLst>
                                        </p:cTn>
                                        <p:tgtEl>
                                          <p:spTgt spid="30723">
                                            <p:txEl>
                                              <p:pRg st="0" end="0"/>
                                            </p:txEl>
                                          </p:spTgt>
                                        </p:tgtEl>
                                      </p:cBhvr>
                                      <p:from x="100000" y="100000"/>
                                      <p:to x="80000" y="100000"/>
                                    </p:animScale>
                                    <p:anim by="(#ppt_h/3+#ppt_w*0.1)" calcmode="lin" valueType="num">
                                      <p:cBhvr additive="sum">
                                        <p:cTn id="20" dur="200" decel="100000" autoRev="1" fill="hold">
                                          <p:stCondLst>
                                            <p:cond delay="600"/>
                                          </p:stCondLst>
                                        </p:cTn>
                                        <p:tgtEl>
                                          <p:spTgt spid="3072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noChangeArrowheads="1"/>
          </p:cNvPicPr>
          <p:nvPr/>
        </p:nvPicPr>
        <p:blipFill>
          <a:blip r:embed="rId2"/>
          <a:srcRect/>
          <a:stretch>
            <a:fillRect/>
          </a:stretch>
        </p:blipFill>
        <p:spPr bwMode="auto">
          <a:xfrm>
            <a:off x="19050" y="0"/>
            <a:ext cx="91059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457200" y="685800"/>
            <a:ext cx="3810000" cy="4678363"/>
          </a:xfrm>
          <a:prstGeom prst="rect">
            <a:avLst/>
          </a:prstGeom>
          <a:noFill/>
          <a:ln w="9525">
            <a:noFill/>
            <a:miter lim="800000"/>
            <a:headEnd/>
            <a:tailEnd/>
          </a:ln>
        </p:spPr>
        <p:txBody>
          <a:bodyPr>
            <a:spAutoFit/>
          </a:bodyPr>
          <a:lstStyle/>
          <a:p>
            <a:r>
              <a:rPr lang="en-US" sz="2800"/>
              <a:t>Radioimmunoassays (RIAs) utilize a radioactive label (usually 125I, 3H or 14C), which emits radiation that can be measured with a beta or gamma counter or scintillation counter.</a:t>
            </a:r>
          </a:p>
          <a:p>
            <a:endParaRPr lang="en-US" sz="2800"/>
          </a:p>
          <a:p>
            <a:endParaRPr lang="en-US"/>
          </a:p>
        </p:txBody>
      </p:sp>
      <p:pic>
        <p:nvPicPr>
          <p:cNvPr id="4" name="Picture 4"/>
          <p:cNvPicPr>
            <a:picLocks noChangeAspect="1" noChangeArrowheads="1"/>
          </p:cNvPicPr>
          <p:nvPr/>
        </p:nvPicPr>
        <p:blipFill>
          <a:blip r:embed="rId2"/>
          <a:srcRect/>
          <a:stretch>
            <a:fillRect/>
          </a:stretch>
        </p:blipFill>
        <p:spPr bwMode="auto">
          <a:xfrm>
            <a:off x="4495800" y="2590800"/>
            <a:ext cx="4114800" cy="2667000"/>
          </a:xfrm>
          <a:prstGeom prst="rect">
            <a:avLst/>
          </a:prstGeom>
          <a:noFill/>
          <a:ln w="9525">
            <a:noFill/>
            <a:miter lim="800000"/>
            <a:headEnd/>
            <a:tailEnd/>
          </a:ln>
        </p:spPr>
      </p:pic>
      <p:sp>
        <p:nvSpPr>
          <p:cNvPr id="6" name="Title 5"/>
          <p:cNvSpPr>
            <a:spLocks noGrp="1"/>
          </p:cNvSpPr>
          <p:nvPr>
            <p:ph type="title"/>
          </p:nvPr>
        </p:nvSpPr>
        <p:spPr>
          <a:xfrm>
            <a:off x="503238" y="4983163"/>
            <a:ext cx="8183562" cy="1052512"/>
          </a:xfrm>
        </p:spPr>
        <p:txBody>
          <a:bodyPr/>
          <a:lstStyle/>
          <a:p>
            <a:pPr eaLnBrk="1" fontAlgn="auto" hangingPunct="1">
              <a:spcAft>
                <a:spcPts val="0"/>
              </a:spcAft>
              <a:defRPr/>
            </a:pPr>
            <a:r>
              <a:rPr lang="en-US" dirty="0" smtClean="0">
                <a:solidFill>
                  <a:schemeClr val="accent1">
                    <a:tint val="88000"/>
                    <a:satMod val="150000"/>
                  </a:schemeClr>
                </a:solidFill>
              </a:rPr>
              <a:t> </a:t>
            </a:r>
            <a:r>
              <a:rPr lang="en-US" dirty="0" smtClean="0">
                <a:solidFill>
                  <a:srgbClr val="FF0000"/>
                </a:solidFill>
              </a:rPr>
              <a:t>Types of Immunoassays</a:t>
            </a:r>
            <a:endParaRPr lang="en-US" dirty="0">
              <a:solidFill>
                <a:srgbClr val="FF0000"/>
              </a:solidFill>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strVal val="#ppt_w+.3"/>
                                          </p:val>
                                        </p:tav>
                                        <p:tav tm="100000">
                                          <p:val>
                                            <p:strVal val="#ppt_w"/>
                                          </p:val>
                                        </p:tav>
                                      </p:tavLst>
                                    </p:anim>
                                    <p:anim calcmode="lin" valueType="num">
                                      <p:cBhvr>
                                        <p:cTn id="8" dur="1000" fill="hold"/>
                                        <p:tgtEl>
                                          <p:spTgt spid="36866"/>
                                        </p:tgtEl>
                                        <p:attrNameLst>
                                          <p:attrName>ppt_h</p:attrName>
                                        </p:attrNameLst>
                                      </p:cBhvr>
                                      <p:tavLst>
                                        <p:tav tm="0">
                                          <p:val>
                                            <p:strVal val="#ppt_h"/>
                                          </p:val>
                                        </p:tav>
                                        <p:tav tm="100000">
                                          <p:val>
                                            <p:strVal val="#ppt_h"/>
                                          </p:val>
                                        </p:tav>
                                      </p:tavLst>
                                    </p:anim>
                                    <p:animEffect transition="in" filter="fade">
                                      <p:cBhvr>
                                        <p:cTn id="9" dur="1000"/>
                                        <p:tgtEl>
                                          <p:spTgt spid="36866"/>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900" decel="100000" fill="hold"/>
                                        <p:tgtEl>
                                          <p:spTgt spid="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533400" y="533400"/>
            <a:ext cx="3124200" cy="4800600"/>
          </a:xfrm>
          <a:prstGeom prst="rect">
            <a:avLst/>
          </a:prstGeom>
          <a:noFill/>
          <a:ln w="9525">
            <a:noFill/>
            <a:miter lim="800000"/>
            <a:headEnd/>
            <a:tailEnd/>
          </a:ln>
        </p:spPr>
        <p:txBody>
          <a:bodyPr>
            <a:spAutoFit/>
          </a:bodyPr>
          <a:lstStyle/>
          <a:p>
            <a:pPr>
              <a:lnSpc>
                <a:spcPct val="90000"/>
              </a:lnSpc>
            </a:pPr>
            <a:endParaRPr lang="en-US" sz="2000">
              <a:solidFill>
                <a:srgbClr val="FFFF00"/>
              </a:solidFill>
            </a:endParaRPr>
          </a:p>
          <a:p>
            <a:pPr>
              <a:lnSpc>
                <a:spcPct val="90000"/>
              </a:lnSpc>
            </a:pPr>
            <a:r>
              <a:rPr lang="en-US" sz="2000">
                <a:solidFill>
                  <a:srgbClr val="7030A0"/>
                </a:solidFill>
              </a:rPr>
              <a:t>In the Enzyme Multiplied Immunoassay (EMIT), the drug in the sample and the drug labeled with G6PD compete for antibody binding sites.</a:t>
            </a:r>
          </a:p>
          <a:p>
            <a:pPr>
              <a:lnSpc>
                <a:spcPct val="90000"/>
              </a:lnSpc>
            </a:pPr>
            <a:endParaRPr lang="en-US" sz="2000">
              <a:solidFill>
                <a:srgbClr val="7030A0"/>
              </a:solidFill>
            </a:endParaRPr>
          </a:p>
          <a:p>
            <a:pPr>
              <a:lnSpc>
                <a:spcPct val="90000"/>
              </a:lnSpc>
            </a:pPr>
            <a:r>
              <a:rPr lang="en-US" sz="2000">
                <a:solidFill>
                  <a:srgbClr val="7030A0"/>
                </a:solidFill>
              </a:rPr>
              <a:t>Binding inhibits enzyme activity, while free enzyme remains active to interact with.</a:t>
            </a:r>
          </a:p>
          <a:p>
            <a:pPr>
              <a:lnSpc>
                <a:spcPct val="90000"/>
              </a:lnSpc>
            </a:pPr>
            <a:endParaRPr lang="en-US" sz="2000">
              <a:solidFill>
                <a:srgbClr val="7030A0"/>
              </a:solidFill>
            </a:endParaRPr>
          </a:p>
          <a:p>
            <a:pPr>
              <a:lnSpc>
                <a:spcPct val="90000"/>
              </a:lnSpc>
            </a:pPr>
            <a:r>
              <a:rPr lang="en-US" sz="2000">
                <a:solidFill>
                  <a:srgbClr val="7030A0"/>
                </a:solidFill>
              </a:rPr>
              <a:t>Enzyme activity/absorbance is directly proportional to drug concentration.</a:t>
            </a:r>
          </a:p>
        </p:txBody>
      </p:sp>
      <p:pic>
        <p:nvPicPr>
          <p:cNvPr id="3" name="Picture 6" descr="EMIT Assay components"/>
          <p:cNvPicPr>
            <a:picLocks noChangeAspect="1" noChangeArrowheads="1"/>
          </p:cNvPicPr>
          <p:nvPr/>
        </p:nvPicPr>
        <p:blipFill>
          <a:blip r:embed="rId2"/>
          <a:srcRect/>
          <a:stretch>
            <a:fillRect/>
          </a:stretch>
        </p:blipFill>
        <p:spPr bwMode="auto">
          <a:xfrm>
            <a:off x="4191000" y="1828800"/>
            <a:ext cx="4572000" cy="3200400"/>
          </a:xfrm>
          <a:prstGeom prst="rect">
            <a:avLst/>
          </a:prstGeom>
          <a:noFill/>
          <a:ln w="9525">
            <a:noFill/>
            <a:miter lim="800000"/>
            <a:headEnd/>
            <a:tailEnd/>
          </a:ln>
        </p:spPr>
      </p:pic>
      <p:sp>
        <p:nvSpPr>
          <p:cNvPr id="5" name="Title 4"/>
          <p:cNvSpPr>
            <a:spLocks noGrp="1"/>
          </p:cNvSpPr>
          <p:nvPr>
            <p:ph type="title"/>
          </p:nvPr>
        </p:nvSpPr>
        <p:spPr>
          <a:xfrm>
            <a:off x="503238" y="4983163"/>
            <a:ext cx="8183562" cy="1052512"/>
          </a:xfrm>
        </p:spPr>
        <p:txBody>
          <a:bodyPr>
            <a:normAutofit fontScale="90000"/>
          </a:bodyPr>
          <a:lstStyle/>
          <a:p>
            <a:pPr eaLnBrk="1" fontAlgn="auto" hangingPunct="1">
              <a:spcAft>
                <a:spcPts val="0"/>
              </a:spcAft>
              <a:defRPr/>
            </a:pPr>
            <a:r>
              <a:rPr lang="en-US" dirty="0" smtClean="0">
                <a:solidFill>
                  <a:srgbClr val="FFFF00"/>
                </a:solidFill>
              </a:rPr>
              <a:t/>
            </a:r>
            <a:br>
              <a:rPr lang="en-US" dirty="0" smtClean="0">
                <a:solidFill>
                  <a:srgbClr val="FFFF00"/>
                </a:solidFill>
              </a:rPr>
            </a:br>
            <a:r>
              <a:rPr lang="en-US" dirty="0" smtClean="0">
                <a:solidFill>
                  <a:srgbClr val="FFFF00"/>
                </a:solidFill>
              </a:rPr>
              <a:t/>
            </a:r>
            <a:br>
              <a:rPr lang="en-US" dirty="0" smtClean="0">
                <a:solidFill>
                  <a:srgbClr val="FFFF00"/>
                </a:solidFill>
              </a:rPr>
            </a:br>
            <a:r>
              <a:rPr lang="en-US" dirty="0" smtClean="0">
                <a:solidFill>
                  <a:srgbClr val="FFFF00"/>
                </a:solidFill>
              </a:rPr>
              <a:t> </a:t>
            </a:r>
            <a:r>
              <a:rPr lang="en-US" dirty="0" smtClean="0">
                <a:solidFill>
                  <a:srgbClr val="FF0000"/>
                </a:solidFill>
              </a:rPr>
              <a:t>TYPES OF IMMUNOASSAY CONT’D</a:t>
            </a:r>
            <a:endParaRPr lang="en-US"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1"/>
          <p:cNvSpPr txBox="1">
            <a:spLocks noChangeArrowheads="1"/>
          </p:cNvSpPr>
          <p:nvPr/>
        </p:nvSpPr>
        <p:spPr bwMode="auto">
          <a:xfrm>
            <a:off x="457200" y="1295400"/>
            <a:ext cx="3962400" cy="4597400"/>
          </a:xfrm>
          <a:prstGeom prst="rect">
            <a:avLst/>
          </a:prstGeom>
          <a:noFill/>
          <a:ln w="9525">
            <a:noFill/>
            <a:miter lim="800000"/>
            <a:headEnd/>
            <a:tailEnd/>
          </a:ln>
        </p:spPr>
        <p:txBody>
          <a:bodyPr>
            <a:spAutoFit/>
          </a:bodyPr>
          <a:lstStyle/>
          <a:p>
            <a:pPr>
              <a:lnSpc>
                <a:spcPct val="80000"/>
              </a:lnSpc>
            </a:pPr>
            <a:endParaRPr lang="en-US" sz="2400"/>
          </a:p>
          <a:p>
            <a:pPr>
              <a:lnSpc>
                <a:spcPct val="80000"/>
              </a:lnSpc>
            </a:pPr>
            <a:endParaRPr lang="en-US" sz="2400">
              <a:solidFill>
                <a:srgbClr val="7030A0"/>
              </a:solidFill>
            </a:endParaRPr>
          </a:p>
          <a:p>
            <a:pPr>
              <a:lnSpc>
                <a:spcPct val="80000"/>
              </a:lnSpc>
            </a:pPr>
            <a:r>
              <a:rPr lang="en-US" sz="2400">
                <a:solidFill>
                  <a:srgbClr val="7030A0"/>
                </a:solidFill>
              </a:rPr>
              <a:t>Reaction components are absorbed or bound to the surface of a solid phase, commonly a well of a microtiter plate</a:t>
            </a:r>
          </a:p>
          <a:p>
            <a:pPr>
              <a:lnSpc>
                <a:spcPct val="80000"/>
              </a:lnSpc>
            </a:pPr>
            <a:endParaRPr lang="en-US" sz="2400">
              <a:solidFill>
                <a:srgbClr val="7030A0"/>
              </a:solidFill>
            </a:endParaRPr>
          </a:p>
          <a:p>
            <a:pPr>
              <a:lnSpc>
                <a:spcPct val="80000"/>
              </a:lnSpc>
            </a:pPr>
            <a:r>
              <a:rPr lang="en-US" sz="2400">
                <a:solidFill>
                  <a:srgbClr val="7030A0"/>
                </a:solidFill>
              </a:rPr>
              <a:t>Absorbance is measured using a micro-plate reader</a:t>
            </a:r>
          </a:p>
          <a:p>
            <a:pPr>
              <a:lnSpc>
                <a:spcPct val="80000"/>
              </a:lnSpc>
            </a:pPr>
            <a:endParaRPr lang="en-US" sz="2400">
              <a:solidFill>
                <a:srgbClr val="7030A0"/>
              </a:solidFill>
            </a:endParaRPr>
          </a:p>
          <a:p>
            <a:pPr>
              <a:lnSpc>
                <a:spcPct val="80000"/>
              </a:lnSpc>
            </a:pPr>
            <a:r>
              <a:rPr lang="en-US" sz="2400">
                <a:solidFill>
                  <a:srgbClr val="7030A0"/>
                </a:solidFill>
              </a:rPr>
              <a:t>Sample absorbance is inversely proportional to drug concentration</a:t>
            </a:r>
          </a:p>
          <a:p>
            <a:endParaRPr lang="en-US" sz="2400"/>
          </a:p>
        </p:txBody>
      </p:sp>
      <p:pic>
        <p:nvPicPr>
          <p:cNvPr id="3" name="Picture 8" descr="A 96-well microtiter plate being used for ELISA.">
            <a:hlinkClick r:id="rId2" tooltip="A 96-well microtiter plate being used for ELISA."/>
          </p:cNvPr>
          <p:cNvPicPr>
            <a:picLocks noChangeAspect="1" noChangeArrowheads="1"/>
          </p:cNvPicPr>
          <p:nvPr/>
        </p:nvPicPr>
        <p:blipFill>
          <a:blip r:embed="rId3"/>
          <a:srcRect/>
          <a:stretch>
            <a:fillRect/>
          </a:stretch>
        </p:blipFill>
        <p:spPr bwMode="auto">
          <a:xfrm>
            <a:off x="4800600" y="1524000"/>
            <a:ext cx="3657600" cy="2447925"/>
          </a:xfrm>
          <a:prstGeom prst="rect">
            <a:avLst/>
          </a:prstGeom>
          <a:noFill/>
          <a:ln w="9525">
            <a:noFill/>
            <a:miter lim="800000"/>
            <a:headEnd/>
            <a:tailEnd/>
          </a:ln>
        </p:spPr>
      </p:pic>
      <p:sp>
        <p:nvSpPr>
          <p:cNvPr id="6" name="Title 5"/>
          <p:cNvSpPr>
            <a:spLocks noGrp="1"/>
          </p:cNvSpPr>
          <p:nvPr>
            <p:ph type="title"/>
          </p:nvPr>
        </p:nvSpPr>
        <p:spPr>
          <a:xfrm>
            <a:off x="533400" y="5715000"/>
            <a:ext cx="8183563" cy="625475"/>
          </a:xfrm>
        </p:spPr>
        <p:txBody>
          <a:bodyPr>
            <a:normAutofit fontScale="90000"/>
          </a:bodyPr>
          <a:lstStyle/>
          <a:p>
            <a:pPr eaLnBrk="1" fontAlgn="auto" hangingPunct="1">
              <a:spcAft>
                <a:spcPts val="0"/>
              </a:spcAft>
              <a:defRPr/>
            </a:pP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TYPES OF IMMUNOASSAY CONT’D</a:t>
            </a:r>
            <a:endParaRPr lang="en-US" dirty="0">
              <a:solidFill>
                <a:srgbClr val="FF0000"/>
              </a:solidFill>
            </a:endParaRPr>
          </a:p>
        </p:txBody>
      </p:sp>
      <p:sp>
        <p:nvSpPr>
          <p:cNvPr id="33797" name="TextBox 7"/>
          <p:cNvSpPr txBox="1">
            <a:spLocks noChangeArrowheads="1"/>
          </p:cNvSpPr>
          <p:nvPr/>
        </p:nvSpPr>
        <p:spPr bwMode="auto">
          <a:xfrm>
            <a:off x="381000" y="685800"/>
            <a:ext cx="8153400" cy="1200150"/>
          </a:xfrm>
          <a:prstGeom prst="rect">
            <a:avLst/>
          </a:prstGeom>
          <a:noFill/>
          <a:ln w="9525">
            <a:noFill/>
            <a:miter lim="800000"/>
            <a:headEnd/>
            <a:tailEnd/>
          </a:ln>
        </p:spPr>
        <p:txBody>
          <a:bodyPr>
            <a:spAutoFit/>
          </a:bodyPr>
          <a:lstStyle/>
          <a:p>
            <a:r>
              <a:rPr lang="en-US" sz="2400">
                <a:solidFill>
                  <a:srgbClr val="7030A0"/>
                </a:solidFill>
              </a:rPr>
              <a:t>Enzyme linked immunosorbant assay (ELISA): competitive, heterogeneous EIA</a:t>
            </a:r>
          </a:p>
          <a:p>
            <a:endParaRPr lang="en-US" sz="240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1"/>
          <p:cNvSpPr txBox="1">
            <a:spLocks noChangeArrowheads="1"/>
          </p:cNvSpPr>
          <p:nvPr/>
        </p:nvSpPr>
        <p:spPr bwMode="auto">
          <a:xfrm>
            <a:off x="457200" y="1676400"/>
            <a:ext cx="2971800" cy="4094163"/>
          </a:xfrm>
          <a:prstGeom prst="rect">
            <a:avLst/>
          </a:prstGeom>
          <a:noFill/>
          <a:ln w="9525">
            <a:noFill/>
            <a:miter lim="800000"/>
            <a:headEnd/>
            <a:tailEnd/>
          </a:ln>
        </p:spPr>
        <p:txBody>
          <a:bodyPr>
            <a:spAutoFit/>
          </a:bodyPr>
          <a:lstStyle/>
          <a:p>
            <a:endParaRPr lang="en-US" sz="2000">
              <a:solidFill>
                <a:srgbClr val="7030A0"/>
              </a:solidFill>
            </a:endParaRPr>
          </a:p>
          <a:p>
            <a:r>
              <a:rPr lang="en-US" sz="2400">
                <a:solidFill>
                  <a:srgbClr val="7030A0"/>
                </a:solidFill>
              </a:rPr>
              <a:t>Reaction mixture is excited by planepolarized light.</a:t>
            </a:r>
          </a:p>
          <a:p>
            <a:endParaRPr lang="en-US" sz="2400">
              <a:solidFill>
                <a:srgbClr val="7030A0"/>
              </a:solidFill>
            </a:endParaRPr>
          </a:p>
          <a:p>
            <a:r>
              <a:rPr lang="en-US" sz="2400">
                <a:solidFill>
                  <a:srgbClr val="7030A0"/>
                </a:solidFill>
              </a:rPr>
              <a:t>As the tracer returns to a lower energy state, it emits light; polarization is measured.</a:t>
            </a:r>
          </a:p>
          <a:p>
            <a:endParaRPr lang="en-US" sz="2400">
              <a:solidFill>
                <a:srgbClr val="7030A0"/>
              </a:solidFill>
            </a:endParaRPr>
          </a:p>
        </p:txBody>
      </p:sp>
      <p:pic>
        <p:nvPicPr>
          <p:cNvPr id="3" name="Picture 6" descr="FPIA Equipment set-up"/>
          <p:cNvPicPr>
            <a:picLocks noChangeAspect="1" noChangeArrowheads="1"/>
          </p:cNvPicPr>
          <p:nvPr/>
        </p:nvPicPr>
        <p:blipFill>
          <a:blip r:embed="rId2"/>
          <a:srcRect/>
          <a:stretch>
            <a:fillRect/>
          </a:stretch>
        </p:blipFill>
        <p:spPr bwMode="auto">
          <a:xfrm>
            <a:off x="3810000" y="1524000"/>
            <a:ext cx="4876800" cy="2819400"/>
          </a:xfrm>
          <a:prstGeom prst="rect">
            <a:avLst/>
          </a:prstGeom>
          <a:noFill/>
          <a:ln w="9525">
            <a:noFill/>
            <a:miter lim="800000"/>
            <a:headEnd/>
            <a:tailEnd/>
          </a:ln>
        </p:spPr>
      </p:pic>
      <p:sp>
        <p:nvSpPr>
          <p:cNvPr id="34820" name="TextBox 3"/>
          <p:cNvSpPr txBox="1">
            <a:spLocks noChangeArrowheads="1"/>
          </p:cNvSpPr>
          <p:nvPr/>
        </p:nvSpPr>
        <p:spPr bwMode="auto">
          <a:xfrm>
            <a:off x="4343400" y="4572000"/>
            <a:ext cx="4343400" cy="923925"/>
          </a:xfrm>
          <a:prstGeom prst="rect">
            <a:avLst/>
          </a:prstGeom>
          <a:noFill/>
          <a:ln w="9525">
            <a:noFill/>
            <a:miter lim="800000"/>
            <a:headEnd/>
            <a:tailEnd/>
          </a:ln>
        </p:spPr>
        <p:txBody>
          <a:bodyPr>
            <a:spAutoFit/>
          </a:bodyPr>
          <a:lstStyle/>
          <a:p>
            <a:r>
              <a:rPr lang="en-US" b="1">
                <a:solidFill>
                  <a:srgbClr val="7030A0"/>
                </a:solidFill>
              </a:rPr>
              <a:t>The polarization value of the sample is inversely proportional to analyte concentration. </a:t>
            </a:r>
          </a:p>
        </p:txBody>
      </p:sp>
      <p:sp>
        <p:nvSpPr>
          <p:cNvPr id="34821" name="TextBox 4"/>
          <p:cNvSpPr txBox="1">
            <a:spLocks noChangeArrowheads="1"/>
          </p:cNvSpPr>
          <p:nvPr/>
        </p:nvSpPr>
        <p:spPr bwMode="auto">
          <a:xfrm>
            <a:off x="838200" y="304800"/>
            <a:ext cx="3200400" cy="954088"/>
          </a:xfrm>
          <a:prstGeom prst="rect">
            <a:avLst/>
          </a:prstGeom>
          <a:noFill/>
          <a:ln w="9525">
            <a:noFill/>
            <a:miter lim="800000"/>
            <a:headEnd/>
            <a:tailEnd/>
          </a:ln>
        </p:spPr>
        <p:txBody>
          <a:bodyPr>
            <a:spAutoFit/>
          </a:bodyPr>
          <a:lstStyle/>
          <a:p>
            <a:r>
              <a:rPr lang="en-US" sz="2800">
                <a:solidFill>
                  <a:srgbClr val="7030A0"/>
                </a:solidFill>
              </a:rPr>
              <a:t>  </a:t>
            </a:r>
          </a:p>
          <a:p>
            <a:endParaRPr lang="en-US" sz="2800">
              <a:solidFill>
                <a:srgbClr val="7030A0"/>
              </a:solidFill>
            </a:endParaRPr>
          </a:p>
        </p:txBody>
      </p:sp>
      <p:sp>
        <p:nvSpPr>
          <p:cNvPr id="8" name="Title 7"/>
          <p:cNvSpPr>
            <a:spLocks noGrp="1"/>
          </p:cNvSpPr>
          <p:nvPr>
            <p:ph type="title"/>
          </p:nvPr>
        </p:nvSpPr>
        <p:spPr>
          <a:xfrm>
            <a:off x="533400" y="5334000"/>
            <a:ext cx="8183563" cy="685800"/>
          </a:xfrm>
        </p:spPr>
        <p:txBody>
          <a:bodyPr>
            <a:normAutofit fontScale="90000"/>
          </a:bodyPr>
          <a:lstStyle/>
          <a:p>
            <a:pPr eaLnBrk="1" fontAlgn="auto" hangingPunct="1">
              <a:spcAft>
                <a:spcPts val="0"/>
              </a:spcAft>
              <a:defRPr/>
            </a:pPr>
            <a:r>
              <a:rPr lang="en-US" dirty="0" smtClean="0">
                <a:solidFill>
                  <a:schemeClr val="accent4">
                    <a:lumMod val="50000"/>
                  </a:schemeClr>
                </a:solidFill>
              </a:rPr>
              <a:t>TYPES OF IMMUNO ASSAY CONT’D</a:t>
            </a:r>
            <a:endParaRPr lang="en-US" dirty="0">
              <a:solidFill>
                <a:schemeClr val="accent4">
                  <a:lumMod val="50000"/>
                </a:schemeClr>
              </a:solidFill>
            </a:endParaRPr>
          </a:p>
        </p:txBody>
      </p:sp>
      <p:sp>
        <p:nvSpPr>
          <p:cNvPr id="34823" name="TextBox 9"/>
          <p:cNvSpPr txBox="1">
            <a:spLocks noChangeArrowheads="1"/>
          </p:cNvSpPr>
          <p:nvPr/>
        </p:nvSpPr>
        <p:spPr bwMode="auto">
          <a:xfrm>
            <a:off x="533400" y="457200"/>
            <a:ext cx="8077200" cy="1200150"/>
          </a:xfrm>
          <a:prstGeom prst="rect">
            <a:avLst/>
          </a:prstGeom>
          <a:noFill/>
          <a:ln w="9525">
            <a:noFill/>
            <a:miter lim="800000"/>
            <a:headEnd/>
            <a:tailEnd/>
          </a:ln>
        </p:spPr>
        <p:txBody>
          <a:bodyPr>
            <a:spAutoFit/>
          </a:bodyPr>
          <a:lstStyle/>
          <a:p>
            <a:r>
              <a:rPr lang="en-US" sz="2400">
                <a:solidFill>
                  <a:srgbClr val="7030A0"/>
                </a:solidFill>
              </a:rPr>
              <a:t>In the Fluorescent Polarized Immunoassay, the drug in the sample competes with fluorescein-labeled drug for antibody binding sites.</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ELISA">
            <a:hlinkClick r:id="rId2"/>
          </p:cNvPr>
          <p:cNvPicPr>
            <a:picLocks noChangeAspect="1" noChangeArrowheads="1"/>
          </p:cNvPicPr>
          <p:nvPr/>
        </p:nvPicPr>
        <p:blipFill>
          <a:blip r:embed="rId3">
            <a:lum bright="44000"/>
          </a:blip>
          <a:srcRect/>
          <a:stretch>
            <a:fillRect/>
          </a:stretch>
        </p:blipFill>
        <p:spPr bwMode="auto">
          <a:xfrm>
            <a:off x="0" y="0"/>
            <a:ext cx="9144000" cy="6858000"/>
          </a:xfrm>
          <a:prstGeom prst="rect">
            <a:avLst/>
          </a:prstGeom>
          <a:noFill/>
          <a:ln w="9525">
            <a:noFill/>
            <a:miter lim="800000"/>
            <a:headEnd/>
            <a:tailEnd/>
          </a:ln>
        </p:spPr>
      </p:pic>
      <p:sp>
        <p:nvSpPr>
          <p:cNvPr id="8195" name="Rectangle 5"/>
          <p:cNvSpPr>
            <a:spLocks noChangeArrowheads="1"/>
          </p:cNvSpPr>
          <p:nvPr/>
        </p:nvSpPr>
        <p:spPr bwMode="auto">
          <a:xfrm>
            <a:off x="457200" y="1905000"/>
            <a:ext cx="8328025" cy="1098550"/>
          </a:xfrm>
          <a:prstGeom prst="rect">
            <a:avLst/>
          </a:prstGeom>
          <a:noFill/>
          <a:ln w="9525">
            <a:noFill/>
            <a:miter lim="800000"/>
            <a:headEnd/>
            <a:tailEnd/>
          </a:ln>
        </p:spPr>
        <p:txBody>
          <a:bodyPr wrap="none">
            <a:spAutoFit/>
          </a:bodyPr>
          <a:lstStyle/>
          <a:p>
            <a:r>
              <a:rPr lang="en-US" sz="4800">
                <a:solidFill>
                  <a:srgbClr val="660033"/>
                </a:solidFill>
              </a:rPr>
              <a:t>Introduction to</a:t>
            </a:r>
            <a:r>
              <a:rPr lang="en-US" sz="4800" b="1">
                <a:solidFill>
                  <a:srgbClr val="660033"/>
                </a:solidFill>
              </a:rPr>
              <a:t> </a:t>
            </a:r>
            <a:r>
              <a:rPr lang="en-US" sz="4800">
                <a:solidFill>
                  <a:srgbClr val="660033"/>
                </a:solidFill>
              </a:rPr>
              <a:t>Immunoassays</a:t>
            </a:r>
            <a:r>
              <a:rPr lang="en-US">
                <a:solidFill>
                  <a:srgbClr val="FFFFCC"/>
                </a:solidFill>
              </a:rPr>
              <a:t/>
            </a:r>
            <a:br>
              <a:rPr lang="en-US">
                <a:solidFill>
                  <a:srgbClr val="FFFFCC"/>
                </a:solidFill>
              </a:rPr>
            </a:br>
            <a:endParaRPr lang="en-US">
              <a:solidFill>
                <a:srgbClr val="FFFFCC"/>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685800" y="1143000"/>
            <a:ext cx="7543800" cy="3046413"/>
          </a:xfrm>
          <a:prstGeom prst="rect">
            <a:avLst/>
          </a:prstGeom>
          <a:noFill/>
          <a:ln w="9525">
            <a:noFill/>
            <a:miter lim="800000"/>
            <a:headEnd/>
            <a:tailEnd/>
          </a:ln>
        </p:spPr>
        <p:txBody>
          <a:bodyPr>
            <a:spAutoFit/>
          </a:bodyPr>
          <a:lstStyle/>
          <a:p>
            <a:endParaRPr lang="en-US" sz="2400">
              <a:solidFill>
                <a:srgbClr val="7030A0"/>
              </a:solidFill>
            </a:endParaRPr>
          </a:p>
          <a:p>
            <a:r>
              <a:rPr lang="en-US" sz="2400">
                <a:solidFill>
                  <a:srgbClr val="7030A0"/>
                </a:solidFill>
              </a:rPr>
              <a:t>Radioimmunoassay is a highly sensitive and specific assay method that uses the competition between radiolabelled and unlabelled substances in an antigen-antibody reaction to determine the concentration of the unlabeled substance, which may be an antibody or a substance against which specific antibodies can be produced.</a:t>
            </a:r>
          </a:p>
        </p:txBody>
      </p:sp>
      <p:sp>
        <p:nvSpPr>
          <p:cNvPr id="4" name="Title 3"/>
          <p:cNvSpPr>
            <a:spLocks noGrp="1"/>
          </p:cNvSpPr>
          <p:nvPr>
            <p:ph type="title"/>
          </p:nvPr>
        </p:nvSpPr>
        <p:spPr>
          <a:xfrm>
            <a:off x="503238" y="4983163"/>
            <a:ext cx="8183562" cy="1052512"/>
          </a:xfrm>
        </p:spPr>
        <p:txBody>
          <a:bodyPr/>
          <a:lstStyle/>
          <a:p>
            <a:pPr eaLnBrk="1" fontAlgn="auto" hangingPunct="1">
              <a:spcAft>
                <a:spcPts val="0"/>
              </a:spcAft>
              <a:defRPr/>
            </a:pPr>
            <a:r>
              <a:rPr lang="en-US" dirty="0" smtClean="0">
                <a:solidFill>
                  <a:schemeClr val="accent1">
                    <a:tint val="88000"/>
                    <a:satMod val="150000"/>
                  </a:schemeClr>
                </a:solidFill>
              </a:rPr>
              <a:t>                </a:t>
            </a:r>
            <a:r>
              <a:rPr lang="en-US" dirty="0" smtClean="0">
                <a:solidFill>
                  <a:srgbClr val="CC0066"/>
                </a:solidFill>
              </a:rPr>
              <a:t>DEFINITION</a:t>
            </a:r>
            <a:endParaRPr lang="en-US" dirty="0">
              <a:solidFill>
                <a:srgbClr val="CC0066"/>
              </a:solidFill>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0962"/>
                                        </p:tgtEl>
                                        <p:attrNameLst>
                                          <p:attrName>style.visibility</p:attrName>
                                        </p:attrNameLst>
                                      </p:cBhvr>
                                      <p:to>
                                        <p:strVal val="visible"/>
                                      </p:to>
                                    </p:set>
                                    <p:animEffect transition="in" filter="wipe(down)">
                                      <p:cBhvr>
                                        <p:cTn id="14" dur="580">
                                          <p:stCondLst>
                                            <p:cond delay="0"/>
                                          </p:stCondLst>
                                        </p:cTn>
                                        <p:tgtEl>
                                          <p:spTgt spid="40962"/>
                                        </p:tgtEl>
                                      </p:cBhvr>
                                    </p:animEffect>
                                    <p:anim calcmode="lin" valueType="num">
                                      <p:cBhvr>
                                        <p:cTn id="15" dur="1822" tmFilter="0,0; 0.14,0.36; 0.43,0.73; 0.71,0.91; 1.0,1.0">
                                          <p:stCondLst>
                                            <p:cond delay="0"/>
                                          </p:stCondLst>
                                        </p:cTn>
                                        <p:tgtEl>
                                          <p:spTgt spid="4096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096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096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096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0962"/>
                                        </p:tgtEl>
                                        <p:attrNameLst>
                                          <p:attrName>ppt_y</p:attrName>
                                        </p:attrNameLst>
                                      </p:cBhvr>
                                      <p:tavLst>
                                        <p:tav tm="0" fmla="#ppt_y-sin(pi*$)/81">
                                          <p:val>
                                            <p:fltVal val="0"/>
                                          </p:val>
                                        </p:tav>
                                        <p:tav tm="100000">
                                          <p:val>
                                            <p:fltVal val="1"/>
                                          </p:val>
                                        </p:tav>
                                      </p:tavLst>
                                    </p:anim>
                                    <p:animScale>
                                      <p:cBhvr>
                                        <p:cTn id="20" dur="26">
                                          <p:stCondLst>
                                            <p:cond delay="650"/>
                                          </p:stCondLst>
                                        </p:cTn>
                                        <p:tgtEl>
                                          <p:spTgt spid="40962"/>
                                        </p:tgtEl>
                                      </p:cBhvr>
                                      <p:to x="100000" y="60000"/>
                                    </p:animScale>
                                    <p:animScale>
                                      <p:cBhvr>
                                        <p:cTn id="21" dur="166" decel="50000">
                                          <p:stCondLst>
                                            <p:cond delay="676"/>
                                          </p:stCondLst>
                                        </p:cTn>
                                        <p:tgtEl>
                                          <p:spTgt spid="40962"/>
                                        </p:tgtEl>
                                      </p:cBhvr>
                                      <p:to x="100000" y="100000"/>
                                    </p:animScale>
                                    <p:animScale>
                                      <p:cBhvr>
                                        <p:cTn id="22" dur="26">
                                          <p:stCondLst>
                                            <p:cond delay="1312"/>
                                          </p:stCondLst>
                                        </p:cTn>
                                        <p:tgtEl>
                                          <p:spTgt spid="40962"/>
                                        </p:tgtEl>
                                      </p:cBhvr>
                                      <p:to x="100000" y="80000"/>
                                    </p:animScale>
                                    <p:animScale>
                                      <p:cBhvr>
                                        <p:cTn id="23" dur="166" decel="50000">
                                          <p:stCondLst>
                                            <p:cond delay="1338"/>
                                          </p:stCondLst>
                                        </p:cTn>
                                        <p:tgtEl>
                                          <p:spTgt spid="40962"/>
                                        </p:tgtEl>
                                      </p:cBhvr>
                                      <p:to x="100000" y="100000"/>
                                    </p:animScale>
                                    <p:animScale>
                                      <p:cBhvr>
                                        <p:cTn id="24" dur="26">
                                          <p:stCondLst>
                                            <p:cond delay="1642"/>
                                          </p:stCondLst>
                                        </p:cTn>
                                        <p:tgtEl>
                                          <p:spTgt spid="40962"/>
                                        </p:tgtEl>
                                      </p:cBhvr>
                                      <p:to x="100000" y="90000"/>
                                    </p:animScale>
                                    <p:animScale>
                                      <p:cBhvr>
                                        <p:cTn id="25" dur="166" decel="50000">
                                          <p:stCondLst>
                                            <p:cond delay="1668"/>
                                          </p:stCondLst>
                                        </p:cTn>
                                        <p:tgtEl>
                                          <p:spTgt spid="40962"/>
                                        </p:tgtEl>
                                      </p:cBhvr>
                                      <p:to x="100000" y="100000"/>
                                    </p:animScale>
                                    <p:animScale>
                                      <p:cBhvr>
                                        <p:cTn id="26" dur="26">
                                          <p:stCondLst>
                                            <p:cond delay="1808"/>
                                          </p:stCondLst>
                                        </p:cTn>
                                        <p:tgtEl>
                                          <p:spTgt spid="40962"/>
                                        </p:tgtEl>
                                      </p:cBhvr>
                                      <p:to x="100000" y="95000"/>
                                    </p:animScale>
                                    <p:animScale>
                                      <p:cBhvr>
                                        <p:cTn id="27" dur="166" decel="50000">
                                          <p:stCondLst>
                                            <p:cond delay="1834"/>
                                          </p:stCondLst>
                                        </p:cTn>
                                        <p:tgtEl>
                                          <p:spTgt spid="4096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685800" y="685800"/>
            <a:ext cx="4038600" cy="4894263"/>
          </a:xfrm>
          <a:prstGeom prst="rect">
            <a:avLst/>
          </a:prstGeom>
          <a:noFill/>
          <a:ln w="9525">
            <a:noFill/>
            <a:miter lim="800000"/>
            <a:headEnd/>
            <a:tailEnd/>
          </a:ln>
        </p:spPr>
        <p:txBody>
          <a:bodyPr>
            <a:spAutoFit/>
          </a:bodyPr>
          <a:lstStyle/>
          <a:p>
            <a:pPr>
              <a:buFontTx/>
              <a:buChar char="•"/>
            </a:pPr>
            <a:r>
              <a:rPr lang="en-US" sz="2400">
                <a:solidFill>
                  <a:srgbClr val="666633"/>
                </a:solidFill>
              </a:rPr>
              <a:t> In the year 1959, Drs. Rosalyn Yalow &amp; Soloman Berson invented the  radioimmunoassay, which applied the use of</a:t>
            </a:r>
          </a:p>
          <a:p>
            <a:r>
              <a:rPr lang="en-US" sz="2400">
                <a:solidFill>
                  <a:srgbClr val="666633"/>
                </a:solidFill>
              </a:rPr>
              <a:t>radioisotopes in the</a:t>
            </a:r>
          </a:p>
          <a:p>
            <a:r>
              <a:rPr lang="en-US" sz="2400">
                <a:solidFill>
                  <a:srgbClr val="666633"/>
                </a:solidFill>
              </a:rPr>
              <a:t>measurement of</a:t>
            </a:r>
          </a:p>
          <a:p>
            <a:r>
              <a:rPr lang="en-US" sz="2400">
                <a:solidFill>
                  <a:srgbClr val="666633"/>
                </a:solidFill>
              </a:rPr>
              <a:t>insulin.</a:t>
            </a:r>
          </a:p>
          <a:p>
            <a:endParaRPr lang="en-US" sz="2400">
              <a:solidFill>
                <a:srgbClr val="666633"/>
              </a:solidFill>
            </a:endParaRPr>
          </a:p>
          <a:p>
            <a:pPr>
              <a:buFontTx/>
              <a:buChar char="•"/>
            </a:pPr>
            <a:r>
              <a:rPr lang="en-US" sz="2400">
                <a:solidFill>
                  <a:srgbClr val="666633"/>
                </a:solidFill>
              </a:rPr>
              <a:t> The RIA is the predecessor of modern immunoassays.</a:t>
            </a:r>
          </a:p>
          <a:p>
            <a:endParaRPr lang="en-US" sz="2400">
              <a:solidFill>
                <a:srgbClr val="666633"/>
              </a:solidFill>
            </a:endParaRPr>
          </a:p>
        </p:txBody>
      </p:sp>
      <p:pic>
        <p:nvPicPr>
          <p:cNvPr id="3" name="Picture 1" descr="Rosalyn Sussman Yalow"/>
          <p:cNvPicPr>
            <a:picLocks noChangeAspect="1" noChangeArrowheads="1"/>
          </p:cNvPicPr>
          <p:nvPr/>
        </p:nvPicPr>
        <p:blipFill>
          <a:blip r:embed="rId2"/>
          <a:srcRect/>
          <a:stretch>
            <a:fillRect/>
          </a:stretch>
        </p:blipFill>
        <p:spPr bwMode="auto">
          <a:xfrm>
            <a:off x="5257800" y="1524000"/>
            <a:ext cx="3105150" cy="2971800"/>
          </a:xfrm>
          <a:prstGeom prst="rect">
            <a:avLst/>
          </a:prstGeom>
          <a:noFill/>
          <a:ln w="9525">
            <a:noFill/>
            <a:miter lim="800000"/>
            <a:headEnd/>
            <a:tailEnd/>
          </a:ln>
        </p:spPr>
      </p:pic>
      <p:sp>
        <p:nvSpPr>
          <p:cNvPr id="41988" name="TextBox 3"/>
          <p:cNvSpPr txBox="1">
            <a:spLocks noChangeArrowheads="1"/>
          </p:cNvSpPr>
          <p:nvPr/>
        </p:nvSpPr>
        <p:spPr bwMode="auto">
          <a:xfrm>
            <a:off x="4953000" y="4572000"/>
            <a:ext cx="3886200" cy="1477963"/>
          </a:xfrm>
          <a:prstGeom prst="rect">
            <a:avLst/>
          </a:prstGeom>
          <a:noFill/>
          <a:ln w="9525">
            <a:noFill/>
            <a:miter lim="800000"/>
            <a:headEnd/>
            <a:tailEnd/>
          </a:ln>
        </p:spPr>
        <p:txBody>
          <a:bodyPr>
            <a:spAutoFit/>
          </a:bodyPr>
          <a:lstStyle/>
          <a:p>
            <a:r>
              <a:rPr lang="en-US">
                <a:solidFill>
                  <a:srgbClr val="B9074B"/>
                </a:solidFill>
              </a:rPr>
              <a:t>Dr. Rosalyn Yalow became the first</a:t>
            </a:r>
          </a:p>
          <a:p>
            <a:r>
              <a:rPr lang="en-US">
                <a:solidFill>
                  <a:srgbClr val="B9074B"/>
                </a:solidFill>
              </a:rPr>
              <a:t>female to win a Nobel Prize with</a:t>
            </a:r>
          </a:p>
          <a:p>
            <a:r>
              <a:rPr lang="en-US">
                <a:solidFill>
                  <a:srgbClr val="B9074B"/>
                </a:solidFill>
              </a:rPr>
              <a:t>her work on the radioimmunoassay.</a:t>
            </a:r>
          </a:p>
          <a:p>
            <a:endParaRPr lang="en-US">
              <a:solidFill>
                <a:srgbClr val="B9074B"/>
              </a:solidFill>
            </a:endParaRPr>
          </a:p>
          <a:p>
            <a:endParaRPr lang="en-US">
              <a:solidFill>
                <a:srgbClr val="B9074B"/>
              </a:solidFill>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nodeType="clickEffect">
                                  <p:stCondLst>
                                    <p:cond delay="0"/>
                                  </p:stCondLst>
                                  <p:childTnLst>
                                    <p:set>
                                      <p:cBhvr>
                                        <p:cTn id="17" dur="1" fill="hold">
                                          <p:stCondLst>
                                            <p:cond delay="0"/>
                                          </p:stCondLst>
                                        </p:cTn>
                                        <p:tgtEl>
                                          <p:spTgt spid="41988">
                                            <p:txEl>
                                              <p:pRg st="0" end="0"/>
                                            </p:txEl>
                                          </p:spTgt>
                                        </p:tgtEl>
                                        <p:attrNameLst>
                                          <p:attrName>style.visibility</p:attrName>
                                        </p:attrNameLst>
                                      </p:cBhvr>
                                      <p:to>
                                        <p:strVal val="visible"/>
                                      </p:to>
                                    </p:set>
                                    <p:anim calcmode="lin" valueType="num">
                                      <p:cBhvr>
                                        <p:cTn id="18" dur="500" decel="50000" fill="hold">
                                          <p:stCondLst>
                                            <p:cond delay="0"/>
                                          </p:stCondLst>
                                        </p:cTn>
                                        <p:tgtEl>
                                          <p:spTgt spid="41988">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41988">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41988">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41988">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41988">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41988">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41988">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41988">
                                            <p:txEl>
                                              <p:pRg st="0" end="0"/>
                                            </p:txEl>
                                          </p:spTgt>
                                        </p:tgtEl>
                                      </p:cBhvr>
                                    </p:animEffect>
                                  </p:childTnLst>
                                </p:cTn>
                              </p:par>
                              <p:par>
                                <p:cTn id="26" presetID="25" presetClass="entr" presetSubtype="0" fill="hold" nodeType="withEffect">
                                  <p:stCondLst>
                                    <p:cond delay="0"/>
                                  </p:stCondLst>
                                  <p:childTnLst>
                                    <p:set>
                                      <p:cBhvr>
                                        <p:cTn id="27" dur="1" fill="hold">
                                          <p:stCondLst>
                                            <p:cond delay="0"/>
                                          </p:stCondLst>
                                        </p:cTn>
                                        <p:tgtEl>
                                          <p:spTgt spid="41988">
                                            <p:txEl>
                                              <p:pRg st="1" end="1"/>
                                            </p:txEl>
                                          </p:spTgt>
                                        </p:tgtEl>
                                        <p:attrNameLst>
                                          <p:attrName>style.visibility</p:attrName>
                                        </p:attrNameLst>
                                      </p:cBhvr>
                                      <p:to>
                                        <p:strVal val="visible"/>
                                      </p:to>
                                    </p:set>
                                    <p:anim calcmode="lin" valueType="num">
                                      <p:cBhvr>
                                        <p:cTn id="28" dur="500" decel="50000" fill="hold">
                                          <p:stCondLst>
                                            <p:cond delay="0"/>
                                          </p:stCondLst>
                                        </p:cTn>
                                        <p:tgtEl>
                                          <p:spTgt spid="41988">
                                            <p:txEl>
                                              <p:pRg st="1" end="1"/>
                                            </p:txEl>
                                          </p:spTgt>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41988">
                                            <p:txEl>
                                              <p:pRg st="1" end="1"/>
                                            </p:txEl>
                                          </p:spTgt>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41988">
                                            <p:txEl>
                                              <p:pRg st="1" end="1"/>
                                            </p:txEl>
                                          </p:spTgt>
                                        </p:tgtEl>
                                        <p:attrNameLst>
                                          <p:attrName>ppt_w</p:attrName>
                                        </p:attrNameLst>
                                      </p:cBhvr>
                                      <p:tavLst>
                                        <p:tav tm="0">
                                          <p:val>
                                            <p:strVal val="#ppt_w*.05"/>
                                          </p:val>
                                        </p:tav>
                                        <p:tav tm="100000">
                                          <p:val>
                                            <p:strVal val="#ppt_w"/>
                                          </p:val>
                                        </p:tav>
                                      </p:tavLst>
                                    </p:anim>
                                    <p:anim calcmode="lin" valueType="num">
                                      <p:cBhvr>
                                        <p:cTn id="31" dur="1000" fill="hold"/>
                                        <p:tgtEl>
                                          <p:spTgt spid="41988">
                                            <p:txEl>
                                              <p:pRg st="1" end="1"/>
                                            </p:txEl>
                                          </p:spTgt>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41988">
                                            <p:txEl>
                                              <p:pRg st="1" end="1"/>
                                            </p:txEl>
                                          </p:spTgt>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41988">
                                            <p:txEl>
                                              <p:pRg st="1" end="1"/>
                                            </p:txEl>
                                          </p:spTgt>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41988">
                                            <p:txEl>
                                              <p:pRg st="1" end="1"/>
                                            </p:txEl>
                                          </p:spTgt>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41988">
                                            <p:txEl>
                                              <p:pRg st="1" end="1"/>
                                            </p:txEl>
                                          </p:spTgt>
                                        </p:tgtEl>
                                      </p:cBhvr>
                                    </p:animEffect>
                                  </p:childTnLst>
                                </p:cTn>
                              </p:par>
                              <p:par>
                                <p:cTn id="36" presetID="25" presetClass="entr" presetSubtype="0" fill="hold" nodeType="withEffect">
                                  <p:stCondLst>
                                    <p:cond delay="0"/>
                                  </p:stCondLst>
                                  <p:childTnLst>
                                    <p:set>
                                      <p:cBhvr>
                                        <p:cTn id="37" dur="1" fill="hold">
                                          <p:stCondLst>
                                            <p:cond delay="0"/>
                                          </p:stCondLst>
                                        </p:cTn>
                                        <p:tgtEl>
                                          <p:spTgt spid="41988">
                                            <p:txEl>
                                              <p:pRg st="2" end="2"/>
                                            </p:txEl>
                                          </p:spTgt>
                                        </p:tgtEl>
                                        <p:attrNameLst>
                                          <p:attrName>style.visibility</p:attrName>
                                        </p:attrNameLst>
                                      </p:cBhvr>
                                      <p:to>
                                        <p:strVal val="visible"/>
                                      </p:to>
                                    </p:set>
                                    <p:anim calcmode="lin" valueType="num">
                                      <p:cBhvr>
                                        <p:cTn id="38" dur="500" decel="50000" fill="hold">
                                          <p:stCondLst>
                                            <p:cond delay="0"/>
                                          </p:stCondLst>
                                        </p:cTn>
                                        <p:tgtEl>
                                          <p:spTgt spid="41988">
                                            <p:txEl>
                                              <p:pRg st="2" end="2"/>
                                            </p:txEl>
                                          </p:spTgt>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41988">
                                            <p:txEl>
                                              <p:pRg st="2" end="2"/>
                                            </p:txEl>
                                          </p:spTgt>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41988">
                                            <p:txEl>
                                              <p:pRg st="2" end="2"/>
                                            </p:txEl>
                                          </p:spTgt>
                                        </p:tgtEl>
                                        <p:attrNameLst>
                                          <p:attrName>ppt_w</p:attrName>
                                        </p:attrNameLst>
                                      </p:cBhvr>
                                      <p:tavLst>
                                        <p:tav tm="0">
                                          <p:val>
                                            <p:strVal val="#ppt_w*.05"/>
                                          </p:val>
                                        </p:tav>
                                        <p:tav tm="100000">
                                          <p:val>
                                            <p:strVal val="#ppt_w"/>
                                          </p:val>
                                        </p:tav>
                                      </p:tavLst>
                                    </p:anim>
                                    <p:anim calcmode="lin" valueType="num">
                                      <p:cBhvr>
                                        <p:cTn id="41" dur="1000" fill="hold"/>
                                        <p:tgtEl>
                                          <p:spTgt spid="41988">
                                            <p:txEl>
                                              <p:pRg st="2" end="2"/>
                                            </p:txEl>
                                          </p:spTgt>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41988">
                                            <p:txEl>
                                              <p:pRg st="2" end="2"/>
                                            </p:txEl>
                                          </p:spTgt>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41988">
                                            <p:txEl>
                                              <p:pRg st="2" end="2"/>
                                            </p:txEl>
                                          </p:spTgt>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41988">
                                            <p:txEl>
                                              <p:pRg st="2" end="2"/>
                                            </p:txEl>
                                          </p:spTgt>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419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1"/>
          <p:cNvSpPr txBox="1">
            <a:spLocks noChangeArrowheads="1"/>
          </p:cNvSpPr>
          <p:nvPr/>
        </p:nvSpPr>
        <p:spPr bwMode="auto">
          <a:xfrm>
            <a:off x="533400" y="685800"/>
            <a:ext cx="7924800" cy="3416300"/>
          </a:xfrm>
          <a:prstGeom prst="rect">
            <a:avLst/>
          </a:prstGeom>
          <a:noFill/>
          <a:ln w="9525">
            <a:noFill/>
            <a:miter lim="800000"/>
            <a:headEnd/>
            <a:tailEnd/>
          </a:ln>
        </p:spPr>
        <p:txBody>
          <a:bodyPr>
            <a:spAutoFit/>
          </a:bodyPr>
          <a:lstStyle/>
          <a:p>
            <a:r>
              <a:rPr lang="en-US" sz="2400"/>
              <a:t>Radio immunoassays are classified based on the media used for  immobilisation of antigen.</a:t>
            </a:r>
          </a:p>
          <a:p>
            <a:r>
              <a:rPr lang="en-US" sz="2400"/>
              <a:t>                   </a:t>
            </a:r>
          </a:p>
          <a:p>
            <a:r>
              <a:rPr lang="en-US" sz="2400"/>
              <a:t>                  They are of two types</a:t>
            </a:r>
          </a:p>
          <a:p>
            <a:r>
              <a:rPr lang="en-US" sz="2400"/>
              <a:t>                                   </a:t>
            </a:r>
          </a:p>
          <a:p>
            <a:pPr>
              <a:buFont typeface="Wingdings" pitchFamily="2" charset="2"/>
              <a:buChar char="Ø"/>
            </a:pPr>
            <a:r>
              <a:rPr lang="en-US" sz="2400"/>
              <a:t> Solid Phase(sandwich method)- for both antigen and antibody.</a:t>
            </a:r>
          </a:p>
          <a:p>
            <a:pPr>
              <a:buFont typeface="Wingdings" pitchFamily="2" charset="2"/>
              <a:buChar char="Ø"/>
            </a:pPr>
            <a:endParaRPr lang="en-US" sz="2400"/>
          </a:p>
          <a:p>
            <a:pPr>
              <a:buFont typeface="Wingdings" pitchFamily="2" charset="2"/>
              <a:buChar char="Ø"/>
            </a:pPr>
            <a:r>
              <a:rPr lang="en-US" sz="2400"/>
              <a:t>Soluble Phase(classical RIA method)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
          <p:cNvSpPr txBox="1">
            <a:spLocks noChangeArrowheads="1"/>
          </p:cNvSpPr>
          <p:nvPr/>
        </p:nvSpPr>
        <p:spPr bwMode="auto">
          <a:xfrm>
            <a:off x="457200" y="533400"/>
            <a:ext cx="8305800" cy="4154488"/>
          </a:xfrm>
          <a:prstGeom prst="rect">
            <a:avLst/>
          </a:prstGeom>
          <a:noFill/>
          <a:ln w="9525">
            <a:noFill/>
            <a:miter lim="800000"/>
            <a:headEnd/>
            <a:tailEnd/>
          </a:ln>
        </p:spPr>
        <p:txBody>
          <a:bodyPr>
            <a:spAutoFit/>
          </a:bodyPr>
          <a:lstStyle/>
          <a:p>
            <a:pPr>
              <a:buFont typeface="Courier New" pitchFamily="49" charset="0"/>
              <a:buChar char="o"/>
            </a:pPr>
            <a:endParaRPr lang="en-US" sz="2400"/>
          </a:p>
          <a:p>
            <a:pPr>
              <a:buFont typeface="Courier New" pitchFamily="49" charset="0"/>
              <a:buChar char="o"/>
            </a:pPr>
            <a:r>
              <a:rPr lang="en-US" sz="2400"/>
              <a:t>It includes addition of an antiserum to excess of labelled antigen.</a:t>
            </a:r>
          </a:p>
          <a:p>
            <a:pPr>
              <a:buFont typeface="Courier New" pitchFamily="49" charset="0"/>
              <a:buChar char="o"/>
            </a:pPr>
            <a:r>
              <a:rPr lang="en-US" sz="2400"/>
              <a:t>Due to affinity of antibodies complex are formed and precipitation occurs.</a:t>
            </a:r>
          </a:p>
          <a:p>
            <a:pPr>
              <a:buFont typeface="Courier New" pitchFamily="49" charset="0"/>
              <a:buChar char="o"/>
            </a:pPr>
            <a:r>
              <a:rPr lang="en-US" sz="2400"/>
              <a:t>Measurement of the label gives the estimation of antigen.</a:t>
            </a:r>
          </a:p>
          <a:p>
            <a:pPr marL="0" lvl="1"/>
            <a:r>
              <a:rPr lang="en-US" sz="2400"/>
              <a:t>                          </a:t>
            </a:r>
          </a:p>
          <a:p>
            <a:pPr marL="0" lvl="1"/>
            <a:r>
              <a:rPr lang="en-GB" b="1"/>
              <a:t> Ag*     +    Ab          </a:t>
            </a:r>
            <a:r>
              <a:rPr lang="en-GB" b="1">
                <a:sym typeface="Wingdings" pitchFamily="2" charset="2"/>
              </a:rPr>
              <a:t>       </a:t>
            </a:r>
            <a:r>
              <a:rPr lang="en-GB" b="1"/>
              <a:t>Ag*   </a:t>
            </a:r>
            <a:r>
              <a:rPr lang="en-GB" b="1">
                <a:sym typeface="Wingdings" pitchFamily="2" charset="2"/>
              </a:rPr>
              <a:t>+     Ag*-Ab        Ag*-Ab</a:t>
            </a:r>
          </a:p>
          <a:p>
            <a:pPr marL="0" lvl="1"/>
            <a:r>
              <a:rPr lang="en-GB" b="1">
                <a:sym typeface="Wingdings" pitchFamily="2" charset="2"/>
              </a:rPr>
              <a:t> (excess   (antiserum)     Free              soluble              precipitated</a:t>
            </a:r>
          </a:p>
          <a:p>
            <a:pPr marL="0" lvl="1"/>
            <a:r>
              <a:rPr lang="en-GB" b="1">
                <a:sym typeface="Wingdings" pitchFamily="2" charset="2"/>
              </a:rPr>
              <a:t>labelled                           antigen       complex             complex</a:t>
            </a:r>
          </a:p>
          <a:p>
            <a:pPr marL="0" lvl="1"/>
            <a:r>
              <a:rPr lang="en-GB" b="1">
                <a:sym typeface="Wingdings" pitchFamily="2" charset="2"/>
              </a:rPr>
              <a:t>antigen)</a:t>
            </a:r>
          </a:p>
          <a:p>
            <a:endParaRPr lang="en-US" sz="2400"/>
          </a:p>
        </p:txBody>
      </p:sp>
      <p:sp>
        <p:nvSpPr>
          <p:cNvPr id="3" name="Title 2"/>
          <p:cNvSpPr>
            <a:spLocks noGrp="1"/>
          </p:cNvSpPr>
          <p:nvPr>
            <p:ph type="title"/>
          </p:nvPr>
        </p:nvSpPr>
        <p:spPr>
          <a:xfrm>
            <a:off x="503238" y="4983163"/>
            <a:ext cx="8183562" cy="1052512"/>
          </a:xfrm>
        </p:spPr>
        <p:txBody>
          <a:bodyPr>
            <a:normAutofit fontScale="90000"/>
          </a:bodyPr>
          <a:lstStyle/>
          <a:p>
            <a:pPr eaLnBrk="1" fontAlgn="auto" hangingPunct="1">
              <a:spcAft>
                <a:spcPts val="0"/>
              </a:spcAft>
              <a:defRPr/>
            </a:pPr>
            <a:r>
              <a:rPr lang="en-US" dirty="0" smtClean="0">
                <a:solidFill>
                  <a:srgbClr val="CC0066"/>
                </a:solidFill>
              </a:rPr>
              <a:t>Solid Phase RIA:</a:t>
            </a:r>
            <a:br>
              <a:rPr lang="en-US" dirty="0" smtClean="0">
                <a:solidFill>
                  <a:srgbClr val="CC0066"/>
                </a:solidFill>
              </a:rPr>
            </a:br>
            <a:endParaRPr lang="en-US" dirty="0">
              <a:solidFill>
                <a:srgbClr val="CC0066"/>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C:\Users\prassu\Desktop\images\05062011480.jpg"/>
          <p:cNvPicPr>
            <a:picLocks noChangeAspect="1" noChangeArrowheads="1"/>
          </p:cNvPicPr>
          <p:nvPr/>
        </p:nvPicPr>
        <p:blipFill>
          <a:blip r:embed="rId2">
            <a:lum bright="20000"/>
          </a:blip>
          <a:srcRect/>
          <a:stretch>
            <a:fillRect/>
          </a:stretch>
        </p:blipFill>
        <p:spPr bwMode="auto">
          <a:xfrm>
            <a:off x="685800" y="381000"/>
            <a:ext cx="7900988" cy="592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533400" y="609600"/>
            <a:ext cx="8001000" cy="2092325"/>
          </a:xfrm>
          <a:prstGeom prst="rect">
            <a:avLst/>
          </a:prstGeom>
          <a:noFill/>
          <a:ln w="9525">
            <a:noFill/>
            <a:miter lim="800000"/>
            <a:headEnd/>
            <a:tailEnd/>
          </a:ln>
        </p:spPr>
        <p:txBody>
          <a:bodyPr>
            <a:spAutoFit/>
          </a:bodyPr>
          <a:lstStyle/>
          <a:p>
            <a:r>
              <a:rPr lang="en-US"/>
              <a:t>It includes binding of labelled antigen to antibody.</a:t>
            </a:r>
          </a:p>
          <a:p>
            <a:pPr>
              <a:buFont typeface="Courier New" pitchFamily="49" charset="0"/>
              <a:buChar char="o"/>
            </a:pPr>
            <a:r>
              <a:rPr lang="en-US"/>
              <a:t>This binding is inhibited by unlabelled antigen.</a:t>
            </a:r>
          </a:p>
          <a:p>
            <a:pPr>
              <a:buFont typeface="Courier New" pitchFamily="49" charset="0"/>
              <a:buChar char="o"/>
            </a:pPr>
            <a:r>
              <a:rPr lang="en-US"/>
              <a:t>The extent of inhibition is the measurement of unlabelled material</a:t>
            </a:r>
          </a:p>
          <a:p>
            <a:endParaRPr lang="en-US" sz="2000" b="1"/>
          </a:p>
          <a:p>
            <a:r>
              <a:rPr lang="en-US" sz="2000" b="1"/>
              <a:t>Standard curves :</a:t>
            </a:r>
          </a:p>
          <a:p>
            <a:endParaRPr lang="en-US"/>
          </a:p>
          <a:p>
            <a:r>
              <a:rPr lang="en-US"/>
              <a:t> </a:t>
            </a:r>
          </a:p>
        </p:txBody>
      </p:sp>
      <p:pic>
        <p:nvPicPr>
          <p:cNvPr id="40963" name="Picture 4" descr="RIA_calibration"/>
          <p:cNvPicPr>
            <a:picLocks noChangeAspect="1" noChangeArrowheads="1"/>
          </p:cNvPicPr>
          <p:nvPr/>
        </p:nvPicPr>
        <p:blipFill>
          <a:blip r:embed="rId2"/>
          <a:srcRect/>
          <a:stretch>
            <a:fillRect/>
          </a:stretch>
        </p:blipFill>
        <p:spPr bwMode="auto">
          <a:xfrm>
            <a:off x="2895600" y="1524000"/>
            <a:ext cx="4419600" cy="4114800"/>
          </a:xfrm>
          <a:prstGeom prst="rect">
            <a:avLst/>
          </a:prstGeom>
          <a:noFill/>
          <a:ln w="9525">
            <a:noFill/>
            <a:miter lim="800000"/>
            <a:headEnd/>
            <a:tailEnd/>
          </a:ln>
        </p:spPr>
      </p:pic>
      <p:sp>
        <p:nvSpPr>
          <p:cNvPr id="4" name="TextBox 3"/>
          <p:cNvSpPr txBox="1"/>
          <p:nvPr/>
        </p:nvSpPr>
        <p:spPr>
          <a:xfrm>
            <a:off x="457200" y="5638800"/>
            <a:ext cx="5791200" cy="954088"/>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defRPr/>
            </a:pPr>
            <a:r>
              <a:rPr lang="en-US" sz="2800" b="1" dirty="0">
                <a:solidFill>
                  <a:srgbClr val="CC0066"/>
                </a:solidFill>
              </a:rPr>
              <a:t>Soluble Phase RIA:</a:t>
            </a:r>
          </a:p>
          <a:p>
            <a:pPr>
              <a:defRPr/>
            </a:pPr>
            <a:endParaRPr lang="en-US" sz="2800" b="1" dirty="0">
              <a:solidFill>
                <a:srgbClr val="CC0066"/>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www.millipore.com/bmia/files/images/$file/ria_diagram.jpg"/>
          <p:cNvPicPr>
            <a:picLocks noChangeAspect="1" noChangeArrowheads="1"/>
          </p:cNvPicPr>
          <p:nvPr/>
        </p:nvPicPr>
        <p:blipFill>
          <a:blip r:embed="rId2"/>
          <a:srcRect/>
          <a:stretch>
            <a:fillRect/>
          </a:stretch>
        </p:blipFill>
        <p:spPr bwMode="auto">
          <a:xfrm>
            <a:off x="1219200" y="457200"/>
            <a:ext cx="69469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prassu\Desktop\images\05062011481.jpg"/>
          <p:cNvPicPr>
            <a:picLocks noChangeAspect="1" noChangeArrowheads="1"/>
          </p:cNvPicPr>
          <p:nvPr/>
        </p:nvPicPr>
        <p:blipFill>
          <a:blip r:embed="rId2"/>
          <a:srcRect/>
          <a:stretch>
            <a:fillRect/>
          </a:stretch>
        </p:blipFill>
        <p:spPr bwMode="auto">
          <a:xfrm>
            <a:off x="914400" y="1524000"/>
            <a:ext cx="7467600" cy="4740275"/>
          </a:xfrm>
          <a:prstGeom prst="rect">
            <a:avLst/>
          </a:prstGeom>
          <a:noFill/>
          <a:ln w="9525">
            <a:noFill/>
            <a:miter lim="800000"/>
            <a:headEnd/>
            <a:tailEnd/>
          </a:ln>
        </p:spPr>
      </p:pic>
      <p:sp>
        <p:nvSpPr>
          <p:cNvPr id="43011" name="TextBox 2"/>
          <p:cNvSpPr txBox="1">
            <a:spLocks noChangeArrowheads="1"/>
          </p:cNvSpPr>
          <p:nvPr/>
        </p:nvSpPr>
        <p:spPr bwMode="auto">
          <a:xfrm>
            <a:off x="533400" y="457200"/>
            <a:ext cx="5562600" cy="461963"/>
          </a:xfrm>
          <a:prstGeom prst="rect">
            <a:avLst/>
          </a:prstGeom>
          <a:noFill/>
          <a:ln w="9525">
            <a:noFill/>
            <a:miter lim="800000"/>
            <a:headEnd/>
            <a:tailEnd/>
          </a:ln>
        </p:spPr>
        <p:txBody>
          <a:bodyPr>
            <a:spAutoFit/>
          </a:bodyPr>
          <a:lstStyle/>
          <a:p>
            <a:r>
              <a:rPr lang="en-US" sz="2400" b="1">
                <a:solidFill>
                  <a:srgbClr val="FFFF00"/>
                </a:solidFill>
              </a:rPr>
              <a:t>RADIO IMMUNOSORBENT ASSAY: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533400" y="609600"/>
            <a:ext cx="7924800" cy="461963"/>
          </a:xfrm>
          <a:prstGeom prst="rect">
            <a:avLst/>
          </a:prstGeom>
          <a:noFill/>
          <a:ln w="9525">
            <a:noFill/>
            <a:miter lim="800000"/>
            <a:headEnd/>
            <a:tailEnd/>
          </a:ln>
        </p:spPr>
        <p:txBody>
          <a:bodyPr>
            <a:spAutoFit/>
          </a:bodyPr>
          <a:lstStyle/>
          <a:p>
            <a:r>
              <a:rPr lang="en-US" sz="2400" b="1">
                <a:solidFill>
                  <a:srgbClr val="FFFF00"/>
                </a:solidFill>
              </a:rPr>
              <a:t>RADIOALLERGOSORBENT TEST:</a:t>
            </a:r>
          </a:p>
        </p:txBody>
      </p:sp>
      <p:pic>
        <p:nvPicPr>
          <p:cNvPr id="44035" name="Picture 2" descr="C:\Users\prassu\Desktop\images\05062011482.jpg"/>
          <p:cNvPicPr>
            <a:picLocks noChangeAspect="1" noChangeArrowheads="1"/>
          </p:cNvPicPr>
          <p:nvPr/>
        </p:nvPicPr>
        <p:blipFill>
          <a:blip r:embed="rId2"/>
          <a:srcRect/>
          <a:stretch>
            <a:fillRect/>
          </a:stretch>
        </p:blipFill>
        <p:spPr bwMode="auto">
          <a:xfrm>
            <a:off x="620713" y="1524000"/>
            <a:ext cx="7902575" cy="486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533400" y="381000"/>
            <a:ext cx="7924800" cy="838200"/>
          </a:xfrm>
          <a:prstGeom prst="rect">
            <a:avLst/>
          </a:prstGeom>
        </p:spPr>
        <p:txBody>
          <a:bodyPr/>
          <a:lstStyle/>
          <a:p>
            <a:pPr>
              <a:defRPr/>
            </a:pPr>
            <a:endParaRPr lang="en-GB" sz="2800" b="1" dirty="0">
              <a:solidFill>
                <a:srgbClr val="7030A0"/>
              </a:solidFill>
              <a:effectLst>
                <a:outerShdw blurRad="53975" dist="22860" dir="5400000" algn="tl" rotWithShape="0">
                  <a:srgbClr val="000000">
                    <a:alpha val="55000"/>
                  </a:srgbClr>
                </a:outerShdw>
              </a:effectLst>
              <a:latin typeface="Arial Black" pitchFamily="34" charset="0"/>
              <a:ea typeface="+mj-ea"/>
              <a:cs typeface="+mj-cs"/>
            </a:endParaRPr>
          </a:p>
        </p:txBody>
      </p:sp>
      <p:sp>
        <p:nvSpPr>
          <p:cNvPr id="4" name="Rectangle 3"/>
          <p:cNvSpPr txBox="1">
            <a:spLocks noChangeArrowheads="1"/>
          </p:cNvSpPr>
          <p:nvPr/>
        </p:nvSpPr>
        <p:spPr>
          <a:xfrm>
            <a:off x="381000" y="381000"/>
            <a:ext cx="8382000" cy="6172200"/>
          </a:xfrm>
          <a:prstGeom prst="rect">
            <a:avLst/>
          </a:prstGeom>
        </p:spPr>
        <p:txBody>
          <a:bodyPr/>
          <a:lstStyle/>
          <a:p>
            <a:pPr marL="265113" indent="-265113">
              <a:spcBef>
                <a:spcPts val="250"/>
              </a:spcBef>
              <a:buClr>
                <a:schemeClr val="accent1"/>
              </a:buClr>
              <a:buSzPct val="80000"/>
              <a:defRPr/>
            </a:pPr>
            <a:endParaRPr lang="en-GB" sz="2800" dirty="0">
              <a:latin typeface="+mn-lt"/>
              <a:cs typeface="+mn-cs"/>
            </a:endParaRPr>
          </a:p>
          <a:p>
            <a:pPr marL="265113" indent="-265113">
              <a:spcBef>
                <a:spcPts val="250"/>
              </a:spcBef>
              <a:buClr>
                <a:schemeClr val="accent1"/>
              </a:buClr>
              <a:buSzPct val="80000"/>
              <a:defRPr/>
            </a:pPr>
            <a:endParaRPr lang="en-GB" sz="2800" dirty="0">
              <a:latin typeface="+mn-lt"/>
              <a:cs typeface="+mn-cs"/>
            </a:endParaRPr>
          </a:p>
          <a:p>
            <a:pPr marL="265113" indent="-265113">
              <a:spcBef>
                <a:spcPts val="250"/>
              </a:spcBef>
              <a:buClr>
                <a:schemeClr val="accent1"/>
              </a:buClr>
              <a:buSzPct val="80000"/>
              <a:buFont typeface="Courier New" pitchFamily="49" charset="0"/>
              <a:buChar char="o"/>
              <a:defRPr/>
            </a:pPr>
            <a:r>
              <a:rPr lang="en-GB" sz="2400" dirty="0">
                <a:latin typeface="Arial" pitchFamily="34" charset="0"/>
                <a:cs typeface="Arial" pitchFamily="34" charset="0"/>
              </a:rPr>
              <a:t>Analysis of hormones, vitamins, metabolites, diagnostic  markers</a:t>
            </a:r>
          </a:p>
          <a:p>
            <a:pPr marL="547688" lvl="1" indent="-200025">
              <a:spcBef>
                <a:spcPts val="250"/>
              </a:spcBef>
              <a:buClr>
                <a:schemeClr val="accent1"/>
              </a:buClr>
              <a:buSzPct val="100000"/>
              <a:buFont typeface="Verdana" pitchFamily="34" charset="0"/>
              <a:buChar char="◦"/>
              <a:defRPr/>
            </a:pPr>
            <a:r>
              <a:rPr lang="en-GB" sz="2400" dirty="0">
                <a:latin typeface="Arial" pitchFamily="34" charset="0"/>
                <a:cs typeface="Arial" pitchFamily="34" charset="0"/>
              </a:rPr>
              <a:t>Eg. ACTH, FSH, T3, T4, Glucagon, Insulin, Testosterone, vitamin B12, prostaglandins, </a:t>
            </a:r>
            <a:r>
              <a:rPr lang="en-GB" sz="2400" dirty="0" err="1">
                <a:latin typeface="Arial" pitchFamily="34" charset="0"/>
                <a:cs typeface="Arial" pitchFamily="34" charset="0"/>
              </a:rPr>
              <a:t>glucocorticoids</a:t>
            </a:r>
            <a:r>
              <a:rPr lang="en-GB" sz="2400" dirty="0">
                <a:latin typeface="Arial" pitchFamily="34" charset="0"/>
                <a:cs typeface="Arial" pitchFamily="34" charset="0"/>
              </a:rPr>
              <a:t>, </a:t>
            </a:r>
          </a:p>
          <a:p>
            <a:pPr marL="265113" indent="-265113">
              <a:spcBef>
                <a:spcPts val="250"/>
              </a:spcBef>
              <a:buClr>
                <a:schemeClr val="accent1"/>
              </a:buClr>
              <a:buSzPct val="80000"/>
              <a:buFont typeface="Wingdings 2" pitchFamily="18" charset="2"/>
              <a:buChar char=""/>
              <a:defRPr/>
            </a:pPr>
            <a:r>
              <a:rPr lang="en-GB" sz="2400" dirty="0">
                <a:latin typeface="Arial" pitchFamily="34" charset="0"/>
                <a:cs typeface="Arial" pitchFamily="34" charset="0"/>
              </a:rPr>
              <a:t>Therapeutic drug monitoring: </a:t>
            </a:r>
          </a:p>
          <a:p>
            <a:pPr marL="547688" lvl="1" indent="-200025">
              <a:spcBef>
                <a:spcPts val="250"/>
              </a:spcBef>
              <a:buClr>
                <a:schemeClr val="accent1"/>
              </a:buClr>
              <a:buSzPct val="100000"/>
              <a:buFont typeface="Verdana" pitchFamily="34" charset="0"/>
              <a:buChar char="◦"/>
              <a:defRPr/>
            </a:pPr>
            <a:r>
              <a:rPr lang="en-GB" sz="2400" dirty="0">
                <a:latin typeface="Arial" pitchFamily="34" charset="0"/>
                <a:cs typeface="Arial" pitchFamily="34" charset="0"/>
              </a:rPr>
              <a:t>Barbiturates, morphine, </a:t>
            </a:r>
            <a:r>
              <a:rPr lang="en-GB" sz="2400" dirty="0" err="1">
                <a:latin typeface="Arial" pitchFamily="34" charset="0"/>
                <a:cs typeface="Arial" pitchFamily="34" charset="0"/>
              </a:rPr>
              <a:t>digoxin</a:t>
            </a:r>
            <a:r>
              <a:rPr lang="en-GB" sz="2400" dirty="0">
                <a:latin typeface="Arial" pitchFamily="34" charset="0"/>
                <a:cs typeface="Arial" pitchFamily="34" charset="0"/>
              </a:rPr>
              <a:t>, </a:t>
            </a:r>
          </a:p>
          <a:p>
            <a:pPr marL="265113" indent="-265113">
              <a:spcBef>
                <a:spcPts val="250"/>
              </a:spcBef>
              <a:buClr>
                <a:schemeClr val="accent1"/>
              </a:buClr>
              <a:buSzPct val="80000"/>
              <a:buFont typeface="Wingdings 2" pitchFamily="18" charset="2"/>
              <a:buChar char=""/>
              <a:defRPr/>
            </a:pPr>
            <a:r>
              <a:rPr lang="en-GB" sz="2400" dirty="0">
                <a:latin typeface="Arial" pitchFamily="34" charset="0"/>
                <a:cs typeface="Arial" pitchFamily="34" charset="0"/>
              </a:rPr>
              <a:t>Diagnostic procedures for detecting infection </a:t>
            </a:r>
          </a:p>
          <a:p>
            <a:pPr marL="547688" lvl="1" indent="-200025">
              <a:spcBef>
                <a:spcPts val="250"/>
              </a:spcBef>
              <a:buClr>
                <a:schemeClr val="accent1"/>
              </a:buClr>
              <a:buSzPct val="100000"/>
              <a:buFont typeface="Verdana" pitchFamily="34" charset="0"/>
              <a:buChar char="◦"/>
              <a:defRPr/>
            </a:pPr>
            <a:r>
              <a:rPr lang="en-GB" sz="2400" dirty="0">
                <a:latin typeface="Arial" pitchFamily="34" charset="0"/>
                <a:cs typeface="Arial" pitchFamily="34" charset="0"/>
              </a:rPr>
              <a:t>HIV, Hepatitis A, B etc</a:t>
            </a:r>
          </a:p>
        </p:txBody>
      </p:sp>
      <p:sp>
        <p:nvSpPr>
          <p:cNvPr id="5" name="Title 4"/>
          <p:cNvSpPr>
            <a:spLocks noGrp="1"/>
          </p:cNvSpPr>
          <p:nvPr>
            <p:ph type="title"/>
          </p:nvPr>
        </p:nvSpPr>
        <p:spPr>
          <a:xfrm>
            <a:off x="503238" y="4983163"/>
            <a:ext cx="8183562" cy="1052512"/>
          </a:xfrm>
        </p:spPr>
        <p:txBody>
          <a:bodyPr>
            <a:normAutofit fontScale="90000"/>
          </a:bodyPr>
          <a:lstStyle/>
          <a:p>
            <a:pPr eaLnBrk="1" fontAlgn="auto" hangingPunct="1">
              <a:spcAft>
                <a:spcPts val="0"/>
              </a:spcAft>
              <a:defRPr/>
            </a:pPr>
            <a:r>
              <a:rPr lang="en-US" dirty="0" smtClean="0">
                <a:solidFill>
                  <a:schemeClr val="accent4">
                    <a:lumMod val="50000"/>
                  </a:schemeClr>
                </a:solidFill>
              </a:rPr>
              <a:t>Applications of Radioimmunoassay</a:t>
            </a:r>
            <a:endParaRPr lang="en-US" dirty="0">
              <a:solidFill>
                <a:schemeClr val="accent4">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3238" y="4983163"/>
            <a:ext cx="8183562" cy="1052512"/>
          </a:xfrm>
        </p:spPr>
        <p:txBody>
          <a:bodyPr rtlCol="0"/>
          <a:lstStyle/>
          <a:p>
            <a:pPr eaLnBrk="1" fontAlgn="auto" hangingPunct="1">
              <a:spcAft>
                <a:spcPts val="0"/>
              </a:spcAft>
              <a:defRPr/>
            </a:pPr>
            <a:r>
              <a:rPr lang="en-US" i="1" u="sng" dirty="0" smtClean="0">
                <a:solidFill>
                  <a:srgbClr val="CC0066"/>
                </a:solidFill>
                <a:latin typeface="Times New Roman" pitchFamily="18" charset="0"/>
                <a:cs typeface="Times New Roman" pitchFamily="18" charset="0"/>
              </a:rPr>
              <a:t>“Immuno”&amp; “assay”</a:t>
            </a:r>
            <a:r>
              <a:rPr lang="en-US" dirty="0" smtClean="0">
                <a:solidFill>
                  <a:schemeClr val="accent1">
                    <a:tint val="88000"/>
                    <a:satMod val="150000"/>
                  </a:schemeClr>
                </a:solidFill>
                <a:latin typeface="Times New Roman" pitchFamily="18" charset="0"/>
                <a:cs typeface="Times New Roman" pitchFamily="18" charset="0"/>
              </a:rPr>
              <a:t> </a:t>
            </a:r>
          </a:p>
        </p:txBody>
      </p:sp>
      <p:sp>
        <p:nvSpPr>
          <p:cNvPr id="11267" name="Rectangle 3"/>
          <p:cNvSpPr>
            <a:spLocks noGrp="1" noChangeArrowheads="1"/>
          </p:cNvSpPr>
          <p:nvPr>
            <p:ph idx="1"/>
          </p:nvPr>
        </p:nvSpPr>
        <p:spPr>
          <a:xfrm>
            <a:off x="457200" y="533400"/>
            <a:ext cx="8458200" cy="4525963"/>
          </a:xfrm>
        </p:spPr>
        <p:txBody>
          <a:bodyPr/>
          <a:lstStyle/>
          <a:p>
            <a:pPr eaLnBrk="1" hangingPunct="1"/>
            <a:endParaRPr lang="en-US" b="1" smtClean="0">
              <a:solidFill>
                <a:srgbClr val="CC0066"/>
              </a:solidFill>
              <a:latin typeface="Times New Roman" pitchFamily="18" charset="0"/>
              <a:cs typeface="Times New Roman" pitchFamily="18" charset="0"/>
            </a:endParaRPr>
          </a:p>
          <a:p>
            <a:pPr eaLnBrk="1" hangingPunct="1"/>
            <a:r>
              <a:rPr lang="en-US" b="1" smtClean="0">
                <a:solidFill>
                  <a:srgbClr val="CC0066"/>
                </a:solidFill>
                <a:latin typeface="Times New Roman" pitchFamily="18" charset="0"/>
                <a:cs typeface="Times New Roman" pitchFamily="18" charset="0"/>
              </a:rPr>
              <a:t>“Immuno”</a:t>
            </a:r>
            <a:r>
              <a:rPr lang="en-US" smtClean="0">
                <a:solidFill>
                  <a:srgbClr val="CC0066"/>
                </a:solidFill>
                <a:latin typeface="Times New Roman" pitchFamily="18" charset="0"/>
                <a:cs typeface="Times New Roman" pitchFamily="18" charset="0"/>
              </a:rPr>
              <a:t> </a:t>
            </a:r>
            <a:r>
              <a:rPr lang="en-US" smtClean="0">
                <a:latin typeface="Times New Roman" pitchFamily="18" charset="0"/>
                <a:cs typeface="Times New Roman" pitchFamily="18" charset="0"/>
              </a:rPr>
              <a:t>refers to an immune response that causes the body to generate antibodies, </a:t>
            </a:r>
          </a:p>
          <a:p>
            <a:pPr eaLnBrk="1" hangingPunct="1">
              <a:buFontTx/>
              <a:buNone/>
            </a:pPr>
            <a:r>
              <a:rPr lang="en-US" smtClean="0">
                <a:solidFill>
                  <a:srgbClr val="808000"/>
                </a:solidFill>
                <a:latin typeface="Times New Roman" pitchFamily="18" charset="0"/>
                <a:cs typeface="Times New Roman" pitchFamily="18" charset="0"/>
              </a:rPr>
              <a:t>                                   </a:t>
            </a:r>
            <a:r>
              <a:rPr lang="en-US" smtClean="0">
                <a:solidFill>
                  <a:srgbClr val="990033"/>
                </a:solidFill>
                <a:latin typeface="Times New Roman" pitchFamily="18" charset="0"/>
                <a:cs typeface="Times New Roman" pitchFamily="18" charset="0"/>
              </a:rPr>
              <a:t>and</a:t>
            </a:r>
          </a:p>
          <a:p>
            <a:pPr eaLnBrk="1" hangingPunct="1"/>
            <a:r>
              <a:rPr lang="en-US" b="1" smtClean="0">
                <a:solidFill>
                  <a:srgbClr val="336699"/>
                </a:solidFill>
                <a:latin typeface="Times New Roman" pitchFamily="18" charset="0"/>
                <a:cs typeface="Times New Roman" pitchFamily="18" charset="0"/>
              </a:rPr>
              <a:t>“assay”</a:t>
            </a:r>
            <a:r>
              <a:rPr lang="en-US" smtClean="0">
                <a:latin typeface="Times New Roman" pitchFamily="18" charset="0"/>
                <a:cs typeface="Times New Roman" pitchFamily="18" charset="0"/>
              </a:rPr>
              <a:t> refers to a test. Thus, an immunoassay is a test that utilizes immunocomplexing when antibodies and antigens are brought together</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anim calcmode="lin" valueType="num">
                                      <p:cBhvr>
                                        <p:cTn id="8" dur="500" fill="hold"/>
                                        <p:tgtEl>
                                          <p:spTgt spid="7170"/>
                                        </p:tgtEl>
                                        <p:attrNameLst>
                                          <p:attrName>ppt_w</p:attrName>
                                        </p:attrNameLst>
                                      </p:cBhvr>
                                      <p:tavLst>
                                        <p:tav tm="0" fmla="#ppt_w*sin(2.5*pi*$)">
                                          <p:val>
                                            <p:fltVal val="0"/>
                                          </p:val>
                                        </p:tav>
                                        <p:tav tm="100000">
                                          <p:val>
                                            <p:fltVal val="1"/>
                                          </p:val>
                                        </p:tav>
                                      </p:tavLst>
                                    </p:anim>
                                    <p:anim calcmode="lin" valueType="num">
                                      <p:cBhvr>
                                        <p:cTn id="9" dur="500" fill="hold"/>
                                        <p:tgtEl>
                                          <p:spTgt spid="717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92" decel="100000"/>
                                        <p:tgtEl>
                                          <p:spTgt spid="11267">
                                            <p:txEl>
                                              <p:pRg st="1" end="1"/>
                                            </p:txEl>
                                          </p:spTgt>
                                        </p:tgtEl>
                                      </p:cBhvr>
                                    </p:animEffect>
                                    <p:animScale>
                                      <p:cBhvr>
                                        <p:cTn id="15" dur="192" decel="100000"/>
                                        <p:tgtEl>
                                          <p:spTgt spid="11267">
                                            <p:txEl>
                                              <p:pRg st="1" end="1"/>
                                            </p:txEl>
                                          </p:spTgt>
                                        </p:tgtEl>
                                      </p:cBhvr>
                                      <p:from x="10000" y="10000"/>
                                      <p:to x="200000" y="450000"/>
                                    </p:animScale>
                                    <p:animScale>
                                      <p:cBhvr>
                                        <p:cTn id="16" dur="308" accel="100000" fill="hold">
                                          <p:stCondLst>
                                            <p:cond delay="192"/>
                                          </p:stCondLst>
                                        </p:cTn>
                                        <p:tgtEl>
                                          <p:spTgt spid="11267">
                                            <p:txEl>
                                              <p:pRg st="1" end="1"/>
                                            </p:txEl>
                                          </p:spTgt>
                                        </p:tgtEl>
                                      </p:cBhvr>
                                      <p:from x="200000" y="450000"/>
                                      <p:to x="100000" y="100000"/>
                                    </p:animScale>
                                    <p:set>
                                      <p:cBhvr>
                                        <p:cTn id="17" dur="192" fill="hold"/>
                                        <p:tgtEl>
                                          <p:spTgt spid="11267">
                                            <p:txEl>
                                              <p:pRg st="1" end="1"/>
                                            </p:txEl>
                                          </p:spTgt>
                                        </p:tgtEl>
                                        <p:attrNameLst>
                                          <p:attrName>ppt_x</p:attrName>
                                        </p:attrNameLst>
                                      </p:cBhvr>
                                      <p:to>
                                        <p:strVal val="(0.5)"/>
                                      </p:to>
                                    </p:set>
                                    <p:anim from="(0.5)" to="(#ppt_x)" calcmode="lin" valueType="num">
                                      <p:cBhvr>
                                        <p:cTn id="18" dur="308" accel="100000" fill="hold">
                                          <p:stCondLst>
                                            <p:cond delay="192"/>
                                          </p:stCondLst>
                                        </p:cTn>
                                        <p:tgtEl>
                                          <p:spTgt spid="11267">
                                            <p:txEl>
                                              <p:pRg st="1" end="1"/>
                                            </p:txEl>
                                          </p:spTgt>
                                        </p:tgtEl>
                                        <p:attrNameLst>
                                          <p:attrName>ppt_x</p:attrName>
                                        </p:attrNameLst>
                                      </p:cBhvr>
                                    </p:anim>
                                    <p:set>
                                      <p:cBhvr>
                                        <p:cTn id="19" dur="192" fill="hold"/>
                                        <p:tgtEl>
                                          <p:spTgt spid="11267">
                                            <p:txEl>
                                              <p:pRg st="1" end="1"/>
                                            </p:txEl>
                                          </p:spTgt>
                                        </p:tgtEl>
                                        <p:attrNameLst>
                                          <p:attrName>ppt_y</p:attrName>
                                        </p:attrNameLst>
                                      </p:cBhvr>
                                      <p:to>
                                        <p:strVal val="(#ppt_y+0.4)"/>
                                      </p:to>
                                    </p:set>
                                    <p:anim from="(#ppt_y+0.4)" to="(#ppt_y)" calcmode="lin" valueType="num">
                                      <p:cBhvr>
                                        <p:cTn id="20" dur="308" accel="100000" fill="hold">
                                          <p:stCondLst>
                                            <p:cond delay="192"/>
                                          </p:stCondLst>
                                        </p:cTn>
                                        <p:tgtEl>
                                          <p:spTgt spid="11267">
                                            <p:txEl>
                                              <p:pRg st="1" end="1"/>
                                            </p:txEl>
                                          </p:spTgt>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11267">
                                            <p:txEl>
                                              <p:pRg st="2" end="2"/>
                                            </p:txEl>
                                          </p:spTgt>
                                        </p:tgtEl>
                                        <p:attrNameLst>
                                          <p:attrName>style.visibility</p:attrName>
                                        </p:attrNameLst>
                                      </p:cBhvr>
                                      <p:to>
                                        <p:strVal val="visible"/>
                                      </p:to>
                                    </p:set>
                                    <p:animEffect transition="in" filter="fade">
                                      <p:cBhvr>
                                        <p:cTn id="25" dur="400" decel="100000"/>
                                        <p:tgtEl>
                                          <p:spTgt spid="11267">
                                            <p:txEl>
                                              <p:pRg st="2" end="2"/>
                                            </p:txEl>
                                          </p:spTgt>
                                        </p:tgtEl>
                                      </p:cBhvr>
                                    </p:animEffect>
                                    <p:anim calcmode="lin" valueType="num">
                                      <p:cBhvr>
                                        <p:cTn id="26" dur="400" decel="100000" fill="hold"/>
                                        <p:tgtEl>
                                          <p:spTgt spid="11267">
                                            <p:txEl>
                                              <p:pRg st="2" end="2"/>
                                            </p:txEl>
                                          </p:spTgt>
                                        </p:tgtEl>
                                        <p:attrNameLst>
                                          <p:attrName>style.rotation</p:attrName>
                                        </p:attrNameLst>
                                      </p:cBhvr>
                                      <p:tavLst>
                                        <p:tav tm="0">
                                          <p:val>
                                            <p:fltVal val="-90"/>
                                          </p:val>
                                        </p:tav>
                                        <p:tav tm="100000">
                                          <p:val>
                                            <p:fltVal val="0"/>
                                          </p:val>
                                        </p:tav>
                                      </p:tavLst>
                                    </p:anim>
                                    <p:anim calcmode="lin" valueType="num">
                                      <p:cBhvr>
                                        <p:cTn id="27" dur="400" decel="100000" fill="hold"/>
                                        <p:tgtEl>
                                          <p:spTgt spid="11267">
                                            <p:txEl>
                                              <p:pRg st="2" end="2"/>
                                            </p:txEl>
                                          </p:spTgt>
                                        </p:tgtEl>
                                        <p:attrNameLst>
                                          <p:attrName>ppt_x</p:attrName>
                                        </p:attrNameLst>
                                      </p:cBhvr>
                                      <p:tavLst>
                                        <p:tav tm="0">
                                          <p:val>
                                            <p:strVal val="#ppt_x+0.4"/>
                                          </p:val>
                                        </p:tav>
                                        <p:tav tm="100000">
                                          <p:val>
                                            <p:strVal val="#ppt_x-0.05"/>
                                          </p:val>
                                        </p:tav>
                                      </p:tavLst>
                                    </p:anim>
                                    <p:anim calcmode="lin" valueType="num">
                                      <p:cBhvr>
                                        <p:cTn id="28" dur="400" decel="100000" fill="hold"/>
                                        <p:tgtEl>
                                          <p:spTgt spid="11267">
                                            <p:txEl>
                                              <p:pRg st="2" end="2"/>
                                            </p:txEl>
                                          </p:spTgt>
                                        </p:tgtEl>
                                        <p:attrNameLst>
                                          <p:attrName>ppt_y</p:attrName>
                                        </p:attrNameLst>
                                      </p:cBhvr>
                                      <p:tavLst>
                                        <p:tav tm="0">
                                          <p:val>
                                            <p:strVal val="#ppt_y-0.4"/>
                                          </p:val>
                                        </p:tav>
                                        <p:tav tm="100000">
                                          <p:val>
                                            <p:strVal val="#ppt_y+0.1"/>
                                          </p:val>
                                        </p:tav>
                                      </p:tavLst>
                                    </p:anim>
                                    <p:anim calcmode="lin" valueType="num">
                                      <p:cBhvr>
                                        <p:cTn id="29" dur="100" accel="100000" fill="hold">
                                          <p:stCondLst>
                                            <p:cond delay="400"/>
                                          </p:stCondLst>
                                        </p:cTn>
                                        <p:tgtEl>
                                          <p:spTgt spid="11267">
                                            <p:txEl>
                                              <p:pRg st="2" end="2"/>
                                            </p:txEl>
                                          </p:spTgt>
                                        </p:tgtEl>
                                        <p:attrNameLst>
                                          <p:attrName>ppt_x</p:attrName>
                                        </p:attrNameLst>
                                      </p:cBhvr>
                                      <p:tavLst>
                                        <p:tav tm="0">
                                          <p:val>
                                            <p:strVal val="#ppt_x-0.05"/>
                                          </p:val>
                                        </p:tav>
                                        <p:tav tm="100000">
                                          <p:val>
                                            <p:strVal val="#ppt_x"/>
                                          </p:val>
                                        </p:tav>
                                      </p:tavLst>
                                    </p:anim>
                                    <p:anim calcmode="lin" valueType="num">
                                      <p:cBhvr>
                                        <p:cTn id="30" dur="100" accel="100000" fill="hold">
                                          <p:stCondLst>
                                            <p:cond delay="400"/>
                                          </p:stCondLst>
                                        </p:cTn>
                                        <p:tgtEl>
                                          <p:spTgt spid="11267">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3" presetClass="entr" presetSubtype="0" fill="hold" nodeType="clickEffect">
                                  <p:stCondLst>
                                    <p:cond delay="0"/>
                                  </p:stCondLst>
                                  <p:childTnLst>
                                    <p:set>
                                      <p:cBhvr>
                                        <p:cTn id="34" dur="1" fill="hold">
                                          <p:stCondLst>
                                            <p:cond delay="0"/>
                                          </p:stCondLst>
                                        </p:cTn>
                                        <p:tgtEl>
                                          <p:spTgt spid="11267">
                                            <p:txEl>
                                              <p:pRg st="3" end="3"/>
                                            </p:txEl>
                                          </p:spTgt>
                                        </p:tgtEl>
                                        <p:attrNameLst>
                                          <p:attrName>style.visibility</p:attrName>
                                        </p:attrNameLst>
                                      </p:cBhvr>
                                      <p:to>
                                        <p:strVal val="visible"/>
                                      </p:to>
                                    </p:set>
                                    <p:animEffect transition="in" filter="fade">
                                      <p:cBhvr>
                                        <p:cTn id="35" dur="50"/>
                                        <p:tgtEl>
                                          <p:spTgt spid="11267">
                                            <p:txEl>
                                              <p:pRg st="3" end="3"/>
                                            </p:txEl>
                                          </p:spTgt>
                                        </p:tgtEl>
                                      </p:cBhvr>
                                    </p:animEffect>
                                    <p:anim calcmode="lin" valueType="num">
                                      <p:cBhvr>
                                        <p:cTn id="36" dur="2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37" dur="200" fill="hold"/>
                                        <p:tgtEl>
                                          <p:spTgt spid="11267">
                                            <p:txEl>
                                              <p:pRg st="3" end="3"/>
                                            </p:txEl>
                                          </p:spTgt>
                                        </p:tgtEl>
                                        <p:attrNameLst>
                                          <p:attrName>ppt_y</p:attrName>
                                        </p:attrNameLst>
                                      </p:cBhvr>
                                      <p:tavLst>
                                        <p:tav tm="0">
                                          <p:val>
                                            <p:strVal val="#ppt_y+0.31"/>
                                          </p:val>
                                        </p:tav>
                                        <p:tav tm="100000">
                                          <p:val>
                                            <p:strVal val="#ppt_y+0.31"/>
                                          </p:val>
                                        </p:tav>
                                      </p:tavLst>
                                    </p:anim>
                                    <p:anim calcmode="lin" valueType="num">
                                      <p:cBhvr>
                                        <p:cTn id="38" dur="300" decel="50000" fill="hold">
                                          <p:stCondLst>
                                            <p:cond delay="200"/>
                                          </p:stCondLst>
                                        </p:cTn>
                                        <p:tgtEl>
                                          <p:spTgt spid="11267">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9" dur="300" decel="50000" fill="hold">
                                          <p:stCondLst>
                                            <p:cond delay="200"/>
                                          </p:stCondLst>
                                        </p:cTn>
                                        <p:tgtEl>
                                          <p:spTgt spid="11267">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p:cNvSpPr txBox="1">
            <a:spLocks noChangeArrowheads="1"/>
          </p:cNvSpPr>
          <p:nvPr/>
        </p:nvSpPr>
        <p:spPr bwMode="auto">
          <a:xfrm>
            <a:off x="533400" y="381000"/>
            <a:ext cx="8229600" cy="5140325"/>
          </a:xfrm>
          <a:prstGeom prst="rect">
            <a:avLst/>
          </a:prstGeom>
          <a:noFill/>
          <a:ln w="9525">
            <a:noFill/>
            <a:miter lim="800000"/>
            <a:headEnd/>
            <a:tailEnd/>
          </a:ln>
        </p:spPr>
        <p:txBody>
          <a:bodyPr>
            <a:spAutoFit/>
          </a:bodyPr>
          <a:lstStyle/>
          <a:p>
            <a:r>
              <a:rPr lang="en-US" sz="1600" b="1"/>
              <a:t>REFERENCES:</a:t>
            </a:r>
          </a:p>
          <a:p>
            <a:pPr>
              <a:spcBef>
                <a:spcPct val="50000"/>
              </a:spcBef>
              <a:buFontTx/>
              <a:buChar char="•"/>
            </a:pPr>
            <a:r>
              <a:rPr lang="en-US" sz="1600"/>
              <a:t>Wild, David (Ed.). (2005). </a:t>
            </a:r>
            <a:r>
              <a:rPr lang="en-US" sz="1600" i="1"/>
              <a:t>The Immunoassay Handbook</a:t>
            </a:r>
            <a:r>
              <a:rPr lang="en-US" sz="1600"/>
              <a:t>. Kidlington, Oxford: Elsevier. </a:t>
            </a:r>
          </a:p>
          <a:p>
            <a:pPr>
              <a:spcBef>
                <a:spcPct val="50000"/>
              </a:spcBef>
              <a:buFontTx/>
              <a:buChar char="•"/>
            </a:pPr>
            <a:r>
              <a:rPr lang="en-US" sz="1600"/>
              <a:t>  Evans, Susan (2004, June 15). Retrieved January 19, 2008, from SACB Online Web site: http://sacb.org.sg/ </a:t>
            </a:r>
          </a:p>
          <a:p>
            <a:pPr>
              <a:spcBef>
                <a:spcPct val="50000"/>
              </a:spcBef>
              <a:buFontTx/>
              <a:buChar char="•"/>
            </a:pPr>
            <a:r>
              <a:rPr lang="en-US" sz="1600"/>
              <a:t>  Lee, Tim (2007, May 27). Antigens. Retrieved January 19, 2008, from Immunology Bookcase Web site: http://pim.medicine.dal.ca/atg.htm</a:t>
            </a:r>
          </a:p>
          <a:p>
            <a:pPr>
              <a:spcBef>
                <a:spcPct val="50000"/>
              </a:spcBef>
              <a:buFontTx/>
              <a:buChar char="•"/>
            </a:pPr>
            <a:r>
              <a:rPr lang="en-US" sz="1600"/>
              <a:t>  Monoclonal Antibody Production. Retrieved January 19, 2008, from Lecture Notes Web site: http://www.college.ucla.edu/webproject/micro7/lecturenotes/finished/monoclonal.html</a:t>
            </a:r>
          </a:p>
          <a:p>
            <a:pPr>
              <a:spcBef>
                <a:spcPct val="50000"/>
              </a:spcBef>
              <a:buFontTx/>
              <a:buChar char="•"/>
            </a:pPr>
            <a:r>
              <a:rPr lang="en-US" sz="1600"/>
              <a:t>  Masseyeff , RF (1991).Standardization of immunoassays.. </a:t>
            </a:r>
            <a:r>
              <a:rPr lang="en-US" sz="1600" i="1"/>
              <a:t>Ann Ist Super Sanita</a:t>
            </a:r>
            <a:r>
              <a:rPr lang="en-US" sz="1600"/>
              <a:t>. </a:t>
            </a:r>
            <a:r>
              <a:rPr lang="en-US" sz="1600" i="1"/>
              <a:t>27</a:t>
            </a:r>
            <a:r>
              <a:rPr lang="en-US" sz="1600"/>
              <a:t>, 427-436.</a:t>
            </a:r>
          </a:p>
          <a:p>
            <a:pPr>
              <a:spcBef>
                <a:spcPct val="50000"/>
              </a:spcBef>
              <a:buFontTx/>
              <a:buChar char="•"/>
            </a:pPr>
            <a:r>
              <a:rPr lang="en-US" sz="1600"/>
              <a:t>  Moody, David E. (2006).Immunoassay in Forensic Toxicology. </a:t>
            </a:r>
            <a:r>
              <a:rPr lang="en-US" sz="1600" i="1"/>
              <a:t>Encyclopedia of Analytical Chemistry </a:t>
            </a:r>
            <a:r>
              <a:rPr lang="en-US" sz="1600"/>
              <a:t>. </a:t>
            </a:r>
          </a:p>
          <a:p>
            <a:pPr>
              <a:spcBef>
                <a:spcPct val="50000"/>
              </a:spcBef>
              <a:buFontTx/>
              <a:buChar char="•"/>
            </a:pPr>
            <a:r>
              <a:rPr lang="en-US" sz="1600"/>
              <a:t>  http://www.troopers.state.ny.us/Forensic_Science/Lab_Sections/Toxicology/</a:t>
            </a:r>
          </a:p>
          <a:p>
            <a:pPr>
              <a:spcBef>
                <a:spcPct val="50000"/>
              </a:spcBef>
              <a:buFontTx/>
              <a:buChar char="•"/>
            </a:pPr>
            <a:r>
              <a:rPr lang="en-US" sz="1600"/>
              <a:t>  </a:t>
            </a:r>
            <a:r>
              <a:rPr lang="en-US" sz="1600">
                <a:hlinkClick r:id="rId2"/>
              </a:rPr>
              <a:t>http://www.abbottdiagnostics.com</a:t>
            </a:r>
            <a:endParaRPr lang="en-US" sz="1600"/>
          </a:p>
          <a:p>
            <a:pPr>
              <a:spcBef>
                <a:spcPct val="50000"/>
              </a:spcBef>
              <a:buFontTx/>
              <a:buChar char="•"/>
            </a:pPr>
            <a:r>
              <a:rPr lang="en-US" sz="1600"/>
              <a:t>Elements of immunology by S.A.RASTOGI-Pgno-257</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1.bp.blogspot.com/_NjdBzKI5nYs/SO7tqU977YI/AAAAAAAAAyY/f_wv0dkprbU/s400/animated%252525252Bthank%252525252Byou%252525252Bgreeting%252525252Bcard.gif"/>
          <p:cNvPicPr>
            <a:picLocks noChangeAspect="1" noChangeArrowheads="1" noCrop="1"/>
          </p:cNvPicPr>
          <p:nvPr/>
        </p:nvPicPr>
        <p:blipFill>
          <a:blip r:embed="rId2"/>
          <a:srcRect/>
          <a:stretch>
            <a:fillRect/>
          </a:stretch>
        </p:blipFill>
        <p:spPr bwMode="auto">
          <a:xfrm>
            <a:off x="533400" y="457200"/>
            <a:ext cx="8229600" cy="6010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ipe(down)">
                                      <p:cBhvr>
                                        <p:cTn id="7" dur="580">
                                          <p:stCondLst>
                                            <p:cond delay="0"/>
                                          </p:stCondLst>
                                        </p:cTn>
                                        <p:tgtEl>
                                          <p:spTgt spid="52226"/>
                                        </p:tgtEl>
                                      </p:cBhvr>
                                    </p:animEffect>
                                    <p:anim calcmode="lin" valueType="num">
                                      <p:cBhvr>
                                        <p:cTn id="8" dur="1822" tmFilter="0,0; 0.14,0.36; 0.43,0.73; 0.71,0.91; 1.0,1.0">
                                          <p:stCondLst>
                                            <p:cond delay="0"/>
                                          </p:stCondLst>
                                        </p:cTn>
                                        <p:tgtEl>
                                          <p:spTgt spid="522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2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2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2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226"/>
                                        </p:tgtEl>
                                        <p:attrNameLst>
                                          <p:attrName>ppt_y</p:attrName>
                                        </p:attrNameLst>
                                      </p:cBhvr>
                                      <p:tavLst>
                                        <p:tav tm="0" fmla="#ppt_y-sin(pi*$)/81">
                                          <p:val>
                                            <p:fltVal val="0"/>
                                          </p:val>
                                        </p:tav>
                                        <p:tav tm="100000">
                                          <p:val>
                                            <p:fltVal val="1"/>
                                          </p:val>
                                        </p:tav>
                                      </p:tavLst>
                                    </p:anim>
                                    <p:animScale>
                                      <p:cBhvr>
                                        <p:cTn id="13" dur="26">
                                          <p:stCondLst>
                                            <p:cond delay="650"/>
                                          </p:stCondLst>
                                        </p:cTn>
                                        <p:tgtEl>
                                          <p:spTgt spid="52226"/>
                                        </p:tgtEl>
                                      </p:cBhvr>
                                      <p:to x="100000" y="60000"/>
                                    </p:animScale>
                                    <p:animScale>
                                      <p:cBhvr>
                                        <p:cTn id="14" dur="166" decel="50000">
                                          <p:stCondLst>
                                            <p:cond delay="676"/>
                                          </p:stCondLst>
                                        </p:cTn>
                                        <p:tgtEl>
                                          <p:spTgt spid="52226"/>
                                        </p:tgtEl>
                                      </p:cBhvr>
                                      <p:to x="100000" y="100000"/>
                                    </p:animScale>
                                    <p:animScale>
                                      <p:cBhvr>
                                        <p:cTn id="15" dur="26">
                                          <p:stCondLst>
                                            <p:cond delay="1312"/>
                                          </p:stCondLst>
                                        </p:cTn>
                                        <p:tgtEl>
                                          <p:spTgt spid="52226"/>
                                        </p:tgtEl>
                                      </p:cBhvr>
                                      <p:to x="100000" y="80000"/>
                                    </p:animScale>
                                    <p:animScale>
                                      <p:cBhvr>
                                        <p:cTn id="16" dur="166" decel="50000">
                                          <p:stCondLst>
                                            <p:cond delay="1338"/>
                                          </p:stCondLst>
                                        </p:cTn>
                                        <p:tgtEl>
                                          <p:spTgt spid="52226"/>
                                        </p:tgtEl>
                                      </p:cBhvr>
                                      <p:to x="100000" y="100000"/>
                                    </p:animScale>
                                    <p:animScale>
                                      <p:cBhvr>
                                        <p:cTn id="17" dur="26">
                                          <p:stCondLst>
                                            <p:cond delay="1642"/>
                                          </p:stCondLst>
                                        </p:cTn>
                                        <p:tgtEl>
                                          <p:spTgt spid="52226"/>
                                        </p:tgtEl>
                                      </p:cBhvr>
                                      <p:to x="100000" y="90000"/>
                                    </p:animScale>
                                    <p:animScale>
                                      <p:cBhvr>
                                        <p:cTn id="18" dur="166" decel="50000">
                                          <p:stCondLst>
                                            <p:cond delay="1668"/>
                                          </p:stCondLst>
                                        </p:cTn>
                                        <p:tgtEl>
                                          <p:spTgt spid="52226"/>
                                        </p:tgtEl>
                                      </p:cBhvr>
                                      <p:to x="100000" y="100000"/>
                                    </p:animScale>
                                    <p:animScale>
                                      <p:cBhvr>
                                        <p:cTn id="19" dur="26">
                                          <p:stCondLst>
                                            <p:cond delay="1808"/>
                                          </p:stCondLst>
                                        </p:cTn>
                                        <p:tgtEl>
                                          <p:spTgt spid="52226"/>
                                        </p:tgtEl>
                                      </p:cBhvr>
                                      <p:to x="100000" y="95000"/>
                                    </p:animScale>
                                    <p:animScale>
                                      <p:cBhvr>
                                        <p:cTn id="20" dur="166" decel="50000">
                                          <p:stCondLst>
                                            <p:cond delay="1834"/>
                                          </p:stCondLst>
                                        </p:cTn>
                                        <p:tgtEl>
                                          <p:spTgt spid="522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7" presetClass="exit" presetSubtype="0" fill="hold" nodeType="clickEffect">
                                  <p:stCondLst>
                                    <p:cond delay="0"/>
                                  </p:stCondLst>
                                  <p:childTnLst>
                                    <p:animEffect transition="out" filter="fade">
                                      <p:cBhvr>
                                        <p:cTn id="24" dur="2000"/>
                                        <p:tgtEl>
                                          <p:spTgt spid="52226"/>
                                        </p:tgtEl>
                                      </p:cBhvr>
                                    </p:animEffect>
                                    <p:anim calcmode="lin" valueType="num">
                                      <p:cBhvr>
                                        <p:cTn id="25" dur="2000"/>
                                        <p:tgtEl>
                                          <p:spTgt spid="52226"/>
                                        </p:tgtEl>
                                        <p:attrNameLst>
                                          <p:attrName>ppt_x</p:attrName>
                                        </p:attrNameLst>
                                      </p:cBhvr>
                                      <p:tavLst>
                                        <p:tav tm="0">
                                          <p:val>
                                            <p:strVal val="ppt_x"/>
                                          </p:val>
                                        </p:tav>
                                        <p:tav tm="100000">
                                          <p:val>
                                            <p:strVal val="ppt_x"/>
                                          </p:val>
                                        </p:tav>
                                      </p:tavLst>
                                    </p:anim>
                                    <p:anim calcmode="lin" valueType="num">
                                      <p:cBhvr>
                                        <p:cTn id="26" dur="200" decel="100000"/>
                                        <p:tgtEl>
                                          <p:spTgt spid="52226"/>
                                        </p:tgtEl>
                                        <p:attrNameLst>
                                          <p:attrName>ppt_y</p:attrName>
                                        </p:attrNameLst>
                                      </p:cBhvr>
                                      <p:tavLst>
                                        <p:tav tm="0">
                                          <p:val>
                                            <p:strVal val="ppt_y"/>
                                          </p:val>
                                        </p:tav>
                                        <p:tav tm="100000">
                                          <p:val>
                                            <p:strVal val="ppt_y-.03"/>
                                          </p:val>
                                        </p:tav>
                                      </p:tavLst>
                                    </p:anim>
                                    <p:anim calcmode="lin" valueType="num">
                                      <p:cBhvr>
                                        <p:cTn id="27" dur="1800" accel="100000">
                                          <p:stCondLst>
                                            <p:cond delay="200"/>
                                          </p:stCondLst>
                                        </p:cTn>
                                        <p:tgtEl>
                                          <p:spTgt spid="52226"/>
                                        </p:tgtEl>
                                        <p:attrNameLst>
                                          <p:attrName>ppt_y</p:attrName>
                                        </p:attrNameLst>
                                      </p:cBhvr>
                                      <p:tavLst>
                                        <p:tav tm="0">
                                          <p:val>
                                            <p:strVal val="ppt_y"/>
                                          </p:val>
                                        </p:tav>
                                        <p:tav tm="100000">
                                          <p:val>
                                            <p:strVal val="ppt_y+1"/>
                                          </p:val>
                                        </p:tav>
                                      </p:tavLst>
                                    </p:anim>
                                    <p:set>
                                      <p:cBhvr>
                                        <p:cTn id="28" dur="1" fill="hold">
                                          <p:stCondLst>
                                            <p:cond delay="1999"/>
                                          </p:stCondLst>
                                        </p:cTn>
                                        <p:tgtEl>
                                          <p:spTgt spid="522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81000" y="5029200"/>
            <a:ext cx="8229600" cy="792163"/>
          </a:xfrm>
        </p:spPr>
        <p:txBody>
          <a:bodyPr/>
          <a:lstStyle/>
          <a:p>
            <a:pPr algn="r" eaLnBrk="1" fontAlgn="auto" hangingPunct="1">
              <a:spcAft>
                <a:spcPts val="0"/>
              </a:spcAft>
              <a:defRPr/>
            </a:pPr>
            <a:r>
              <a:rPr lang="en-US" dirty="0" smtClean="0">
                <a:solidFill>
                  <a:srgbClr val="660033"/>
                </a:solidFill>
              </a:rPr>
              <a:t>DEFINITION</a:t>
            </a:r>
          </a:p>
        </p:txBody>
      </p:sp>
      <p:sp>
        <p:nvSpPr>
          <p:cNvPr id="9219" name="Rectangle 3"/>
          <p:cNvSpPr>
            <a:spLocks noGrp="1" noChangeArrowheads="1"/>
          </p:cNvSpPr>
          <p:nvPr>
            <p:ph idx="1"/>
          </p:nvPr>
        </p:nvSpPr>
        <p:spPr>
          <a:xfrm>
            <a:off x="381000" y="457200"/>
            <a:ext cx="8305800" cy="4724400"/>
          </a:xfrm>
        </p:spPr>
        <p:txBody>
          <a:bodyPr/>
          <a:lstStyle/>
          <a:p>
            <a:pPr eaLnBrk="1" hangingPunct="1"/>
            <a:endParaRPr lang="en-US" smtClean="0"/>
          </a:p>
          <a:p>
            <a:pPr eaLnBrk="1" hangingPunct="1"/>
            <a:r>
              <a:rPr lang="en-US" smtClean="0">
                <a:latin typeface="Times New Roman" pitchFamily="18" charset="0"/>
                <a:cs typeface="Times New Roman" pitchFamily="18" charset="0"/>
              </a:rPr>
              <a:t>An immunoassay is a test that uses </a:t>
            </a:r>
            <a:r>
              <a:rPr lang="en-US" smtClean="0">
                <a:solidFill>
                  <a:srgbClr val="CC0066"/>
                </a:solidFill>
                <a:latin typeface="Times New Roman" pitchFamily="18" charset="0"/>
                <a:cs typeface="Times New Roman" pitchFamily="18" charset="0"/>
              </a:rPr>
              <a:t>antibody</a:t>
            </a:r>
            <a:r>
              <a:rPr lang="en-US" smtClean="0">
                <a:latin typeface="Times New Roman" pitchFamily="18" charset="0"/>
                <a:cs typeface="Times New Roman" pitchFamily="18" charset="0"/>
              </a:rPr>
              <a:t> and     </a:t>
            </a:r>
            <a:r>
              <a:rPr lang="en-US" smtClean="0">
                <a:solidFill>
                  <a:schemeClr val="hlink"/>
                </a:solidFill>
                <a:latin typeface="Times New Roman" pitchFamily="18" charset="0"/>
                <a:cs typeface="Times New Roman" pitchFamily="18" charset="0"/>
              </a:rPr>
              <a:t>antigen</a:t>
            </a:r>
            <a:r>
              <a:rPr lang="en-US" smtClean="0">
                <a:latin typeface="Times New Roman" pitchFamily="18" charset="0"/>
                <a:cs typeface="Times New Roman" pitchFamily="18" charset="0"/>
              </a:rPr>
              <a:t> complexes as a means of generating a   </a:t>
            </a:r>
            <a:r>
              <a:rPr lang="en-US" smtClean="0">
                <a:solidFill>
                  <a:srgbClr val="9900CC"/>
                </a:solidFill>
                <a:latin typeface="Times New Roman" pitchFamily="18" charset="0"/>
                <a:cs typeface="Times New Roman" pitchFamily="18" charset="0"/>
              </a:rPr>
              <a:t>measurable result</a:t>
            </a:r>
            <a:r>
              <a:rPr lang="en-US" smtClean="0">
                <a:latin typeface="Times New Roman" pitchFamily="18" charset="0"/>
                <a:cs typeface="Times New Roman" pitchFamily="18" charset="0"/>
              </a:rPr>
              <a:t>. </a:t>
            </a:r>
          </a:p>
          <a:p>
            <a:pPr eaLnBrk="1" hangingPunct="1">
              <a:buFontTx/>
              <a:buNone/>
            </a:pPr>
            <a:endParaRPr lang="en-US" smtClean="0">
              <a:latin typeface="Times New Roman" pitchFamily="18" charset="0"/>
              <a:cs typeface="Times New Roman" pitchFamily="18" charset="0"/>
            </a:endParaRPr>
          </a:p>
          <a:p>
            <a:pPr eaLnBrk="1" hangingPunct="1"/>
            <a:r>
              <a:rPr lang="en-US" smtClean="0">
                <a:latin typeface="Times New Roman" pitchFamily="18" charset="0"/>
                <a:cs typeface="Times New Roman" pitchFamily="18" charset="0"/>
              </a:rPr>
              <a:t>An antibody: antigen complex is also known as an </a:t>
            </a:r>
            <a:r>
              <a:rPr lang="en-US" smtClean="0">
                <a:solidFill>
                  <a:srgbClr val="C00000"/>
                </a:solidFill>
                <a:latin typeface="Times New Roman" pitchFamily="18" charset="0"/>
                <a:cs typeface="Times New Roman" pitchFamily="18" charset="0"/>
              </a:rPr>
              <a:t>immuno-complex.</a:t>
            </a:r>
          </a:p>
          <a:p>
            <a:pPr eaLnBrk="1" hangingPunct="1">
              <a:buFontTx/>
              <a:buNone/>
            </a:pPr>
            <a:endParaRPr lang="en-US" smtClean="0">
              <a:latin typeface="Times New Roman" pitchFamily="18" charset="0"/>
              <a:cs typeface="Times New Roman" pitchFamily="18" charset="0"/>
            </a:endParaRPr>
          </a:p>
          <a:p>
            <a:pPr eaLnBrk="1" hangingPunct="1"/>
            <a:endParaRPr lang="en-US" smtClean="0">
              <a:latin typeface="Times New Roman" pitchFamily="18" charset="0"/>
              <a:cs typeface="Times New Roman" pitchFamily="18" charset="0"/>
            </a:endParaRPr>
          </a:p>
        </p:txBody>
      </p:sp>
      <p:pic>
        <p:nvPicPr>
          <p:cNvPr id="4100" name="Picture 4" descr="antibodies"/>
          <p:cNvPicPr>
            <a:picLocks noChangeAspect="1" noChangeArrowheads="1"/>
          </p:cNvPicPr>
          <p:nvPr/>
        </p:nvPicPr>
        <p:blipFill>
          <a:blip r:embed="rId2"/>
          <a:srcRect/>
          <a:stretch>
            <a:fillRect/>
          </a:stretch>
        </p:blipFill>
        <p:spPr bwMode="auto">
          <a:xfrm>
            <a:off x="5791200" y="457200"/>
            <a:ext cx="1295400" cy="652463"/>
          </a:xfrm>
          <a:prstGeom prst="rect">
            <a:avLst/>
          </a:prstGeom>
          <a:noFill/>
          <a:ln w="9525">
            <a:noFill/>
            <a:miter lim="800000"/>
            <a:headEnd/>
            <a:tailEnd/>
          </a:ln>
        </p:spPr>
      </p:pic>
      <p:pic>
        <p:nvPicPr>
          <p:cNvPr id="4101" name="Picture 5" descr="antigen"/>
          <p:cNvPicPr>
            <a:picLocks noChangeAspect="1" noChangeArrowheads="1"/>
          </p:cNvPicPr>
          <p:nvPr/>
        </p:nvPicPr>
        <p:blipFill>
          <a:blip r:embed="rId3"/>
          <a:srcRect/>
          <a:stretch>
            <a:fillRect/>
          </a:stretch>
        </p:blipFill>
        <p:spPr bwMode="auto">
          <a:xfrm>
            <a:off x="381000" y="1295400"/>
            <a:ext cx="533400" cy="936625"/>
          </a:xfrm>
          <a:prstGeom prst="rect">
            <a:avLst/>
          </a:prstGeom>
          <a:noFill/>
          <a:ln w="9525">
            <a:noFill/>
            <a:miter lim="800000"/>
            <a:headEnd/>
            <a:tailEnd/>
          </a:ln>
        </p:spPr>
      </p:pic>
      <p:pic>
        <p:nvPicPr>
          <p:cNvPr id="4102" name="Picture 6" descr="horse"/>
          <p:cNvPicPr>
            <a:picLocks noChangeAspect="1" noChangeArrowheads="1"/>
          </p:cNvPicPr>
          <p:nvPr/>
        </p:nvPicPr>
        <p:blipFill>
          <a:blip r:embed="rId4"/>
          <a:srcRect/>
          <a:stretch>
            <a:fillRect/>
          </a:stretch>
        </p:blipFill>
        <p:spPr bwMode="auto">
          <a:xfrm>
            <a:off x="3733800" y="3962400"/>
            <a:ext cx="1524000" cy="762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1000" fill="hold"/>
                                        <p:tgtEl>
                                          <p:spTgt spid="5122"/>
                                        </p:tgtEl>
                                        <p:attrNameLst>
                                          <p:attrName>ppt_x</p:attrName>
                                        </p:attrNameLst>
                                      </p:cBhvr>
                                      <p:tavLst>
                                        <p:tav tm="0">
                                          <p:val>
                                            <p:strVal val="#ppt_x"/>
                                          </p:val>
                                        </p:tav>
                                        <p:tav tm="100000">
                                          <p:val>
                                            <p:strVal val="#ppt_x"/>
                                          </p:val>
                                        </p:tav>
                                      </p:tavLst>
                                    </p:anim>
                                    <p:anim calcmode="lin" valueType="num">
                                      <p:cBhvr additive="base">
                                        <p:cTn id="8" dur="10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slide(fromBottom)">
                                      <p:cBhvr>
                                        <p:cTn id="13" dur="500"/>
                                        <p:tgtEl>
                                          <p:spTgt spid="921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100"/>
                                        </p:tgtEl>
                                        <p:attrNameLst>
                                          <p:attrName>style.visibility</p:attrName>
                                        </p:attrNameLst>
                                      </p:cBhvr>
                                      <p:to>
                                        <p:strVal val="visible"/>
                                      </p:to>
                                    </p:set>
                                    <p:animEffect transition="in" filter="box(in)">
                                      <p:cBhvr>
                                        <p:cTn id="18" dur="500"/>
                                        <p:tgtEl>
                                          <p:spTgt spid="4100"/>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4101"/>
                                        </p:tgtEl>
                                        <p:attrNameLst>
                                          <p:attrName>style.visibility</p:attrName>
                                        </p:attrNameLst>
                                      </p:cBhvr>
                                      <p:to>
                                        <p:strVal val="visible"/>
                                      </p:to>
                                    </p:set>
                                    <p:animEffect transition="in" filter="box(in)">
                                      <p:cBhvr>
                                        <p:cTn id="23" dur="500"/>
                                        <p:tgtEl>
                                          <p:spTgt spid="410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9219">
                                            <p:txEl>
                                              <p:pRg st="3" end="3"/>
                                            </p:txEl>
                                          </p:spTgt>
                                        </p:tgtEl>
                                        <p:attrNameLst>
                                          <p:attrName>style.visibility</p:attrName>
                                        </p:attrNameLst>
                                      </p:cBhvr>
                                      <p:to>
                                        <p:strVal val="visible"/>
                                      </p:to>
                                    </p:set>
                                    <p:anim calcmode="lin" valueType="num">
                                      <p:cBhvr additive="base">
                                        <p:cTn id="28"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box(in)">
                                      <p:cBhvr>
                                        <p:cTn id="34"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03238" y="4983163"/>
            <a:ext cx="8183562" cy="1052512"/>
          </a:xfrm>
          <a:gradFill rotWithShape="1">
            <a:gsLst>
              <a:gs pos="0">
                <a:srgbClr val="5E7676"/>
              </a:gs>
              <a:gs pos="50000">
                <a:srgbClr val="CCFFFF"/>
              </a:gs>
              <a:gs pos="100000">
                <a:srgbClr val="5E7676"/>
              </a:gs>
            </a:gsLst>
            <a:lin ang="5400000" scaled="1"/>
          </a:gradFill>
        </p:spPr>
        <p:txBody>
          <a:bodyPr rtlCol="0">
            <a:normAutofit fontScale="90000"/>
          </a:bodyPr>
          <a:lstStyle/>
          <a:p>
            <a:pPr eaLnBrk="1" fontAlgn="auto" hangingPunct="1">
              <a:spcAft>
                <a:spcPts val="0"/>
              </a:spcAft>
              <a:defRPr/>
            </a:pPr>
            <a:r>
              <a:rPr lang="en-US" dirty="0" smtClean="0">
                <a:solidFill>
                  <a:srgbClr val="660033"/>
                </a:solidFill>
              </a:rPr>
              <a:t>Immunoassay: Antibodies, Antigens and Analytes Defined</a:t>
            </a:r>
          </a:p>
        </p:txBody>
      </p:sp>
      <p:sp>
        <p:nvSpPr>
          <p:cNvPr id="8195" name="Rectangle 3"/>
          <p:cNvSpPr>
            <a:spLocks noGrp="1" noChangeArrowheads="1"/>
          </p:cNvSpPr>
          <p:nvPr>
            <p:ph idx="1"/>
          </p:nvPr>
        </p:nvSpPr>
        <p:spPr>
          <a:xfrm>
            <a:off x="457200" y="457200"/>
            <a:ext cx="8229600" cy="4419600"/>
          </a:xfrm>
        </p:spPr>
        <p:txBody>
          <a:bodyPr rtlCol="0">
            <a:normAutofit lnSpcReduction="10000"/>
          </a:bodyPr>
          <a:lstStyle/>
          <a:p>
            <a:pPr marL="265176" indent="-265176" eaLnBrk="1" fontAlgn="auto" hangingPunct="1">
              <a:lnSpc>
                <a:spcPct val="90000"/>
              </a:lnSpc>
              <a:spcAft>
                <a:spcPts val="0"/>
              </a:spcAft>
              <a:buFont typeface="Wingdings 2"/>
              <a:buChar char=""/>
              <a:defRPr/>
            </a:pPr>
            <a:r>
              <a:rPr lang="en-US" dirty="0" smtClean="0">
                <a:solidFill>
                  <a:srgbClr val="CC0066"/>
                </a:solidFill>
              </a:rPr>
              <a:t>An antibody</a:t>
            </a:r>
            <a:r>
              <a:rPr lang="en-US" dirty="0" smtClean="0"/>
              <a:t> is a protein that is produced by the body in response to an </a:t>
            </a:r>
            <a:r>
              <a:rPr lang="en-US" dirty="0" smtClean="0">
                <a:solidFill>
                  <a:srgbClr val="6666FF"/>
                </a:solidFill>
              </a:rPr>
              <a:t>“invading”</a:t>
            </a:r>
            <a:r>
              <a:rPr lang="en-US" dirty="0" smtClean="0"/>
              <a:t> (foreign) substance. </a:t>
            </a:r>
          </a:p>
          <a:p>
            <a:pPr marL="265176" indent="-265176" eaLnBrk="1" fontAlgn="auto" hangingPunct="1">
              <a:lnSpc>
                <a:spcPct val="90000"/>
              </a:lnSpc>
              <a:spcAft>
                <a:spcPts val="0"/>
              </a:spcAft>
              <a:buFontTx/>
              <a:buNone/>
              <a:defRPr/>
            </a:pPr>
            <a:endParaRPr lang="en-US" dirty="0" smtClean="0"/>
          </a:p>
          <a:p>
            <a:pPr marL="265176" indent="-265176" eaLnBrk="1" fontAlgn="auto" hangingPunct="1">
              <a:lnSpc>
                <a:spcPct val="90000"/>
              </a:lnSpc>
              <a:spcAft>
                <a:spcPts val="0"/>
              </a:spcAft>
              <a:buFont typeface="Wingdings 2"/>
              <a:buChar char=""/>
              <a:defRPr/>
            </a:pPr>
            <a:r>
              <a:rPr lang="en-US" dirty="0" smtClean="0">
                <a:solidFill>
                  <a:srgbClr val="CC0066"/>
                </a:solidFill>
              </a:rPr>
              <a:t>Antibodies</a:t>
            </a:r>
            <a:r>
              <a:rPr lang="en-US" dirty="0" smtClean="0"/>
              <a:t> are produced as part of the body’s immune response to protect itself. For instance, some immunoassays test for the presence of antibodies to cancer molecules. Thus, if the antibodies are present, it means invading cancer cells are, too.</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vertical)">
                                      <p:cBhvr>
                                        <p:cTn id="7" dur="1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additive="base">
                                        <p:cTn id="12" dur="1000" fill="hold"/>
                                        <p:tgtEl>
                                          <p:spTgt spid="8195">
                                            <p:txEl>
                                              <p:pRg st="0" end="0"/>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81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nodeType="clickEffect">
                                  <p:stCondLst>
                                    <p:cond delay="0"/>
                                  </p:stCondLst>
                                  <p:childTnLst>
                                    <p:set>
                                      <p:cBhvr>
                                        <p:cTn id="17" dur="1" fill="hold">
                                          <p:stCondLst>
                                            <p:cond delay="0"/>
                                          </p:stCondLst>
                                        </p:cTn>
                                        <p:tgtEl>
                                          <p:spTgt spid="8195">
                                            <p:txEl>
                                              <p:pRg st="2" end="2"/>
                                            </p:txEl>
                                          </p:spTgt>
                                        </p:tgtEl>
                                        <p:attrNameLst>
                                          <p:attrName>style.visibility</p:attrName>
                                        </p:attrNameLst>
                                      </p:cBhvr>
                                      <p:to>
                                        <p:strVal val="visible"/>
                                      </p:to>
                                    </p:set>
                                    <p:animEffect transition="in" filter="fade">
                                      <p:cBhvr>
                                        <p:cTn id="18" dur="800" decel="100000"/>
                                        <p:tgtEl>
                                          <p:spTgt spid="8195">
                                            <p:txEl>
                                              <p:pRg st="2" end="2"/>
                                            </p:txEl>
                                          </p:spTgt>
                                        </p:tgtEl>
                                      </p:cBhvr>
                                    </p:animEffect>
                                    <p:anim calcmode="lin" valueType="num">
                                      <p:cBhvr>
                                        <p:cTn id="19" dur="800" decel="100000" fill="hold"/>
                                        <p:tgtEl>
                                          <p:spTgt spid="8195">
                                            <p:txEl>
                                              <p:pRg st="2" end="2"/>
                                            </p:txEl>
                                          </p:spTgt>
                                        </p:tgtEl>
                                        <p:attrNameLst>
                                          <p:attrName>style.rotation</p:attrName>
                                        </p:attrNameLst>
                                      </p:cBhvr>
                                      <p:tavLst>
                                        <p:tav tm="0">
                                          <p:val>
                                            <p:fltVal val="-90"/>
                                          </p:val>
                                        </p:tav>
                                        <p:tav tm="100000">
                                          <p:val>
                                            <p:fltVal val="0"/>
                                          </p:val>
                                        </p:tav>
                                      </p:tavLst>
                                    </p:anim>
                                    <p:anim calcmode="lin" valueType="num">
                                      <p:cBhvr>
                                        <p:cTn id="20" dur="800" decel="100000" fill="hold"/>
                                        <p:tgtEl>
                                          <p:spTgt spid="8195">
                                            <p:txEl>
                                              <p:pRg st="2" end="2"/>
                                            </p:txEl>
                                          </p:spTgt>
                                        </p:tgtEl>
                                        <p:attrNameLst>
                                          <p:attrName>ppt_x</p:attrName>
                                        </p:attrNameLst>
                                      </p:cBhvr>
                                      <p:tavLst>
                                        <p:tav tm="0">
                                          <p:val>
                                            <p:strVal val="#ppt_x+0.4"/>
                                          </p:val>
                                        </p:tav>
                                        <p:tav tm="100000">
                                          <p:val>
                                            <p:strVal val="#ppt_x-0.05"/>
                                          </p:val>
                                        </p:tav>
                                      </p:tavLst>
                                    </p:anim>
                                    <p:anim calcmode="lin" valueType="num">
                                      <p:cBhvr>
                                        <p:cTn id="21" dur="800" decel="100000" fill="hold"/>
                                        <p:tgtEl>
                                          <p:spTgt spid="8195">
                                            <p:txEl>
                                              <p:pRg st="2" end="2"/>
                                            </p:txEl>
                                          </p:spTgt>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8195">
                                            <p:txEl>
                                              <p:pRg st="2" end="2"/>
                                            </p:txEl>
                                          </p:spTgt>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8195">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3238" y="4983163"/>
            <a:ext cx="8183562" cy="1052512"/>
          </a:xfrm>
          <a:gradFill rotWithShape="1">
            <a:gsLst>
              <a:gs pos="0">
                <a:schemeClr val="accent1">
                  <a:gamma/>
                  <a:shade val="46275"/>
                  <a:invGamma/>
                </a:schemeClr>
              </a:gs>
              <a:gs pos="50000">
                <a:schemeClr val="accent1"/>
              </a:gs>
              <a:gs pos="100000">
                <a:schemeClr val="accent1">
                  <a:gamma/>
                  <a:shade val="46275"/>
                  <a:invGamma/>
                </a:schemeClr>
              </a:gs>
            </a:gsLst>
            <a:lin ang="5400000" scaled="1"/>
          </a:gradFill>
        </p:spPr>
        <p:txBody>
          <a:bodyPr rtlCol="0"/>
          <a:lstStyle/>
          <a:p>
            <a:pPr eaLnBrk="1" fontAlgn="auto" hangingPunct="1">
              <a:spcAft>
                <a:spcPts val="0"/>
              </a:spcAft>
              <a:defRPr/>
            </a:pPr>
            <a:r>
              <a:rPr lang="en-US" dirty="0" smtClean="0">
                <a:solidFill>
                  <a:srgbClr val="CC0066"/>
                </a:solidFill>
              </a:rPr>
              <a:t>An Antigen</a:t>
            </a:r>
          </a:p>
        </p:txBody>
      </p:sp>
      <p:sp>
        <p:nvSpPr>
          <p:cNvPr id="13315" name="Rectangle 3"/>
          <p:cNvSpPr>
            <a:spLocks noGrp="1" noChangeArrowheads="1"/>
          </p:cNvSpPr>
          <p:nvPr>
            <p:ph idx="1"/>
          </p:nvPr>
        </p:nvSpPr>
        <p:spPr>
          <a:xfrm>
            <a:off x="503238" y="530225"/>
            <a:ext cx="8183562" cy="4187825"/>
          </a:xfrm>
        </p:spPr>
        <p:txBody>
          <a:bodyPr/>
          <a:lstStyle/>
          <a:p>
            <a:pPr eaLnBrk="1" hangingPunct="1"/>
            <a:r>
              <a:rPr lang="en-US" smtClean="0">
                <a:solidFill>
                  <a:srgbClr val="CC0066"/>
                </a:solidFill>
              </a:rPr>
              <a:t>An antigen</a:t>
            </a:r>
            <a:r>
              <a:rPr lang="en-US" smtClean="0"/>
              <a:t> is the substance that the body is trying to </a:t>
            </a:r>
            <a:r>
              <a:rPr lang="en-US" smtClean="0">
                <a:solidFill>
                  <a:schemeClr val="folHlink"/>
                </a:solidFill>
              </a:rPr>
              <a:t>“fight off”</a:t>
            </a:r>
            <a:r>
              <a:rPr lang="en-US" smtClean="0"/>
              <a:t> (eliminate or reduce) by mounting an immune response. Some immunoassays test for antigens directly, rather than looking for the antibodies. In a test to measure the concentration of a therapeutic drug, </a:t>
            </a:r>
            <a:r>
              <a:rPr lang="en-US" smtClean="0">
                <a:solidFill>
                  <a:schemeClr val="hlink"/>
                </a:solidFill>
              </a:rPr>
              <a:t>for example</a:t>
            </a:r>
            <a:r>
              <a:rPr lang="en-US" smtClean="0"/>
              <a:t>, the drug is the antigen that binds to the antibody.</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style.rotation</p:attrName>
                                        </p:attrNameLst>
                                      </p:cBhvr>
                                      <p:tavLst>
                                        <p:tav tm="0">
                                          <p:val>
                                            <p:fltVal val="360"/>
                                          </p:val>
                                        </p:tav>
                                        <p:tav tm="100000">
                                          <p:val>
                                            <p:fltVal val="0"/>
                                          </p:val>
                                        </p:tav>
                                      </p:tavLst>
                                    </p:anim>
                                    <p:animEffect transition="in" filter="fade">
                                      <p:cBhvr>
                                        <p:cTn id="10" dur="10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5" fill="hold" nodeType="clickEffect">
                                  <p:stCondLst>
                                    <p:cond delay="0"/>
                                  </p:stCondLst>
                                  <p:childTnLst>
                                    <p:set>
                                      <p:cBhvr>
                                        <p:cTn id="14" dur="1" fill="hold">
                                          <p:stCondLst>
                                            <p:cond delay="0"/>
                                          </p:stCondLst>
                                        </p:cTn>
                                        <p:tgtEl>
                                          <p:spTgt spid="13315">
                                            <p:txEl>
                                              <p:pRg st="0" end="0"/>
                                            </p:txEl>
                                          </p:spTgt>
                                        </p:tgtEl>
                                        <p:attrNameLst>
                                          <p:attrName>style.visibility</p:attrName>
                                        </p:attrNameLst>
                                      </p:cBhvr>
                                      <p:to>
                                        <p:strVal val="visible"/>
                                      </p:to>
                                    </p:set>
                                    <p:animEffect transition="in" filter="checkerboard(down)">
                                      <p:cBhvr>
                                        <p:cTn id="15"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03238" y="4983163"/>
            <a:ext cx="8183562" cy="1052512"/>
          </a:xfrm>
          <a:gradFill rotWithShape="1">
            <a:gsLst>
              <a:gs pos="0">
                <a:schemeClr val="accent1">
                  <a:gamma/>
                  <a:shade val="46275"/>
                  <a:invGamma/>
                </a:schemeClr>
              </a:gs>
              <a:gs pos="50000">
                <a:schemeClr val="accent1"/>
              </a:gs>
              <a:gs pos="100000">
                <a:schemeClr val="accent1">
                  <a:gamma/>
                  <a:shade val="46275"/>
                  <a:invGamma/>
                </a:schemeClr>
              </a:gs>
            </a:gsLst>
            <a:lin ang="5400000" scaled="1"/>
          </a:gradFill>
        </p:spPr>
        <p:txBody>
          <a:bodyPr rtlCol="0"/>
          <a:lstStyle/>
          <a:p>
            <a:pPr eaLnBrk="1" fontAlgn="auto" hangingPunct="1">
              <a:spcAft>
                <a:spcPts val="0"/>
              </a:spcAft>
              <a:defRPr/>
            </a:pPr>
            <a:r>
              <a:rPr lang="en-US" dirty="0" smtClean="0">
                <a:solidFill>
                  <a:srgbClr val="990033"/>
                </a:solidFill>
              </a:rPr>
              <a:t>An analyte</a:t>
            </a:r>
          </a:p>
        </p:txBody>
      </p:sp>
      <p:sp>
        <p:nvSpPr>
          <p:cNvPr id="14339" name="Rectangle 3"/>
          <p:cNvSpPr>
            <a:spLocks noGrp="1" noChangeArrowheads="1"/>
          </p:cNvSpPr>
          <p:nvPr>
            <p:ph idx="1"/>
          </p:nvPr>
        </p:nvSpPr>
        <p:spPr>
          <a:xfrm>
            <a:off x="503238" y="530225"/>
            <a:ext cx="8183562" cy="4187825"/>
          </a:xfrm>
        </p:spPr>
        <p:txBody>
          <a:bodyPr/>
          <a:lstStyle/>
          <a:p>
            <a:pPr eaLnBrk="1" hangingPunct="1"/>
            <a:r>
              <a:rPr lang="en-US" smtClean="0">
                <a:solidFill>
                  <a:srgbClr val="6666FF"/>
                </a:solidFill>
              </a:rPr>
              <a:t>An analyte</a:t>
            </a:r>
            <a:r>
              <a:rPr lang="en-US" smtClean="0"/>
              <a:t> is anything measured by a laboratory test. In immunoassay testing, the analyte may be either an </a:t>
            </a:r>
            <a:r>
              <a:rPr lang="en-US" smtClean="0">
                <a:solidFill>
                  <a:srgbClr val="CC0066"/>
                </a:solidFill>
              </a:rPr>
              <a:t>antibody</a:t>
            </a:r>
            <a:r>
              <a:rPr lang="en-US" smtClean="0"/>
              <a:t>, or an </a:t>
            </a:r>
            <a:r>
              <a:rPr lang="en-US" smtClean="0">
                <a:solidFill>
                  <a:srgbClr val="CC0066"/>
                </a:solidFill>
              </a:rPr>
              <a:t>antigen</a:t>
            </a:r>
            <a:r>
              <a:rPr lang="en-US" smtClean="0"/>
              <a:t>.</a:t>
            </a:r>
          </a:p>
          <a:p>
            <a:pPr eaLnBrk="1" hangingPunct="1"/>
            <a:endParaRPr lang="en-US" smtClean="0"/>
          </a:p>
          <a:p>
            <a:pPr eaLnBrk="1" hangingPunct="1"/>
            <a:endParaRPr lang="en-US" smtClean="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heckerboard(across)">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fade">
                                      <p:cBhvr>
                                        <p:cTn id="12" dur="500"/>
                                        <p:tgtEl>
                                          <p:spTgt spid="14339">
                                            <p:txEl>
                                              <p:pRg st="0" end="0"/>
                                            </p:txEl>
                                          </p:spTgt>
                                        </p:tgtEl>
                                      </p:cBhvr>
                                    </p:animEffect>
                                    <p:anim calcmode="lin" valueType="num">
                                      <p:cBhvr>
                                        <p:cTn id="13" dur="500" fill="hold"/>
                                        <p:tgtEl>
                                          <p:spTgt spid="14339">
                                            <p:txEl>
                                              <p:pRg st="0" end="0"/>
                                            </p:txEl>
                                          </p:spTgt>
                                        </p:tgtEl>
                                        <p:attrNameLst>
                                          <p:attrName>ppt_w</p:attrName>
                                        </p:attrNameLst>
                                      </p:cBhvr>
                                      <p:tavLst>
                                        <p:tav tm="0" fmla="#ppt_w*sin(2.5*pi*$)">
                                          <p:val>
                                            <p:fltVal val="0"/>
                                          </p:val>
                                        </p:tav>
                                        <p:tav tm="100000">
                                          <p:val>
                                            <p:fltVal val="1"/>
                                          </p:val>
                                        </p:tav>
                                      </p:tavLst>
                                    </p:anim>
                                    <p:anim calcmode="lin" valueType="num">
                                      <p:cBhvr>
                                        <p:cTn id="14" dur="500" fill="hold"/>
                                        <p:tgtEl>
                                          <p:spTgt spid="14339">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1433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3238" y="4983163"/>
            <a:ext cx="8183562" cy="1052512"/>
          </a:xfrm>
        </p:spPr>
        <p:txBody>
          <a:bodyPr/>
          <a:lstStyle/>
          <a:p>
            <a:pPr eaLnBrk="1" fontAlgn="auto" hangingPunct="1">
              <a:spcAft>
                <a:spcPts val="0"/>
              </a:spcAft>
              <a:defRPr/>
            </a:pPr>
            <a:r>
              <a:rPr lang="en-US" i="1" u="sng" dirty="0" smtClean="0">
                <a:solidFill>
                  <a:srgbClr val="CC3300"/>
                </a:solidFill>
              </a:rPr>
              <a:t>Antibodies</a:t>
            </a:r>
          </a:p>
        </p:txBody>
      </p:sp>
      <p:sp>
        <p:nvSpPr>
          <p:cNvPr id="15363" name="Rectangle 3"/>
          <p:cNvSpPr>
            <a:spLocks noGrp="1" noChangeArrowheads="1"/>
          </p:cNvSpPr>
          <p:nvPr>
            <p:ph idx="1"/>
          </p:nvPr>
        </p:nvSpPr>
        <p:spPr>
          <a:xfrm>
            <a:off x="304800" y="457200"/>
            <a:ext cx="8382000" cy="4953000"/>
          </a:xfrm>
        </p:spPr>
        <p:txBody>
          <a:bodyPr/>
          <a:lstStyle/>
          <a:p>
            <a:pPr eaLnBrk="1" hangingPunct="1"/>
            <a:r>
              <a:rPr lang="en-US" sz="3600" smtClean="0">
                <a:solidFill>
                  <a:srgbClr val="CC3300"/>
                </a:solidFill>
                <a:cs typeface="Times New Roman" pitchFamily="18" charset="0"/>
              </a:rPr>
              <a:t>Antibodies</a:t>
            </a:r>
            <a:r>
              <a:rPr lang="en-US" sz="3600" smtClean="0">
                <a:cs typeface="Times New Roman" pitchFamily="18" charset="0"/>
              </a:rPr>
              <a:t> possess high</a:t>
            </a:r>
            <a:r>
              <a:rPr lang="en-US" smtClean="0">
                <a:cs typeface="Times New Roman" pitchFamily="18" charset="0"/>
              </a:rPr>
              <a:t> </a:t>
            </a:r>
          </a:p>
          <a:p>
            <a:pPr eaLnBrk="1" hangingPunct="1">
              <a:buFontTx/>
              <a:buNone/>
            </a:pPr>
            <a:r>
              <a:rPr lang="en-US" smtClean="0">
                <a:cs typeface="Times New Roman" pitchFamily="18" charset="0"/>
              </a:rPr>
              <a:t>         </a:t>
            </a:r>
            <a:r>
              <a:rPr lang="en-US" smtClean="0">
                <a:solidFill>
                  <a:schemeClr val="hlink"/>
                </a:solidFill>
                <a:cs typeface="Times New Roman" pitchFamily="18" charset="0"/>
              </a:rPr>
              <a:t>a) specificity</a:t>
            </a:r>
            <a:r>
              <a:rPr lang="en-US" smtClean="0">
                <a:cs typeface="Times New Roman" pitchFamily="18" charset="0"/>
              </a:rPr>
              <a:t> </a:t>
            </a:r>
          </a:p>
          <a:p>
            <a:pPr eaLnBrk="1" hangingPunct="1">
              <a:buFontTx/>
              <a:buNone/>
            </a:pPr>
            <a:r>
              <a:rPr lang="en-US" smtClean="0">
                <a:cs typeface="Times New Roman" pitchFamily="18" charset="0"/>
              </a:rPr>
              <a:t>               and   </a:t>
            </a:r>
          </a:p>
          <a:p>
            <a:pPr eaLnBrk="1" hangingPunct="1">
              <a:buFontTx/>
              <a:buNone/>
            </a:pPr>
            <a:r>
              <a:rPr lang="en-US" smtClean="0">
                <a:solidFill>
                  <a:schemeClr val="hlink"/>
                </a:solidFill>
                <a:cs typeface="Times New Roman" pitchFamily="18" charset="0"/>
              </a:rPr>
              <a:t>          b) affinity</a:t>
            </a:r>
            <a:r>
              <a:rPr lang="en-US" smtClean="0">
                <a:cs typeface="Times New Roman" pitchFamily="18" charset="0"/>
              </a:rPr>
              <a:t> </a:t>
            </a:r>
          </a:p>
          <a:p>
            <a:pPr eaLnBrk="1" hangingPunct="1">
              <a:buFontTx/>
              <a:buNone/>
            </a:pPr>
            <a:r>
              <a:rPr lang="en-US" smtClean="0">
                <a:cs typeface="Times New Roman" pitchFamily="18" charset="0"/>
              </a:rPr>
              <a:t>      for a specific </a:t>
            </a:r>
            <a:r>
              <a:rPr lang="en-US" smtClean="0">
                <a:solidFill>
                  <a:srgbClr val="CC3300"/>
                </a:solidFill>
                <a:cs typeface="Times New Roman" pitchFamily="18" charset="0"/>
              </a:rPr>
              <a:t>antigen</a:t>
            </a:r>
            <a:r>
              <a:rPr lang="en-US" smtClean="0">
                <a:cs typeface="Times New Roman" pitchFamily="18" charset="0"/>
              </a:rPr>
              <a:t>. It is the specific binding of an antibody to an antigen that allows the detection of analytes by a variety of immunoassay methods.</a:t>
            </a:r>
            <a:r>
              <a:rPr lang="en-US" smtClean="0"/>
              <a:t/>
            </a:r>
            <a:br>
              <a:rPr lang="en-US" smtClean="0"/>
            </a:br>
            <a:endParaRPr lang="en-US" smtClean="0"/>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plus(in)">
                                      <p:cBhvr>
                                        <p:cTn id="7" dur="1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 calcmode="lin" valueType="num">
                                      <p:cBhvr>
                                        <p:cTn id="12" dur="500" fill="hold"/>
                                        <p:tgtEl>
                                          <p:spTgt spid="1536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363">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15363">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1536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15363">
                                            <p:txEl>
                                              <p:pRg st="1" end="1"/>
                                            </p:txEl>
                                          </p:spTgt>
                                        </p:tgtEl>
                                        <p:attrNameLst>
                                          <p:attrName>style.visibility</p:attrName>
                                        </p:attrNameLst>
                                      </p:cBhvr>
                                      <p:to>
                                        <p:strVal val="visible"/>
                                      </p:to>
                                    </p:set>
                                    <p:anim calcmode="lin" valueType="num">
                                      <p:cBhvr>
                                        <p:cTn id="20" dur="500" fill="hold"/>
                                        <p:tgtEl>
                                          <p:spTgt spid="15363">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5363">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5363">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1536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15363">
                                            <p:txEl>
                                              <p:pRg st="2" end="2"/>
                                            </p:txEl>
                                          </p:spTgt>
                                        </p:tgtEl>
                                        <p:attrNameLst>
                                          <p:attrName>style.visibility</p:attrName>
                                        </p:attrNameLst>
                                      </p:cBhvr>
                                      <p:to>
                                        <p:strVal val="visible"/>
                                      </p:to>
                                    </p:set>
                                    <p:anim calcmode="lin" valueType="num">
                                      <p:cBhvr>
                                        <p:cTn id="28" dur="500" fill="hold"/>
                                        <p:tgtEl>
                                          <p:spTgt spid="1536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5363">
                                            <p:txEl>
                                              <p:pRg st="2" end="2"/>
                                            </p:txEl>
                                          </p:spTgt>
                                        </p:tgtEl>
                                        <p:attrNameLst>
                                          <p:attrName>ppt_h</p:attrName>
                                        </p:attrNameLst>
                                      </p:cBhvr>
                                      <p:tavLst>
                                        <p:tav tm="0">
                                          <p:val>
                                            <p:fltVal val="0"/>
                                          </p:val>
                                        </p:tav>
                                        <p:tav tm="100000">
                                          <p:val>
                                            <p:strVal val="#ppt_h"/>
                                          </p:val>
                                        </p:tav>
                                      </p:tavLst>
                                    </p:anim>
                                    <p:anim calcmode="lin" valueType="num">
                                      <p:cBhvr>
                                        <p:cTn id="30" dur="500" fill="hold"/>
                                        <p:tgtEl>
                                          <p:spTgt spid="15363">
                                            <p:txEl>
                                              <p:pRg st="2" end="2"/>
                                            </p:txEl>
                                          </p:spTgt>
                                        </p:tgtEl>
                                        <p:attrNameLst>
                                          <p:attrName>style.rotation</p:attrName>
                                        </p:attrNameLst>
                                      </p:cBhvr>
                                      <p:tavLst>
                                        <p:tav tm="0">
                                          <p:val>
                                            <p:fltVal val="360"/>
                                          </p:val>
                                        </p:tav>
                                        <p:tav tm="100000">
                                          <p:val>
                                            <p:fltVal val="0"/>
                                          </p:val>
                                        </p:tav>
                                      </p:tavLst>
                                    </p:anim>
                                    <p:animEffect transition="in" filter="fade">
                                      <p:cBhvr>
                                        <p:cTn id="31" dur="500"/>
                                        <p:tgtEl>
                                          <p:spTgt spid="1536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15363">
                                            <p:txEl>
                                              <p:pRg st="3" end="3"/>
                                            </p:txEl>
                                          </p:spTgt>
                                        </p:tgtEl>
                                        <p:attrNameLst>
                                          <p:attrName>style.visibility</p:attrName>
                                        </p:attrNameLst>
                                      </p:cBhvr>
                                      <p:to>
                                        <p:strVal val="visible"/>
                                      </p:to>
                                    </p:set>
                                    <p:anim calcmode="lin" valueType="num">
                                      <p:cBhvr>
                                        <p:cTn id="36" dur="500" fill="hold"/>
                                        <p:tgtEl>
                                          <p:spTgt spid="15363">
                                            <p:txEl>
                                              <p:pRg st="3" end="3"/>
                                            </p:txEl>
                                          </p:spTgt>
                                        </p:tgtEl>
                                        <p:attrNameLst>
                                          <p:attrName>ppt_w</p:attrName>
                                        </p:attrNameLst>
                                      </p:cBhvr>
                                      <p:tavLst>
                                        <p:tav tm="0">
                                          <p:val>
                                            <p:fltVal val="0"/>
                                          </p:val>
                                        </p:tav>
                                        <p:tav tm="100000">
                                          <p:val>
                                            <p:strVal val="#ppt_w"/>
                                          </p:val>
                                        </p:tav>
                                      </p:tavLst>
                                    </p:anim>
                                    <p:anim calcmode="lin" valueType="num">
                                      <p:cBhvr>
                                        <p:cTn id="37" dur="500" fill="hold"/>
                                        <p:tgtEl>
                                          <p:spTgt spid="15363">
                                            <p:txEl>
                                              <p:pRg st="3" end="3"/>
                                            </p:txEl>
                                          </p:spTgt>
                                        </p:tgtEl>
                                        <p:attrNameLst>
                                          <p:attrName>ppt_h</p:attrName>
                                        </p:attrNameLst>
                                      </p:cBhvr>
                                      <p:tavLst>
                                        <p:tav tm="0">
                                          <p:val>
                                            <p:fltVal val="0"/>
                                          </p:val>
                                        </p:tav>
                                        <p:tav tm="100000">
                                          <p:val>
                                            <p:strVal val="#ppt_h"/>
                                          </p:val>
                                        </p:tav>
                                      </p:tavLst>
                                    </p:anim>
                                    <p:anim calcmode="lin" valueType="num">
                                      <p:cBhvr>
                                        <p:cTn id="38" dur="500" fill="hold"/>
                                        <p:tgtEl>
                                          <p:spTgt spid="15363">
                                            <p:txEl>
                                              <p:pRg st="3" end="3"/>
                                            </p:txEl>
                                          </p:spTgt>
                                        </p:tgtEl>
                                        <p:attrNameLst>
                                          <p:attrName>style.rotation</p:attrName>
                                        </p:attrNameLst>
                                      </p:cBhvr>
                                      <p:tavLst>
                                        <p:tav tm="0">
                                          <p:val>
                                            <p:fltVal val="360"/>
                                          </p:val>
                                        </p:tav>
                                        <p:tav tm="100000">
                                          <p:val>
                                            <p:fltVal val="0"/>
                                          </p:val>
                                        </p:tav>
                                      </p:tavLst>
                                    </p:anim>
                                    <p:animEffect transition="in" filter="fade">
                                      <p:cBhvr>
                                        <p:cTn id="39" dur="500"/>
                                        <p:tgtEl>
                                          <p:spTgt spid="1536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childTnLst>
                                    <p:set>
                                      <p:cBhvr>
                                        <p:cTn id="43" dur="1" fill="hold">
                                          <p:stCondLst>
                                            <p:cond delay="0"/>
                                          </p:stCondLst>
                                        </p:cTn>
                                        <p:tgtEl>
                                          <p:spTgt spid="15363">
                                            <p:txEl>
                                              <p:pRg st="4" end="4"/>
                                            </p:txEl>
                                          </p:spTgt>
                                        </p:tgtEl>
                                        <p:attrNameLst>
                                          <p:attrName>style.visibility</p:attrName>
                                        </p:attrNameLst>
                                      </p:cBhvr>
                                      <p:to>
                                        <p:strVal val="visible"/>
                                      </p:to>
                                    </p:set>
                                    <p:anim calcmode="lin" valueType="num">
                                      <p:cBhvr>
                                        <p:cTn id="44" dur="500" fill="hold"/>
                                        <p:tgtEl>
                                          <p:spTgt spid="15363">
                                            <p:txEl>
                                              <p:pRg st="4" end="4"/>
                                            </p:txEl>
                                          </p:spTgt>
                                        </p:tgtEl>
                                        <p:attrNameLst>
                                          <p:attrName>ppt_w</p:attrName>
                                        </p:attrNameLst>
                                      </p:cBhvr>
                                      <p:tavLst>
                                        <p:tav tm="0">
                                          <p:val>
                                            <p:fltVal val="0"/>
                                          </p:val>
                                        </p:tav>
                                        <p:tav tm="100000">
                                          <p:val>
                                            <p:strVal val="#ppt_w"/>
                                          </p:val>
                                        </p:tav>
                                      </p:tavLst>
                                    </p:anim>
                                    <p:anim calcmode="lin" valueType="num">
                                      <p:cBhvr>
                                        <p:cTn id="45" dur="500" fill="hold"/>
                                        <p:tgtEl>
                                          <p:spTgt spid="15363">
                                            <p:txEl>
                                              <p:pRg st="4" end="4"/>
                                            </p:txEl>
                                          </p:spTgt>
                                        </p:tgtEl>
                                        <p:attrNameLst>
                                          <p:attrName>ppt_h</p:attrName>
                                        </p:attrNameLst>
                                      </p:cBhvr>
                                      <p:tavLst>
                                        <p:tav tm="0">
                                          <p:val>
                                            <p:fltVal val="0"/>
                                          </p:val>
                                        </p:tav>
                                        <p:tav tm="100000">
                                          <p:val>
                                            <p:strVal val="#ppt_h"/>
                                          </p:val>
                                        </p:tav>
                                      </p:tavLst>
                                    </p:anim>
                                    <p:anim calcmode="lin" valueType="num">
                                      <p:cBhvr>
                                        <p:cTn id="46" dur="500" fill="hold"/>
                                        <p:tgtEl>
                                          <p:spTgt spid="15363">
                                            <p:txEl>
                                              <p:pRg st="4" end="4"/>
                                            </p:txEl>
                                          </p:spTgt>
                                        </p:tgtEl>
                                        <p:attrNameLst>
                                          <p:attrName>style.rotation</p:attrName>
                                        </p:attrNameLst>
                                      </p:cBhvr>
                                      <p:tavLst>
                                        <p:tav tm="0">
                                          <p:val>
                                            <p:fltVal val="360"/>
                                          </p:val>
                                        </p:tav>
                                        <p:tav tm="100000">
                                          <p:val>
                                            <p:fltVal val="0"/>
                                          </p:val>
                                        </p:tav>
                                      </p:tavLst>
                                    </p:anim>
                                    <p:animEffect transition="in" filter="fade">
                                      <p:cBhvr>
                                        <p:cTn id="47" dur="500"/>
                                        <p:tgtEl>
                                          <p:spTgt spid="153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536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Custom 1">
      <a:dk1>
        <a:sysClr val="windowText" lastClr="000000"/>
      </a:dk1>
      <a:lt1>
        <a:srgbClr val="DFCE04"/>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AD6352B50C5AF43AFED6A49C6764433" ma:contentTypeVersion="0" ma:contentTypeDescription="Create a new document." ma:contentTypeScope="" ma:versionID="5126d02c74848aa3411cdcae2e28f69a">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4ED0340-8419-4322-AA82-6619239494A0}">
  <ds:schemaRefs>
    <ds:schemaRef ds:uri="http://schemas.microsoft.com/sharepoint/v3/contenttype/forms"/>
  </ds:schemaRefs>
</ds:datastoreItem>
</file>

<file path=customXml/itemProps2.xml><?xml version="1.0" encoding="utf-8"?>
<ds:datastoreItem xmlns:ds="http://schemas.openxmlformats.org/officeDocument/2006/customXml" ds:itemID="{874B38E1-DD6C-451B-AD66-FEDDEE2334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75C0C99-5BC5-4BE4-9B7A-DBF088C93301}">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Aspect</Template>
  <TotalTime>821</TotalTime>
  <Words>1473</Words>
  <Application>Microsoft Office PowerPoint</Application>
  <PresentationFormat>Экран (4:3)</PresentationFormat>
  <Paragraphs>165</Paragraphs>
  <Slides>41</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41</vt:i4>
      </vt:variant>
    </vt:vector>
  </HeadingPairs>
  <TitlesOfParts>
    <vt:vector size="51" baseType="lpstr">
      <vt:lpstr>Arial</vt:lpstr>
      <vt:lpstr>Verdana</vt:lpstr>
      <vt:lpstr>Wingdings 2</vt:lpstr>
      <vt:lpstr>Calibri</vt:lpstr>
      <vt:lpstr>Lucida Handwriting</vt:lpstr>
      <vt:lpstr>Times New Roman</vt:lpstr>
      <vt:lpstr>Wingdings</vt:lpstr>
      <vt:lpstr>Courier New</vt:lpstr>
      <vt:lpstr>Arial Black</vt:lpstr>
      <vt:lpstr>Aspect</vt:lpstr>
      <vt:lpstr>RADIOIMMUNOASSAY </vt:lpstr>
      <vt:lpstr>CONTENTS</vt:lpstr>
      <vt:lpstr>Слайд 3</vt:lpstr>
      <vt:lpstr>“Immuno”&amp; “assay” </vt:lpstr>
      <vt:lpstr>DEFINITION</vt:lpstr>
      <vt:lpstr>Immunoassay: Antibodies, Antigens and Analytes Defined</vt:lpstr>
      <vt:lpstr>An Antigen</vt:lpstr>
      <vt:lpstr>An analyte</vt:lpstr>
      <vt:lpstr>Antibodies</vt:lpstr>
      <vt:lpstr>Structure of Antibodies</vt:lpstr>
      <vt:lpstr>Слайд 11</vt:lpstr>
      <vt:lpstr>Preparation of Polyclonal and Monoclonal Antibodies</vt:lpstr>
      <vt:lpstr>Слайд 13</vt:lpstr>
      <vt:lpstr>Monoclonal antibodies</vt:lpstr>
      <vt:lpstr>An advantage</vt:lpstr>
      <vt:lpstr>Слайд 16</vt:lpstr>
      <vt:lpstr>Categories of Immunoassay Methodologies</vt:lpstr>
      <vt:lpstr>labelled material</vt:lpstr>
      <vt:lpstr>Слайд 19</vt:lpstr>
      <vt:lpstr>Competitive and Noncompetitive Immunoassays</vt:lpstr>
      <vt:lpstr>Competitive Format </vt:lpstr>
      <vt:lpstr>Noncompetitive (Sandwich) Method</vt:lpstr>
      <vt:lpstr>Слайд 23</vt:lpstr>
      <vt:lpstr>Homogeneous and Heterogeneous Immunoassay Methods</vt:lpstr>
      <vt:lpstr>Слайд 25</vt:lpstr>
      <vt:lpstr> Types of Immunoassays</vt:lpstr>
      <vt:lpstr>   TYPES OF IMMUNOASSAY CONT’D</vt:lpstr>
      <vt:lpstr>  TYPES OF IMMUNOASSAY CONT’D</vt:lpstr>
      <vt:lpstr>TYPES OF IMMUNO ASSAY CONT’D</vt:lpstr>
      <vt:lpstr>                DEFINITION</vt:lpstr>
      <vt:lpstr>Слайд 31</vt:lpstr>
      <vt:lpstr>Слайд 32</vt:lpstr>
      <vt:lpstr>Solid Phase RIA: </vt:lpstr>
      <vt:lpstr>Слайд 34</vt:lpstr>
      <vt:lpstr>Слайд 35</vt:lpstr>
      <vt:lpstr>Слайд 36</vt:lpstr>
      <vt:lpstr>Слайд 37</vt:lpstr>
      <vt:lpstr>Слайд 38</vt:lpstr>
      <vt:lpstr>Applications of Radioimmunoassay</vt:lpstr>
      <vt:lpstr>Слайд 40</vt:lpstr>
      <vt:lpstr>Слайд 41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Immunoassays </dc:title>
  <dc:creator> Dr.Maha Daghestani</dc:creator>
  <cp:lastModifiedBy>Запорожский национальный университет</cp:lastModifiedBy>
  <cp:revision>81</cp:revision>
  <dcterms:created xsi:type="dcterms:W3CDTF">2007-04-30T16:54:57Z</dcterms:created>
  <dcterms:modified xsi:type="dcterms:W3CDTF">2014-11-12T13:24:34Z</dcterms:modified>
</cp:coreProperties>
</file>