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65" r:id="rId4"/>
    <p:sldId id="258" r:id="rId5"/>
    <p:sldId id="259" r:id="rId6"/>
    <p:sldId id="260" r:id="rId7"/>
    <p:sldId id="263" r:id="rId8"/>
    <p:sldId id="261" r:id="rId9"/>
    <p:sldId id="262" r:id="rId10"/>
    <p:sldId id="264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9344" autoAdjust="0"/>
    <p:restoredTop sz="90929"/>
  </p:normalViewPr>
  <p:slideViewPr>
    <p:cSldViewPr>
      <p:cViewPr>
        <p:scale>
          <a:sx n="50" d="100"/>
          <a:sy n="50" d="100"/>
        </p:scale>
        <p:origin x="-91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82"/>
    </p:cViewPr>
  </p:sorterViewPr>
  <p:notesViewPr>
    <p:cSldViewPr>
      <p:cViewPr varScale="1">
        <p:scale>
          <a:sx n="43" d="100"/>
          <a:sy n="43" d="100"/>
        </p:scale>
        <p:origin x="-142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AC62FB7-4172-4304-B669-2E4767C5D39B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266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A078A14-F29E-4EF8-AB4A-330D58915FCF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818664-567B-466C-AED4-DA214CF37DAF}" type="slidenum">
              <a:rPr lang="en-GB"/>
              <a:pPr/>
              <a:t>6</a:t>
            </a:fld>
            <a:endParaRPr lang="en-GB"/>
          </a:p>
        </p:txBody>
      </p:sp>
      <p:sp>
        <p:nvSpPr>
          <p:cNvPr id="276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457200" y="2363788"/>
            <a:ext cx="8153400" cy="1600200"/>
            <a:chOff x="288" y="1489"/>
            <a:chExt cx="5136" cy="1008"/>
          </a:xfrm>
        </p:grpSpPr>
        <p:sp>
          <p:nvSpPr>
            <p:cNvPr id="6147" name="Arc 3"/>
            <p:cNvSpPr>
              <a:spLocks/>
            </p:cNvSpPr>
            <p:nvPr/>
          </p:nvSpPr>
          <p:spPr bwMode="invGray">
            <a:xfrm>
              <a:off x="3595" y="1489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invGray">
            <a:xfrm>
              <a:off x="3548" y="1593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" name="Arc 5"/>
            <p:cNvSpPr>
              <a:spLocks/>
            </p:cNvSpPr>
            <p:nvPr/>
          </p:nvSpPr>
          <p:spPr bwMode="invGray">
            <a:xfrm>
              <a:off x="3521" y="1732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0" name="AutoShape 6"/>
            <p:cNvSpPr>
              <a:spLocks noChangeArrowheads="1"/>
            </p:cNvSpPr>
            <p:nvPr/>
          </p:nvSpPr>
          <p:spPr bwMode="invGray">
            <a:xfrm>
              <a:off x="288" y="1940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51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1BBBEDE-D23F-4DD4-8A98-C27631E2514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1451F-CD34-443D-A472-D83E7A2E0BA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6E276-6996-4C22-9FB0-943444A9989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30DEA-1A8A-43C6-9FF3-D67496A2671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C0523-8556-4085-BC69-45F618546D4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C89422-9749-42B0-AB92-85A5E477D89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24C2A-3B81-42E5-8451-A4F727F3535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7C787-F5FC-4C72-9A40-C09BEEC5264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60031-8895-4D22-9443-9F4EFEA503F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12D11-49BE-4A93-B89A-0C8CCE246F4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A0C19-5F1C-4EF3-A9AC-D6898AF8BE5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457200" y="992188"/>
            <a:ext cx="8153400" cy="1600200"/>
            <a:chOff x="288" y="625"/>
            <a:chExt cx="5136" cy="1008"/>
          </a:xfrm>
        </p:grpSpPr>
        <p:sp>
          <p:nvSpPr>
            <p:cNvPr id="5123" name="Arc 3"/>
            <p:cNvSpPr>
              <a:spLocks/>
            </p:cNvSpPr>
            <p:nvPr/>
          </p:nvSpPr>
          <p:spPr bwMode="invGray">
            <a:xfrm>
              <a:off x="3595" y="625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4" name="Arc 4"/>
            <p:cNvSpPr>
              <a:spLocks/>
            </p:cNvSpPr>
            <p:nvPr/>
          </p:nvSpPr>
          <p:spPr bwMode="invGray">
            <a:xfrm>
              <a:off x="3548" y="729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5" name="Arc 5"/>
            <p:cNvSpPr>
              <a:spLocks/>
            </p:cNvSpPr>
            <p:nvPr/>
          </p:nvSpPr>
          <p:spPr bwMode="invGray">
            <a:xfrm>
              <a:off x="3521" y="868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6" name="AutoShape 6"/>
            <p:cNvSpPr>
              <a:spLocks noChangeArrowheads="1"/>
            </p:cNvSpPr>
            <p:nvPr/>
          </p:nvSpPr>
          <p:spPr bwMode="invGray">
            <a:xfrm>
              <a:off x="288" y="1076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i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i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chemeClr val="tx1"/>
                </a:solidFill>
                <a:latin typeface="Arial" charset="0"/>
              </a:defRPr>
            </a:lvl1pPr>
          </a:lstStyle>
          <a:p>
            <a:fld id="{823EBF6A-B7C6-413B-886C-CECD41F47FEC}" type="slidenum">
              <a:rPr lang="en-GB"/>
              <a:pPr/>
              <a:t>‹#›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8153400" cy="2438400"/>
          </a:xfrm>
        </p:spPr>
        <p:txBody>
          <a:bodyPr/>
          <a:lstStyle/>
          <a:p>
            <a:pPr algn="ctr"/>
            <a:r>
              <a:rPr lang="en-GB"/>
              <a:t>Radioimmunoassay </a:t>
            </a:r>
            <a:br>
              <a:rPr lang="en-GB"/>
            </a:br>
            <a:r>
              <a:rPr lang="en-GB"/>
              <a:t>&amp;</a:t>
            </a:r>
            <a:br>
              <a:rPr lang="en-GB"/>
            </a:br>
            <a:r>
              <a:rPr lang="en-GB"/>
              <a:t>Enzyme Linked Immunosorbent Assay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M K Unnikrishnan [Aug 2006]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09600"/>
          </a:xfrm>
        </p:spPr>
        <p:txBody>
          <a:bodyPr/>
          <a:lstStyle/>
          <a:p>
            <a:r>
              <a:rPr lang="en-GB"/>
              <a:t>Advantages of ELISA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153400" cy="5105400"/>
          </a:xfrm>
        </p:spPr>
        <p:txBody>
          <a:bodyPr/>
          <a:lstStyle/>
          <a:p>
            <a:r>
              <a:rPr lang="en-GB" sz="2800"/>
              <a:t>Sensitive: nanogram levels or lower</a:t>
            </a:r>
          </a:p>
          <a:p>
            <a:r>
              <a:rPr lang="en-GB" sz="2800"/>
              <a:t>Reproducible</a:t>
            </a:r>
          </a:p>
          <a:p>
            <a:r>
              <a:rPr lang="en-GB" sz="2800"/>
              <a:t>Minimal reagents</a:t>
            </a:r>
          </a:p>
          <a:p>
            <a:r>
              <a:rPr lang="en-GB" sz="2800"/>
              <a:t>Qualitative &amp; Quantitative </a:t>
            </a:r>
          </a:p>
          <a:p>
            <a:pPr lvl="1"/>
            <a:r>
              <a:rPr lang="en-GB" sz="2400"/>
              <a:t>Qualitative </a:t>
            </a:r>
            <a:r>
              <a:rPr lang="en-GB" sz="2400">
                <a:sym typeface="Wingdings" pitchFamily="2" charset="2"/>
              </a:rPr>
              <a:t></a:t>
            </a:r>
            <a:r>
              <a:rPr lang="en-GB" sz="2400"/>
              <a:t> Eg HIV testing </a:t>
            </a:r>
          </a:p>
          <a:p>
            <a:pPr lvl="1"/>
            <a:r>
              <a:rPr lang="en-GB" sz="2400"/>
              <a:t>quantitative assays  </a:t>
            </a:r>
            <a:r>
              <a:rPr lang="en-GB" sz="2400">
                <a:sym typeface="Wingdings" pitchFamily="2" charset="2"/>
              </a:rPr>
              <a:t></a:t>
            </a:r>
            <a:r>
              <a:rPr lang="en-GB" sz="2400"/>
              <a:t> Eg Ther. Drug Monitoring </a:t>
            </a:r>
          </a:p>
          <a:p>
            <a:r>
              <a:rPr lang="en-GB" sz="2800"/>
              <a:t>Greater scope : Wells can be coated with  Antigens OR  Antibodies  </a:t>
            </a:r>
          </a:p>
          <a:p>
            <a:r>
              <a:rPr lang="en-GB" sz="2800"/>
              <a:t>Suitable for automation </a:t>
            </a:r>
            <a:r>
              <a:rPr lang="en-GB" sz="2800">
                <a:sym typeface="Wingdings" pitchFamily="2" charset="2"/>
              </a:rPr>
              <a:t>high speed</a:t>
            </a:r>
            <a:endParaRPr lang="en-GB" sz="2800"/>
          </a:p>
          <a:p>
            <a:r>
              <a:rPr lang="en-GB" sz="2800"/>
              <a:t>NO radiation hazards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990600"/>
          </a:xfrm>
        </p:spPr>
        <p:txBody>
          <a:bodyPr/>
          <a:lstStyle/>
          <a:p>
            <a:r>
              <a:rPr lang="en-GB"/>
              <a:t>Types of ELISA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525780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GB"/>
              <a:t>Noncompetitive binding assay or Sandwich method</a:t>
            </a:r>
          </a:p>
          <a:p>
            <a:pPr marL="990600" lvl="1" indent="-533400">
              <a:buFontTx/>
              <a:buAutoNum type="arabicPeriod"/>
            </a:pPr>
            <a:r>
              <a:rPr lang="en-GB"/>
              <a:t>Antigen measuring system [Titrewells coated with antibodies ;  Enzyme labelled antibodies]</a:t>
            </a:r>
          </a:p>
          <a:p>
            <a:pPr marL="990600" lvl="1" indent="-533400">
              <a:buFontTx/>
              <a:buAutoNum type="arabicPeriod"/>
            </a:pPr>
            <a:r>
              <a:rPr lang="en-GB"/>
              <a:t>Antibody measuring system [Titrewells coated with antigens ; Enzyme labelled antiantibodies]</a:t>
            </a:r>
          </a:p>
          <a:p>
            <a:pPr marL="609600" indent="-609600">
              <a:buFontTx/>
              <a:buAutoNum type="arabicPeriod"/>
            </a:pPr>
            <a:r>
              <a:rPr lang="en-GB"/>
              <a:t>Competitive binding assay </a:t>
            </a:r>
            <a:r>
              <a:rPr lang="en-GB" sz="2800"/>
              <a:t>[Titrewells coated with antibodies ; Enzyme labelled antigens]</a:t>
            </a:r>
          </a:p>
          <a:p>
            <a:pPr marL="609600" indent="-609600">
              <a:buFontTx/>
              <a:buAutoNum type="arabicPeriod"/>
            </a:pPr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r>
              <a:rPr lang="en-GB"/>
              <a:t>Noncompetitive or Sandwich Assay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7772400" cy="5334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Antigen measuring system</a:t>
            </a:r>
          </a:p>
          <a:p>
            <a:pPr lvl="1">
              <a:lnSpc>
                <a:spcPct val="90000"/>
              </a:lnSpc>
            </a:pPr>
            <a:r>
              <a:rPr lang="en-GB"/>
              <a:t>Titre wells coated with suitable antibody</a:t>
            </a:r>
          </a:p>
          <a:p>
            <a:pPr lvl="1">
              <a:lnSpc>
                <a:spcPct val="90000"/>
              </a:lnSpc>
            </a:pPr>
            <a:r>
              <a:rPr lang="en-GB"/>
              <a:t>Add patient sample containing the antigen</a:t>
            </a:r>
          </a:p>
          <a:p>
            <a:pPr lvl="1">
              <a:lnSpc>
                <a:spcPct val="90000"/>
              </a:lnSpc>
            </a:pPr>
            <a:r>
              <a:rPr lang="en-GB"/>
              <a:t>Incubate: till antigen antibody reaction is complete</a:t>
            </a:r>
          </a:p>
          <a:p>
            <a:pPr lvl="1">
              <a:lnSpc>
                <a:spcPct val="90000"/>
              </a:lnSpc>
            </a:pPr>
            <a:r>
              <a:rPr lang="en-GB"/>
              <a:t>Wash</a:t>
            </a:r>
            <a:r>
              <a:rPr lang="en-GB">
                <a:sym typeface="Wingdings" pitchFamily="2" charset="2"/>
              </a:rPr>
              <a:t> remove unbound antigen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Add Antibody labelled with Enzyme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Incubate till antigen binds labelled antibody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Wash  remove unbound labelled antibody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Add substrate ;  incubate </a:t>
            </a:r>
          </a:p>
          <a:p>
            <a:pPr lvl="1">
              <a:lnSpc>
                <a:spcPct val="90000"/>
              </a:lnSpc>
            </a:pPr>
            <a:r>
              <a:rPr lang="en-GB"/>
              <a:t>Enzyme  + Substrate  </a:t>
            </a:r>
            <a:r>
              <a:rPr lang="en-GB">
                <a:sym typeface="Wingdings" pitchFamily="2" charset="2"/>
              </a:rPr>
              <a:t> Product  measure colour</a:t>
            </a:r>
          </a:p>
          <a:p>
            <a:pPr lvl="1">
              <a:lnSpc>
                <a:spcPct val="90000"/>
              </a:lnSpc>
            </a:pPr>
            <a:r>
              <a:rPr lang="en-GB"/>
              <a:t>Colour proportional to antigen in patient sample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/>
          <a:lstStyle/>
          <a:p>
            <a:r>
              <a:rPr lang="en-GB"/>
              <a:t>Noncompetitive or Sandwich Assay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8001000" cy="5410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 b="1"/>
              <a:t>Antibody  measuring system</a:t>
            </a:r>
          </a:p>
          <a:p>
            <a:pPr lvl="1">
              <a:lnSpc>
                <a:spcPct val="90000"/>
              </a:lnSpc>
            </a:pPr>
            <a:r>
              <a:rPr lang="en-GB"/>
              <a:t>Titre wells coated with suitable antigen</a:t>
            </a:r>
          </a:p>
          <a:p>
            <a:pPr lvl="1">
              <a:lnSpc>
                <a:spcPct val="90000"/>
              </a:lnSpc>
            </a:pPr>
            <a:r>
              <a:rPr lang="en-GB"/>
              <a:t>Add patient sample containing the antibody</a:t>
            </a:r>
          </a:p>
          <a:p>
            <a:pPr lvl="1">
              <a:lnSpc>
                <a:spcPct val="90000"/>
              </a:lnSpc>
            </a:pPr>
            <a:r>
              <a:rPr lang="en-GB"/>
              <a:t>Incubate: till antigen antibody reaction is complete</a:t>
            </a:r>
          </a:p>
          <a:p>
            <a:pPr lvl="1">
              <a:lnSpc>
                <a:spcPct val="90000"/>
              </a:lnSpc>
            </a:pPr>
            <a:r>
              <a:rPr lang="en-GB"/>
              <a:t>Wash</a:t>
            </a:r>
            <a:r>
              <a:rPr lang="en-GB">
                <a:sym typeface="Wingdings" pitchFamily="2" charset="2"/>
              </a:rPr>
              <a:t> remove unbound antibody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Add </a:t>
            </a:r>
            <a:r>
              <a:rPr lang="en-GB" b="1">
                <a:sym typeface="Wingdings" pitchFamily="2" charset="2"/>
              </a:rPr>
              <a:t>Antiantibody</a:t>
            </a:r>
            <a:r>
              <a:rPr lang="en-GB">
                <a:sym typeface="Wingdings" pitchFamily="2" charset="2"/>
              </a:rPr>
              <a:t>  labelled with Enzyme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Incubate till </a:t>
            </a:r>
            <a:r>
              <a:rPr lang="en-GB" b="1">
                <a:sym typeface="Wingdings" pitchFamily="2" charset="2"/>
              </a:rPr>
              <a:t>labelled antiantibodies</a:t>
            </a:r>
            <a:r>
              <a:rPr lang="en-GB">
                <a:sym typeface="Wingdings" pitchFamily="2" charset="2"/>
              </a:rPr>
              <a:t>  binds  antigen-antibody complex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Wash  remove unbound </a:t>
            </a:r>
            <a:r>
              <a:rPr lang="en-GB" b="1">
                <a:sym typeface="Wingdings" pitchFamily="2" charset="2"/>
              </a:rPr>
              <a:t>labelled antiantibody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Add substrate ;  incubate </a:t>
            </a:r>
          </a:p>
          <a:p>
            <a:pPr lvl="1">
              <a:lnSpc>
                <a:spcPct val="90000"/>
              </a:lnSpc>
            </a:pPr>
            <a:r>
              <a:rPr lang="en-GB"/>
              <a:t>Enzyme  + Substrate  </a:t>
            </a:r>
            <a:r>
              <a:rPr lang="en-GB">
                <a:sym typeface="Wingdings" pitchFamily="2" charset="2"/>
              </a:rPr>
              <a:t> Product  measure colour</a:t>
            </a:r>
          </a:p>
          <a:p>
            <a:pPr lvl="1">
              <a:lnSpc>
                <a:spcPct val="90000"/>
              </a:lnSpc>
            </a:pPr>
            <a:r>
              <a:rPr lang="en-GB"/>
              <a:t>Colour proportional to antibody in patient sample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Competitive binding assay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648200"/>
          </a:xfrm>
        </p:spPr>
        <p:txBody>
          <a:bodyPr/>
          <a:lstStyle/>
          <a:p>
            <a:r>
              <a:rPr lang="en-GB" sz="2800"/>
              <a:t>Titrewells coated with antibodies</a:t>
            </a:r>
          </a:p>
          <a:p>
            <a:r>
              <a:rPr lang="en-GB" sz="2800"/>
              <a:t>Known quantities of patient sample containing antigen  +  antigen labelled with enzyme</a:t>
            </a:r>
          </a:p>
          <a:p>
            <a:r>
              <a:rPr lang="en-GB" sz="2800"/>
              <a:t>Incubate: till antigen antibody reaction is complete</a:t>
            </a:r>
          </a:p>
          <a:p>
            <a:r>
              <a:rPr lang="en-GB" sz="2800"/>
              <a:t>Wash</a:t>
            </a:r>
            <a:r>
              <a:rPr lang="en-GB" sz="2800">
                <a:sym typeface="Wingdings" pitchFamily="2" charset="2"/>
              </a:rPr>
              <a:t> remove unbound antigens</a:t>
            </a:r>
          </a:p>
          <a:p>
            <a:r>
              <a:rPr lang="en-GB" sz="2800">
                <a:sym typeface="Wingdings" pitchFamily="2" charset="2"/>
              </a:rPr>
              <a:t>Add substrate ;  incubate </a:t>
            </a:r>
          </a:p>
          <a:p>
            <a:r>
              <a:rPr lang="en-GB" sz="2800"/>
              <a:t>Enzyme  + Substrate  </a:t>
            </a:r>
            <a:r>
              <a:rPr lang="en-GB" sz="2800">
                <a:sym typeface="Wingdings" pitchFamily="2" charset="2"/>
              </a:rPr>
              <a:t> Product  measure colour</a:t>
            </a:r>
          </a:p>
          <a:p>
            <a:r>
              <a:rPr lang="en-GB" sz="2800"/>
              <a:t>Colour inversely related to  antigen in patient sample</a:t>
            </a:r>
          </a:p>
          <a:p>
            <a:endParaRPr lang="en-GB" sz="2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914400"/>
          </a:xfrm>
        </p:spPr>
        <p:txBody>
          <a:bodyPr/>
          <a:lstStyle/>
          <a:p>
            <a:r>
              <a:rPr lang="en-GB"/>
              <a:t>Enzyme labels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Enzyme labels should have high specific reactivity</a:t>
            </a:r>
          </a:p>
          <a:p>
            <a:pPr>
              <a:lnSpc>
                <a:spcPct val="90000"/>
              </a:lnSpc>
            </a:pPr>
            <a:r>
              <a:rPr lang="en-GB" sz="2800"/>
              <a:t>Should be easily coupled to ligands &amp; the labelled complex must be stable</a:t>
            </a:r>
          </a:p>
          <a:p>
            <a:pPr>
              <a:lnSpc>
                <a:spcPct val="90000"/>
              </a:lnSpc>
            </a:pPr>
            <a:r>
              <a:rPr lang="en-GB" sz="2800"/>
              <a:t>The reactivity should be retained after  linking of the enzyme to the antigen/antibody</a:t>
            </a:r>
          </a:p>
          <a:p>
            <a:pPr>
              <a:lnSpc>
                <a:spcPct val="90000"/>
              </a:lnSpc>
            </a:pPr>
            <a:r>
              <a:rPr lang="en-GB" sz="2800"/>
              <a:t>The chosen enzymes should not be normally present in the patient samples</a:t>
            </a:r>
          </a:p>
          <a:p>
            <a:pPr>
              <a:lnSpc>
                <a:spcPct val="90000"/>
              </a:lnSpc>
            </a:pPr>
            <a:r>
              <a:rPr lang="en-GB" sz="2800"/>
              <a:t>Examples of enzyme labels</a:t>
            </a:r>
          </a:p>
          <a:p>
            <a:pPr lvl="1">
              <a:lnSpc>
                <a:spcPct val="90000"/>
              </a:lnSpc>
            </a:pPr>
            <a:r>
              <a:rPr lang="en-GB" sz="2400"/>
              <a:t>Horse radish peroxidase, Alkaline phosphatase, Glucose oxidase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924800" cy="1143000"/>
          </a:xfrm>
        </p:spPr>
        <p:txBody>
          <a:bodyPr/>
          <a:lstStyle/>
          <a:p>
            <a:r>
              <a:rPr lang="en-GB"/>
              <a:t>Applications  of Immunoassays</a:t>
            </a:r>
            <a:br>
              <a:rPr lang="en-GB"/>
            </a:br>
            <a:r>
              <a:rPr lang="en-GB"/>
              <a:t>[RIA &amp; ELISA]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191000"/>
          </a:xfrm>
        </p:spPr>
        <p:txBody>
          <a:bodyPr/>
          <a:lstStyle/>
          <a:p>
            <a:r>
              <a:rPr lang="en-GB" sz="2800"/>
              <a:t>Analysis of hormones, vitamins, metabolites, diagnostic  markers</a:t>
            </a:r>
          </a:p>
          <a:p>
            <a:pPr lvl="1"/>
            <a:r>
              <a:rPr lang="en-GB" sz="2400"/>
              <a:t>Eg. ACTH, FSH, T3, T4, Glucagon, Insulin, Testosterone, vitamin B12, prostaglandins, glucocorticoids, </a:t>
            </a:r>
          </a:p>
          <a:p>
            <a:r>
              <a:rPr lang="en-GB" sz="2800"/>
              <a:t>Therapeutic drug monitoring: </a:t>
            </a:r>
          </a:p>
          <a:p>
            <a:pPr lvl="1"/>
            <a:r>
              <a:rPr lang="en-GB" sz="2400"/>
              <a:t>Barbiturates, morphine, digoxin, </a:t>
            </a:r>
          </a:p>
          <a:p>
            <a:r>
              <a:rPr lang="en-GB" sz="2800"/>
              <a:t>Diagnostic procedures for detecting infection </a:t>
            </a:r>
          </a:p>
          <a:p>
            <a:pPr lvl="1"/>
            <a:r>
              <a:rPr lang="en-GB" sz="2400"/>
              <a:t>HIV, Hepatitis A, B etc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09600"/>
          </a:xfrm>
        </p:spPr>
        <p:txBody>
          <a:bodyPr/>
          <a:lstStyle/>
          <a:p>
            <a:r>
              <a:rPr lang="en-GB"/>
              <a:t>Principle of Radioimmunoassay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7724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Principle: Uses an immune reaction [Antigen – Antibody reaction] to  estimate a ligand 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/>
          </a:p>
          <a:p>
            <a:pPr lvl="1">
              <a:lnSpc>
                <a:spcPct val="90000"/>
              </a:lnSpc>
              <a:buFontTx/>
              <a:buNone/>
            </a:pPr>
            <a:r>
              <a:rPr lang="en-GB" b="1"/>
              <a:t>Ag + Ag* + Ab </a:t>
            </a:r>
            <a:r>
              <a:rPr lang="en-GB" b="1">
                <a:sym typeface="Wingdings" pitchFamily="2" charset="2"/>
              </a:rPr>
              <a:t> AgAb + Ag*Ab + Ag + Ab*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GB" b="1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Unbound Ag* and Ag washed out  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Radioactivity of bound residue measured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Ligand conc is inversely related to radioactivity</a:t>
            </a:r>
            <a:r>
              <a:rPr lang="en-GB"/>
              <a:t> 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GB"/>
          </a:p>
          <a:p>
            <a:pPr lvl="1">
              <a:lnSpc>
                <a:spcPct val="90000"/>
              </a:lnSpc>
              <a:buFontTx/>
              <a:buNone/>
            </a:pPr>
            <a:r>
              <a:rPr lang="en-GB"/>
              <a:t>[Ag : ligand to be measured ; Ag* radiolabelled ligand]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r>
              <a:rPr lang="en-GB"/>
              <a:t>Advantages &amp; Disadvantages of RIA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Advantages</a:t>
            </a:r>
          </a:p>
          <a:p>
            <a:pPr lvl="1">
              <a:lnSpc>
                <a:spcPct val="90000"/>
              </a:lnSpc>
            </a:pPr>
            <a:r>
              <a:rPr lang="en-GB"/>
              <a:t>Highly specific:   Immune reactions are specific</a:t>
            </a:r>
          </a:p>
          <a:p>
            <a:pPr lvl="1">
              <a:lnSpc>
                <a:spcPct val="90000"/>
              </a:lnSpc>
            </a:pPr>
            <a:r>
              <a:rPr lang="en-GB"/>
              <a:t>High sensitivity : Immune reactions are sensitive</a:t>
            </a:r>
          </a:p>
          <a:p>
            <a:pPr>
              <a:lnSpc>
                <a:spcPct val="90000"/>
              </a:lnSpc>
            </a:pPr>
            <a:r>
              <a:rPr lang="en-GB"/>
              <a:t>Disadvantages </a:t>
            </a:r>
          </a:p>
          <a:p>
            <a:pPr lvl="1">
              <a:lnSpc>
                <a:spcPct val="90000"/>
              </a:lnSpc>
            </a:pPr>
            <a:r>
              <a:rPr lang="en-GB"/>
              <a:t>Radiation hazards: Uses radiolabelled reagents</a:t>
            </a:r>
          </a:p>
          <a:p>
            <a:pPr lvl="1">
              <a:lnSpc>
                <a:spcPct val="90000"/>
              </a:lnSpc>
            </a:pPr>
            <a:r>
              <a:rPr lang="en-GB"/>
              <a:t>Requires specially trained persons</a:t>
            </a:r>
          </a:p>
          <a:p>
            <a:pPr lvl="1">
              <a:lnSpc>
                <a:spcPct val="90000"/>
              </a:lnSpc>
            </a:pPr>
            <a:r>
              <a:rPr lang="en-GB"/>
              <a:t>Labs require special license to handle radioactive material</a:t>
            </a:r>
          </a:p>
          <a:p>
            <a:pPr lvl="1">
              <a:lnSpc>
                <a:spcPct val="90000"/>
              </a:lnSpc>
            </a:pPr>
            <a:r>
              <a:rPr lang="en-GB"/>
              <a:t>Requires special arrangements for </a:t>
            </a:r>
          </a:p>
          <a:p>
            <a:pPr lvl="2">
              <a:lnSpc>
                <a:spcPct val="90000"/>
              </a:lnSpc>
            </a:pPr>
            <a:r>
              <a:rPr lang="en-GB"/>
              <a:t>Requisition, storage of  radioactive material </a:t>
            </a:r>
          </a:p>
          <a:p>
            <a:pPr lvl="2">
              <a:lnSpc>
                <a:spcPct val="90000"/>
              </a:lnSpc>
            </a:pPr>
            <a:r>
              <a:rPr lang="en-GB"/>
              <a:t>radioactive waste disposal. </a:t>
            </a:r>
          </a:p>
          <a:p>
            <a:pPr>
              <a:lnSpc>
                <a:spcPct val="90000"/>
              </a:lnSpc>
            </a:pPr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for RIA</a:t>
            </a:r>
            <a:endParaRPr lang="en-GB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03860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GB" sz="3600"/>
              <a:t>Preparation &amp; characterisation of the Antigen [Ligand to be analysed] </a:t>
            </a:r>
          </a:p>
          <a:p>
            <a:pPr marL="609600" indent="-609600">
              <a:buFontTx/>
              <a:buAutoNum type="arabicPeriod"/>
            </a:pPr>
            <a:r>
              <a:rPr lang="en-GB" sz="3600"/>
              <a:t>Radiolabelling of the Antigen</a:t>
            </a:r>
          </a:p>
          <a:p>
            <a:pPr marL="609600" indent="-609600">
              <a:buFontTx/>
              <a:buAutoNum type="arabicPeriod"/>
            </a:pPr>
            <a:r>
              <a:rPr lang="en-GB" sz="3600"/>
              <a:t>Preparation of the Specific Antibody</a:t>
            </a:r>
          </a:p>
          <a:p>
            <a:pPr marL="609600" indent="-609600">
              <a:buFontTx/>
              <a:buAutoNum type="arabicPeriod"/>
            </a:pPr>
            <a:r>
              <a:rPr lang="en-GB" sz="3600"/>
              <a:t>Development of Assay System</a:t>
            </a:r>
          </a:p>
          <a:p>
            <a:pPr marL="609600" indent="-609600">
              <a:buFontTx/>
              <a:buAutoNum type="arabicPeriod"/>
            </a:pPr>
            <a:endParaRPr lang="en-GB"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066800"/>
          </a:xfrm>
        </p:spPr>
        <p:txBody>
          <a:bodyPr/>
          <a:lstStyle/>
          <a:p>
            <a:r>
              <a:rPr lang="en-GB"/>
              <a:t>Preparation &amp; Radiolabelling of the Antigen 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7924800" cy="4876800"/>
          </a:xfrm>
        </p:spPr>
        <p:txBody>
          <a:bodyPr/>
          <a:lstStyle/>
          <a:p>
            <a:r>
              <a:rPr lang="en-GB"/>
              <a:t>Antigens prepared by..  </a:t>
            </a:r>
          </a:p>
          <a:p>
            <a:pPr lvl="1"/>
            <a:r>
              <a:rPr lang="en-GB"/>
              <a:t>Synthesis of the molecule </a:t>
            </a:r>
          </a:p>
          <a:p>
            <a:pPr lvl="1"/>
            <a:r>
              <a:rPr lang="en-GB"/>
              <a:t>Isolation from natural sources</a:t>
            </a:r>
          </a:p>
          <a:p>
            <a:r>
              <a:rPr lang="en-GB"/>
              <a:t>Radiolabelling [Tagging procedure]</a:t>
            </a:r>
          </a:p>
          <a:p>
            <a:pPr lvl="1"/>
            <a:r>
              <a:rPr lang="en-GB"/>
              <a:t> </a:t>
            </a:r>
            <a:r>
              <a:rPr lang="en-GB" baseline="30000"/>
              <a:t>3 </a:t>
            </a:r>
            <a:r>
              <a:rPr lang="en-GB"/>
              <a:t>H </a:t>
            </a:r>
            <a:r>
              <a:rPr lang="en-GB" baseline="30000"/>
              <a:t> 14 </a:t>
            </a:r>
            <a:r>
              <a:rPr lang="en-GB"/>
              <a:t>C </a:t>
            </a:r>
            <a:r>
              <a:rPr lang="en-GB" baseline="30000"/>
              <a:t> 125 </a:t>
            </a:r>
            <a:r>
              <a:rPr lang="en-GB"/>
              <a:t>I are used as radioactive tags</a:t>
            </a:r>
          </a:p>
          <a:p>
            <a:pPr lvl="1"/>
            <a:r>
              <a:rPr lang="en-GB"/>
              <a:t>Antigens are tagged to </a:t>
            </a:r>
            <a:r>
              <a:rPr lang="en-GB" baseline="30000"/>
              <a:t>3 </a:t>
            </a:r>
            <a:r>
              <a:rPr lang="en-GB"/>
              <a:t>H </a:t>
            </a:r>
            <a:r>
              <a:rPr lang="en-GB" baseline="30000"/>
              <a:t> 14 </a:t>
            </a:r>
            <a:r>
              <a:rPr lang="en-GB"/>
              <a:t>C </a:t>
            </a:r>
            <a:r>
              <a:rPr lang="en-GB" baseline="30000"/>
              <a:t> 125 </a:t>
            </a:r>
          </a:p>
          <a:p>
            <a:pPr lvl="1"/>
            <a:r>
              <a:rPr lang="en-GB"/>
              <a:t>Tagging should NOT  affect</a:t>
            </a:r>
            <a:r>
              <a:rPr lang="en-GB" b="1"/>
              <a:t> Antigenic specificity &amp;</a:t>
            </a:r>
            <a:r>
              <a:rPr lang="en-GB"/>
              <a:t> </a:t>
            </a:r>
            <a:r>
              <a:rPr lang="en-GB" b="1"/>
              <a:t>Antigenic activity </a:t>
            </a:r>
            <a:r>
              <a:rPr lang="en-GB"/>
              <a:t> 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/>
          <a:lstStyle/>
          <a:p>
            <a:r>
              <a:rPr lang="en-GB"/>
              <a:t>Preparation of the Specific Antibody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001000" cy="4953000"/>
          </a:xfrm>
        </p:spPr>
        <p:txBody>
          <a:bodyPr/>
          <a:lstStyle/>
          <a:p>
            <a:r>
              <a:rPr lang="en-GB"/>
              <a:t>Antigen injected intradermally into rabbits or guinea pigs </a:t>
            </a:r>
            <a:r>
              <a:rPr lang="en-GB">
                <a:sym typeface="Wingdings" pitchFamily="2" charset="2"/>
              </a:rPr>
              <a:t> antibody production</a:t>
            </a:r>
            <a:endParaRPr lang="en-GB"/>
          </a:p>
          <a:p>
            <a:r>
              <a:rPr lang="en-GB"/>
              <a:t>Antibodies recovered from the serum</a:t>
            </a:r>
          </a:p>
          <a:p>
            <a:r>
              <a:rPr lang="en-GB"/>
              <a:t>Some ligands are not Antigenic </a:t>
            </a:r>
          </a:p>
          <a:p>
            <a:pPr lvl="1"/>
            <a:r>
              <a:rPr lang="en-GB"/>
              <a:t>Hormones, Steroids, Drugs </a:t>
            </a:r>
            <a:r>
              <a:rPr lang="en-GB">
                <a:sym typeface="Wingdings" pitchFamily="2" charset="2"/>
              </a:rPr>
              <a:t> </a:t>
            </a:r>
            <a:r>
              <a:rPr lang="en-GB" i="1">
                <a:sym typeface="Wingdings" pitchFamily="2" charset="2"/>
              </a:rPr>
              <a:t>HAPTENS</a:t>
            </a:r>
          </a:p>
          <a:p>
            <a:pPr lvl="1"/>
            <a:r>
              <a:rPr lang="en-GB" i="1"/>
              <a:t>Eg: </a:t>
            </a:r>
            <a:r>
              <a:rPr lang="en-GB"/>
              <a:t>Gastrin, Morphine, </a:t>
            </a:r>
          </a:p>
          <a:p>
            <a:pPr lvl="1"/>
            <a:r>
              <a:rPr lang="en-GB"/>
              <a:t>Haptens conjugated to albumin </a:t>
            </a:r>
            <a:r>
              <a:rPr lang="en-GB">
                <a:sym typeface="Wingdings" pitchFamily="2" charset="2"/>
              </a:rPr>
              <a:t> antigenic</a:t>
            </a:r>
            <a:endParaRPr lang="en-GB" i="1"/>
          </a:p>
          <a:p>
            <a:pPr lvl="1"/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Development of the Assay System</a:t>
            </a:r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19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A crucial step is separation of unbound antigens</a:t>
            </a:r>
          </a:p>
          <a:p>
            <a:pPr>
              <a:lnSpc>
                <a:spcPct val="90000"/>
              </a:lnSpc>
            </a:pPr>
            <a:r>
              <a:rPr lang="en-GB"/>
              <a:t>This achieved by binding the antibodies to the microtitre well surface [Solid phase RIA]</a:t>
            </a:r>
          </a:p>
          <a:p>
            <a:pPr>
              <a:lnSpc>
                <a:spcPct val="90000"/>
              </a:lnSpc>
            </a:pPr>
            <a:r>
              <a:rPr lang="en-GB"/>
              <a:t>Antigens bound to the  fixed antibodies remain stuck to the inner surface</a:t>
            </a:r>
          </a:p>
          <a:p>
            <a:pPr>
              <a:lnSpc>
                <a:spcPct val="90000"/>
              </a:lnSpc>
            </a:pPr>
            <a:r>
              <a:rPr lang="en-GB"/>
              <a:t>Decanting &amp; washing the well removes unbound antigens</a:t>
            </a:r>
          </a:p>
          <a:p>
            <a:pPr>
              <a:lnSpc>
                <a:spcPct val="90000"/>
              </a:lnSpc>
            </a:pPr>
            <a:r>
              <a:rPr lang="en-GB"/>
              <a:t>Other techniques of separation: Centrifugation</a:t>
            </a:r>
          </a:p>
          <a:p>
            <a:pPr>
              <a:lnSpc>
                <a:spcPct val="90000"/>
              </a:lnSpc>
            </a:pPr>
            <a:endParaRPr lang="en-GB"/>
          </a:p>
          <a:p>
            <a:pPr lvl="1">
              <a:lnSpc>
                <a:spcPct val="90000"/>
              </a:lnSpc>
            </a:pPr>
            <a:endParaRPr lang="en-GB"/>
          </a:p>
          <a:p>
            <a:pPr lvl="1">
              <a:lnSpc>
                <a:spcPct val="90000"/>
              </a:lnSpc>
            </a:pPr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914400"/>
          </a:xfrm>
        </p:spPr>
        <p:txBody>
          <a:bodyPr/>
          <a:lstStyle/>
          <a:p>
            <a:r>
              <a:rPr lang="en-GB"/>
              <a:t>Assay Procedure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257800"/>
          </a:xfrm>
        </p:spPr>
        <p:txBody>
          <a:bodyPr/>
          <a:lstStyle/>
          <a:p>
            <a:r>
              <a:rPr lang="en-GB" sz="2800"/>
              <a:t>Add  known amounts  of the test sample +  labelled antigen into the microtitre wells</a:t>
            </a:r>
          </a:p>
          <a:p>
            <a:r>
              <a:rPr lang="en-GB" sz="2800"/>
              <a:t>Incubate </a:t>
            </a:r>
            <a:r>
              <a:rPr lang="en-GB" sz="2800">
                <a:sym typeface="Wingdings" pitchFamily="2" charset="2"/>
              </a:rPr>
              <a:t> allow the reaction to reach completion</a:t>
            </a:r>
          </a:p>
          <a:p>
            <a:r>
              <a:rPr lang="en-GB" sz="2800">
                <a:sym typeface="Wingdings" pitchFamily="2" charset="2"/>
              </a:rPr>
              <a:t>Decant &amp; wash  contents of the well  removes all unbound antigens</a:t>
            </a:r>
          </a:p>
          <a:p>
            <a:r>
              <a:rPr lang="en-GB" sz="2800">
                <a:sym typeface="Wingdings" pitchFamily="2" charset="2"/>
              </a:rPr>
              <a:t>Radioactivity remaining in the Microtitre wells measured by a Counter [GM counter , Scintillation counter etc]</a:t>
            </a:r>
          </a:p>
          <a:p>
            <a:r>
              <a:rPr lang="en-GB" sz="2800">
                <a:sym typeface="Wingdings" pitchFamily="2" charset="2"/>
              </a:rPr>
              <a:t>Intensity of radioactivity is inversely correlated with the conc of antigens in the test sample</a:t>
            </a:r>
          </a:p>
          <a:p>
            <a:r>
              <a:rPr lang="en-GB" sz="2800">
                <a:sym typeface="Wingdings" pitchFamily="2" charset="2"/>
              </a:rPr>
              <a:t>Sensitive to very low conc of antigens            </a:t>
            </a:r>
            <a:endParaRPr lang="en-GB" sz="2800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6324600" y="5105400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6324600" y="6172200"/>
            <a:ext cx="1676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273" name="Freeform 9"/>
          <p:cNvSpPr>
            <a:spLocks/>
          </p:cNvSpPr>
          <p:nvPr/>
        </p:nvSpPr>
        <p:spPr bwMode="auto">
          <a:xfrm>
            <a:off x="6324600" y="5156200"/>
            <a:ext cx="1371600" cy="9398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92" y="64"/>
              </a:cxn>
              <a:cxn ang="0">
                <a:pos x="480" y="400"/>
              </a:cxn>
              <a:cxn ang="0">
                <a:pos x="864" y="592"/>
              </a:cxn>
            </a:cxnLst>
            <a:rect l="0" t="0" r="r" b="b"/>
            <a:pathLst>
              <a:path w="864" h="592">
                <a:moveTo>
                  <a:pt x="0" y="16"/>
                </a:moveTo>
                <a:cubicBezTo>
                  <a:pt x="56" y="8"/>
                  <a:pt x="112" y="0"/>
                  <a:pt x="192" y="64"/>
                </a:cubicBezTo>
                <a:cubicBezTo>
                  <a:pt x="272" y="128"/>
                  <a:pt x="368" y="312"/>
                  <a:pt x="480" y="400"/>
                </a:cubicBezTo>
                <a:cubicBezTo>
                  <a:pt x="592" y="488"/>
                  <a:pt x="792" y="560"/>
                  <a:pt x="864" y="592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Enzyme Linked Immunosorbent Assay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001000" cy="4495800"/>
          </a:xfrm>
        </p:spPr>
        <p:txBody>
          <a:bodyPr/>
          <a:lstStyle/>
          <a:p>
            <a:r>
              <a:rPr lang="en-GB"/>
              <a:t>Principle: </a:t>
            </a:r>
          </a:p>
          <a:p>
            <a:pPr lvl="1"/>
            <a:r>
              <a:rPr lang="en-GB"/>
              <a:t>Uses an immune reaction like RIA</a:t>
            </a:r>
          </a:p>
          <a:p>
            <a:pPr lvl="1"/>
            <a:r>
              <a:rPr lang="en-GB"/>
              <a:t>Differs from RIA in  detection method</a:t>
            </a:r>
          </a:p>
          <a:p>
            <a:pPr lvl="1"/>
            <a:r>
              <a:rPr lang="en-GB"/>
              <a:t>Detection  based on </a:t>
            </a:r>
          </a:p>
          <a:p>
            <a:pPr lvl="2"/>
            <a:r>
              <a:rPr lang="en-GB"/>
              <a:t>Enzyme catalysed reaction    OR </a:t>
            </a:r>
          </a:p>
          <a:p>
            <a:pPr lvl="2"/>
            <a:r>
              <a:rPr lang="en-GB"/>
              <a:t>Fluorescent probe</a:t>
            </a:r>
          </a:p>
          <a:p>
            <a:pPr lvl="2"/>
            <a:r>
              <a:rPr lang="en-GB"/>
              <a:t>NOT radioactivity [great advantage!]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reball">
  <a:themeElements>
    <a:clrScheme name="Fireball 1">
      <a:dk1>
        <a:srgbClr val="5F5F5F"/>
      </a:dk1>
      <a:lt1>
        <a:srgbClr val="FFFFCC"/>
      </a:lt1>
      <a:dk2>
        <a:srgbClr val="000000"/>
      </a:dk2>
      <a:lt2>
        <a:srgbClr val="FFCC66"/>
      </a:lt2>
      <a:accent1>
        <a:srgbClr val="FF9933"/>
      </a:accent1>
      <a:accent2>
        <a:srgbClr val="CC0066"/>
      </a:accent2>
      <a:accent3>
        <a:srgbClr val="AAAAAA"/>
      </a:accent3>
      <a:accent4>
        <a:srgbClr val="DADAAE"/>
      </a:accent4>
      <a:accent5>
        <a:srgbClr val="FFCAAD"/>
      </a:accent5>
      <a:accent6>
        <a:srgbClr val="B9005C"/>
      </a:accent6>
      <a:hlink>
        <a:srgbClr val="CC00CC"/>
      </a:hlink>
      <a:folHlink>
        <a:srgbClr val="990099"/>
      </a:folHlink>
    </a:clrScheme>
    <a:fontScheme name="Fireball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Fireball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ball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Designs\Fireball.pot</Template>
  <TotalTime>398</TotalTime>
  <Words>822</Words>
  <Application>Microsoft PowerPoint</Application>
  <PresentationFormat>Экран (4:3)</PresentationFormat>
  <Paragraphs>127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 Narrow</vt:lpstr>
      <vt:lpstr>Arial</vt:lpstr>
      <vt:lpstr>Wingdings</vt:lpstr>
      <vt:lpstr>Fireball</vt:lpstr>
      <vt:lpstr>Radioimmunoassay  &amp; Enzyme Linked Immunosorbent Assay</vt:lpstr>
      <vt:lpstr>Principle of Radioimmunoassay</vt:lpstr>
      <vt:lpstr>Advantages &amp; Disadvantages of RIA</vt:lpstr>
      <vt:lpstr>Requirements for RIA</vt:lpstr>
      <vt:lpstr>Preparation &amp; Radiolabelling of the Antigen </vt:lpstr>
      <vt:lpstr>Preparation of the Specific Antibody</vt:lpstr>
      <vt:lpstr>Development of the Assay System</vt:lpstr>
      <vt:lpstr>Assay Procedure</vt:lpstr>
      <vt:lpstr>Enzyme Linked Immunosorbent Assay</vt:lpstr>
      <vt:lpstr>Advantages of ELISA</vt:lpstr>
      <vt:lpstr>Types of ELISA</vt:lpstr>
      <vt:lpstr>Noncompetitive or Sandwich Assay </vt:lpstr>
      <vt:lpstr>Noncompetitive or Sandwich Assay</vt:lpstr>
      <vt:lpstr>Competitive binding assay</vt:lpstr>
      <vt:lpstr>Enzyme labels</vt:lpstr>
      <vt:lpstr>Applications  of Immunoassays [RIA &amp; ELISA]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Запорожский национальный университет</cp:lastModifiedBy>
  <cp:revision>51</cp:revision>
  <dcterms:created xsi:type="dcterms:W3CDTF">1601-01-01T00:00:00Z</dcterms:created>
  <dcterms:modified xsi:type="dcterms:W3CDTF">2014-11-12T13:03:07Z</dcterms:modified>
</cp:coreProperties>
</file>