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89" r:id="rId3"/>
    <p:sldId id="288" r:id="rId4"/>
    <p:sldId id="290" r:id="rId5"/>
    <p:sldId id="277" r:id="rId6"/>
    <p:sldId id="257" r:id="rId7"/>
    <p:sldId id="284" r:id="rId8"/>
    <p:sldId id="285" r:id="rId9"/>
    <p:sldId id="272" r:id="rId10"/>
    <p:sldId id="278" r:id="rId11"/>
    <p:sldId id="279" r:id="rId12"/>
    <p:sldId id="280" r:id="rId13"/>
    <p:sldId id="273" r:id="rId14"/>
    <p:sldId id="281" r:id="rId15"/>
    <p:sldId id="282" r:id="rId16"/>
    <p:sldId id="283" r:id="rId17"/>
    <p:sldId id="287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54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E89AE719-4C65-4A34-9F5F-CDC6874420AB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B4665D5B-7510-4BE0-8161-BF4F010CF7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Primary flour= 2,5-diphenyloxazole (POP), secondary flour= 1,5-bis (5-phenyloxazol-2-yl) benzene (POPOP)</a:t>
            </a: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C32DE3E-A8D6-48EE-ABC8-AE8A2EA7516F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BA5AB-040D-413D-B687-7738AD9932A3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DD347-D87A-4944-8082-ED27A28D72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B4112-59ED-40B4-9F57-9F15DED483CC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5C70C-3839-46A3-A5C5-E64463FED1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748A0-6DCA-4B29-B05E-6374BCA25950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BBBBA-A624-45A1-96A6-ADB363F184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8D1DAF-6F69-48D5-9F6C-E4404862FF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5974A-E35C-482D-87F9-4FF4C8669E25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0E52B-09CF-4144-ABBC-B3CF7EF82E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0FDF8-EF94-4275-AA29-411980300C9D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F0D78-02E5-4645-9019-902BC6E057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9F826-C146-4DF4-926E-EA85E910486A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E44-BC1C-4A79-8538-D2215C4723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FBF85-DEF1-4A36-A5EC-475693EFBD93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F7C30-CD46-4135-9BEA-322AB9F352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BD715-4CF8-4F19-89D6-F7D4635EE1BD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7D27A-20C5-4A42-BE43-2AB9504B17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EC0E2-4691-484A-A56C-F6FD9B4DA690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06440-848B-4A3C-AE47-A69002D8E2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171D7-9437-4168-96B7-5D9EBD9DE8E8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DA84D-2945-45F0-A4FE-374BBC87D8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D7615-68C3-4EC2-AE67-A4C24A4A95FE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B2313-DFF7-4F98-9BAC-3047887D61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D268CA-0EC2-4137-9A15-A59474027EA3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0A658AE-346A-4254-82E7-28FC92E067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3276600"/>
          </a:xfrm>
        </p:spPr>
        <p:txBody>
          <a:bodyPr/>
          <a:lstStyle/>
          <a:p>
            <a:pPr eaLnBrk="1" hangingPunct="1"/>
            <a:r>
              <a:rPr lang="en-US" smtClean="0"/>
              <a:t>Radioimmunoassay</a:t>
            </a:r>
            <a:br>
              <a:rPr lang="en-US" smtClean="0"/>
            </a:br>
            <a:r>
              <a:rPr lang="en-US" smtClean="0"/>
              <a:t>(RIA)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Characteristics of Tracer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Must Have Similar Binding Properties as Unlabeled Ligand</a:t>
            </a:r>
          </a:p>
          <a:p>
            <a:pPr eaLnBrk="1" hangingPunct="1"/>
            <a:r>
              <a:rPr lang="en-US" smtClean="0"/>
              <a:t>Internally Labeled Ligand </a:t>
            </a:r>
          </a:p>
          <a:p>
            <a:pPr lvl="1" eaLnBrk="1" hangingPunct="1"/>
            <a:r>
              <a:rPr lang="en-US" baseline="30000" smtClean="0"/>
              <a:t>14</a:t>
            </a:r>
            <a:r>
              <a:rPr lang="en-US" smtClean="0"/>
              <a:t>C and </a:t>
            </a:r>
            <a:r>
              <a:rPr lang="en-US" baseline="30000" smtClean="0"/>
              <a:t>3</a:t>
            </a:r>
            <a:r>
              <a:rPr lang="en-US" smtClean="0"/>
              <a:t>H</a:t>
            </a:r>
          </a:p>
          <a:p>
            <a:pPr eaLnBrk="1" hangingPunct="1"/>
            <a:r>
              <a:rPr lang="en-US" smtClean="0"/>
              <a:t>Externally Labeled Ligand </a:t>
            </a:r>
          </a:p>
          <a:p>
            <a:pPr lvl="1" eaLnBrk="1" hangingPunct="1"/>
            <a:r>
              <a:rPr lang="en-US" baseline="30000" smtClean="0"/>
              <a:t>131</a:t>
            </a:r>
            <a:r>
              <a:rPr lang="en-US" smtClean="0"/>
              <a:t>I and </a:t>
            </a:r>
            <a:r>
              <a:rPr lang="en-US" baseline="30000" smtClean="0"/>
              <a:t>125</a:t>
            </a:r>
            <a:r>
              <a:rPr lang="en-US" smtClean="0"/>
              <a:t>I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2400" smtClean="0">
                <a:solidFill>
                  <a:srgbClr val="FF0000"/>
                </a:solidFill>
              </a:rPr>
              <a:t>1. </a:t>
            </a:r>
            <a:r>
              <a:rPr lang="en-US" sz="2400" i="1" smtClean="0">
                <a:solidFill>
                  <a:srgbClr val="FF0000"/>
                </a:solidFill>
              </a:rPr>
              <a:t>Internally labeled molecules</a:t>
            </a:r>
          </a:p>
          <a:p>
            <a:pPr lvl="1" eaLnBrk="1" hangingPunct="1"/>
            <a:r>
              <a:rPr lang="en-US" sz="2400" smtClean="0"/>
              <a:t>Typically, </a:t>
            </a:r>
            <a:r>
              <a:rPr lang="en-US" sz="2400" b="1" smtClean="0"/>
              <a:t>tritium (</a:t>
            </a:r>
            <a:r>
              <a:rPr lang="en-US" sz="2400" b="1" baseline="-25000" smtClean="0"/>
              <a:t>3</a:t>
            </a:r>
            <a:r>
              <a:rPr lang="en-US" sz="2400" b="1" smtClean="0"/>
              <a:t>H) is the label, sometimes </a:t>
            </a:r>
            <a:r>
              <a:rPr lang="en-US" sz="2400" b="1" baseline="-25000" smtClean="0"/>
              <a:t>14</a:t>
            </a:r>
            <a:r>
              <a:rPr lang="en-US" sz="2400" b="1" smtClean="0"/>
              <a:t>C.</a:t>
            </a:r>
          </a:p>
          <a:p>
            <a:pPr lvl="1" eaLnBrk="1" hangingPunct="1"/>
            <a:r>
              <a:rPr lang="en-US" sz="2400" smtClean="0"/>
              <a:t>Usually purchased commercially.</a:t>
            </a:r>
          </a:p>
          <a:p>
            <a:pPr lvl="1" eaLnBrk="1" hangingPunct="1"/>
            <a:r>
              <a:rPr lang="en-US" sz="2400" smtClean="0"/>
              <a:t>Used only for small molecules like steroids or drugs.</a:t>
            </a:r>
          </a:p>
          <a:p>
            <a:pPr lvl="1" eaLnBrk="1" hangingPunct="1"/>
            <a:r>
              <a:rPr lang="en-US" sz="2400" smtClean="0">
                <a:solidFill>
                  <a:srgbClr val="FFFF00"/>
                </a:solidFill>
              </a:rPr>
              <a:t>Merit </a:t>
            </a:r>
            <a:r>
              <a:rPr lang="en-US" sz="2400" smtClean="0"/>
              <a:t>: the tracer immunologically behaves exactly as the cold hormone, thus theoretically perfect.</a:t>
            </a:r>
          </a:p>
          <a:p>
            <a:pPr lvl="1" eaLnBrk="1" hangingPunct="1"/>
            <a:r>
              <a:rPr lang="en-US" sz="2400" smtClean="0">
                <a:solidFill>
                  <a:srgbClr val="FFFF00"/>
                </a:solidFill>
              </a:rPr>
              <a:t>Demerit</a:t>
            </a:r>
            <a:r>
              <a:rPr lang="en-US" sz="2400" smtClean="0"/>
              <a:t> : beta-radiation is weak and therefore more difficult to measure, thus practically cumbersome.</a:t>
            </a:r>
          </a:p>
          <a:p>
            <a:pPr lvl="1" eaLnBrk="1" hangingPunct="1"/>
            <a:r>
              <a:rPr lang="en-US" sz="2400" smtClean="0"/>
              <a:t>Beta rays have low penetrating power: the radioactive sample needs to be mixed with a scintillator fluid (flour); the produced light is measured by use of a photomultiplier ("beta-counter").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96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2800" smtClean="0">
                <a:solidFill>
                  <a:srgbClr val="FF0000"/>
                </a:solidFill>
              </a:rPr>
              <a:t>2. </a:t>
            </a:r>
            <a:r>
              <a:rPr lang="en-US" sz="2800" i="1" smtClean="0">
                <a:solidFill>
                  <a:srgbClr val="FF0000"/>
                </a:solidFill>
              </a:rPr>
              <a:t>Externally labeled molecules</a:t>
            </a:r>
          </a:p>
          <a:p>
            <a:pPr lvl="1" eaLnBrk="1" hangingPunct="1"/>
            <a:r>
              <a:rPr lang="en-US" sz="2400" smtClean="0"/>
              <a:t>Typically, </a:t>
            </a:r>
            <a:r>
              <a:rPr lang="en-US" sz="2400" b="1" baseline="-25000" smtClean="0"/>
              <a:t>125</a:t>
            </a:r>
            <a:r>
              <a:rPr lang="en-US" sz="2400" b="1" smtClean="0"/>
              <a:t>I is the label.</a:t>
            </a:r>
          </a:p>
          <a:p>
            <a:pPr lvl="1" eaLnBrk="1" hangingPunct="1"/>
            <a:r>
              <a:rPr lang="en-US" sz="2400" smtClean="0">
                <a:solidFill>
                  <a:srgbClr val="FFFF00"/>
                </a:solidFill>
              </a:rPr>
              <a:t>Merit</a:t>
            </a:r>
            <a:r>
              <a:rPr lang="en-US" sz="2400" smtClean="0"/>
              <a:t>: often produced in the research lab itself.</a:t>
            </a:r>
          </a:p>
          <a:p>
            <a:pPr lvl="1" eaLnBrk="1" hangingPunct="1"/>
            <a:r>
              <a:rPr lang="en-US" sz="2400" smtClean="0"/>
              <a:t> gamma-radiation has high penetrating power, is therefore easy to measure, thus practical to use.</a:t>
            </a:r>
          </a:p>
          <a:p>
            <a:pPr lvl="1" eaLnBrk="1" hangingPunct="1"/>
            <a:r>
              <a:rPr lang="en-US" sz="2400" smtClean="0">
                <a:solidFill>
                  <a:srgbClr val="FFFF00"/>
                </a:solidFill>
              </a:rPr>
              <a:t>Demerit : </a:t>
            </a:r>
            <a:r>
              <a:rPr lang="en-US" sz="2400" smtClean="0"/>
              <a:t>the tracer immunologically does </a:t>
            </a:r>
            <a:r>
              <a:rPr lang="en-US" sz="2400" i="1" smtClean="0"/>
              <a:t>not always </a:t>
            </a:r>
            <a:r>
              <a:rPr lang="en-US" sz="2400" smtClean="0"/>
              <a:t>behave exactly as the cold hormone, due to iodination damage</a:t>
            </a:r>
          </a:p>
          <a:p>
            <a:pPr lvl="1" eaLnBrk="1" hangingPunct="1"/>
            <a:r>
              <a:rPr lang="en-US" sz="2400" smtClean="0"/>
              <a:t> shelf-life of iodinated protein is &lt; 4 weeks.</a:t>
            </a:r>
          </a:p>
          <a:p>
            <a:pPr lvl="1" eaLnBrk="1" hangingPunct="1"/>
            <a:r>
              <a:rPr lang="en-US" sz="2400" smtClean="0"/>
              <a:t>Usually, </a:t>
            </a:r>
            <a:r>
              <a:rPr lang="en-US" sz="2400" baseline="-25000" smtClean="0"/>
              <a:t>125</a:t>
            </a:r>
            <a:r>
              <a:rPr lang="en-US" sz="2400" smtClean="0"/>
              <a:t>I will take the place of a hydrogen atom on on the ring of tyrosine.</a:t>
            </a:r>
          </a:p>
          <a:p>
            <a:pPr lvl="1" eaLnBrk="1" hangingPunct="1"/>
            <a:r>
              <a:rPr lang="en-US" sz="2400" smtClean="0"/>
              <a:t>Sometimes, a radioactively labeled molecule needs to be conjugated to the protein.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0010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Preparation of the Reagents:</a:t>
            </a:r>
            <a:r>
              <a:rPr lang="en-US" sz="3200" smtClean="0"/>
              <a:t/>
            </a:r>
            <a:br>
              <a:rPr lang="en-US" sz="3200" smtClean="0"/>
            </a:br>
            <a:endParaRPr lang="en-US" sz="3200" smtClean="0"/>
          </a:p>
        </p:txBody>
      </p:sp>
      <p:pic>
        <p:nvPicPr>
          <p:cNvPr id="15363" name="Content Placeholder 8" descr="IODO-GEN-IodinationReagent1.gif"/>
          <p:cNvPicPr>
            <a:picLocks noGrp="1" noChangeAspect="1"/>
          </p:cNvPicPr>
          <p:nvPr>
            <p:ph idx="1"/>
          </p:nvPr>
        </p:nvPicPr>
        <p:blipFill>
          <a:blip r:embed="rId2"/>
          <a:srcRect r="5650" b="5519"/>
          <a:stretch>
            <a:fillRect/>
          </a:stretch>
        </p:blipFill>
        <p:spPr>
          <a:xfrm>
            <a:off x="3505200" y="5105400"/>
            <a:ext cx="2057400" cy="1752600"/>
          </a:xfrm>
        </p:spPr>
      </p:pic>
      <p:sp>
        <p:nvSpPr>
          <p:cNvPr id="15364" name="TextBox 9"/>
          <p:cNvSpPr txBox="1">
            <a:spLocks noChangeArrowheads="1"/>
          </p:cNvSpPr>
          <p:nvPr/>
        </p:nvSpPr>
        <p:spPr bwMode="auto">
          <a:xfrm>
            <a:off x="381000" y="1676400"/>
            <a:ext cx="80772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0988" indent="-280988">
              <a:buFont typeface="Wingdings" pitchFamily="2" charset="2"/>
              <a:buChar char="Ø"/>
            </a:pPr>
            <a:r>
              <a:rPr lang="en-US" sz="2400">
                <a:solidFill>
                  <a:srgbClr val="FF0000"/>
                </a:solidFill>
              </a:rPr>
              <a:t>Iodination of the antigen</a:t>
            </a:r>
          </a:p>
          <a:p>
            <a:pPr marL="280988" indent="-280988">
              <a:buFont typeface="Arial" charset="0"/>
              <a:buChar char="•"/>
            </a:pPr>
            <a:r>
              <a:rPr lang="en-US" sz="2400">
                <a:latin typeface="Calibri" pitchFamily="34" charset="0"/>
              </a:rPr>
              <a:t>I</a:t>
            </a:r>
            <a:r>
              <a:rPr lang="en-US" sz="2400" baseline="30000">
                <a:latin typeface="Calibri" pitchFamily="34" charset="0"/>
              </a:rPr>
              <a:t>125</a:t>
            </a:r>
            <a:r>
              <a:rPr lang="en-US" sz="2400">
                <a:latin typeface="Calibri" pitchFamily="34" charset="0"/>
              </a:rPr>
              <a:t> is the radioactive label most often used.</a:t>
            </a:r>
          </a:p>
          <a:p>
            <a:pPr marL="738188" lvl="1" indent="-280988">
              <a:buFont typeface="Arial" charset="0"/>
              <a:buChar char="•"/>
            </a:pPr>
            <a:r>
              <a:rPr lang="en-US" sz="2400">
                <a:latin typeface="Calibri" pitchFamily="34" charset="0"/>
              </a:rPr>
              <a:t>Gamma emission at 35keV</a:t>
            </a:r>
          </a:p>
          <a:p>
            <a:pPr marL="738188" lvl="1" indent="-280988">
              <a:buFont typeface="Arial" charset="0"/>
              <a:buChar char="•"/>
            </a:pPr>
            <a:r>
              <a:rPr lang="en-US" sz="2400">
                <a:latin typeface="Calibri" pitchFamily="34" charset="0"/>
              </a:rPr>
              <a:t>Available commercially as NaI</a:t>
            </a:r>
          </a:p>
          <a:p>
            <a:pPr marL="280988" indent="-280988">
              <a:buFont typeface="Arial" charset="0"/>
              <a:buChar char="•"/>
            </a:pPr>
            <a:r>
              <a:rPr lang="en-US" sz="2400">
                <a:latin typeface="Calibri" pitchFamily="34" charset="0"/>
              </a:rPr>
              <a:t>Proteins with surface tyrosine groups can be oxidized with commercially available products.</a:t>
            </a:r>
          </a:p>
          <a:p>
            <a:pPr marL="280988" indent="-280988">
              <a:buFont typeface="Arial" charset="0"/>
              <a:buChar char="•"/>
            </a:pPr>
            <a:r>
              <a:rPr lang="en-US" sz="2400">
                <a:latin typeface="Calibri" pitchFamily="34" charset="0"/>
              </a:rPr>
              <a:t>I</a:t>
            </a:r>
            <a:r>
              <a:rPr lang="en-US" sz="2400" baseline="30000">
                <a:latin typeface="Calibri" pitchFamily="34" charset="0"/>
              </a:rPr>
              <a:t>125</a:t>
            </a:r>
            <a:r>
              <a:rPr lang="en-US" sz="2400">
                <a:latin typeface="Calibri" pitchFamily="34" charset="0"/>
              </a:rPr>
              <a:t> can be added to the tube and will bind to the oxidized residues</a:t>
            </a:r>
          </a:p>
          <a:p>
            <a:pPr marL="280988" indent="-280988">
              <a:buFont typeface="Arial" charset="0"/>
              <a:buChar char="•"/>
            </a:pPr>
            <a:r>
              <a:rPr lang="en-US" sz="2400">
                <a:latin typeface="Calibri" pitchFamily="34" charset="0"/>
              </a:rPr>
              <a:t>Column chromatography is used to purify the tracer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/>
            <a:r>
              <a:rPr lang="en-US" sz="3600" smtClean="0"/>
              <a:t>RIA –Merits &amp; Demerits 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867400"/>
          </a:xfrm>
        </p:spPr>
        <p:txBody>
          <a:bodyPr/>
          <a:lstStyle/>
          <a:p>
            <a:pPr eaLnBrk="1" hangingPunct="1"/>
            <a:r>
              <a:rPr lang="en-US" sz="2400" smtClean="0">
                <a:solidFill>
                  <a:srgbClr val="FFFF00"/>
                </a:solidFill>
              </a:rPr>
              <a:t>versatility : using the same principle, almost any biomolecule can be assayed</a:t>
            </a:r>
          </a:p>
          <a:p>
            <a:pPr eaLnBrk="1" hangingPunct="1"/>
            <a:r>
              <a:rPr lang="en-US" sz="2400" smtClean="0">
                <a:solidFill>
                  <a:srgbClr val="FFFF00"/>
                </a:solidFill>
              </a:rPr>
              <a:t>fast (usually 2 days or less)</a:t>
            </a:r>
          </a:p>
          <a:p>
            <a:pPr eaLnBrk="1" hangingPunct="1"/>
            <a:r>
              <a:rPr lang="en-US" sz="2400" smtClean="0">
                <a:solidFill>
                  <a:srgbClr val="FFFF00"/>
                </a:solidFill>
              </a:rPr>
              <a:t>sensitive (comparable to the most sensitive bioassays, that is &lt; ng/ml)</a:t>
            </a:r>
          </a:p>
          <a:p>
            <a:pPr eaLnBrk="1" hangingPunct="1"/>
            <a:r>
              <a:rPr lang="en-US" sz="2400" smtClean="0">
                <a:solidFill>
                  <a:srgbClr val="FFFF00"/>
                </a:solidFill>
              </a:rPr>
              <a:t>large capacity : thousands of samples/day</a:t>
            </a:r>
          </a:p>
          <a:p>
            <a:pPr eaLnBrk="1" hangingPunct="1"/>
            <a:r>
              <a:rPr lang="en-US" sz="2400" smtClean="0">
                <a:solidFill>
                  <a:srgbClr val="FFFF00"/>
                </a:solidFill>
              </a:rPr>
              <a:t>specific (antibody-dependent)</a:t>
            </a:r>
          </a:p>
          <a:p>
            <a:pPr eaLnBrk="1" hangingPunct="1"/>
            <a:endParaRPr lang="en-US" sz="2400" smtClean="0">
              <a:solidFill>
                <a:srgbClr val="FFFF00"/>
              </a:solidFill>
            </a:endParaRPr>
          </a:p>
          <a:p>
            <a:pPr eaLnBrk="1" hangingPunct="1"/>
            <a:r>
              <a:rPr lang="en-US" sz="2400" smtClean="0"/>
              <a:t>use of radioactivity: hazardous</a:t>
            </a:r>
          </a:p>
          <a:p>
            <a:pPr eaLnBrk="1" hangingPunct="1"/>
            <a:r>
              <a:rPr lang="en-US" sz="2400" smtClean="0"/>
              <a:t>expensive equipment (gamma or beta counter)</a:t>
            </a:r>
          </a:p>
          <a:p>
            <a:pPr eaLnBrk="1" hangingPunct="1"/>
            <a:r>
              <a:rPr lang="en-US" sz="2400" smtClean="0"/>
              <a:t>Does require approval and training to work with radioactive materials</a:t>
            </a:r>
          </a:p>
          <a:p>
            <a:pPr eaLnBrk="1" hangingPunct="1"/>
            <a:r>
              <a:rPr lang="en-US" sz="2400" smtClean="0"/>
              <a:t>Modifying an assay procedure can be difficult and time consuming</a:t>
            </a:r>
          </a:p>
          <a:p>
            <a:pPr eaLnBrk="1" hangingPunct="1"/>
            <a:endParaRPr lang="en-US" sz="240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Separation of Bound and Free Ligand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 lvl="1" eaLnBrk="1" hangingPunct="1">
              <a:buFont typeface="Arial" charset="0"/>
              <a:buChar char="•"/>
            </a:pPr>
            <a:r>
              <a:rPr lang="en-US" sz="2400" b="1" smtClean="0"/>
              <a:t>Antibody labeled tubes can be simply decanted</a:t>
            </a:r>
            <a:endParaRPr lang="en-US" b="1" smtClean="0"/>
          </a:p>
          <a:p>
            <a:pPr lvl="1" eaLnBrk="1" hangingPunct="1">
              <a:buFont typeface="Arial" charset="0"/>
              <a:buChar char="•"/>
            </a:pPr>
            <a:r>
              <a:rPr lang="en-US" sz="2400" b="1" smtClean="0"/>
              <a:t>Liquid-phase antibodies need to be precipitated</a:t>
            </a:r>
          </a:p>
          <a:p>
            <a:pPr lvl="2" eaLnBrk="1" hangingPunct="1"/>
            <a:r>
              <a:rPr lang="en-US" b="1" smtClean="0"/>
              <a:t>Use a second antibody</a:t>
            </a:r>
          </a:p>
          <a:p>
            <a:pPr lvl="2" eaLnBrk="1" hangingPunct="1"/>
            <a:r>
              <a:rPr lang="en-US" b="1" smtClean="0"/>
              <a:t>PEG </a:t>
            </a:r>
          </a:p>
          <a:p>
            <a:pPr lvl="2" eaLnBrk="1" hangingPunct="1"/>
            <a:r>
              <a:rPr lang="en-US" smtClean="0"/>
              <a:t>Electrophoresis</a:t>
            </a:r>
          </a:p>
          <a:p>
            <a:pPr lvl="2" eaLnBrk="1" hangingPunct="1"/>
            <a:r>
              <a:rPr lang="en-US" smtClean="0"/>
              <a:t>Gel Filtration</a:t>
            </a:r>
          </a:p>
          <a:p>
            <a:pPr lvl="2" eaLnBrk="1" hangingPunct="1"/>
            <a:r>
              <a:rPr lang="en-US" smtClean="0"/>
              <a:t>Adsorption Chromatography</a:t>
            </a:r>
          </a:p>
          <a:p>
            <a:pPr lvl="2" eaLnBrk="1" hangingPunct="1"/>
            <a:r>
              <a:rPr lang="en-US" smtClean="0"/>
              <a:t>Partition Chromatography</a:t>
            </a:r>
          </a:p>
          <a:p>
            <a:pPr lvl="3" eaLnBrk="1" hangingPunct="1">
              <a:buFont typeface="Arial" charset="0"/>
              <a:buNone/>
            </a:pPr>
            <a:r>
              <a:rPr lang="en-US" smtClean="0"/>
              <a:t>Dialysis</a:t>
            </a:r>
          </a:p>
          <a:p>
            <a:pPr lvl="2" eaLnBrk="1" hangingPunct="1"/>
            <a:r>
              <a:rPr lang="en-US" smtClean="0"/>
              <a:t>Fractional Precipitation</a:t>
            </a:r>
          </a:p>
          <a:p>
            <a:pPr lvl="3" eaLnBrk="1" hangingPunct="1"/>
            <a:r>
              <a:rPr lang="en-US" smtClean="0"/>
              <a:t>Centrifugation</a:t>
            </a:r>
          </a:p>
          <a:p>
            <a:pPr lvl="3" eaLnBrk="1" hangingPunct="1"/>
            <a:r>
              <a:rPr lang="en-US" smtClean="0"/>
              <a:t>Filtration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/>
          <a:lstStyle/>
          <a:p>
            <a:pPr eaLnBrk="1" hangingPunct="1"/>
            <a:r>
              <a:rPr lang="en-US" sz="3200" smtClean="0"/>
              <a:t>Applications of Radioimmunoassays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33400"/>
            <a:ext cx="8229600" cy="6324600"/>
          </a:xfrm>
        </p:spPr>
        <p:txBody>
          <a:bodyPr/>
          <a:lstStyle/>
          <a:p>
            <a:pPr eaLnBrk="1" hangingPunct="1"/>
            <a:r>
              <a:rPr lang="en-US" sz="2000" smtClean="0"/>
              <a:t>Endocrinology</a:t>
            </a:r>
          </a:p>
          <a:p>
            <a:pPr lvl="1" eaLnBrk="1" hangingPunct="1"/>
            <a:r>
              <a:rPr lang="en-US" sz="2000" smtClean="0"/>
              <a:t>Insulin, HCG, Vasopressin, T3, T4, TSH,</a:t>
            </a:r>
          </a:p>
          <a:p>
            <a:pPr lvl="1" eaLnBrk="1" hangingPunct="1"/>
            <a:r>
              <a:rPr lang="en-US" sz="2000" smtClean="0"/>
              <a:t>Detects Endocrine Disorders</a:t>
            </a:r>
          </a:p>
          <a:p>
            <a:pPr lvl="1" eaLnBrk="1" hangingPunct="1"/>
            <a:r>
              <a:rPr lang="en-US" sz="2000" smtClean="0"/>
              <a:t>Physiology of Endocrine Function</a:t>
            </a:r>
          </a:p>
          <a:p>
            <a:pPr eaLnBrk="1" hangingPunct="1"/>
            <a:r>
              <a:rPr lang="en-US" sz="2000" smtClean="0"/>
              <a:t>Pharmacology</a:t>
            </a:r>
          </a:p>
          <a:p>
            <a:pPr lvl="1" eaLnBrk="1" hangingPunct="1"/>
            <a:r>
              <a:rPr lang="en-US" sz="2000" smtClean="0"/>
              <a:t>Morphine, digitoxin or digoxin ,</a:t>
            </a:r>
          </a:p>
          <a:p>
            <a:pPr lvl="1" eaLnBrk="1" hangingPunct="1"/>
            <a:r>
              <a:rPr lang="en-US" sz="2000" smtClean="0"/>
              <a:t>Detect Drug Abuse or Drug Poisoning</a:t>
            </a:r>
          </a:p>
          <a:p>
            <a:pPr lvl="1" eaLnBrk="1" hangingPunct="1"/>
            <a:r>
              <a:rPr lang="en-US" sz="2000" smtClean="0"/>
              <a:t>Study Drug Kinetics</a:t>
            </a:r>
          </a:p>
          <a:p>
            <a:pPr eaLnBrk="1" hangingPunct="1"/>
            <a:r>
              <a:rPr lang="en-US" sz="2000" smtClean="0"/>
              <a:t>Epidemiology</a:t>
            </a:r>
          </a:p>
          <a:p>
            <a:pPr lvl="1" eaLnBrk="1" hangingPunct="1"/>
            <a:r>
              <a:rPr lang="en-US" sz="2000" smtClean="0"/>
              <a:t>Hepatitis B</a:t>
            </a:r>
          </a:p>
          <a:p>
            <a:pPr eaLnBrk="1" hangingPunct="1"/>
            <a:r>
              <a:rPr lang="en-US" sz="2000" smtClean="0"/>
              <a:t>Clinical Immunology</a:t>
            </a:r>
          </a:p>
          <a:p>
            <a:pPr lvl="1" eaLnBrk="1" hangingPunct="1"/>
            <a:r>
              <a:rPr lang="en-US" sz="2000" smtClean="0"/>
              <a:t>Antibodies for Inhalant Allergens</a:t>
            </a:r>
          </a:p>
          <a:p>
            <a:pPr lvl="1" eaLnBrk="1" hangingPunct="1"/>
            <a:r>
              <a:rPr lang="en-US" sz="2000" smtClean="0"/>
              <a:t>Allergy Diagnosis</a:t>
            </a:r>
          </a:p>
          <a:p>
            <a:pPr lvl="1" eaLnBrk="1" hangingPunct="1"/>
            <a:r>
              <a:rPr lang="en-US" sz="2000" smtClean="0"/>
              <a:t>anti-DNA antibodies</a:t>
            </a:r>
          </a:p>
          <a:p>
            <a:pPr eaLnBrk="1" hangingPunct="1"/>
            <a:r>
              <a:rPr lang="en-US" sz="2000" smtClean="0"/>
              <a:t>Oncology</a:t>
            </a:r>
          </a:p>
          <a:p>
            <a:pPr lvl="1" eaLnBrk="1" hangingPunct="1"/>
            <a:r>
              <a:rPr lang="en-US" sz="2000" smtClean="0"/>
              <a:t>Carcinoembryonic Antigen</a:t>
            </a:r>
          </a:p>
          <a:p>
            <a:pPr lvl="1" eaLnBrk="1" hangingPunct="1"/>
            <a:r>
              <a:rPr lang="en-US" sz="2000" smtClean="0"/>
              <a:t>Early Cancer Detection and Diagnosis</a:t>
            </a:r>
          </a:p>
          <a:p>
            <a:pPr lvl="1" eaLnBrk="1" hangingPunct="1">
              <a:buFont typeface="Wingdings" pitchFamily="2" charset="2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PackardRIASTAR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304800"/>
            <a:ext cx="4210050" cy="3048000"/>
          </a:xfrm>
          <a:noFill/>
        </p:spPr>
      </p:pic>
      <p:sp>
        <p:nvSpPr>
          <p:cNvPr id="19459" name="Text Box 7"/>
          <p:cNvSpPr txBox="1">
            <a:spLocks noChangeArrowheads="1"/>
          </p:cNvSpPr>
          <p:nvPr/>
        </p:nvSpPr>
        <p:spPr bwMode="auto">
          <a:xfrm>
            <a:off x="457200" y="3429000"/>
            <a:ext cx="3562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600">
                <a:solidFill>
                  <a:srgbClr val="FFFF00"/>
                </a:solidFill>
              </a:rPr>
              <a:t>Gamma Counter</a:t>
            </a:r>
            <a:endParaRPr lang="en-US" sz="3600">
              <a:solidFill>
                <a:srgbClr val="FFFF00"/>
              </a:solidFill>
            </a:endParaRP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3136900"/>
            <a:ext cx="4184650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4343400" y="6096000"/>
            <a:ext cx="4343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solidFill>
                  <a:srgbClr val="FFFF00"/>
                </a:solidFill>
              </a:rPr>
              <a:t>Scintillation</a:t>
            </a:r>
            <a:r>
              <a:rPr lang="tr-TR" sz="3600">
                <a:solidFill>
                  <a:srgbClr val="FFFF00"/>
                </a:solidFill>
              </a:rPr>
              <a:t> Counter</a:t>
            </a:r>
            <a:endParaRPr lang="en-US" sz="360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382000" cy="884238"/>
          </a:xfrm>
        </p:spPr>
        <p:txBody>
          <a:bodyPr/>
          <a:lstStyle/>
          <a:p>
            <a:pPr eaLnBrk="1" hangingPunct="1"/>
            <a:r>
              <a:rPr lang="en-US" smtClean="0"/>
              <a:t>RIA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 algn="just" eaLnBrk="1" hangingPunct="1"/>
            <a:r>
              <a:rPr lang="en-US" smtClean="0"/>
              <a:t> to determine the concentration of an antigen in solution</a:t>
            </a:r>
          </a:p>
          <a:p>
            <a:pPr algn="just" eaLnBrk="1" hangingPunct="1"/>
            <a:r>
              <a:rPr lang="en-US" smtClean="0"/>
              <a:t>involves the separation of a protein</a:t>
            </a:r>
            <a:r>
              <a:rPr lang="tr-TR" smtClean="0"/>
              <a:t> (from a mixture)</a:t>
            </a:r>
            <a:r>
              <a:rPr lang="en-US" smtClean="0"/>
              <a:t> using the specificity of antibody - antigen binding and quantization using radioactivity </a:t>
            </a:r>
          </a:p>
          <a:p>
            <a:pPr algn="just" eaLnBrk="1" hangingPunct="1"/>
            <a:r>
              <a:rPr lang="en-US" smtClean="0"/>
              <a:t>Competitive binding assay</a:t>
            </a:r>
          </a:p>
          <a:p>
            <a:pPr algn="just" eaLnBrk="1" hangingPunct="1"/>
            <a:r>
              <a:rPr lang="en-US" smtClean="0"/>
              <a:t>Originally developed by </a:t>
            </a:r>
            <a:r>
              <a:rPr lang="en-US" smtClean="0">
                <a:solidFill>
                  <a:srgbClr val="FFFF00"/>
                </a:solidFill>
              </a:rPr>
              <a:t>Yalow and Berson</a:t>
            </a:r>
            <a:r>
              <a:rPr lang="en-US" smtClean="0"/>
              <a:t> in 1960 for measurement of insulin in plasma</a:t>
            </a:r>
          </a:p>
          <a:p>
            <a:pPr eaLnBrk="1" hangingPunct="1">
              <a:buFont typeface="Arial" charset="0"/>
              <a:buNone/>
            </a:pPr>
            <a:endParaRPr 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sz="3200" smtClean="0"/>
              <a:t>Principle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1752600"/>
          </a:xfrm>
        </p:spPr>
        <p:txBody>
          <a:bodyPr/>
          <a:lstStyle/>
          <a:p>
            <a:pPr eaLnBrk="1" hangingPunct="1"/>
            <a:r>
              <a:rPr lang="en-US" sz="2000" smtClean="0"/>
              <a:t>The amount of </a:t>
            </a:r>
            <a:r>
              <a:rPr lang="en-US" sz="2000" b="1" smtClean="0"/>
              <a:t>Ab per tube is kept constant, the amount of </a:t>
            </a:r>
            <a:r>
              <a:rPr lang="en-US" sz="2000" smtClean="0"/>
              <a:t>antigen added (known or unknown) is the variable parameter.</a:t>
            </a:r>
          </a:p>
          <a:p>
            <a:pPr eaLnBrk="1" hangingPunct="1"/>
            <a:r>
              <a:rPr lang="en-US" sz="2000" smtClean="0"/>
              <a:t>The added antigen will be distributed between a bound (B) and a free (F) fraction. </a:t>
            </a:r>
          </a:p>
          <a:p>
            <a:pPr eaLnBrk="1" hangingPunct="1"/>
            <a:r>
              <a:rPr lang="en-US" sz="2000" smtClean="0"/>
              <a:t>This distribution is governed by the association constant (KA) of the Ab:</a:t>
            </a: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6950" y="2819400"/>
            <a:ext cx="4610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7863" y="3352800"/>
            <a:ext cx="5519737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1675" y="4953000"/>
            <a:ext cx="54959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8229600" cy="2438400"/>
          </a:xfrm>
        </p:spPr>
        <p:txBody>
          <a:bodyPr/>
          <a:lstStyle/>
          <a:p>
            <a:pPr eaLnBrk="1" hangingPunct="1"/>
            <a:r>
              <a:rPr lang="en-US" sz="2400" smtClean="0"/>
              <a:t>To measure this distribution B-F ,a small but constant amount of labeled antigen ("tracer") is added to the reaction. Eventually, there will be a competition reaction between this small but constant amount of "tracer" and the "cold" antigen for a limited amount of antibody. </a:t>
            </a:r>
          </a:p>
          <a:p>
            <a:pPr eaLnBrk="1" hangingPunct="1"/>
            <a:r>
              <a:rPr lang="en-US" sz="2400" smtClean="0"/>
              <a:t>Since B + F = Ag* = constant, measurement of either B OR F is sufficient.</a:t>
            </a: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52400"/>
            <a:ext cx="5867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4038600"/>
            <a:ext cx="7162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1905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2400" smtClean="0"/>
              <a:t>4Ag* + 4 Ab                              4Ag*Ab</a:t>
            </a:r>
          </a:p>
          <a:p>
            <a:pPr eaLnBrk="1" hangingPunct="1">
              <a:buFont typeface="Arial" charset="0"/>
              <a:buNone/>
            </a:pPr>
            <a:r>
              <a:rPr lang="en-US" sz="2400" smtClean="0"/>
              <a:t>4Ag + 4Ag* + 4Ab               2Ag*Ab + 2AgAb + 2Ag*  + 2 Ab</a:t>
            </a:r>
          </a:p>
          <a:p>
            <a:pPr eaLnBrk="1" hangingPunct="1">
              <a:buFont typeface="Arial" charset="0"/>
              <a:buNone/>
            </a:pPr>
            <a:r>
              <a:rPr lang="en-US" sz="2400" smtClean="0"/>
              <a:t>12Ag + 4Ag* + 4Ab             Ag*Ab + 3AgAb + 3Ag* + 9Ag   </a:t>
            </a:r>
          </a:p>
          <a:p>
            <a:pPr eaLnBrk="1" hangingPunct="1"/>
            <a:endParaRPr lang="en-US" sz="2400" smtClean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362200" y="2286000"/>
            <a:ext cx="1447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971800" y="27432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048000" y="32004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RIA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Reagents</a:t>
            </a:r>
          </a:p>
          <a:p>
            <a:pPr lvl="1" eaLnBrk="1" hangingPunct="1"/>
            <a:r>
              <a:rPr lang="en-US" sz="2400" smtClean="0"/>
              <a:t>Tracer: labeled antigen</a:t>
            </a:r>
          </a:p>
          <a:p>
            <a:pPr lvl="1" eaLnBrk="1" hangingPunct="1"/>
            <a:r>
              <a:rPr lang="en-US" sz="2400" smtClean="0"/>
              <a:t>Antibody</a:t>
            </a:r>
          </a:p>
          <a:p>
            <a:pPr lvl="1" eaLnBrk="1" hangingPunct="1"/>
            <a:r>
              <a:rPr lang="en-US" sz="2400" smtClean="0"/>
              <a:t>Standards: Known concentrations of unlabeled antigen</a:t>
            </a:r>
          </a:p>
          <a:p>
            <a:pPr lvl="1" eaLnBrk="1" hangingPunct="1"/>
            <a:r>
              <a:rPr lang="en-US" sz="2400" smtClean="0"/>
              <a:t>Unknown samples (unlabelled antigen= analyte)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09600"/>
          </a:xfrm>
        </p:spPr>
        <p:txBody>
          <a:bodyPr/>
          <a:lstStyle/>
          <a:p>
            <a:pPr eaLnBrk="1" hangingPunct="1"/>
            <a:r>
              <a:rPr lang="en-US" sz="2800" b="1" smtClean="0"/>
              <a:t>RIA- The Technique</a:t>
            </a:r>
            <a:r>
              <a:rPr lang="en-US" sz="2800" smtClean="0"/>
              <a:t/>
            </a:r>
            <a:br>
              <a:rPr lang="en-US" sz="2800" smtClean="0"/>
            </a:br>
            <a:endParaRPr lang="en-US" sz="280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33400"/>
            <a:ext cx="8229600" cy="6172200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endParaRPr lang="en-US" sz="2000" smtClean="0"/>
          </a:p>
          <a:p>
            <a:pPr algn="just" eaLnBrk="1" hangingPunct="1"/>
            <a:r>
              <a:rPr lang="en-US" sz="2000" smtClean="0"/>
              <a:t>A mixture is prepared of </a:t>
            </a:r>
          </a:p>
          <a:p>
            <a:pPr lvl="1" algn="just" eaLnBrk="1" hangingPunct="1"/>
            <a:r>
              <a:rPr lang="en-US" sz="2000" smtClean="0"/>
              <a:t>radioactive antigen </a:t>
            </a:r>
          </a:p>
          <a:p>
            <a:pPr lvl="1" algn="just" eaLnBrk="1" hangingPunct="1"/>
            <a:r>
              <a:rPr lang="en-US" sz="2000" smtClean="0"/>
              <a:t>antibodies against that antigen.</a:t>
            </a:r>
          </a:p>
          <a:p>
            <a:pPr algn="just" eaLnBrk="1" hangingPunct="1"/>
            <a:r>
              <a:rPr lang="en-US" sz="2000" smtClean="0"/>
              <a:t>Known amounts of unlabeled ("cold") antigen are added to samples of the mixture. These compete for the binding sites of the antibodies. </a:t>
            </a:r>
          </a:p>
          <a:p>
            <a:pPr algn="just" eaLnBrk="1" hangingPunct="1"/>
            <a:r>
              <a:rPr lang="en-US" sz="2000" smtClean="0"/>
              <a:t>At increasing concentrations of unlabeled antigen, an increasing amount of radioactive antigen is displaced from the antibody molecules. 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000" smtClean="0"/>
              <a:t>The antibody-bound antigen is separated from the free antigen in the supernatant fluid, and the radioactivity of each is measured. 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000" smtClean="0"/>
              <a:t>From these data, a standard binding curve, can be drawn. 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000" smtClean="0"/>
              <a:t>The samples to be assayed (the unknowns) are run in parallel. 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000" smtClean="0"/>
              <a:t>After determining the ratio of bound to free antigen in each unknown, the antigen concentrations can be read directly from the standard curve.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Standard Curve &amp; Unknown Sample</a:t>
            </a:r>
          </a:p>
        </p:txBody>
      </p:sp>
      <p:pic>
        <p:nvPicPr>
          <p:cNvPr id="10243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95400" y="1447800"/>
            <a:ext cx="6746875" cy="49482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305800" cy="990600"/>
          </a:xfrm>
        </p:spPr>
        <p:txBody>
          <a:bodyPr/>
          <a:lstStyle/>
          <a:p>
            <a:pPr eaLnBrk="1" hangingPunct="1"/>
            <a:r>
              <a:rPr lang="en-US" sz="3200" smtClean="0"/>
              <a:t>Preparation of the Reagents:</a:t>
            </a:r>
            <a:br>
              <a:rPr lang="en-US" sz="3200" smtClean="0"/>
            </a:br>
            <a:endParaRPr lang="en-US" sz="3200" smtClean="0"/>
          </a:p>
        </p:txBody>
      </p:sp>
      <p:sp>
        <p:nvSpPr>
          <p:cNvPr id="11267" name="TextBox 5"/>
          <p:cNvSpPr txBox="1">
            <a:spLocks noChangeArrowheads="1"/>
          </p:cNvSpPr>
          <p:nvPr/>
        </p:nvSpPr>
        <p:spPr bwMode="auto">
          <a:xfrm>
            <a:off x="304800" y="1600200"/>
            <a:ext cx="88392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39725" indent="-238125">
              <a:buFont typeface="Wingdings" pitchFamily="2" charset="2"/>
              <a:buChar char="Ø"/>
            </a:pPr>
            <a:r>
              <a:rPr lang="en-US" sz="2400">
                <a:solidFill>
                  <a:srgbClr val="FF0000"/>
                </a:solidFill>
              </a:rPr>
              <a:t> Antibodies </a:t>
            </a:r>
          </a:p>
          <a:p>
            <a:pPr marL="339725" indent="-238125">
              <a:buFont typeface="Arial" charset="0"/>
              <a:buChar char="•"/>
            </a:pPr>
            <a:r>
              <a:rPr lang="en-US" sz="2400">
                <a:latin typeface="Calibri" pitchFamily="34" charset="0"/>
              </a:rPr>
              <a:t> Polyclonal antibodies are made by injecting an animal with the  antigen, then purifying the antibody from serum.</a:t>
            </a:r>
          </a:p>
          <a:p>
            <a:pPr marL="339725" indent="-238125"/>
            <a:r>
              <a:rPr lang="en-US" sz="1200">
                <a:latin typeface="Calibri" pitchFamily="34" charset="0"/>
              </a:rPr>
              <a:t>   </a:t>
            </a:r>
            <a:r>
              <a:rPr lang="en-US" sz="2400">
                <a:latin typeface="Calibri" pitchFamily="34" charset="0"/>
              </a:rPr>
              <a:t> </a:t>
            </a:r>
            <a:endParaRPr lang="en-US" sz="1200">
              <a:latin typeface="Calibri" pitchFamily="34" charset="0"/>
            </a:endParaRPr>
          </a:p>
          <a:p>
            <a:pPr marL="693738" lvl="1" indent="-236538">
              <a:buFont typeface="Arial" charset="0"/>
              <a:buChar char="•"/>
            </a:pPr>
            <a:r>
              <a:rPr lang="en-US" sz="2400">
                <a:latin typeface="Calibri" pitchFamily="34" charset="0"/>
              </a:rPr>
              <a:t>Molecules smaller than ~1000 d are not generally immunogenic</a:t>
            </a:r>
          </a:p>
          <a:p>
            <a:pPr marL="693738" lvl="1" indent="-236538">
              <a:buFont typeface="Arial" charset="0"/>
              <a:buChar char="•"/>
            </a:pPr>
            <a:r>
              <a:rPr lang="en-US" sz="2400">
                <a:latin typeface="Calibri" pitchFamily="34" charset="0"/>
              </a:rPr>
              <a:t>Steroids are covalently bond to protein carriers which are immunogenic, antibodies can then be purified and their specificity verified.</a:t>
            </a:r>
          </a:p>
          <a:p>
            <a:pPr marL="693738" lvl="1" indent="-236538">
              <a:buFont typeface="Arial" charset="0"/>
              <a:buChar char="•"/>
            </a:pPr>
            <a:endParaRPr lang="en-US" sz="2400"/>
          </a:p>
          <a:p>
            <a:pPr marL="693738" lvl="1" indent="-236538">
              <a:buFont typeface="Arial" charset="0"/>
              <a:buChar char="•"/>
            </a:pPr>
            <a:r>
              <a:rPr lang="en-US" sz="2400"/>
              <a:t>Monoclonal Antibodies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7365D"/>
      </a:dk2>
      <a:lt2>
        <a:srgbClr val="F2F2F2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</TotalTime>
  <Words>929</Words>
  <Application>Microsoft Office PowerPoint</Application>
  <PresentationFormat>Экран (4:3)</PresentationFormat>
  <Paragraphs>116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Wingdings</vt:lpstr>
      <vt:lpstr>Office Theme</vt:lpstr>
      <vt:lpstr>Radioimmunoassay (RIA)</vt:lpstr>
      <vt:lpstr>RIA</vt:lpstr>
      <vt:lpstr>Principle</vt:lpstr>
      <vt:lpstr>Слайд 4</vt:lpstr>
      <vt:lpstr>Слайд 5</vt:lpstr>
      <vt:lpstr>RIA</vt:lpstr>
      <vt:lpstr>RIA- The Technique </vt:lpstr>
      <vt:lpstr>Standard Curve &amp; Unknown Sample</vt:lpstr>
      <vt:lpstr>Preparation of the Reagents: </vt:lpstr>
      <vt:lpstr>Characteristics of Tracer</vt:lpstr>
      <vt:lpstr>Слайд 11</vt:lpstr>
      <vt:lpstr>Слайд 12</vt:lpstr>
      <vt:lpstr>Preparation of the Reagents: </vt:lpstr>
      <vt:lpstr>RIA –Merits &amp; Demerits </vt:lpstr>
      <vt:lpstr>Separation of Bound and Free Ligand</vt:lpstr>
      <vt:lpstr>Applications of Radioimmunoassays</vt:lpstr>
      <vt:lpstr>Слайд 17</vt:lpstr>
    </vt:vector>
  </TitlesOfParts>
  <Company>Montana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Radioimmunoassay (RIA)</dc:title>
  <dc:creator>RM</dc:creator>
  <cp:lastModifiedBy>Запорожский национальный университет</cp:lastModifiedBy>
  <cp:revision>66</cp:revision>
  <dcterms:created xsi:type="dcterms:W3CDTF">2010-04-13T18:15:04Z</dcterms:created>
  <dcterms:modified xsi:type="dcterms:W3CDTF">2014-11-12T13:22:16Z</dcterms:modified>
</cp:coreProperties>
</file>