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85"/>
  </p:notesMasterIdLst>
  <p:sldIdLst>
    <p:sldId id="256" r:id="rId2"/>
    <p:sldId id="310" r:id="rId3"/>
    <p:sldId id="311" r:id="rId4"/>
    <p:sldId id="312" r:id="rId5"/>
    <p:sldId id="313" r:id="rId6"/>
    <p:sldId id="293" r:id="rId7"/>
    <p:sldId id="294" r:id="rId8"/>
    <p:sldId id="295" r:id="rId9"/>
    <p:sldId id="257" r:id="rId10"/>
    <p:sldId id="258" r:id="rId11"/>
    <p:sldId id="296" r:id="rId12"/>
    <p:sldId id="297" r:id="rId13"/>
    <p:sldId id="298" r:id="rId14"/>
    <p:sldId id="299" r:id="rId15"/>
    <p:sldId id="334" r:id="rId16"/>
    <p:sldId id="335" r:id="rId17"/>
    <p:sldId id="336" r:id="rId18"/>
    <p:sldId id="337" r:id="rId19"/>
    <p:sldId id="259" r:id="rId20"/>
    <p:sldId id="339" r:id="rId21"/>
    <p:sldId id="260" r:id="rId22"/>
    <p:sldId id="261" r:id="rId23"/>
    <p:sldId id="263" r:id="rId24"/>
    <p:sldId id="262" r:id="rId25"/>
    <p:sldId id="340" r:id="rId26"/>
    <p:sldId id="341" r:id="rId27"/>
    <p:sldId id="264" r:id="rId28"/>
    <p:sldId id="342" r:id="rId29"/>
    <p:sldId id="265" r:id="rId30"/>
    <p:sldId id="267" r:id="rId31"/>
    <p:sldId id="268" r:id="rId32"/>
    <p:sldId id="269" r:id="rId33"/>
    <p:sldId id="270" r:id="rId34"/>
    <p:sldId id="271" r:id="rId35"/>
    <p:sldId id="272" r:id="rId36"/>
    <p:sldId id="273" r:id="rId37"/>
    <p:sldId id="274" r:id="rId38"/>
    <p:sldId id="275" r:id="rId39"/>
    <p:sldId id="278" r:id="rId40"/>
    <p:sldId id="279" r:id="rId41"/>
    <p:sldId id="280" r:id="rId42"/>
    <p:sldId id="281" r:id="rId43"/>
    <p:sldId id="282" r:id="rId44"/>
    <p:sldId id="283" r:id="rId45"/>
    <p:sldId id="286" r:id="rId46"/>
    <p:sldId id="287" r:id="rId47"/>
    <p:sldId id="288" r:id="rId48"/>
    <p:sldId id="290" r:id="rId49"/>
    <p:sldId id="291" r:id="rId50"/>
    <p:sldId id="292" r:id="rId51"/>
    <p:sldId id="326" r:id="rId52"/>
    <p:sldId id="322" r:id="rId53"/>
    <p:sldId id="325" r:id="rId54"/>
    <p:sldId id="323" r:id="rId55"/>
    <p:sldId id="324" r:id="rId56"/>
    <p:sldId id="300" r:id="rId57"/>
    <p:sldId id="301" r:id="rId58"/>
    <p:sldId id="302" r:id="rId59"/>
    <p:sldId id="303" r:id="rId60"/>
    <p:sldId id="304" r:id="rId61"/>
    <p:sldId id="320" r:id="rId62"/>
    <p:sldId id="305" r:id="rId63"/>
    <p:sldId id="306" r:id="rId64"/>
    <p:sldId id="321" r:id="rId65"/>
    <p:sldId id="314" r:id="rId66"/>
    <p:sldId id="315" r:id="rId67"/>
    <p:sldId id="316" r:id="rId68"/>
    <p:sldId id="317" r:id="rId69"/>
    <p:sldId id="307" r:id="rId70"/>
    <p:sldId id="343" r:id="rId71"/>
    <p:sldId id="344" r:id="rId72"/>
    <p:sldId id="345" r:id="rId73"/>
    <p:sldId id="318" r:id="rId74"/>
    <p:sldId id="319" r:id="rId75"/>
    <p:sldId id="308" r:id="rId76"/>
    <p:sldId id="309" r:id="rId77"/>
    <p:sldId id="328" r:id="rId78"/>
    <p:sldId id="330" r:id="rId79"/>
    <p:sldId id="331" r:id="rId80"/>
    <p:sldId id="332" r:id="rId81"/>
    <p:sldId id="333" r:id="rId82"/>
    <p:sldId id="329" r:id="rId83"/>
    <p:sldId id="327" r:id="rId84"/>
  </p:sldIdLst>
  <p:sldSz cx="9144000" cy="6858000" type="screen4x3"/>
  <p:notesSz cx="6858000" cy="9144000"/>
  <p:defaultTextStyle>
    <a:defPPr>
      <a:defRPr lang="en-GB"/>
    </a:defPPr>
    <a:lvl1pPr algn="r" rtl="0" fontAlgn="base">
      <a:spcBef>
        <a:spcPct val="0"/>
      </a:spcBef>
      <a:spcAft>
        <a:spcPct val="0"/>
      </a:spcAft>
      <a:defRPr kern="1200">
        <a:solidFill>
          <a:schemeClr val="tx1"/>
        </a:solidFill>
        <a:latin typeface="Arial" pitchFamily="34" charset="0"/>
        <a:ea typeface="+mn-ea"/>
        <a:cs typeface="Arial" pitchFamily="34" charset="0"/>
      </a:defRPr>
    </a:lvl1pPr>
    <a:lvl2pPr marL="457200" algn="r" rtl="0" fontAlgn="base">
      <a:spcBef>
        <a:spcPct val="0"/>
      </a:spcBef>
      <a:spcAft>
        <a:spcPct val="0"/>
      </a:spcAft>
      <a:defRPr kern="1200">
        <a:solidFill>
          <a:schemeClr val="tx1"/>
        </a:solidFill>
        <a:latin typeface="Arial" pitchFamily="34" charset="0"/>
        <a:ea typeface="+mn-ea"/>
        <a:cs typeface="Arial" pitchFamily="34" charset="0"/>
      </a:defRPr>
    </a:lvl2pPr>
    <a:lvl3pPr marL="914400" algn="r" rtl="0" fontAlgn="base">
      <a:spcBef>
        <a:spcPct val="0"/>
      </a:spcBef>
      <a:spcAft>
        <a:spcPct val="0"/>
      </a:spcAft>
      <a:defRPr kern="1200">
        <a:solidFill>
          <a:schemeClr val="tx1"/>
        </a:solidFill>
        <a:latin typeface="Arial" pitchFamily="34" charset="0"/>
        <a:ea typeface="+mn-ea"/>
        <a:cs typeface="Arial" pitchFamily="34" charset="0"/>
      </a:defRPr>
    </a:lvl3pPr>
    <a:lvl4pPr marL="1371600" algn="r" rtl="0" fontAlgn="base">
      <a:spcBef>
        <a:spcPct val="0"/>
      </a:spcBef>
      <a:spcAft>
        <a:spcPct val="0"/>
      </a:spcAft>
      <a:defRPr kern="1200">
        <a:solidFill>
          <a:schemeClr val="tx1"/>
        </a:solidFill>
        <a:latin typeface="Arial" pitchFamily="34" charset="0"/>
        <a:ea typeface="+mn-ea"/>
        <a:cs typeface="Arial" pitchFamily="34" charset="0"/>
      </a:defRPr>
    </a:lvl4pPr>
    <a:lvl5pPr marL="1828800" algn="r"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6" d="100"/>
          <a:sy n="46" d="100"/>
        </p:scale>
        <p:origin x="-72" y="-18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image" Target="../media/image40.png"/><Relationship Id="rId4" Type="http://schemas.openxmlformats.org/officeDocument/2006/relationships/image" Target="../media/image4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6.png"/></Relationships>
</file>

<file path=ppt/drawings/_rels/vmlDrawing4.v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image" Target="../media/image56.png"/></Relationships>
</file>

<file path=ppt/drawings/_rels/vmlDrawing5.v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Arial" charset="0"/>
                <a:cs typeface="Arial" charset="0"/>
              </a:defRPr>
            </a:lvl1pPr>
          </a:lstStyle>
          <a:p>
            <a:pPr>
              <a:defRPr/>
            </a:pPr>
            <a:endParaRPr lang="en-GB"/>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GB"/>
          </a:p>
        </p:txBody>
      </p:sp>
      <p:sp>
        <p:nvSpPr>
          <p:cNvPr id="880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Arial" charset="0"/>
                <a:cs typeface="Arial" charset="0"/>
              </a:defRPr>
            </a:lvl1pPr>
          </a:lstStyle>
          <a:p>
            <a:pPr>
              <a:defRPr/>
            </a:pPr>
            <a:endParaRPr lang="en-GB"/>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fld id="{DCCB417F-B265-44E6-8EE6-D36BB6CE5B29}" type="slidenum">
              <a:rPr lang="en-GB"/>
              <a:pPr>
                <a:defRPr/>
              </a:pPr>
              <a:t>‹#›</a:t>
            </a:fld>
            <a:endParaRPr lang="en-GB" dirty="0"/>
          </a:p>
        </p:txBody>
      </p:sp>
    </p:spTree>
    <p:extLst>
      <p:ext uri="{BB962C8B-B14F-4D97-AF65-F5344CB8AC3E}">
        <p14:creationId xmlns:p14="http://schemas.microsoft.com/office/powerpoint/2010/main" xmlns="" val="39055702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researchgate.net/author/T+H+Vardaman" TargetMode="External"/><Relationship Id="rId2" Type="http://schemas.openxmlformats.org/officeDocument/2006/relationships/slide" Target="../slides/slide32.xml"/><Relationship Id="rId1" Type="http://schemas.openxmlformats.org/officeDocument/2006/relationships/notesMaster" Target="../notesMasters/notesMaster1.xml"/><Relationship Id="rId5" Type="http://schemas.openxmlformats.org/officeDocument/2006/relationships/hyperlink" Target="https://www.researchgate.net/journal/0005-2086_Avian_Diseases" TargetMode="External"/><Relationship Id="rId4" Type="http://schemas.openxmlformats.org/officeDocument/2006/relationships/hyperlink" Target="https://www.researchgate.net/author/J+H+Drott"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32EF198-7384-4328-92A2-29B74DB0CDBF}" type="slidenum">
              <a:rPr lang="en-GB" smtClean="0"/>
              <a:pPr eaLnBrk="1" hangingPunct="1"/>
              <a:t>29</a:t>
            </a:fld>
            <a:endParaRPr lang="en-GB"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07E40AA-50F6-47CA-9901-C436A1A5F403}" type="slidenum">
              <a:rPr lang="en-GB" smtClean="0"/>
              <a:pPr eaLnBrk="1" hangingPunct="1"/>
              <a:t>38</a:t>
            </a:fld>
            <a:endParaRPr lang="en-GB" smtClean="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60FADED-F5E9-4D0E-874F-A34B5241C699}" type="slidenum">
              <a:rPr lang="en-GB" smtClean="0"/>
              <a:pPr eaLnBrk="1" hangingPunct="1"/>
              <a:t>39</a:t>
            </a:fld>
            <a:endParaRPr lang="en-GB"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7396B67-8722-43C4-8095-C133D795A198}" type="slidenum">
              <a:rPr lang="en-GB" smtClean="0"/>
              <a:pPr eaLnBrk="1" hangingPunct="1"/>
              <a:t>40</a:t>
            </a:fld>
            <a:endParaRPr lang="en-GB" smtClean="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09DE03A-C7BB-4910-99BF-DF13B193640C}" type="slidenum">
              <a:rPr lang="en-GB" smtClean="0"/>
              <a:pPr eaLnBrk="1" hangingPunct="1"/>
              <a:t>41</a:t>
            </a:fld>
            <a:endParaRPr lang="en-GB" smtClean="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17FB3FD-B089-459E-BE4A-0CC02AB38E95}" type="slidenum">
              <a:rPr lang="en-GB" smtClean="0"/>
              <a:pPr eaLnBrk="1" hangingPunct="1"/>
              <a:t>42</a:t>
            </a:fld>
            <a:endParaRPr lang="en-GB"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B1F49E2-A4BC-473D-B507-65490BA37937}" type="slidenum">
              <a:rPr lang="en-GB" smtClean="0"/>
              <a:pPr eaLnBrk="1" hangingPunct="1"/>
              <a:t>43</a:t>
            </a:fld>
            <a:endParaRPr lang="en-GB" smtClean="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3C87EFD-723F-4C44-899B-783696B5E361}" type="slidenum">
              <a:rPr lang="en-GB" smtClean="0"/>
              <a:pPr eaLnBrk="1" hangingPunct="1"/>
              <a:t>44</a:t>
            </a:fld>
            <a:endParaRPr lang="en-GB"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311A0B7-649A-4605-82BB-43166F586A7E}" type="slidenum">
              <a:rPr lang="en-GB" smtClean="0"/>
              <a:pPr eaLnBrk="1" hangingPunct="1"/>
              <a:t>45</a:t>
            </a:fld>
            <a:endParaRPr lang="en-GB" smtClean="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03AD297-C6B0-4984-BEE4-EB3CBD2AA71F}" type="slidenum">
              <a:rPr lang="en-GB" smtClean="0"/>
              <a:pPr eaLnBrk="1" hangingPunct="1"/>
              <a:t>46</a:t>
            </a:fld>
            <a:endParaRPr lang="en-GB" smtClean="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C32B96A-A234-4570-8699-366A70BC9F88}" type="slidenum">
              <a:rPr lang="en-GB" smtClean="0"/>
              <a:pPr eaLnBrk="1" hangingPunct="1"/>
              <a:t>47</a:t>
            </a:fld>
            <a:endParaRPr lang="en-GB"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2E343EE-77A8-448A-9F18-375D0C0C2D7D}" type="slidenum">
              <a:rPr lang="en-GB" smtClean="0"/>
              <a:pPr eaLnBrk="1" hangingPunct="1"/>
              <a:t>30</a:t>
            </a:fld>
            <a:endParaRPr lang="en-GB"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D834106-7B54-42C6-B838-6291A00E129D}" type="slidenum">
              <a:rPr lang="en-GB" smtClean="0"/>
              <a:pPr eaLnBrk="1" hangingPunct="1"/>
              <a:t>48</a:t>
            </a:fld>
            <a:endParaRPr lang="en-GB"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03E6F32-404B-4ADF-B118-90FEBFCDD3CE}" type="slidenum">
              <a:rPr lang="en-GB" smtClean="0"/>
              <a:pPr eaLnBrk="1" hangingPunct="1"/>
              <a:t>49</a:t>
            </a:fld>
            <a:endParaRPr lang="en-GB"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7C818CC-2A1C-4722-A716-9A6C51DF13CD}" type="slidenum">
              <a:rPr lang="en-GB" smtClean="0"/>
              <a:pPr eaLnBrk="1" hangingPunct="1"/>
              <a:t>50</a:t>
            </a:fld>
            <a:endParaRPr lang="en-GB" smtClean="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59BA4A9-183D-4DBD-AABE-988B96DECB7B}" type="slidenum">
              <a:rPr lang="en-IN" smtClean="0"/>
              <a:pPr eaLnBrk="1" hangingPunct="1"/>
              <a:t>66</a:t>
            </a:fld>
            <a:endParaRPr lang="en-IN"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p:spPr>
        <p:txBody>
          <a:bodyPr/>
          <a:lstStyle/>
          <a:p>
            <a:pPr eaLnBrk="1" hangingPunct="1"/>
            <a:r>
              <a:rPr lang="en-IN" b="1" smtClean="0">
                <a:latin typeface="Arial" pitchFamily="34" charset="0"/>
                <a:cs typeface="Arial" pitchFamily="34" charset="0"/>
              </a:rPr>
              <a:t>Edmund Weil</a:t>
            </a:r>
            <a:r>
              <a:rPr lang="en-IN" smtClean="0">
                <a:latin typeface="Arial" pitchFamily="34" charset="0"/>
                <a:cs typeface="Arial" pitchFamily="34" charset="0"/>
              </a:rPr>
              <a:t> attended the German University of Prague. He obtained his doctorate in 1903 and then worked as 2nd assistant under the pathological anatomist Hans Chiara (1851-1916). In 1905 he entered the hygienically institute, at which he assumed leadership of the serological department in 1918. He was habilitated for hygiene in 1909, becoming ausserordentlicher professor in 1914. He died in Prague in 1922 from an infection of spotted fever he had attracted in a laboratory in Poland . n 1911, with the neuropsychologist Viktor Kafka, Weil described a previously unknown bacteriological reaction, now known as Weil-Kafka reaction. At the time, Kafka was an assistant in the psychiatric clinic of the German faculty in Prague.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67A0839-73D8-48C5-8D0C-A3563368E86C}" type="slidenum">
              <a:rPr lang="en-GB" smtClean="0"/>
              <a:pPr eaLnBrk="1" hangingPunct="1"/>
              <a:t>31</a:t>
            </a:fld>
            <a:endParaRPr lang="en-GB" smtClean="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F094802-F73C-4438-8456-34F1908BF008}" type="slidenum">
              <a:rPr lang="en-GB" smtClean="0"/>
              <a:pPr eaLnBrk="1" hangingPunct="1"/>
              <a:t>32</a:t>
            </a:fld>
            <a:endParaRPr lang="en-GB"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pPr eaLnBrk="1" hangingPunct="1"/>
            <a:r>
              <a:rPr lang="en-US" smtClean="0">
                <a:latin typeface="Arial" pitchFamily="34" charset="0"/>
                <a:cs typeface="Arial" pitchFamily="34" charset="0"/>
              </a:rPr>
              <a:t> </a:t>
            </a:r>
          </a:p>
          <a:p>
            <a:pPr eaLnBrk="1" hangingPunct="1"/>
            <a:r>
              <a:rPr lang="en-US" b="1" smtClean="0">
                <a:latin typeface="Arial" pitchFamily="34" charset="0"/>
                <a:cs typeface="Arial" pitchFamily="34" charset="0"/>
              </a:rPr>
              <a:t>Comparison of Mycoplasma synoviae hemagglutinating antigens by the hemagglutination-inhibition test</a:t>
            </a:r>
            <a:endParaRPr lang="en-US" smtClean="0">
              <a:latin typeface="Arial" pitchFamily="34" charset="0"/>
              <a:cs typeface="Arial" pitchFamily="34" charset="0"/>
            </a:endParaRPr>
          </a:p>
          <a:p>
            <a:pPr eaLnBrk="1" hangingPunct="1"/>
            <a:r>
              <a:rPr lang="en-US" b="1" i="1" smtClean="0">
                <a:latin typeface="Arial" pitchFamily="34" charset="0"/>
                <a:cs typeface="Arial" pitchFamily="34" charset="0"/>
              </a:rPr>
              <a:t>Authors:</a:t>
            </a:r>
            <a:r>
              <a:rPr lang="en-US" i="1" smtClean="0">
                <a:latin typeface="Arial" pitchFamily="34" charset="0"/>
                <a:cs typeface="Arial" pitchFamily="34" charset="0"/>
              </a:rPr>
              <a:t> </a:t>
            </a:r>
            <a:r>
              <a:rPr lang="en-US" b="1" i="1" smtClean="0">
                <a:latin typeface="Arial" pitchFamily="34" charset="0"/>
                <a:cs typeface="Arial" pitchFamily="34" charset="0"/>
                <a:hlinkClick r:id="rId3"/>
              </a:rPr>
              <a:t>T H Vardaman</a:t>
            </a:r>
            <a:r>
              <a:rPr lang="en-US" i="1" smtClean="0">
                <a:latin typeface="Arial" pitchFamily="34" charset="0"/>
                <a:cs typeface="Arial" pitchFamily="34" charset="0"/>
              </a:rPr>
              <a:t>, </a:t>
            </a:r>
            <a:r>
              <a:rPr lang="en-US" b="1" i="1" smtClean="0">
                <a:latin typeface="Arial" pitchFamily="34" charset="0"/>
                <a:cs typeface="Arial" pitchFamily="34" charset="0"/>
                <a:hlinkClick r:id="rId4"/>
              </a:rPr>
              <a:t>J H Drott</a:t>
            </a:r>
            <a:endParaRPr lang="en-US" smtClean="0">
              <a:latin typeface="Arial" pitchFamily="34" charset="0"/>
              <a:cs typeface="Arial" pitchFamily="34" charset="0"/>
            </a:endParaRPr>
          </a:p>
          <a:p>
            <a:pPr eaLnBrk="1" hangingPunct="1"/>
            <a:r>
              <a:rPr lang="en-US" b="1" smtClean="0">
                <a:latin typeface="Arial" pitchFamily="34" charset="0"/>
                <a:cs typeface="Arial" pitchFamily="34" charset="0"/>
              </a:rPr>
              <a:t>Impact factor: 1.07, Cited half life: &gt;10.0, Immediacy index: 0.29</a:t>
            </a:r>
          </a:p>
          <a:p>
            <a:pPr eaLnBrk="1" hangingPunct="1"/>
            <a:r>
              <a:rPr lang="en-US" b="1" smtClean="0">
                <a:latin typeface="Arial" pitchFamily="34" charset="0"/>
                <a:cs typeface="Arial" pitchFamily="34" charset="0"/>
              </a:rPr>
              <a:t>Journal: </a:t>
            </a:r>
            <a:r>
              <a:rPr lang="en-US" b="1" smtClean="0">
                <a:latin typeface="Arial" pitchFamily="34" charset="0"/>
                <a:cs typeface="Arial" pitchFamily="34" charset="0"/>
                <a:hlinkClick r:id="rId5"/>
              </a:rPr>
              <a:t>Avian Diseases</a:t>
            </a:r>
            <a:endParaRPr lang="en-US" smtClean="0">
              <a:latin typeface="Arial" pitchFamily="34" charset="0"/>
              <a:cs typeface="Arial" pitchFamily="34" charset="0"/>
            </a:endParaRPr>
          </a:p>
          <a:p>
            <a:pPr eaLnBrk="1" hangingPunct="1"/>
            <a:r>
              <a:rPr lang="en-US" smtClean="0">
                <a:latin typeface="Arial" pitchFamily="34" charset="0"/>
                <a:cs typeface="Arial" pitchFamily="34" charset="0"/>
              </a:rPr>
              <a:t>Mycoplasma synoviae (MS) strains were isolated from the trachea of hens from MS-positive broiler breeder flocks having progeny condemnations due to airsacculitis. Hemagglutinating (HA) antigens were made from several strains. The HA antigen made from the 95th medium passage of MS FMT strain was compared with that of the standard MS WVU 1853 strain by the hemagglutination-inhibition (HI) test. Sixty-six sera from 10 MS-positive flocks, 4 Mycoplasma gallisepticum (MG)-positive sera, and 7 normal sera were used in the HI test. The geometric mean (GM) HI titer with MS WVU 1853 antigen was 98.69 on 66 sera from 10 MS-positive flocks, whereas the GM HI titer with MS FMT antigen was 226.21.</a:t>
            </a:r>
            <a:endParaRPr lang="en-GB"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0755874-964E-4BED-9945-3AD46BEDF893}" type="slidenum">
              <a:rPr lang="en-GB" smtClean="0"/>
              <a:pPr eaLnBrk="1" hangingPunct="1"/>
              <a:t>33</a:t>
            </a:fld>
            <a:endParaRPr lang="en-GB"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9018C95-C8E6-4287-8929-CC3D7D31FE2A}" type="slidenum">
              <a:rPr lang="en-GB" smtClean="0"/>
              <a:pPr eaLnBrk="1" hangingPunct="1"/>
              <a:t>34</a:t>
            </a:fld>
            <a:endParaRPr lang="en-GB"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A378DF9-5156-4A93-96D1-24D375B51F9B}" type="slidenum">
              <a:rPr lang="en-GB" smtClean="0"/>
              <a:pPr eaLnBrk="1" hangingPunct="1"/>
              <a:t>35</a:t>
            </a:fld>
            <a:endParaRPr lang="en-GB"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5CFA573-1E02-42B4-8CB0-0BEA44361268}" type="slidenum">
              <a:rPr lang="en-GB" smtClean="0"/>
              <a:pPr eaLnBrk="1" hangingPunct="1"/>
              <a:t>36</a:t>
            </a:fld>
            <a:endParaRPr lang="en-GB" smtClean="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29FE471-B777-4076-8CD9-FF1F97B67802}" type="slidenum">
              <a:rPr lang="en-GB" smtClean="0"/>
              <a:pPr eaLnBrk="1" hangingPunct="1"/>
              <a:t>37</a:t>
            </a:fld>
            <a:endParaRPr lang="en-GB" smtClean="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IN"/>
          </a:p>
        </p:txBody>
      </p:sp>
      <p:sp>
        <p:nvSpPr>
          <p:cNvPr id="4" name="Rectangle 4"/>
          <p:cNvSpPr>
            <a:spLocks noGrp="1" noChangeArrowheads="1"/>
          </p:cNvSpPr>
          <p:nvPr>
            <p:ph type="dt" sz="half" idx="10"/>
          </p:nvPr>
        </p:nvSpPr>
        <p:spPr>
          <a:ln/>
        </p:spPr>
        <p:txBody>
          <a:bodyPr/>
          <a:lstStyle>
            <a:lvl1pPr>
              <a:defRPr/>
            </a:lvl1pPr>
          </a:lstStyle>
          <a:p>
            <a:pPr>
              <a:defRPr/>
            </a:pPr>
            <a:fld id="{5F0920F5-7F5E-4FAA-AAFA-B7FC75476654}" type="datetime1">
              <a:rPr lang="en-US"/>
              <a:pPr>
                <a:defRPr/>
              </a:pPr>
              <a:t>11/11/2014</a:t>
            </a:fld>
            <a:endParaRPr lang="en-GB"/>
          </a:p>
        </p:txBody>
      </p:sp>
      <p:sp>
        <p:nvSpPr>
          <p:cNvPr id="5" name="Rectangle 5"/>
          <p:cNvSpPr>
            <a:spLocks noGrp="1" noChangeArrowheads="1"/>
          </p:cNvSpPr>
          <p:nvPr>
            <p:ph type="ftr" sz="quarter" idx="11"/>
          </p:nvPr>
        </p:nvSpPr>
        <p:spPr>
          <a:ln/>
        </p:spPr>
        <p:txBody>
          <a:bodyPr/>
          <a:lstStyle>
            <a:lvl1pPr>
              <a:defRPr/>
            </a:lvl1pPr>
          </a:lstStyle>
          <a:p>
            <a:pPr>
              <a:defRPr/>
            </a:pPr>
            <a:r>
              <a:rPr lang="en-GB"/>
              <a:t>Dr.T.V.Rao MD</a:t>
            </a:r>
          </a:p>
        </p:txBody>
      </p:sp>
      <p:sp>
        <p:nvSpPr>
          <p:cNvPr id="6" name="Rectangle 6"/>
          <p:cNvSpPr>
            <a:spLocks noGrp="1" noChangeArrowheads="1"/>
          </p:cNvSpPr>
          <p:nvPr>
            <p:ph type="sldNum" sz="quarter" idx="12"/>
          </p:nvPr>
        </p:nvSpPr>
        <p:spPr>
          <a:ln/>
        </p:spPr>
        <p:txBody>
          <a:bodyPr/>
          <a:lstStyle>
            <a:lvl1pPr>
              <a:defRPr/>
            </a:lvl1pPr>
          </a:lstStyle>
          <a:p>
            <a:pPr>
              <a:defRPr/>
            </a:pPr>
            <a:fld id="{09D746F5-D055-43A6-B3C1-2A9F90CBB0F9}" type="slidenum">
              <a:rPr lang="en-GB"/>
              <a:pPr>
                <a:defRPr/>
              </a:pPr>
              <a:t>‹#›</a:t>
            </a:fld>
            <a:endParaRPr lang="en-GB" dirty="0"/>
          </a:p>
        </p:txBody>
      </p:sp>
    </p:spTree>
    <p:extLst>
      <p:ext uri="{BB962C8B-B14F-4D97-AF65-F5344CB8AC3E}">
        <p14:creationId xmlns:p14="http://schemas.microsoft.com/office/powerpoint/2010/main" xmlns="" val="16456138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Rectangle 4"/>
          <p:cNvSpPr>
            <a:spLocks noGrp="1" noChangeArrowheads="1"/>
          </p:cNvSpPr>
          <p:nvPr>
            <p:ph type="dt" sz="half" idx="10"/>
          </p:nvPr>
        </p:nvSpPr>
        <p:spPr>
          <a:ln/>
        </p:spPr>
        <p:txBody>
          <a:bodyPr/>
          <a:lstStyle>
            <a:lvl1pPr>
              <a:defRPr/>
            </a:lvl1pPr>
          </a:lstStyle>
          <a:p>
            <a:pPr>
              <a:defRPr/>
            </a:pPr>
            <a:fld id="{2B6E47DC-8B1B-4352-A684-8EF7F3B362DD}" type="datetime1">
              <a:rPr lang="en-US"/>
              <a:pPr>
                <a:defRPr/>
              </a:pPr>
              <a:t>11/11/2014</a:t>
            </a:fld>
            <a:endParaRPr lang="en-GB"/>
          </a:p>
        </p:txBody>
      </p:sp>
      <p:sp>
        <p:nvSpPr>
          <p:cNvPr id="5" name="Rectangle 5"/>
          <p:cNvSpPr>
            <a:spLocks noGrp="1" noChangeArrowheads="1"/>
          </p:cNvSpPr>
          <p:nvPr>
            <p:ph type="ftr" sz="quarter" idx="11"/>
          </p:nvPr>
        </p:nvSpPr>
        <p:spPr>
          <a:ln/>
        </p:spPr>
        <p:txBody>
          <a:bodyPr/>
          <a:lstStyle>
            <a:lvl1pPr>
              <a:defRPr/>
            </a:lvl1pPr>
          </a:lstStyle>
          <a:p>
            <a:pPr>
              <a:defRPr/>
            </a:pPr>
            <a:r>
              <a:rPr lang="en-GB"/>
              <a:t>Dr.T.V.Rao MD</a:t>
            </a:r>
          </a:p>
        </p:txBody>
      </p:sp>
      <p:sp>
        <p:nvSpPr>
          <p:cNvPr id="6" name="Rectangle 6"/>
          <p:cNvSpPr>
            <a:spLocks noGrp="1" noChangeArrowheads="1"/>
          </p:cNvSpPr>
          <p:nvPr>
            <p:ph type="sldNum" sz="quarter" idx="12"/>
          </p:nvPr>
        </p:nvSpPr>
        <p:spPr>
          <a:ln/>
        </p:spPr>
        <p:txBody>
          <a:bodyPr/>
          <a:lstStyle>
            <a:lvl1pPr>
              <a:defRPr/>
            </a:lvl1pPr>
          </a:lstStyle>
          <a:p>
            <a:pPr>
              <a:defRPr/>
            </a:pPr>
            <a:fld id="{1CE28463-E74B-4D82-8C54-0DCFBBB27EAE}" type="slidenum">
              <a:rPr lang="en-GB"/>
              <a:pPr>
                <a:defRPr/>
              </a:pPr>
              <a:t>‹#›</a:t>
            </a:fld>
            <a:endParaRPr lang="en-GB" dirty="0"/>
          </a:p>
        </p:txBody>
      </p:sp>
    </p:spTree>
    <p:extLst>
      <p:ext uri="{BB962C8B-B14F-4D97-AF65-F5344CB8AC3E}">
        <p14:creationId xmlns:p14="http://schemas.microsoft.com/office/powerpoint/2010/main" xmlns="" val="1283682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Rectangle 4"/>
          <p:cNvSpPr>
            <a:spLocks noGrp="1" noChangeArrowheads="1"/>
          </p:cNvSpPr>
          <p:nvPr>
            <p:ph type="dt" sz="half" idx="10"/>
          </p:nvPr>
        </p:nvSpPr>
        <p:spPr>
          <a:ln/>
        </p:spPr>
        <p:txBody>
          <a:bodyPr/>
          <a:lstStyle>
            <a:lvl1pPr>
              <a:defRPr/>
            </a:lvl1pPr>
          </a:lstStyle>
          <a:p>
            <a:pPr>
              <a:defRPr/>
            </a:pPr>
            <a:fld id="{547080FF-7715-4B85-B1E2-76B131C0ECA3}" type="datetime1">
              <a:rPr lang="en-US"/>
              <a:pPr>
                <a:defRPr/>
              </a:pPr>
              <a:t>11/11/2014</a:t>
            </a:fld>
            <a:endParaRPr lang="en-GB"/>
          </a:p>
        </p:txBody>
      </p:sp>
      <p:sp>
        <p:nvSpPr>
          <p:cNvPr id="5" name="Rectangle 5"/>
          <p:cNvSpPr>
            <a:spLocks noGrp="1" noChangeArrowheads="1"/>
          </p:cNvSpPr>
          <p:nvPr>
            <p:ph type="ftr" sz="quarter" idx="11"/>
          </p:nvPr>
        </p:nvSpPr>
        <p:spPr>
          <a:ln/>
        </p:spPr>
        <p:txBody>
          <a:bodyPr/>
          <a:lstStyle>
            <a:lvl1pPr>
              <a:defRPr/>
            </a:lvl1pPr>
          </a:lstStyle>
          <a:p>
            <a:pPr>
              <a:defRPr/>
            </a:pPr>
            <a:r>
              <a:rPr lang="en-GB"/>
              <a:t>Dr.T.V.Rao MD</a:t>
            </a:r>
          </a:p>
        </p:txBody>
      </p:sp>
      <p:sp>
        <p:nvSpPr>
          <p:cNvPr id="6" name="Rectangle 6"/>
          <p:cNvSpPr>
            <a:spLocks noGrp="1" noChangeArrowheads="1"/>
          </p:cNvSpPr>
          <p:nvPr>
            <p:ph type="sldNum" sz="quarter" idx="12"/>
          </p:nvPr>
        </p:nvSpPr>
        <p:spPr>
          <a:ln/>
        </p:spPr>
        <p:txBody>
          <a:bodyPr/>
          <a:lstStyle>
            <a:lvl1pPr>
              <a:defRPr/>
            </a:lvl1pPr>
          </a:lstStyle>
          <a:p>
            <a:pPr>
              <a:defRPr/>
            </a:pPr>
            <a:fld id="{307BCF6A-E2FF-4E32-9617-FAD54F26681A}" type="slidenum">
              <a:rPr lang="en-GB"/>
              <a:pPr>
                <a:defRPr/>
              </a:pPr>
              <a:t>‹#›</a:t>
            </a:fld>
            <a:endParaRPr lang="en-GB" dirty="0"/>
          </a:p>
        </p:txBody>
      </p:sp>
    </p:spTree>
    <p:extLst>
      <p:ext uri="{BB962C8B-B14F-4D97-AF65-F5344CB8AC3E}">
        <p14:creationId xmlns:p14="http://schemas.microsoft.com/office/powerpoint/2010/main" xmlns="" val="29087587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Rectangle 4"/>
          <p:cNvSpPr>
            <a:spLocks noGrp="1" noChangeArrowheads="1"/>
          </p:cNvSpPr>
          <p:nvPr>
            <p:ph type="dt" sz="half" idx="10"/>
          </p:nvPr>
        </p:nvSpPr>
        <p:spPr>
          <a:ln/>
        </p:spPr>
        <p:txBody>
          <a:bodyPr/>
          <a:lstStyle>
            <a:lvl1pPr>
              <a:defRPr/>
            </a:lvl1pPr>
          </a:lstStyle>
          <a:p>
            <a:pPr>
              <a:defRPr/>
            </a:pPr>
            <a:fld id="{DADCA5E9-5641-4C25-80C0-C5C772C22C78}" type="datetime1">
              <a:rPr lang="en-US"/>
              <a:pPr>
                <a:defRPr/>
              </a:pPr>
              <a:t>11/11/2014</a:t>
            </a:fld>
            <a:endParaRPr lang="en-GB"/>
          </a:p>
        </p:txBody>
      </p:sp>
      <p:sp>
        <p:nvSpPr>
          <p:cNvPr id="7" name="Rectangle 5"/>
          <p:cNvSpPr>
            <a:spLocks noGrp="1" noChangeArrowheads="1"/>
          </p:cNvSpPr>
          <p:nvPr>
            <p:ph type="ftr" sz="quarter" idx="11"/>
          </p:nvPr>
        </p:nvSpPr>
        <p:spPr>
          <a:ln/>
        </p:spPr>
        <p:txBody>
          <a:bodyPr/>
          <a:lstStyle>
            <a:lvl1pPr>
              <a:defRPr/>
            </a:lvl1pPr>
          </a:lstStyle>
          <a:p>
            <a:pPr>
              <a:defRPr/>
            </a:pPr>
            <a:r>
              <a:rPr lang="en-GB"/>
              <a:t>Dr.T.V.Rao MD</a:t>
            </a:r>
          </a:p>
        </p:txBody>
      </p:sp>
      <p:sp>
        <p:nvSpPr>
          <p:cNvPr id="8" name="Rectangle 6"/>
          <p:cNvSpPr>
            <a:spLocks noGrp="1" noChangeArrowheads="1"/>
          </p:cNvSpPr>
          <p:nvPr>
            <p:ph type="sldNum" sz="quarter" idx="12"/>
          </p:nvPr>
        </p:nvSpPr>
        <p:spPr>
          <a:ln/>
        </p:spPr>
        <p:txBody>
          <a:bodyPr/>
          <a:lstStyle>
            <a:lvl1pPr>
              <a:defRPr/>
            </a:lvl1pPr>
          </a:lstStyle>
          <a:p>
            <a:pPr>
              <a:defRPr/>
            </a:pPr>
            <a:fld id="{733F05FF-3338-450E-80CA-F46DE72DC40C}" type="slidenum">
              <a:rPr lang="en-GB"/>
              <a:pPr>
                <a:defRPr/>
              </a:pPr>
              <a:t>‹#›</a:t>
            </a:fld>
            <a:endParaRPr lang="en-GB" dirty="0"/>
          </a:p>
        </p:txBody>
      </p:sp>
    </p:spTree>
    <p:extLst>
      <p:ext uri="{BB962C8B-B14F-4D97-AF65-F5344CB8AC3E}">
        <p14:creationId xmlns:p14="http://schemas.microsoft.com/office/powerpoint/2010/main" xmlns="" val="2133461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IN"/>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Rectangle 4"/>
          <p:cNvSpPr>
            <a:spLocks noGrp="1" noChangeArrowheads="1"/>
          </p:cNvSpPr>
          <p:nvPr>
            <p:ph type="dt" sz="half" idx="10"/>
          </p:nvPr>
        </p:nvSpPr>
        <p:spPr>
          <a:ln/>
        </p:spPr>
        <p:txBody>
          <a:bodyPr/>
          <a:lstStyle>
            <a:lvl1pPr>
              <a:defRPr/>
            </a:lvl1pPr>
          </a:lstStyle>
          <a:p>
            <a:pPr>
              <a:defRPr/>
            </a:pPr>
            <a:fld id="{6C5540C4-DE1D-4DAB-A503-B7FA895EBAB2}" type="datetime1">
              <a:rPr lang="en-US"/>
              <a:pPr>
                <a:defRPr/>
              </a:pPr>
              <a:t>11/11/2014</a:t>
            </a:fld>
            <a:endParaRPr lang="en-GB"/>
          </a:p>
        </p:txBody>
      </p:sp>
      <p:sp>
        <p:nvSpPr>
          <p:cNvPr id="8" name="Rectangle 5"/>
          <p:cNvSpPr>
            <a:spLocks noGrp="1" noChangeArrowheads="1"/>
          </p:cNvSpPr>
          <p:nvPr>
            <p:ph type="ftr" sz="quarter" idx="11"/>
          </p:nvPr>
        </p:nvSpPr>
        <p:spPr>
          <a:ln/>
        </p:spPr>
        <p:txBody>
          <a:bodyPr/>
          <a:lstStyle>
            <a:lvl1pPr>
              <a:defRPr/>
            </a:lvl1pPr>
          </a:lstStyle>
          <a:p>
            <a:pPr>
              <a:defRPr/>
            </a:pPr>
            <a:r>
              <a:rPr lang="en-GB"/>
              <a:t>Dr.T.V.Rao MD</a:t>
            </a:r>
          </a:p>
        </p:txBody>
      </p:sp>
      <p:sp>
        <p:nvSpPr>
          <p:cNvPr id="9" name="Rectangle 6"/>
          <p:cNvSpPr>
            <a:spLocks noGrp="1" noChangeArrowheads="1"/>
          </p:cNvSpPr>
          <p:nvPr>
            <p:ph type="sldNum" sz="quarter" idx="12"/>
          </p:nvPr>
        </p:nvSpPr>
        <p:spPr>
          <a:ln/>
        </p:spPr>
        <p:txBody>
          <a:bodyPr/>
          <a:lstStyle>
            <a:lvl1pPr>
              <a:defRPr/>
            </a:lvl1pPr>
          </a:lstStyle>
          <a:p>
            <a:pPr>
              <a:defRPr/>
            </a:pPr>
            <a:fld id="{23205934-E892-448F-8E00-8D4F8599E9D8}" type="slidenum">
              <a:rPr lang="en-GB"/>
              <a:pPr>
                <a:defRPr/>
              </a:pPr>
              <a:t>‹#›</a:t>
            </a:fld>
            <a:endParaRPr lang="en-GB" dirty="0"/>
          </a:p>
        </p:txBody>
      </p:sp>
    </p:spTree>
    <p:extLst>
      <p:ext uri="{BB962C8B-B14F-4D97-AF65-F5344CB8AC3E}">
        <p14:creationId xmlns:p14="http://schemas.microsoft.com/office/powerpoint/2010/main" xmlns="" val="28289539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IN"/>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Rectangle 4"/>
          <p:cNvSpPr>
            <a:spLocks noGrp="1" noChangeArrowheads="1"/>
          </p:cNvSpPr>
          <p:nvPr>
            <p:ph type="dt" sz="half" idx="10"/>
          </p:nvPr>
        </p:nvSpPr>
        <p:spPr>
          <a:ln/>
        </p:spPr>
        <p:txBody>
          <a:bodyPr/>
          <a:lstStyle>
            <a:lvl1pPr>
              <a:defRPr/>
            </a:lvl1pPr>
          </a:lstStyle>
          <a:p>
            <a:pPr>
              <a:defRPr/>
            </a:pPr>
            <a:fld id="{70ED857D-6965-4177-95D4-2525D2BB9FCD}" type="datetime1">
              <a:rPr lang="en-US"/>
              <a:pPr>
                <a:defRPr/>
              </a:pPr>
              <a:t>11/11/2014</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r>
              <a:rPr lang="en-GB"/>
              <a:t>Dr.T.V.Rao MD</a:t>
            </a:r>
          </a:p>
        </p:txBody>
      </p:sp>
      <p:sp>
        <p:nvSpPr>
          <p:cNvPr id="7" name="Rectangle 6"/>
          <p:cNvSpPr>
            <a:spLocks noGrp="1" noChangeArrowheads="1"/>
          </p:cNvSpPr>
          <p:nvPr>
            <p:ph type="sldNum" sz="quarter" idx="12"/>
          </p:nvPr>
        </p:nvSpPr>
        <p:spPr>
          <a:ln/>
        </p:spPr>
        <p:txBody>
          <a:bodyPr/>
          <a:lstStyle>
            <a:lvl1pPr>
              <a:defRPr/>
            </a:lvl1pPr>
          </a:lstStyle>
          <a:p>
            <a:pPr>
              <a:defRPr/>
            </a:pPr>
            <a:fld id="{7CDE5758-DEE0-484E-9CC3-96FE04A22E59}" type="slidenum">
              <a:rPr lang="en-GB"/>
              <a:pPr>
                <a:defRPr/>
              </a:pPr>
              <a:t>‹#›</a:t>
            </a:fld>
            <a:endParaRPr lang="en-GB" dirty="0"/>
          </a:p>
        </p:txBody>
      </p:sp>
    </p:spTree>
    <p:extLst>
      <p:ext uri="{BB962C8B-B14F-4D97-AF65-F5344CB8AC3E}">
        <p14:creationId xmlns:p14="http://schemas.microsoft.com/office/powerpoint/2010/main" xmlns="" val="16421603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IN"/>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Rectangle 4"/>
          <p:cNvSpPr>
            <a:spLocks noGrp="1" noChangeArrowheads="1"/>
          </p:cNvSpPr>
          <p:nvPr>
            <p:ph type="dt" sz="half" idx="10"/>
          </p:nvPr>
        </p:nvSpPr>
        <p:spPr/>
        <p:txBody>
          <a:bodyPr/>
          <a:lstStyle>
            <a:lvl1pPr>
              <a:defRPr smtClean="0"/>
            </a:lvl1pPr>
          </a:lstStyle>
          <a:p>
            <a:pPr>
              <a:defRPr/>
            </a:pPr>
            <a:fld id="{F747C4C3-2566-48BF-905A-E80091688E41}" type="datetime1">
              <a:rPr lang="en-US"/>
              <a:pPr>
                <a:defRPr/>
              </a:pPr>
              <a:t>11/11/2014</a:t>
            </a:fld>
            <a:endParaRPr lang="en-IN"/>
          </a:p>
        </p:txBody>
      </p:sp>
      <p:sp>
        <p:nvSpPr>
          <p:cNvPr id="6" name="Rectangle 5"/>
          <p:cNvSpPr>
            <a:spLocks noGrp="1" noChangeArrowheads="1"/>
          </p:cNvSpPr>
          <p:nvPr>
            <p:ph type="ftr" sz="quarter" idx="11"/>
          </p:nvPr>
        </p:nvSpPr>
        <p:spPr/>
        <p:txBody>
          <a:bodyPr/>
          <a:lstStyle>
            <a:lvl1pPr>
              <a:defRPr/>
            </a:lvl1pPr>
          </a:lstStyle>
          <a:p>
            <a:pPr>
              <a:defRPr/>
            </a:pPr>
            <a:r>
              <a:rPr lang="en-IN"/>
              <a:t>Dr.T.V.Rao MD</a:t>
            </a:r>
          </a:p>
        </p:txBody>
      </p:sp>
      <p:sp>
        <p:nvSpPr>
          <p:cNvPr id="7" name="Rectangle 6"/>
          <p:cNvSpPr>
            <a:spLocks noGrp="1" noChangeArrowheads="1"/>
          </p:cNvSpPr>
          <p:nvPr>
            <p:ph type="sldNum" sz="quarter" idx="12"/>
          </p:nvPr>
        </p:nvSpPr>
        <p:spPr/>
        <p:txBody>
          <a:bodyPr/>
          <a:lstStyle>
            <a:lvl1pPr>
              <a:defRPr/>
            </a:lvl1pPr>
          </a:lstStyle>
          <a:p>
            <a:pPr>
              <a:defRPr/>
            </a:pPr>
            <a:fld id="{B18324B0-4D49-422D-B5F4-079B66CD8A57}" type="slidenum">
              <a:rPr lang="en-IN"/>
              <a:pPr>
                <a:defRPr/>
              </a:pPr>
              <a:t>‹#›</a:t>
            </a:fld>
            <a:endParaRPr lang="en-IN" dirty="0"/>
          </a:p>
        </p:txBody>
      </p:sp>
    </p:spTree>
    <p:extLst>
      <p:ext uri="{BB962C8B-B14F-4D97-AF65-F5344CB8AC3E}">
        <p14:creationId xmlns:p14="http://schemas.microsoft.com/office/powerpoint/2010/main" xmlns="" val="3632047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Rectangle 4"/>
          <p:cNvSpPr>
            <a:spLocks noGrp="1" noChangeArrowheads="1"/>
          </p:cNvSpPr>
          <p:nvPr>
            <p:ph type="dt" sz="half" idx="10"/>
          </p:nvPr>
        </p:nvSpPr>
        <p:spPr>
          <a:ln/>
        </p:spPr>
        <p:txBody>
          <a:bodyPr/>
          <a:lstStyle>
            <a:lvl1pPr>
              <a:defRPr/>
            </a:lvl1pPr>
          </a:lstStyle>
          <a:p>
            <a:pPr>
              <a:defRPr/>
            </a:pPr>
            <a:fld id="{CD2EFFF3-E2B1-4582-97DB-DF4570DEA2EA}" type="datetime1">
              <a:rPr lang="en-US"/>
              <a:pPr>
                <a:defRPr/>
              </a:pPr>
              <a:t>11/11/2014</a:t>
            </a:fld>
            <a:endParaRPr lang="en-GB"/>
          </a:p>
        </p:txBody>
      </p:sp>
      <p:sp>
        <p:nvSpPr>
          <p:cNvPr id="5" name="Rectangle 5"/>
          <p:cNvSpPr>
            <a:spLocks noGrp="1" noChangeArrowheads="1"/>
          </p:cNvSpPr>
          <p:nvPr>
            <p:ph type="ftr" sz="quarter" idx="11"/>
          </p:nvPr>
        </p:nvSpPr>
        <p:spPr>
          <a:ln/>
        </p:spPr>
        <p:txBody>
          <a:bodyPr/>
          <a:lstStyle>
            <a:lvl1pPr>
              <a:defRPr/>
            </a:lvl1pPr>
          </a:lstStyle>
          <a:p>
            <a:pPr>
              <a:defRPr/>
            </a:pPr>
            <a:r>
              <a:rPr lang="en-GB"/>
              <a:t>Dr.T.V.Rao MD</a:t>
            </a:r>
          </a:p>
        </p:txBody>
      </p:sp>
      <p:sp>
        <p:nvSpPr>
          <p:cNvPr id="6" name="Rectangle 6"/>
          <p:cNvSpPr>
            <a:spLocks noGrp="1" noChangeArrowheads="1"/>
          </p:cNvSpPr>
          <p:nvPr>
            <p:ph type="sldNum" sz="quarter" idx="12"/>
          </p:nvPr>
        </p:nvSpPr>
        <p:spPr>
          <a:ln/>
        </p:spPr>
        <p:txBody>
          <a:bodyPr/>
          <a:lstStyle>
            <a:lvl1pPr>
              <a:defRPr/>
            </a:lvl1pPr>
          </a:lstStyle>
          <a:p>
            <a:pPr>
              <a:defRPr/>
            </a:pPr>
            <a:fld id="{79C3BDAC-956B-4024-AC43-7D3BD5B4B4F0}" type="slidenum">
              <a:rPr lang="en-GB"/>
              <a:pPr>
                <a:defRPr/>
              </a:pPr>
              <a:t>‹#›</a:t>
            </a:fld>
            <a:endParaRPr lang="en-GB" dirty="0"/>
          </a:p>
        </p:txBody>
      </p:sp>
    </p:spTree>
    <p:extLst>
      <p:ext uri="{BB962C8B-B14F-4D97-AF65-F5344CB8AC3E}">
        <p14:creationId xmlns:p14="http://schemas.microsoft.com/office/powerpoint/2010/main" xmlns="" val="3323048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109D3A9F-8B72-4AFC-93AF-30015E600BC9}" type="datetime1">
              <a:rPr lang="en-US"/>
              <a:pPr>
                <a:defRPr/>
              </a:pPr>
              <a:t>11/11/2014</a:t>
            </a:fld>
            <a:endParaRPr lang="en-GB"/>
          </a:p>
        </p:txBody>
      </p:sp>
      <p:sp>
        <p:nvSpPr>
          <p:cNvPr id="5" name="Rectangle 5"/>
          <p:cNvSpPr>
            <a:spLocks noGrp="1" noChangeArrowheads="1"/>
          </p:cNvSpPr>
          <p:nvPr>
            <p:ph type="ftr" sz="quarter" idx="11"/>
          </p:nvPr>
        </p:nvSpPr>
        <p:spPr>
          <a:ln/>
        </p:spPr>
        <p:txBody>
          <a:bodyPr/>
          <a:lstStyle>
            <a:lvl1pPr>
              <a:defRPr/>
            </a:lvl1pPr>
          </a:lstStyle>
          <a:p>
            <a:pPr>
              <a:defRPr/>
            </a:pPr>
            <a:r>
              <a:rPr lang="en-GB"/>
              <a:t>Dr.T.V.Rao MD</a:t>
            </a:r>
          </a:p>
        </p:txBody>
      </p:sp>
      <p:sp>
        <p:nvSpPr>
          <p:cNvPr id="6" name="Rectangle 6"/>
          <p:cNvSpPr>
            <a:spLocks noGrp="1" noChangeArrowheads="1"/>
          </p:cNvSpPr>
          <p:nvPr>
            <p:ph type="sldNum" sz="quarter" idx="12"/>
          </p:nvPr>
        </p:nvSpPr>
        <p:spPr>
          <a:ln/>
        </p:spPr>
        <p:txBody>
          <a:bodyPr/>
          <a:lstStyle>
            <a:lvl1pPr>
              <a:defRPr/>
            </a:lvl1pPr>
          </a:lstStyle>
          <a:p>
            <a:pPr>
              <a:defRPr/>
            </a:pPr>
            <a:fld id="{1B9A0535-63A9-4687-BFF7-7E07FCD103EC}" type="slidenum">
              <a:rPr lang="en-GB"/>
              <a:pPr>
                <a:defRPr/>
              </a:pPr>
              <a:t>‹#›</a:t>
            </a:fld>
            <a:endParaRPr lang="en-GB" dirty="0"/>
          </a:p>
        </p:txBody>
      </p:sp>
    </p:spTree>
    <p:extLst>
      <p:ext uri="{BB962C8B-B14F-4D97-AF65-F5344CB8AC3E}">
        <p14:creationId xmlns:p14="http://schemas.microsoft.com/office/powerpoint/2010/main" xmlns="" val="2106000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Rectangle 4"/>
          <p:cNvSpPr>
            <a:spLocks noGrp="1" noChangeArrowheads="1"/>
          </p:cNvSpPr>
          <p:nvPr>
            <p:ph type="dt" sz="half" idx="10"/>
          </p:nvPr>
        </p:nvSpPr>
        <p:spPr>
          <a:ln/>
        </p:spPr>
        <p:txBody>
          <a:bodyPr/>
          <a:lstStyle>
            <a:lvl1pPr>
              <a:defRPr/>
            </a:lvl1pPr>
          </a:lstStyle>
          <a:p>
            <a:pPr>
              <a:defRPr/>
            </a:pPr>
            <a:fld id="{2536B077-028B-4722-89AE-A059020E7045}" type="datetime1">
              <a:rPr lang="en-US"/>
              <a:pPr>
                <a:defRPr/>
              </a:pPr>
              <a:t>11/11/2014</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r>
              <a:rPr lang="en-GB"/>
              <a:t>Dr.T.V.Rao MD</a:t>
            </a:r>
          </a:p>
        </p:txBody>
      </p:sp>
      <p:sp>
        <p:nvSpPr>
          <p:cNvPr id="7" name="Rectangle 6"/>
          <p:cNvSpPr>
            <a:spLocks noGrp="1" noChangeArrowheads="1"/>
          </p:cNvSpPr>
          <p:nvPr>
            <p:ph type="sldNum" sz="quarter" idx="12"/>
          </p:nvPr>
        </p:nvSpPr>
        <p:spPr>
          <a:ln/>
        </p:spPr>
        <p:txBody>
          <a:bodyPr/>
          <a:lstStyle>
            <a:lvl1pPr>
              <a:defRPr/>
            </a:lvl1pPr>
          </a:lstStyle>
          <a:p>
            <a:pPr>
              <a:defRPr/>
            </a:pPr>
            <a:fld id="{44C4025C-9271-420E-B79C-2829C95F294A}" type="slidenum">
              <a:rPr lang="en-GB"/>
              <a:pPr>
                <a:defRPr/>
              </a:pPr>
              <a:t>‹#›</a:t>
            </a:fld>
            <a:endParaRPr lang="en-GB" dirty="0"/>
          </a:p>
        </p:txBody>
      </p:sp>
    </p:spTree>
    <p:extLst>
      <p:ext uri="{BB962C8B-B14F-4D97-AF65-F5344CB8AC3E}">
        <p14:creationId xmlns:p14="http://schemas.microsoft.com/office/powerpoint/2010/main" xmlns="" val="544501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Rectangle 4"/>
          <p:cNvSpPr>
            <a:spLocks noGrp="1" noChangeArrowheads="1"/>
          </p:cNvSpPr>
          <p:nvPr>
            <p:ph type="dt" sz="half" idx="10"/>
          </p:nvPr>
        </p:nvSpPr>
        <p:spPr>
          <a:ln/>
        </p:spPr>
        <p:txBody>
          <a:bodyPr/>
          <a:lstStyle>
            <a:lvl1pPr>
              <a:defRPr/>
            </a:lvl1pPr>
          </a:lstStyle>
          <a:p>
            <a:pPr>
              <a:defRPr/>
            </a:pPr>
            <a:fld id="{26F67DB2-8CDB-4704-AFA0-5E45E48AD630}" type="datetime1">
              <a:rPr lang="en-US"/>
              <a:pPr>
                <a:defRPr/>
              </a:pPr>
              <a:t>11/11/2014</a:t>
            </a:fld>
            <a:endParaRPr lang="en-GB"/>
          </a:p>
        </p:txBody>
      </p:sp>
      <p:sp>
        <p:nvSpPr>
          <p:cNvPr id="8" name="Rectangle 5"/>
          <p:cNvSpPr>
            <a:spLocks noGrp="1" noChangeArrowheads="1"/>
          </p:cNvSpPr>
          <p:nvPr>
            <p:ph type="ftr" sz="quarter" idx="11"/>
          </p:nvPr>
        </p:nvSpPr>
        <p:spPr>
          <a:ln/>
        </p:spPr>
        <p:txBody>
          <a:bodyPr/>
          <a:lstStyle>
            <a:lvl1pPr>
              <a:defRPr/>
            </a:lvl1pPr>
          </a:lstStyle>
          <a:p>
            <a:pPr>
              <a:defRPr/>
            </a:pPr>
            <a:r>
              <a:rPr lang="en-GB"/>
              <a:t>Dr.T.V.Rao MD</a:t>
            </a:r>
          </a:p>
        </p:txBody>
      </p:sp>
      <p:sp>
        <p:nvSpPr>
          <p:cNvPr id="9" name="Rectangle 6"/>
          <p:cNvSpPr>
            <a:spLocks noGrp="1" noChangeArrowheads="1"/>
          </p:cNvSpPr>
          <p:nvPr>
            <p:ph type="sldNum" sz="quarter" idx="12"/>
          </p:nvPr>
        </p:nvSpPr>
        <p:spPr>
          <a:ln/>
        </p:spPr>
        <p:txBody>
          <a:bodyPr/>
          <a:lstStyle>
            <a:lvl1pPr>
              <a:defRPr/>
            </a:lvl1pPr>
          </a:lstStyle>
          <a:p>
            <a:pPr>
              <a:defRPr/>
            </a:pPr>
            <a:fld id="{D8A16848-0EF2-4E14-8D85-FF81A1256B21}" type="slidenum">
              <a:rPr lang="en-GB"/>
              <a:pPr>
                <a:defRPr/>
              </a:pPr>
              <a:t>‹#›</a:t>
            </a:fld>
            <a:endParaRPr lang="en-GB" dirty="0"/>
          </a:p>
        </p:txBody>
      </p:sp>
    </p:spTree>
    <p:extLst>
      <p:ext uri="{BB962C8B-B14F-4D97-AF65-F5344CB8AC3E}">
        <p14:creationId xmlns:p14="http://schemas.microsoft.com/office/powerpoint/2010/main" xmlns="" val="1303224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Rectangle 4"/>
          <p:cNvSpPr>
            <a:spLocks noGrp="1" noChangeArrowheads="1"/>
          </p:cNvSpPr>
          <p:nvPr>
            <p:ph type="dt" sz="half" idx="10"/>
          </p:nvPr>
        </p:nvSpPr>
        <p:spPr>
          <a:ln/>
        </p:spPr>
        <p:txBody>
          <a:bodyPr/>
          <a:lstStyle>
            <a:lvl1pPr>
              <a:defRPr/>
            </a:lvl1pPr>
          </a:lstStyle>
          <a:p>
            <a:pPr>
              <a:defRPr/>
            </a:pPr>
            <a:fld id="{7BF41760-B979-41FD-B9E4-C527FF584700}" type="datetime1">
              <a:rPr lang="en-US"/>
              <a:pPr>
                <a:defRPr/>
              </a:pPr>
              <a:t>11/11/2014</a:t>
            </a:fld>
            <a:endParaRPr lang="en-GB"/>
          </a:p>
        </p:txBody>
      </p:sp>
      <p:sp>
        <p:nvSpPr>
          <p:cNvPr id="4" name="Rectangle 5"/>
          <p:cNvSpPr>
            <a:spLocks noGrp="1" noChangeArrowheads="1"/>
          </p:cNvSpPr>
          <p:nvPr>
            <p:ph type="ftr" sz="quarter" idx="11"/>
          </p:nvPr>
        </p:nvSpPr>
        <p:spPr>
          <a:ln/>
        </p:spPr>
        <p:txBody>
          <a:bodyPr/>
          <a:lstStyle>
            <a:lvl1pPr>
              <a:defRPr/>
            </a:lvl1pPr>
          </a:lstStyle>
          <a:p>
            <a:pPr>
              <a:defRPr/>
            </a:pPr>
            <a:r>
              <a:rPr lang="en-GB"/>
              <a:t>Dr.T.V.Rao MD</a:t>
            </a:r>
          </a:p>
        </p:txBody>
      </p:sp>
      <p:sp>
        <p:nvSpPr>
          <p:cNvPr id="5" name="Rectangle 6"/>
          <p:cNvSpPr>
            <a:spLocks noGrp="1" noChangeArrowheads="1"/>
          </p:cNvSpPr>
          <p:nvPr>
            <p:ph type="sldNum" sz="quarter" idx="12"/>
          </p:nvPr>
        </p:nvSpPr>
        <p:spPr>
          <a:ln/>
        </p:spPr>
        <p:txBody>
          <a:bodyPr/>
          <a:lstStyle>
            <a:lvl1pPr>
              <a:defRPr/>
            </a:lvl1pPr>
          </a:lstStyle>
          <a:p>
            <a:pPr>
              <a:defRPr/>
            </a:pPr>
            <a:fld id="{CA7E8E8E-0D6B-4AFF-B612-EC2E4BB0089C}" type="slidenum">
              <a:rPr lang="en-GB"/>
              <a:pPr>
                <a:defRPr/>
              </a:pPr>
              <a:t>‹#›</a:t>
            </a:fld>
            <a:endParaRPr lang="en-GB" dirty="0"/>
          </a:p>
        </p:txBody>
      </p:sp>
    </p:spTree>
    <p:extLst>
      <p:ext uri="{BB962C8B-B14F-4D97-AF65-F5344CB8AC3E}">
        <p14:creationId xmlns:p14="http://schemas.microsoft.com/office/powerpoint/2010/main" xmlns="" val="3560310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7094299-EE72-4B17-B6CE-753DBFC59111}" type="datetime1">
              <a:rPr lang="en-US"/>
              <a:pPr>
                <a:defRPr/>
              </a:pPr>
              <a:t>11/11/2014</a:t>
            </a:fld>
            <a:endParaRPr lang="en-GB"/>
          </a:p>
        </p:txBody>
      </p:sp>
      <p:sp>
        <p:nvSpPr>
          <p:cNvPr id="3" name="Rectangle 5"/>
          <p:cNvSpPr>
            <a:spLocks noGrp="1" noChangeArrowheads="1"/>
          </p:cNvSpPr>
          <p:nvPr>
            <p:ph type="ftr" sz="quarter" idx="11"/>
          </p:nvPr>
        </p:nvSpPr>
        <p:spPr>
          <a:ln/>
        </p:spPr>
        <p:txBody>
          <a:bodyPr/>
          <a:lstStyle>
            <a:lvl1pPr>
              <a:defRPr/>
            </a:lvl1pPr>
          </a:lstStyle>
          <a:p>
            <a:pPr>
              <a:defRPr/>
            </a:pPr>
            <a:r>
              <a:rPr lang="en-GB"/>
              <a:t>Dr.T.V.Rao MD</a:t>
            </a:r>
          </a:p>
        </p:txBody>
      </p:sp>
      <p:sp>
        <p:nvSpPr>
          <p:cNvPr id="4" name="Rectangle 6"/>
          <p:cNvSpPr>
            <a:spLocks noGrp="1" noChangeArrowheads="1"/>
          </p:cNvSpPr>
          <p:nvPr>
            <p:ph type="sldNum" sz="quarter" idx="12"/>
          </p:nvPr>
        </p:nvSpPr>
        <p:spPr>
          <a:ln/>
        </p:spPr>
        <p:txBody>
          <a:bodyPr/>
          <a:lstStyle>
            <a:lvl1pPr>
              <a:defRPr/>
            </a:lvl1pPr>
          </a:lstStyle>
          <a:p>
            <a:pPr>
              <a:defRPr/>
            </a:pPr>
            <a:fld id="{775325BC-151D-4831-AB53-33827A8EE863}" type="slidenum">
              <a:rPr lang="en-GB"/>
              <a:pPr>
                <a:defRPr/>
              </a:pPr>
              <a:t>‹#›</a:t>
            </a:fld>
            <a:endParaRPr lang="en-GB" dirty="0"/>
          </a:p>
        </p:txBody>
      </p:sp>
    </p:spTree>
    <p:extLst>
      <p:ext uri="{BB962C8B-B14F-4D97-AF65-F5344CB8AC3E}">
        <p14:creationId xmlns:p14="http://schemas.microsoft.com/office/powerpoint/2010/main" xmlns="" val="3813570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8ED94A2-5D83-4466-9AD6-3893683BF87A}" type="datetime1">
              <a:rPr lang="en-US"/>
              <a:pPr>
                <a:defRPr/>
              </a:pPr>
              <a:t>11/11/2014</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r>
              <a:rPr lang="en-GB"/>
              <a:t>Dr.T.V.Rao MD</a:t>
            </a:r>
          </a:p>
        </p:txBody>
      </p:sp>
      <p:sp>
        <p:nvSpPr>
          <p:cNvPr id="7" name="Rectangle 6"/>
          <p:cNvSpPr>
            <a:spLocks noGrp="1" noChangeArrowheads="1"/>
          </p:cNvSpPr>
          <p:nvPr>
            <p:ph type="sldNum" sz="quarter" idx="12"/>
          </p:nvPr>
        </p:nvSpPr>
        <p:spPr>
          <a:ln/>
        </p:spPr>
        <p:txBody>
          <a:bodyPr/>
          <a:lstStyle>
            <a:lvl1pPr>
              <a:defRPr/>
            </a:lvl1pPr>
          </a:lstStyle>
          <a:p>
            <a:pPr>
              <a:defRPr/>
            </a:pPr>
            <a:fld id="{786DB4BD-EF70-4CEA-ABF4-58734F014BC7}" type="slidenum">
              <a:rPr lang="en-GB"/>
              <a:pPr>
                <a:defRPr/>
              </a:pPr>
              <a:t>‹#›</a:t>
            </a:fld>
            <a:endParaRPr lang="en-GB" dirty="0"/>
          </a:p>
        </p:txBody>
      </p:sp>
    </p:spTree>
    <p:extLst>
      <p:ext uri="{BB962C8B-B14F-4D97-AF65-F5344CB8AC3E}">
        <p14:creationId xmlns:p14="http://schemas.microsoft.com/office/powerpoint/2010/main" xmlns="" val="2188346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N"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3677AA5-B916-44F7-91A2-6656B5616F80}" type="datetime1">
              <a:rPr lang="en-US"/>
              <a:pPr>
                <a:defRPr/>
              </a:pPr>
              <a:t>11/11/2014</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r>
              <a:rPr lang="en-GB"/>
              <a:t>Dr.T.V.Rao MD</a:t>
            </a:r>
          </a:p>
        </p:txBody>
      </p:sp>
      <p:sp>
        <p:nvSpPr>
          <p:cNvPr id="7" name="Rectangle 6"/>
          <p:cNvSpPr>
            <a:spLocks noGrp="1" noChangeArrowheads="1"/>
          </p:cNvSpPr>
          <p:nvPr>
            <p:ph type="sldNum" sz="quarter" idx="12"/>
          </p:nvPr>
        </p:nvSpPr>
        <p:spPr>
          <a:ln/>
        </p:spPr>
        <p:txBody>
          <a:bodyPr/>
          <a:lstStyle>
            <a:lvl1pPr>
              <a:defRPr/>
            </a:lvl1pPr>
          </a:lstStyle>
          <a:p>
            <a:pPr>
              <a:defRPr/>
            </a:pPr>
            <a:fld id="{2B5534F5-1390-40C0-AA97-C3384BC6D04F}" type="slidenum">
              <a:rPr lang="en-GB"/>
              <a:pPr>
                <a:defRPr/>
              </a:pPr>
              <a:t>‹#›</a:t>
            </a:fld>
            <a:endParaRPr lang="en-GB" dirty="0"/>
          </a:p>
        </p:txBody>
      </p:sp>
    </p:spTree>
    <p:extLst>
      <p:ext uri="{BB962C8B-B14F-4D97-AF65-F5344CB8AC3E}">
        <p14:creationId xmlns:p14="http://schemas.microsoft.com/office/powerpoint/2010/main" xmlns="" val="3248693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smtClean="0">
                <a:latin typeface="Arial" charset="0"/>
                <a:cs typeface="Arial" charset="0"/>
              </a:defRPr>
            </a:lvl1pPr>
          </a:lstStyle>
          <a:p>
            <a:pPr>
              <a:defRPr/>
            </a:pPr>
            <a:fld id="{07C6531C-441D-41EF-8792-5EA3BD2CD46F}" type="datetime1">
              <a:rPr lang="en-US"/>
              <a:pPr>
                <a:defRPr/>
              </a:pPr>
              <a:t>11/11/2014</a:t>
            </a:fld>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a:defRPr/>
            </a:pPr>
            <a:r>
              <a:rPr lang="en-GB"/>
              <a:t>Dr.T.V.Rao MD</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charset="0"/>
                <a:cs typeface="Arial" charset="0"/>
              </a:defRPr>
            </a:lvl1pPr>
          </a:lstStyle>
          <a:p>
            <a:pPr>
              <a:defRPr/>
            </a:pPr>
            <a:fld id="{D599EEA1-547A-41C2-81CD-91B0E776E994}"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 id="2147483807" r:id="rId15"/>
  </p:sldLayoutIdLst>
  <p:hf hd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3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35.wmf"/></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4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notesSlide" Target="../notesSlides/notesSlide18.xml"/><Relationship Id="rId7" Type="http://schemas.openxmlformats.org/officeDocument/2006/relationships/oleObject" Target="../embeddings/oleObject7.bin"/><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4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oleObject8.bin"/></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oleObject" Target="../embeddings/oleObject11.bin"/><Relationship Id="rId4" Type="http://schemas.openxmlformats.org/officeDocument/2006/relationships/oleObject" Target="../embeddings/oleObject10.bin"/></Relationships>
</file>

<file path=ppt/slides/_rels/slide72.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oleObject" Target="../embeddings/oleObject14.bin"/><Relationship Id="rId4" Type="http://schemas.openxmlformats.org/officeDocument/2006/relationships/oleObject" Target="../embeddings/oleObject13.bin"/></Relationships>
</file>

<file path=ppt/slides/_rels/slide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2.png"/><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50825" y="2130425"/>
            <a:ext cx="8893175" cy="1470025"/>
          </a:xfrm>
        </p:spPr>
        <p:txBody>
          <a:bodyPr/>
          <a:lstStyle/>
          <a:p>
            <a:pPr eaLnBrk="1" hangingPunct="1"/>
            <a:r>
              <a:rPr lang="en-GB" sz="6600" b="1" smtClean="0">
                <a:solidFill>
                  <a:srgbClr val="FF0000"/>
                </a:solidFill>
              </a:rPr>
              <a:t>Agglutination Tests</a:t>
            </a:r>
            <a:br>
              <a:rPr lang="en-GB" sz="6600" b="1" smtClean="0">
                <a:solidFill>
                  <a:srgbClr val="FF0000"/>
                </a:solidFill>
              </a:rPr>
            </a:br>
            <a:r>
              <a:rPr lang="en-GB" b="1" smtClean="0">
                <a:solidFill>
                  <a:srgbClr val="002060"/>
                </a:solidFill>
              </a:rPr>
              <a:t>Principles and Practice</a:t>
            </a:r>
          </a:p>
        </p:txBody>
      </p:sp>
      <p:sp>
        <p:nvSpPr>
          <p:cNvPr id="3075" name="Rectangle 3"/>
          <p:cNvSpPr>
            <a:spLocks noGrp="1" noChangeArrowheads="1"/>
          </p:cNvSpPr>
          <p:nvPr>
            <p:ph type="subTitle" idx="1"/>
          </p:nvPr>
        </p:nvSpPr>
        <p:spPr>
          <a:xfrm>
            <a:off x="1476375" y="3789363"/>
            <a:ext cx="6400800" cy="1752600"/>
          </a:xfrm>
        </p:spPr>
        <p:txBody>
          <a:bodyPr/>
          <a:lstStyle/>
          <a:p>
            <a:pPr eaLnBrk="1" hangingPunct="1"/>
            <a:r>
              <a:rPr lang="en-GB" sz="2800" b="1" smtClean="0">
                <a:solidFill>
                  <a:srgbClr val="00B050"/>
                </a:solidFill>
              </a:rPr>
              <a:t>Dr.T.V.Rao MD</a:t>
            </a:r>
          </a:p>
        </p:txBody>
      </p:sp>
      <p:pic>
        <p:nvPicPr>
          <p:cNvPr id="3076" name="Picture 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19475" y="4257675"/>
            <a:ext cx="2447925" cy="1403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5"/>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21081EE-1C14-4EF4-B64E-0FB946076E5B}" type="slidenum">
              <a:rPr lang="en-GB" smtClean="0"/>
              <a:pPr eaLnBrk="1" hangingPunct="1"/>
              <a:t>10</a:t>
            </a:fld>
            <a:endParaRPr lang="en-GB" smtClean="0"/>
          </a:p>
        </p:txBody>
      </p:sp>
      <p:sp>
        <p:nvSpPr>
          <p:cNvPr id="12291" name="Rectangle 2"/>
          <p:cNvSpPr>
            <a:spLocks noGrp="1" noChangeArrowheads="1"/>
          </p:cNvSpPr>
          <p:nvPr>
            <p:ph type="title"/>
          </p:nvPr>
        </p:nvSpPr>
        <p:spPr>
          <a:xfrm>
            <a:off x="395288" y="333375"/>
            <a:ext cx="8229600" cy="1143000"/>
          </a:xfrm>
        </p:spPr>
        <p:txBody>
          <a:bodyPr/>
          <a:lstStyle/>
          <a:p>
            <a:pPr eaLnBrk="1" hangingPunct="1"/>
            <a:r>
              <a:rPr lang="en-GB" sz="6000" b="1" smtClean="0">
                <a:solidFill>
                  <a:srgbClr val="FF0000"/>
                </a:solidFill>
              </a:rPr>
              <a:t>Examples</a:t>
            </a:r>
          </a:p>
        </p:txBody>
      </p:sp>
      <p:sp>
        <p:nvSpPr>
          <p:cNvPr id="12292" name="Rectangle 3"/>
          <p:cNvSpPr>
            <a:spLocks noGrp="1" noChangeArrowheads="1"/>
          </p:cNvSpPr>
          <p:nvPr>
            <p:ph type="body" idx="1"/>
          </p:nvPr>
        </p:nvSpPr>
        <p:spPr>
          <a:xfrm>
            <a:off x="457200" y="1412875"/>
            <a:ext cx="8229600" cy="4713288"/>
          </a:xfrm>
          <a:extLst>
            <a:ext uri="{91240B29-F687-4F45-9708-019B960494DF}">
              <a14:hiddenLine xmlns:a14="http://schemas.microsoft.com/office/drawing/2010/main" xmlns="" w="9525">
                <a:solidFill>
                  <a:srgbClr val="800000"/>
                </a:solidFill>
                <a:miter lim="800000"/>
                <a:headEnd/>
                <a:tailEnd/>
              </a14:hiddenLine>
            </a:ext>
          </a:extLst>
        </p:spPr>
        <p:txBody>
          <a:bodyPr/>
          <a:lstStyle/>
          <a:p>
            <a:pPr eaLnBrk="1" hangingPunct="1"/>
            <a:r>
              <a:rPr lang="en-GB" sz="4400" smtClean="0"/>
              <a:t>Slide Agglutination Test</a:t>
            </a:r>
          </a:p>
          <a:p>
            <a:pPr eaLnBrk="1" hangingPunct="1"/>
            <a:r>
              <a:rPr lang="en-GB" sz="4400" smtClean="0"/>
              <a:t>Plate Agglutination Test</a:t>
            </a:r>
          </a:p>
          <a:p>
            <a:pPr eaLnBrk="1" hangingPunct="1"/>
            <a:r>
              <a:rPr lang="en-GB" sz="4400" smtClean="0"/>
              <a:t>Tube Agglutination Test</a:t>
            </a:r>
          </a:p>
          <a:p>
            <a:pPr eaLnBrk="1" hangingPunct="1"/>
            <a:r>
              <a:rPr lang="en-GB" sz="4400" smtClean="0"/>
              <a:t>Passive Agglutination Test</a:t>
            </a:r>
          </a:p>
          <a:p>
            <a:pPr eaLnBrk="1" hangingPunct="1"/>
            <a:r>
              <a:rPr lang="en-GB" sz="4400" smtClean="0"/>
              <a:t>Microscopic Agglutination Test</a:t>
            </a:r>
          </a:p>
          <a:p>
            <a:pPr eaLnBrk="1" hangingPunct="1"/>
            <a:r>
              <a:rPr lang="en-GB" sz="4400" smtClean="0"/>
              <a:t>Haemagglutination test (HAT)</a:t>
            </a:r>
          </a:p>
        </p:txBody>
      </p:sp>
      <p:sp>
        <p:nvSpPr>
          <p:cNvPr id="12293"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0CB2C9D-80E0-45EE-B986-18819A12AC36}" type="datetime1">
              <a:rPr lang="en-US"/>
              <a:pPr eaLnBrk="1" hangingPunct="1"/>
              <a:t>11/11/2014</a:t>
            </a:fld>
            <a:endParaRPr lang="en-US"/>
          </a:p>
        </p:txBody>
      </p:sp>
      <p:sp>
        <p:nvSpPr>
          <p:cNvPr id="12294"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228600"/>
            <a:ext cx="8229600" cy="1066800"/>
          </a:xfrm>
        </p:spPr>
        <p:txBody>
          <a:bodyPr/>
          <a:lstStyle/>
          <a:p>
            <a:pPr eaLnBrk="1" hangingPunct="1">
              <a:defRPr/>
            </a:pPr>
            <a:r>
              <a:rPr lang="en-US" sz="5400" b="1" dirty="0" smtClean="0">
                <a:solidFill>
                  <a:srgbClr val="FF0000"/>
                </a:solidFill>
                <a:effectLst>
                  <a:outerShdw blurRad="38100" dist="38100" dir="2700000" algn="tl">
                    <a:srgbClr val="000000">
                      <a:alpha val="43137"/>
                    </a:srgbClr>
                  </a:outerShdw>
                </a:effectLst>
              </a:rPr>
              <a:t>Steps in Agglutination</a:t>
            </a:r>
          </a:p>
        </p:txBody>
      </p:sp>
      <p:sp>
        <p:nvSpPr>
          <p:cNvPr id="13315" name="Content Placeholder 2"/>
          <p:cNvSpPr>
            <a:spLocks noGrp="1"/>
          </p:cNvSpPr>
          <p:nvPr>
            <p:ph idx="1"/>
          </p:nvPr>
        </p:nvSpPr>
        <p:spPr>
          <a:xfrm>
            <a:off x="304800" y="1143000"/>
            <a:ext cx="8610600" cy="5213350"/>
          </a:xfrm>
        </p:spPr>
        <p:txBody>
          <a:bodyPr/>
          <a:lstStyle/>
          <a:p>
            <a:pPr marL="365125" indent="-255588" eaLnBrk="1" hangingPunct="1">
              <a:buClr>
                <a:srgbClr val="FFFFFF"/>
              </a:buClr>
              <a:buFont typeface="Georgia" pitchFamily="18" charset="0"/>
              <a:buChar char="•"/>
              <a:defRPr/>
            </a:pPr>
            <a:r>
              <a:rPr lang="en-US" sz="4000" b="1" dirty="0" smtClean="0">
                <a:solidFill>
                  <a:srgbClr val="002060"/>
                </a:solidFill>
                <a:effectLst>
                  <a:outerShdw blurRad="38100" dist="38100" dir="2700000" algn="tl">
                    <a:srgbClr val="000000">
                      <a:alpha val="43137"/>
                    </a:srgbClr>
                  </a:outerShdw>
                </a:effectLst>
                <a:latin typeface="Calibri" pitchFamily="34" charset="0"/>
              </a:rPr>
              <a:t>Primary phenomenon </a:t>
            </a:r>
            <a:r>
              <a:rPr lang="en-US" sz="4000" b="1" dirty="0" smtClean="0">
                <a:solidFill>
                  <a:srgbClr val="7030A0"/>
                </a:solidFill>
                <a:latin typeface="Calibri" pitchFamily="34" charset="0"/>
              </a:rPr>
              <a:t>(SENSITIZATION)</a:t>
            </a:r>
          </a:p>
          <a:p>
            <a:pPr marL="922338" lvl="2" indent="-219075" eaLnBrk="1" hangingPunct="1">
              <a:buFont typeface="Wingdings 2" pitchFamily="18" charset="2"/>
              <a:buChar char=""/>
              <a:defRPr/>
            </a:pPr>
            <a:r>
              <a:rPr lang="en-US" sz="3200" dirty="0" smtClean="0">
                <a:latin typeface="Calibri" pitchFamily="34" charset="0"/>
              </a:rPr>
              <a:t>First reaction involving Ag-Ab combination </a:t>
            </a:r>
          </a:p>
          <a:p>
            <a:pPr marL="922338" lvl="2" indent="-219075" eaLnBrk="1" hangingPunct="1">
              <a:buFont typeface="Wingdings 2" pitchFamily="18" charset="2"/>
              <a:buChar char=""/>
              <a:defRPr/>
            </a:pPr>
            <a:r>
              <a:rPr lang="en-US" sz="3200" dirty="0" smtClean="0">
                <a:latin typeface="Calibri" pitchFamily="34" charset="0"/>
              </a:rPr>
              <a:t>Single antigenic determinant on the surface particle</a:t>
            </a:r>
            <a:endParaRPr lang="en-US" sz="1800" dirty="0" smtClean="0">
              <a:latin typeface="Calibri" pitchFamily="34" charset="0"/>
            </a:endParaRPr>
          </a:p>
          <a:p>
            <a:pPr marL="968375" lvl="1" indent="-514350" eaLnBrk="1" hangingPunct="1">
              <a:buFontTx/>
              <a:buAutoNum type="arabicParenR"/>
              <a:defRPr/>
            </a:pPr>
            <a:r>
              <a:rPr lang="en-US" sz="3200" dirty="0" smtClean="0">
                <a:latin typeface="Calibri" pitchFamily="34" charset="0"/>
              </a:rPr>
              <a:t>Initial reaction: rapid and reversible</a:t>
            </a:r>
          </a:p>
          <a:p>
            <a:pPr marL="968375" lvl="1" indent="-514350" eaLnBrk="1" hangingPunct="1">
              <a:buFontTx/>
              <a:buAutoNum type="arabicParenR"/>
              <a:defRPr/>
            </a:pPr>
            <a:r>
              <a:rPr lang="en-US" sz="3200" dirty="0" smtClean="0">
                <a:latin typeface="Calibri" pitchFamily="34" charset="0"/>
              </a:rPr>
              <a:t>Cross link formation </a:t>
            </a:r>
            <a:r>
              <a:rPr lang="en-US" sz="3200" dirty="0" smtClean="0">
                <a:latin typeface="Calibri" pitchFamily="34" charset="0"/>
                <a:sym typeface="Wingdings" pitchFamily="2" charset="2"/>
              </a:rPr>
              <a:t> visible aggregates (stabilization)</a:t>
            </a:r>
          </a:p>
          <a:p>
            <a:pPr marL="968375" lvl="1" indent="-514350" eaLnBrk="1" hangingPunct="1">
              <a:buFontTx/>
              <a:buAutoNum type="arabicParenR"/>
              <a:defRPr/>
            </a:pPr>
            <a:endParaRPr lang="en-US" sz="3200" dirty="0" smtClean="0">
              <a:latin typeface="Calibri" pitchFamily="34" charset="0"/>
              <a:sym typeface="Wingdings" pitchFamily="2" charset="2"/>
            </a:endParaRPr>
          </a:p>
          <a:p>
            <a:pPr marL="968375" lvl="1" indent="-514350" eaLnBrk="1" hangingPunct="1">
              <a:buFontTx/>
              <a:buAutoNum type="arabicParenR"/>
              <a:defRPr/>
            </a:pPr>
            <a:endParaRPr lang="en-US" sz="3600" dirty="0" smtClean="0">
              <a:latin typeface="Calibri" pitchFamily="34" charset="0"/>
            </a:endParaRPr>
          </a:p>
          <a:p>
            <a:pPr marL="968375" lvl="1" indent="-514350" eaLnBrk="1" hangingPunct="1">
              <a:buFont typeface="Georgia" pitchFamily="18" charset="0"/>
              <a:buChar char="▫"/>
              <a:defRPr/>
            </a:pPr>
            <a:endParaRPr lang="en-US" sz="3600" dirty="0" smtClean="0">
              <a:latin typeface="Calibri" pitchFamily="34" charset="0"/>
            </a:endParaRPr>
          </a:p>
          <a:p>
            <a:pPr marL="968375" lvl="1" indent="-514350" eaLnBrk="1" hangingPunct="1">
              <a:buFont typeface="Georgia" pitchFamily="18" charset="0"/>
              <a:buChar char="▫"/>
              <a:defRPr/>
            </a:pPr>
            <a:endParaRPr lang="en-US" sz="3600" dirty="0" smtClean="0">
              <a:latin typeface="Calibri" pitchFamily="34" charset="0"/>
            </a:endParaRPr>
          </a:p>
        </p:txBody>
      </p:sp>
      <p:sp>
        <p:nvSpPr>
          <p:cNvPr id="13316"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5B1B77C-10DC-42E4-8820-441B63246A02}" type="datetime1">
              <a:rPr lang="en-US"/>
              <a:pPr eaLnBrk="1" hangingPunct="1"/>
              <a:t>11/11/2014</a:t>
            </a:fld>
            <a:endParaRPr lang="en-US"/>
          </a:p>
        </p:txBody>
      </p:sp>
      <p:sp>
        <p:nvSpPr>
          <p:cNvPr id="13317"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13318"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6DFECFD-B27A-4A92-8E51-604B11A0CF47}" type="slidenum">
              <a:rPr lang="en-GB" smtClean="0"/>
              <a:pPr eaLnBrk="1" hangingPunct="1"/>
              <a:t>11</a:t>
            </a:fld>
            <a:endParaRPr lang="en-GB"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404813"/>
            <a:ext cx="8229600" cy="1079500"/>
          </a:xfrm>
        </p:spPr>
        <p:txBody>
          <a:bodyPr/>
          <a:lstStyle/>
          <a:p>
            <a:pPr eaLnBrk="1" hangingPunct="1">
              <a:defRPr/>
            </a:pPr>
            <a:r>
              <a:rPr lang="en-US" sz="5400" b="1" dirty="0" smtClean="0">
                <a:solidFill>
                  <a:srgbClr val="FF0000"/>
                </a:solidFill>
                <a:effectLst>
                  <a:outerShdw blurRad="38100" dist="38100" dir="2700000" algn="tl">
                    <a:srgbClr val="000000">
                      <a:alpha val="43137"/>
                    </a:srgbClr>
                  </a:outerShdw>
                </a:effectLst>
              </a:rPr>
              <a:t>SENSITIZATION</a:t>
            </a:r>
          </a:p>
        </p:txBody>
      </p:sp>
      <p:pic>
        <p:nvPicPr>
          <p:cNvPr id="14339" name="Picture 5" descr="sensitization"/>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76400" y="1752600"/>
            <a:ext cx="5638800" cy="4303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340"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1493C58-DA38-4B41-9DC6-90FBEF2547CB}" type="datetime1">
              <a:rPr lang="en-US"/>
              <a:pPr eaLnBrk="1" hangingPunct="1"/>
              <a:t>11/11/2014</a:t>
            </a:fld>
            <a:endParaRPr lang="en-US"/>
          </a:p>
        </p:txBody>
      </p:sp>
      <p:sp>
        <p:nvSpPr>
          <p:cNvPr id="14341"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14342"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E4538A5-B898-426A-B140-9F9C0DA7F5F7}" type="slidenum">
              <a:rPr lang="en-GB" smtClean="0"/>
              <a:pPr eaLnBrk="1" hangingPunct="1"/>
              <a:t>12</a:t>
            </a:fld>
            <a:endParaRPr lang="en-GB"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2"/>
          <p:cNvSpPr>
            <a:spLocks noGrp="1"/>
          </p:cNvSpPr>
          <p:nvPr>
            <p:ph idx="1"/>
          </p:nvPr>
        </p:nvSpPr>
        <p:spPr>
          <a:xfrm>
            <a:off x="250825" y="609600"/>
            <a:ext cx="8785225" cy="5746750"/>
          </a:xfrm>
        </p:spPr>
        <p:txBody>
          <a:bodyPr/>
          <a:lstStyle/>
          <a:p>
            <a:pPr algn="ctr" eaLnBrk="1" hangingPunct="1">
              <a:buFont typeface="Georgia" pitchFamily="18" charset="0"/>
              <a:buNone/>
              <a:defRPr/>
            </a:pPr>
            <a:r>
              <a:rPr lang="en-US" sz="4800" b="1" dirty="0" smtClean="0">
                <a:solidFill>
                  <a:srgbClr val="FF0000"/>
                </a:solidFill>
                <a:latin typeface="Calibri" pitchFamily="34" charset="0"/>
              </a:rPr>
              <a:t>Secondary phenomenon:</a:t>
            </a:r>
          </a:p>
          <a:p>
            <a:pPr eaLnBrk="1" hangingPunct="1">
              <a:buFont typeface="Georgia" pitchFamily="18" charset="0"/>
              <a:buNone/>
              <a:defRPr/>
            </a:pPr>
            <a:r>
              <a:rPr lang="en-US" sz="3600" b="1" dirty="0" smtClean="0">
                <a:solidFill>
                  <a:srgbClr val="002060"/>
                </a:solidFill>
                <a:effectLst>
                  <a:outerShdw blurRad="38100" dist="38100" dir="2700000" algn="tl">
                    <a:srgbClr val="000000">
                      <a:alpha val="43137"/>
                    </a:srgbClr>
                  </a:outerShdw>
                </a:effectLst>
                <a:latin typeface="Calibri" pitchFamily="34" charset="0"/>
              </a:rPr>
              <a:t>LATTICE FORMATION</a:t>
            </a:r>
          </a:p>
          <a:p>
            <a:pPr lvl="1" eaLnBrk="1" hangingPunct="1">
              <a:defRPr/>
            </a:pPr>
            <a:r>
              <a:rPr lang="en-US" sz="3200" dirty="0" smtClean="0">
                <a:latin typeface="Calibri" pitchFamily="34" charset="0"/>
              </a:rPr>
              <a:t>Ab + multivalent Ag </a:t>
            </a:r>
            <a:r>
              <a:rPr lang="en-US" sz="3200" dirty="0" smtClean="0">
                <a:latin typeface="Calibri" pitchFamily="34" charset="0"/>
                <a:sym typeface="Wingdings" pitchFamily="2" charset="2"/>
              </a:rPr>
              <a:t> stable network (visible reaction)</a:t>
            </a:r>
          </a:p>
          <a:p>
            <a:pPr lvl="1" eaLnBrk="1" hangingPunct="1">
              <a:defRPr/>
            </a:pPr>
            <a:r>
              <a:rPr lang="en-US" sz="3200" dirty="0" smtClean="0">
                <a:latin typeface="Calibri" pitchFamily="34" charset="0"/>
                <a:sym typeface="Wingdings" pitchFamily="2" charset="2"/>
              </a:rPr>
              <a:t>conc. of Ag and Ab</a:t>
            </a:r>
          </a:p>
          <a:p>
            <a:pPr lvl="1" eaLnBrk="1" hangingPunct="1">
              <a:defRPr/>
            </a:pPr>
            <a:r>
              <a:rPr lang="en-US" sz="3200" dirty="0" smtClean="0">
                <a:latin typeface="Calibri" pitchFamily="34" charset="0"/>
                <a:sym typeface="Wingdings" pitchFamily="2" charset="2"/>
              </a:rPr>
              <a:t>Governed by  physiochemical factors:</a:t>
            </a:r>
          </a:p>
          <a:p>
            <a:pPr lvl="2" eaLnBrk="1" hangingPunct="1">
              <a:defRPr/>
            </a:pPr>
            <a:r>
              <a:rPr lang="en-US" sz="3000" dirty="0" smtClean="0">
                <a:latin typeface="Calibri" pitchFamily="34" charset="0"/>
                <a:sym typeface="Wingdings" pitchFamily="2" charset="2"/>
              </a:rPr>
              <a:t>Ionic strength of milieu</a:t>
            </a:r>
          </a:p>
          <a:p>
            <a:pPr lvl="2" eaLnBrk="1" hangingPunct="1">
              <a:defRPr/>
            </a:pPr>
            <a:r>
              <a:rPr lang="en-US" sz="3000" dirty="0" smtClean="0">
                <a:latin typeface="Calibri" pitchFamily="34" charset="0"/>
                <a:sym typeface="Wingdings" pitchFamily="2" charset="2"/>
              </a:rPr>
              <a:t>pH</a:t>
            </a:r>
          </a:p>
          <a:p>
            <a:pPr lvl="2" eaLnBrk="1" hangingPunct="1">
              <a:defRPr/>
            </a:pPr>
            <a:r>
              <a:rPr lang="en-US" sz="3000" dirty="0" smtClean="0">
                <a:latin typeface="Calibri" pitchFamily="34" charset="0"/>
                <a:sym typeface="Wingdings" pitchFamily="2" charset="2"/>
              </a:rPr>
              <a:t>temperature</a:t>
            </a:r>
          </a:p>
          <a:p>
            <a:pPr lvl="2" eaLnBrk="1" hangingPunct="1">
              <a:defRPr/>
            </a:pPr>
            <a:endParaRPr lang="en-US" sz="3000" dirty="0" smtClean="0">
              <a:latin typeface="Calibri" pitchFamily="34" charset="0"/>
              <a:sym typeface="Wingdings" pitchFamily="2" charset="2"/>
            </a:endParaRPr>
          </a:p>
        </p:txBody>
      </p:sp>
      <p:sp>
        <p:nvSpPr>
          <p:cNvPr id="15363"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5069D0C-5807-44E0-A006-7BE4A8B727F0}" type="datetime1">
              <a:rPr lang="en-US"/>
              <a:pPr eaLnBrk="1" hangingPunct="1"/>
              <a:t>11/11/2014</a:t>
            </a:fld>
            <a:endParaRPr lang="en-US"/>
          </a:p>
        </p:txBody>
      </p:sp>
      <p:sp>
        <p:nvSpPr>
          <p:cNvPr id="15364"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15365"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7C2B1D3-B34D-4748-8904-6EE8F7E12EB5}" type="slidenum">
              <a:rPr lang="en-GB" smtClean="0"/>
              <a:pPr eaLnBrk="1" hangingPunct="1"/>
              <a:t>13</a:t>
            </a:fld>
            <a:endParaRPr lang="en-GB"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914400" y="228600"/>
            <a:ext cx="7772400" cy="1143000"/>
          </a:xfrm>
        </p:spPr>
        <p:txBody>
          <a:bodyPr/>
          <a:lstStyle/>
          <a:p>
            <a:pPr eaLnBrk="1" hangingPunct="1"/>
            <a:r>
              <a:rPr lang="en-US" sz="4800" b="1" smtClean="0">
                <a:solidFill>
                  <a:srgbClr val="FF0000"/>
                </a:solidFill>
              </a:rPr>
              <a:t>Secondary Phenomenon  </a:t>
            </a:r>
          </a:p>
        </p:txBody>
      </p:sp>
      <p:sp>
        <p:nvSpPr>
          <p:cNvPr id="16387" name="Rectangle 3"/>
          <p:cNvSpPr>
            <a:spLocks noGrp="1" noChangeArrowheads="1"/>
          </p:cNvSpPr>
          <p:nvPr>
            <p:ph type="body" sz="half" idx="1"/>
          </p:nvPr>
        </p:nvSpPr>
        <p:spPr>
          <a:xfrm>
            <a:off x="914400" y="1143000"/>
            <a:ext cx="7772400" cy="2933700"/>
          </a:xfrm>
        </p:spPr>
        <p:txBody>
          <a:bodyPr/>
          <a:lstStyle/>
          <a:p>
            <a:pPr eaLnBrk="1" hangingPunct="1"/>
            <a:r>
              <a:rPr lang="en-US" b="1" smtClean="0">
                <a:solidFill>
                  <a:srgbClr val="7030A0"/>
                </a:solidFill>
              </a:rPr>
              <a:t>Lattice Formation</a:t>
            </a:r>
          </a:p>
          <a:p>
            <a:pPr eaLnBrk="1" hangingPunct="1"/>
            <a:r>
              <a:rPr lang="en-US" sz="2400" smtClean="0"/>
              <a:t>The Fab portion of the Ig molecule attaches to antigens on 2 adjacent cells-visible results in </a:t>
            </a:r>
            <a:r>
              <a:rPr lang="en-US" sz="2400" i="1" smtClean="0"/>
              <a:t>agglutination</a:t>
            </a:r>
          </a:p>
          <a:p>
            <a:pPr eaLnBrk="1" hangingPunct="1"/>
            <a:r>
              <a:rPr lang="en-US" sz="2400" smtClean="0"/>
              <a:t>If both antigen and antibody are SOLUBLE reaction will become visible over time, ie, p</a:t>
            </a:r>
            <a:r>
              <a:rPr lang="en-US" sz="2400" i="1" smtClean="0"/>
              <a:t>recipitation</a:t>
            </a:r>
          </a:p>
        </p:txBody>
      </p:sp>
      <p:pic>
        <p:nvPicPr>
          <p:cNvPr id="16388" name="Picture 5" descr="agglutination"/>
          <p:cNvPicPr>
            <a:picLocks noGrp="1" noChangeAspect="1" noChangeArrowheads="1"/>
          </p:cNvPicPr>
          <p:nvPr>
            <p:ph sz="half" idx="2"/>
          </p:nvPr>
        </p:nvPicPr>
        <p:blipFill>
          <a:blip r:embed="rId2">
            <a:extLst>
              <a:ext uri="{28A0092B-C50C-407E-A947-70E740481C1C}">
                <a14:useLocalDpi xmlns:a14="http://schemas.microsoft.com/office/drawing/2010/main" xmlns="" val="0"/>
              </a:ext>
            </a:extLst>
          </a:blip>
          <a:srcRect/>
          <a:stretch>
            <a:fillRect/>
          </a:stretch>
        </p:blipFill>
        <p:spPr>
          <a:xfrm>
            <a:off x="762000" y="4149725"/>
            <a:ext cx="3810000" cy="1943100"/>
          </a:xfrm>
        </p:spPr>
      </p:pic>
      <p:pic>
        <p:nvPicPr>
          <p:cNvPr id="16389" name="Picture 7" descr="igm agglutination"/>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787900" y="4292600"/>
            <a:ext cx="3044825" cy="1690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390"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CEB4D35-DD64-422E-8159-E2A35E435C08}" type="datetime1">
              <a:rPr lang="en-US"/>
              <a:pPr eaLnBrk="1" hangingPunct="1"/>
              <a:t>11/11/2014</a:t>
            </a:fld>
            <a:endParaRPr lang="en-US"/>
          </a:p>
        </p:txBody>
      </p:sp>
      <p:sp>
        <p:nvSpPr>
          <p:cNvPr id="16391"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16392"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43DAEF7-C07C-4EBC-863B-31E615ECED18}" type="slidenum">
              <a:rPr lang="en-GB" smtClean="0"/>
              <a:pPr eaLnBrk="1" hangingPunct="1"/>
              <a:t>14</a:t>
            </a:fld>
            <a:endParaRPr lang="en-GB"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0" y="428625"/>
            <a:ext cx="9144000" cy="1398588"/>
          </a:xfrm>
        </p:spPr>
        <p:txBody>
          <a:bodyPr/>
          <a:lstStyle/>
          <a:p>
            <a:pPr marL="484188" eaLnBrk="1" hangingPunct="1"/>
            <a:r>
              <a:rPr lang="en-US" sz="4800" b="1" smtClean="0">
                <a:solidFill>
                  <a:srgbClr val="FF0000"/>
                </a:solidFill>
              </a:rPr>
              <a:t>DIRECT AGGLUTINATION</a:t>
            </a:r>
          </a:p>
        </p:txBody>
      </p:sp>
      <p:sp>
        <p:nvSpPr>
          <p:cNvPr id="17411" name="Content Placeholder 2"/>
          <p:cNvSpPr>
            <a:spLocks noGrp="1"/>
          </p:cNvSpPr>
          <p:nvPr>
            <p:ph idx="1"/>
          </p:nvPr>
        </p:nvSpPr>
        <p:spPr>
          <a:xfrm>
            <a:off x="457200" y="1714500"/>
            <a:ext cx="8229600" cy="4740275"/>
          </a:xfrm>
        </p:spPr>
        <p:txBody>
          <a:bodyPr/>
          <a:lstStyle/>
          <a:p>
            <a:pPr eaLnBrk="1" hangingPunct="1">
              <a:buFont typeface="Wingdings 2" pitchFamily="18" charset="2"/>
              <a:buNone/>
            </a:pPr>
            <a:r>
              <a:rPr lang="en-GB" smtClean="0"/>
              <a:t>-  </a:t>
            </a:r>
            <a:r>
              <a:rPr lang="en-GB" sz="3600" smtClean="0"/>
              <a:t>Test patient serum against large, cellular antigens to screen for the presence of antibodies.</a:t>
            </a:r>
            <a:endParaRPr lang="en-US" sz="3600" smtClean="0"/>
          </a:p>
          <a:p>
            <a:pPr eaLnBrk="1" hangingPunct="1"/>
            <a:r>
              <a:rPr lang="en-US" sz="3600" smtClean="0"/>
              <a:t>Antigen is naturally present on the surface of the cells.</a:t>
            </a:r>
          </a:p>
          <a:p>
            <a:pPr eaLnBrk="1" hangingPunct="1"/>
            <a:r>
              <a:rPr lang="en-US" sz="3600" smtClean="0"/>
              <a:t>In this case, the Ag-Ab reaction forms an agglutination, which is directly visible.</a:t>
            </a:r>
          </a:p>
        </p:txBody>
      </p:sp>
      <p:sp>
        <p:nvSpPr>
          <p:cNvPr id="17412"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01804A3-E438-4FC2-883F-83E15BFC97EA}" type="datetime1">
              <a:rPr lang="en-US"/>
              <a:pPr eaLnBrk="1" hangingPunct="1"/>
              <a:t>11/11/2014</a:t>
            </a:fld>
            <a:endParaRPr lang="en-GB"/>
          </a:p>
        </p:txBody>
      </p:sp>
      <p:sp>
        <p:nvSpPr>
          <p:cNvPr id="17413"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17414"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3B27DEC-9CAC-4386-9D87-358BBB7D4EB1}" type="slidenum">
              <a:rPr lang="en-GB" smtClean="0"/>
              <a:pPr eaLnBrk="1" hangingPunct="1"/>
              <a:t>15</a:t>
            </a:fld>
            <a:endParaRPr lang="en-GB"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268288"/>
            <a:ext cx="8229600" cy="1398587"/>
          </a:xfrm>
        </p:spPr>
        <p:txBody>
          <a:bodyPr/>
          <a:lstStyle/>
          <a:p>
            <a:pPr marL="484188" eaLnBrk="1" hangingPunct="1"/>
            <a:r>
              <a:rPr lang="en-US" sz="4800" b="1" smtClean="0">
                <a:solidFill>
                  <a:srgbClr val="FF0000"/>
                </a:solidFill>
              </a:rPr>
              <a:t>DIRECT AGGLUTINATION</a:t>
            </a:r>
          </a:p>
        </p:txBody>
      </p:sp>
      <p:sp>
        <p:nvSpPr>
          <p:cNvPr id="18435" name="Content Placeholder 2"/>
          <p:cNvSpPr>
            <a:spLocks noGrp="1"/>
          </p:cNvSpPr>
          <p:nvPr>
            <p:ph idx="1"/>
          </p:nvPr>
        </p:nvSpPr>
        <p:spPr>
          <a:xfrm>
            <a:off x="457200" y="928688"/>
            <a:ext cx="8229600" cy="5526087"/>
          </a:xfrm>
        </p:spPr>
        <p:txBody>
          <a:bodyPr/>
          <a:lstStyle/>
          <a:p>
            <a:pPr marL="0" indent="0" eaLnBrk="1" hangingPunct="1">
              <a:buFontTx/>
              <a:buNone/>
              <a:defRPr/>
            </a:pPr>
            <a:endParaRPr lang="en-US" dirty="0" smtClean="0"/>
          </a:p>
          <a:p>
            <a:pPr eaLnBrk="1" hangingPunct="1">
              <a:defRPr/>
            </a:pPr>
            <a:r>
              <a:rPr lang="en-US" b="1" dirty="0" smtClean="0"/>
              <a:t>The particle antigen may be a bacterium.</a:t>
            </a:r>
          </a:p>
          <a:p>
            <a:pPr eaLnBrk="1" hangingPunct="1">
              <a:buFont typeface="Wingdings 2" pitchFamily="18" charset="2"/>
              <a:buNone/>
              <a:defRPr/>
            </a:pPr>
            <a:r>
              <a:rPr lang="en-US" b="1" dirty="0" smtClean="0"/>
              <a:t>  e.g.: Serotyping of E. coli, Salmonella using a specific antiserum</a:t>
            </a:r>
          </a:p>
          <a:p>
            <a:pPr eaLnBrk="1" hangingPunct="1">
              <a:defRPr/>
            </a:pPr>
            <a:r>
              <a:rPr lang="en-US" b="1" dirty="0" smtClean="0"/>
              <a:t>The particle antigen may be a parasite.</a:t>
            </a:r>
          </a:p>
          <a:p>
            <a:pPr eaLnBrk="1" hangingPunct="1">
              <a:buFont typeface="Wingdings 2" pitchFamily="18" charset="2"/>
              <a:buNone/>
              <a:defRPr/>
            </a:pPr>
            <a:r>
              <a:rPr lang="en-US" b="1" dirty="0" smtClean="0"/>
              <a:t>   e.g.: Serodiagnosis of Toxoplasmosis</a:t>
            </a:r>
          </a:p>
          <a:p>
            <a:pPr eaLnBrk="1" hangingPunct="1">
              <a:defRPr/>
            </a:pPr>
            <a:r>
              <a:rPr lang="en-US" b="1" dirty="0" smtClean="0"/>
              <a:t>The particle antigen may be a red blood cell.</a:t>
            </a:r>
          </a:p>
          <a:p>
            <a:pPr eaLnBrk="1" hangingPunct="1">
              <a:buFont typeface="Wingdings 2" pitchFamily="18" charset="2"/>
              <a:buNone/>
              <a:defRPr/>
            </a:pPr>
            <a:r>
              <a:rPr lang="en-US" b="1" dirty="0" smtClean="0"/>
              <a:t>  e.g.: Determination of blood groups</a:t>
            </a:r>
          </a:p>
        </p:txBody>
      </p:sp>
      <p:sp>
        <p:nvSpPr>
          <p:cNvPr id="18436"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23B1A41-BD86-497A-A73A-729AC4424F97}" type="datetime1">
              <a:rPr lang="en-US"/>
              <a:pPr eaLnBrk="1" hangingPunct="1"/>
              <a:t>11/11/2014</a:t>
            </a:fld>
            <a:endParaRPr lang="en-GB"/>
          </a:p>
        </p:txBody>
      </p:sp>
      <p:sp>
        <p:nvSpPr>
          <p:cNvPr id="18437"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18438"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E0C5D31-F4BF-4DB9-9F34-F19B212CF0F5}" type="slidenum">
              <a:rPr lang="en-GB" smtClean="0"/>
              <a:pPr eaLnBrk="1" hangingPunct="1"/>
              <a:t>16</a:t>
            </a:fld>
            <a:endParaRPr lang="en-GB"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8288"/>
            <a:ext cx="8229600" cy="1398587"/>
          </a:xfrm>
        </p:spPr>
        <p:txBody>
          <a:bodyPr>
            <a:normAutofit/>
          </a:bodyPr>
          <a:lstStyle/>
          <a:p>
            <a:pPr marL="484632" eaLnBrk="1" fontAlgn="auto" hangingPunct="1">
              <a:spcAft>
                <a:spcPts val="0"/>
              </a:spcAft>
              <a:defRPr/>
            </a:pPr>
            <a:endParaRPr lang="en-US" dirty="0">
              <a:solidFill>
                <a:schemeClr val="accent1">
                  <a:tint val="83000"/>
                  <a:satMod val="150000"/>
                </a:schemeClr>
              </a:solidFill>
            </a:endParaRPr>
          </a:p>
        </p:txBody>
      </p:sp>
      <p:pic>
        <p:nvPicPr>
          <p:cNvPr id="19459" name="Picture 7"/>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b="3375"/>
          <a:stretch>
            <a:fillRect/>
          </a:stretch>
        </p:blipFill>
        <p:spPr>
          <a:xfrm>
            <a:off x="0" y="0"/>
            <a:ext cx="9144000" cy="6742113"/>
          </a:xfrm>
        </p:spPr>
      </p:pic>
      <p:sp>
        <p:nvSpPr>
          <p:cNvPr id="19460" name="Date Placeholder 2"/>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928245A-4884-4911-BE41-9406E4E198DD}" type="datetime1">
              <a:rPr lang="en-US"/>
              <a:pPr eaLnBrk="1" hangingPunct="1"/>
              <a:t>11/11/2014</a:t>
            </a:fld>
            <a:endParaRPr lang="en-GB"/>
          </a:p>
        </p:txBody>
      </p:sp>
      <p:sp>
        <p:nvSpPr>
          <p:cNvPr id="19461" name="Footer Placeholder 3"/>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19462" name="Slide Number Placeholder 4"/>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89250A6-29A5-4272-9C78-93B47108689A}" type="slidenum">
              <a:rPr lang="en-GB" smtClean="0"/>
              <a:pPr eaLnBrk="1" hangingPunct="1"/>
              <a:t>17</a:t>
            </a:fld>
            <a:endParaRPr lang="en-GB"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marL="484188" eaLnBrk="1" hangingPunct="1"/>
            <a:r>
              <a:rPr lang="en-US" sz="4800" b="1" smtClean="0">
                <a:solidFill>
                  <a:srgbClr val="FF0000"/>
                </a:solidFill>
              </a:rPr>
              <a:t>DIRECT AGGLUTINATION</a:t>
            </a:r>
          </a:p>
        </p:txBody>
      </p:sp>
      <p:sp>
        <p:nvSpPr>
          <p:cNvPr id="20483" name="Content Placeholder 2"/>
          <p:cNvSpPr>
            <a:spLocks noGrp="1"/>
          </p:cNvSpPr>
          <p:nvPr>
            <p:ph sz="half" idx="1"/>
          </p:nvPr>
        </p:nvSpPr>
        <p:spPr/>
        <p:txBody>
          <a:bodyPr/>
          <a:lstStyle/>
          <a:p>
            <a:pPr eaLnBrk="1" hangingPunct="1"/>
            <a:r>
              <a:rPr lang="en-US" sz="3600" smtClean="0"/>
              <a:t>These reactions can be performed on slides (rapid tests) or on microliter plates or tubes for Antibody titration if required.</a:t>
            </a:r>
          </a:p>
        </p:txBody>
      </p:sp>
      <p:sp>
        <p:nvSpPr>
          <p:cNvPr id="20484" name="Content Placeholder 2"/>
          <p:cNvSpPr>
            <a:spLocks noGrp="1"/>
          </p:cNvSpPr>
          <p:nvPr>
            <p:ph sz="half" idx="2"/>
          </p:nvPr>
        </p:nvSpPr>
        <p:spPr/>
        <p:txBody>
          <a:bodyPr/>
          <a:lstStyle/>
          <a:p>
            <a:endParaRPr lang="en-IN" smtClean="0"/>
          </a:p>
        </p:txBody>
      </p:sp>
      <p:pic>
        <p:nvPicPr>
          <p:cNvPr id="20486" name="Picture 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2000" y="1484784"/>
            <a:ext cx="4392488" cy="48245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5D9B79E-43DE-4646-B99D-BEEA4A6E2330}" type="datetime1">
              <a:rPr lang="en-US"/>
              <a:pPr eaLnBrk="1" hangingPunct="1"/>
              <a:t>11/11/2014</a:t>
            </a:fld>
            <a:endParaRPr lang="en-GB"/>
          </a:p>
        </p:txBody>
      </p:sp>
      <p:sp>
        <p:nvSpPr>
          <p:cNvPr id="20487"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20488"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DA0FA30-EB28-41A4-81F6-C7110A67AEB0}" type="slidenum">
              <a:rPr lang="en-GB" smtClean="0"/>
              <a:pPr eaLnBrk="1" hangingPunct="1"/>
              <a:t>18</a:t>
            </a:fld>
            <a:endParaRPr lang="en-GB"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5"/>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E4A3B2A-A852-4024-99C4-4DC7243A1923}" type="slidenum">
              <a:rPr lang="en-GB" smtClean="0"/>
              <a:pPr eaLnBrk="1" hangingPunct="1"/>
              <a:t>19</a:t>
            </a:fld>
            <a:endParaRPr lang="en-GB" smtClean="0"/>
          </a:p>
        </p:txBody>
      </p:sp>
      <p:sp>
        <p:nvSpPr>
          <p:cNvPr id="5123" name="Rectangle 2"/>
          <p:cNvSpPr>
            <a:spLocks noGrp="1" noChangeArrowheads="1"/>
          </p:cNvSpPr>
          <p:nvPr>
            <p:ph type="title"/>
          </p:nvPr>
        </p:nvSpPr>
        <p:spPr/>
        <p:txBody>
          <a:bodyPr/>
          <a:lstStyle/>
          <a:p>
            <a:pPr eaLnBrk="1" hangingPunct="1">
              <a:defRPr/>
            </a:pPr>
            <a:r>
              <a:rPr lang="en-GB" sz="4800" b="1" dirty="0" smtClean="0">
                <a:solidFill>
                  <a:srgbClr val="FF0000"/>
                </a:solidFill>
                <a:effectLst>
                  <a:outerShdw blurRad="38100" dist="38100" dir="2700000" algn="tl">
                    <a:srgbClr val="000000">
                      <a:alpha val="43137"/>
                    </a:srgbClr>
                  </a:outerShdw>
                </a:effectLst>
              </a:rPr>
              <a:t>Slide Agglutination Test</a:t>
            </a:r>
          </a:p>
        </p:txBody>
      </p:sp>
      <p:sp>
        <p:nvSpPr>
          <p:cNvPr id="21508" name="Rectangle 3"/>
          <p:cNvSpPr>
            <a:spLocks noGrp="1" noChangeArrowheads="1"/>
          </p:cNvSpPr>
          <p:nvPr>
            <p:ph type="body" idx="1"/>
          </p:nvPr>
        </p:nvSpPr>
        <p:spPr>
          <a:xfrm>
            <a:off x="468313" y="1484313"/>
            <a:ext cx="8229600" cy="4525962"/>
          </a:xfrm>
        </p:spPr>
        <p:txBody>
          <a:bodyPr/>
          <a:lstStyle/>
          <a:p>
            <a:pPr eaLnBrk="1" hangingPunct="1">
              <a:lnSpc>
                <a:spcPct val="90000"/>
              </a:lnSpc>
            </a:pPr>
            <a:r>
              <a:rPr lang="en-GB" smtClean="0"/>
              <a:t>Used for serotyping (e.g. Salmonella)</a:t>
            </a:r>
          </a:p>
          <a:p>
            <a:pPr eaLnBrk="1" hangingPunct="1">
              <a:lnSpc>
                <a:spcPct val="90000"/>
              </a:lnSpc>
            </a:pPr>
            <a:r>
              <a:rPr lang="en-GB" smtClean="0"/>
              <a:t>Antigen: isolated Salmonella in suspension</a:t>
            </a:r>
          </a:p>
          <a:p>
            <a:pPr eaLnBrk="1" hangingPunct="1">
              <a:lnSpc>
                <a:spcPct val="90000"/>
              </a:lnSpc>
            </a:pPr>
            <a:r>
              <a:rPr lang="en-GB" smtClean="0"/>
              <a:t>Antibody: specific antisera against Salmonella</a:t>
            </a:r>
          </a:p>
          <a:p>
            <a:pPr eaLnBrk="1" hangingPunct="1">
              <a:lnSpc>
                <a:spcPct val="90000"/>
              </a:lnSpc>
            </a:pPr>
            <a:r>
              <a:rPr lang="en-GB" smtClean="0"/>
              <a:t>Place test Salmonella in a drop of saline on a slide               </a:t>
            </a:r>
          </a:p>
          <a:p>
            <a:pPr eaLnBrk="1" hangingPunct="1">
              <a:lnSpc>
                <a:spcPct val="90000"/>
              </a:lnSpc>
            </a:pPr>
            <a:r>
              <a:rPr lang="en-GB" smtClean="0"/>
              <a:t>Add a drop of antiserum, mix and rock slide for approx. 1 minute</a:t>
            </a:r>
          </a:p>
          <a:p>
            <a:pPr eaLnBrk="1" hangingPunct="1">
              <a:lnSpc>
                <a:spcPct val="90000"/>
              </a:lnSpc>
            </a:pPr>
            <a:r>
              <a:rPr lang="en-GB" smtClean="0"/>
              <a:t>Examine for agglutination</a:t>
            </a:r>
          </a:p>
        </p:txBody>
      </p:sp>
      <p:sp>
        <p:nvSpPr>
          <p:cNvPr id="21509"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98713F6-8E72-43CA-9C0B-5D7F3E4974D8}" type="datetime1">
              <a:rPr lang="en-US"/>
              <a:pPr eaLnBrk="1" hangingPunct="1"/>
              <a:t>11/11/2014</a:t>
            </a:fld>
            <a:endParaRPr lang="en-US"/>
          </a:p>
        </p:txBody>
      </p:sp>
      <p:sp>
        <p:nvSpPr>
          <p:cNvPr id="21510"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defRPr/>
            </a:pPr>
            <a:r>
              <a:rPr lang="en-US" sz="4800" b="1" dirty="0" smtClean="0">
                <a:solidFill>
                  <a:srgbClr val="FF0000"/>
                </a:solidFill>
                <a:effectLst>
                  <a:outerShdw blurRad="38100" dist="38100" dir="2700000" algn="tl">
                    <a:srgbClr val="000000">
                      <a:alpha val="43137"/>
                    </a:srgbClr>
                  </a:outerShdw>
                </a:effectLst>
              </a:rPr>
              <a:t>Beginning of Serology</a:t>
            </a:r>
            <a:endParaRPr lang="en-IN" sz="4800" b="1" dirty="0" smtClean="0">
              <a:solidFill>
                <a:srgbClr val="FF0000"/>
              </a:solidFill>
              <a:effectLst>
                <a:outerShdw blurRad="38100" dist="38100" dir="2700000" algn="tl">
                  <a:srgbClr val="000000">
                    <a:alpha val="43137"/>
                  </a:srgbClr>
                </a:outerShdw>
              </a:effectLst>
            </a:endParaRPr>
          </a:p>
        </p:txBody>
      </p:sp>
      <p:sp>
        <p:nvSpPr>
          <p:cNvPr id="4099" name="Rectangle 3"/>
          <p:cNvSpPr>
            <a:spLocks noGrp="1" noChangeArrowheads="1"/>
          </p:cNvSpPr>
          <p:nvPr>
            <p:ph type="body" idx="1"/>
          </p:nvPr>
        </p:nvSpPr>
        <p:spPr/>
        <p:txBody>
          <a:bodyPr/>
          <a:lstStyle/>
          <a:p>
            <a:pPr eaLnBrk="1" hangingPunct="1">
              <a:lnSpc>
                <a:spcPct val="90000"/>
              </a:lnSpc>
            </a:pPr>
            <a:r>
              <a:rPr lang="en-IN" smtClean="0"/>
              <a:t>Serology as a science began in 1901. Austrian American immunologist </a:t>
            </a:r>
            <a:r>
              <a:rPr lang="en-IN" b="1" smtClean="0">
                <a:solidFill>
                  <a:srgbClr val="FF3300"/>
                </a:solidFill>
              </a:rPr>
              <a:t>Karl Landsteiner</a:t>
            </a:r>
            <a:r>
              <a:rPr lang="en-IN" smtClean="0"/>
              <a:t> (1868-1943) identified groups of red blood cells as A, B, and O. From that discovery came the recognition that cells of all types, including blood cells, cells of the body, and microorganisms carry proteins and other molecules on their surface that are recognized by cells of the </a:t>
            </a:r>
            <a:r>
              <a:rPr lang="en-IN" b="1" smtClean="0">
                <a:solidFill>
                  <a:srgbClr val="FF3300"/>
                </a:solidFill>
              </a:rPr>
              <a:t>immune system</a:t>
            </a:r>
            <a:r>
              <a:rPr lang="en-IN" smtClean="0"/>
              <a:t>. </a:t>
            </a:r>
          </a:p>
        </p:txBody>
      </p:sp>
      <p:pic>
        <p:nvPicPr>
          <p:cNvPr id="4100" name="Picture 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6021388"/>
            <a:ext cx="1331913" cy="8366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101"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806159C-4D8F-4C28-8F52-0B40283BDC50}" type="datetime1">
              <a:rPr lang="en-US"/>
              <a:pPr eaLnBrk="1" hangingPunct="1"/>
              <a:t>11/11/2014</a:t>
            </a:fld>
            <a:endParaRPr lang="en-US"/>
          </a:p>
        </p:txBody>
      </p:sp>
      <p:sp>
        <p:nvSpPr>
          <p:cNvPr id="4102"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4103"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2ADA98D-D118-4F79-BBD4-A25ABEEFE128}" type="slidenum">
              <a:rPr lang="en-GB" smtClean="0"/>
              <a:pPr eaLnBrk="1" hangingPunct="1"/>
              <a:t>2</a:t>
            </a:fld>
            <a:endParaRPr lang="en-GB"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endParaRPr lang="en-IN" smtClean="0"/>
          </a:p>
        </p:txBody>
      </p:sp>
      <p:sp>
        <p:nvSpPr>
          <p:cNvPr id="22531" name="Date Placeholder 3"/>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95E3FD4-E890-4E90-A3B7-72FE4F485231}" type="datetime1">
              <a:rPr lang="en-US"/>
              <a:pPr eaLnBrk="1" hangingPunct="1"/>
              <a:t>11/11/2014</a:t>
            </a:fld>
            <a:endParaRPr lang="en-US"/>
          </a:p>
        </p:txBody>
      </p:sp>
      <p:sp>
        <p:nvSpPr>
          <p:cNvPr id="22532" name="Footer Placeholder 4"/>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22533" name="Slide Number Placeholder 5"/>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50D4D46-3787-41A3-BDEF-BF592B75E7EA}" type="slidenum">
              <a:rPr lang="en-GB" smtClean="0"/>
              <a:pPr eaLnBrk="1" hangingPunct="1"/>
              <a:t>20</a:t>
            </a:fld>
            <a:endParaRPr lang="en-GB" smtClean="0"/>
          </a:p>
        </p:txBody>
      </p:sp>
      <p:pic>
        <p:nvPicPr>
          <p:cNvPr id="22534" name="Picture 2"/>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a:xfrm>
            <a:off x="0" y="0"/>
            <a:ext cx="9396413" cy="6958013"/>
          </a:xfr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5"/>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107C250-7512-4B38-B7D3-F93608D78B9F}" type="slidenum">
              <a:rPr lang="en-GB" smtClean="0"/>
              <a:pPr eaLnBrk="1" hangingPunct="1"/>
              <a:t>21</a:t>
            </a:fld>
            <a:endParaRPr lang="en-GB" smtClean="0"/>
          </a:p>
        </p:txBody>
      </p:sp>
      <p:pic>
        <p:nvPicPr>
          <p:cNvPr id="23555" name="Picture 2" descr="SATDublin"/>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19250" y="1773238"/>
            <a:ext cx="6010275" cy="3938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556" name="Rectangle 3"/>
          <p:cNvSpPr>
            <a:spLocks noGrp="1" noChangeArrowheads="1"/>
          </p:cNvSpPr>
          <p:nvPr>
            <p:ph type="title"/>
          </p:nvPr>
        </p:nvSpPr>
        <p:spPr>
          <a:noFill/>
        </p:spPr>
        <p:txBody>
          <a:bodyPr/>
          <a:lstStyle/>
          <a:p>
            <a:pPr eaLnBrk="1" hangingPunct="1"/>
            <a:r>
              <a:rPr lang="en-GB" sz="5400" b="1" smtClean="0">
                <a:solidFill>
                  <a:srgbClr val="FF0000"/>
                </a:solidFill>
              </a:rPr>
              <a:t>Slide Agglutination Test</a:t>
            </a:r>
          </a:p>
        </p:txBody>
      </p:sp>
      <p:sp>
        <p:nvSpPr>
          <p:cNvPr id="23557"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EE96614-46D6-41A2-8651-32354220C8EB}" type="datetime1">
              <a:rPr lang="en-US"/>
              <a:pPr eaLnBrk="1" hangingPunct="1"/>
              <a:t>11/11/2014</a:t>
            </a:fld>
            <a:endParaRPr lang="en-US"/>
          </a:p>
        </p:txBody>
      </p:sp>
      <p:sp>
        <p:nvSpPr>
          <p:cNvPr id="23558"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5"/>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16AAB77-97FA-44B4-AD54-5A92BA155D52}" type="slidenum">
              <a:rPr lang="en-GB" smtClean="0"/>
              <a:pPr eaLnBrk="1" hangingPunct="1"/>
              <a:t>22</a:t>
            </a:fld>
            <a:endParaRPr lang="en-GB" smtClean="0"/>
          </a:p>
        </p:txBody>
      </p:sp>
      <p:sp>
        <p:nvSpPr>
          <p:cNvPr id="7171" name="Rectangle 2"/>
          <p:cNvSpPr>
            <a:spLocks noGrp="1" noChangeArrowheads="1"/>
          </p:cNvSpPr>
          <p:nvPr>
            <p:ph type="title"/>
          </p:nvPr>
        </p:nvSpPr>
        <p:spPr/>
        <p:txBody>
          <a:bodyPr/>
          <a:lstStyle/>
          <a:p>
            <a:pPr eaLnBrk="1" hangingPunct="1">
              <a:defRPr/>
            </a:pPr>
            <a:r>
              <a:rPr lang="en-GB" sz="4800" b="1" dirty="0" smtClean="0">
                <a:solidFill>
                  <a:srgbClr val="FF0000"/>
                </a:solidFill>
                <a:effectLst>
                  <a:outerShdw blurRad="38100" dist="38100" dir="2700000" algn="tl">
                    <a:srgbClr val="000000">
                      <a:alpha val="43137"/>
                    </a:srgbClr>
                  </a:outerShdw>
                </a:effectLst>
              </a:rPr>
              <a:t>Tube Agglutination Test</a:t>
            </a:r>
          </a:p>
        </p:txBody>
      </p:sp>
      <p:sp>
        <p:nvSpPr>
          <p:cNvPr id="24580" name="Rectangle 3"/>
          <p:cNvSpPr>
            <a:spLocks noGrp="1" noChangeArrowheads="1"/>
          </p:cNvSpPr>
          <p:nvPr>
            <p:ph type="body" idx="1"/>
          </p:nvPr>
        </p:nvSpPr>
        <p:spPr>
          <a:xfrm>
            <a:off x="468313" y="1557338"/>
            <a:ext cx="8229600" cy="4310062"/>
          </a:xfrm>
        </p:spPr>
        <p:txBody>
          <a:bodyPr/>
          <a:lstStyle/>
          <a:p>
            <a:pPr eaLnBrk="1" hangingPunct="1">
              <a:lnSpc>
                <a:spcPct val="90000"/>
              </a:lnSpc>
            </a:pPr>
            <a:r>
              <a:rPr lang="en-GB" sz="2400" smtClean="0"/>
              <a:t>Also known as the standard agglutination test or serum agglutination test (SAT)</a:t>
            </a:r>
          </a:p>
          <a:p>
            <a:pPr eaLnBrk="1" hangingPunct="1">
              <a:lnSpc>
                <a:spcPct val="90000"/>
              </a:lnSpc>
            </a:pPr>
            <a:r>
              <a:rPr lang="en-GB" sz="2400" smtClean="0"/>
              <a:t>Test serum is diluted in a series of tubes (doubling dilutions)</a:t>
            </a:r>
          </a:p>
          <a:p>
            <a:pPr eaLnBrk="1" hangingPunct="1">
              <a:lnSpc>
                <a:spcPct val="90000"/>
              </a:lnSpc>
            </a:pPr>
            <a:r>
              <a:rPr lang="en-GB" sz="2400" smtClean="0"/>
              <a:t>Constant defined amount of antigen is then added to each tube and tubes incubated for ~20h @37</a:t>
            </a:r>
            <a:r>
              <a:rPr lang="en-US" sz="2400" smtClean="0"/>
              <a:t>°</a:t>
            </a:r>
            <a:r>
              <a:rPr lang="en-GB" sz="2400" smtClean="0"/>
              <a:t>C</a:t>
            </a:r>
          </a:p>
          <a:p>
            <a:pPr eaLnBrk="1" hangingPunct="1">
              <a:lnSpc>
                <a:spcPct val="90000"/>
              </a:lnSpc>
            </a:pPr>
            <a:r>
              <a:rPr lang="en-GB" sz="2400" smtClean="0"/>
              <a:t>Particular antigen clumps at the bottom of the test tube</a:t>
            </a:r>
          </a:p>
          <a:p>
            <a:pPr eaLnBrk="1" hangingPunct="1">
              <a:lnSpc>
                <a:spcPct val="90000"/>
              </a:lnSpc>
            </a:pPr>
            <a:r>
              <a:rPr lang="en-GB" sz="2400" smtClean="0"/>
              <a:t>Test is read at 50% agglutination</a:t>
            </a:r>
          </a:p>
          <a:p>
            <a:pPr eaLnBrk="1" hangingPunct="1">
              <a:lnSpc>
                <a:spcPct val="90000"/>
              </a:lnSpc>
            </a:pPr>
            <a:r>
              <a:rPr lang="en-GB" sz="2400" smtClean="0"/>
              <a:t>Quantitative</a:t>
            </a:r>
          </a:p>
          <a:p>
            <a:pPr eaLnBrk="1" hangingPunct="1">
              <a:lnSpc>
                <a:spcPct val="90000"/>
              </a:lnSpc>
            </a:pPr>
            <a:r>
              <a:rPr lang="en-GB" sz="2400" smtClean="0"/>
              <a:t>Confirmatory test for ELISA reactors</a:t>
            </a:r>
          </a:p>
          <a:p>
            <a:pPr eaLnBrk="1" hangingPunct="1">
              <a:lnSpc>
                <a:spcPct val="90000"/>
              </a:lnSpc>
            </a:pPr>
            <a:r>
              <a:rPr lang="en-GB" sz="2400" smtClean="0"/>
              <a:t>Example: Brucellosis screening , Widal Testing</a:t>
            </a:r>
          </a:p>
        </p:txBody>
      </p:sp>
      <p:sp>
        <p:nvSpPr>
          <p:cNvPr id="24581"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260BE31-C2DA-4240-950F-CE1CF07B79A5}" type="datetime1">
              <a:rPr lang="en-US"/>
              <a:pPr eaLnBrk="1" hangingPunct="1"/>
              <a:t>11/11/2014</a:t>
            </a:fld>
            <a:endParaRPr lang="en-US"/>
          </a:p>
        </p:txBody>
      </p:sp>
      <p:sp>
        <p:nvSpPr>
          <p:cNvPr id="24582"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5"/>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CE039C6-F12E-4B6C-89FB-CAAC9E467FA4}" type="slidenum">
              <a:rPr lang="en-GB" smtClean="0"/>
              <a:pPr eaLnBrk="1" hangingPunct="1"/>
              <a:t>23</a:t>
            </a:fld>
            <a:endParaRPr lang="en-GB" smtClean="0"/>
          </a:p>
        </p:txBody>
      </p:sp>
      <p:pic>
        <p:nvPicPr>
          <p:cNvPr id="25603" name="Picture 2" descr="TATDublin"/>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76375" y="2133600"/>
            <a:ext cx="6286500" cy="3714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604" name="Rectangle 3"/>
          <p:cNvSpPr>
            <a:spLocks noChangeArrowheads="1"/>
          </p:cNvSpPr>
          <p:nvPr/>
        </p:nvSpPr>
        <p:spPr bwMode="auto">
          <a:xfrm>
            <a:off x="1185863" y="425450"/>
            <a:ext cx="7126287" cy="8302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ctr"/>
            <a:r>
              <a:rPr lang="en-GB" sz="4800" b="1">
                <a:solidFill>
                  <a:srgbClr val="FF0000"/>
                </a:solidFill>
                <a:ea typeface="Arial Unicode MS" pitchFamily="34" charset="-128"/>
                <a:cs typeface="Arial Unicode MS" pitchFamily="34" charset="-128"/>
              </a:rPr>
              <a:t>Tube Agglutination Test</a:t>
            </a:r>
          </a:p>
        </p:txBody>
      </p:sp>
      <p:sp>
        <p:nvSpPr>
          <p:cNvPr id="25605" name="Line 5"/>
          <p:cNvSpPr>
            <a:spLocks noChangeShapeType="1"/>
          </p:cNvSpPr>
          <p:nvPr/>
        </p:nvSpPr>
        <p:spPr bwMode="auto">
          <a:xfrm flipV="1">
            <a:off x="3203575" y="4797425"/>
            <a:ext cx="0" cy="647700"/>
          </a:xfrm>
          <a:prstGeom prst="line">
            <a:avLst/>
          </a:prstGeom>
          <a:noFill/>
          <a:ln w="381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5606"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CBDE56A-63F7-4F9B-8784-24098C74BDDB}" type="datetime1">
              <a:rPr lang="en-US"/>
              <a:pPr eaLnBrk="1" hangingPunct="1"/>
              <a:t>11/11/2014</a:t>
            </a:fld>
            <a:endParaRPr lang="en-US"/>
          </a:p>
        </p:txBody>
      </p:sp>
      <p:sp>
        <p:nvSpPr>
          <p:cNvPr id="25607"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Group 2"/>
          <p:cNvGrpSpPr>
            <a:grpSpLocks/>
          </p:cNvGrpSpPr>
          <p:nvPr/>
        </p:nvGrpSpPr>
        <p:grpSpPr bwMode="auto">
          <a:xfrm>
            <a:off x="1476375" y="2852738"/>
            <a:ext cx="503238" cy="1511300"/>
            <a:chOff x="2517" y="845"/>
            <a:chExt cx="499" cy="1361"/>
          </a:xfrm>
        </p:grpSpPr>
        <p:sp>
          <p:nvSpPr>
            <p:cNvPr id="26668" name="AutoShape 3"/>
            <p:cNvSpPr>
              <a:spLocks noChangeArrowheads="1"/>
            </p:cNvSpPr>
            <p:nvPr/>
          </p:nvSpPr>
          <p:spPr bwMode="auto">
            <a:xfrm>
              <a:off x="2517" y="1434"/>
              <a:ext cx="499" cy="772"/>
            </a:xfrm>
            <a:prstGeom prst="flowChartOffpageConnector">
              <a:avLst/>
            </a:prstGeom>
            <a:noFill/>
            <a:ln w="9525">
              <a:solidFill>
                <a:schemeClr val="tx1"/>
              </a:solidFill>
              <a:miter lim="800000"/>
              <a:headEnd/>
              <a:tailEnd/>
            </a:ln>
            <a:effectLst/>
            <a:extLst>
              <a:ext uri="{909E8E84-426E-40DD-AFC4-6F175D3DCCD1}">
                <a14:hiddenFill xmlns:a14="http://schemas.microsoft.com/office/drawing/2010/main" xmlns="">
                  <a:solidFill>
                    <a:schemeClr val="hlink"/>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6669" name="Rectangle 4"/>
            <p:cNvSpPr>
              <a:spLocks noChangeArrowheads="1"/>
            </p:cNvSpPr>
            <p:nvPr/>
          </p:nvSpPr>
          <p:spPr bwMode="auto">
            <a:xfrm>
              <a:off x="2517" y="845"/>
              <a:ext cx="499" cy="590"/>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6670" name="Rectangle 5"/>
            <p:cNvSpPr>
              <a:spLocks noChangeArrowheads="1"/>
            </p:cNvSpPr>
            <p:nvPr/>
          </p:nvSpPr>
          <p:spPr bwMode="auto">
            <a:xfrm>
              <a:off x="2517" y="1434"/>
              <a:ext cx="499" cy="454"/>
            </a:xfrm>
            <a:prstGeom prst="rect">
              <a:avLst/>
            </a:prstGeom>
            <a:noFill/>
            <a:ln>
              <a:noFill/>
            </a:ln>
            <a:effectLst/>
            <a:extLst>
              <a:ext uri="{909E8E84-426E-40DD-AFC4-6F175D3DCCD1}">
                <a14:hiddenFill xmlns:a14="http://schemas.microsoft.com/office/drawing/2010/main" xmlns="">
                  <a:solidFill>
                    <a:schemeClr val="tx2"/>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grpSp>
      <p:grpSp>
        <p:nvGrpSpPr>
          <p:cNvPr id="26627" name="Group 6"/>
          <p:cNvGrpSpPr>
            <a:grpSpLocks/>
          </p:cNvGrpSpPr>
          <p:nvPr/>
        </p:nvGrpSpPr>
        <p:grpSpPr bwMode="auto">
          <a:xfrm>
            <a:off x="2555875" y="2852738"/>
            <a:ext cx="503238" cy="1511300"/>
            <a:chOff x="2517" y="845"/>
            <a:chExt cx="499" cy="1361"/>
          </a:xfrm>
        </p:grpSpPr>
        <p:sp>
          <p:nvSpPr>
            <p:cNvPr id="26665" name="AutoShape 7"/>
            <p:cNvSpPr>
              <a:spLocks noChangeArrowheads="1"/>
            </p:cNvSpPr>
            <p:nvPr/>
          </p:nvSpPr>
          <p:spPr bwMode="auto">
            <a:xfrm>
              <a:off x="2517" y="1434"/>
              <a:ext cx="499" cy="772"/>
            </a:xfrm>
            <a:prstGeom prst="flowChartOffpageConnector">
              <a:avLst/>
            </a:prstGeom>
            <a:noFill/>
            <a:ln w="9525">
              <a:solidFill>
                <a:schemeClr val="tx1"/>
              </a:solidFill>
              <a:miter lim="800000"/>
              <a:headEnd/>
              <a:tailEnd/>
            </a:ln>
            <a:effectLst/>
            <a:extLst>
              <a:ext uri="{909E8E84-426E-40DD-AFC4-6F175D3DCCD1}">
                <a14:hiddenFill xmlns:a14="http://schemas.microsoft.com/office/drawing/2010/main" xmlns="">
                  <a:solidFill>
                    <a:schemeClr val="hlink"/>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6666" name="Rectangle 8"/>
            <p:cNvSpPr>
              <a:spLocks noChangeArrowheads="1"/>
            </p:cNvSpPr>
            <p:nvPr/>
          </p:nvSpPr>
          <p:spPr bwMode="auto">
            <a:xfrm>
              <a:off x="2517" y="845"/>
              <a:ext cx="499" cy="590"/>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6667" name="Rectangle 9"/>
            <p:cNvSpPr>
              <a:spLocks noChangeArrowheads="1"/>
            </p:cNvSpPr>
            <p:nvPr/>
          </p:nvSpPr>
          <p:spPr bwMode="auto">
            <a:xfrm>
              <a:off x="2517" y="1434"/>
              <a:ext cx="499" cy="454"/>
            </a:xfrm>
            <a:prstGeom prst="rect">
              <a:avLst/>
            </a:prstGeom>
            <a:noFill/>
            <a:ln>
              <a:noFill/>
            </a:ln>
            <a:effectLst/>
            <a:extLst>
              <a:ext uri="{909E8E84-426E-40DD-AFC4-6F175D3DCCD1}">
                <a14:hiddenFill xmlns:a14="http://schemas.microsoft.com/office/drawing/2010/main" xmlns="">
                  <a:solidFill>
                    <a:schemeClr val="hlink"/>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grpSp>
      <p:grpSp>
        <p:nvGrpSpPr>
          <p:cNvPr id="26628" name="Group 10"/>
          <p:cNvGrpSpPr>
            <a:grpSpLocks/>
          </p:cNvGrpSpPr>
          <p:nvPr/>
        </p:nvGrpSpPr>
        <p:grpSpPr bwMode="auto">
          <a:xfrm>
            <a:off x="3636963" y="2852738"/>
            <a:ext cx="503237" cy="1511300"/>
            <a:chOff x="2517" y="845"/>
            <a:chExt cx="499" cy="1361"/>
          </a:xfrm>
        </p:grpSpPr>
        <p:sp>
          <p:nvSpPr>
            <p:cNvPr id="26662" name="AutoShape 11" descr="5%"/>
            <p:cNvSpPr>
              <a:spLocks noChangeArrowheads="1"/>
            </p:cNvSpPr>
            <p:nvPr/>
          </p:nvSpPr>
          <p:spPr bwMode="auto">
            <a:xfrm>
              <a:off x="2517" y="1434"/>
              <a:ext cx="499" cy="772"/>
            </a:xfrm>
            <a:prstGeom prst="flowChartOffpageConnector">
              <a:avLst/>
            </a:prstGeom>
            <a:pattFill prst="pct5">
              <a:fgClr>
                <a:srgbClr val="000000"/>
              </a:fgClr>
              <a:bgClr>
                <a:schemeClr val="hlink"/>
              </a:bgClr>
            </a:patt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6663" name="Rectangle 12"/>
            <p:cNvSpPr>
              <a:spLocks noChangeArrowheads="1"/>
            </p:cNvSpPr>
            <p:nvPr/>
          </p:nvSpPr>
          <p:spPr bwMode="auto">
            <a:xfrm>
              <a:off x="2517" y="845"/>
              <a:ext cx="499" cy="590"/>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6664" name="Rectangle 13" descr="5%"/>
            <p:cNvSpPr>
              <a:spLocks noChangeArrowheads="1"/>
            </p:cNvSpPr>
            <p:nvPr/>
          </p:nvSpPr>
          <p:spPr bwMode="auto">
            <a:xfrm>
              <a:off x="2517" y="1434"/>
              <a:ext cx="499" cy="454"/>
            </a:xfrm>
            <a:prstGeom prst="rect">
              <a:avLst/>
            </a:prstGeom>
            <a:noFill/>
            <a:ln>
              <a:noFill/>
            </a:ln>
            <a:effectLst/>
            <a:extLst>
              <a:ext uri="{909E8E84-426E-40DD-AFC4-6F175D3DCCD1}">
                <a14:hiddenFill xmlns:a14="http://schemas.microsoft.com/office/drawing/2010/main" xmlns="">
                  <a:solidFill>
                    <a:srgbClr val="000000"/>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grpSp>
      <p:grpSp>
        <p:nvGrpSpPr>
          <p:cNvPr id="26629" name="Group 14"/>
          <p:cNvGrpSpPr>
            <a:grpSpLocks/>
          </p:cNvGrpSpPr>
          <p:nvPr/>
        </p:nvGrpSpPr>
        <p:grpSpPr bwMode="auto">
          <a:xfrm>
            <a:off x="4716463" y="2852738"/>
            <a:ext cx="503237" cy="1511300"/>
            <a:chOff x="2517" y="845"/>
            <a:chExt cx="499" cy="1361"/>
          </a:xfrm>
        </p:grpSpPr>
        <p:sp>
          <p:nvSpPr>
            <p:cNvPr id="26659" name="AutoShape 15" descr="20%"/>
            <p:cNvSpPr>
              <a:spLocks noChangeArrowheads="1"/>
            </p:cNvSpPr>
            <p:nvPr/>
          </p:nvSpPr>
          <p:spPr bwMode="auto">
            <a:xfrm>
              <a:off x="2517" y="1434"/>
              <a:ext cx="499" cy="772"/>
            </a:xfrm>
            <a:prstGeom prst="flowChartOffpageConnector">
              <a:avLst/>
            </a:prstGeom>
            <a:pattFill prst="pct20">
              <a:fgClr>
                <a:srgbClr val="000000"/>
              </a:fgClr>
              <a:bgClr>
                <a:schemeClr val="hlink"/>
              </a:bgClr>
            </a:patt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6660" name="Rectangle 16" descr="10%"/>
            <p:cNvSpPr>
              <a:spLocks noChangeArrowheads="1"/>
            </p:cNvSpPr>
            <p:nvPr/>
          </p:nvSpPr>
          <p:spPr bwMode="auto">
            <a:xfrm>
              <a:off x="2517" y="845"/>
              <a:ext cx="499" cy="590"/>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rgbClr val="00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6661" name="Rectangle 17" descr="20%"/>
            <p:cNvSpPr>
              <a:spLocks noChangeArrowheads="1"/>
            </p:cNvSpPr>
            <p:nvPr/>
          </p:nvSpPr>
          <p:spPr bwMode="auto">
            <a:xfrm>
              <a:off x="2517" y="1434"/>
              <a:ext cx="499" cy="454"/>
            </a:xfrm>
            <a:prstGeom prst="rect">
              <a:avLst/>
            </a:prstGeom>
            <a:pattFill prst="pct20">
              <a:fgClr>
                <a:srgbClr val="000000"/>
              </a:fgClr>
              <a:bgClr>
                <a:schemeClr val="hlink"/>
              </a:bgClr>
            </a:patt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grpSp>
      <p:grpSp>
        <p:nvGrpSpPr>
          <p:cNvPr id="26630" name="Group 18"/>
          <p:cNvGrpSpPr>
            <a:grpSpLocks/>
          </p:cNvGrpSpPr>
          <p:nvPr/>
        </p:nvGrpSpPr>
        <p:grpSpPr bwMode="auto">
          <a:xfrm>
            <a:off x="5724525" y="2852738"/>
            <a:ext cx="503238" cy="1511300"/>
            <a:chOff x="2517" y="845"/>
            <a:chExt cx="499" cy="1361"/>
          </a:xfrm>
        </p:grpSpPr>
        <p:sp>
          <p:nvSpPr>
            <p:cNvPr id="26656" name="AutoShape 19" descr="20%"/>
            <p:cNvSpPr>
              <a:spLocks noChangeArrowheads="1"/>
            </p:cNvSpPr>
            <p:nvPr/>
          </p:nvSpPr>
          <p:spPr bwMode="auto">
            <a:xfrm>
              <a:off x="2517" y="1434"/>
              <a:ext cx="499" cy="772"/>
            </a:xfrm>
            <a:prstGeom prst="flowChartOffpageConnector">
              <a:avLst/>
            </a:prstGeom>
            <a:pattFill prst="pct20">
              <a:fgClr>
                <a:srgbClr val="000000"/>
              </a:fgClr>
              <a:bgClr>
                <a:schemeClr val="hlink"/>
              </a:bgClr>
            </a:patt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6657" name="Rectangle 20"/>
            <p:cNvSpPr>
              <a:spLocks noChangeArrowheads="1"/>
            </p:cNvSpPr>
            <p:nvPr/>
          </p:nvSpPr>
          <p:spPr bwMode="auto">
            <a:xfrm>
              <a:off x="2517" y="845"/>
              <a:ext cx="499" cy="590"/>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6658" name="Rectangle 21" descr="20%"/>
            <p:cNvSpPr>
              <a:spLocks noChangeArrowheads="1"/>
            </p:cNvSpPr>
            <p:nvPr/>
          </p:nvSpPr>
          <p:spPr bwMode="auto">
            <a:xfrm>
              <a:off x="2517" y="1434"/>
              <a:ext cx="499" cy="454"/>
            </a:xfrm>
            <a:prstGeom prst="rect">
              <a:avLst/>
            </a:prstGeom>
            <a:pattFill prst="pct20">
              <a:fgClr>
                <a:srgbClr val="000000"/>
              </a:fgClr>
              <a:bgClr>
                <a:schemeClr val="hlink"/>
              </a:bgClr>
            </a:patt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grpSp>
      <p:grpSp>
        <p:nvGrpSpPr>
          <p:cNvPr id="26631" name="Group 22"/>
          <p:cNvGrpSpPr>
            <a:grpSpLocks/>
          </p:cNvGrpSpPr>
          <p:nvPr/>
        </p:nvGrpSpPr>
        <p:grpSpPr bwMode="auto">
          <a:xfrm>
            <a:off x="6732588" y="2852738"/>
            <a:ext cx="503237" cy="1511300"/>
            <a:chOff x="2517" y="845"/>
            <a:chExt cx="499" cy="1361"/>
          </a:xfrm>
        </p:grpSpPr>
        <p:sp>
          <p:nvSpPr>
            <p:cNvPr id="26653" name="AutoShape 23" descr="20%"/>
            <p:cNvSpPr>
              <a:spLocks noChangeArrowheads="1"/>
            </p:cNvSpPr>
            <p:nvPr/>
          </p:nvSpPr>
          <p:spPr bwMode="auto">
            <a:xfrm>
              <a:off x="2517" y="1434"/>
              <a:ext cx="499" cy="772"/>
            </a:xfrm>
            <a:prstGeom prst="flowChartOffpageConnector">
              <a:avLst/>
            </a:prstGeom>
            <a:pattFill prst="pct20">
              <a:fgClr>
                <a:srgbClr val="000000"/>
              </a:fgClr>
              <a:bgClr>
                <a:schemeClr val="hlink"/>
              </a:bgClr>
            </a:patt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6654" name="Rectangle 24"/>
            <p:cNvSpPr>
              <a:spLocks noChangeArrowheads="1"/>
            </p:cNvSpPr>
            <p:nvPr/>
          </p:nvSpPr>
          <p:spPr bwMode="auto">
            <a:xfrm>
              <a:off x="2517" y="845"/>
              <a:ext cx="499" cy="590"/>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6655" name="Rectangle 25" descr="20%"/>
            <p:cNvSpPr>
              <a:spLocks noChangeArrowheads="1"/>
            </p:cNvSpPr>
            <p:nvPr/>
          </p:nvSpPr>
          <p:spPr bwMode="auto">
            <a:xfrm>
              <a:off x="2517" y="1434"/>
              <a:ext cx="499" cy="454"/>
            </a:xfrm>
            <a:prstGeom prst="rect">
              <a:avLst/>
            </a:prstGeom>
            <a:pattFill prst="pct20">
              <a:fgClr>
                <a:srgbClr val="000000"/>
              </a:fgClr>
              <a:bgClr>
                <a:schemeClr val="hlink"/>
              </a:bgClr>
            </a:patt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grpSp>
      <p:grpSp>
        <p:nvGrpSpPr>
          <p:cNvPr id="26632" name="Group 26"/>
          <p:cNvGrpSpPr>
            <a:grpSpLocks/>
          </p:cNvGrpSpPr>
          <p:nvPr/>
        </p:nvGrpSpPr>
        <p:grpSpPr bwMode="auto">
          <a:xfrm>
            <a:off x="7669213" y="2852738"/>
            <a:ext cx="503237" cy="1511300"/>
            <a:chOff x="2517" y="845"/>
            <a:chExt cx="499" cy="1361"/>
          </a:xfrm>
        </p:grpSpPr>
        <p:sp>
          <p:nvSpPr>
            <p:cNvPr id="26650" name="AutoShape 27" descr="25%"/>
            <p:cNvSpPr>
              <a:spLocks noChangeArrowheads="1"/>
            </p:cNvSpPr>
            <p:nvPr/>
          </p:nvSpPr>
          <p:spPr bwMode="auto">
            <a:xfrm>
              <a:off x="2517" y="1434"/>
              <a:ext cx="499" cy="772"/>
            </a:xfrm>
            <a:prstGeom prst="flowChartOffpageConnector">
              <a:avLst/>
            </a:prstGeom>
            <a:pattFill prst="pct25">
              <a:fgClr>
                <a:srgbClr val="000000"/>
              </a:fgClr>
              <a:bgClr>
                <a:schemeClr val="hlink"/>
              </a:bgClr>
            </a:patt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6651" name="Rectangle 28"/>
            <p:cNvSpPr>
              <a:spLocks noChangeArrowheads="1"/>
            </p:cNvSpPr>
            <p:nvPr/>
          </p:nvSpPr>
          <p:spPr bwMode="auto">
            <a:xfrm>
              <a:off x="2517" y="845"/>
              <a:ext cx="499" cy="590"/>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6652" name="Rectangle 29" descr="25%"/>
            <p:cNvSpPr>
              <a:spLocks noChangeArrowheads="1"/>
            </p:cNvSpPr>
            <p:nvPr/>
          </p:nvSpPr>
          <p:spPr bwMode="auto">
            <a:xfrm>
              <a:off x="2517" y="1434"/>
              <a:ext cx="499" cy="454"/>
            </a:xfrm>
            <a:prstGeom prst="rect">
              <a:avLst/>
            </a:prstGeom>
            <a:pattFill prst="pct25">
              <a:fgClr>
                <a:srgbClr val="000000"/>
              </a:fgClr>
              <a:bgClr>
                <a:schemeClr val="hlink"/>
              </a:bgClr>
            </a:patt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grpSp>
      <p:sp>
        <p:nvSpPr>
          <p:cNvPr id="26633" name="AutoShape 30"/>
          <p:cNvSpPr>
            <a:spLocks/>
          </p:cNvSpPr>
          <p:nvPr/>
        </p:nvSpPr>
        <p:spPr bwMode="auto">
          <a:xfrm rot="5400000">
            <a:off x="2521744" y="1124744"/>
            <a:ext cx="431800" cy="2303462"/>
          </a:xfrm>
          <a:prstGeom prst="leftBrace">
            <a:avLst>
              <a:gd name="adj1" fmla="val 44455"/>
              <a:gd name="adj2" fmla="val 50000"/>
            </a:avLst>
          </a:prstGeom>
          <a:noFill/>
          <a:ln w="9525">
            <a:solidFill>
              <a:schemeClr val="tx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6634" name="AutoShape 31"/>
          <p:cNvSpPr>
            <a:spLocks/>
          </p:cNvSpPr>
          <p:nvPr/>
        </p:nvSpPr>
        <p:spPr bwMode="auto">
          <a:xfrm rot="5400000">
            <a:off x="6121401" y="655637"/>
            <a:ext cx="431800" cy="3095625"/>
          </a:xfrm>
          <a:prstGeom prst="leftBrace">
            <a:avLst>
              <a:gd name="adj1" fmla="val 59743"/>
              <a:gd name="adj2" fmla="val 50000"/>
            </a:avLst>
          </a:prstGeom>
          <a:noFill/>
          <a:ln w="9525">
            <a:solidFill>
              <a:schemeClr val="tx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6635" name="Text Box 32"/>
          <p:cNvSpPr txBox="1">
            <a:spLocks noChangeArrowheads="1"/>
          </p:cNvSpPr>
          <p:nvPr/>
        </p:nvSpPr>
        <p:spPr bwMode="auto">
          <a:xfrm>
            <a:off x="4789488" y="1339850"/>
            <a:ext cx="3095625" cy="466725"/>
          </a:xfrm>
          <a:prstGeom prst="rect">
            <a:avLst/>
          </a:prstGeom>
          <a:noFill/>
          <a:ln w="9525" algn="ctr">
            <a:solidFill>
              <a:schemeClr val="tx1"/>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GB" sz="2400">
                <a:solidFill>
                  <a:srgbClr val="000000"/>
                </a:solidFill>
                <a:latin typeface="Times New Roman" pitchFamily="18" charset="0"/>
                <a:ea typeface="Arial Unicode MS" pitchFamily="34" charset="-128"/>
                <a:cs typeface="Arial Unicode MS" pitchFamily="34" charset="-128"/>
              </a:rPr>
              <a:t>No agglutination</a:t>
            </a:r>
          </a:p>
        </p:txBody>
      </p:sp>
      <p:sp>
        <p:nvSpPr>
          <p:cNvPr id="26636" name="Text Box 33"/>
          <p:cNvSpPr txBox="1">
            <a:spLocks noChangeArrowheads="1"/>
          </p:cNvSpPr>
          <p:nvPr/>
        </p:nvSpPr>
        <p:spPr bwMode="auto">
          <a:xfrm>
            <a:off x="1296988" y="1341438"/>
            <a:ext cx="2879725" cy="466725"/>
          </a:xfrm>
          <a:prstGeom prst="rect">
            <a:avLst/>
          </a:prstGeom>
          <a:noFill/>
          <a:ln w="9525" algn="ctr">
            <a:solidFill>
              <a:schemeClr val="tx1"/>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GB" sz="2400" b="1">
                <a:solidFill>
                  <a:srgbClr val="000000"/>
                </a:solidFill>
                <a:latin typeface="Times New Roman" pitchFamily="18" charset="0"/>
                <a:ea typeface="Arial Unicode MS" pitchFamily="34" charset="-128"/>
                <a:cs typeface="Arial Unicode MS" pitchFamily="34" charset="-128"/>
              </a:rPr>
              <a:t>Agglutination</a:t>
            </a:r>
          </a:p>
        </p:txBody>
      </p:sp>
      <p:sp>
        <p:nvSpPr>
          <p:cNvPr id="26637" name="Text Box 34"/>
          <p:cNvSpPr txBox="1">
            <a:spLocks noChangeArrowheads="1"/>
          </p:cNvSpPr>
          <p:nvPr/>
        </p:nvSpPr>
        <p:spPr bwMode="auto">
          <a:xfrm>
            <a:off x="1370013" y="4508500"/>
            <a:ext cx="647700" cy="3968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GB" sz="2000">
                <a:solidFill>
                  <a:srgbClr val="000000"/>
                </a:solidFill>
                <a:latin typeface="Times New Roman" pitchFamily="18" charset="0"/>
                <a:ea typeface="Arial Unicode MS" pitchFamily="34" charset="-128"/>
                <a:cs typeface="Arial Unicode MS" pitchFamily="34" charset="-128"/>
              </a:rPr>
              <a:t>1/10</a:t>
            </a:r>
          </a:p>
        </p:txBody>
      </p:sp>
      <p:sp>
        <p:nvSpPr>
          <p:cNvPr id="26638" name="Text Box 35"/>
          <p:cNvSpPr txBox="1">
            <a:spLocks noChangeArrowheads="1"/>
          </p:cNvSpPr>
          <p:nvPr/>
        </p:nvSpPr>
        <p:spPr bwMode="auto">
          <a:xfrm>
            <a:off x="2413000" y="4508500"/>
            <a:ext cx="863600" cy="3968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GB" sz="2000">
                <a:solidFill>
                  <a:srgbClr val="000000"/>
                </a:solidFill>
                <a:latin typeface="Times New Roman" pitchFamily="18" charset="0"/>
                <a:ea typeface="Arial Unicode MS" pitchFamily="34" charset="-128"/>
                <a:cs typeface="Arial Unicode MS" pitchFamily="34" charset="-128"/>
              </a:rPr>
              <a:t>1/20</a:t>
            </a:r>
          </a:p>
        </p:txBody>
      </p:sp>
      <p:sp>
        <p:nvSpPr>
          <p:cNvPr id="26639" name="Text Box 36"/>
          <p:cNvSpPr txBox="1">
            <a:spLocks noChangeArrowheads="1"/>
          </p:cNvSpPr>
          <p:nvPr/>
        </p:nvSpPr>
        <p:spPr bwMode="auto">
          <a:xfrm>
            <a:off x="3421063" y="4508500"/>
            <a:ext cx="936625" cy="3968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GB" sz="2000">
                <a:solidFill>
                  <a:srgbClr val="000000"/>
                </a:solidFill>
                <a:latin typeface="Times New Roman" pitchFamily="18" charset="0"/>
                <a:ea typeface="Arial Unicode MS" pitchFamily="34" charset="-128"/>
                <a:cs typeface="Arial Unicode MS" pitchFamily="34" charset="-128"/>
              </a:rPr>
              <a:t>1/40</a:t>
            </a:r>
          </a:p>
        </p:txBody>
      </p:sp>
      <p:sp>
        <p:nvSpPr>
          <p:cNvPr id="26640" name="Text Box 37"/>
          <p:cNvSpPr txBox="1">
            <a:spLocks noChangeArrowheads="1"/>
          </p:cNvSpPr>
          <p:nvPr/>
        </p:nvSpPr>
        <p:spPr bwMode="auto">
          <a:xfrm>
            <a:off x="4500563" y="4508500"/>
            <a:ext cx="1008062" cy="3968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GB" sz="2000">
                <a:solidFill>
                  <a:srgbClr val="000000"/>
                </a:solidFill>
                <a:latin typeface="Times New Roman" pitchFamily="18" charset="0"/>
                <a:ea typeface="Arial Unicode MS" pitchFamily="34" charset="-128"/>
                <a:cs typeface="Arial Unicode MS" pitchFamily="34" charset="-128"/>
              </a:rPr>
              <a:t>1/80</a:t>
            </a:r>
          </a:p>
        </p:txBody>
      </p:sp>
      <p:sp>
        <p:nvSpPr>
          <p:cNvPr id="26641" name="Text Box 38"/>
          <p:cNvSpPr txBox="1">
            <a:spLocks noChangeArrowheads="1"/>
          </p:cNvSpPr>
          <p:nvPr/>
        </p:nvSpPr>
        <p:spPr bwMode="auto">
          <a:xfrm>
            <a:off x="5580063" y="4508500"/>
            <a:ext cx="792162" cy="3968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GB" sz="2000">
                <a:solidFill>
                  <a:srgbClr val="000000"/>
                </a:solidFill>
                <a:latin typeface="Times New Roman" pitchFamily="18" charset="0"/>
                <a:ea typeface="Arial Unicode MS" pitchFamily="34" charset="-128"/>
                <a:cs typeface="Arial Unicode MS" pitchFamily="34" charset="-128"/>
              </a:rPr>
              <a:t>1/160</a:t>
            </a:r>
          </a:p>
        </p:txBody>
      </p:sp>
      <p:sp>
        <p:nvSpPr>
          <p:cNvPr id="26642" name="Text Box 39"/>
          <p:cNvSpPr txBox="1">
            <a:spLocks noChangeArrowheads="1"/>
          </p:cNvSpPr>
          <p:nvPr/>
        </p:nvSpPr>
        <p:spPr bwMode="auto">
          <a:xfrm>
            <a:off x="6589713" y="4508500"/>
            <a:ext cx="863600" cy="3968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GB" sz="2000">
                <a:solidFill>
                  <a:srgbClr val="000000"/>
                </a:solidFill>
                <a:latin typeface="Times New Roman" pitchFamily="18" charset="0"/>
                <a:ea typeface="Arial Unicode MS" pitchFamily="34" charset="-128"/>
                <a:cs typeface="Arial Unicode MS" pitchFamily="34" charset="-128"/>
              </a:rPr>
              <a:t>1/320</a:t>
            </a:r>
          </a:p>
        </p:txBody>
      </p:sp>
      <p:sp>
        <p:nvSpPr>
          <p:cNvPr id="26643" name="Text Box 40"/>
          <p:cNvSpPr txBox="1">
            <a:spLocks noChangeArrowheads="1"/>
          </p:cNvSpPr>
          <p:nvPr/>
        </p:nvSpPr>
        <p:spPr bwMode="auto">
          <a:xfrm>
            <a:off x="7453313" y="4508500"/>
            <a:ext cx="1152525" cy="3968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GB" sz="2000">
                <a:solidFill>
                  <a:srgbClr val="000000"/>
                </a:solidFill>
                <a:latin typeface="Times New Roman" pitchFamily="18" charset="0"/>
                <a:ea typeface="Arial Unicode MS" pitchFamily="34" charset="-128"/>
                <a:cs typeface="Arial Unicode MS" pitchFamily="34" charset="-128"/>
              </a:rPr>
              <a:t>Neg. ctrl</a:t>
            </a:r>
          </a:p>
        </p:txBody>
      </p:sp>
      <p:sp>
        <p:nvSpPr>
          <p:cNvPr id="26644" name="AutoShape 41"/>
          <p:cNvSpPr>
            <a:spLocks noChangeArrowheads="1"/>
          </p:cNvSpPr>
          <p:nvPr/>
        </p:nvSpPr>
        <p:spPr bwMode="auto">
          <a:xfrm flipH="1" flipV="1">
            <a:off x="1547813" y="4219575"/>
            <a:ext cx="358775" cy="146050"/>
          </a:xfrm>
          <a:prstGeom prst="triangle">
            <a:avLst>
              <a:gd name="adj" fmla="val 50000"/>
            </a:avLst>
          </a:prstGeom>
          <a:solidFill>
            <a:srgbClr val="000000"/>
          </a:solidFill>
          <a:ln w="9525" algn="ctr">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6645" name="AutoShape 42"/>
          <p:cNvSpPr>
            <a:spLocks noChangeArrowheads="1"/>
          </p:cNvSpPr>
          <p:nvPr/>
        </p:nvSpPr>
        <p:spPr bwMode="auto">
          <a:xfrm flipH="1" flipV="1">
            <a:off x="3708400" y="4262438"/>
            <a:ext cx="358775" cy="74612"/>
          </a:xfrm>
          <a:prstGeom prst="triangle">
            <a:avLst>
              <a:gd name="adj" fmla="val 50000"/>
            </a:avLst>
          </a:prstGeom>
          <a:solidFill>
            <a:srgbClr val="000000"/>
          </a:solidFill>
          <a:ln w="9525" algn="ctr">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6646" name="AutoShape 43"/>
          <p:cNvSpPr>
            <a:spLocks noChangeArrowheads="1"/>
          </p:cNvSpPr>
          <p:nvPr/>
        </p:nvSpPr>
        <p:spPr bwMode="auto">
          <a:xfrm flipH="1" flipV="1">
            <a:off x="2628900" y="4219575"/>
            <a:ext cx="358775" cy="146050"/>
          </a:xfrm>
          <a:prstGeom prst="triangle">
            <a:avLst>
              <a:gd name="adj" fmla="val 50000"/>
            </a:avLst>
          </a:prstGeom>
          <a:solidFill>
            <a:srgbClr val="000000"/>
          </a:solidFill>
          <a:ln w="9525" algn="ctr">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8236" name="Text Box 44"/>
          <p:cNvSpPr txBox="1">
            <a:spLocks noChangeArrowheads="1"/>
          </p:cNvSpPr>
          <p:nvPr/>
        </p:nvSpPr>
        <p:spPr bwMode="auto">
          <a:xfrm>
            <a:off x="828675" y="5588000"/>
            <a:ext cx="6408738" cy="4572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GB" sz="2400">
                <a:solidFill>
                  <a:srgbClr val="000000"/>
                </a:solidFill>
                <a:latin typeface="Times New Roman" pitchFamily="18" charset="0"/>
                <a:ea typeface="Arial Unicode MS" pitchFamily="34" charset="-128"/>
                <a:cs typeface="Arial Unicode MS" pitchFamily="34" charset="-128"/>
              </a:rPr>
              <a:t>In this case, the titre is 1/40</a:t>
            </a:r>
            <a:endParaRPr lang="en-GB" sz="2400">
              <a:latin typeface="Times New Roman" pitchFamily="18" charset="0"/>
              <a:ea typeface="Arial Unicode MS" pitchFamily="34" charset="-128"/>
              <a:cs typeface="Arial Unicode MS" pitchFamily="34" charset="-128"/>
            </a:endParaRPr>
          </a:p>
        </p:txBody>
      </p:sp>
      <p:sp>
        <p:nvSpPr>
          <p:cNvPr id="8237" name="Line 45"/>
          <p:cNvSpPr>
            <a:spLocks noChangeShapeType="1"/>
          </p:cNvSpPr>
          <p:nvPr/>
        </p:nvSpPr>
        <p:spPr bwMode="auto">
          <a:xfrm flipV="1">
            <a:off x="3924300" y="4940300"/>
            <a:ext cx="0" cy="504825"/>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26649" name="Rectangle 46"/>
          <p:cNvSpPr>
            <a:spLocks noGrp="1" noChangeArrowheads="1"/>
          </p:cNvSpPr>
          <p:nvPr>
            <p:ph type="ctrTitle"/>
          </p:nvPr>
        </p:nvSpPr>
        <p:spPr>
          <a:xfrm>
            <a:off x="684213" y="333375"/>
            <a:ext cx="7772400" cy="433388"/>
          </a:xfrm>
        </p:spPr>
        <p:txBody>
          <a:bodyPr/>
          <a:lstStyle/>
          <a:p>
            <a:pPr eaLnBrk="1" hangingPunct="1"/>
            <a:r>
              <a:rPr lang="en-GB" b="1" smtClean="0">
                <a:solidFill>
                  <a:srgbClr val="FF0000"/>
                </a:solidFill>
              </a:rPr>
              <a:t>Tube Agglutination Test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36" grpId="0"/>
      <p:bldP spid="823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762000"/>
            <a:ext cx="8229600" cy="838200"/>
          </a:xfrm>
        </p:spPr>
        <p:txBody>
          <a:bodyPr/>
          <a:lstStyle/>
          <a:p>
            <a:pPr eaLnBrk="1" hangingPunct="1">
              <a:defRPr/>
            </a:pPr>
            <a:r>
              <a:rPr lang="en-PH" sz="5400" b="1" dirty="0" smtClean="0">
                <a:solidFill>
                  <a:srgbClr val="FF0000"/>
                </a:solidFill>
                <a:effectLst>
                  <a:outerShdw blurRad="38100" dist="38100" dir="2700000" algn="tl">
                    <a:srgbClr val="000000">
                      <a:alpha val="43137"/>
                    </a:srgbClr>
                  </a:outerShdw>
                </a:effectLst>
              </a:rPr>
              <a:t>Passive Agglutination</a:t>
            </a:r>
          </a:p>
        </p:txBody>
      </p:sp>
      <p:sp>
        <p:nvSpPr>
          <p:cNvPr id="27651" name="Content Placeholder 2"/>
          <p:cNvSpPr>
            <a:spLocks noGrp="1"/>
          </p:cNvSpPr>
          <p:nvPr>
            <p:ph idx="1"/>
          </p:nvPr>
        </p:nvSpPr>
        <p:spPr>
          <a:xfrm>
            <a:off x="457200" y="1905000"/>
            <a:ext cx="8229600" cy="4668838"/>
          </a:xfrm>
        </p:spPr>
        <p:txBody>
          <a:bodyPr/>
          <a:lstStyle/>
          <a:p>
            <a:pPr eaLnBrk="1" hangingPunct="1"/>
            <a:r>
              <a:rPr lang="en-PH" smtClean="0"/>
              <a:t>An agglutination reaction that employs particles that are coated with antigens not normally found in the cell surfaces</a:t>
            </a:r>
          </a:p>
          <a:p>
            <a:pPr eaLnBrk="1" hangingPunct="1"/>
            <a:r>
              <a:rPr lang="en-PH" smtClean="0"/>
              <a:t>Particle carriers include:</a:t>
            </a:r>
          </a:p>
          <a:p>
            <a:pPr lvl="1" eaLnBrk="1" hangingPunct="1"/>
            <a:r>
              <a:rPr lang="en-PH" smtClean="0"/>
              <a:t>Red blood cells</a:t>
            </a:r>
          </a:p>
          <a:p>
            <a:pPr lvl="1" eaLnBrk="1" hangingPunct="1"/>
            <a:r>
              <a:rPr lang="en-PH" smtClean="0"/>
              <a:t>Polystyrene latex</a:t>
            </a:r>
          </a:p>
          <a:p>
            <a:pPr lvl="1" eaLnBrk="1" hangingPunct="1"/>
            <a:r>
              <a:rPr lang="en-PH" smtClean="0"/>
              <a:t>Bentonite</a:t>
            </a:r>
          </a:p>
          <a:p>
            <a:pPr lvl="1" eaLnBrk="1" hangingPunct="1"/>
            <a:r>
              <a:rPr lang="en-PH" smtClean="0"/>
              <a:t>charcoal</a:t>
            </a:r>
          </a:p>
          <a:p>
            <a:pPr eaLnBrk="1" hangingPunct="1"/>
            <a:endParaRPr lang="en-PH" smtClean="0"/>
          </a:p>
        </p:txBody>
      </p:sp>
      <p:sp>
        <p:nvSpPr>
          <p:cNvPr id="27652"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088A0B0-ECD6-445B-943C-63CEBB4F2FEE}" type="datetime1">
              <a:rPr lang="en-US"/>
              <a:pPr eaLnBrk="1" hangingPunct="1"/>
              <a:t>11/11/2014</a:t>
            </a:fld>
            <a:endParaRPr lang="en-GB"/>
          </a:p>
        </p:txBody>
      </p:sp>
      <p:sp>
        <p:nvSpPr>
          <p:cNvPr id="27653"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27654"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451DC17-B5DF-49D3-8DF1-2730CB171686}" type="slidenum">
              <a:rPr lang="en-GB" smtClean="0"/>
              <a:pPr eaLnBrk="1" hangingPunct="1"/>
              <a:t>25</a:t>
            </a:fld>
            <a:endParaRPr lang="en-GB"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defRPr/>
            </a:pPr>
            <a:r>
              <a:rPr lang="en-PH" sz="4800" b="1" dirty="0" smtClean="0">
                <a:solidFill>
                  <a:srgbClr val="FF0000"/>
                </a:solidFill>
                <a:effectLst>
                  <a:outerShdw blurRad="38100" dist="38100" dir="2700000" algn="tl">
                    <a:srgbClr val="000000">
                      <a:alpha val="43137"/>
                    </a:srgbClr>
                  </a:outerShdw>
                </a:effectLst>
              </a:rPr>
              <a:t>Passive Agglutination</a:t>
            </a:r>
          </a:p>
        </p:txBody>
      </p:sp>
      <p:sp>
        <p:nvSpPr>
          <p:cNvPr id="28675" name="Content Placeholder 2"/>
          <p:cNvSpPr>
            <a:spLocks noGrp="1"/>
          </p:cNvSpPr>
          <p:nvPr>
            <p:ph idx="1"/>
          </p:nvPr>
        </p:nvSpPr>
        <p:spPr/>
        <p:txBody>
          <a:bodyPr/>
          <a:lstStyle/>
          <a:p>
            <a:pPr eaLnBrk="1" hangingPunct="1"/>
            <a:r>
              <a:rPr lang="en-PH" sz="4000" smtClean="0"/>
              <a:t>Passive agglutination has been used in the detection of :</a:t>
            </a:r>
          </a:p>
          <a:p>
            <a:pPr lvl="1" eaLnBrk="1" hangingPunct="1"/>
            <a:r>
              <a:rPr lang="en-PH" sz="3600" smtClean="0"/>
              <a:t>Rheumatoid factor</a:t>
            </a:r>
          </a:p>
          <a:p>
            <a:pPr lvl="1" eaLnBrk="1" hangingPunct="1"/>
            <a:r>
              <a:rPr lang="en-PH" sz="3600" smtClean="0"/>
              <a:t>Antinuclear antibody in LE</a:t>
            </a:r>
          </a:p>
          <a:p>
            <a:pPr lvl="1" eaLnBrk="1" hangingPunct="1"/>
            <a:r>
              <a:rPr lang="en-PH" sz="3600" smtClean="0"/>
              <a:t>Ab to group A streptococcus antigens</a:t>
            </a:r>
          </a:p>
          <a:p>
            <a:pPr lvl="1" eaLnBrk="1" hangingPunct="1"/>
            <a:r>
              <a:rPr lang="en-PH" sz="3600" smtClean="0"/>
              <a:t>Ab to </a:t>
            </a:r>
            <a:r>
              <a:rPr lang="en-PH" sz="3600" i="1" smtClean="0"/>
              <a:t>Trichinella spiralis</a:t>
            </a:r>
          </a:p>
          <a:p>
            <a:pPr eaLnBrk="1" hangingPunct="1"/>
            <a:endParaRPr lang="en-PH" sz="4000" smtClean="0"/>
          </a:p>
        </p:txBody>
      </p:sp>
      <p:sp>
        <p:nvSpPr>
          <p:cNvPr id="28676"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B16C946-6858-4F35-937E-C1F691932B4C}" type="datetime1">
              <a:rPr lang="en-US"/>
              <a:pPr eaLnBrk="1" hangingPunct="1"/>
              <a:t>11/11/2014</a:t>
            </a:fld>
            <a:endParaRPr lang="en-GB"/>
          </a:p>
        </p:txBody>
      </p:sp>
      <p:sp>
        <p:nvSpPr>
          <p:cNvPr id="28677"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28678"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D04BAA2-01D9-41ED-80D3-11B82F56EA8A}" type="slidenum">
              <a:rPr lang="en-GB" smtClean="0"/>
              <a:pPr eaLnBrk="1" hangingPunct="1"/>
              <a:t>26</a:t>
            </a:fld>
            <a:endParaRPr lang="en-GB"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5"/>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F74D188-FF5F-4F7F-B85E-554F98BEFF2E}" type="slidenum">
              <a:rPr lang="en-GB" smtClean="0"/>
              <a:pPr eaLnBrk="1" hangingPunct="1"/>
              <a:t>27</a:t>
            </a:fld>
            <a:endParaRPr lang="en-GB" smtClean="0"/>
          </a:p>
        </p:txBody>
      </p:sp>
      <p:sp>
        <p:nvSpPr>
          <p:cNvPr id="29699" name="Rectangle 2"/>
          <p:cNvSpPr>
            <a:spLocks noGrp="1" noChangeArrowheads="1"/>
          </p:cNvSpPr>
          <p:nvPr>
            <p:ph type="title"/>
          </p:nvPr>
        </p:nvSpPr>
        <p:spPr/>
        <p:txBody>
          <a:bodyPr/>
          <a:lstStyle/>
          <a:p>
            <a:pPr eaLnBrk="1" hangingPunct="1"/>
            <a:r>
              <a:rPr lang="en-GB" b="1" smtClean="0">
                <a:solidFill>
                  <a:srgbClr val="FF0000"/>
                </a:solidFill>
              </a:rPr>
              <a:t>Passive Agglutination Test</a:t>
            </a:r>
          </a:p>
        </p:txBody>
      </p:sp>
      <p:sp>
        <p:nvSpPr>
          <p:cNvPr id="29700" name="Rectangle 3"/>
          <p:cNvSpPr>
            <a:spLocks noGrp="1" noChangeArrowheads="1"/>
          </p:cNvSpPr>
          <p:nvPr>
            <p:ph type="body" idx="1"/>
          </p:nvPr>
        </p:nvSpPr>
        <p:spPr>
          <a:xfrm>
            <a:off x="539750" y="1341438"/>
            <a:ext cx="8229600" cy="4525962"/>
          </a:xfrm>
        </p:spPr>
        <p:txBody>
          <a:bodyPr/>
          <a:lstStyle/>
          <a:p>
            <a:pPr eaLnBrk="1" hangingPunct="1"/>
            <a:r>
              <a:rPr lang="en-GB" smtClean="0"/>
              <a:t>Converting a precipitating test to an agglutinating test</a:t>
            </a:r>
          </a:p>
          <a:p>
            <a:pPr eaLnBrk="1" hangingPunct="1"/>
            <a:r>
              <a:rPr lang="en-GB" smtClean="0"/>
              <a:t>Chemically link soluble antigen to inert particles such as LATEX or RBC</a:t>
            </a:r>
          </a:p>
          <a:p>
            <a:pPr eaLnBrk="1" hangingPunct="1"/>
            <a:r>
              <a:rPr lang="en-GB" smtClean="0"/>
              <a:t>Addition of specific antibody will cause the particles to agglutinate</a:t>
            </a:r>
          </a:p>
          <a:p>
            <a:pPr eaLnBrk="1" hangingPunct="1"/>
            <a:r>
              <a:rPr lang="en-GB" smtClean="0"/>
              <a:t>Reverse PAT: antibody linked to LATEX</a:t>
            </a:r>
          </a:p>
          <a:p>
            <a:pPr eaLnBrk="1" hangingPunct="1">
              <a:buFontTx/>
              <a:buNone/>
            </a:pPr>
            <a:r>
              <a:rPr lang="en-GB" smtClean="0"/>
              <a:t>e.g. Lancefield grouping in Streptococci.</a:t>
            </a:r>
          </a:p>
          <a:p>
            <a:pPr eaLnBrk="1" hangingPunct="1"/>
            <a:endParaRPr lang="en-GB" smtClean="0"/>
          </a:p>
        </p:txBody>
      </p:sp>
      <p:sp>
        <p:nvSpPr>
          <p:cNvPr id="29701"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CBF541E-B586-49CD-8416-88EA93FDDA4B}" type="datetime1">
              <a:rPr lang="en-US"/>
              <a:pPr eaLnBrk="1" hangingPunct="1"/>
              <a:t>11/11/2014</a:t>
            </a:fld>
            <a:endParaRPr lang="en-US"/>
          </a:p>
        </p:txBody>
      </p:sp>
      <p:sp>
        <p:nvSpPr>
          <p:cNvPr id="29702"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Content Placeholder 3" descr="agglu.gif"/>
          <p:cNvPicPr>
            <a:picLocks noGrp="1" noChangeAspect="1"/>
          </p:cNvPicPr>
          <p:nvPr>
            <p:ph idx="1"/>
          </p:nvPr>
        </p:nvPicPr>
        <p:blipFill>
          <a:blip r:embed="rId2">
            <a:extLst>
              <a:ext uri="{28A0092B-C50C-407E-A947-70E740481C1C}">
                <a14:useLocalDpi xmlns:a14="http://schemas.microsoft.com/office/drawing/2010/main" xmlns="" val="0"/>
              </a:ext>
            </a:extLst>
          </a:blip>
          <a:srcRect/>
          <a:stretch>
            <a:fillRect/>
          </a:stretch>
        </p:blipFill>
        <p:spPr>
          <a:xfrm>
            <a:off x="0" y="1773238"/>
            <a:ext cx="9159875" cy="5084762"/>
          </a:xfrm>
        </p:spPr>
      </p:pic>
      <p:sp>
        <p:nvSpPr>
          <p:cNvPr id="30723" name="TextBox 4"/>
          <p:cNvSpPr txBox="1">
            <a:spLocks noChangeArrowheads="1"/>
          </p:cNvSpPr>
          <p:nvPr/>
        </p:nvSpPr>
        <p:spPr bwMode="auto">
          <a:xfrm>
            <a:off x="179388" y="838200"/>
            <a:ext cx="8856662" cy="1230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marL="0" lvl="1" algn="ctr" eaLnBrk="1" hangingPunct="1"/>
            <a:r>
              <a:rPr lang="en-PH" sz="2800" b="1">
                <a:solidFill>
                  <a:srgbClr val="FF0000"/>
                </a:solidFill>
                <a:latin typeface="Georgia" pitchFamily="18" charset="0"/>
              </a:rPr>
              <a:t>The latex particles are coated with IgG and mixed with the patient's serum</a:t>
            </a:r>
          </a:p>
          <a:p>
            <a:pPr eaLnBrk="1" hangingPunct="1"/>
            <a:endParaRPr lang="en-US">
              <a:latin typeface="Georgia" pitchFamily="18" charset="0"/>
            </a:endParaRPr>
          </a:p>
        </p:txBody>
      </p:sp>
      <p:sp>
        <p:nvSpPr>
          <p:cNvPr id="30724"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3FCBA30-C207-495B-9776-72D416EA4457}" type="datetime1">
              <a:rPr lang="en-US"/>
              <a:pPr eaLnBrk="1" hangingPunct="1"/>
              <a:t>11/11/2014</a:t>
            </a:fld>
            <a:endParaRPr lang="en-GB"/>
          </a:p>
        </p:txBody>
      </p:sp>
      <p:sp>
        <p:nvSpPr>
          <p:cNvPr id="30725"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30726"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45FC577-BA46-4A75-BF0A-2051FDB4C805}" type="slidenum">
              <a:rPr lang="en-GB" smtClean="0"/>
              <a:pPr eaLnBrk="1" hangingPunct="1"/>
              <a:t>28</a:t>
            </a:fld>
            <a:endParaRPr lang="en-GB"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4"/>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718580A-187A-4987-9920-2C8B36B4DE74}" type="slidenum">
              <a:rPr lang="en-GB" smtClean="0"/>
              <a:pPr eaLnBrk="1" hangingPunct="1"/>
              <a:t>29</a:t>
            </a:fld>
            <a:endParaRPr lang="en-GB" smtClean="0"/>
          </a:p>
        </p:txBody>
      </p:sp>
      <p:sp>
        <p:nvSpPr>
          <p:cNvPr id="31747" name="Rectangle 2"/>
          <p:cNvSpPr>
            <a:spLocks noGrp="1" noChangeArrowheads="1"/>
          </p:cNvSpPr>
          <p:nvPr>
            <p:ph type="title"/>
          </p:nvPr>
        </p:nvSpPr>
        <p:spPr>
          <a:xfrm>
            <a:off x="457200" y="404813"/>
            <a:ext cx="8291513" cy="4968875"/>
          </a:xfrm>
        </p:spPr>
        <p:txBody>
          <a:bodyPr/>
          <a:lstStyle/>
          <a:p>
            <a:pPr eaLnBrk="1" hangingPunct="1"/>
            <a:r>
              <a:rPr lang="en-US" sz="4800" b="1" smtClean="0"/>
              <a:t/>
            </a:r>
            <a:br>
              <a:rPr lang="en-US" sz="4800" b="1" smtClean="0"/>
            </a:br>
            <a:r>
              <a:rPr lang="en-US" sz="4800" b="1" smtClean="0"/>
              <a:t>Quantitative Micro Hemagglutination Test (HA)</a:t>
            </a:r>
          </a:p>
        </p:txBody>
      </p:sp>
      <p:pic>
        <p:nvPicPr>
          <p:cNvPr id="31748" name="Picture 3" descr="MPj04331490000[1]"/>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749" name="Text Box 5"/>
          <p:cNvSpPr txBox="1">
            <a:spLocks noChangeArrowheads="1"/>
          </p:cNvSpPr>
          <p:nvPr/>
        </p:nvSpPr>
        <p:spPr bwMode="auto">
          <a:xfrm>
            <a:off x="900113" y="4221163"/>
            <a:ext cx="7200900"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eaLnBrk="1" hangingPunct="1">
              <a:spcBef>
                <a:spcPct val="50000"/>
              </a:spcBef>
            </a:pPr>
            <a:r>
              <a:rPr lang="en-GB" sz="4000" b="1">
                <a:solidFill>
                  <a:schemeClr val="bg1"/>
                </a:solidFill>
              </a:rPr>
              <a:t>Haemagglutination Test (HA)</a:t>
            </a:r>
          </a:p>
        </p:txBody>
      </p:sp>
      <p:sp>
        <p:nvSpPr>
          <p:cNvPr id="31750"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43240B7-6470-44D3-934B-B7B6D8B3353E}" type="datetime1">
              <a:rPr lang="en-US"/>
              <a:pPr eaLnBrk="1" hangingPunct="1"/>
              <a:t>11/11/2014</a:t>
            </a:fld>
            <a:endParaRPr lang="en-US"/>
          </a:p>
        </p:txBody>
      </p:sp>
      <p:sp>
        <p:nvSpPr>
          <p:cNvPr id="31751"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defRPr/>
            </a:pPr>
            <a:r>
              <a:rPr lang="en-IN" b="1" dirty="0" smtClean="0">
                <a:solidFill>
                  <a:srgbClr val="0000FF"/>
                </a:solidFill>
              </a:rPr>
              <a:t>Karl Landsteiner</a:t>
            </a:r>
            <a:r>
              <a:rPr lang="en-IN" dirty="0" smtClean="0"/>
              <a:t> </a:t>
            </a:r>
            <a:r>
              <a:rPr lang="en-IN" b="1" dirty="0" smtClean="0">
                <a:solidFill>
                  <a:srgbClr val="FF0000"/>
                </a:solidFill>
                <a:effectLst>
                  <a:outerShdw blurRad="38100" dist="38100" dir="2700000" algn="tl">
                    <a:srgbClr val="000000">
                      <a:alpha val="43137"/>
                    </a:srgbClr>
                  </a:outerShdw>
                </a:effectLst>
              </a:rPr>
              <a:t>(1868-1943)</a:t>
            </a:r>
          </a:p>
        </p:txBody>
      </p:sp>
      <p:sp>
        <p:nvSpPr>
          <p:cNvPr id="5123" name="Rectangle 3"/>
          <p:cNvSpPr>
            <a:spLocks noGrp="1" noChangeArrowheads="1"/>
          </p:cNvSpPr>
          <p:nvPr>
            <p:ph type="body" sz="half" idx="1"/>
          </p:nvPr>
        </p:nvSpPr>
        <p:spPr/>
        <p:txBody>
          <a:bodyPr/>
          <a:lstStyle/>
          <a:p>
            <a:pPr eaLnBrk="1" hangingPunct="1"/>
            <a:r>
              <a:rPr lang="en-IN" sz="2800" smtClean="0"/>
              <a:t>An Austrian physician by training, Landsteiner played an integral part in the identification of blood groups. He demonstrated the catastrophic effect of transfusing with the wrong type of blood, </a:t>
            </a:r>
          </a:p>
        </p:txBody>
      </p:sp>
      <p:pic>
        <p:nvPicPr>
          <p:cNvPr id="5124" name="Picture 4"/>
          <p:cNvPicPr>
            <a:picLocks noGrp="1" noChangeAspect="1" noChangeArrowheads="1"/>
          </p:cNvPicPr>
          <p:nvPr>
            <p:ph sz="half" idx="2"/>
          </p:nvPr>
        </p:nvPicPr>
        <p:blipFill>
          <a:blip r:embed="rId2">
            <a:extLst>
              <a:ext uri="{28A0092B-C50C-407E-A947-70E740481C1C}">
                <a14:useLocalDpi xmlns:a14="http://schemas.microsoft.com/office/drawing/2010/main" xmlns="" val="0"/>
              </a:ext>
            </a:extLst>
          </a:blip>
          <a:srcRect/>
          <a:stretch>
            <a:fillRect/>
          </a:stretch>
        </p:blipFill>
        <p:spPr>
          <a:xfrm>
            <a:off x="4648200" y="1600200"/>
            <a:ext cx="4495800" cy="4997450"/>
          </a:xfrm>
        </p:spPr>
      </p:pic>
      <p:pic>
        <p:nvPicPr>
          <p:cNvPr id="5125" name="Picture 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6021388"/>
            <a:ext cx="1582738" cy="8366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126"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C5D4CF4-D3B4-495A-8E94-B11EEC615BE8}" type="datetime1">
              <a:rPr lang="en-US"/>
              <a:pPr eaLnBrk="1" hangingPunct="1"/>
              <a:t>11/11/2014</a:t>
            </a:fld>
            <a:endParaRPr lang="en-IN"/>
          </a:p>
        </p:txBody>
      </p:sp>
      <p:sp>
        <p:nvSpPr>
          <p:cNvPr id="5127"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IN" smtClean="0"/>
              <a:t>Dr.T.V.Rao MD</a:t>
            </a:r>
          </a:p>
        </p:txBody>
      </p:sp>
      <p:sp>
        <p:nvSpPr>
          <p:cNvPr id="5128"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8BC4FD9-2E69-4845-AE8E-4F3581F341F7}" type="slidenum">
              <a:rPr lang="en-IN" smtClean="0"/>
              <a:pPr eaLnBrk="1" hangingPunct="1"/>
              <a:t>3</a:t>
            </a:fld>
            <a:endParaRPr lang="en-IN"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22A77A7-2B39-4913-8051-42C31ED7CA2C}" type="slidenum">
              <a:rPr lang="en-GB" smtClean="0"/>
              <a:pPr eaLnBrk="1" hangingPunct="1"/>
              <a:t>30</a:t>
            </a:fld>
            <a:endParaRPr lang="en-GB" smtClean="0"/>
          </a:p>
        </p:txBody>
      </p:sp>
      <p:sp>
        <p:nvSpPr>
          <p:cNvPr id="32771" name="Rectangle 2"/>
          <p:cNvSpPr>
            <a:spLocks noGrp="1" noChangeArrowheads="1"/>
          </p:cNvSpPr>
          <p:nvPr>
            <p:ph type="title" idx="4294967295"/>
          </p:nvPr>
        </p:nvSpPr>
        <p:spPr>
          <a:xfrm>
            <a:off x="395288" y="260350"/>
            <a:ext cx="8229600" cy="1143000"/>
          </a:xfrm>
        </p:spPr>
        <p:txBody>
          <a:bodyPr/>
          <a:lstStyle/>
          <a:p>
            <a:pPr eaLnBrk="1" hangingPunct="1"/>
            <a:r>
              <a:rPr lang="en-US" sz="6000" b="1" smtClean="0">
                <a:solidFill>
                  <a:srgbClr val="FF0000"/>
                </a:solidFill>
              </a:rPr>
              <a:t>Haemagglutination</a:t>
            </a:r>
          </a:p>
        </p:txBody>
      </p:sp>
      <p:pic>
        <p:nvPicPr>
          <p:cNvPr id="32772" name="Picture 4" descr="Agglutination-vs-zoom"/>
          <p:cNvPicPr>
            <a:picLocks noGrp="1" noChangeAspect="1" noChangeArrowheads="1"/>
          </p:cNvPicPr>
          <p:nvPr>
            <p:ph sz="half" idx="4294967295"/>
          </p:nvPr>
        </p:nvPicPr>
        <p:blipFill>
          <a:blip r:embed="rId3">
            <a:extLst>
              <a:ext uri="{28A0092B-C50C-407E-A947-70E740481C1C}">
                <a14:useLocalDpi xmlns:a14="http://schemas.microsoft.com/office/drawing/2010/main" xmlns="" val="0"/>
              </a:ext>
            </a:extLst>
          </a:blip>
          <a:srcRect/>
          <a:stretch>
            <a:fillRect/>
          </a:stretch>
        </p:blipFill>
        <p:spPr>
          <a:xfrm>
            <a:off x="2268538" y="1268413"/>
            <a:ext cx="4392612" cy="27654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32773" name="Picture 5" descr="2"/>
          <p:cNvPicPr>
            <a:picLocks noChangeAspect="1" noChangeArrowheads="1"/>
          </p:cNvPicPr>
          <p:nvPr/>
        </p:nvPicPr>
        <p:blipFill>
          <a:blip r:embed="rId4" cstate="print">
            <a:extLst>
              <a:ext uri="{28A0092B-C50C-407E-A947-70E740481C1C}">
                <a14:useLocalDpi xmlns:a14="http://schemas.microsoft.com/office/drawing/2010/main" xmlns="" val="0"/>
              </a:ext>
            </a:extLst>
          </a:blip>
          <a:srcRect b="8687"/>
          <a:stretch>
            <a:fillRect/>
          </a:stretch>
        </p:blipFill>
        <p:spPr bwMode="auto">
          <a:xfrm>
            <a:off x="4716463" y="4049713"/>
            <a:ext cx="3275012" cy="2620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774" name="Picture 6" descr="Hemagglutination"/>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27088" y="4076700"/>
            <a:ext cx="3455987" cy="2540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2775"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6A5A789-1D94-4FDA-A9E4-30D5DD51C546}" type="datetime1">
              <a:rPr lang="en-US"/>
              <a:pPr eaLnBrk="1" hangingPunct="1"/>
              <a:t>11/11/2014</a:t>
            </a:fld>
            <a:endParaRPr lang="en-US"/>
          </a:p>
        </p:txBody>
      </p:sp>
      <p:sp>
        <p:nvSpPr>
          <p:cNvPr id="32776"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1C543E2-8D97-450A-885D-C8BF39327BE7}" type="slidenum">
              <a:rPr lang="en-GB" smtClean="0"/>
              <a:pPr eaLnBrk="1" hangingPunct="1"/>
              <a:t>31</a:t>
            </a:fld>
            <a:endParaRPr lang="en-GB" smtClean="0"/>
          </a:p>
        </p:txBody>
      </p:sp>
      <p:grpSp>
        <p:nvGrpSpPr>
          <p:cNvPr id="2" name="Group 502"/>
          <p:cNvGrpSpPr>
            <a:grpSpLocks/>
          </p:cNvGrpSpPr>
          <p:nvPr/>
        </p:nvGrpSpPr>
        <p:grpSpPr bwMode="auto">
          <a:xfrm>
            <a:off x="1511300" y="1820863"/>
            <a:ext cx="5800725" cy="4457700"/>
            <a:chOff x="952" y="1147"/>
            <a:chExt cx="3654" cy="2808"/>
          </a:xfrm>
        </p:grpSpPr>
        <p:grpSp>
          <p:nvGrpSpPr>
            <p:cNvPr id="33812" name="Group 453"/>
            <p:cNvGrpSpPr>
              <a:grpSpLocks/>
            </p:cNvGrpSpPr>
            <p:nvPr/>
          </p:nvGrpSpPr>
          <p:grpSpPr bwMode="auto">
            <a:xfrm>
              <a:off x="4216" y="3027"/>
              <a:ext cx="212" cy="211"/>
              <a:chOff x="409" y="3488"/>
              <a:chExt cx="212" cy="211"/>
            </a:xfrm>
          </p:grpSpPr>
          <p:sp>
            <p:nvSpPr>
              <p:cNvPr id="34284" name="AutoShape 45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285" name="AutoShape 45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286" name="Line 45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87" name="Line 45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88" name="Line 45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89" name="Line 45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90" name="Line 46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91" name="Line 46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92" name="Line 46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93" name="Line 46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94" name="Line 46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13" name="Group 249"/>
            <p:cNvGrpSpPr>
              <a:grpSpLocks/>
            </p:cNvGrpSpPr>
            <p:nvPr/>
          </p:nvGrpSpPr>
          <p:grpSpPr bwMode="auto">
            <a:xfrm>
              <a:off x="3387" y="3191"/>
              <a:ext cx="212" cy="211"/>
              <a:chOff x="409" y="3488"/>
              <a:chExt cx="212" cy="211"/>
            </a:xfrm>
          </p:grpSpPr>
          <p:sp>
            <p:nvSpPr>
              <p:cNvPr id="34273" name="AutoShape 25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274" name="AutoShape 25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275" name="Line 25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76" name="Line 25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77" name="Line 25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78" name="Line 25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79" name="Line 25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80" name="Line 25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81" name="Line 25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82" name="Line 25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83" name="Line 26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14" name="Group 165"/>
            <p:cNvGrpSpPr>
              <a:grpSpLocks/>
            </p:cNvGrpSpPr>
            <p:nvPr/>
          </p:nvGrpSpPr>
          <p:grpSpPr bwMode="auto">
            <a:xfrm>
              <a:off x="2303" y="3205"/>
              <a:ext cx="212" cy="211"/>
              <a:chOff x="409" y="3488"/>
              <a:chExt cx="212" cy="211"/>
            </a:xfrm>
          </p:grpSpPr>
          <p:sp>
            <p:nvSpPr>
              <p:cNvPr id="34262" name="AutoShape 16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263" name="AutoShape 16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264" name="Line 16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65" name="Line 16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66" name="Line 17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67" name="Line 17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68" name="Line 17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69" name="Line 17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70" name="Line 17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71" name="Line 17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72" name="Line 17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15" name="Group 117"/>
            <p:cNvGrpSpPr>
              <a:grpSpLocks/>
            </p:cNvGrpSpPr>
            <p:nvPr/>
          </p:nvGrpSpPr>
          <p:grpSpPr bwMode="auto">
            <a:xfrm>
              <a:off x="1460" y="2635"/>
              <a:ext cx="212" cy="211"/>
              <a:chOff x="409" y="3488"/>
              <a:chExt cx="212" cy="211"/>
            </a:xfrm>
          </p:grpSpPr>
          <p:sp>
            <p:nvSpPr>
              <p:cNvPr id="34251" name="AutoShape 11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252" name="AutoShape 11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253" name="Line 12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54" name="Line 12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55" name="Line 12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56" name="Line 12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57" name="Line 12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58" name="Line 12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59" name="Line 12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60" name="Line 12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61" name="Line 12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16" name="Group 69"/>
            <p:cNvGrpSpPr>
              <a:grpSpLocks/>
            </p:cNvGrpSpPr>
            <p:nvPr/>
          </p:nvGrpSpPr>
          <p:grpSpPr bwMode="auto">
            <a:xfrm>
              <a:off x="3668" y="1908"/>
              <a:ext cx="212" cy="211"/>
              <a:chOff x="409" y="3488"/>
              <a:chExt cx="212" cy="211"/>
            </a:xfrm>
          </p:grpSpPr>
          <p:sp>
            <p:nvSpPr>
              <p:cNvPr id="34240" name="AutoShape 7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241" name="AutoShape 7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242" name="Line 7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43" name="Line 7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44" name="Line 7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45" name="Line 7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46" name="Line 7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47" name="Line 7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48" name="Line 7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49" name="Line 7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50" name="Line 8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17" name="Group 225"/>
            <p:cNvGrpSpPr>
              <a:grpSpLocks/>
            </p:cNvGrpSpPr>
            <p:nvPr/>
          </p:nvGrpSpPr>
          <p:grpSpPr bwMode="auto">
            <a:xfrm>
              <a:off x="2804" y="2862"/>
              <a:ext cx="212" cy="211"/>
              <a:chOff x="409" y="3488"/>
              <a:chExt cx="212" cy="211"/>
            </a:xfrm>
          </p:grpSpPr>
          <p:sp>
            <p:nvSpPr>
              <p:cNvPr id="34229" name="AutoShape 22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230" name="AutoShape 22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231" name="Line 22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32" name="Line 22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33" name="Line 23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34" name="Line 23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35" name="Line 23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36" name="Line 23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37" name="Line 23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38" name="Line 23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39" name="Line 23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18" name="Group 393"/>
            <p:cNvGrpSpPr>
              <a:grpSpLocks/>
            </p:cNvGrpSpPr>
            <p:nvPr/>
          </p:nvGrpSpPr>
          <p:grpSpPr bwMode="auto">
            <a:xfrm>
              <a:off x="2845" y="1531"/>
              <a:ext cx="212" cy="211"/>
              <a:chOff x="409" y="3488"/>
              <a:chExt cx="212" cy="211"/>
            </a:xfrm>
          </p:grpSpPr>
          <p:sp>
            <p:nvSpPr>
              <p:cNvPr id="34218" name="AutoShape 39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219" name="AutoShape 39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220" name="Line 39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21" name="Line 39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22" name="Line 39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23" name="Line 39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24" name="Line 40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25" name="Line 40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26" name="Line 40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27" name="Line 40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28" name="Line 40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sp>
          <p:nvSpPr>
            <p:cNvPr id="33819" name="Oval 24"/>
            <p:cNvSpPr>
              <a:spLocks noChangeArrowheads="1"/>
            </p:cNvSpPr>
            <p:nvPr/>
          </p:nvSpPr>
          <p:spPr bwMode="auto">
            <a:xfrm>
              <a:off x="1547" y="1486"/>
              <a:ext cx="617" cy="617"/>
            </a:xfrm>
            <a:prstGeom prst="ellipse">
              <a:avLst/>
            </a:prstGeom>
            <a:solidFill>
              <a:srgbClr val="FF0000"/>
            </a:solidFill>
            <a:ln w="9525" algn="ctr">
              <a:solidFill>
                <a:schemeClr val="tx1"/>
              </a:solidFill>
              <a:round/>
              <a:headEnd/>
              <a:tailEnd/>
            </a:ln>
          </p:spPr>
          <p:txBody>
            <a:bodyPr wrap="none" anchor="ctr"/>
            <a:lstStyle/>
            <a:p>
              <a:pPr algn="l"/>
              <a:endParaRPr lang="en-US"/>
            </a:p>
          </p:txBody>
        </p:sp>
        <p:sp>
          <p:nvSpPr>
            <p:cNvPr id="33820" name="Oval 18"/>
            <p:cNvSpPr>
              <a:spLocks noChangeArrowheads="1"/>
            </p:cNvSpPr>
            <p:nvPr/>
          </p:nvSpPr>
          <p:spPr bwMode="auto">
            <a:xfrm>
              <a:off x="3749" y="2638"/>
              <a:ext cx="617" cy="617"/>
            </a:xfrm>
            <a:prstGeom prst="ellipse">
              <a:avLst/>
            </a:prstGeom>
            <a:solidFill>
              <a:srgbClr val="FF0000"/>
            </a:solidFill>
            <a:ln w="9525" algn="ctr">
              <a:solidFill>
                <a:schemeClr val="tx1"/>
              </a:solidFill>
              <a:round/>
              <a:headEnd/>
              <a:tailEnd/>
            </a:ln>
          </p:spPr>
          <p:txBody>
            <a:bodyPr wrap="none" anchor="ctr"/>
            <a:lstStyle/>
            <a:p>
              <a:pPr algn="l"/>
              <a:endParaRPr lang="en-US"/>
            </a:p>
          </p:txBody>
        </p:sp>
        <p:sp>
          <p:nvSpPr>
            <p:cNvPr id="33821" name="Oval 19"/>
            <p:cNvSpPr>
              <a:spLocks noChangeArrowheads="1"/>
            </p:cNvSpPr>
            <p:nvPr/>
          </p:nvSpPr>
          <p:spPr bwMode="auto">
            <a:xfrm>
              <a:off x="2953" y="2652"/>
              <a:ext cx="617" cy="617"/>
            </a:xfrm>
            <a:prstGeom prst="ellipse">
              <a:avLst/>
            </a:prstGeom>
            <a:solidFill>
              <a:srgbClr val="FF0000"/>
            </a:solidFill>
            <a:ln w="9525" algn="ctr">
              <a:solidFill>
                <a:schemeClr val="tx1"/>
              </a:solidFill>
              <a:round/>
              <a:headEnd/>
              <a:tailEnd/>
            </a:ln>
          </p:spPr>
          <p:txBody>
            <a:bodyPr wrap="none" anchor="ctr"/>
            <a:lstStyle/>
            <a:p>
              <a:pPr algn="l"/>
              <a:endParaRPr lang="en-US"/>
            </a:p>
          </p:txBody>
        </p:sp>
        <p:sp>
          <p:nvSpPr>
            <p:cNvPr id="33822" name="Oval 20"/>
            <p:cNvSpPr>
              <a:spLocks noChangeArrowheads="1"/>
            </p:cNvSpPr>
            <p:nvPr/>
          </p:nvSpPr>
          <p:spPr bwMode="auto">
            <a:xfrm>
              <a:off x="1720" y="2137"/>
              <a:ext cx="617" cy="617"/>
            </a:xfrm>
            <a:prstGeom prst="ellipse">
              <a:avLst/>
            </a:prstGeom>
            <a:solidFill>
              <a:srgbClr val="FF0000"/>
            </a:solidFill>
            <a:ln w="9525" algn="ctr">
              <a:solidFill>
                <a:schemeClr val="tx1"/>
              </a:solidFill>
              <a:round/>
              <a:headEnd/>
              <a:tailEnd/>
            </a:ln>
          </p:spPr>
          <p:txBody>
            <a:bodyPr wrap="none" anchor="ctr"/>
            <a:lstStyle/>
            <a:p>
              <a:pPr algn="l"/>
              <a:endParaRPr lang="en-US"/>
            </a:p>
          </p:txBody>
        </p:sp>
        <p:sp>
          <p:nvSpPr>
            <p:cNvPr id="33823" name="Oval 21"/>
            <p:cNvSpPr>
              <a:spLocks noChangeArrowheads="1"/>
            </p:cNvSpPr>
            <p:nvPr/>
          </p:nvSpPr>
          <p:spPr bwMode="auto">
            <a:xfrm>
              <a:off x="2275" y="1314"/>
              <a:ext cx="617" cy="617"/>
            </a:xfrm>
            <a:prstGeom prst="ellipse">
              <a:avLst/>
            </a:prstGeom>
            <a:solidFill>
              <a:srgbClr val="FF0000"/>
            </a:solidFill>
            <a:ln w="9525" algn="ctr">
              <a:solidFill>
                <a:schemeClr val="tx1"/>
              </a:solidFill>
              <a:round/>
              <a:headEnd/>
              <a:tailEnd/>
            </a:ln>
          </p:spPr>
          <p:txBody>
            <a:bodyPr wrap="none" anchor="ctr"/>
            <a:lstStyle/>
            <a:p>
              <a:pPr algn="l"/>
              <a:endParaRPr lang="en-US"/>
            </a:p>
          </p:txBody>
        </p:sp>
        <p:sp>
          <p:nvSpPr>
            <p:cNvPr id="33824" name="Oval 22"/>
            <p:cNvSpPr>
              <a:spLocks noChangeArrowheads="1"/>
            </p:cNvSpPr>
            <p:nvPr/>
          </p:nvSpPr>
          <p:spPr bwMode="auto">
            <a:xfrm>
              <a:off x="3235" y="2021"/>
              <a:ext cx="617" cy="617"/>
            </a:xfrm>
            <a:prstGeom prst="ellipse">
              <a:avLst/>
            </a:prstGeom>
            <a:solidFill>
              <a:srgbClr val="FF0000"/>
            </a:solidFill>
            <a:ln w="9525" algn="ctr">
              <a:solidFill>
                <a:schemeClr val="tx1"/>
              </a:solidFill>
              <a:round/>
              <a:headEnd/>
              <a:tailEnd/>
            </a:ln>
          </p:spPr>
          <p:txBody>
            <a:bodyPr wrap="none" anchor="ctr"/>
            <a:lstStyle/>
            <a:p>
              <a:pPr algn="l"/>
              <a:endParaRPr lang="en-US"/>
            </a:p>
          </p:txBody>
        </p:sp>
        <p:sp>
          <p:nvSpPr>
            <p:cNvPr id="33825" name="Oval 23"/>
            <p:cNvSpPr>
              <a:spLocks noChangeArrowheads="1"/>
            </p:cNvSpPr>
            <p:nvPr/>
          </p:nvSpPr>
          <p:spPr bwMode="auto">
            <a:xfrm>
              <a:off x="2247" y="2671"/>
              <a:ext cx="617" cy="617"/>
            </a:xfrm>
            <a:prstGeom prst="ellipse">
              <a:avLst/>
            </a:prstGeom>
            <a:solidFill>
              <a:srgbClr val="FF0000"/>
            </a:solidFill>
            <a:ln w="9525" algn="ctr">
              <a:solidFill>
                <a:schemeClr val="tx1"/>
              </a:solidFill>
              <a:round/>
              <a:headEnd/>
              <a:tailEnd/>
            </a:ln>
          </p:spPr>
          <p:txBody>
            <a:bodyPr wrap="none" anchor="ctr"/>
            <a:lstStyle/>
            <a:p>
              <a:pPr algn="l"/>
              <a:endParaRPr lang="en-US"/>
            </a:p>
          </p:txBody>
        </p:sp>
        <p:sp>
          <p:nvSpPr>
            <p:cNvPr id="33826" name="Oval 25"/>
            <p:cNvSpPr>
              <a:spLocks noChangeArrowheads="1"/>
            </p:cNvSpPr>
            <p:nvPr/>
          </p:nvSpPr>
          <p:spPr bwMode="auto">
            <a:xfrm>
              <a:off x="2981" y="1308"/>
              <a:ext cx="617" cy="617"/>
            </a:xfrm>
            <a:prstGeom prst="ellipse">
              <a:avLst/>
            </a:prstGeom>
            <a:solidFill>
              <a:srgbClr val="FF0000"/>
            </a:solidFill>
            <a:ln w="9525" algn="ctr">
              <a:solidFill>
                <a:schemeClr val="tx1"/>
              </a:solidFill>
              <a:round/>
              <a:headEnd/>
              <a:tailEnd/>
            </a:ln>
          </p:spPr>
          <p:txBody>
            <a:bodyPr wrap="none" anchor="ctr"/>
            <a:lstStyle/>
            <a:p>
              <a:pPr algn="l"/>
              <a:endParaRPr lang="en-US"/>
            </a:p>
          </p:txBody>
        </p:sp>
        <p:sp>
          <p:nvSpPr>
            <p:cNvPr id="33827" name="Oval 26"/>
            <p:cNvSpPr>
              <a:spLocks noChangeArrowheads="1"/>
            </p:cNvSpPr>
            <p:nvPr/>
          </p:nvSpPr>
          <p:spPr bwMode="auto">
            <a:xfrm>
              <a:off x="3446" y="3257"/>
              <a:ext cx="617" cy="617"/>
            </a:xfrm>
            <a:prstGeom prst="ellipse">
              <a:avLst/>
            </a:prstGeom>
            <a:solidFill>
              <a:srgbClr val="FF0000"/>
            </a:solidFill>
            <a:ln w="9525" algn="ctr">
              <a:solidFill>
                <a:schemeClr val="tx1"/>
              </a:solidFill>
              <a:round/>
              <a:headEnd/>
              <a:tailEnd/>
            </a:ln>
          </p:spPr>
          <p:txBody>
            <a:bodyPr wrap="none" anchor="ctr"/>
            <a:lstStyle/>
            <a:p>
              <a:pPr algn="l"/>
              <a:endParaRPr lang="en-US"/>
            </a:p>
          </p:txBody>
        </p:sp>
        <p:sp>
          <p:nvSpPr>
            <p:cNvPr id="33828" name="Oval 27"/>
            <p:cNvSpPr>
              <a:spLocks noChangeArrowheads="1"/>
            </p:cNvSpPr>
            <p:nvPr/>
          </p:nvSpPr>
          <p:spPr bwMode="auto">
            <a:xfrm>
              <a:off x="1932" y="3338"/>
              <a:ext cx="617" cy="617"/>
            </a:xfrm>
            <a:prstGeom prst="ellipse">
              <a:avLst/>
            </a:prstGeom>
            <a:solidFill>
              <a:srgbClr val="FF0000"/>
            </a:solidFill>
            <a:ln w="9525" algn="ctr">
              <a:solidFill>
                <a:schemeClr val="tx1"/>
              </a:solidFill>
              <a:round/>
              <a:headEnd/>
              <a:tailEnd/>
            </a:ln>
          </p:spPr>
          <p:txBody>
            <a:bodyPr wrap="none" anchor="ctr"/>
            <a:lstStyle/>
            <a:p>
              <a:pPr algn="l"/>
              <a:endParaRPr lang="en-US"/>
            </a:p>
          </p:txBody>
        </p:sp>
        <p:sp>
          <p:nvSpPr>
            <p:cNvPr id="33829" name="Oval 28"/>
            <p:cNvSpPr>
              <a:spLocks noChangeArrowheads="1"/>
            </p:cNvSpPr>
            <p:nvPr/>
          </p:nvSpPr>
          <p:spPr bwMode="auto">
            <a:xfrm>
              <a:off x="2664" y="3331"/>
              <a:ext cx="617" cy="617"/>
            </a:xfrm>
            <a:prstGeom prst="ellipse">
              <a:avLst/>
            </a:prstGeom>
            <a:solidFill>
              <a:srgbClr val="FF0000"/>
            </a:solidFill>
            <a:ln w="9525" algn="ctr">
              <a:solidFill>
                <a:schemeClr val="tx1"/>
              </a:solidFill>
              <a:round/>
              <a:headEnd/>
              <a:tailEnd/>
            </a:ln>
          </p:spPr>
          <p:txBody>
            <a:bodyPr wrap="none" anchor="ctr"/>
            <a:lstStyle/>
            <a:p>
              <a:pPr algn="l"/>
              <a:endParaRPr lang="en-US"/>
            </a:p>
          </p:txBody>
        </p:sp>
        <p:sp>
          <p:nvSpPr>
            <p:cNvPr id="33830" name="Oval 29"/>
            <p:cNvSpPr>
              <a:spLocks noChangeArrowheads="1"/>
            </p:cNvSpPr>
            <p:nvPr/>
          </p:nvSpPr>
          <p:spPr bwMode="auto">
            <a:xfrm>
              <a:off x="1073" y="2103"/>
              <a:ext cx="617" cy="617"/>
            </a:xfrm>
            <a:prstGeom prst="ellipse">
              <a:avLst/>
            </a:prstGeom>
            <a:solidFill>
              <a:srgbClr val="FF0000"/>
            </a:solidFill>
            <a:ln w="9525" algn="ctr">
              <a:solidFill>
                <a:schemeClr val="tx1"/>
              </a:solidFill>
              <a:round/>
              <a:headEnd/>
              <a:tailEnd/>
            </a:ln>
          </p:spPr>
          <p:txBody>
            <a:bodyPr wrap="none" anchor="ctr"/>
            <a:lstStyle/>
            <a:p>
              <a:pPr algn="l"/>
              <a:endParaRPr lang="en-US"/>
            </a:p>
          </p:txBody>
        </p:sp>
        <p:sp>
          <p:nvSpPr>
            <p:cNvPr id="33831" name="Oval 30"/>
            <p:cNvSpPr>
              <a:spLocks noChangeArrowheads="1"/>
            </p:cNvSpPr>
            <p:nvPr/>
          </p:nvSpPr>
          <p:spPr bwMode="auto">
            <a:xfrm>
              <a:off x="1478" y="2754"/>
              <a:ext cx="617" cy="617"/>
            </a:xfrm>
            <a:prstGeom prst="ellipse">
              <a:avLst/>
            </a:prstGeom>
            <a:solidFill>
              <a:srgbClr val="FF0000"/>
            </a:solidFill>
            <a:ln w="9525" algn="ctr">
              <a:solidFill>
                <a:schemeClr val="tx1"/>
              </a:solidFill>
              <a:round/>
              <a:headEnd/>
              <a:tailEnd/>
            </a:ln>
          </p:spPr>
          <p:txBody>
            <a:bodyPr wrap="none" anchor="ctr"/>
            <a:lstStyle/>
            <a:p>
              <a:pPr algn="l"/>
              <a:endParaRPr lang="en-US"/>
            </a:p>
          </p:txBody>
        </p:sp>
        <p:sp>
          <p:nvSpPr>
            <p:cNvPr id="33832" name="Oval 31"/>
            <p:cNvSpPr>
              <a:spLocks noChangeArrowheads="1"/>
            </p:cNvSpPr>
            <p:nvPr/>
          </p:nvSpPr>
          <p:spPr bwMode="auto">
            <a:xfrm>
              <a:off x="3989" y="2007"/>
              <a:ext cx="617" cy="617"/>
            </a:xfrm>
            <a:prstGeom prst="ellipse">
              <a:avLst/>
            </a:prstGeom>
            <a:solidFill>
              <a:srgbClr val="FF0000"/>
            </a:solidFill>
            <a:ln w="9525" algn="ctr">
              <a:solidFill>
                <a:schemeClr val="tx1"/>
              </a:solidFill>
              <a:round/>
              <a:headEnd/>
              <a:tailEnd/>
            </a:ln>
          </p:spPr>
          <p:txBody>
            <a:bodyPr wrap="none" anchor="ctr"/>
            <a:lstStyle/>
            <a:p>
              <a:pPr algn="l"/>
              <a:endParaRPr lang="en-US"/>
            </a:p>
          </p:txBody>
        </p:sp>
        <p:sp>
          <p:nvSpPr>
            <p:cNvPr id="33833" name="Oval 32"/>
            <p:cNvSpPr>
              <a:spLocks noChangeArrowheads="1"/>
            </p:cNvSpPr>
            <p:nvPr/>
          </p:nvSpPr>
          <p:spPr bwMode="auto">
            <a:xfrm>
              <a:off x="3673" y="1397"/>
              <a:ext cx="617" cy="617"/>
            </a:xfrm>
            <a:prstGeom prst="ellipse">
              <a:avLst/>
            </a:prstGeom>
            <a:solidFill>
              <a:srgbClr val="FF0000"/>
            </a:solidFill>
            <a:ln w="9525" algn="ctr">
              <a:solidFill>
                <a:schemeClr val="tx1"/>
              </a:solidFill>
              <a:round/>
              <a:headEnd/>
              <a:tailEnd/>
            </a:ln>
          </p:spPr>
          <p:txBody>
            <a:bodyPr wrap="none" anchor="ctr"/>
            <a:lstStyle/>
            <a:p>
              <a:pPr algn="l"/>
              <a:endParaRPr lang="en-US"/>
            </a:p>
          </p:txBody>
        </p:sp>
        <p:grpSp>
          <p:nvGrpSpPr>
            <p:cNvPr id="33834" name="Group 33"/>
            <p:cNvGrpSpPr>
              <a:grpSpLocks/>
            </p:cNvGrpSpPr>
            <p:nvPr/>
          </p:nvGrpSpPr>
          <p:grpSpPr bwMode="auto">
            <a:xfrm>
              <a:off x="2625" y="1840"/>
              <a:ext cx="212" cy="211"/>
              <a:chOff x="409" y="3488"/>
              <a:chExt cx="212" cy="211"/>
            </a:xfrm>
          </p:grpSpPr>
          <p:sp>
            <p:nvSpPr>
              <p:cNvPr id="34207" name="AutoShape 3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208" name="AutoShape 3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209" name="Line 3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10" name="Line 3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11" name="Line 3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12" name="Line 3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13" name="Line 4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14" name="Line 4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15" name="Line 4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16" name="Line 4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17" name="Line 4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35" name="Group 45"/>
            <p:cNvGrpSpPr>
              <a:grpSpLocks/>
            </p:cNvGrpSpPr>
            <p:nvPr/>
          </p:nvGrpSpPr>
          <p:grpSpPr bwMode="auto">
            <a:xfrm>
              <a:off x="3544" y="3739"/>
              <a:ext cx="212" cy="211"/>
              <a:chOff x="409" y="3488"/>
              <a:chExt cx="212" cy="211"/>
            </a:xfrm>
          </p:grpSpPr>
          <p:sp>
            <p:nvSpPr>
              <p:cNvPr id="34196" name="AutoShape 4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197" name="AutoShape 4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198" name="Line 4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99" name="Line 4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00" name="Line 5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01" name="Line 5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02" name="Line 5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03" name="Line 5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04" name="Line 5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05" name="Line 5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206" name="Line 5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36" name="Group 57"/>
            <p:cNvGrpSpPr>
              <a:grpSpLocks/>
            </p:cNvGrpSpPr>
            <p:nvPr/>
          </p:nvGrpSpPr>
          <p:grpSpPr bwMode="auto">
            <a:xfrm>
              <a:off x="1905" y="3266"/>
              <a:ext cx="212" cy="211"/>
              <a:chOff x="409" y="3488"/>
              <a:chExt cx="212" cy="211"/>
            </a:xfrm>
          </p:grpSpPr>
          <p:sp>
            <p:nvSpPr>
              <p:cNvPr id="34185" name="AutoShape 5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186" name="AutoShape 5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187" name="Line 6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88" name="Line 6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89" name="Line 6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90" name="Line 6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91" name="Line 6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92" name="Line 6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93" name="Line 6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94" name="Line 6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95" name="Line 6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37" name="Group 81"/>
            <p:cNvGrpSpPr>
              <a:grpSpLocks/>
            </p:cNvGrpSpPr>
            <p:nvPr/>
          </p:nvGrpSpPr>
          <p:grpSpPr bwMode="auto">
            <a:xfrm>
              <a:off x="1487" y="1978"/>
              <a:ext cx="212" cy="211"/>
              <a:chOff x="409" y="3488"/>
              <a:chExt cx="212" cy="211"/>
            </a:xfrm>
          </p:grpSpPr>
          <p:sp>
            <p:nvSpPr>
              <p:cNvPr id="34174" name="AutoShape 8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175" name="AutoShape 8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176" name="Line 8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77" name="Line 8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78" name="Line 8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79" name="Line 8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80" name="Line 8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81" name="Line 8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82" name="Line 9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83" name="Line 9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84" name="Line 9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38" name="Group 93"/>
            <p:cNvGrpSpPr>
              <a:grpSpLocks/>
            </p:cNvGrpSpPr>
            <p:nvPr/>
          </p:nvGrpSpPr>
          <p:grpSpPr bwMode="auto">
            <a:xfrm>
              <a:off x="1830" y="2032"/>
              <a:ext cx="212" cy="211"/>
              <a:chOff x="409" y="3488"/>
              <a:chExt cx="212" cy="211"/>
            </a:xfrm>
          </p:grpSpPr>
          <p:sp>
            <p:nvSpPr>
              <p:cNvPr id="34163" name="AutoShape 9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164" name="AutoShape 9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165" name="Line 9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66" name="Line 9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67" name="Line 9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68" name="Line 9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69" name="Line 10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70" name="Line 10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71" name="Line 10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72" name="Line 10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73" name="Line 10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39" name="Group 105"/>
            <p:cNvGrpSpPr>
              <a:grpSpLocks/>
            </p:cNvGrpSpPr>
            <p:nvPr/>
          </p:nvGrpSpPr>
          <p:grpSpPr bwMode="auto">
            <a:xfrm>
              <a:off x="1596" y="2320"/>
              <a:ext cx="212" cy="211"/>
              <a:chOff x="409" y="3488"/>
              <a:chExt cx="212" cy="211"/>
            </a:xfrm>
          </p:grpSpPr>
          <p:sp>
            <p:nvSpPr>
              <p:cNvPr id="34152" name="AutoShape 10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153" name="AutoShape 10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154" name="Line 10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55" name="Line 10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56" name="Line 11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57" name="Line 11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58" name="Line 11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59" name="Line 11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60" name="Line 11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61" name="Line 11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62" name="Line 11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40" name="Group 129"/>
            <p:cNvGrpSpPr>
              <a:grpSpLocks/>
            </p:cNvGrpSpPr>
            <p:nvPr/>
          </p:nvGrpSpPr>
          <p:grpSpPr bwMode="auto">
            <a:xfrm>
              <a:off x="1823" y="2656"/>
              <a:ext cx="212" cy="211"/>
              <a:chOff x="409" y="3488"/>
              <a:chExt cx="212" cy="211"/>
            </a:xfrm>
          </p:grpSpPr>
          <p:sp>
            <p:nvSpPr>
              <p:cNvPr id="34141" name="AutoShape 13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142" name="AutoShape 13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143" name="Line 13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44" name="Line 13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45" name="Line 13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46" name="Line 13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47" name="Line 13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48" name="Line 13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49" name="Line 13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50" name="Line 13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51" name="Line 14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41" name="Group 141"/>
            <p:cNvGrpSpPr>
              <a:grpSpLocks/>
            </p:cNvGrpSpPr>
            <p:nvPr/>
          </p:nvGrpSpPr>
          <p:grpSpPr bwMode="auto">
            <a:xfrm>
              <a:off x="2077" y="2924"/>
              <a:ext cx="212" cy="211"/>
              <a:chOff x="409" y="3488"/>
              <a:chExt cx="212" cy="211"/>
            </a:xfrm>
          </p:grpSpPr>
          <p:sp>
            <p:nvSpPr>
              <p:cNvPr id="34130" name="AutoShape 14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131" name="AutoShape 14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132" name="Line 14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33" name="Line 14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34" name="Line 14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35" name="Line 14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36" name="Line 14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37" name="Line 14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38" name="Line 15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39" name="Line 15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40" name="Line 15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42" name="Group 153"/>
            <p:cNvGrpSpPr>
              <a:grpSpLocks/>
            </p:cNvGrpSpPr>
            <p:nvPr/>
          </p:nvGrpSpPr>
          <p:grpSpPr bwMode="auto">
            <a:xfrm>
              <a:off x="2509" y="3534"/>
              <a:ext cx="212" cy="211"/>
              <a:chOff x="409" y="3488"/>
              <a:chExt cx="212" cy="211"/>
            </a:xfrm>
          </p:grpSpPr>
          <p:sp>
            <p:nvSpPr>
              <p:cNvPr id="34119" name="AutoShape 15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120" name="AutoShape 15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121" name="Line 15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22" name="Line 15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23" name="Line 15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24" name="Line 15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25" name="Line 16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26" name="Line 16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27" name="Line 16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28" name="Line 16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29" name="Line 16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43" name="Group 177"/>
            <p:cNvGrpSpPr>
              <a:grpSpLocks/>
            </p:cNvGrpSpPr>
            <p:nvPr/>
          </p:nvGrpSpPr>
          <p:grpSpPr bwMode="auto">
            <a:xfrm>
              <a:off x="2180" y="2615"/>
              <a:ext cx="212" cy="211"/>
              <a:chOff x="409" y="3488"/>
              <a:chExt cx="212" cy="211"/>
            </a:xfrm>
          </p:grpSpPr>
          <p:sp>
            <p:nvSpPr>
              <p:cNvPr id="34108" name="AutoShape 17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109" name="AutoShape 17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110" name="Line 18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11" name="Line 18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12" name="Line 18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13" name="Line 18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14" name="Line 18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15" name="Line 18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16" name="Line 18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17" name="Line 18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18" name="Line 18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44" name="Group 189"/>
            <p:cNvGrpSpPr>
              <a:grpSpLocks/>
            </p:cNvGrpSpPr>
            <p:nvPr/>
          </p:nvGrpSpPr>
          <p:grpSpPr bwMode="auto">
            <a:xfrm>
              <a:off x="2303" y="2286"/>
              <a:ext cx="212" cy="211"/>
              <a:chOff x="409" y="3488"/>
              <a:chExt cx="212" cy="211"/>
            </a:xfrm>
          </p:grpSpPr>
          <p:sp>
            <p:nvSpPr>
              <p:cNvPr id="34097" name="AutoShape 19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098" name="AutoShape 19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099" name="Line 19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00" name="Line 19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01" name="Line 19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02" name="Line 19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03" name="Line 19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04" name="Line 19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05" name="Line 19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06" name="Line 19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107" name="Line 20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45" name="Group 201"/>
            <p:cNvGrpSpPr>
              <a:grpSpLocks/>
            </p:cNvGrpSpPr>
            <p:nvPr/>
          </p:nvGrpSpPr>
          <p:grpSpPr bwMode="auto">
            <a:xfrm>
              <a:off x="3030" y="3205"/>
              <a:ext cx="212" cy="211"/>
              <a:chOff x="409" y="3488"/>
              <a:chExt cx="212" cy="211"/>
            </a:xfrm>
          </p:grpSpPr>
          <p:sp>
            <p:nvSpPr>
              <p:cNvPr id="34086" name="AutoShape 20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087" name="AutoShape 20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088" name="Line 20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89" name="Line 20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90" name="Line 20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91" name="Line 20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92" name="Line 20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93" name="Line 20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94" name="Line 21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95" name="Line 21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96" name="Line 21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46" name="Group 213"/>
            <p:cNvGrpSpPr>
              <a:grpSpLocks/>
            </p:cNvGrpSpPr>
            <p:nvPr/>
          </p:nvGrpSpPr>
          <p:grpSpPr bwMode="auto">
            <a:xfrm>
              <a:off x="2653" y="3212"/>
              <a:ext cx="212" cy="211"/>
              <a:chOff x="409" y="3488"/>
              <a:chExt cx="212" cy="211"/>
            </a:xfrm>
          </p:grpSpPr>
          <p:sp>
            <p:nvSpPr>
              <p:cNvPr id="34075" name="AutoShape 21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076" name="AutoShape 21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077" name="Line 21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78" name="Line 21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79" name="Line 21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80" name="Line 21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81" name="Line 22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82" name="Line 22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83" name="Line 22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84" name="Line 22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85" name="Line 22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47" name="Group 237"/>
            <p:cNvGrpSpPr>
              <a:grpSpLocks/>
            </p:cNvGrpSpPr>
            <p:nvPr/>
          </p:nvGrpSpPr>
          <p:grpSpPr bwMode="auto">
            <a:xfrm>
              <a:off x="3249" y="3493"/>
              <a:ext cx="212" cy="211"/>
              <a:chOff x="409" y="3488"/>
              <a:chExt cx="212" cy="211"/>
            </a:xfrm>
          </p:grpSpPr>
          <p:sp>
            <p:nvSpPr>
              <p:cNvPr id="34064" name="AutoShape 23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065" name="AutoShape 23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066" name="Line 24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67" name="Line 24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68" name="Line 24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69" name="Line 24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70" name="Line 24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71" name="Line 24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72" name="Line 24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73" name="Line 24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74" name="Line 24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48" name="Group 261"/>
            <p:cNvGrpSpPr>
              <a:grpSpLocks/>
            </p:cNvGrpSpPr>
            <p:nvPr/>
          </p:nvGrpSpPr>
          <p:grpSpPr bwMode="auto">
            <a:xfrm>
              <a:off x="3819" y="3170"/>
              <a:ext cx="212" cy="211"/>
              <a:chOff x="409" y="3488"/>
              <a:chExt cx="212" cy="211"/>
            </a:xfrm>
          </p:grpSpPr>
          <p:sp>
            <p:nvSpPr>
              <p:cNvPr id="34053" name="AutoShape 26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054" name="AutoShape 26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055" name="Line 26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56" name="Line 26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57" name="Line 26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58" name="Line 26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59" name="Line 26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60" name="Line 26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61" name="Line 27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62" name="Line 27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63" name="Line 27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49" name="Group 273"/>
            <p:cNvGrpSpPr>
              <a:grpSpLocks/>
            </p:cNvGrpSpPr>
            <p:nvPr/>
          </p:nvGrpSpPr>
          <p:grpSpPr bwMode="auto">
            <a:xfrm>
              <a:off x="3311" y="2553"/>
              <a:ext cx="212" cy="211"/>
              <a:chOff x="409" y="3488"/>
              <a:chExt cx="212" cy="211"/>
            </a:xfrm>
          </p:grpSpPr>
          <p:sp>
            <p:nvSpPr>
              <p:cNvPr id="34042" name="AutoShape 27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043" name="AutoShape 27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044" name="Line 27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45" name="Line 27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46" name="Line 27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47" name="Line 27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48" name="Line 28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49" name="Line 28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50" name="Line 28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51" name="Line 28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52" name="Line 28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50" name="Group 285"/>
            <p:cNvGrpSpPr>
              <a:grpSpLocks/>
            </p:cNvGrpSpPr>
            <p:nvPr/>
          </p:nvGrpSpPr>
          <p:grpSpPr bwMode="auto">
            <a:xfrm>
              <a:off x="2920" y="2547"/>
              <a:ext cx="212" cy="211"/>
              <a:chOff x="409" y="3488"/>
              <a:chExt cx="212" cy="211"/>
            </a:xfrm>
          </p:grpSpPr>
          <p:sp>
            <p:nvSpPr>
              <p:cNvPr id="34031" name="AutoShape 28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032" name="AutoShape 28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033" name="Line 28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34" name="Line 28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35" name="Line 29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36" name="Line 29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37" name="Line 29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38" name="Line 29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39" name="Line 29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40" name="Line 29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41" name="Line 29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51" name="Group 297"/>
            <p:cNvGrpSpPr>
              <a:grpSpLocks/>
            </p:cNvGrpSpPr>
            <p:nvPr/>
          </p:nvGrpSpPr>
          <p:grpSpPr bwMode="auto">
            <a:xfrm>
              <a:off x="3695" y="2526"/>
              <a:ext cx="212" cy="211"/>
              <a:chOff x="409" y="3488"/>
              <a:chExt cx="212" cy="211"/>
            </a:xfrm>
          </p:grpSpPr>
          <p:sp>
            <p:nvSpPr>
              <p:cNvPr id="34020" name="AutoShape 29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021" name="AutoShape 29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022" name="Line 30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23" name="Line 30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24" name="Line 30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25" name="Line 30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26" name="Line 30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27" name="Line 30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28" name="Line 30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29" name="Line 30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30" name="Line 30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52" name="Group 309"/>
            <p:cNvGrpSpPr>
              <a:grpSpLocks/>
            </p:cNvGrpSpPr>
            <p:nvPr/>
          </p:nvGrpSpPr>
          <p:grpSpPr bwMode="auto">
            <a:xfrm>
              <a:off x="3565" y="2875"/>
              <a:ext cx="212" cy="211"/>
              <a:chOff x="409" y="3488"/>
              <a:chExt cx="212" cy="211"/>
            </a:xfrm>
          </p:grpSpPr>
          <p:sp>
            <p:nvSpPr>
              <p:cNvPr id="34009" name="AutoShape 31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4010" name="AutoShape 31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011" name="Line 31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12" name="Line 31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13" name="Line 31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14" name="Line 31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15" name="Line 31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16" name="Line 31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17" name="Line 31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18" name="Line 31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19" name="Line 32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53" name="Group 321"/>
            <p:cNvGrpSpPr>
              <a:grpSpLocks/>
            </p:cNvGrpSpPr>
            <p:nvPr/>
          </p:nvGrpSpPr>
          <p:grpSpPr bwMode="auto">
            <a:xfrm>
              <a:off x="4079" y="2519"/>
              <a:ext cx="212" cy="211"/>
              <a:chOff x="409" y="3488"/>
              <a:chExt cx="212" cy="211"/>
            </a:xfrm>
          </p:grpSpPr>
          <p:sp>
            <p:nvSpPr>
              <p:cNvPr id="33998" name="AutoShape 32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3999" name="AutoShape 32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4000" name="Line 32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01" name="Line 32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02" name="Line 32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03" name="Line 32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04" name="Line 32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05" name="Line 32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06" name="Line 33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07" name="Line 33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4008" name="Line 33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54" name="Group 333"/>
            <p:cNvGrpSpPr>
              <a:grpSpLocks/>
            </p:cNvGrpSpPr>
            <p:nvPr/>
          </p:nvGrpSpPr>
          <p:grpSpPr bwMode="auto">
            <a:xfrm>
              <a:off x="3819" y="2197"/>
              <a:ext cx="212" cy="211"/>
              <a:chOff x="409" y="3488"/>
              <a:chExt cx="212" cy="211"/>
            </a:xfrm>
          </p:grpSpPr>
          <p:sp>
            <p:nvSpPr>
              <p:cNvPr id="33987" name="AutoShape 33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3988" name="AutoShape 33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3989" name="Line 33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90" name="Line 33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91" name="Line 33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92" name="Line 33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93" name="Line 34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94" name="Line 34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95" name="Line 34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96" name="Line 34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97" name="Line 34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55" name="Group 345"/>
            <p:cNvGrpSpPr>
              <a:grpSpLocks/>
            </p:cNvGrpSpPr>
            <p:nvPr/>
          </p:nvGrpSpPr>
          <p:grpSpPr bwMode="auto">
            <a:xfrm>
              <a:off x="4010" y="1902"/>
              <a:ext cx="212" cy="211"/>
              <a:chOff x="409" y="3488"/>
              <a:chExt cx="212" cy="211"/>
            </a:xfrm>
          </p:grpSpPr>
          <p:sp>
            <p:nvSpPr>
              <p:cNvPr id="33976" name="AutoShape 34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3977" name="AutoShape 34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3978" name="Line 34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79" name="Line 34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80" name="Line 35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81" name="Line 35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82" name="Line 35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83" name="Line 35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84" name="Line 35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85" name="Line 35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86" name="Line 35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56" name="Group 357"/>
            <p:cNvGrpSpPr>
              <a:grpSpLocks/>
            </p:cNvGrpSpPr>
            <p:nvPr/>
          </p:nvGrpSpPr>
          <p:grpSpPr bwMode="auto">
            <a:xfrm>
              <a:off x="3545" y="1580"/>
              <a:ext cx="212" cy="211"/>
              <a:chOff x="409" y="3488"/>
              <a:chExt cx="212" cy="211"/>
            </a:xfrm>
          </p:grpSpPr>
          <p:sp>
            <p:nvSpPr>
              <p:cNvPr id="33965" name="AutoShape 35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3966" name="AutoShape 35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3967" name="Line 36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68" name="Line 36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69" name="Line 36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70" name="Line 36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71" name="Line 36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72" name="Line 36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73" name="Line 36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74" name="Line 36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75" name="Line 36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57" name="Group 369"/>
            <p:cNvGrpSpPr>
              <a:grpSpLocks/>
            </p:cNvGrpSpPr>
            <p:nvPr/>
          </p:nvGrpSpPr>
          <p:grpSpPr bwMode="auto">
            <a:xfrm>
              <a:off x="3325" y="1875"/>
              <a:ext cx="212" cy="211"/>
              <a:chOff x="409" y="3488"/>
              <a:chExt cx="212" cy="211"/>
            </a:xfrm>
          </p:grpSpPr>
          <p:sp>
            <p:nvSpPr>
              <p:cNvPr id="33954" name="AutoShape 37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3955" name="AutoShape 37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3956" name="Line 37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57" name="Line 37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58" name="Line 37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59" name="Line 37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60" name="Line 37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61" name="Line 37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62" name="Line 37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63" name="Line 37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64" name="Line 38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58" name="Group 381"/>
            <p:cNvGrpSpPr>
              <a:grpSpLocks/>
            </p:cNvGrpSpPr>
            <p:nvPr/>
          </p:nvGrpSpPr>
          <p:grpSpPr bwMode="auto">
            <a:xfrm>
              <a:off x="3064" y="2225"/>
              <a:ext cx="212" cy="211"/>
              <a:chOff x="409" y="3488"/>
              <a:chExt cx="212" cy="211"/>
            </a:xfrm>
          </p:grpSpPr>
          <p:sp>
            <p:nvSpPr>
              <p:cNvPr id="33943" name="AutoShape 38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3944" name="AutoShape 38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3945" name="Line 38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46" name="Line 38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47" name="Line 38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48" name="Line 38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49" name="Line 38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50" name="Line 38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51" name="Line 39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52" name="Line 39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53" name="Line 39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59" name="Group 405"/>
            <p:cNvGrpSpPr>
              <a:grpSpLocks/>
            </p:cNvGrpSpPr>
            <p:nvPr/>
          </p:nvGrpSpPr>
          <p:grpSpPr bwMode="auto">
            <a:xfrm>
              <a:off x="2105" y="1552"/>
              <a:ext cx="212" cy="211"/>
              <a:chOff x="409" y="3488"/>
              <a:chExt cx="212" cy="211"/>
            </a:xfrm>
          </p:grpSpPr>
          <p:sp>
            <p:nvSpPr>
              <p:cNvPr id="33932" name="AutoShape 40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3933" name="AutoShape 40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3934" name="Line 40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35" name="Line 40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36" name="Line 41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37" name="Line 41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38" name="Line 41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39" name="Line 41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40" name="Line 41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41" name="Line 41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42" name="Line 41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60" name="Group 417"/>
            <p:cNvGrpSpPr>
              <a:grpSpLocks/>
            </p:cNvGrpSpPr>
            <p:nvPr/>
          </p:nvGrpSpPr>
          <p:grpSpPr bwMode="auto">
            <a:xfrm>
              <a:off x="3168" y="1147"/>
              <a:ext cx="212" cy="211"/>
              <a:chOff x="409" y="3488"/>
              <a:chExt cx="212" cy="211"/>
            </a:xfrm>
          </p:grpSpPr>
          <p:sp>
            <p:nvSpPr>
              <p:cNvPr id="33921" name="AutoShape 41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3922" name="AutoShape 41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3923" name="Line 42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24" name="Line 42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25" name="Line 42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26" name="Line 42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27" name="Line 42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28" name="Line 42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29" name="Line 42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30" name="Line 42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31" name="Line 42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61" name="Group 429"/>
            <p:cNvGrpSpPr>
              <a:grpSpLocks/>
            </p:cNvGrpSpPr>
            <p:nvPr/>
          </p:nvGrpSpPr>
          <p:grpSpPr bwMode="auto">
            <a:xfrm>
              <a:off x="4128" y="1346"/>
              <a:ext cx="212" cy="211"/>
              <a:chOff x="409" y="3488"/>
              <a:chExt cx="212" cy="211"/>
            </a:xfrm>
          </p:grpSpPr>
          <p:sp>
            <p:nvSpPr>
              <p:cNvPr id="33910" name="AutoShape 43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3911" name="AutoShape 43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3912" name="Line 43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13" name="Line 43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14" name="Line 43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15" name="Line 43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16" name="Line 43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17" name="Line 43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18" name="Line 43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19" name="Line 43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20" name="Line 44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62" name="Group 441"/>
            <p:cNvGrpSpPr>
              <a:grpSpLocks/>
            </p:cNvGrpSpPr>
            <p:nvPr/>
          </p:nvGrpSpPr>
          <p:grpSpPr bwMode="auto">
            <a:xfrm>
              <a:off x="1371" y="3095"/>
              <a:ext cx="212" cy="211"/>
              <a:chOff x="409" y="3488"/>
              <a:chExt cx="212" cy="211"/>
            </a:xfrm>
          </p:grpSpPr>
          <p:sp>
            <p:nvSpPr>
              <p:cNvPr id="33899" name="AutoShape 44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3900" name="AutoShape 44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3901" name="Line 44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02" name="Line 44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03" name="Line 44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04" name="Line 44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05" name="Line 44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06" name="Line 44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07" name="Line 45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08" name="Line 45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909" name="Line 45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63" name="Group 465"/>
            <p:cNvGrpSpPr>
              <a:grpSpLocks/>
            </p:cNvGrpSpPr>
            <p:nvPr/>
          </p:nvGrpSpPr>
          <p:grpSpPr bwMode="auto">
            <a:xfrm>
              <a:off x="952" y="2348"/>
              <a:ext cx="212" cy="211"/>
              <a:chOff x="409" y="3488"/>
              <a:chExt cx="212" cy="211"/>
            </a:xfrm>
          </p:grpSpPr>
          <p:sp>
            <p:nvSpPr>
              <p:cNvPr id="33888" name="AutoShape 46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3889" name="AutoShape 46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3890" name="Line 46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91" name="Line 46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92" name="Line 47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93" name="Line 47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94" name="Line 47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95" name="Line 47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96" name="Line 47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97" name="Line 47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98" name="Line 47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64" name="Group 477"/>
            <p:cNvGrpSpPr>
              <a:grpSpLocks/>
            </p:cNvGrpSpPr>
            <p:nvPr/>
          </p:nvGrpSpPr>
          <p:grpSpPr bwMode="auto">
            <a:xfrm>
              <a:off x="1528" y="1415"/>
              <a:ext cx="212" cy="211"/>
              <a:chOff x="409" y="3488"/>
              <a:chExt cx="212" cy="211"/>
            </a:xfrm>
          </p:grpSpPr>
          <p:sp>
            <p:nvSpPr>
              <p:cNvPr id="33877" name="AutoShape 47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3878" name="AutoShape 47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3879" name="Line 48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80" name="Line 48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81" name="Line 48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82" name="Line 48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83" name="Line 48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84" name="Line 48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85" name="Line 48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86" name="Line 48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87" name="Line 48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nvGrpSpPr>
            <p:cNvPr id="33865" name="Group 489"/>
            <p:cNvGrpSpPr>
              <a:grpSpLocks/>
            </p:cNvGrpSpPr>
            <p:nvPr/>
          </p:nvGrpSpPr>
          <p:grpSpPr bwMode="auto">
            <a:xfrm>
              <a:off x="3023" y="1834"/>
              <a:ext cx="212" cy="211"/>
              <a:chOff x="409" y="3488"/>
              <a:chExt cx="212" cy="211"/>
            </a:xfrm>
          </p:grpSpPr>
          <p:sp>
            <p:nvSpPr>
              <p:cNvPr id="33866" name="AutoShape 49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3867" name="AutoShape 49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3868" name="Line 49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69" name="Line 49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70" name="Line 49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71" name="Line 49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72" name="Line 49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73" name="Line 49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74" name="Line 49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75" name="Line 49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76" name="Line 50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grpSp>
      <p:sp>
        <p:nvSpPr>
          <p:cNvPr id="33796" name="Rectangle 4"/>
          <p:cNvSpPr>
            <a:spLocks noGrp="1" noChangeArrowheads="1"/>
          </p:cNvSpPr>
          <p:nvPr>
            <p:ph type="title" idx="4294967295"/>
          </p:nvPr>
        </p:nvSpPr>
        <p:spPr/>
        <p:txBody>
          <a:bodyPr/>
          <a:lstStyle/>
          <a:p>
            <a:pPr eaLnBrk="1" hangingPunct="1"/>
            <a:r>
              <a:rPr lang="en-US" sz="5400" b="1" smtClean="0">
                <a:solidFill>
                  <a:srgbClr val="FF0000"/>
                </a:solidFill>
              </a:rPr>
              <a:t>Haemagglutination</a:t>
            </a:r>
          </a:p>
        </p:txBody>
      </p:sp>
      <p:sp>
        <p:nvSpPr>
          <p:cNvPr id="154629" name="Oval 5"/>
          <p:cNvSpPr>
            <a:spLocks noChangeArrowheads="1"/>
          </p:cNvSpPr>
          <p:nvPr/>
        </p:nvSpPr>
        <p:spPr bwMode="auto">
          <a:xfrm>
            <a:off x="3937000" y="3230563"/>
            <a:ext cx="979488" cy="979487"/>
          </a:xfrm>
          <a:prstGeom prst="ellipse">
            <a:avLst/>
          </a:prstGeom>
          <a:solidFill>
            <a:srgbClr val="FF0000"/>
          </a:solidFill>
          <a:ln w="9525" algn="ctr">
            <a:solidFill>
              <a:schemeClr val="tx1"/>
            </a:solidFill>
            <a:round/>
            <a:headEnd/>
            <a:tailEnd/>
          </a:ln>
        </p:spPr>
        <p:txBody>
          <a:bodyPr wrap="none" anchor="ctr"/>
          <a:lstStyle/>
          <a:p>
            <a:pPr algn="l"/>
            <a:r>
              <a:rPr lang="en-US"/>
              <a:t>RBC</a:t>
            </a:r>
          </a:p>
        </p:txBody>
      </p:sp>
      <p:grpSp>
        <p:nvGrpSpPr>
          <p:cNvPr id="154635" name="Group 6"/>
          <p:cNvGrpSpPr>
            <a:grpSpLocks/>
          </p:cNvGrpSpPr>
          <p:nvPr/>
        </p:nvGrpSpPr>
        <p:grpSpPr bwMode="auto">
          <a:xfrm>
            <a:off x="2919413" y="2813050"/>
            <a:ext cx="336550" cy="334963"/>
            <a:chOff x="409" y="3488"/>
            <a:chExt cx="212" cy="211"/>
          </a:xfrm>
        </p:grpSpPr>
        <p:sp>
          <p:nvSpPr>
            <p:cNvPr id="33801" name="AutoShape 7"/>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a:p>
          </p:txBody>
        </p:sp>
        <p:sp>
          <p:nvSpPr>
            <p:cNvPr id="33802" name="AutoShape 8"/>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33803" name="Line 9"/>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04" name="Line 10"/>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05" name="Line 11"/>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06" name="Line 12"/>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07" name="Line 13"/>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08" name="Line 14"/>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09" name="Line 15"/>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10" name="Line 16"/>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sp>
          <p:nvSpPr>
            <p:cNvPr id="33811" name="Line 17"/>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a:p>
          </p:txBody>
        </p:sp>
      </p:grpSp>
      <p:sp>
        <p:nvSpPr>
          <p:cNvPr id="33799" name="Date Placeholder 2"/>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7276A83-CAFB-4CE6-BBC0-7EB7501DFFEC}" type="datetime1">
              <a:rPr lang="en-US"/>
              <a:pPr eaLnBrk="1" hangingPunct="1"/>
              <a:t>11/11/2014</a:t>
            </a:fld>
            <a:endParaRPr lang="en-US"/>
          </a:p>
        </p:txBody>
      </p:sp>
      <p:sp>
        <p:nvSpPr>
          <p:cNvPr id="33800" name="Footer Placeholder 3"/>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ustDataLst>
      <p:tags r:id="rId1"/>
    </p:custDataLst>
  </p:cSld>
  <p:clrMapOvr>
    <a:masterClrMapping/>
  </p:clrMapOvr>
  <p:transition advTm="127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54635"/>
                                        </p:tgtEl>
                                        <p:attrNameLst>
                                          <p:attrName>style.visibility</p:attrName>
                                        </p:attrNameLst>
                                      </p:cBhvr>
                                      <p:to>
                                        <p:strVal val="visible"/>
                                      </p:to>
                                    </p:set>
                                    <p:animEffect transition="in" filter="fade">
                                      <p:cBhvr>
                                        <p:cTn id="7" dur="500"/>
                                        <p:tgtEl>
                                          <p:spTgt spid="1546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4629"/>
                                        </p:tgtEl>
                                        <p:attrNameLst>
                                          <p:attrName>style.visibility</p:attrName>
                                        </p:attrNameLst>
                                      </p:cBhvr>
                                      <p:to>
                                        <p:strVal val="visible"/>
                                      </p:to>
                                    </p:set>
                                    <p:animEffect transition="in" filter="fade">
                                      <p:cBhvr>
                                        <p:cTn id="12" dur="500"/>
                                        <p:tgtEl>
                                          <p:spTgt spid="1546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0" presetClass="path" presetSubtype="0" accel="50000" decel="50000" fill="hold" nodeType="clickEffect">
                                  <p:stCondLst>
                                    <p:cond delay="0"/>
                                  </p:stCondLst>
                                  <p:childTnLst>
                                    <p:animMotion origin="layout" path="M -2.22222E-6 4.44444E-6 L 0.08681 0.06018 " pathEditMode="relative" rAng="0" ptsTypes="AA">
                                      <p:cBhvr>
                                        <p:cTn id="16" dur="1000" fill="hold"/>
                                        <p:tgtEl>
                                          <p:spTgt spid="154635"/>
                                        </p:tgtEl>
                                        <p:attrNameLst>
                                          <p:attrName>ppt_x</p:attrName>
                                          <p:attrName>ppt_y</p:attrName>
                                        </p:attrNameLst>
                                      </p:cBhvr>
                                      <p:rCtr x="4340" y="3009"/>
                                    </p:animMotion>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5"/>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8AF9013-7B8E-4AEF-9695-EA4D380DBF5A}" type="slidenum">
              <a:rPr lang="en-GB" smtClean="0"/>
              <a:pPr eaLnBrk="1" hangingPunct="1"/>
              <a:t>32</a:t>
            </a:fld>
            <a:endParaRPr lang="en-GB" smtClean="0"/>
          </a:p>
        </p:txBody>
      </p:sp>
      <p:sp>
        <p:nvSpPr>
          <p:cNvPr id="34819" name="Rectangle 2"/>
          <p:cNvSpPr>
            <a:spLocks noGrp="1" noChangeArrowheads="1"/>
          </p:cNvSpPr>
          <p:nvPr>
            <p:ph type="title"/>
          </p:nvPr>
        </p:nvSpPr>
        <p:spPr/>
        <p:txBody>
          <a:bodyPr/>
          <a:lstStyle/>
          <a:p>
            <a:pPr marL="762000" indent="-762000" eaLnBrk="1" hangingPunct="1"/>
            <a:r>
              <a:rPr lang="en-GB" sz="4800" b="1" smtClean="0">
                <a:solidFill>
                  <a:srgbClr val="FF0000"/>
                </a:solidFill>
              </a:rPr>
              <a:t>Viral </a:t>
            </a:r>
            <a:r>
              <a:rPr lang="en-US" sz="4800" b="1" smtClean="0">
                <a:solidFill>
                  <a:srgbClr val="FF0000"/>
                </a:solidFill>
              </a:rPr>
              <a:t>Haemagglutination</a:t>
            </a:r>
            <a:endParaRPr lang="en-US" sz="3200" smtClean="0">
              <a:solidFill>
                <a:srgbClr val="FF0000"/>
              </a:solidFill>
            </a:endParaRPr>
          </a:p>
        </p:txBody>
      </p:sp>
      <p:sp>
        <p:nvSpPr>
          <p:cNvPr id="34820" name="Rectangle 3"/>
          <p:cNvSpPr>
            <a:spLocks noGrp="1" noChangeArrowheads="1"/>
          </p:cNvSpPr>
          <p:nvPr>
            <p:ph type="body" idx="1"/>
          </p:nvPr>
        </p:nvSpPr>
        <p:spPr>
          <a:xfrm>
            <a:off x="0" y="1268413"/>
            <a:ext cx="9144000" cy="5589587"/>
          </a:xfrm>
        </p:spPr>
        <p:txBody>
          <a:bodyPr/>
          <a:lstStyle/>
          <a:p>
            <a:pPr eaLnBrk="1" hangingPunct="1"/>
            <a:r>
              <a:rPr lang="en-GB" smtClean="0"/>
              <a:t>Some viruses and microbes contain proteins which bind to erythrocytes (red blood cells) causing them to clump together</a:t>
            </a:r>
          </a:p>
          <a:p>
            <a:pPr eaLnBrk="1" hangingPunct="1">
              <a:buFontTx/>
              <a:buNone/>
            </a:pPr>
            <a:endParaRPr lang="en-GB" smtClean="0"/>
          </a:p>
          <a:p>
            <a:pPr eaLnBrk="1" hangingPunct="1"/>
            <a:r>
              <a:rPr lang="en-US" sz="2400" b="1" smtClean="0"/>
              <a:t>NDV</a:t>
            </a:r>
          </a:p>
          <a:p>
            <a:pPr eaLnBrk="1" hangingPunct="1"/>
            <a:r>
              <a:rPr lang="en-US" sz="2400" b="1" smtClean="0"/>
              <a:t>Adenovirus III</a:t>
            </a:r>
          </a:p>
          <a:p>
            <a:pPr eaLnBrk="1" hangingPunct="1"/>
            <a:r>
              <a:rPr lang="en-US" sz="2400" b="1" smtClean="0"/>
              <a:t>AIV</a:t>
            </a:r>
          </a:p>
          <a:p>
            <a:pPr eaLnBrk="1" hangingPunct="1"/>
            <a:r>
              <a:rPr lang="en-US" sz="2400" b="1" smtClean="0"/>
              <a:t>IBV</a:t>
            </a:r>
          </a:p>
          <a:p>
            <a:pPr eaLnBrk="1" hangingPunct="1"/>
            <a:r>
              <a:rPr lang="en-US" sz="2400" b="1" smtClean="0"/>
              <a:t>Mycoplasma</a:t>
            </a:r>
          </a:p>
          <a:p>
            <a:pPr eaLnBrk="1" hangingPunct="1"/>
            <a:endParaRPr lang="en-GB" sz="2400" smtClean="0"/>
          </a:p>
          <a:p>
            <a:pPr eaLnBrk="1" hangingPunct="1"/>
            <a:endParaRPr lang="en-GB" smtClean="0"/>
          </a:p>
          <a:p>
            <a:pPr lvl="1" eaLnBrk="1" hangingPunct="1"/>
            <a:endParaRPr lang="en-GB" smtClean="0"/>
          </a:p>
        </p:txBody>
      </p:sp>
      <p:pic>
        <p:nvPicPr>
          <p:cNvPr id="34821" name="Picture 4" descr="AVgraze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779838" y="3305175"/>
            <a:ext cx="4824412" cy="173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22" name="Picture 5" descr="nes18783_1406L"/>
          <p:cNvPicPr>
            <a:picLocks noChangeAspect="1" noChangeArrowheads="1"/>
          </p:cNvPicPr>
          <p:nvPr/>
        </p:nvPicPr>
        <p:blipFill>
          <a:blip r:embed="rId4">
            <a:lum bright="-6000" contrast="12000"/>
            <a:extLst>
              <a:ext uri="{28A0092B-C50C-407E-A947-70E740481C1C}">
                <a14:useLocalDpi xmlns:a14="http://schemas.microsoft.com/office/drawing/2010/main" xmlns="" val="0"/>
              </a:ext>
            </a:extLst>
          </a:blip>
          <a:srcRect b="73077"/>
          <a:stretch>
            <a:fillRect/>
          </a:stretch>
        </p:blipFill>
        <p:spPr bwMode="auto">
          <a:xfrm>
            <a:off x="2555875" y="5013325"/>
            <a:ext cx="5976938" cy="157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23"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061AE48-696E-4E02-8C58-12B92EF56F2C}" type="datetime1">
              <a:rPr lang="en-US"/>
              <a:pPr eaLnBrk="1" hangingPunct="1"/>
              <a:t>11/11/2014</a:t>
            </a:fld>
            <a:endParaRPr lang="en-US"/>
          </a:p>
        </p:txBody>
      </p:sp>
      <p:sp>
        <p:nvSpPr>
          <p:cNvPr id="34824"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5"/>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3D1C21C-25A3-470C-8BD0-C8439280DA1F}" type="slidenum">
              <a:rPr lang="en-GB" smtClean="0"/>
              <a:pPr eaLnBrk="1" hangingPunct="1"/>
              <a:t>33</a:t>
            </a:fld>
            <a:endParaRPr lang="en-GB" smtClean="0"/>
          </a:p>
        </p:txBody>
      </p:sp>
      <p:sp>
        <p:nvSpPr>
          <p:cNvPr id="35843" name="Rectangle 2"/>
          <p:cNvSpPr>
            <a:spLocks noGrp="1" noChangeArrowheads="1"/>
          </p:cNvSpPr>
          <p:nvPr>
            <p:ph type="title"/>
          </p:nvPr>
        </p:nvSpPr>
        <p:spPr/>
        <p:txBody>
          <a:bodyPr/>
          <a:lstStyle/>
          <a:p>
            <a:pPr marL="231775" eaLnBrk="1" hangingPunct="1"/>
            <a:r>
              <a:rPr lang="en-US" sz="4800" b="1" smtClean="0">
                <a:solidFill>
                  <a:srgbClr val="FF0000"/>
                </a:solidFill>
              </a:rPr>
              <a:t>Viral Hemagglutination</a:t>
            </a:r>
          </a:p>
        </p:txBody>
      </p:sp>
      <p:sp>
        <p:nvSpPr>
          <p:cNvPr id="35844" name="Rectangle 3"/>
          <p:cNvSpPr>
            <a:spLocks noGrp="1" noChangeArrowheads="1"/>
          </p:cNvSpPr>
          <p:nvPr>
            <p:ph type="body" idx="1"/>
          </p:nvPr>
        </p:nvSpPr>
        <p:spPr>
          <a:xfrm>
            <a:off x="457200" y="5445125"/>
            <a:ext cx="7931150" cy="1412875"/>
          </a:xfrm>
        </p:spPr>
        <p:txBody>
          <a:bodyPr/>
          <a:lstStyle/>
          <a:p>
            <a:pPr eaLnBrk="1" hangingPunct="1">
              <a:lnSpc>
                <a:spcPct val="80000"/>
              </a:lnSpc>
            </a:pPr>
            <a:r>
              <a:rPr lang="en-US" sz="2400" smtClean="0"/>
              <a:t>the attachment of viral particles by their receptor sites to more than 1 cell.</a:t>
            </a:r>
          </a:p>
          <a:p>
            <a:pPr eaLnBrk="1" hangingPunct="1">
              <a:lnSpc>
                <a:spcPct val="80000"/>
              </a:lnSpc>
            </a:pPr>
            <a:r>
              <a:rPr lang="en-US" sz="2400" smtClean="0"/>
              <a:t> As more and more cells become attached in this manner agglutination becomes visible </a:t>
            </a:r>
          </a:p>
        </p:txBody>
      </p:sp>
      <p:pic>
        <p:nvPicPr>
          <p:cNvPr id="35845" name="Picture 4"/>
          <p:cNvPicPr>
            <a:picLocks noChangeAspect="1" noChangeArrowheads="1"/>
          </p:cNvPicPr>
          <p:nvPr/>
        </p:nvPicPr>
        <p:blipFill>
          <a:blip r:embed="rId3">
            <a:extLst>
              <a:ext uri="{28A0092B-C50C-407E-A947-70E740481C1C}">
                <a14:useLocalDpi xmlns:a14="http://schemas.microsoft.com/office/drawing/2010/main" xmlns="" val="0"/>
              </a:ext>
            </a:extLst>
          </a:blip>
          <a:srcRect t="3305" b="11467"/>
          <a:stretch>
            <a:fillRect/>
          </a:stretch>
        </p:blipFill>
        <p:spPr bwMode="auto">
          <a:xfrm>
            <a:off x="323850" y="1268413"/>
            <a:ext cx="8280400" cy="3960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846"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1C7821B-E600-4035-9443-C4EDEA41F699}" type="datetime1">
              <a:rPr lang="en-US"/>
              <a:pPr eaLnBrk="1" hangingPunct="1"/>
              <a:t>11/11/2014</a:t>
            </a:fld>
            <a:endParaRPr lang="en-US"/>
          </a:p>
        </p:txBody>
      </p:sp>
      <p:sp>
        <p:nvSpPr>
          <p:cNvPr id="35847"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4"/>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15FA6D9-AB8D-47E5-9AB4-7049483E414E}" type="slidenum">
              <a:rPr lang="en-GB" smtClean="0"/>
              <a:pPr eaLnBrk="1" hangingPunct="1"/>
              <a:t>34</a:t>
            </a:fld>
            <a:endParaRPr lang="en-GB" smtClean="0"/>
          </a:p>
        </p:txBody>
      </p:sp>
      <p:pic>
        <p:nvPicPr>
          <p:cNvPr id="36867" name="Picture 2" descr="Zone_of_Equivalence"/>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1773238"/>
            <a:ext cx="8893175" cy="4895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68" name="Rectangle 3"/>
          <p:cNvSpPr>
            <a:spLocks noGrp="1" noChangeArrowheads="1"/>
          </p:cNvSpPr>
          <p:nvPr>
            <p:ph type="title"/>
          </p:nvPr>
        </p:nvSpPr>
        <p:spPr>
          <a:xfrm>
            <a:off x="0" y="0"/>
            <a:ext cx="9144000" cy="1844675"/>
          </a:xfrm>
        </p:spPr>
        <p:txBody>
          <a:bodyPr/>
          <a:lstStyle/>
          <a:p>
            <a:pPr eaLnBrk="1" hangingPunct="1"/>
            <a:r>
              <a:rPr lang="en-US" sz="5400" b="1" smtClean="0">
                <a:solidFill>
                  <a:srgbClr val="FF0000"/>
                </a:solidFill>
              </a:rPr>
              <a:t>Equivalence point: </a:t>
            </a:r>
            <a:br>
              <a:rPr lang="en-US" sz="5400" b="1" smtClean="0">
                <a:solidFill>
                  <a:srgbClr val="FF0000"/>
                </a:solidFill>
              </a:rPr>
            </a:br>
            <a:r>
              <a:rPr lang="en-US" sz="3200" smtClean="0">
                <a:solidFill>
                  <a:srgbClr val="FF0000"/>
                </a:solidFill>
              </a:rPr>
              <a:t>(suitable proportion between the virus particles and RBCs)</a:t>
            </a:r>
          </a:p>
        </p:txBody>
      </p:sp>
      <p:sp>
        <p:nvSpPr>
          <p:cNvPr id="36869"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8EC874B-7FB1-4507-8EC5-C2077DA5EF05}" type="datetime1">
              <a:rPr lang="en-US"/>
              <a:pPr eaLnBrk="1" hangingPunct="1"/>
              <a:t>11/11/2014</a:t>
            </a:fld>
            <a:endParaRPr lang="en-US"/>
          </a:p>
        </p:txBody>
      </p:sp>
      <p:sp>
        <p:nvSpPr>
          <p:cNvPr id="36870"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ctrTitle"/>
          </p:nvPr>
        </p:nvSpPr>
        <p:spPr>
          <a:xfrm>
            <a:off x="682625" y="2636838"/>
            <a:ext cx="8353425" cy="647700"/>
          </a:xfrm>
        </p:spPr>
        <p:txBody>
          <a:bodyPr/>
          <a:lstStyle/>
          <a:p>
            <a:pPr marL="762000" indent="-762000" eaLnBrk="1" hangingPunct="1">
              <a:defRPr/>
            </a:pPr>
            <a:r>
              <a:rPr lang="en-US" sz="2400" dirty="0" smtClean="0"/>
              <a:t/>
            </a:r>
            <a:br>
              <a:rPr lang="en-US" sz="2400" dirty="0" smtClean="0"/>
            </a:br>
            <a:r>
              <a:rPr lang="en-US" sz="2800" b="1" dirty="0" smtClean="0">
                <a:solidFill>
                  <a:srgbClr val="FF0000"/>
                </a:solidFill>
                <a:effectLst>
                  <a:outerShdw blurRad="38100" dist="38100" dir="2700000" algn="tl">
                    <a:srgbClr val="000000">
                      <a:alpha val="43137"/>
                    </a:srgbClr>
                  </a:outerShdw>
                </a:effectLst>
              </a:rPr>
              <a:t>Negative control well (only RBCs+ buffer) (no Haemagglutinnins)</a:t>
            </a:r>
            <a:br>
              <a:rPr lang="en-US" sz="2800" b="1" dirty="0" smtClean="0">
                <a:solidFill>
                  <a:srgbClr val="FF0000"/>
                </a:solidFill>
                <a:effectLst>
                  <a:outerShdw blurRad="38100" dist="38100" dir="2700000" algn="tl">
                    <a:srgbClr val="000000">
                      <a:alpha val="43137"/>
                    </a:srgbClr>
                  </a:outerShdw>
                </a:effectLst>
              </a:rPr>
            </a:br>
            <a:r>
              <a:rPr lang="en-US" sz="4000" dirty="0" smtClean="0"/>
              <a:t> </a:t>
            </a:r>
            <a:r>
              <a:rPr lang="en-US" sz="2800" dirty="0" smtClean="0"/>
              <a:t>                                              </a:t>
            </a:r>
          </a:p>
        </p:txBody>
      </p:sp>
      <p:sp>
        <p:nvSpPr>
          <p:cNvPr id="37891" name="Rectangle 3"/>
          <p:cNvSpPr>
            <a:spLocks noGrp="1" noChangeArrowheads="1"/>
          </p:cNvSpPr>
          <p:nvPr>
            <p:ph type="subTitle" idx="1"/>
          </p:nvPr>
        </p:nvSpPr>
        <p:spPr>
          <a:xfrm>
            <a:off x="900113" y="6092825"/>
            <a:ext cx="7920037" cy="504825"/>
          </a:xfrm>
        </p:spPr>
        <p:txBody>
          <a:bodyPr/>
          <a:lstStyle/>
          <a:p>
            <a:pPr eaLnBrk="1" hangingPunct="1"/>
            <a:r>
              <a:rPr lang="en-US" sz="2400" smtClean="0"/>
              <a:t>Positive control well (contains haemagglutinin)</a:t>
            </a:r>
          </a:p>
        </p:txBody>
      </p:sp>
      <p:pic>
        <p:nvPicPr>
          <p:cNvPr id="37892" name="Picture 4" descr="ac802e0k"/>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042988" y="0"/>
            <a:ext cx="7200900" cy="2420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893" name="Picture 5" descr="ac802e0l"/>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042988" y="3284538"/>
            <a:ext cx="7273925" cy="2736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5"/>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BE4634A-E99F-4EFF-862F-B4AF1789FECE}" type="slidenum">
              <a:rPr lang="en-GB" smtClean="0"/>
              <a:pPr eaLnBrk="1" hangingPunct="1"/>
              <a:t>36</a:t>
            </a:fld>
            <a:endParaRPr lang="en-GB" smtClean="0"/>
          </a:p>
        </p:txBody>
      </p:sp>
      <p:sp>
        <p:nvSpPr>
          <p:cNvPr id="18435" name="Rectangle 2"/>
          <p:cNvSpPr>
            <a:spLocks noGrp="1" noChangeArrowheads="1"/>
          </p:cNvSpPr>
          <p:nvPr>
            <p:ph type="title"/>
          </p:nvPr>
        </p:nvSpPr>
        <p:spPr/>
        <p:txBody>
          <a:bodyPr/>
          <a:lstStyle/>
          <a:p>
            <a:pPr eaLnBrk="1" hangingPunct="1">
              <a:defRPr/>
            </a:pPr>
            <a:r>
              <a:rPr lang="en-US" sz="5400" b="1" dirty="0" smtClean="0">
                <a:solidFill>
                  <a:srgbClr val="FF0000"/>
                </a:solidFill>
                <a:effectLst>
                  <a:outerShdw blurRad="38100" dist="38100" dir="2700000" algn="tl">
                    <a:srgbClr val="000000">
                      <a:alpha val="43137"/>
                    </a:srgbClr>
                  </a:outerShdw>
                </a:effectLst>
              </a:rPr>
              <a:t>Readings The results </a:t>
            </a:r>
          </a:p>
        </p:txBody>
      </p:sp>
      <p:sp>
        <p:nvSpPr>
          <p:cNvPr id="38916" name="Rectangle 3"/>
          <p:cNvSpPr>
            <a:spLocks noGrp="1" noChangeArrowheads="1"/>
          </p:cNvSpPr>
          <p:nvPr>
            <p:ph type="body" idx="1"/>
          </p:nvPr>
        </p:nvSpPr>
        <p:spPr>
          <a:xfrm>
            <a:off x="0" y="1341438"/>
            <a:ext cx="8893175" cy="5516562"/>
          </a:xfrm>
        </p:spPr>
        <p:txBody>
          <a:bodyPr/>
          <a:lstStyle/>
          <a:p>
            <a:pPr marL="609600" indent="-609600" eaLnBrk="1" hangingPunct="1">
              <a:lnSpc>
                <a:spcPct val="90000"/>
              </a:lnSpc>
            </a:pPr>
            <a:r>
              <a:rPr lang="en-US" b="1" smtClean="0"/>
              <a:t>Titer:</a:t>
            </a:r>
            <a:r>
              <a:rPr lang="en-US" smtClean="0"/>
              <a:t> The maximum dilution that gives visible agglutination.</a:t>
            </a:r>
          </a:p>
          <a:p>
            <a:pPr marL="609600" indent="-609600" eaLnBrk="1" hangingPunct="1">
              <a:lnSpc>
                <a:spcPct val="90000"/>
              </a:lnSpc>
            </a:pPr>
            <a:r>
              <a:rPr lang="en-US" b="1" smtClean="0"/>
              <a:t>The end point:</a:t>
            </a:r>
            <a:r>
              <a:rPr lang="en-US" smtClean="0"/>
              <a:t> is the well with the lowest concentration of the virus where there is haemagglutination</a:t>
            </a:r>
          </a:p>
          <a:p>
            <a:pPr marL="609600" indent="-609600" eaLnBrk="1" hangingPunct="1">
              <a:lnSpc>
                <a:spcPct val="90000"/>
              </a:lnSpc>
              <a:buFontTx/>
              <a:buNone/>
            </a:pPr>
            <a:r>
              <a:rPr lang="en-US" sz="2000" smtClean="0"/>
              <a:t>   2      4       8       16      32     64    128     256  512   1024    2048  4096  </a:t>
            </a:r>
          </a:p>
          <a:p>
            <a:pPr marL="609600" indent="-609600" eaLnBrk="1" hangingPunct="1">
              <a:lnSpc>
                <a:spcPct val="90000"/>
              </a:lnSpc>
              <a:buFontTx/>
              <a:buNone/>
            </a:pPr>
            <a:endParaRPr lang="en-US" sz="2000" smtClean="0"/>
          </a:p>
          <a:p>
            <a:pPr marL="609600" indent="-609600" eaLnBrk="1" hangingPunct="1">
              <a:lnSpc>
                <a:spcPct val="90000"/>
              </a:lnSpc>
              <a:buFontTx/>
              <a:buNone/>
            </a:pPr>
            <a:endParaRPr lang="en-US" sz="2000" smtClean="0"/>
          </a:p>
          <a:p>
            <a:pPr marL="609600" indent="-609600" eaLnBrk="1" hangingPunct="1">
              <a:lnSpc>
                <a:spcPct val="90000"/>
              </a:lnSpc>
              <a:buFontTx/>
              <a:buNone/>
            </a:pPr>
            <a:endParaRPr lang="en-US" sz="2000" smtClean="0"/>
          </a:p>
          <a:p>
            <a:pPr marL="609600" indent="-609600" eaLnBrk="1" hangingPunct="1">
              <a:lnSpc>
                <a:spcPct val="90000"/>
              </a:lnSpc>
              <a:buFontTx/>
              <a:buNone/>
            </a:pPr>
            <a:r>
              <a:rPr lang="en-US" smtClean="0"/>
              <a:t>The HA titer of this virus in this row is 256 or 2</a:t>
            </a:r>
            <a:r>
              <a:rPr lang="en-US" baseline="30000" smtClean="0"/>
              <a:t>8</a:t>
            </a:r>
          </a:p>
          <a:p>
            <a:pPr marL="609600" indent="-609600" eaLnBrk="1" hangingPunct="1">
              <a:lnSpc>
                <a:spcPct val="90000"/>
              </a:lnSpc>
              <a:buFontTx/>
              <a:buNone/>
            </a:pPr>
            <a:r>
              <a:rPr lang="en-US" smtClean="0"/>
              <a:t>(1:256 dilution contains </a:t>
            </a:r>
            <a:r>
              <a:rPr lang="en-US" b="1" smtClean="0">
                <a:solidFill>
                  <a:srgbClr val="FF0000"/>
                </a:solidFill>
              </a:rPr>
              <a:t>(1 HA unit) </a:t>
            </a:r>
            <a:r>
              <a:rPr lang="en-US" smtClean="0"/>
              <a:t>(one haemagglutinating unit) </a:t>
            </a:r>
          </a:p>
        </p:txBody>
      </p:sp>
      <p:sp>
        <p:nvSpPr>
          <p:cNvPr id="38917" name="Rectangle 4"/>
          <p:cNvSpPr>
            <a:spLocks noChangeArrowheads="1"/>
          </p:cNvSpPr>
          <p:nvPr/>
        </p:nvSpPr>
        <p:spPr bwMode="auto">
          <a:xfrm>
            <a:off x="0" y="4437063"/>
            <a:ext cx="8893175" cy="649287"/>
          </a:xfrm>
          <a:prstGeom prst="rect">
            <a:avLst/>
          </a:prstGeom>
          <a:solidFill>
            <a:srgbClr val="FFFFFF"/>
          </a:solidFill>
          <a:ln w="9525">
            <a:solidFill>
              <a:srgbClr val="000000"/>
            </a:solidFill>
            <a:miter lim="800000"/>
            <a:headEnd/>
            <a:tailEnd/>
          </a:ln>
        </p:spPr>
        <p:txBody>
          <a:bodyPr/>
          <a:lstStyle/>
          <a:p>
            <a:endParaRPr lang="en-IN"/>
          </a:p>
        </p:txBody>
      </p:sp>
      <p:sp>
        <p:nvSpPr>
          <p:cNvPr id="38918" name="Oval 5"/>
          <p:cNvSpPr>
            <a:spLocks noChangeArrowheads="1"/>
          </p:cNvSpPr>
          <p:nvPr/>
        </p:nvSpPr>
        <p:spPr bwMode="auto">
          <a:xfrm>
            <a:off x="250825" y="4652963"/>
            <a:ext cx="342900" cy="342900"/>
          </a:xfrm>
          <a:prstGeom prst="ellipse">
            <a:avLst/>
          </a:prstGeom>
          <a:solidFill>
            <a:srgbClr val="FF6600"/>
          </a:solidFill>
          <a:ln w="9525">
            <a:solidFill>
              <a:srgbClr val="000000"/>
            </a:solidFill>
            <a:round/>
            <a:headEnd/>
            <a:tailEnd/>
          </a:ln>
        </p:spPr>
        <p:txBody>
          <a:bodyPr/>
          <a:lstStyle/>
          <a:p>
            <a:endParaRPr lang="en-IN"/>
          </a:p>
        </p:txBody>
      </p:sp>
      <p:sp>
        <p:nvSpPr>
          <p:cNvPr id="38919" name="Oval 6"/>
          <p:cNvSpPr>
            <a:spLocks noChangeArrowheads="1"/>
          </p:cNvSpPr>
          <p:nvPr/>
        </p:nvSpPr>
        <p:spPr bwMode="auto">
          <a:xfrm>
            <a:off x="827088" y="4652963"/>
            <a:ext cx="342900" cy="342900"/>
          </a:xfrm>
          <a:prstGeom prst="ellipse">
            <a:avLst/>
          </a:prstGeom>
          <a:solidFill>
            <a:srgbClr val="FF6600"/>
          </a:solidFill>
          <a:ln w="9525">
            <a:solidFill>
              <a:srgbClr val="000000"/>
            </a:solidFill>
            <a:round/>
            <a:headEnd/>
            <a:tailEnd/>
          </a:ln>
        </p:spPr>
        <p:txBody>
          <a:bodyPr/>
          <a:lstStyle/>
          <a:p>
            <a:endParaRPr lang="en-IN"/>
          </a:p>
        </p:txBody>
      </p:sp>
      <p:sp>
        <p:nvSpPr>
          <p:cNvPr id="38920" name="Oval 7"/>
          <p:cNvSpPr>
            <a:spLocks noChangeArrowheads="1"/>
          </p:cNvSpPr>
          <p:nvPr/>
        </p:nvSpPr>
        <p:spPr bwMode="auto">
          <a:xfrm>
            <a:off x="2700338" y="4652963"/>
            <a:ext cx="342900" cy="342900"/>
          </a:xfrm>
          <a:prstGeom prst="ellipse">
            <a:avLst/>
          </a:prstGeom>
          <a:solidFill>
            <a:srgbClr val="FF6600"/>
          </a:solidFill>
          <a:ln w="9525">
            <a:solidFill>
              <a:srgbClr val="000000"/>
            </a:solidFill>
            <a:round/>
            <a:headEnd/>
            <a:tailEnd/>
          </a:ln>
        </p:spPr>
        <p:txBody>
          <a:bodyPr/>
          <a:lstStyle/>
          <a:p>
            <a:endParaRPr lang="en-IN"/>
          </a:p>
        </p:txBody>
      </p:sp>
      <p:sp>
        <p:nvSpPr>
          <p:cNvPr id="38921" name="Oval 8"/>
          <p:cNvSpPr>
            <a:spLocks noChangeArrowheads="1"/>
          </p:cNvSpPr>
          <p:nvPr/>
        </p:nvSpPr>
        <p:spPr bwMode="auto">
          <a:xfrm>
            <a:off x="3419475" y="4652963"/>
            <a:ext cx="342900" cy="342900"/>
          </a:xfrm>
          <a:prstGeom prst="ellipse">
            <a:avLst/>
          </a:prstGeom>
          <a:solidFill>
            <a:srgbClr val="FF6600"/>
          </a:solidFill>
          <a:ln w="9525">
            <a:solidFill>
              <a:srgbClr val="000000"/>
            </a:solidFill>
            <a:round/>
            <a:headEnd/>
            <a:tailEnd/>
          </a:ln>
        </p:spPr>
        <p:txBody>
          <a:bodyPr/>
          <a:lstStyle/>
          <a:p>
            <a:endParaRPr lang="en-IN"/>
          </a:p>
        </p:txBody>
      </p:sp>
      <p:sp>
        <p:nvSpPr>
          <p:cNvPr id="38922" name="Oval 9"/>
          <p:cNvSpPr>
            <a:spLocks noChangeArrowheads="1"/>
          </p:cNvSpPr>
          <p:nvPr/>
        </p:nvSpPr>
        <p:spPr bwMode="auto">
          <a:xfrm>
            <a:off x="1403350" y="4652963"/>
            <a:ext cx="342900" cy="342900"/>
          </a:xfrm>
          <a:prstGeom prst="ellipse">
            <a:avLst/>
          </a:prstGeom>
          <a:solidFill>
            <a:srgbClr val="FF6600"/>
          </a:solidFill>
          <a:ln w="9525">
            <a:solidFill>
              <a:srgbClr val="000000"/>
            </a:solidFill>
            <a:round/>
            <a:headEnd/>
            <a:tailEnd/>
          </a:ln>
        </p:spPr>
        <p:txBody>
          <a:bodyPr/>
          <a:lstStyle/>
          <a:p>
            <a:endParaRPr lang="en-IN"/>
          </a:p>
        </p:txBody>
      </p:sp>
      <p:sp>
        <p:nvSpPr>
          <p:cNvPr id="38923" name="Oval 10"/>
          <p:cNvSpPr>
            <a:spLocks noChangeArrowheads="1"/>
          </p:cNvSpPr>
          <p:nvPr/>
        </p:nvSpPr>
        <p:spPr bwMode="auto">
          <a:xfrm>
            <a:off x="2124075" y="4652963"/>
            <a:ext cx="342900" cy="342900"/>
          </a:xfrm>
          <a:prstGeom prst="ellipse">
            <a:avLst/>
          </a:prstGeom>
          <a:solidFill>
            <a:srgbClr val="FF6600"/>
          </a:solidFill>
          <a:ln w="9525">
            <a:solidFill>
              <a:srgbClr val="000000"/>
            </a:solidFill>
            <a:round/>
            <a:headEnd/>
            <a:tailEnd/>
          </a:ln>
        </p:spPr>
        <p:txBody>
          <a:bodyPr/>
          <a:lstStyle/>
          <a:p>
            <a:endParaRPr lang="en-IN"/>
          </a:p>
        </p:txBody>
      </p:sp>
      <p:sp>
        <p:nvSpPr>
          <p:cNvPr id="38924" name="Oval 11"/>
          <p:cNvSpPr>
            <a:spLocks noChangeArrowheads="1"/>
          </p:cNvSpPr>
          <p:nvPr/>
        </p:nvSpPr>
        <p:spPr bwMode="auto">
          <a:xfrm>
            <a:off x="4067175" y="4652963"/>
            <a:ext cx="342900" cy="342900"/>
          </a:xfrm>
          <a:prstGeom prst="ellipse">
            <a:avLst/>
          </a:prstGeom>
          <a:solidFill>
            <a:srgbClr val="FF6600"/>
          </a:solidFill>
          <a:ln w="9525">
            <a:solidFill>
              <a:srgbClr val="000000"/>
            </a:solidFill>
            <a:round/>
            <a:headEnd/>
            <a:tailEnd/>
          </a:ln>
        </p:spPr>
        <p:txBody>
          <a:bodyPr/>
          <a:lstStyle/>
          <a:p>
            <a:endParaRPr lang="en-IN"/>
          </a:p>
        </p:txBody>
      </p:sp>
      <p:sp>
        <p:nvSpPr>
          <p:cNvPr id="38925" name="Oval 12"/>
          <p:cNvSpPr>
            <a:spLocks noChangeArrowheads="1"/>
          </p:cNvSpPr>
          <p:nvPr/>
        </p:nvSpPr>
        <p:spPr bwMode="auto">
          <a:xfrm>
            <a:off x="4787900" y="4652963"/>
            <a:ext cx="342900" cy="342900"/>
          </a:xfrm>
          <a:prstGeom prst="ellipse">
            <a:avLst/>
          </a:prstGeom>
          <a:solidFill>
            <a:srgbClr val="FF6600"/>
          </a:solidFill>
          <a:ln w="9525">
            <a:solidFill>
              <a:srgbClr val="000000"/>
            </a:solidFill>
            <a:round/>
            <a:headEnd/>
            <a:tailEnd/>
          </a:ln>
        </p:spPr>
        <p:txBody>
          <a:bodyPr/>
          <a:lstStyle/>
          <a:p>
            <a:endParaRPr lang="en-IN"/>
          </a:p>
        </p:txBody>
      </p:sp>
      <p:sp>
        <p:nvSpPr>
          <p:cNvPr id="38926" name="Oval 13"/>
          <p:cNvSpPr>
            <a:spLocks noChangeArrowheads="1"/>
          </p:cNvSpPr>
          <p:nvPr/>
        </p:nvSpPr>
        <p:spPr bwMode="auto">
          <a:xfrm>
            <a:off x="5508625" y="4652963"/>
            <a:ext cx="358775" cy="342900"/>
          </a:xfrm>
          <a:prstGeom prst="ellipse">
            <a:avLst/>
          </a:prstGeom>
          <a:solidFill>
            <a:srgbClr val="FFFFFF"/>
          </a:solidFill>
          <a:ln w="9525">
            <a:solidFill>
              <a:srgbClr val="000000"/>
            </a:solidFill>
            <a:round/>
            <a:headEnd/>
            <a:tailEnd/>
          </a:ln>
        </p:spPr>
        <p:txBody>
          <a:bodyPr/>
          <a:lstStyle/>
          <a:p>
            <a:endParaRPr lang="en-IN"/>
          </a:p>
        </p:txBody>
      </p:sp>
      <p:sp>
        <p:nvSpPr>
          <p:cNvPr id="38927" name="Oval 14"/>
          <p:cNvSpPr>
            <a:spLocks noChangeArrowheads="1"/>
          </p:cNvSpPr>
          <p:nvPr/>
        </p:nvSpPr>
        <p:spPr bwMode="auto">
          <a:xfrm>
            <a:off x="6227763" y="4652963"/>
            <a:ext cx="342900" cy="342900"/>
          </a:xfrm>
          <a:prstGeom prst="ellipse">
            <a:avLst/>
          </a:prstGeom>
          <a:solidFill>
            <a:srgbClr val="FFFFFF"/>
          </a:solidFill>
          <a:ln w="9525">
            <a:solidFill>
              <a:srgbClr val="000000"/>
            </a:solidFill>
            <a:round/>
            <a:headEnd/>
            <a:tailEnd/>
          </a:ln>
        </p:spPr>
        <p:txBody>
          <a:bodyPr/>
          <a:lstStyle/>
          <a:p>
            <a:endParaRPr lang="en-IN"/>
          </a:p>
        </p:txBody>
      </p:sp>
      <p:sp>
        <p:nvSpPr>
          <p:cNvPr id="38928" name="Oval 15"/>
          <p:cNvSpPr>
            <a:spLocks noChangeArrowheads="1"/>
          </p:cNvSpPr>
          <p:nvPr/>
        </p:nvSpPr>
        <p:spPr bwMode="auto">
          <a:xfrm>
            <a:off x="7019925" y="4652963"/>
            <a:ext cx="342900" cy="342900"/>
          </a:xfrm>
          <a:prstGeom prst="ellipse">
            <a:avLst/>
          </a:prstGeom>
          <a:solidFill>
            <a:srgbClr val="FFFFFF"/>
          </a:solidFill>
          <a:ln w="9525">
            <a:solidFill>
              <a:srgbClr val="000000"/>
            </a:solidFill>
            <a:round/>
            <a:headEnd/>
            <a:tailEnd/>
          </a:ln>
        </p:spPr>
        <p:txBody>
          <a:bodyPr/>
          <a:lstStyle/>
          <a:p>
            <a:endParaRPr lang="en-IN"/>
          </a:p>
        </p:txBody>
      </p:sp>
      <p:sp>
        <p:nvSpPr>
          <p:cNvPr id="38929" name="Oval 16"/>
          <p:cNvSpPr>
            <a:spLocks noChangeArrowheads="1"/>
          </p:cNvSpPr>
          <p:nvPr/>
        </p:nvSpPr>
        <p:spPr bwMode="auto">
          <a:xfrm>
            <a:off x="7740650" y="4652963"/>
            <a:ext cx="342900" cy="342900"/>
          </a:xfrm>
          <a:prstGeom prst="ellipse">
            <a:avLst/>
          </a:prstGeom>
          <a:solidFill>
            <a:srgbClr val="FFFFFF"/>
          </a:solidFill>
          <a:ln w="9525">
            <a:solidFill>
              <a:srgbClr val="000000"/>
            </a:solidFill>
            <a:round/>
            <a:headEnd/>
            <a:tailEnd/>
          </a:ln>
        </p:spPr>
        <p:txBody>
          <a:bodyPr/>
          <a:lstStyle/>
          <a:p>
            <a:endParaRPr lang="en-IN"/>
          </a:p>
        </p:txBody>
      </p:sp>
      <p:sp>
        <p:nvSpPr>
          <p:cNvPr id="38930" name="Oval 17"/>
          <p:cNvSpPr>
            <a:spLocks noChangeArrowheads="1"/>
          </p:cNvSpPr>
          <p:nvPr/>
        </p:nvSpPr>
        <p:spPr bwMode="auto">
          <a:xfrm>
            <a:off x="6372225" y="4724400"/>
            <a:ext cx="71438" cy="217488"/>
          </a:xfrm>
          <a:prstGeom prst="ellipse">
            <a:avLst/>
          </a:prstGeom>
          <a:solidFill>
            <a:srgbClr val="000000"/>
          </a:solidFill>
          <a:ln w="9525">
            <a:solidFill>
              <a:srgbClr val="000000"/>
            </a:solidFill>
            <a:round/>
            <a:headEnd/>
            <a:tailEnd/>
          </a:ln>
        </p:spPr>
        <p:txBody>
          <a:bodyPr/>
          <a:lstStyle/>
          <a:p>
            <a:endParaRPr lang="en-IN"/>
          </a:p>
        </p:txBody>
      </p:sp>
      <p:sp>
        <p:nvSpPr>
          <p:cNvPr id="38931" name="Oval 18"/>
          <p:cNvSpPr>
            <a:spLocks noChangeArrowheads="1"/>
          </p:cNvSpPr>
          <p:nvPr/>
        </p:nvSpPr>
        <p:spPr bwMode="auto">
          <a:xfrm flipV="1">
            <a:off x="5651500" y="4724400"/>
            <a:ext cx="73025" cy="217488"/>
          </a:xfrm>
          <a:prstGeom prst="ellipse">
            <a:avLst/>
          </a:prstGeom>
          <a:solidFill>
            <a:srgbClr val="000000"/>
          </a:solidFill>
          <a:ln w="9525">
            <a:solidFill>
              <a:srgbClr val="000000"/>
            </a:solidFill>
            <a:round/>
            <a:headEnd/>
            <a:tailEnd/>
          </a:ln>
        </p:spPr>
        <p:txBody>
          <a:bodyPr/>
          <a:lstStyle/>
          <a:p>
            <a:endParaRPr lang="en-IN"/>
          </a:p>
        </p:txBody>
      </p:sp>
      <p:sp>
        <p:nvSpPr>
          <p:cNvPr id="38932" name="Oval 19"/>
          <p:cNvSpPr>
            <a:spLocks noChangeArrowheads="1"/>
          </p:cNvSpPr>
          <p:nvPr/>
        </p:nvSpPr>
        <p:spPr bwMode="auto">
          <a:xfrm flipH="1" flipV="1">
            <a:off x="7164388" y="4724400"/>
            <a:ext cx="71437" cy="217488"/>
          </a:xfrm>
          <a:prstGeom prst="ellipse">
            <a:avLst/>
          </a:prstGeom>
          <a:solidFill>
            <a:srgbClr val="000000"/>
          </a:solidFill>
          <a:ln w="9525">
            <a:solidFill>
              <a:srgbClr val="000000"/>
            </a:solidFill>
            <a:round/>
            <a:headEnd/>
            <a:tailEnd/>
          </a:ln>
        </p:spPr>
        <p:txBody>
          <a:bodyPr/>
          <a:lstStyle/>
          <a:p>
            <a:endParaRPr lang="en-IN"/>
          </a:p>
        </p:txBody>
      </p:sp>
      <p:sp>
        <p:nvSpPr>
          <p:cNvPr id="38933" name="Oval 20"/>
          <p:cNvSpPr>
            <a:spLocks noChangeArrowheads="1"/>
          </p:cNvSpPr>
          <p:nvPr/>
        </p:nvSpPr>
        <p:spPr bwMode="auto">
          <a:xfrm>
            <a:off x="7885113" y="4724400"/>
            <a:ext cx="71437" cy="217488"/>
          </a:xfrm>
          <a:prstGeom prst="ellipse">
            <a:avLst/>
          </a:prstGeom>
          <a:solidFill>
            <a:srgbClr val="000000"/>
          </a:solidFill>
          <a:ln w="9525">
            <a:solidFill>
              <a:srgbClr val="000000"/>
            </a:solidFill>
            <a:round/>
            <a:headEnd/>
            <a:tailEnd/>
          </a:ln>
        </p:spPr>
        <p:txBody>
          <a:bodyPr/>
          <a:lstStyle/>
          <a:p>
            <a:endParaRPr lang="en-IN"/>
          </a:p>
        </p:txBody>
      </p:sp>
      <p:sp>
        <p:nvSpPr>
          <p:cNvPr id="38934"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33B9D7E-649A-4625-91BB-703DD50BD8B1}" type="datetime1">
              <a:rPr lang="en-US"/>
              <a:pPr eaLnBrk="1" hangingPunct="1"/>
              <a:t>11/11/2014</a:t>
            </a:fld>
            <a:endParaRPr lang="en-US"/>
          </a:p>
        </p:txBody>
      </p:sp>
      <p:sp>
        <p:nvSpPr>
          <p:cNvPr id="38935"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4"/>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4172760-1B1E-49FC-925C-C21D19B5AE78}" type="slidenum">
              <a:rPr lang="en-GB" smtClean="0"/>
              <a:pPr eaLnBrk="1" hangingPunct="1"/>
              <a:t>37</a:t>
            </a:fld>
            <a:endParaRPr lang="en-GB" smtClean="0"/>
          </a:p>
        </p:txBody>
      </p:sp>
      <p:sp>
        <p:nvSpPr>
          <p:cNvPr id="39939" name="Rectangle 2"/>
          <p:cNvSpPr>
            <a:spLocks noGrp="1" noChangeArrowheads="1"/>
          </p:cNvSpPr>
          <p:nvPr>
            <p:ph type="title"/>
          </p:nvPr>
        </p:nvSpPr>
        <p:spPr>
          <a:xfrm>
            <a:off x="457200" y="0"/>
            <a:ext cx="8229600" cy="836613"/>
          </a:xfrm>
        </p:spPr>
        <p:txBody>
          <a:bodyPr/>
          <a:lstStyle/>
          <a:p>
            <a:pPr eaLnBrk="1" hangingPunct="1"/>
            <a:r>
              <a:rPr lang="en-US" b="1" smtClean="0">
                <a:solidFill>
                  <a:srgbClr val="FF0000"/>
                </a:solidFill>
              </a:rPr>
              <a:t>Example of readings  </a:t>
            </a:r>
          </a:p>
        </p:txBody>
      </p:sp>
      <p:pic>
        <p:nvPicPr>
          <p:cNvPr id="39940" name="Picture 3" descr="rx-8"/>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00113" y="765175"/>
            <a:ext cx="7488237" cy="403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941" name="Picture 4" descr="fig1a"/>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547813" y="4868863"/>
            <a:ext cx="5832475" cy="172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942" name="Rectangle 5"/>
          <p:cNvSpPr>
            <a:spLocks noChangeArrowheads="1"/>
          </p:cNvSpPr>
          <p:nvPr/>
        </p:nvSpPr>
        <p:spPr bwMode="auto">
          <a:xfrm>
            <a:off x="1835150" y="3573463"/>
            <a:ext cx="4643438" cy="287337"/>
          </a:xfrm>
          <a:prstGeom prst="rect">
            <a:avLst/>
          </a:prstGeom>
          <a:noFill/>
          <a:ln w="47625">
            <a:solidFill>
              <a:srgbClr val="0000FF"/>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a:p>
        </p:txBody>
      </p:sp>
      <p:sp>
        <p:nvSpPr>
          <p:cNvPr id="39943"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517BB32-5DCD-4B8D-B605-A13CA8D651C2}" type="datetime1">
              <a:rPr lang="en-US"/>
              <a:pPr eaLnBrk="1" hangingPunct="1"/>
              <a:t>11/11/2014</a:t>
            </a:fld>
            <a:endParaRPr lang="en-US"/>
          </a:p>
        </p:txBody>
      </p:sp>
      <p:sp>
        <p:nvSpPr>
          <p:cNvPr id="39944"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3465513" y="5589588"/>
            <a:ext cx="252730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a:r>
              <a:rPr lang="en-US" b="1"/>
              <a:t>Titer = 32 HA units/ml</a:t>
            </a:r>
          </a:p>
        </p:txBody>
      </p:sp>
      <p:sp>
        <p:nvSpPr>
          <p:cNvPr id="40963" name="Text Box 3"/>
          <p:cNvSpPr txBox="1">
            <a:spLocks noChangeArrowheads="1"/>
          </p:cNvSpPr>
          <p:nvPr/>
        </p:nvSpPr>
        <p:spPr bwMode="auto">
          <a:xfrm>
            <a:off x="2819400" y="304800"/>
            <a:ext cx="3921125"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a:r>
              <a:rPr lang="en-US" sz="2000" b="1"/>
              <a:t>Hemagglutination test: method</a:t>
            </a:r>
          </a:p>
        </p:txBody>
      </p:sp>
      <p:sp>
        <p:nvSpPr>
          <p:cNvPr id="40964" name="Oval 4"/>
          <p:cNvSpPr>
            <a:spLocks noChangeArrowheads="1"/>
          </p:cNvSpPr>
          <p:nvPr/>
        </p:nvSpPr>
        <p:spPr bwMode="auto">
          <a:xfrm>
            <a:off x="2062163" y="3594100"/>
            <a:ext cx="895350" cy="784225"/>
          </a:xfrm>
          <a:prstGeom prst="ellipse">
            <a:avLst/>
          </a:prstGeom>
          <a:noFill/>
          <a:ln w="254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40965" name="Rectangle 5"/>
          <p:cNvSpPr>
            <a:spLocks noChangeArrowheads="1"/>
          </p:cNvSpPr>
          <p:nvPr/>
        </p:nvSpPr>
        <p:spPr bwMode="auto">
          <a:xfrm>
            <a:off x="2011363" y="3559175"/>
            <a:ext cx="1001712" cy="47148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l"/>
            <a:endParaRPr lang="en-US"/>
          </a:p>
        </p:txBody>
      </p:sp>
      <p:sp>
        <p:nvSpPr>
          <p:cNvPr id="40966" name="Oval 6"/>
          <p:cNvSpPr>
            <a:spLocks noChangeArrowheads="1"/>
          </p:cNvSpPr>
          <p:nvPr/>
        </p:nvSpPr>
        <p:spPr bwMode="auto">
          <a:xfrm>
            <a:off x="2109788" y="4019550"/>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0967" name="Oval 7"/>
          <p:cNvSpPr>
            <a:spLocks noChangeArrowheads="1"/>
          </p:cNvSpPr>
          <p:nvPr/>
        </p:nvSpPr>
        <p:spPr bwMode="auto">
          <a:xfrm>
            <a:off x="2232025" y="4162425"/>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0968" name="Oval 8"/>
          <p:cNvSpPr>
            <a:spLocks noChangeArrowheads="1"/>
          </p:cNvSpPr>
          <p:nvPr/>
        </p:nvSpPr>
        <p:spPr bwMode="auto">
          <a:xfrm>
            <a:off x="2435225" y="4211638"/>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0969" name="Oval 9"/>
          <p:cNvSpPr>
            <a:spLocks noChangeArrowheads="1"/>
          </p:cNvSpPr>
          <p:nvPr/>
        </p:nvSpPr>
        <p:spPr bwMode="auto">
          <a:xfrm>
            <a:off x="2760663" y="4008438"/>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0970" name="Oval 10"/>
          <p:cNvSpPr>
            <a:spLocks noChangeArrowheads="1"/>
          </p:cNvSpPr>
          <p:nvPr/>
        </p:nvSpPr>
        <p:spPr bwMode="auto">
          <a:xfrm>
            <a:off x="2638425" y="4149725"/>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0971" name="Oval 11"/>
          <p:cNvSpPr>
            <a:spLocks noChangeArrowheads="1"/>
          </p:cNvSpPr>
          <p:nvPr/>
        </p:nvSpPr>
        <p:spPr bwMode="auto">
          <a:xfrm>
            <a:off x="2243138" y="3968750"/>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0972" name="Oval 12"/>
          <p:cNvSpPr>
            <a:spLocks noChangeArrowheads="1"/>
          </p:cNvSpPr>
          <p:nvPr/>
        </p:nvSpPr>
        <p:spPr bwMode="auto">
          <a:xfrm>
            <a:off x="2201863" y="4070350"/>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0973" name="Oval 13"/>
          <p:cNvSpPr>
            <a:spLocks noChangeArrowheads="1"/>
          </p:cNvSpPr>
          <p:nvPr/>
        </p:nvSpPr>
        <p:spPr bwMode="auto">
          <a:xfrm>
            <a:off x="2222500" y="4100513"/>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0974" name="Oval 14"/>
          <p:cNvSpPr>
            <a:spLocks noChangeArrowheads="1"/>
          </p:cNvSpPr>
          <p:nvPr/>
        </p:nvSpPr>
        <p:spPr bwMode="auto">
          <a:xfrm>
            <a:off x="2333625" y="4110038"/>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0975" name="Oval 15"/>
          <p:cNvSpPr>
            <a:spLocks noChangeArrowheads="1"/>
          </p:cNvSpPr>
          <p:nvPr/>
        </p:nvSpPr>
        <p:spPr bwMode="auto">
          <a:xfrm>
            <a:off x="2373313" y="4232275"/>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0976" name="Oval 16"/>
          <p:cNvSpPr>
            <a:spLocks noChangeArrowheads="1"/>
          </p:cNvSpPr>
          <p:nvPr/>
        </p:nvSpPr>
        <p:spPr bwMode="auto">
          <a:xfrm>
            <a:off x="2455863" y="4119563"/>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0977" name="Oval 17"/>
          <p:cNvSpPr>
            <a:spLocks noChangeArrowheads="1"/>
          </p:cNvSpPr>
          <p:nvPr/>
        </p:nvSpPr>
        <p:spPr bwMode="auto">
          <a:xfrm>
            <a:off x="2557463" y="4191000"/>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0978" name="Oval 18"/>
          <p:cNvSpPr>
            <a:spLocks noChangeArrowheads="1"/>
          </p:cNvSpPr>
          <p:nvPr/>
        </p:nvSpPr>
        <p:spPr bwMode="auto">
          <a:xfrm>
            <a:off x="2790825" y="4149725"/>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0979" name="Oval 19"/>
          <p:cNvSpPr>
            <a:spLocks noChangeArrowheads="1"/>
          </p:cNvSpPr>
          <p:nvPr/>
        </p:nvSpPr>
        <p:spPr bwMode="auto">
          <a:xfrm>
            <a:off x="2638425" y="4078288"/>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0980" name="Oval 20"/>
          <p:cNvSpPr>
            <a:spLocks noChangeArrowheads="1"/>
          </p:cNvSpPr>
          <p:nvPr/>
        </p:nvSpPr>
        <p:spPr bwMode="auto">
          <a:xfrm>
            <a:off x="2760663" y="4129088"/>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0981" name="Oval 21"/>
          <p:cNvSpPr>
            <a:spLocks noChangeArrowheads="1"/>
          </p:cNvSpPr>
          <p:nvPr/>
        </p:nvSpPr>
        <p:spPr bwMode="auto">
          <a:xfrm>
            <a:off x="2608263" y="4057650"/>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0982" name="Oval 22"/>
          <p:cNvSpPr>
            <a:spLocks noChangeArrowheads="1"/>
          </p:cNvSpPr>
          <p:nvPr/>
        </p:nvSpPr>
        <p:spPr bwMode="auto">
          <a:xfrm>
            <a:off x="2740025" y="3935413"/>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0983" name="Oval 23"/>
          <p:cNvSpPr>
            <a:spLocks noChangeArrowheads="1"/>
          </p:cNvSpPr>
          <p:nvPr/>
        </p:nvSpPr>
        <p:spPr bwMode="auto">
          <a:xfrm>
            <a:off x="2976563" y="3594100"/>
            <a:ext cx="895350" cy="784225"/>
          </a:xfrm>
          <a:prstGeom prst="ellipse">
            <a:avLst/>
          </a:prstGeom>
          <a:noFill/>
          <a:ln w="254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40984" name="Rectangle 24"/>
          <p:cNvSpPr>
            <a:spLocks noChangeArrowheads="1"/>
          </p:cNvSpPr>
          <p:nvPr/>
        </p:nvSpPr>
        <p:spPr bwMode="auto">
          <a:xfrm>
            <a:off x="2925763" y="3559175"/>
            <a:ext cx="1001712" cy="47148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l"/>
            <a:endParaRPr lang="en-US"/>
          </a:p>
        </p:txBody>
      </p:sp>
      <p:sp>
        <p:nvSpPr>
          <p:cNvPr id="40985" name="Oval 25"/>
          <p:cNvSpPr>
            <a:spLocks noChangeArrowheads="1"/>
          </p:cNvSpPr>
          <p:nvPr/>
        </p:nvSpPr>
        <p:spPr bwMode="auto">
          <a:xfrm>
            <a:off x="3024188" y="4019550"/>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0986" name="Oval 26"/>
          <p:cNvSpPr>
            <a:spLocks noChangeArrowheads="1"/>
          </p:cNvSpPr>
          <p:nvPr/>
        </p:nvSpPr>
        <p:spPr bwMode="auto">
          <a:xfrm>
            <a:off x="3146425" y="4162425"/>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0987" name="Oval 27"/>
          <p:cNvSpPr>
            <a:spLocks noChangeArrowheads="1"/>
          </p:cNvSpPr>
          <p:nvPr/>
        </p:nvSpPr>
        <p:spPr bwMode="auto">
          <a:xfrm>
            <a:off x="3349625" y="4211638"/>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0988" name="Oval 28"/>
          <p:cNvSpPr>
            <a:spLocks noChangeArrowheads="1"/>
          </p:cNvSpPr>
          <p:nvPr/>
        </p:nvSpPr>
        <p:spPr bwMode="auto">
          <a:xfrm>
            <a:off x="3675063" y="4008438"/>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0989" name="Oval 29"/>
          <p:cNvSpPr>
            <a:spLocks noChangeArrowheads="1"/>
          </p:cNvSpPr>
          <p:nvPr/>
        </p:nvSpPr>
        <p:spPr bwMode="auto">
          <a:xfrm>
            <a:off x="3552825" y="4149725"/>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0990" name="Oval 30"/>
          <p:cNvSpPr>
            <a:spLocks noChangeArrowheads="1"/>
          </p:cNvSpPr>
          <p:nvPr/>
        </p:nvSpPr>
        <p:spPr bwMode="auto">
          <a:xfrm>
            <a:off x="3116263" y="4070350"/>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0991" name="Oval 31"/>
          <p:cNvSpPr>
            <a:spLocks noChangeArrowheads="1"/>
          </p:cNvSpPr>
          <p:nvPr/>
        </p:nvSpPr>
        <p:spPr bwMode="auto">
          <a:xfrm>
            <a:off x="3136900" y="4100513"/>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0992" name="Oval 32"/>
          <p:cNvSpPr>
            <a:spLocks noChangeArrowheads="1"/>
          </p:cNvSpPr>
          <p:nvPr/>
        </p:nvSpPr>
        <p:spPr bwMode="auto">
          <a:xfrm>
            <a:off x="3248025" y="4110038"/>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0993" name="Oval 33"/>
          <p:cNvSpPr>
            <a:spLocks noChangeArrowheads="1"/>
          </p:cNvSpPr>
          <p:nvPr/>
        </p:nvSpPr>
        <p:spPr bwMode="auto">
          <a:xfrm>
            <a:off x="3287713" y="4232275"/>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0994" name="Oval 34"/>
          <p:cNvSpPr>
            <a:spLocks noChangeArrowheads="1"/>
          </p:cNvSpPr>
          <p:nvPr/>
        </p:nvSpPr>
        <p:spPr bwMode="auto">
          <a:xfrm>
            <a:off x="3471863" y="4191000"/>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0995" name="Oval 35"/>
          <p:cNvSpPr>
            <a:spLocks noChangeArrowheads="1"/>
          </p:cNvSpPr>
          <p:nvPr/>
        </p:nvSpPr>
        <p:spPr bwMode="auto">
          <a:xfrm>
            <a:off x="3705225" y="4149725"/>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0996" name="Oval 36"/>
          <p:cNvSpPr>
            <a:spLocks noChangeArrowheads="1"/>
          </p:cNvSpPr>
          <p:nvPr/>
        </p:nvSpPr>
        <p:spPr bwMode="auto">
          <a:xfrm>
            <a:off x="3552825" y="4078288"/>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0997" name="Oval 37"/>
          <p:cNvSpPr>
            <a:spLocks noChangeArrowheads="1"/>
          </p:cNvSpPr>
          <p:nvPr/>
        </p:nvSpPr>
        <p:spPr bwMode="auto">
          <a:xfrm>
            <a:off x="3675063" y="4129088"/>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0998" name="Oval 38"/>
          <p:cNvSpPr>
            <a:spLocks noChangeArrowheads="1"/>
          </p:cNvSpPr>
          <p:nvPr/>
        </p:nvSpPr>
        <p:spPr bwMode="auto">
          <a:xfrm>
            <a:off x="3890963" y="3594100"/>
            <a:ext cx="895350" cy="784225"/>
          </a:xfrm>
          <a:prstGeom prst="ellipse">
            <a:avLst/>
          </a:prstGeom>
          <a:noFill/>
          <a:ln w="254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40999" name="Rectangle 39"/>
          <p:cNvSpPr>
            <a:spLocks noChangeArrowheads="1"/>
          </p:cNvSpPr>
          <p:nvPr/>
        </p:nvSpPr>
        <p:spPr bwMode="auto">
          <a:xfrm>
            <a:off x="3840163" y="3559175"/>
            <a:ext cx="1001712" cy="47148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l"/>
            <a:endParaRPr lang="en-US"/>
          </a:p>
        </p:txBody>
      </p:sp>
      <p:sp>
        <p:nvSpPr>
          <p:cNvPr id="41000" name="Oval 40"/>
          <p:cNvSpPr>
            <a:spLocks noChangeArrowheads="1"/>
          </p:cNvSpPr>
          <p:nvPr/>
        </p:nvSpPr>
        <p:spPr bwMode="auto">
          <a:xfrm>
            <a:off x="3938588" y="4019550"/>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1001" name="Oval 41"/>
          <p:cNvSpPr>
            <a:spLocks noChangeArrowheads="1"/>
          </p:cNvSpPr>
          <p:nvPr/>
        </p:nvSpPr>
        <p:spPr bwMode="auto">
          <a:xfrm>
            <a:off x="4060825" y="4162425"/>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1002" name="Oval 42"/>
          <p:cNvSpPr>
            <a:spLocks noChangeArrowheads="1"/>
          </p:cNvSpPr>
          <p:nvPr/>
        </p:nvSpPr>
        <p:spPr bwMode="auto">
          <a:xfrm>
            <a:off x="4264025" y="4211638"/>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1003" name="Oval 43"/>
          <p:cNvSpPr>
            <a:spLocks noChangeArrowheads="1"/>
          </p:cNvSpPr>
          <p:nvPr/>
        </p:nvSpPr>
        <p:spPr bwMode="auto">
          <a:xfrm>
            <a:off x="4589463" y="4008438"/>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1004" name="Oval 44"/>
          <p:cNvSpPr>
            <a:spLocks noChangeArrowheads="1"/>
          </p:cNvSpPr>
          <p:nvPr/>
        </p:nvSpPr>
        <p:spPr bwMode="auto">
          <a:xfrm>
            <a:off x="4467225" y="4149725"/>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1005" name="Oval 45"/>
          <p:cNvSpPr>
            <a:spLocks noChangeArrowheads="1"/>
          </p:cNvSpPr>
          <p:nvPr/>
        </p:nvSpPr>
        <p:spPr bwMode="auto">
          <a:xfrm>
            <a:off x="4041775" y="4100513"/>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1006" name="Oval 46"/>
          <p:cNvSpPr>
            <a:spLocks noChangeArrowheads="1"/>
          </p:cNvSpPr>
          <p:nvPr/>
        </p:nvSpPr>
        <p:spPr bwMode="auto">
          <a:xfrm>
            <a:off x="4202113" y="4232275"/>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1007" name="Oval 47"/>
          <p:cNvSpPr>
            <a:spLocks noChangeArrowheads="1"/>
          </p:cNvSpPr>
          <p:nvPr/>
        </p:nvSpPr>
        <p:spPr bwMode="auto">
          <a:xfrm>
            <a:off x="4386263" y="4191000"/>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sp>
        <p:nvSpPr>
          <p:cNvPr id="41008" name="Oval 48"/>
          <p:cNvSpPr>
            <a:spLocks noChangeArrowheads="1"/>
          </p:cNvSpPr>
          <p:nvPr/>
        </p:nvSpPr>
        <p:spPr bwMode="auto">
          <a:xfrm>
            <a:off x="4619625" y="4149725"/>
            <a:ext cx="88900" cy="88900"/>
          </a:xfrm>
          <a:prstGeom prst="ellipse">
            <a:avLst/>
          </a:prstGeom>
          <a:solidFill>
            <a:schemeClr val="tx2"/>
          </a:solidFill>
          <a:ln w="9525">
            <a:solidFill>
              <a:schemeClr val="tx1"/>
            </a:solidFill>
            <a:round/>
            <a:headEnd/>
            <a:tailEnd/>
          </a:ln>
        </p:spPr>
        <p:txBody>
          <a:bodyPr wrap="none" anchor="ctr"/>
          <a:lstStyle/>
          <a:p>
            <a:pPr algn="l"/>
            <a:endParaRPr lang="en-US"/>
          </a:p>
        </p:txBody>
      </p:sp>
      <p:grpSp>
        <p:nvGrpSpPr>
          <p:cNvPr id="41009" name="Group 49"/>
          <p:cNvGrpSpPr>
            <a:grpSpLocks/>
          </p:cNvGrpSpPr>
          <p:nvPr/>
        </p:nvGrpSpPr>
        <p:grpSpPr bwMode="auto">
          <a:xfrm>
            <a:off x="4754563" y="3535363"/>
            <a:ext cx="1001712" cy="842962"/>
            <a:chOff x="2988" y="2281"/>
            <a:chExt cx="631" cy="497"/>
          </a:xfrm>
        </p:grpSpPr>
        <p:sp>
          <p:nvSpPr>
            <p:cNvPr id="41087" name="Oval 50"/>
            <p:cNvSpPr>
              <a:spLocks noChangeArrowheads="1"/>
            </p:cNvSpPr>
            <p:nvPr/>
          </p:nvSpPr>
          <p:spPr bwMode="auto">
            <a:xfrm>
              <a:off x="3020" y="2284"/>
              <a:ext cx="564" cy="494"/>
            </a:xfrm>
            <a:prstGeom prst="ellipse">
              <a:avLst/>
            </a:prstGeom>
            <a:noFill/>
            <a:ln w="254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41088" name="Rectangle 51"/>
            <p:cNvSpPr>
              <a:spLocks noChangeArrowheads="1"/>
            </p:cNvSpPr>
            <p:nvPr/>
          </p:nvSpPr>
          <p:spPr bwMode="auto">
            <a:xfrm>
              <a:off x="2988" y="2281"/>
              <a:ext cx="631" cy="27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l"/>
              <a:endParaRPr lang="en-US"/>
            </a:p>
          </p:txBody>
        </p:sp>
        <p:sp>
          <p:nvSpPr>
            <p:cNvPr id="41089" name="Oval 52"/>
            <p:cNvSpPr>
              <a:spLocks noChangeArrowheads="1"/>
            </p:cNvSpPr>
            <p:nvPr/>
          </p:nvSpPr>
          <p:spPr bwMode="auto">
            <a:xfrm>
              <a:off x="3216" y="2681"/>
              <a:ext cx="98" cy="90"/>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1090" name="Oval 53"/>
            <p:cNvSpPr>
              <a:spLocks noChangeArrowheads="1"/>
            </p:cNvSpPr>
            <p:nvPr/>
          </p:nvSpPr>
          <p:spPr bwMode="auto">
            <a:xfrm>
              <a:off x="3236" y="2667"/>
              <a:ext cx="98" cy="90"/>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1091" name="Oval 54"/>
            <p:cNvSpPr>
              <a:spLocks noChangeArrowheads="1"/>
            </p:cNvSpPr>
            <p:nvPr/>
          </p:nvSpPr>
          <p:spPr bwMode="auto">
            <a:xfrm>
              <a:off x="3248" y="2654"/>
              <a:ext cx="137" cy="109"/>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1092" name="Oval 55"/>
            <p:cNvSpPr>
              <a:spLocks noChangeArrowheads="1"/>
            </p:cNvSpPr>
            <p:nvPr/>
          </p:nvSpPr>
          <p:spPr bwMode="auto">
            <a:xfrm>
              <a:off x="3281" y="2609"/>
              <a:ext cx="98" cy="90"/>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1093" name="Oval 56"/>
            <p:cNvSpPr>
              <a:spLocks noChangeArrowheads="1"/>
            </p:cNvSpPr>
            <p:nvPr/>
          </p:nvSpPr>
          <p:spPr bwMode="auto">
            <a:xfrm>
              <a:off x="3243" y="2628"/>
              <a:ext cx="98" cy="90"/>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1094" name="Oval 57"/>
            <p:cNvSpPr>
              <a:spLocks noChangeArrowheads="1"/>
            </p:cNvSpPr>
            <p:nvPr/>
          </p:nvSpPr>
          <p:spPr bwMode="auto">
            <a:xfrm>
              <a:off x="3294" y="2672"/>
              <a:ext cx="56" cy="56"/>
            </a:xfrm>
            <a:prstGeom prst="ellipse">
              <a:avLst/>
            </a:prstGeom>
            <a:solidFill>
              <a:schemeClr val="tx2"/>
            </a:solidFill>
            <a:ln w="9525">
              <a:solidFill>
                <a:schemeClr val="tx1"/>
              </a:solidFill>
              <a:round/>
              <a:headEnd/>
              <a:tailEnd/>
            </a:ln>
          </p:spPr>
          <p:txBody>
            <a:bodyPr wrap="none" anchor="ctr"/>
            <a:lstStyle/>
            <a:p>
              <a:pPr algn="l"/>
              <a:endParaRPr lang="en-US"/>
            </a:p>
          </p:txBody>
        </p:sp>
      </p:grpSp>
      <p:sp>
        <p:nvSpPr>
          <p:cNvPr id="41010" name="Oval 58"/>
          <p:cNvSpPr>
            <a:spLocks noChangeArrowheads="1"/>
          </p:cNvSpPr>
          <p:nvPr/>
        </p:nvSpPr>
        <p:spPr bwMode="auto">
          <a:xfrm>
            <a:off x="5719763" y="3594100"/>
            <a:ext cx="895350" cy="784225"/>
          </a:xfrm>
          <a:prstGeom prst="ellipse">
            <a:avLst/>
          </a:prstGeom>
          <a:noFill/>
          <a:ln w="254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41011" name="Rectangle 59"/>
          <p:cNvSpPr>
            <a:spLocks noChangeArrowheads="1"/>
          </p:cNvSpPr>
          <p:nvPr/>
        </p:nvSpPr>
        <p:spPr bwMode="auto">
          <a:xfrm>
            <a:off x="5668963" y="3559175"/>
            <a:ext cx="1001712" cy="47148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l"/>
            <a:endParaRPr lang="en-US"/>
          </a:p>
        </p:txBody>
      </p:sp>
      <p:sp>
        <p:nvSpPr>
          <p:cNvPr id="41012" name="Oval 60"/>
          <p:cNvSpPr>
            <a:spLocks noChangeArrowheads="1"/>
          </p:cNvSpPr>
          <p:nvPr/>
        </p:nvSpPr>
        <p:spPr bwMode="auto">
          <a:xfrm>
            <a:off x="6030913" y="4224338"/>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1013" name="Oval 61"/>
          <p:cNvSpPr>
            <a:spLocks noChangeArrowheads="1"/>
          </p:cNvSpPr>
          <p:nvPr/>
        </p:nvSpPr>
        <p:spPr bwMode="auto">
          <a:xfrm>
            <a:off x="6062663" y="4202113"/>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1014" name="Oval 62"/>
          <p:cNvSpPr>
            <a:spLocks noChangeArrowheads="1"/>
          </p:cNvSpPr>
          <p:nvPr/>
        </p:nvSpPr>
        <p:spPr bwMode="auto">
          <a:xfrm>
            <a:off x="6081713" y="4181475"/>
            <a:ext cx="217487" cy="173038"/>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1015" name="Oval 63"/>
          <p:cNvSpPr>
            <a:spLocks noChangeArrowheads="1"/>
          </p:cNvSpPr>
          <p:nvPr/>
        </p:nvSpPr>
        <p:spPr bwMode="auto">
          <a:xfrm>
            <a:off x="6134100" y="4110038"/>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1016" name="Oval 64"/>
          <p:cNvSpPr>
            <a:spLocks noChangeArrowheads="1"/>
          </p:cNvSpPr>
          <p:nvPr/>
        </p:nvSpPr>
        <p:spPr bwMode="auto">
          <a:xfrm>
            <a:off x="6073775" y="4140200"/>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1017" name="Oval 65"/>
          <p:cNvSpPr>
            <a:spLocks noChangeArrowheads="1"/>
          </p:cNvSpPr>
          <p:nvPr/>
        </p:nvSpPr>
        <p:spPr bwMode="auto">
          <a:xfrm>
            <a:off x="6634163" y="3594100"/>
            <a:ext cx="895350" cy="784225"/>
          </a:xfrm>
          <a:prstGeom prst="ellipse">
            <a:avLst/>
          </a:prstGeom>
          <a:noFill/>
          <a:ln w="254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41018" name="Rectangle 66"/>
          <p:cNvSpPr>
            <a:spLocks noChangeArrowheads="1"/>
          </p:cNvSpPr>
          <p:nvPr/>
        </p:nvSpPr>
        <p:spPr bwMode="auto">
          <a:xfrm>
            <a:off x="6583363" y="3559175"/>
            <a:ext cx="1001712" cy="47148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l"/>
            <a:endParaRPr lang="en-US"/>
          </a:p>
        </p:txBody>
      </p:sp>
      <p:sp>
        <p:nvSpPr>
          <p:cNvPr id="41019" name="Oval 67"/>
          <p:cNvSpPr>
            <a:spLocks noChangeArrowheads="1"/>
          </p:cNvSpPr>
          <p:nvPr/>
        </p:nvSpPr>
        <p:spPr bwMode="auto">
          <a:xfrm>
            <a:off x="6945313" y="4224338"/>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1020" name="Oval 68"/>
          <p:cNvSpPr>
            <a:spLocks noChangeArrowheads="1"/>
          </p:cNvSpPr>
          <p:nvPr/>
        </p:nvSpPr>
        <p:spPr bwMode="auto">
          <a:xfrm>
            <a:off x="6977063" y="4202113"/>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1021" name="Oval 69"/>
          <p:cNvSpPr>
            <a:spLocks noChangeArrowheads="1"/>
          </p:cNvSpPr>
          <p:nvPr/>
        </p:nvSpPr>
        <p:spPr bwMode="auto">
          <a:xfrm>
            <a:off x="6996113" y="4181475"/>
            <a:ext cx="217487" cy="173038"/>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1022" name="Oval 70"/>
          <p:cNvSpPr>
            <a:spLocks noChangeArrowheads="1"/>
          </p:cNvSpPr>
          <p:nvPr/>
        </p:nvSpPr>
        <p:spPr bwMode="auto">
          <a:xfrm>
            <a:off x="7048500" y="4110038"/>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sp>
        <p:nvSpPr>
          <p:cNvPr id="41023" name="Oval 71"/>
          <p:cNvSpPr>
            <a:spLocks noChangeArrowheads="1"/>
          </p:cNvSpPr>
          <p:nvPr/>
        </p:nvSpPr>
        <p:spPr bwMode="auto">
          <a:xfrm>
            <a:off x="6988175" y="4140200"/>
            <a:ext cx="155575" cy="142875"/>
          </a:xfrm>
          <a:prstGeom prst="ellipse">
            <a:avLst/>
          </a:prstGeom>
          <a:solidFill>
            <a:srgbClr val="FF0000"/>
          </a:solidFill>
          <a:ln w="9525">
            <a:solidFill>
              <a:schemeClr val="tx1"/>
            </a:solidFill>
            <a:round/>
            <a:headEnd/>
            <a:tailEnd/>
          </a:ln>
        </p:spPr>
        <p:txBody>
          <a:bodyPr wrap="none" anchor="ctr"/>
          <a:lstStyle/>
          <a:p>
            <a:pPr algn="l"/>
            <a:endParaRPr lang="en-US"/>
          </a:p>
        </p:txBody>
      </p:sp>
      <p:grpSp>
        <p:nvGrpSpPr>
          <p:cNvPr id="41024" name="Group 72"/>
          <p:cNvGrpSpPr>
            <a:grpSpLocks/>
          </p:cNvGrpSpPr>
          <p:nvPr/>
        </p:nvGrpSpPr>
        <p:grpSpPr bwMode="auto">
          <a:xfrm>
            <a:off x="2414588" y="2003425"/>
            <a:ext cx="228600" cy="838200"/>
            <a:chOff x="1392" y="2256"/>
            <a:chExt cx="144" cy="528"/>
          </a:xfrm>
        </p:grpSpPr>
        <p:sp>
          <p:nvSpPr>
            <p:cNvPr id="41085" name="AutoShape 73"/>
            <p:cNvSpPr>
              <a:spLocks noChangeArrowheads="1"/>
            </p:cNvSpPr>
            <p:nvPr/>
          </p:nvSpPr>
          <p:spPr bwMode="auto">
            <a:xfrm rot="5400000">
              <a:off x="1200" y="2448"/>
              <a:ext cx="528" cy="144"/>
            </a:xfrm>
            <a:prstGeom prst="flowChartDelay">
              <a:avLst/>
            </a:prstGeom>
            <a:solidFill>
              <a:schemeClr val="accent2"/>
            </a:solidFill>
            <a:ln w="9525">
              <a:solidFill>
                <a:schemeClr val="tx1"/>
              </a:solidFill>
              <a:miter lim="800000"/>
              <a:headEnd/>
              <a:tailEnd/>
            </a:ln>
          </p:spPr>
          <p:txBody>
            <a:bodyPr wrap="none" anchor="ctr"/>
            <a:lstStyle/>
            <a:p>
              <a:pPr algn="l"/>
              <a:endParaRPr lang="en-US"/>
            </a:p>
          </p:txBody>
        </p:sp>
        <p:sp>
          <p:nvSpPr>
            <p:cNvPr id="41086" name="Rectangle 74"/>
            <p:cNvSpPr>
              <a:spLocks noChangeArrowheads="1"/>
            </p:cNvSpPr>
            <p:nvPr/>
          </p:nvSpPr>
          <p:spPr bwMode="auto">
            <a:xfrm>
              <a:off x="1392" y="2256"/>
              <a:ext cx="144" cy="144"/>
            </a:xfrm>
            <a:prstGeom prst="rect">
              <a:avLst/>
            </a:prstGeom>
            <a:solidFill>
              <a:schemeClr val="bg1"/>
            </a:solidFill>
            <a:ln w="9525">
              <a:solidFill>
                <a:schemeClr val="tx1"/>
              </a:solidFill>
              <a:miter lim="800000"/>
              <a:headEnd/>
              <a:tailEnd/>
            </a:ln>
          </p:spPr>
          <p:txBody>
            <a:bodyPr wrap="none" anchor="ctr"/>
            <a:lstStyle/>
            <a:p>
              <a:pPr algn="l"/>
              <a:endParaRPr lang="en-US"/>
            </a:p>
          </p:txBody>
        </p:sp>
      </p:grpSp>
      <p:grpSp>
        <p:nvGrpSpPr>
          <p:cNvPr id="41025" name="Group 75"/>
          <p:cNvGrpSpPr>
            <a:grpSpLocks/>
          </p:cNvGrpSpPr>
          <p:nvPr/>
        </p:nvGrpSpPr>
        <p:grpSpPr bwMode="auto">
          <a:xfrm>
            <a:off x="3313113" y="2003425"/>
            <a:ext cx="228600" cy="838200"/>
            <a:chOff x="1392" y="2256"/>
            <a:chExt cx="144" cy="528"/>
          </a:xfrm>
        </p:grpSpPr>
        <p:sp>
          <p:nvSpPr>
            <p:cNvPr id="41083" name="AutoShape 76"/>
            <p:cNvSpPr>
              <a:spLocks noChangeArrowheads="1"/>
            </p:cNvSpPr>
            <p:nvPr/>
          </p:nvSpPr>
          <p:spPr bwMode="auto">
            <a:xfrm rot="5400000">
              <a:off x="1200" y="2448"/>
              <a:ext cx="528" cy="144"/>
            </a:xfrm>
            <a:prstGeom prst="flowChartDelay">
              <a:avLst/>
            </a:prstGeom>
            <a:solidFill>
              <a:schemeClr val="accent2"/>
            </a:solidFill>
            <a:ln w="9525">
              <a:solidFill>
                <a:schemeClr val="tx1"/>
              </a:solidFill>
              <a:miter lim="800000"/>
              <a:headEnd/>
              <a:tailEnd/>
            </a:ln>
          </p:spPr>
          <p:txBody>
            <a:bodyPr wrap="none" anchor="ctr"/>
            <a:lstStyle/>
            <a:p>
              <a:pPr algn="l"/>
              <a:endParaRPr lang="en-US"/>
            </a:p>
          </p:txBody>
        </p:sp>
        <p:sp>
          <p:nvSpPr>
            <p:cNvPr id="41084" name="Rectangle 77"/>
            <p:cNvSpPr>
              <a:spLocks noChangeArrowheads="1"/>
            </p:cNvSpPr>
            <p:nvPr/>
          </p:nvSpPr>
          <p:spPr bwMode="auto">
            <a:xfrm>
              <a:off x="1392" y="2256"/>
              <a:ext cx="144" cy="144"/>
            </a:xfrm>
            <a:prstGeom prst="rect">
              <a:avLst/>
            </a:prstGeom>
            <a:solidFill>
              <a:schemeClr val="bg1"/>
            </a:solidFill>
            <a:ln w="9525">
              <a:solidFill>
                <a:schemeClr val="tx1"/>
              </a:solidFill>
              <a:miter lim="800000"/>
              <a:headEnd/>
              <a:tailEnd/>
            </a:ln>
          </p:spPr>
          <p:txBody>
            <a:bodyPr wrap="none" anchor="ctr"/>
            <a:lstStyle/>
            <a:p>
              <a:pPr algn="l"/>
              <a:endParaRPr lang="en-US"/>
            </a:p>
          </p:txBody>
        </p:sp>
      </p:grpSp>
      <p:grpSp>
        <p:nvGrpSpPr>
          <p:cNvPr id="41026" name="Group 78"/>
          <p:cNvGrpSpPr>
            <a:grpSpLocks/>
          </p:cNvGrpSpPr>
          <p:nvPr/>
        </p:nvGrpSpPr>
        <p:grpSpPr bwMode="auto">
          <a:xfrm>
            <a:off x="4211638" y="2003425"/>
            <a:ext cx="227012" cy="838200"/>
            <a:chOff x="1392" y="2256"/>
            <a:chExt cx="144" cy="528"/>
          </a:xfrm>
        </p:grpSpPr>
        <p:sp>
          <p:nvSpPr>
            <p:cNvPr id="41081" name="AutoShape 79"/>
            <p:cNvSpPr>
              <a:spLocks noChangeArrowheads="1"/>
            </p:cNvSpPr>
            <p:nvPr/>
          </p:nvSpPr>
          <p:spPr bwMode="auto">
            <a:xfrm rot="5400000">
              <a:off x="1200" y="2448"/>
              <a:ext cx="528" cy="144"/>
            </a:xfrm>
            <a:prstGeom prst="flowChartDelay">
              <a:avLst/>
            </a:prstGeom>
            <a:solidFill>
              <a:schemeClr val="accent2"/>
            </a:solidFill>
            <a:ln w="9525">
              <a:solidFill>
                <a:schemeClr val="tx1"/>
              </a:solidFill>
              <a:miter lim="800000"/>
              <a:headEnd/>
              <a:tailEnd/>
            </a:ln>
          </p:spPr>
          <p:txBody>
            <a:bodyPr wrap="none" anchor="ctr"/>
            <a:lstStyle/>
            <a:p>
              <a:pPr algn="l"/>
              <a:endParaRPr lang="en-US"/>
            </a:p>
          </p:txBody>
        </p:sp>
        <p:sp>
          <p:nvSpPr>
            <p:cNvPr id="41082" name="Rectangle 80"/>
            <p:cNvSpPr>
              <a:spLocks noChangeArrowheads="1"/>
            </p:cNvSpPr>
            <p:nvPr/>
          </p:nvSpPr>
          <p:spPr bwMode="auto">
            <a:xfrm>
              <a:off x="1392" y="2256"/>
              <a:ext cx="144" cy="144"/>
            </a:xfrm>
            <a:prstGeom prst="rect">
              <a:avLst/>
            </a:prstGeom>
            <a:solidFill>
              <a:schemeClr val="bg1"/>
            </a:solidFill>
            <a:ln w="9525">
              <a:solidFill>
                <a:schemeClr val="tx1"/>
              </a:solidFill>
              <a:miter lim="800000"/>
              <a:headEnd/>
              <a:tailEnd/>
            </a:ln>
          </p:spPr>
          <p:txBody>
            <a:bodyPr wrap="none" anchor="ctr"/>
            <a:lstStyle/>
            <a:p>
              <a:pPr algn="l"/>
              <a:endParaRPr lang="en-US"/>
            </a:p>
          </p:txBody>
        </p:sp>
      </p:grpSp>
      <p:grpSp>
        <p:nvGrpSpPr>
          <p:cNvPr id="41027" name="Group 81"/>
          <p:cNvGrpSpPr>
            <a:grpSpLocks/>
          </p:cNvGrpSpPr>
          <p:nvPr/>
        </p:nvGrpSpPr>
        <p:grpSpPr bwMode="auto">
          <a:xfrm>
            <a:off x="5110163" y="2003425"/>
            <a:ext cx="228600" cy="838200"/>
            <a:chOff x="1392" y="2256"/>
            <a:chExt cx="144" cy="528"/>
          </a:xfrm>
        </p:grpSpPr>
        <p:sp>
          <p:nvSpPr>
            <p:cNvPr id="41079" name="AutoShape 82"/>
            <p:cNvSpPr>
              <a:spLocks noChangeArrowheads="1"/>
            </p:cNvSpPr>
            <p:nvPr/>
          </p:nvSpPr>
          <p:spPr bwMode="auto">
            <a:xfrm rot="5400000">
              <a:off x="1200" y="2448"/>
              <a:ext cx="528" cy="144"/>
            </a:xfrm>
            <a:prstGeom prst="flowChartDelay">
              <a:avLst/>
            </a:prstGeom>
            <a:solidFill>
              <a:schemeClr val="accent2"/>
            </a:solidFill>
            <a:ln w="9525">
              <a:solidFill>
                <a:schemeClr val="tx1"/>
              </a:solidFill>
              <a:miter lim="800000"/>
              <a:headEnd/>
              <a:tailEnd/>
            </a:ln>
          </p:spPr>
          <p:txBody>
            <a:bodyPr wrap="none" anchor="ctr"/>
            <a:lstStyle/>
            <a:p>
              <a:pPr algn="l"/>
              <a:endParaRPr lang="en-US"/>
            </a:p>
          </p:txBody>
        </p:sp>
        <p:sp>
          <p:nvSpPr>
            <p:cNvPr id="41080" name="Rectangle 83"/>
            <p:cNvSpPr>
              <a:spLocks noChangeArrowheads="1"/>
            </p:cNvSpPr>
            <p:nvPr/>
          </p:nvSpPr>
          <p:spPr bwMode="auto">
            <a:xfrm>
              <a:off x="1392" y="2256"/>
              <a:ext cx="144" cy="144"/>
            </a:xfrm>
            <a:prstGeom prst="rect">
              <a:avLst/>
            </a:prstGeom>
            <a:solidFill>
              <a:schemeClr val="bg1"/>
            </a:solidFill>
            <a:ln w="9525">
              <a:solidFill>
                <a:schemeClr val="tx1"/>
              </a:solidFill>
              <a:miter lim="800000"/>
              <a:headEnd/>
              <a:tailEnd/>
            </a:ln>
          </p:spPr>
          <p:txBody>
            <a:bodyPr wrap="none" anchor="ctr"/>
            <a:lstStyle/>
            <a:p>
              <a:pPr algn="l"/>
              <a:endParaRPr lang="en-US"/>
            </a:p>
          </p:txBody>
        </p:sp>
      </p:grpSp>
      <p:grpSp>
        <p:nvGrpSpPr>
          <p:cNvPr id="41028" name="Group 84"/>
          <p:cNvGrpSpPr>
            <a:grpSpLocks/>
          </p:cNvGrpSpPr>
          <p:nvPr/>
        </p:nvGrpSpPr>
        <p:grpSpPr bwMode="auto">
          <a:xfrm>
            <a:off x="6008688" y="2003425"/>
            <a:ext cx="228600" cy="838200"/>
            <a:chOff x="1392" y="2256"/>
            <a:chExt cx="144" cy="528"/>
          </a:xfrm>
        </p:grpSpPr>
        <p:sp>
          <p:nvSpPr>
            <p:cNvPr id="41077" name="AutoShape 85"/>
            <p:cNvSpPr>
              <a:spLocks noChangeArrowheads="1"/>
            </p:cNvSpPr>
            <p:nvPr/>
          </p:nvSpPr>
          <p:spPr bwMode="auto">
            <a:xfrm rot="5400000">
              <a:off x="1200" y="2448"/>
              <a:ext cx="528" cy="144"/>
            </a:xfrm>
            <a:prstGeom prst="flowChartDelay">
              <a:avLst/>
            </a:prstGeom>
            <a:solidFill>
              <a:schemeClr val="accent2"/>
            </a:solidFill>
            <a:ln w="9525">
              <a:solidFill>
                <a:schemeClr val="tx1"/>
              </a:solidFill>
              <a:miter lim="800000"/>
              <a:headEnd/>
              <a:tailEnd/>
            </a:ln>
          </p:spPr>
          <p:txBody>
            <a:bodyPr wrap="none" anchor="ctr"/>
            <a:lstStyle/>
            <a:p>
              <a:pPr algn="l"/>
              <a:endParaRPr lang="en-US"/>
            </a:p>
          </p:txBody>
        </p:sp>
        <p:sp>
          <p:nvSpPr>
            <p:cNvPr id="41078" name="Rectangle 86"/>
            <p:cNvSpPr>
              <a:spLocks noChangeArrowheads="1"/>
            </p:cNvSpPr>
            <p:nvPr/>
          </p:nvSpPr>
          <p:spPr bwMode="auto">
            <a:xfrm>
              <a:off x="1392" y="2256"/>
              <a:ext cx="144" cy="144"/>
            </a:xfrm>
            <a:prstGeom prst="rect">
              <a:avLst/>
            </a:prstGeom>
            <a:solidFill>
              <a:schemeClr val="bg1"/>
            </a:solidFill>
            <a:ln w="9525">
              <a:solidFill>
                <a:schemeClr val="tx1"/>
              </a:solidFill>
              <a:miter lim="800000"/>
              <a:headEnd/>
              <a:tailEnd/>
            </a:ln>
          </p:spPr>
          <p:txBody>
            <a:bodyPr wrap="none" anchor="ctr"/>
            <a:lstStyle/>
            <a:p>
              <a:pPr algn="l"/>
              <a:endParaRPr lang="en-US"/>
            </a:p>
          </p:txBody>
        </p:sp>
      </p:grpSp>
      <p:grpSp>
        <p:nvGrpSpPr>
          <p:cNvPr id="41029" name="Group 87"/>
          <p:cNvGrpSpPr>
            <a:grpSpLocks/>
          </p:cNvGrpSpPr>
          <p:nvPr/>
        </p:nvGrpSpPr>
        <p:grpSpPr bwMode="auto">
          <a:xfrm>
            <a:off x="6908800" y="2003425"/>
            <a:ext cx="228600" cy="838200"/>
            <a:chOff x="1392" y="2256"/>
            <a:chExt cx="144" cy="528"/>
          </a:xfrm>
        </p:grpSpPr>
        <p:sp>
          <p:nvSpPr>
            <p:cNvPr id="41075" name="AutoShape 88"/>
            <p:cNvSpPr>
              <a:spLocks noChangeArrowheads="1"/>
            </p:cNvSpPr>
            <p:nvPr/>
          </p:nvSpPr>
          <p:spPr bwMode="auto">
            <a:xfrm rot="5400000">
              <a:off x="1200" y="2448"/>
              <a:ext cx="528" cy="144"/>
            </a:xfrm>
            <a:prstGeom prst="flowChartDelay">
              <a:avLst/>
            </a:prstGeom>
            <a:solidFill>
              <a:schemeClr val="accent2"/>
            </a:solidFill>
            <a:ln w="9525">
              <a:solidFill>
                <a:schemeClr val="tx1"/>
              </a:solidFill>
              <a:miter lim="800000"/>
              <a:headEnd/>
              <a:tailEnd/>
            </a:ln>
          </p:spPr>
          <p:txBody>
            <a:bodyPr wrap="none" anchor="ctr"/>
            <a:lstStyle/>
            <a:p>
              <a:pPr algn="l"/>
              <a:endParaRPr lang="en-US"/>
            </a:p>
          </p:txBody>
        </p:sp>
        <p:sp>
          <p:nvSpPr>
            <p:cNvPr id="41076" name="Rectangle 89"/>
            <p:cNvSpPr>
              <a:spLocks noChangeArrowheads="1"/>
            </p:cNvSpPr>
            <p:nvPr/>
          </p:nvSpPr>
          <p:spPr bwMode="auto">
            <a:xfrm>
              <a:off x="1392" y="2256"/>
              <a:ext cx="144" cy="144"/>
            </a:xfrm>
            <a:prstGeom prst="rect">
              <a:avLst/>
            </a:prstGeom>
            <a:solidFill>
              <a:schemeClr val="bg1"/>
            </a:solidFill>
            <a:ln w="9525">
              <a:solidFill>
                <a:schemeClr val="tx1"/>
              </a:solidFill>
              <a:miter lim="800000"/>
              <a:headEnd/>
              <a:tailEnd/>
            </a:ln>
          </p:spPr>
          <p:txBody>
            <a:bodyPr wrap="none" anchor="ctr"/>
            <a:lstStyle/>
            <a:p>
              <a:pPr algn="l"/>
              <a:endParaRPr lang="en-US"/>
            </a:p>
          </p:txBody>
        </p:sp>
      </p:grpSp>
      <p:grpSp>
        <p:nvGrpSpPr>
          <p:cNvPr id="41030" name="Group 90"/>
          <p:cNvGrpSpPr>
            <a:grpSpLocks/>
          </p:cNvGrpSpPr>
          <p:nvPr/>
        </p:nvGrpSpPr>
        <p:grpSpPr bwMode="auto">
          <a:xfrm>
            <a:off x="1576388" y="708025"/>
            <a:ext cx="228600" cy="838200"/>
            <a:chOff x="1392" y="2256"/>
            <a:chExt cx="144" cy="528"/>
          </a:xfrm>
        </p:grpSpPr>
        <p:sp>
          <p:nvSpPr>
            <p:cNvPr id="41073" name="AutoShape 91"/>
            <p:cNvSpPr>
              <a:spLocks noChangeArrowheads="1"/>
            </p:cNvSpPr>
            <p:nvPr/>
          </p:nvSpPr>
          <p:spPr bwMode="auto">
            <a:xfrm rot="5400000">
              <a:off x="1200" y="2448"/>
              <a:ext cx="528" cy="144"/>
            </a:xfrm>
            <a:prstGeom prst="flowChartDelay">
              <a:avLst/>
            </a:prstGeom>
            <a:solidFill>
              <a:schemeClr val="accent2"/>
            </a:solidFill>
            <a:ln w="9525">
              <a:solidFill>
                <a:schemeClr val="tx1"/>
              </a:solidFill>
              <a:miter lim="800000"/>
              <a:headEnd/>
              <a:tailEnd/>
            </a:ln>
          </p:spPr>
          <p:txBody>
            <a:bodyPr wrap="none" anchor="ctr"/>
            <a:lstStyle/>
            <a:p>
              <a:pPr algn="l"/>
              <a:endParaRPr lang="en-US"/>
            </a:p>
          </p:txBody>
        </p:sp>
        <p:sp>
          <p:nvSpPr>
            <p:cNvPr id="41074" name="Rectangle 92"/>
            <p:cNvSpPr>
              <a:spLocks noChangeArrowheads="1"/>
            </p:cNvSpPr>
            <p:nvPr/>
          </p:nvSpPr>
          <p:spPr bwMode="auto">
            <a:xfrm>
              <a:off x="1392" y="2256"/>
              <a:ext cx="144" cy="144"/>
            </a:xfrm>
            <a:prstGeom prst="rect">
              <a:avLst/>
            </a:prstGeom>
            <a:solidFill>
              <a:schemeClr val="bg1"/>
            </a:solidFill>
            <a:ln w="9525">
              <a:solidFill>
                <a:schemeClr val="tx1"/>
              </a:solidFill>
              <a:miter lim="800000"/>
              <a:headEnd/>
              <a:tailEnd/>
            </a:ln>
          </p:spPr>
          <p:txBody>
            <a:bodyPr wrap="none" anchor="ctr"/>
            <a:lstStyle/>
            <a:p>
              <a:pPr algn="l"/>
              <a:endParaRPr lang="en-US"/>
            </a:p>
          </p:txBody>
        </p:sp>
      </p:grpSp>
      <p:sp>
        <p:nvSpPr>
          <p:cNvPr id="41031" name="Freeform 93"/>
          <p:cNvSpPr>
            <a:spLocks/>
          </p:cNvSpPr>
          <p:nvPr/>
        </p:nvSpPr>
        <p:spPr bwMode="auto">
          <a:xfrm>
            <a:off x="1690688" y="492125"/>
            <a:ext cx="787400" cy="1422400"/>
          </a:xfrm>
          <a:custGeom>
            <a:avLst/>
            <a:gdLst>
              <a:gd name="T0" fmla="*/ 0 w 496"/>
              <a:gd name="T1" fmla="*/ 2147483647 h 896"/>
              <a:gd name="T2" fmla="*/ 2147483647 w 496"/>
              <a:gd name="T3" fmla="*/ 2147483647 h 896"/>
              <a:gd name="T4" fmla="*/ 2147483647 w 496"/>
              <a:gd name="T5" fmla="*/ 2147483647 h 896"/>
              <a:gd name="T6" fmla="*/ 2147483647 w 496"/>
              <a:gd name="T7" fmla="*/ 2147483647 h 896"/>
              <a:gd name="T8" fmla="*/ 2147483647 w 496"/>
              <a:gd name="T9" fmla="*/ 2147483647 h 896"/>
              <a:gd name="T10" fmla="*/ 0 60000 65536"/>
              <a:gd name="T11" fmla="*/ 0 60000 65536"/>
              <a:gd name="T12" fmla="*/ 0 60000 65536"/>
              <a:gd name="T13" fmla="*/ 0 60000 65536"/>
              <a:gd name="T14" fmla="*/ 0 60000 65536"/>
              <a:gd name="T15" fmla="*/ 0 w 496"/>
              <a:gd name="T16" fmla="*/ 0 h 896"/>
              <a:gd name="T17" fmla="*/ 496 w 496"/>
              <a:gd name="T18" fmla="*/ 896 h 896"/>
            </a:gdLst>
            <a:ahLst/>
            <a:cxnLst>
              <a:cxn ang="T10">
                <a:pos x="T0" y="T1"/>
              </a:cxn>
              <a:cxn ang="T11">
                <a:pos x="T2" y="T3"/>
              </a:cxn>
              <a:cxn ang="T12">
                <a:pos x="T4" y="T5"/>
              </a:cxn>
              <a:cxn ang="T13">
                <a:pos x="T6" y="T7"/>
              </a:cxn>
              <a:cxn ang="T14">
                <a:pos x="T8" y="T9"/>
              </a:cxn>
            </a:cxnLst>
            <a:rect l="T15" t="T16" r="T17" b="T18"/>
            <a:pathLst>
              <a:path w="496" h="896">
                <a:moveTo>
                  <a:pt x="0" y="112"/>
                </a:moveTo>
                <a:cubicBezTo>
                  <a:pt x="24" y="95"/>
                  <a:pt x="87" y="16"/>
                  <a:pt x="144" y="8"/>
                </a:cubicBezTo>
                <a:cubicBezTo>
                  <a:pt x="201" y="0"/>
                  <a:pt x="292" y="5"/>
                  <a:pt x="344" y="64"/>
                </a:cubicBezTo>
                <a:cubicBezTo>
                  <a:pt x="396" y="123"/>
                  <a:pt x="431" y="221"/>
                  <a:pt x="456" y="360"/>
                </a:cubicBezTo>
                <a:cubicBezTo>
                  <a:pt x="481" y="499"/>
                  <a:pt x="488" y="784"/>
                  <a:pt x="496" y="896"/>
                </a:cubicBezTo>
              </a:path>
            </a:pathLst>
          </a:custGeom>
          <a:noFill/>
          <a:ln w="9525">
            <a:solidFill>
              <a:schemeClr val="tx1"/>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IN"/>
          </a:p>
        </p:txBody>
      </p:sp>
      <p:sp>
        <p:nvSpPr>
          <p:cNvPr id="41032" name="Text Box 94"/>
          <p:cNvSpPr txBox="1">
            <a:spLocks noChangeArrowheads="1"/>
          </p:cNvSpPr>
          <p:nvPr/>
        </p:nvSpPr>
        <p:spPr bwMode="auto">
          <a:xfrm>
            <a:off x="2465388" y="809625"/>
            <a:ext cx="439737"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a:r>
              <a:rPr lang="en-US" sz="1400" b="1"/>
              <a:t>1:8</a:t>
            </a:r>
          </a:p>
        </p:txBody>
      </p:sp>
      <p:sp>
        <p:nvSpPr>
          <p:cNvPr id="41033" name="Freeform 95"/>
          <p:cNvSpPr>
            <a:spLocks/>
          </p:cNvSpPr>
          <p:nvPr/>
        </p:nvSpPr>
        <p:spPr bwMode="auto">
          <a:xfrm>
            <a:off x="2554288" y="1622425"/>
            <a:ext cx="825500" cy="355600"/>
          </a:xfrm>
          <a:custGeom>
            <a:avLst/>
            <a:gdLst>
              <a:gd name="T0" fmla="*/ 0 w 520"/>
              <a:gd name="T1" fmla="*/ 2147483647 h 224"/>
              <a:gd name="T2" fmla="*/ 2147483647 w 520"/>
              <a:gd name="T3" fmla="*/ 2147483647 h 224"/>
              <a:gd name="T4" fmla="*/ 2147483647 w 520"/>
              <a:gd name="T5" fmla="*/ 0 h 224"/>
              <a:gd name="T6" fmla="*/ 2147483647 w 520"/>
              <a:gd name="T7" fmla="*/ 2147483647 h 224"/>
              <a:gd name="T8" fmla="*/ 2147483647 w 520"/>
              <a:gd name="T9" fmla="*/ 2147483647 h 224"/>
              <a:gd name="T10" fmla="*/ 0 60000 65536"/>
              <a:gd name="T11" fmla="*/ 0 60000 65536"/>
              <a:gd name="T12" fmla="*/ 0 60000 65536"/>
              <a:gd name="T13" fmla="*/ 0 60000 65536"/>
              <a:gd name="T14" fmla="*/ 0 60000 65536"/>
              <a:gd name="T15" fmla="*/ 0 w 520"/>
              <a:gd name="T16" fmla="*/ 0 h 224"/>
              <a:gd name="T17" fmla="*/ 520 w 520"/>
              <a:gd name="T18" fmla="*/ 224 h 224"/>
            </a:gdLst>
            <a:ahLst/>
            <a:cxnLst>
              <a:cxn ang="T10">
                <a:pos x="T0" y="T1"/>
              </a:cxn>
              <a:cxn ang="T11">
                <a:pos x="T2" y="T3"/>
              </a:cxn>
              <a:cxn ang="T12">
                <a:pos x="T4" y="T5"/>
              </a:cxn>
              <a:cxn ang="T13">
                <a:pos x="T6" y="T7"/>
              </a:cxn>
              <a:cxn ang="T14">
                <a:pos x="T8" y="T9"/>
              </a:cxn>
            </a:cxnLst>
            <a:rect l="T15" t="T16" r="T17" b="T18"/>
            <a:pathLst>
              <a:path w="520" h="224">
                <a:moveTo>
                  <a:pt x="0" y="216"/>
                </a:moveTo>
                <a:cubicBezTo>
                  <a:pt x="11" y="191"/>
                  <a:pt x="16" y="100"/>
                  <a:pt x="64" y="64"/>
                </a:cubicBezTo>
                <a:cubicBezTo>
                  <a:pt x="112" y="28"/>
                  <a:pt x="221" y="0"/>
                  <a:pt x="288" y="0"/>
                </a:cubicBezTo>
                <a:cubicBezTo>
                  <a:pt x="355" y="0"/>
                  <a:pt x="425" y="27"/>
                  <a:pt x="464" y="64"/>
                </a:cubicBezTo>
                <a:cubicBezTo>
                  <a:pt x="503" y="101"/>
                  <a:pt x="508" y="191"/>
                  <a:pt x="520" y="224"/>
                </a:cubicBezTo>
              </a:path>
            </a:pathLst>
          </a:custGeom>
          <a:noFill/>
          <a:ln w="9525">
            <a:solidFill>
              <a:schemeClr val="tx1"/>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IN"/>
          </a:p>
        </p:txBody>
      </p:sp>
      <p:sp>
        <p:nvSpPr>
          <p:cNvPr id="41034" name="Text Box 96"/>
          <p:cNvSpPr txBox="1">
            <a:spLocks noChangeArrowheads="1"/>
          </p:cNvSpPr>
          <p:nvPr/>
        </p:nvSpPr>
        <p:spPr bwMode="auto">
          <a:xfrm>
            <a:off x="2703513" y="1354138"/>
            <a:ext cx="439737"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a:r>
              <a:rPr lang="en-US" sz="1400" b="1"/>
              <a:t>1:2</a:t>
            </a:r>
            <a:endParaRPr lang="en-US" sz="2400" b="1">
              <a:latin typeface="Times New Roman" pitchFamily="18" charset="0"/>
            </a:endParaRPr>
          </a:p>
        </p:txBody>
      </p:sp>
      <p:sp>
        <p:nvSpPr>
          <p:cNvPr id="41035" name="Text Box 97"/>
          <p:cNvSpPr txBox="1">
            <a:spLocks noChangeArrowheads="1"/>
          </p:cNvSpPr>
          <p:nvPr/>
        </p:nvSpPr>
        <p:spPr bwMode="auto">
          <a:xfrm>
            <a:off x="6283325" y="1354138"/>
            <a:ext cx="439738"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a:r>
              <a:rPr lang="en-US" sz="1400" b="1"/>
              <a:t>1:2</a:t>
            </a:r>
            <a:endParaRPr lang="en-US" sz="2400" b="1">
              <a:latin typeface="Times New Roman" pitchFamily="18" charset="0"/>
            </a:endParaRPr>
          </a:p>
        </p:txBody>
      </p:sp>
      <p:sp>
        <p:nvSpPr>
          <p:cNvPr id="41036" name="Text Box 98"/>
          <p:cNvSpPr txBox="1">
            <a:spLocks noChangeArrowheads="1"/>
          </p:cNvSpPr>
          <p:nvPr/>
        </p:nvSpPr>
        <p:spPr bwMode="auto">
          <a:xfrm>
            <a:off x="5387975" y="1354138"/>
            <a:ext cx="439738"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a:r>
              <a:rPr lang="en-US" sz="1400" b="1"/>
              <a:t>1:2</a:t>
            </a:r>
            <a:endParaRPr lang="en-US" sz="2400" b="1">
              <a:latin typeface="Times New Roman" pitchFamily="18" charset="0"/>
            </a:endParaRPr>
          </a:p>
        </p:txBody>
      </p:sp>
      <p:sp>
        <p:nvSpPr>
          <p:cNvPr id="41037" name="Text Box 99"/>
          <p:cNvSpPr txBox="1">
            <a:spLocks noChangeArrowheads="1"/>
          </p:cNvSpPr>
          <p:nvPr/>
        </p:nvSpPr>
        <p:spPr bwMode="auto">
          <a:xfrm>
            <a:off x="4492625" y="1354138"/>
            <a:ext cx="439738"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a:r>
              <a:rPr lang="en-US" sz="1400" b="1"/>
              <a:t>1:2</a:t>
            </a:r>
            <a:endParaRPr lang="en-US" sz="2400" b="1">
              <a:latin typeface="Times New Roman" pitchFamily="18" charset="0"/>
            </a:endParaRPr>
          </a:p>
        </p:txBody>
      </p:sp>
      <p:sp>
        <p:nvSpPr>
          <p:cNvPr id="41038" name="Text Box 100"/>
          <p:cNvSpPr txBox="1">
            <a:spLocks noChangeArrowheads="1"/>
          </p:cNvSpPr>
          <p:nvPr/>
        </p:nvSpPr>
        <p:spPr bwMode="auto">
          <a:xfrm>
            <a:off x="3598863" y="1354138"/>
            <a:ext cx="439737"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a:r>
              <a:rPr lang="en-US" sz="1400" b="1"/>
              <a:t>1:2</a:t>
            </a:r>
            <a:endParaRPr lang="en-US" sz="2400" b="1">
              <a:latin typeface="Times New Roman" pitchFamily="18" charset="0"/>
            </a:endParaRPr>
          </a:p>
        </p:txBody>
      </p:sp>
      <p:sp>
        <p:nvSpPr>
          <p:cNvPr id="41039" name="Freeform 101"/>
          <p:cNvSpPr>
            <a:spLocks/>
          </p:cNvSpPr>
          <p:nvPr/>
        </p:nvSpPr>
        <p:spPr bwMode="auto">
          <a:xfrm>
            <a:off x="3455988" y="1622425"/>
            <a:ext cx="825500" cy="355600"/>
          </a:xfrm>
          <a:custGeom>
            <a:avLst/>
            <a:gdLst>
              <a:gd name="T0" fmla="*/ 0 w 520"/>
              <a:gd name="T1" fmla="*/ 2147483647 h 224"/>
              <a:gd name="T2" fmla="*/ 2147483647 w 520"/>
              <a:gd name="T3" fmla="*/ 2147483647 h 224"/>
              <a:gd name="T4" fmla="*/ 2147483647 w 520"/>
              <a:gd name="T5" fmla="*/ 0 h 224"/>
              <a:gd name="T6" fmla="*/ 2147483647 w 520"/>
              <a:gd name="T7" fmla="*/ 2147483647 h 224"/>
              <a:gd name="T8" fmla="*/ 2147483647 w 520"/>
              <a:gd name="T9" fmla="*/ 2147483647 h 224"/>
              <a:gd name="T10" fmla="*/ 0 60000 65536"/>
              <a:gd name="T11" fmla="*/ 0 60000 65536"/>
              <a:gd name="T12" fmla="*/ 0 60000 65536"/>
              <a:gd name="T13" fmla="*/ 0 60000 65536"/>
              <a:gd name="T14" fmla="*/ 0 60000 65536"/>
              <a:gd name="T15" fmla="*/ 0 w 520"/>
              <a:gd name="T16" fmla="*/ 0 h 224"/>
              <a:gd name="T17" fmla="*/ 520 w 520"/>
              <a:gd name="T18" fmla="*/ 224 h 224"/>
            </a:gdLst>
            <a:ahLst/>
            <a:cxnLst>
              <a:cxn ang="T10">
                <a:pos x="T0" y="T1"/>
              </a:cxn>
              <a:cxn ang="T11">
                <a:pos x="T2" y="T3"/>
              </a:cxn>
              <a:cxn ang="T12">
                <a:pos x="T4" y="T5"/>
              </a:cxn>
              <a:cxn ang="T13">
                <a:pos x="T6" y="T7"/>
              </a:cxn>
              <a:cxn ang="T14">
                <a:pos x="T8" y="T9"/>
              </a:cxn>
            </a:cxnLst>
            <a:rect l="T15" t="T16" r="T17" b="T18"/>
            <a:pathLst>
              <a:path w="520" h="224">
                <a:moveTo>
                  <a:pt x="0" y="216"/>
                </a:moveTo>
                <a:cubicBezTo>
                  <a:pt x="11" y="191"/>
                  <a:pt x="16" y="100"/>
                  <a:pt x="64" y="64"/>
                </a:cubicBezTo>
                <a:cubicBezTo>
                  <a:pt x="112" y="28"/>
                  <a:pt x="221" y="0"/>
                  <a:pt x="288" y="0"/>
                </a:cubicBezTo>
                <a:cubicBezTo>
                  <a:pt x="355" y="0"/>
                  <a:pt x="425" y="27"/>
                  <a:pt x="464" y="64"/>
                </a:cubicBezTo>
                <a:cubicBezTo>
                  <a:pt x="503" y="101"/>
                  <a:pt x="508" y="191"/>
                  <a:pt x="520" y="224"/>
                </a:cubicBezTo>
              </a:path>
            </a:pathLst>
          </a:custGeom>
          <a:noFill/>
          <a:ln w="9525">
            <a:solidFill>
              <a:schemeClr val="tx1"/>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IN"/>
          </a:p>
        </p:txBody>
      </p:sp>
      <p:sp>
        <p:nvSpPr>
          <p:cNvPr id="41040" name="Freeform 102"/>
          <p:cNvSpPr>
            <a:spLocks/>
          </p:cNvSpPr>
          <p:nvPr/>
        </p:nvSpPr>
        <p:spPr bwMode="auto">
          <a:xfrm>
            <a:off x="4356100" y="1622425"/>
            <a:ext cx="825500" cy="355600"/>
          </a:xfrm>
          <a:custGeom>
            <a:avLst/>
            <a:gdLst>
              <a:gd name="T0" fmla="*/ 0 w 520"/>
              <a:gd name="T1" fmla="*/ 2147483647 h 224"/>
              <a:gd name="T2" fmla="*/ 2147483647 w 520"/>
              <a:gd name="T3" fmla="*/ 2147483647 h 224"/>
              <a:gd name="T4" fmla="*/ 2147483647 w 520"/>
              <a:gd name="T5" fmla="*/ 0 h 224"/>
              <a:gd name="T6" fmla="*/ 2147483647 w 520"/>
              <a:gd name="T7" fmla="*/ 2147483647 h 224"/>
              <a:gd name="T8" fmla="*/ 2147483647 w 520"/>
              <a:gd name="T9" fmla="*/ 2147483647 h 224"/>
              <a:gd name="T10" fmla="*/ 0 60000 65536"/>
              <a:gd name="T11" fmla="*/ 0 60000 65536"/>
              <a:gd name="T12" fmla="*/ 0 60000 65536"/>
              <a:gd name="T13" fmla="*/ 0 60000 65536"/>
              <a:gd name="T14" fmla="*/ 0 60000 65536"/>
              <a:gd name="T15" fmla="*/ 0 w 520"/>
              <a:gd name="T16" fmla="*/ 0 h 224"/>
              <a:gd name="T17" fmla="*/ 520 w 520"/>
              <a:gd name="T18" fmla="*/ 224 h 224"/>
            </a:gdLst>
            <a:ahLst/>
            <a:cxnLst>
              <a:cxn ang="T10">
                <a:pos x="T0" y="T1"/>
              </a:cxn>
              <a:cxn ang="T11">
                <a:pos x="T2" y="T3"/>
              </a:cxn>
              <a:cxn ang="T12">
                <a:pos x="T4" y="T5"/>
              </a:cxn>
              <a:cxn ang="T13">
                <a:pos x="T6" y="T7"/>
              </a:cxn>
              <a:cxn ang="T14">
                <a:pos x="T8" y="T9"/>
              </a:cxn>
            </a:cxnLst>
            <a:rect l="T15" t="T16" r="T17" b="T18"/>
            <a:pathLst>
              <a:path w="520" h="224">
                <a:moveTo>
                  <a:pt x="0" y="216"/>
                </a:moveTo>
                <a:cubicBezTo>
                  <a:pt x="11" y="191"/>
                  <a:pt x="16" y="100"/>
                  <a:pt x="64" y="64"/>
                </a:cubicBezTo>
                <a:cubicBezTo>
                  <a:pt x="112" y="28"/>
                  <a:pt x="221" y="0"/>
                  <a:pt x="288" y="0"/>
                </a:cubicBezTo>
                <a:cubicBezTo>
                  <a:pt x="355" y="0"/>
                  <a:pt x="425" y="27"/>
                  <a:pt x="464" y="64"/>
                </a:cubicBezTo>
                <a:cubicBezTo>
                  <a:pt x="503" y="101"/>
                  <a:pt x="508" y="191"/>
                  <a:pt x="520" y="224"/>
                </a:cubicBezTo>
              </a:path>
            </a:pathLst>
          </a:custGeom>
          <a:noFill/>
          <a:ln w="9525">
            <a:solidFill>
              <a:schemeClr val="tx1"/>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IN"/>
          </a:p>
        </p:txBody>
      </p:sp>
      <p:sp>
        <p:nvSpPr>
          <p:cNvPr id="41041" name="Freeform 103"/>
          <p:cNvSpPr>
            <a:spLocks/>
          </p:cNvSpPr>
          <p:nvPr/>
        </p:nvSpPr>
        <p:spPr bwMode="auto">
          <a:xfrm>
            <a:off x="5257800" y="1622425"/>
            <a:ext cx="825500" cy="355600"/>
          </a:xfrm>
          <a:custGeom>
            <a:avLst/>
            <a:gdLst>
              <a:gd name="T0" fmla="*/ 0 w 520"/>
              <a:gd name="T1" fmla="*/ 2147483647 h 224"/>
              <a:gd name="T2" fmla="*/ 2147483647 w 520"/>
              <a:gd name="T3" fmla="*/ 2147483647 h 224"/>
              <a:gd name="T4" fmla="*/ 2147483647 w 520"/>
              <a:gd name="T5" fmla="*/ 0 h 224"/>
              <a:gd name="T6" fmla="*/ 2147483647 w 520"/>
              <a:gd name="T7" fmla="*/ 2147483647 h 224"/>
              <a:gd name="T8" fmla="*/ 2147483647 w 520"/>
              <a:gd name="T9" fmla="*/ 2147483647 h 224"/>
              <a:gd name="T10" fmla="*/ 0 60000 65536"/>
              <a:gd name="T11" fmla="*/ 0 60000 65536"/>
              <a:gd name="T12" fmla="*/ 0 60000 65536"/>
              <a:gd name="T13" fmla="*/ 0 60000 65536"/>
              <a:gd name="T14" fmla="*/ 0 60000 65536"/>
              <a:gd name="T15" fmla="*/ 0 w 520"/>
              <a:gd name="T16" fmla="*/ 0 h 224"/>
              <a:gd name="T17" fmla="*/ 520 w 520"/>
              <a:gd name="T18" fmla="*/ 224 h 224"/>
            </a:gdLst>
            <a:ahLst/>
            <a:cxnLst>
              <a:cxn ang="T10">
                <a:pos x="T0" y="T1"/>
              </a:cxn>
              <a:cxn ang="T11">
                <a:pos x="T2" y="T3"/>
              </a:cxn>
              <a:cxn ang="T12">
                <a:pos x="T4" y="T5"/>
              </a:cxn>
              <a:cxn ang="T13">
                <a:pos x="T6" y="T7"/>
              </a:cxn>
              <a:cxn ang="T14">
                <a:pos x="T8" y="T9"/>
              </a:cxn>
            </a:cxnLst>
            <a:rect l="T15" t="T16" r="T17" b="T18"/>
            <a:pathLst>
              <a:path w="520" h="224">
                <a:moveTo>
                  <a:pt x="0" y="216"/>
                </a:moveTo>
                <a:cubicBezTo>
                  <a:pt x="11" y="191"/>
                  <a:pt x="16" y="100"/>
                  <a:pt x="64" y="64"/>
                </a:cubicBezTo>
                <a:cubicBezTo>
                  <a:pt x="112" y="28"/>
                  <a:pt x="221" y="0"/>
                  <a:pt x="288" y="0"/>
                </a:cubicBezTo>
                <a:cubicBezTo>
                  <a:pt x="355" y="0"/>
                  <a:pt x="425" y="27"/>
                  <a:pt x="464" y="64"/>
                </a:cubicBezTo>
                <a:cubicBezTo>
                  <a:pt x="503" y="101"/>
                  <a:pt x="508" y="191"/>
                  <a:pt x="520" y="224"/>
                </a:cubicBezTo>
              </a:path>
            </a:pathLst>
          </a:custGeom>
          <a:noFill/>
          <a:ln w="9525">
            <a:solidFill>
              <a:schemeClr val="tx1"/>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IN"/>
          </a:p>
        </p:txBody>
      </p:sp>
      <p:sp>
        <p:nvSpPr>
          <p:cNvPr id="41042" name="Freeform 104"/>
          <p:cNvSpPr>
            <a:spLocks/>
          </p:cNvSpPr>
          <p:nvPr/>
        </p:nvSpPr>
        <p:spPr bwMode="auto">
          <a:xfrm>
            <a:off x="6159500" y="1622425"/>
            <a:ext cx="825500" cy="355600"/>
          </a:xfrm>
          <a:custGeom>
            <a:avLst/>
            <a:gdLst>
              <a:gd name="T0" fmla="*/ 0 w 520"/>
              <a:gd name="T1" fmla="*/ 2147483647 h 224"/>
              <a:gd name="T2" fmla="*/ 2147483647 w 520"/>
              <a:gd name="T3" fmla="*/ 2147483647 h 224"/>
              <a:gd name="T4" fmla="*/ 2147483647 w 520"/>
              <a:gd name="T5" fmla="*/ 0 h 224"/>
              <a:gd name="T6" fmla="*/ 2147483647 w 520"/>
              <a:gd name="T7" fmla="*/ 2147483647 h 224"/>
              <a:gd name="T8" fmla="*/ 2147483647 w 520"/>
              <a:gd name="T9" fmla="*/ 2147483647 h 224"/>
              <a:gd name="T10" fmla="*/ 0 60000 65536"/>
              <a:gd name="T11" fmla="*/ 0 60000 65536"/>
              <a:gd name="T12" fmla="*/ 0 60000 65536"/>
              <a:gd name="T13" fmla="*/ 0 60000 65536"/>
              <a:gd name="T14" fmla="*/ 0 60000 65536"/>
              <a:gd name="T15" fmla="*/ 0 w 520"/>
              <a:gd name="T16" fmla="*/ 0 h 224"/>
              <a:gd name="T17" fmla="*/ 520 w 520"/>
              <a:gd name="T18" fmla="*/ 224 h 224"/>
            </a:gdLst>
            <a:ahLst/>
            <a:cxnLst>
              <a:cxn ang="T10">
                <a:pos x="T0" y="T1"/>
              </a:cxn>
              <a:cxn ang="T11">
                <a:pos x="T2" y="T3"/>
              </a:cxn>
              <a:cxn ang="T12">
                <a:pos x="T4" y="T5"/>
              </a:cxn>
              <a:cxn ang="T13">
                <a:pos x="T6" y="T7"/>
              </a:cxn>
              <a:cxn ang="T14">
                <a:pos x="T8" y="T9"/>
              </a:cxn>
            </a:cxnLst>
            <a:rect l="T15" t="T16" r="T17" b="T18"/>
            <a:pathLst>
              <a:path w="520" h="224">
                <a:moveTo>
                  <a:pt x="0" y="216"/>
                </a:moveTo>
                <a:cubicBezTo>
                  <a:pt x="11" y="191"/>
                  <a:pt x="16" y="100"/>
                  <a:pt x="64" y="64"/>
                </a:cubicBezTo>
                <a:cubicBezTo>
                  <a:pt x="112" y="28"/>
                  <a:pt x="221" y="0"/>
                  <a:pt x="288" y="0"/>
                </a:cubicBezTo>
                <a:cubicBezTo>
                  <a:pt x="355" y="0"/>
                  <a:pt x="425" y="27"/>
                  <a:pt x="464" y="64"/>
                </a:cubicBezTo>
                <a:cubicBezTo>
                  <a:pt x="503" y="101"/>
                  <a:pt x="508" y="191"/>
                  <a:pt x="520" y="224"/>
                </a:cubicBezTo>
              </a:path>
            </a:pathLst>
          </a:custGeom>
          <a:noFill/>
          <a:ln w="9525">
            <a:solidFill>
              <a:schemeClr val="tx1"/>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IN"/>
          </a:p>
        </p:txBody>
      </p:sp>
      <p:sp>
        <p:nvSpPr>
          <p:cNvPr id="41043" name="Text Box 105"/>
          <p:cNvSpPr txBox="1">
            <a:spLocks noChangeArrowheads="1"/>
          </p:cNvSpPr>
          <p:nvPr/>
        </p:nvSpPr>
        <p:spPr bwMode="auto">
          <a:xfrm>
            <a:off x="2362200" y="2827338"/>
            <a:ext cx="28257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a:r>
              <a:rPr lang="en-US" sz="1400" b="1"/>
              <a:t>8</a:t>
            </a:r>
          </a:p>
        </p:txBody>
      </p:sp>
      <p:sp>
        <p:nvSpPr>
          <p:cNvPr id="41044" name="Text Box 106"/>
          <p:cNvSpPr txBox="1">
            <a:spLocks noChangeArrowheads="1"/>
          </p:cNvSpPr>
          <p:nvPr/>
        </p:nvSpPr>
        <p:spPr bwMode="auto">
          <a:xfrm>
            <a:off x="3213100" y="2827338"/>
            <a:ext cx="381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a:r>
              <a:rPr lang="en-US" sz="1400" b="1"/>
              <a:t>16</a:t>
            </a:r>
          </a:p>
        </p:txBody>
      </p:sp>
      <p:sp>
        <p:nvSpPr>
          <p:cNvPr id="41045" name="Text Box 107"/>
          <p:cNvSpPr txBox="1">
            <a:spLocks noChangeArrowheads="1"/>
          </p:cNvSpPr>
          <p:nvPr/>
        </p:nvSpPr>
        <p:spPr bwMode="auto">
          <a:xfrm>
            <a:off x="4117975" y="2827338"/>
            <a:ext cx="381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a:r>
              <a:rPr lang="en-US" sz="1400" b="1"/>
              <a:t>32</a:t>
            </a:r>
          </a:p>
        </p:txBody>
      </p:sp>
      <p:sp>
        <p:nvSpPr>
          <p:cNvPr id="41046" name="Text Box 108"/>
          <p:cNvSpPr txBox="1">
            <a:spLocks noChangeArrowheads="1"/>
          </p:cNvSpPr>
          <p:nvPr/>
        </p:nvSpPr>
        <p:spPr bwMode="auto">
          <a:xfrm>
            <a:off x="5019675" y="2827338"/>
            <a:ext cx="381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a:r>
              <a:rPr lang="en-US" sz="1400" b="1"/>
              <a:t>64</a:t>
            </a:r>
          </a:p>
        </p:txBody>
      </p:sp>
      <p:sp>
        <p:nvSpPr>
          <p:cNvPr id="41047" name="Text Box 109"/>
          <p:cNvSpPr txBox="1">
            <a:spLocks noChangeArrowheads="1"/>
          </p:cNvSpPr>
          <p:nvPr/>
        </p:nvSpPr>
        <p:spPr bwMode="auto">
          <a:xfrm>
            <a:off x="5924550" y="2827338"/>
            <a:ext cx="4794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a:r>
              <a:rPr lang="en-US" sz="1400" b="1"/>
              <a:t>128</a:t>
            </a:r>
          </a:p>
        </p:txBody>
      </p:sp>
      <p:sp>
        <p:nvSpPr>
          <p:cNvPr id="41048" name="Text Box 110"/>
          <p:cNvSpPr txBox="1">
            <a:spLocks noChangeArrowheads="1"/>
          </p:cNvSpPr>
          <p:nvPr/>
        </p:nvSpPr>
        <p:spPr bwMode="auto">
          <a:xfrm>
            <a:off x="6829425" y="2827338"/>
            <a:ext cx="4794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a:r>
              <a:rPr lang="en-US" sz="1400" b="1"/>
              <a:t>256</a:t>
            </a:r>
          </a:p>
        </p:txBody>
      </p:sp>
      <p:sp>
        <p:nvSpPr>
          <p:cNvPr id="41049" name="Text Box 111"/>
          <p:cNvSpPr txBox="1">
            <a:spLocks noChangeArrowheads="1"/>
          </p:cNvSpPr>
          <p:nvPr/>
        </p:nvSpPr>
        <p:spPr bwMode="auto">
          <a:xfrm>
            <a:off x="1446213" y="1519238"/>
            <a:ext cx="608012"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a:r>
              <a:rPr lang="en-US" sz="1400" b="1"/>
              <a:t>virus</a:t>
            </a:r>
          </a:p>
        </p:txBody>
      </p:sp>
      <p:sp>
        <p:nvSpPr>
          <p:cNvPr id="41050" name="Text Box 112"/>
          <p:cNvSpPr txBox="1">
            <a:spLocks noChangeArrowheads="1"/>
          </p:cNvSpPr>
          <p:nvPr/>
        </p:nvSpPr>
        <p:spPr bwMode="auto">
          <a:xfrm>
            <a:off x="669925" y="2328863"/>
            <a:ext cx="1335088"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a:r>
              <a:rPr lang="en-US" sz="1400" b="1"/>
              <a:t>serial dilution</a:t>
            </a:r>
          </a:p>
        </p:txBody>
      </p:sp>
      <p:sp>
        <p:nvSpPr>
          <p:cNvPr id="41051" name="Text Box 113"/>
          <p:cNvSpPr txBox="1">
            <a:spLocks noChangeArrowheads="1"/>
          </p:cNvSpPr>
          <p:nvPr/>
        </p:nvSpPr>
        <p:spPr bwMode="auto">
          <a:xfrm>
            <a:off x="690563" y="3121025"/>
            <a:ext cx="1317625" cy="51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ctr"/>
            <a:r>
              <a:rPr lang="en-US" sz="1400" b="1"/>
              <a:t>mix with red blood cells</a:t>
            </a:r>
          </a:p>
        </p:txBody>
      </p:sp>
      <p:sp>
        <p:nvSpPr>
          <p:cNvPr id="41052" name="Line 114"/>
          <p:cNvSpPr>
            <a:spLocks noChangeShapeType="1"/>
          </p:cNvSpPr>
          <p:nvPr/>
        </p:nvSpPr>
        <p:spPr bwMode="auto">
          <a:xfrm>
            <a:off x="2516188" y="3171825"/>
            <a:ext cx="0" cy="5969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IN"/>
          </a:p>
        </p:txBody>
      </p:sp>
      <p:sp>
        <p:nvSpPr>
          <p:cNvPr id="41053" name="Line 115"/>
          <p:cNvSpPr>
            <a:spLocks noChangeShapeType="1"/>
          </p:cNvSpPr>
          <p:nvPr/>
        </p:nvSpPr>
        <p:spPr bwMode="auto">
          <a:xfrm>
            <a:off x="3422650" y="3171825"/>
            <a:ext cx="0" cy="5969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IN"/>
          </a:p>
        </p:txBody>
      </p:sp>
      <p:sp>
        <p:nvSpPr>
          <p:cNvPr id="41054" name="Line 116"/>
          <p:cNvSpPr>
            <a:spLocks noChangeShapeType="1"/>
          </p:cNvSpPr>
          <p:nvPr/>
        </p:nvSpPr>
        <p:spPr bwMode="auto">
          <a:xfrm>
            <a:off x="4327525" y="3171825"/>
            <a:ext cx="0" cy="5969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IN"/>
          </a:p>
        </p:txBody>
      </p:sp>
      <p:sp>
        <p:nvSpPr>
          <p:cNvPr id="41055" name="Line 117"/>
          <p:cNvSpPr>
            <a:spLocks noChangeShapeType="1"/>
          </p:cNvSpPr>
          <p:nvPr/>
        </p:nvSpPr>
        <p:spPr bwMode="auto">
          <a:xfrm>
            <a:off x="5233988" y="3171825"/>
            <a:ext cx="0" cy="5969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IN"/>
          </a:p>
        </p:txBody>
      </p:sp>
      <p:sp>
        <p:nvSpPr>
          <p:cNvPr id="41056" name="Line 118"/>
          <p:cNvSpPr>
            <a:spLocks noChangeShapeType="1"/>
          </p:cNvSpPr>
          <p:nvPr/>
        </p:nvSpPr>
        <p:spPr bwMode="auto">
          <a:xfrm>
            <a:off x="6140450" y="3171825"/>
            <a:ext cx="0" cy="5969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IN"/>
          </a:p>
        </p:txBody>
      </p:sp>
      <p:sp>
        <p:nvSpPr>
          <p:cNvPr id="41057" name="Line 119"/>
          <p:cNvSpPr>
            <a:spLocks noChangeShapeType="1"/>
          </p:cNvSpPr>
          <p:nvPr/>
        </p:nvSpPr>
        <p:spPr bwMode="auto">
          <a:xfrm>
            <a:off x="7048500" y="3171825"/>
            <a:ext cx="0" cy="59690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IN"/>
          </a:p>
        </p:txBody>
      </p:sp>
      <p:sp>
        <p:nvSpPr>
          <p:cNvPr id="41058" name="Oval 120"/>
          <p:cNvSpPr>
            <a:spLocks noChangeArrowheads="1"/>
          </p:cNvSpPr>
          <p:nvPr/>
        </p:nvSpPr>
        <p:spPr bwMode="auto">
          <a:xfrm>
            <a:off x="2092325" y="4729163"/>
            <a:ext cx="873125" cy="873125"/>
          </a:xfrm>
          <a:prstGeom prst="ellipse">
            <a:avLst/>
          </a:prstGeom>
          <a:solidFill>
            <a:srgbClr val="FF3300"/>
          </a:solidFill>
          <a:ln w="25400">
            <a:solidFill>
              <a:schemeClr val="tx1"/>
            </a:solidFill>
            <a:round/>
            <a:headEnd/>
            <a:tailEnd/>
          </a:ln>
        </p:spPr>
        <p:txBody>
          <a:bodyPr wrap="none" anchor="ctr"/>
          <a:lstStyle/>
          <a:p>
            <a:pPr algn="l"/>
            <a:endParaRPr lang="en-US"/>
          </a:p>
        </p:txBody>
      </p:sp>
      <p:sp>
        <p:nvSpPr>
          <p:cNvPr id="41059" name="Oval 121"/>
          <p:cNvSpPr>
            <a:spLocks noChangeArrowheads="1"/>
          </p:cNvSpPr>
          <p:nvPr/>
        </p:nvSpPr>
        <p:spPr bwMode="auto">
          <a:xfrm>
            <a:off x="3008313" y="4729163"/>
            <a:ext cx="873125" cy="873125"/>
          </a:xfrm>
          <a:prstGeom prst="ellipse">
            <a:avLst/>
          </a:prstGeom>
          <a:solidFill>
            <a:srgbClr val="FF3300"/>
          </a:solidFill>
          <a:ln w="25400">
            <a:solidFill>
              <a:schemeClr val="tx1"/>
            </a:solidFill>
            <a:round/>
            <a:headEnd/>
            <a:tailEnd/>
          </a:ln>
        </p:spPr>
        <p:txBody>
          <a:bodyPr wrap="none" anchor="ctr"/>
          <a:lstStyle/>
          <a:p>
            <a:pPr algn="l"/>
            <a:endParaRPr lang="en-US"/>
          </a:p>
        </p:txBody>
      </p:sp>
      <p:sp>
        <p:nvSpPr>
          <p:cNvPr id="41060" name="Oval 122"/>
          <p:cNvSpPr>
            <a:spLocks noChangeArrowheads="1"/>
          </p:cNvSpPr>
          <p:nvPr/>
        </p:nvSpPr>
        <p:spPr bwMode="auto">
          <a:xfrm>
            <a:off x="3924300" y="4729163"/>
            <a:ext cx="873125" cy="873125"/>
          </a:xfrm>
          <a:prstGeom prst="ellipse">
            <a:avLst/>
          </a:prstGeom>
          <a:solidFill>
            <a:srgbClr val="FF3300"/>
          </a:solidFill>
          <a:ln w="25400">
            <a:solidFill>
              <a:schemeClr val="tx1"/>
            </a:solidFill>
            <a:round/>
            <a:headEnd/>
            <a:tailEnd/>
          </a:ln>
        </p:spPr>
        <p:txBody>
          <a:bodyPr wrap="none" anchor="ctr"/>
          <a:lstStyle/>
          <a:p>
            <a:pPr algn="l"/>
            <a:endParaRPr lang="en-US"/>
          </a:p>
        </p:txBody>
      </p:sp>
      <p:grpSp>
        <p:nvGrpSpPr>
          <p:cNvPr id="41061" name="Group 123"/>
          <p:cNvGrpSpPr>
            <a:grpSpLocks/>
          </p:cNvGrpSpPr>
          <p:nvPr/>
        </p:nvGrpSpPr>
        <p:grpSpPr bwMode="auto">
          <a:xfrm>
            <a:off x="4840288" y="4729163"/>
            <a:ext cx="873125" cy="873125"/>
            <a:chOff x="3058" y="2784"/>
            <a:chExt cx="550" cy="550"/>
          </a:xfrm>
        </p:grpSpPr>
        <p:sp>
          <p:nvSpPr>
            <p:cNvPr id="41071" name="Oval 124"/>
            <p:cNvSpPr>
              <a:spLocks noChangeArrowheads="1"/>
            </p:cNvSpPr>
            <p:nvPr/>
          </p:nvSpPr>
          <p:spPr bwMode="auto">
            <a:xfrm>
              <a:off x="3058" y="2784"/>
              <a:ext cx="550" cy="550"/>
            </a:xfrm>
            <a:prstGeom prst="ellipse">
              <a:avLst/>
            </a:prstGeom>
            <a:noFill/>
            <a:ln w="254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41072" name="Oval 125"/>
            <p:cNvSpPr>
              <a:spLocks noChangeArrowheads="1"/>
            </p:cNvSpPr>
            <p:nvPr/>
          </p:nvSpPr>
          <p:spPr bwMode="auto">
            <a:xfrm>
              <a:off x="3285" y="3011"/>
              <a:ext cx="96" cy="96"/>
            </a:xfrm>
            <a:prstGeom prst="ellipse">
              <a:avLst/>
            </a:prstGeom>
            <a:solidFill>
              <a:srgbClr val="FF0000"/>
            </a:solidFill>
            <a:ln w="9525">
              <a:solidFill>
                <a:schemeClr val="tx1"/>
              </a:solidFill>
              <a:round/>
              <a:headEnd/>
              <a:tailEnd/>
            </a:ln>
          </p:spPr>
          <p:txBody>
            <a:bodyPr wrap="none" anchor="ctr"/>
            <a:lstStyle/>
            <a:p>
              <a:pPr algn="l"/>
              <a:endParaRPr lang="en-US"/>
            </a:p>
          </p:txBody>
        </p:sp>
      </p:grpSp>
      <p:grpSp>
        <p:nvGrpSpPr>
          <p:cNvPr id="41062" name="Group 126"/>
          <p:cNvGrpSpPr>
            <a:grpSpLocks/>
          </p:cNvGrpSpPr>
          <p:nvPr/>
        </p:nvGrpSpPr>
        <p:grpSpPr bwMode="auto">
          <a:xfrm>
            <a:off x="5756275" y="4729163"/>
            <a:ext cx="873125" cy="873125"/>
            <a:chOff x="3058" y="2784"/>
            <a:chExt cx="550" cy="550"/>
          </a:xfrm>
        </p:grpSpPr>
        <p:sp>
          <p:nvSpPr>
            <p:cNvPr id="41069" name="Oval 127"/>
            <p:cNvSpPr>
              <a:spLocks noChangeArrowheads="1"/>
            </p:cNvSpPr>
            <p:nvPr/>
          </p:nvSpPr>
          <p:spPr bwMode="auto">
            <a:xfrm>
              <a:off x="3058" y="2784"/>
              <a:ext cx="550" cy="550"/>
            </a:xfrm>
            <a:prstGeom prst="ellipse">
              <a:avLst/>
            </a:prstGeom>
            <a:noFill/>
            <a:ln w="254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41070" name="Oval 128"/>
            <p:cNvSpPr>
              <a:spLocks noChangeArrowheads="1"/>
            </p:cNvSpPr>
            <p:nvPr/>
          </p:nvSpPr>
          <p:spPr bwMode="auto">
            <a:xfrm>
              <a:off x="3285" y="3011"/>
              <a:ext cx="96" cy="96"/>
            </a:xfrm>
            <a:prstGeom prst="ellipse">
              <a:avLst/>
            </a:prstGeom>
            <a:solidFill>
              <a:srgbClr val="FF0000"/>
            </a:solidFill>
            <a:ln w="9525">
              <a:solidFill>
                <a:schemeClr val="tx1"/>
              </a:solidFill>
              <a:round/>
              <a:headEnd/>
              <a:tailEnd/>
            </a:ln>
          </p:spPr>
          <p:txBody>
            <a:bodyPr wrap="none" anchor="ctr"/>
            <a:lstStyle/>
            <a:p>
              <a:pPr algn="l"/>
              <a:endParaRPr lang="en-US"/>
            </a:p>
          </p:txBody>
        </p:sp>
      </p:grpSp>
      <p:grpSp>
        <p:nvGrpSpPr>
          <p:cNvPr id="41063" name="Group 129"/>
          <p:cNvGrpSpPr>
            <a:grpSpLocks/>
          </p:cNvGrpSpPr>
          <p:nvPr/>
        </p:nvGrpSpPr>
        <p:grpSpPr bwMode="auto">
          <a:xfrm>
            <a:off x="6673850" y="4729163"/>
            <a:ext cx="873125" cy="873125"/>
            <a:chOff x="3058" y="2784"/>
            <a:chExt cx="550" cy="550"/>
          </a:xfrm>
        </p:grpSpPr>
        <p:sp>
          <p:nvSpPr>
            <p:cNvPr id="41067" name="Oval 130"/>
            <p:cNvSpPr>
              <a:spLocks noChangeArrowheads="1"/>
            </p:cNvSpPr>
            <p:nvPr/>
          </p:nvSpPr>
          <p:spPr bwMode="auto">
            <a:xfrm>
              <a:off x="3058" y="2784"/>
              <a:ext cx="550" cy="550"/>
            </a:xfrm>
            <a:prstGeom prst="ellipse">
              <a:avLst/>
            </a:prstGeom>
            <a:noFill/>
            <a:ln w="254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a:p>
          </p:txBody>
        </p:sp>
        <p:sp>
          <p:nvSpPr>
            <p:cNvPr id="41068" name="Oval 131"/>
            <p:cNvSpPr>
              <a:spLocks noChangeArrowheads="1"/>
            </p:cNvSpPr>
            <p:nvPr/>
          </p:nvSpPr>
          <p:spPr bwMode="auto">
            <a:xfrm>
              <a:off x="3285" y="3011"/>
              <a:ext cx="96" cy="96"/>
            </a:xfrm>
            <a:prstGeom prst="ellipse">
              <a:avLst/>
            </a:prstGeom>
            <a:solidFill>
              <a:srgbClr val="FF0000"/>
            </a:solidFill>
            <a:ln w="9525">
              <a:solidFill>
                <a:schemeClr val="tx1"/>
              </a:solidFill>
              <a:round/>
              <a:headEnd/>
              <a:tailEnd/>
            </a:ln>
          </p:spPr>
          <p:txBody>
            <a:bodyPr wrap="none" anchor="ctr"/>
            <a:lstStyle/>
            <a:p>
              <a:pPr algn="l"/>
              <a:endParaRPr lang="en-US"/>
            </a:p>
          </p:txBody>
        </p:sp>
      </p:grpSp>
      <p:sp>
        <p:nvSpPr>
          <p:cNvPr id="41064" name="Text Box 132"/>
          <p:cNvSpPr txBox="1">
            <a:spLocks noChangeArrowheads="1"/>
          </p:cNvSpPr>
          <p:nvPr/>
        </p:nvSpPr>
        <p:spPr bwMode="auto">
          <a:xfrm>
            <a:off x="588963" y="3892550"/>
            <a:ext cx="13176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ctr"/>
            <a:r>
              <a:rPr lang="en-US" sz="1400" b="1"/>
              <a:t>side view</a:t>
            </a:r>
          </a:p>
        </p:txBody>
      </p:sp>
      <p:sp>
        <p:nvSpPr>
          <p:cNvPr id="41065" name="Text Box 133"/>
          <p:cNvSpPr txBox="1">
            <a:spLocks noChangeArrowheads="1"/>
          </p:cNvSpPr>
          <p:nvPr/>
        </p:nvSpPr>
        <p:spPr bwMode="auto">
          <a:xfrm>
            <a:off x="600075" y="5060950"/>
            <a:ext cx="13176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ctr"/>
            <a:r>
              <a:rPr lang="en-US" sz="1400" b="1"/>
              <a:t>top view</a:t>
            </a:r>
          </a:p>
        </p:txBody>
      </p:sp>
      <p:sp>
        <p:nvSpPr>
          <p:cNvPr id="41066" name="Rectangle 134"/>
          <p:cNvSpPr>
            <a:spLocks noGrp="1" noChangeArrowheads="1"/>
          </p:cNvSpPr>
          <p:nvPr>
            <p:ph type="subTitle" idx="1"/>
          </p:nvPr>
        </p:nvSpPr>
        <p:spPr>
          <a:xfrm>
            <a:off x="179388" y="6021388"/>
            <a:ext cx="8964612" cy="836612"/>
          </a:xfrm>
        </p:spPr>
        <p:txBody>
          <a:bodyPr/>
          <a:lstStyle/>
          <a:p>
            <a:pPr eaLnBrk="1" hangingPunct="1">
              <a:lnSpc>
                <a:spcPct val="80000"/>
              </a:lnSpc>
            </a:pPr>
            <a:r>
              <a:rPr lang="en-US" sz="2800" smtClean="0"/>
              <a:t>One HA unit :minimum amount of virus that causes complete agglutination of RBCs</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99B8031-2B89-4A39-B006-388AD6C6FEFA}" type="slidenum">
              <a:rPr lang="en-GB" smtClean="0"/>
              <a:pPr eaLnBrk="1" hangingPunct="1"/>
              <a:t>39</a:t>
            </a:fld>
            <a:endParaRPr lang="en-GB" smtClean="0"/>
          </a:p>
        </p:txBody>
      </p:sp>
      <p:sp>
        <p:nvSpPr>
          <p:cNvPr id="41987" name="Rectangle 2"/>
          <p:cNvSpPr>
            <a:spLocks noGrp="1" noChangeArrowheads="1"/>
          </p:cNvSpPr>
          <p:nvPr>
            <p:ph type="title" idx="4294967295"/>
          </p:nvPr>
        </p:nvSpPr>
        <p:spPr>
          <a:xfrm>
            <a:off x="663575" y="333375"/>
            <a:ext cx="8229600" cy="1143000"/>
          </a:xfrm>
        </p:spPr>
        <p:txBody>
          <a:bodyPr/>
          <a:lstStyle/>
          <a:p>
            <a:pPr eaLnBrk="1" hangingPunct="1"/>
            <a:r>
              <a:rPr lang="en-US" sz="4800" b="1" smtClean="0">
                <a:solidFill>
                  <a:srgbClr val="FF0000"/>
                </a:solidFill>
              </a:rPr>
              <a:t>WHAT DO WE NEED?</a:t>
            </a:r>
          </a:p>
        </p:txBody>
      </p:sp>
      <p:pic>
        <p:nvPicPr>
          <p:cNvPr id="41988" name="Picture 3" descr="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023938" y="1557338"/>
            <a:ext cx="2952750" cy="2128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989" name="Picture 4" descr="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192588" y="1412875"/>
            <a:ext cx="3384550" cy="2387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990" name="Picture 8" descr="3a"/>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2195513" y="4292600"/>
            <a:ext cx="2057400" cy="2019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991" name="Picture 9" descr="3b"/>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4519613" y="4292600"/>
            <a:ext cx="1657350" cy="2016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1992"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2863E44-941B-41DA-ADC8-4FAF9C7DF95E}" type="datetime1">
              <a:rPr lang="en-US"/>
              <a:pPr eaLnBrk="1" hangingPunct="1"/>
              <a:t>11/11/2014</a:t>
            </a:fld>
            <a:endParaRPr lang="en-US"/>
          </a:p>
        </p:txBody>
      </p:sp>
      <p:sp>
        <p:nvSpPr>
          <p:cNvPr id="41993"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b="1" smtClean="0">
                <a:solidFill>
                  <a:srgbClr val="FF0000"/>
                </a:solidFill>
              </a:rPr>
              <a:t>Purpose of Serological Tests</a:t>
            </a:r>
            <a:endParaRPr lang="en-IN" b="1" smtClean="0">
              <a:solidFill>
                <a:srgbClr val="FF0000"/>
              </a:solidFill>
            </a:endParaRPr>
          </a:p>
        </p:txBody>
      </p:sp>
      <p:sp>
        <p:nvSpPr>
          <p:cNvPr id="6147" name="Rectangle 3"/>
          <p:cNvSpPr>
            <a:spLocks noGrp="1" noChangeArrowheads="1"/>
          </p:cNvSpPr>
          <p:nvPr>
            <p:ph type="body" idx="1"/>
          </p:nvPr>
        </p:nvSpPr>
        <p:spPr/>
        <p:txBody>
          <a:bodyPr/>
          <a:lstStyle/>
          <a:p>
            <a:pPr eaLnBrk="1" hangingPunct="1"/>
            <a:r>
              <a:rPr lang="en-IN" smtClean="0"/>
              <a:t>Serological tests may be performed for diagnostic purposes when an infection is suspected, in rheumatic illnesses, and in many other situations, such as checking an individual's blood type. Serology blood tests help to diagnose patients with certain immune deficiencies associated with the lack of antibodies, such as X-linked agammaglobulinemia.  </a:t>
            </a:r>
          </a:p>
        </p:txBody>
      </p:sp>
      <p:pic>
        <p:nvPicPr>
          <p:cNvPr id="6148"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172450" y="6092825"/>
            <a:ext cx="971550" cy="765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149"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402B893-D422-49FA-8733-71A25E9EE2FA}" type="datetime1">
              <a:rPr lang="en-US"/>
              <a:pPr eaLnBrk="1" hangingPunct="1"/>
              <a:t>11/11/2014</a:t>
            </a:fld>
            <a:endParaRPr lang="en-US"/>
          </a:p>
        </p:txBody>
      </p:sp>
      <p:sp>
        <p:nvSpPr>
          <p:cNvPr id="6150"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6151"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2C43A8E-553B-4EBB-BD6C-F4F67E13430D}" type="slidenum">
              <a:rPr lang="en-GB" smtClean="0"/>
              <a:pPr eaLnBrk="1" hangingPunct="1"/>
              <a:t>4</a:t>
            </a:fld>
            <a:endParaRPr lang="en-GB"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Number Placeholder 5"/>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2A0694E-35B6-4F91-99FB-973D2199288B}" type="slidenum">
              <a:rPr lang="en-GB" smtClean="0"/>
              <a:pPr eaLnBrk="1" hangingPunct="1"/>
              <a:t>40</a:t>
            </a:fld>
            <a:endParaRPr lang="en-GB" smtClean="0"/>
          </a:p>
        </p:txBody>
      </p:sp>
      <p:sp>
        <p:nvSpPr>
          <p:cNvPr id="43011" name="Rectangle 2"/>
          <p:cNvSpPr>
            <a:spLocks noGrp="1" noChangeArrowheads="1"/>
          </p:cNvSpPr>
          <p:nvPr>
            <p:ph type="title"/>
          </p:nvPr>
        </p:nvSpPr>
        <p:spPr/>
        <p:txBody>
          <a:bodyPr/>
          <a:lstStyle/>
          <a:p>
            <a:pPr eaLnBrk="1" hangingPunct="1"/>
            <a:r>
              <a:rPr lang="en-US" b="1" smtClean="0">
                <a:solidFill>
                  <a:srgbClr val="FF0000"/>
                </a:solidFill>
              </a:rPr>
              <a:t>PROCEDURE</a:t>
            </a:r>
            <a:r>
              <a:rPr lang="ar-JO" b="1" u="sng" smtClean="0">
                <a:solidFill>
                  <a:srgbClr val="FF0000"/>
                </a:solidFill>
              </a:rPr>
              <a:t/>
            </a:r>
            <a:br>
              <a:rPr lang="ar-JO" b="1" u="sng" smtClean="0">
                <a:solidFill>
                  <a:srgbClr val="FF0000"/>
                </a:solidFill>
              </a:rPr>
            </a:br>
            <a:r>
              <a:rPr lang="en-US" sz="2400" b="1" smtClean="0"/>
              <a:t>(CONTROLs)</a:t>
            </a:r>
            <a:r>
              <a:rPr lang="en-US" sz="4000" b="1" u="sng" smtClean="0"/>
              <a:t> </a:t>
            </a:r>
          </a:p>
        </p:txBody>
      </p:sp>
      <p:sp>
        <p:nvSpPr>
          <p:cNvPr id="43012" name="Rectangle 3"/>
          <p:cNvSpPr>
            <a:spLocks noGrp="1" noChangeArrowheads="1"/>
          </p:cNvSpPr>
          <p:nvPr>
            <p:ph type="body" idx="1"/>
          </p:nvPr>
        </p:nvSpPr>
        <p:spPr>
          <a:xfrm>
            <a:off x="0" y="1773238"/>
            <a:ext cx="9144000" cy="5084762"/>
          </a:xfrm>
        </p:spPr>
        <p:txBody>
          <a:bodyPr/>
          <a:lstStyle/>
          <a:p>
            <a:pPr marL="609600" indent="-609600" eaLnBrk="1" hangingPunct="1"/>
            <a:r>
              <a:rPr lang="en-US" sz="4000" smtClean="0"/>
              <a:t>Always run four control rows:</a:t>
            </a:r>
          </a:p>
          <a:p>
            <a:pPr marL="990600" lvl="1" indent="-533400" eaLnBrk="1" hangingPunct="1">
              <a:buFontTx/>
              <a:buNone/>
            </a:pPr>
            <a:r>
              <a:rPr lang="en-US" sz="4000" smtClean="0"/>
              <a:t>_</a:t>
            </a:r>
            <a:r>
              <a:rPr lang="en-US" sz="4000" b="1" smtClean="0"/>
              <a:t> </a:t>
            </a:r>
            <a:r>
              <a:rPr lang="en-US" sz="3600" b="1" smtClean="0">
                <a:solidFill>
                  <a:srgbClr val="FF0000"/>
                </a:solidFill>
              </a:rPr>
              <a:t>Positive</a:t>
            </a:r>
            <a:r>
              <a:rPr lang="en-US" sz="4400" b="1" smtClean="0">
                <a:solidFill>
                  <a:srgbClr val="FF0000"/>
                </a:solidFill>
              </a:rPr>
              <a:t>:</a:t>
            </a:r>
            <a:r>
              <a:rPr lang="en-US" sz="3600" smtClean="0"/>
              <a:t> </a:t>
            </a:r>
            <a:r>
              <a:rPr lang="en-US" sz="3200" smtClean="0"/>
              <a:t>Contains antibodies against the specific virus</a:t>
            </a:r>
          </a:p>
          <a:p>
            <a:pPr marL="990600" lvl="1" indent="-533400" eaLnBrk="1" hangingPunct="1">
              <a:buFontTx/>
              <a:buNone/>
            </a:pPr>
            <a:r>
              <a:rPr lang="en-US" sz="3600" b="1" smtClean="0"/>
              <a:t>_</a:t>
            </a:r>
            <a:r>
              <a:rPr lang="en-US" sz="4000" b="1" smtClean="0"/>
              <a:t> </a:t>
            </a:r>
            <a:r>
              <a:rPr lang="en-US" sz="3200" b="1" smtClean="0">
                <a:solidFill>
                  <a:srgbClr val="FF0000"/>
                </a:solidFill>
              </a:rPr>
              <a:t>Negative</a:t>
            </a:r>
            <a:r>
              <a:rPr lang="en-US" sz="4000" b="1" smtClean="0"/>
              <a:t>:</a:t>
            </a:r>
            <a:r>
              <a:rPr lang="en-US" sz="3600" smtClean="0"/>
              <a:t> </a:t>
            </a:r>
            <a:r>
              <a:rPr lang="en-US" sz="3200" smtClean="0"/>
              <a:t>Contains no antibodies against the specific virus</a:t>
            </a:r>
          </a:p>
          <a:p>
            <a:pPr marL="990600" lvl="1" indent="-533400" eaLnBrk="1" hangingPunct="1">
              <a:buFontTx/>
              <a:buNone/>
            </a:pPr>
            <a:r>
              <a:rPr lang="en-US" sz="4000" smtClean="0"/>
              <a:t>_ </a:t>
            </a:r>
            <a:r>
              <a:rPr lang="en-US" sz="3200" b="1" smtClean="0">
                <a:solidFill>
                  <a:srgbClr val="FF0000"/>
                </a:solidFill>
              </a:rPr>
              <a:t>Antigen</a:t>
            </a:r>
          </a:p>
          <a:p>
            <a:pPr marL="990600" lvl="1" indent="-533400" eaLnBrk="1" hangingPunct="1">
              <a:buFontTx/>
              <a:buNone/>
            </a:pPr>
            <a:r>
              <a:rPr lang="en-US" sz="3200" b="1" smtClean="0">
                <a:solidFill>
                  <a:srgbClr val="FF0000"/>
                </a:solidFill>
              </a:rPr>
              <a:t>_ RBCs</a:t>
            </a:r>
          </a:p>
        </p:txBody>
      </p:sp>
      <p:sp>
        <p:nvSpPr>
          <p:cNvPr id="43013"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EA0BF36-4E25-439A-823D-2E350A697CF3}" type="datetime1">
              <a:rPr lang="en-US"/>
              <a:pPr eaLnBrk="1" hangingPunct="1"/>
              <a:t>11/11/2014</a:t>
            </a:fld>
            <a:endParaRPr lang="en-US"/>
          </a:p>
        </p:txBody>
      </p:sp>
      <p:sp>
        <p:nvSpPr>
          <p:cNvPr id="43014"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Slide Number Placeholder 4"/>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ACCD9B1-DDDB-40F1-BEE0-C2737C84ACB5}" type="slidenum">
              <a:rPr lang="en-GB" smtClean="0"/>
              <a:pPr eaLnBrk="1" hangingPunct="1"/>
              <a:t>41</a:t>
            </a:fld>
            <a:endParaRPr lang="en-GB" smtClean="0"/>
          </a:p>
        </p:txBody>
      </p:sp>
      <p:sp>
        <p:nvSpPr>
          <p:cNvPr id="44035" name="Rectangle 2"/>
          <p:cNvSpPr>
            <a:spLocks noGrp="1" noChangeArrowheads="1"/>
          </p:cNvSpPr>
          <p:nvPr>
            <p:ph type="title"/>
          </p:nvPr>
        </p:nvSpPr>
        <p:spPr>
          <a:xfrm>
            <a:off x="0" y="274638"/>
            <a:ext cx="9144000" cy="6034087"/>
          </a:xfrm>
        </p:spPr>
        <p:txBody>
          <a:bodyPr/>
          <a:lstStyle/>
          <a:p>
            <a:pPr eaLnBrk="1" hangingPunct="1"/>
            <a:r>
              <a:rPr lang="en-US" sz="5400" b="1" smtClean="0">
                <a:solidFill>
                  <a:srgbClr val="FF0000"/>
                </a:solidFill>
              </a:rPr>
              <a:t>WASHING RBCs</a:t>
            </a:r>
            <a:br>
              <a:rPr lang="en-US" sz="5400" b="1" smtClean="0">
                <a:solidFill>
                  <a:srgbClr val="FF0000"/>
                </a:solidFill>
              </a:rPr>
            </a:br>
            <a:r>
              <a:rPr lang="en-US" sz="5400" b="1" smtClean="0">
                <a:solidFill>
                  <a:srgbClr val="FF0000"/>
                </a:solidFill>
              </a:rPr>
              <a:t/>
            </a:r>
            <a:br>
              <a:rPr lang="en-US" sz="5400" b="1" smtClean="0">
                <a:solidFill>
                  <a:srgbClr val="FF0000"/>
                </a:solidFill>
              </a:rPr>
            </a:br>
            <a:endParaRPr lang="en-US" sz="5400" b="1" smtClean="0">
              <a:solidFill>
                <a:srgbClr val="FF0000"/>
              </a:solidFill>
            </a:endParaRPr>
          </a:p>
        </p:txBody>
      </p:sp>
      <p:grpSp>
        <p:nvGrpSpPr>
          <p:cNvPr id="44036" name="Group 6"/>
          <p:cNvGrpSpPr>
            <a:grpSpLocks/>
          </p:cNvGrpSpPr>
          <p:nvPr/>
        </p:nvGrpSpPr>
        <p:grpSpPr bwMode="auto">
          <a:xfrm>
            <a:off x="2916238" y="3789363"/>
            <a:ext cx="2771775" cy="2232025"/>
            <a:chOff x="2381" y="2432"/>
            <a:chExt cx="1746" cy="1406"/>
          </a:xfrm>
        </p:grpSpPr>
        <p:pic>
          <p:nvPicPr>
            <p:cNvPr id="44039" name="Picture 3" descr="MCj01407630000[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26" y="2432"/>
              <a:ext cx="1701" cy="14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040" name="Picture 4" descr="MCj04238580000[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98" y="2523"/>
              <a:ext cx="635" cy="7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041" name="Picture 5" descr="MCj04238580000[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381" y="2659"/>
              <a:ext cx="590" cy="5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44037"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9D29745-E939-4C31-98EE-9F6818168D2C}" type="datetime1">
              <a:rPr lang="en-US"/>
              <a:pPr eaLnBrk="1" hangingPunct="1"/>
              <a:t>11/11/2014</a:t>
            </a:fld>
            <a:endParaRPr lang="en-US"/>
          </a:p>
        </p:txBody>
      </p:sp>
      <p:sp>
        <p:nvSpPr>
          <p:cNvPr id="44038"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z="5400" b="1" smtClean="0">
                <a:solidFill>
                  <a:srgbClr val="FF0000"/>
                </a:solidFill>
              </a:rPr>
              <a:t>Why do we have to wash RBCs?</a:t>
            </a:r>
          </a:p>
        </p:txBody>
      </p:sp>
      <p:sp>
        <p:nvSpPr>
          <p:cNvPr id="45059" name="Rectangle 3"/>
          <p:cNvSpPr>
            <a:spLocks noGrp="1" noChangeArrowheads="1"/>
          </p:cNvSpPr>
          <p:nvPr>
            <p:ph idx="1"/>
          </p:nvPr>
        </p:nvSpPr>
        <p:spPr/>
        <p:txBody>
          <a:bodyPr/>
          <a:lstStyle/>
          <a:p>
            <a:pPr eaLnBrk="1" hangingPunct="1"/>
            <a:r>
              <a:rPr lang="en-US" sz="5400" smtClean="0"/>
              <a:t>To obtain pure RBCs and to get rid from any other blood components such as WBCs, immune complexes, and Abs</a:t>
            </a:r>
          </a:p>
        </p:txBody>
      </p:sp>
      <p:sp>
        <p:nvSpPr>
          <p:cNvPr id="45060" name="Slide Number Placeholder 5"/>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59F881C-D146-46CC-8ECA-3AAEFE8D0782}" type="slidenum">
              <a:rPr lang="en-GB" smtClean="0"/>
              <a:pPr eaLnBrk="1" hangingPunct="1"/>
              <a:t>42</a:t>
            </a:fld>
            <a:endParaRPr lang="en-GB" smtClean="0"/>
          </a:p>
        </p:txBody>
      </p:sp>
      <p:sp>
        <p:nvSpPr>
          <p:cNvPr id="45061"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CD0B5A2-5AED-4205-8C0C-C3A3187120C5}" type="datetime1">
              <a:rPr lang="en-US"/>
              <a:pPr eaLnBrk="1" hangingPunct="1"/>
              <a:t>11/11/2014</a:t>
            </a:fld>
            <a:endParaRPr lang="en-US"/>
          </a:p>
        </p:txBody>
      </p:sp>
      <p:sp>
        <p:nvSpPr>
          <p:cNvPr id="45062"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pPr eaLnBrk="1" hangingPunct="1">
              <a:defRPr/>
            </a:pPr>
            <a:r>
              <a:rPr lang="en-US" sz="5400" b="1" dirty="0" smtClean="0">
                <a:solidFill>
                  <a:srgbClr val="FF0000"/>
                </a:solidFill>
                <a:effectLst>
                  <a:outerShdw blurRad="38100" dist="38100" dir="2700000" algn="tl">
                    <a:srgbClr val="000000">
                      <a:alpha val="43137"/>
                    </a:srgbClr>
                  </a:outerShdw>
                </a:effectLst>
              </a:rPr>
              <a:t>Washing process </a:t>
            </a:r>
          </a:p>
        </p:txBody>
      </p:sp>
      <p:sp>
        <p:nvSpPr>
          <p:cNvPr id="46083" name="Rectangle 3"/>
          <p:cNvSpPr>
            <a:spLocks noGrp="1" noChangeArrowheads="1"/>
          </p:cNvSpPr>
          <p:nvPr>
            <p:ph sz="half" idx="1"/>
          </p:nvPr>
        </p:nvSpPr>
        <p:spPr/>
        <p:txBody>
          <a:bodyPr/>
          <a:lstStyle/>
          <a:p>
            <a:pPr eaLnBrk="1" hangingPunct="1"/>
            <a:r>
              <a:rPr lang="en-US" smtClean="0"/>
              <a:t>Take place 4-5 time .</a:t>
            </a:r>
          </a:p>
          <a:p>
            <a:pPr eaLnBrk="1" hangingPunct="1"/>
            <a:r>
              <a:rPr lang="en-US" smtClean="0"/>
              <a:t>Until get clear solution above the RBCs after centrifugation .</a:t>
            </a:r>
          </a:p>
          <a:p>
            <a:pPr eaLnBrk="1" hangingPunct="1"/>
            <a:r>
              <a:rPr lang="en-US" smtClean="0"/>
              <a:t>Using PBS or normal saline .</a:t>
            </a:r>
          </a:p>
          <a:p>
            <a:pPr eaLnBrk="1" hangingPunct="1">
              <a:buFontTx/>
              <a:buNone/>
            </a:pPr>
            <a:r>
              <a:rPr lang="en-US" smtClean="0"/>
              <a:t>    Note :(avoid using water to wash RBCs because it will definitely lead to RBCs lyses)</a:t>
            </a:r>
          </a:p>
        </p:txBody>
      </p:sp>
      <p:sp>
        <p:nvSpPr>
          <p:cNvPr id="46084" name="Content Placeholder 1"/>
          <p:cNvSpPr>
            <a:spLocks noGrp="1"/>
          </p:cNvSpPr>
          <p:nvPr>
            <p:ph sz="half" idx="2"/>
          </p:nvPr>
        </p:nvSpPr>
        <p:spPr/>
        <p:txBody>
          <a:bodyPr/>
          <a:lstStyle/>
          <a:p>
            <a:endParaRPr lang="en-IN" smtClean="0"/>
          </a:p>
        </p:txBody>
      </p:sp>
      <p:sp>
        <p:nvSpPr>
          <p:cNvPr id="46085" name="Slide Number Placeholder 5"/>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BA78C11-882E-4F75-9AB6-82D66C070D8B}" type="slidenum">
              <a:rPr lang="en-GB" smtClean="0"/>
              <a:pPr eaLnBrk="1" hangingPunct="1"/>
              <a:t>43</a:t>
            </a:fld>
            <a:endParaRPr lang="en-GB" smtClean="0"/>
          </a:p>
        </p:txBody>
      </p:sp>
      <p:pic>
        <p:nvPicPr>
          <p:cNvPr id="39941" name="Picture 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427984" y="1606658"/>
            <a:ext cx="4572000" cy="49685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087" name="Date Placeholder 2"/>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3F79C89-C218-4DB0-8BF6-B1F91EF39AC1}" type="datetime1">
              <a:rPr lang="en-US"/>
              <a:pPr eaLnBrk="1" hangingPunct="1"/>
              <a:t>11/11/2014</a:t>
            </a:fld>
            <a:endParaRPr lang="en-US"/>
          </a:p>
        </p:txBody>
      </p:sp>
      <p:sp>
        <p:nvSpPr>
          <p:cNvPr id="46088" name="Footer Placeholder 3"/>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5"/>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772B12F-068F-4D45-9C26-10D4018DE99C}" type="slidenum">
              <a:rPr lang="en-GB" smtClean="0"/>
              <a:pPr eaLnBrk="1" hangingPunct="1"/>
              <a:t>44</a:t>
            </a:fld>
            <a:endParaRPr lang="en-GB" smtClean="0"/>
          </a:p>
        </p:txBody>
      </p:sp>
      <p:sp>
        <p:nvSpPr>
          <p:cNvPr id="28675" name="Rectangle 2"/>
          <p:cNvSpPr>
            <a:spLocks noGrp="1" noChangeArrowheads="1"/>
          </p:cNvSpPr>
          <p:nvPr>
            <p:ph type="title"/>
          </p:nvPr>
        </p:nvSpPr>
        <p:spPr/>
        <p:txBody>
          <a:bodyPr/>
          <a:lstStyle/>
          <a:p>
            <a:pPr eaLnBrk="1" hangingPunct="1">
              <a:defRPr/>
            </a:pPr>
            <a:r>
              <a:rPr lang="en-US" sz="5400" b="1" dirty="0" smtClean="0">
                <a:solidFill>
                  <a:srgbClr val="FF0000"/>
                </a:solidFill>
                <a:effectLst>
                  <a:outerShdw blurRad="38100" dist="38100" dir="2700000" algn="tl">
                    <a:srgbClr val="000000">
                      <a:alpha val="43137"/>
                    </a:srgbClr>
                  </a:outerShdw>
                </a:effectLst>
              </a:rPr>
              <a:t>Procedure </a:t>
            </a:r>
          </a:p>
        </p:txBody>
      </p:sp>
      <p:sp>
        <p:nvSpPr>
          <p:cNvPr id="47108" name="Rectangle 3"/>
          <p:cNvSpPr>
            <a:spLocks noGrp="1" noChangeArrowheads="1"/>
          </p:cNvSpPr>
          <p:nvPr>
            <p:ph type="body" idx="1"/>
          </p:nvPr>
        </p:nvSpPr>
        <p:spPr>
          <a:xfrm>
            <a:off x="0" y="1484313"/>
            <a:ext cx="9144000" cy="5040312"/>
          </a:xfrm>
        </p:spPr>
        <p:txBody>
          <a:bodyPr/>
          <a:lstStyle/>
          <a:p>
            <a:pPr eaLnBrk="1" hangingPunct="1"/>
            <a:r>
              <a:rPr lang="en-US" smtClean="0"/>
              <a:t>Obtain blood samples in tubes, spin at 1500 RPM for 5 minutes.</a:t>
            </a:r>
          </a:p>
          <a:p>
            <a:pPr eaLnBrk="1" hangingPunct="1"/>
            <a:r>
              <a:rPr lang="en-US" smtClean="0"/>
              <a:t>Draw off the supernatant using Pasteur pipette.</a:t>
            </a:r>
          </a:p>
          <a:p>
            <a:pPr eaLnBrk="1" hangingPunct="1"/>
            <a:r>
              <a:rPr lang="en-US" smtClean="0"/>
              <a:t>Add 2ml PBS to each tube and move to a clean test tube.</a:t>
            </a:r>
          </a:p>
          <a:p>
            <a:pPr eaLnBrk="1" hangingPunct="1"/>
            <a:r>
              <a:rPr lang="en-US" smtClean="0"/>
              <a:t>Centrifuge again. Each time draw off the washing solution and add 10 ml PBS until the solution above the RBCs layer becomes clear. </a:t>
            </a:r>
          </a:p>
        </p:txBody>
      </p:sp>
      <p:sp>
        <p:nvSpPr>
          <p:cNvPr id="47109"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B5F4F8A-E04D-491B-98C8-2458E2EBD44B}" type="datetime1">
              <a:rPr lang="en-US"/>
              <a:pPr eaLnBrk="1" hangingPunct="1"/>
              <a:t>11/11/2014</a:t>
            </a:fld>
            <a:endParaRPr lang="en-US"/>
          </a:p>
        </p:txBody>
      </p:sp>
      <p:sp>
        <p:nvSpPr>
          <p:cNvPr id="47110"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130" name="Slide Number Placeholder 7"/>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3767064-A338-4FC3-9A42-2BAD3DA55A9A}" type="slidenum">
              <a:rPr lang="en-GB" smtClean="0"/>
              <a:pPr eaLnBrk="1" hangingPunct="1"/>
              <a:t>45</a:t>
            </a:fld>
            <a:endParaRPr lang="en-GB" smtClean="0"/>
          </a:p>
        </p:txBody>
      </p:sp>
      <p:sp>
        <p:nvSpPr>
          <p:cNvPr id="55298" name="Rectangle 2"/>
          <p:cNvSpPr>
            <a:spLocks noGrp="1" noChangeArrowheads="1"/>
          </p:cNvSpPr>
          <p:nvPr>
            <p:ph type="title"/>
          </p:nvPr>
        </p:nvSpPr>
        <p:spPr/>
        <p:txBody>
          <a:bodyPr/>
          <a:lstStyle/>
          <a:p>
            <a:pPr eaLnBrk="1" hangingPunct="1"/>
            <a:r>
              <a:rPr lang="en-GB" b="1" smtClean="0">
                <a:solidFill>
                  <a:srgbClr val="FF0000"/>
                </a:solidFill>
              </a:rPr>
              <a:t>In the absence of anti-virus antibodies</a:t>
            </a:r>
            <a:endParaRPr lang="en-US" b="1" smtClean="0">
              <a:solidFill>
                <a:srgbClr val="FF0000"/>
              </a:solidFill>
            </a:endParaRPr>
          </a:p>
        </p:txBody>
      </p:sp>
      <p:graphicFrame>
        <p:nvGraphicFramePr>
          <p:cNvPr id="48132" name="Object 3">
            <a:hlinkClick r:id="" action="ppaction://ole?verb=0"/>
          </p:cNvPr>
          <p:cNvGraphicFramePr>
            <a:graphicFrameLocks noChangeAspect="1"/>
          </p:cNvGraphicFramePr>
          <p:nvPr>
            <p:ph sz="half" idx="1"/>
          </p:nvPr>
        </p:nvGraphicFramePr>
        <p:xfrm>
          <a:off x="468313" y="1844675"/>
          <a:ext cx="2035175" cy="1714500"/>
        </p:xfrm>
        <a:graphic>
          <a:graphicData uri="http://schemas.openxmlformats.org/presentationml/2006/ole">
            <p:oleObj spid="_x0000_s48140" name="Bitmap Image" r:id="rId4" imgW="2542857" imgH="2142857" progId="PBrush">
              <p:embed/>
            </p:oleObj>
          </a:graphicData>
        </a:graphic>
      </p:graphicFrame>
      <p:graphicFrame>
        <p:nvGraphicFramePr>
          <p:cNvPr id="48133" name="Object 4"/>
          <p:cNvGraphicFramePr>
            <a:graphicFrameLocks noChangeAspect="1"/>
          </p:cNvGraphicFramePr>
          <p:nvPr>
            <p:ph sz="quarter" idx="2"/>
          </p:nvPr>
        </p:nvGraphicFramePr>
        <p:xfrm>
          <a:off x="900113" y="4437063"/>
          <a:ext cx="1139825" cy="1296987"/>
        </p:xfrm>
        <a:graphic>
          <a:graphicData uri="http://schemas.openxmlformats.org/presentationml/2006/ole">
            <p:oleObj spid="_x0000_s48141" name="Bitmap Image" r:id="rId5" imgW="609524" imgH="693333" progId="PBrush">
              <p:embed/>
            </p:oleObj>
          </a:graphicData>
        </a:graphic>
      </p:graphicFrame>
      <p:sp>
        <p:nvSpPr>
          <p:cNvPr id="48134" name="Text Box 5"/>
          <p:cNvSpPr txBox="1">
            <a:spLocks noChangeArrowheads="1"/>
          </p:cNvSpPr>
          <p:nvPr/>
        </p:nvSpPr>
        <p:spPr bwMode="auto">
          <a:xfrm>
            <a:off x="2700338" y="2492375"/>
            <a:ext cx="1655762"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eaLnBrk="1" hangingPunct="1">
              <a:spcBef>
                <a:spcPct val="50000"/>
              </a:spcBef>
            </a:pPr>
            <a:r>
              <a:rPr lang="en-GB" b="1"/>
              <a:t>Erythrocytes</a:t>
            </a:r>
            <a:endParaRPr lang="en-US" b="1"/>
          </a:p>
        </p:txBody>
      </p:sp>
      <p:sp>
        <p:nvSpPr>
          <p:cNvPr id="48135" name="Text Box 6"/>
          <p:cNvSpPr txBox="1">
            <a:spLocks noChangeArrowheads="1"/>
          </p:cNvSpPr>
          <p:nvPr/>
        </p:nvSpPr>
        <p:spPr bwMode="auto">
          <a:xfrm>
            <a:off x="2195513" y="4797425"/>
            <a:ext cx="1655762"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eaLnBrk="1" hangingPunct="1">
              <a:spcBef>
                <a:spcPct val="50000"/>
              </a:spcBef>
            </a:pPr>
            <a:r>
              <a:rPr lang="en-GB" b="1"/>
              <a:t>Virus</a:t>
            </a:r>
            <a:endParaRPr lang="en-US" b="1"/>
          </a:p>
        </p:txBody>
      </p:sp>
      <p:graphicFrame>
        <p:nvGraphicFramePr>
          <p:cNvPr id="48136" name="Object 7"/>
          <p:cNvGraphicFramePr>
            <a:graphicFrameLocks noChangeAspect="1"/>
          </p:cNvGraphicFramePr>
          <p:nvPr>
            <p:ph sz="quarter" idx="3"/>
          </p:nvPr>
        </p:nvGraphicFramePr>
        <p:xfrm>
          <a:off x="5435600" y="2349500"/>
          <a:ext cx="2808288" cy="2678113"/>
        </p:xfrm>
        <a:graphic>
          <a:graphicData uri="http://schemas.openxmlformats.org/presentationml/2006/ole">
            <p:oleObj spid="_x0000_s48142" name="Bitmap Image" r:id="rId6" imgW="1647619" imgH="1571844" progId="PBrush">
              <p:embed/>
            </p:oleObj>
          </a:graphicData>
        </a:graphic>
      </p:graphicFrame>
      <p:sp>
        <p:nvSpPr>
          <p:cNvPr id="48137" name="Text Box 8"/>
          <p:cNvSpPr txBox="1">
            <a:spLocks noChangeArrowheads="1"/>
          </p:cNvSpPr>
          <p:nvPr/>
        </p:nvSpPr>
        <p:spPr bwMode="auto">
          <a:xfrm>
            <a:off x="5003800" y="5149850"/>
            <a:ext cx="381635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eaLnBrk="1" hangingPunct="1">
              <a:spcBef>
                <a:spcPct val="50000"/>
              </a:spcBef>
            </a:pPr>
            <a:r>
              <a:rPr lang="en-GB" b="1"/>
              <a:t>Virus agglutination of erythrocytes</a:t>
            </a:r>
            <a:endParaRPr lang="en-US" b="1"/>
          </a:p>
        </p:txBody>
      </p:sp>
      <p:sp>
        <p:nvSpPr>
          <p:cNvPr id="48138"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6DE7987-A9D4-4416-B19B-00353748E1D5}" type="datetime1">
              <a:rPr lang="en-US"/>
              <a:pPr eaLnBrk="1" hangingPunct="1"/>
              <a:t>11/11/2014</a:t>
            </a:fld>
            <a:endParaRPr lang="en-US"/>
          </a:p>
        </p:txBody>
      </p:sp>
      <p:sp>
        <p:nvSpPr>
          <p:cNvPr id="48139"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p:tgtEl>
                                          <p:spTgt spid="55298"/>
                                        </p:tgtEl>
                                      </p:cBhvr>
                                    </p:animEffect>
                                    <p:animScale>
                                      <p:cBhvr>
                                        <p:cTn id="7" dur="250" autoRev="1" fill="hold"/>
                                        <p:tgtEl>
                                          <p:spTgt spid="5529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Number Placeholder 8"/>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5E735E3-2B46-4D8A-8F6F-563C5F171D5E}" type="slidenum">
              <a:rPr lang="en-GB" smtClean="0"/>
              <a:pPr eaLnBrk="1" hangingPunct="1"/>
              <a:t>46</a:t>
            </a:fld>
            <a:endParaRPr lang="en-GB" smtClean="0"/>
          </a:p>
        </p:txBody>
      </p:sp>
      <p:sp>
        <p:nvSpPr>
          <p:cNvPr id="49155" name="Rectangle 2"/>
          <p:cNvSpPr>
            <a:spLocks noGrp="1" noChangeArrowheads="1"/>
          </p:cNvSpPr>
          <p:nvPr>
            <p:ph type="title" sz="quarter"/>
          </p:nvPr>
        </p:nvSpPr>
        <p:spPr/>
        <p:txBody>
          <a:bodyPr/>
          <a:lstStyle/>
          <a:p>
            <a:pPr eaLnBrk="1" hangingPunct="1"/>
            <a:r>
              <a:rPr lang="en-GB" b="1" smtClean="0">
                <a:solidFill>
                  <a:srgbClr val="FF0000"/>
                </a:solidFill>
              </a:rPr>
              <a:t>In the presence of anti-virus antibodies</a:t>
            </a:r>
            <a:endParaRPr lang="en-US" b="1" smtClean="0">
              <a:solidFill>
                <a:srgbClr val="FF0000"/>
              </a:solidFill>
            </a:endParaRPr>
          </a:p>
        </p:txBody>
      </p:sp>
      <p:graphicFrame>
        <p:nvGraphicFramePr>
          <p:cNvPr id="49156" name="Object 3"/>
          <p:cNvGraphicFramePr>
            <a:graphicFrameLocks noChangeAspect="1"/>
          </p:cNvGraphicFramePr>
          <p:nvPr>
            <p:ph sz="quarter" idx="1"/>
          </p:nvPr>
        </p:nvGraphicFramePr>
        <p:xfrm>
          <a:off x="755650" y="1773238"/>
          <a:ext cx="2035175" cy="1714500"/>
        </p:xfrm>
        <a:graphic>
          <a:graphicData uri="http://schemas.openxmlformats.org/presentationml/2006/ole">
            <p:oleObj spid="_x0000_s49167" name="Bitmap Image" r:id="rId4" imgW="2034716" imgH="1714649" progId="PBrush">
              <p:embed/>
            </p:oleObj>
          </a:graphicData>
        </a:graphic>
      </p:graphicFrame>
      <p:graphicFrame>
        <p:nvGraphicFramePr>
          <p:cNvPr id="49157" name="Object 4"/>
          <p:cNvGraphicFramePr>
            <a:graphicFrameLocks noChangeAspect="1"/>
          </p:cNvGraphicFramePr>
          <p:nvPr>
            <p:ph sz="quarter" idx="2"/>
          </p:nvPr>
        </p:nvGraphicFramePr>
        <p:xfrm>
          <a:off x="1331913" y="4508500"/>
          <a:ext cx="609600" cy="693738"/>
        </p:xfrm>
        <a:graphic>
          <a:graphicData uri="http://schemas.openxmlformats.org/presentationml/2006/ole">
            <p:oleObj spid="_x0000_s49168" name="Bitmap Image" r:id="rId5" imgW="609524" imgH="693333" progId="PBrush">
              <p:embed/>
            </p:oleObj>
          </a:graphicData>
        </a:graphic>
      </p:graphicFrame>
      <p:graphicFrame>
        <p:nvGraphicFramePr>
          <p:cNvPr id="49158" name="Object 5"/>
          <p:cNvGraphicFramePr>
            <a:graphicFrameLocks noChangeAspect="1"/>
          </p:cNvGraphicFramePr>
          <p:nvPr>
            <p:ph sz="quarter" idx="3"/>
          </p:nvPr>
        </p:nvGraphicFramePr>
        <p:xfrm>
          <a:off x="3635375" y="3573463"/>
          <a:ext cx="1219200" cy="1019175"/>
        </p:xfrm>
        <a:graphic>
          <a:graphicData uri="http://schemas.openxmlformats.org/presentationml/2006/ole">
            <p:oleObj spid="_x0000_s49169" name="Bitmap Image" r:id="rId6" imgW="1219370" imgH="1019048" progId="PBrush">
              <p:embed/>
            </p:oleObj>
          </a:graphicData>
        </a:graphic>
      </p:graphicFrame>
      <p:sp>
        <p:nvSpPr>
          <p:cNvPr id="49159" name="Text Box 6"/>
          <p:cNvSpPr txBox="1">
            <a:spLocks noChangeArrowheads="1"/>
          </p:cNvSpPr>
          <p:nvPr/>
        </p:nvSpPr>
        <p:spPr bwMode="auto">
          <a:xfrm>
            <a:off x="2700338" y="2492375"/>
            <a:ext cx="1655762"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eaLnBrk="1" hangingPunct="1">
              <a:spcBef>
                <a:spcPct val="50000"/>
              </a:spcBef>
            </a:pPr>
            <a:r>
              <a:rPr lang="en-GB" b="1"/>
              <a:t>Erythrocytes</a:t>
            </a:r>
            <a:endParaRPr lang="en-US" b="1"/>
          </a:p>
        </p:txBody>
      </p:sp>
      <p:sp>
        <p:nvSpPr>
          <p:cNvPr id="49160" name="Text Box 7"/>
          <p:cNvSpPr txBox="1">
            <a:spLocks noChangeArrowheads="1"/>
          </p:cNvSpPr>
          <p:nvPr/>
        </p:nvSpPr>
        <p:spPr bwMode="auto">
          <a:xfrm>
            <a:off x="2195513" y="4797425"/>
            <a:ext cx="1655762"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eaLnBrk="1" hangingPunct="1">
              <a:spcBef>
                <a:spcPct val="50000"/>
              </a:spcBef>
            </a:pPr>
            <a:r>
              <a:rPr lang="en-GB" b="1"/>
              <a:t>Virus</a:t>
            </a:r>
            <a:endParaRPr lang="en-US" b="1"/>
          </a:p>
        </p:txBody>
      </p:sp>
      <p:sp>
        <p:nvSpPr>
          <p:cNvPr id="49161" name="Text Box 8"/>
          <p:cNvSpPr txBox="1">
            <a:spLocks noChangeArrowheads="1"/>
          </p:cNvSpPr>
          <p:nvPr/>
        </p:nvSpPr>
        <p:spPr bwMode="auto">
          <a:xfrm>
            <a:off x="3635375" y="4724400"/>
            <a:ext cx="187325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eaLnBrk="1" hangingPunct="1">
              <a:spcBef>
                <a:spcPct val="50000"/>
              </a:spcBef>
            </a:pPr>
            <a:r>
              <a:rPr lang="en-GB" b="1"/>
              <a:t>Anti-virus antibodies</a:t>
            </a:r>
            <a:endParaRPr lang="en-US" b="1"/>
          </a:p>
        </p:txBody>
      </p:sp>
      <p:graphicFrame>
        <p:nvGraphicFramePr>
          <p:cNvPr id="49162" name="Object 9"/>
          <p:cNvGraphicFramePr>
            <a:graphicFrameLocks noChangeAspect="1"/>
          </p:cNvGraphicFramePr>
          <p:nvPr>
            <p:ph sz="quarter" idx="4"/>
          </p:nvPr>
        </p:nvGraphicFramePr>
        <p:xfrm>
          <a:off x="6011863" y="2133600"/>
          <a:ext cx="1600200" cy="1028700"/>
        </p:xfrm>
        <a:graphic>
          <a:graphicData uri="http://schemas.openxmlformats.org/presentationml/2006/ole">
            <p:oleObj spid="_x0000_s49170" name="Bitmap Image" r:id="rId7" imgW="1600000" imgH="1028844" progId="PBrush">
              <p:embed/>
            </p:oleObj>
          </a:graphicData>
        </a:graphic>
      </p:graphicFrame>
      <p:pic>
        <p:nvPicPr>
          <p:cNvPr id="49163" name="Picture 10"/>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6084888" y="3500438"/>
            <a:ext cx="2035175" cy="1714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9164" name="Text Box 11"/>
          <p:cNvSpPr txBox="1">
            <a:spLocks noChangeArrowheads="1"/>
          </p:cNvSpPr>
          <p:nvPr/>
        </p:nvSpPr>
        <p:spPr bwMode="auto">
          <a:xfrm>
            <a:off x="6011863" y="5661025"/>
            <a:ext cx="3132137" cy="7794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l" eaLnBrk="1" hangingPunct="1">
              <a:spcBef>
                <a:spcPct val="50000"/>
              </a:spcBef>
            </a:pPr>
            <a:r>
              <a:rPr lang="en-GB" b="1"/>
              <a:t>Viruses unable to bind to</a:t>
            </a:r>
          </a:p>
          <a:p>
            <a:pPr algn="l" eaLnBrk="1" hangingPunct="1">
              <a:spcBef>
                <a:spcPct val="50000"/>
              </a:spcBef>
            </a:pPr>
            <a:r>
              <a:rPr lang="en-GB" b="1"/>
              <a:t>the erythrocytes</a:t>
            </a:r>
            <a:endParaRPr lang="en-US" b="1"/>
          </a:p>
        </p:txBody>
      </p:sp>
      <p:sp>
        <p:nvSpPr>
          <p:cNvPr id="49165"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6201B79-830D-49E8-A965-466835AF1A9D}" type="datetime1">
              <a:rPr lang="en-US"/>
              <a:pPr eaLnBrk="1" hangingPunct="1"/>
              <a:t>11/11/2014</a:t>
            </a:fld>
            <a:endParaRPr lang="en-US"/>
          </a:p>
        </p:txBody>
      </p:sp>
      <p:sp>
        <p:nvSpPr>
          <p:cNvPr id="49166"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DF2BACC-DFE9-4FFA-B7CC-803E76C79E0C}" type="slidenum">
              <a:rPr lang="en-GB" smtClean="0"/>
              <a:pPr eaLnBrk="1" hangingPunct="1"/>
              <a:t>47</a:t>
            </a:fld>
            <a:endParaRPr lang="en-GB" smtClean="0"/>
          </a:p>
        </p:txBody>
      </p:sp>
      <p:pic>
        <p:nvPicPr>
          <p:cNvPr id="50179" name="Picture 2"/>
          <p:cNvPicPr>
            <a:picLocks noChangeAspect="1" noChangeArrowheads="1"/>
          </p:cNvPicPr>
          <p:nvPr/>
        </p:nvPicPr>
        <p:blipFill>
          <a:blip r:embed="rId3">
            <a:extLst>
              <a:ext uri="{28A0092B-C50C-407E-A947-70E740481C1C}">
                <a14:useLocalDpi xmlns:a14="http://schemas.microsoft.com/office/drawing/2010/main" xmlns="" val="0"/>
              </a:ext>
            </a:extLst>
          </a:blip>
          <a:srcRect t="51718" b="12044"/>
          <a:stretch>
            <a:fillRect/>
          </a:stretch>
        </p:blipFill>
        <p:spPr bwMode="auto">
          <a:xfrm>
            <a:off x="0" y="1052513"/>
            <a:ext cx="9144000" cy="4321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0180"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03F140C-9138-4CED-A93D-9F629B156852}" type="datetime1">
              <a:rPr lang="en-US"/>
              <a:pPr eaLnBrk="1" hangingPunct="1"/>
              <a:t>11/11/2014</a:t>
            </a:fld>
            <a:endParaRPr lang="en-US"/>
          </a:p>
        </p:txBody>
      </p:sp>
      <p:sp>
        <p:nvSpPr>
          <p:cNvPr id="50181"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Number Placeholder 5"/>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237B457-06A8-46BA-AB1C-61EE8CFA57EB}" type="slidenum">
              <a:rPr lang="en-GB" smtClean="0"/>
              <a:pPr eaLnBrk="1" hangingPunct="1"/>
              <a:t>48</a:t>
            </a:fld>
            <a:endParaRPr lang="en-GB" smtClean="0"/>
          </a:p>
        </p:txBody>
      </p:sp>
      <p:sp>
        <p:nvSpPr>
          <p:cNvPr id="51203" name="Rectangle 2"/>
          <p:cNvSpPr>
            <a:spLocks noGrp="1" noChangeArrowheads="1"/>
          </p:cNvSpPr>
          <p:nvPr>
            <p:ph type="title"/>
          </p:nvPr>
        </p:nvSpPr>
        <p:spPr/>
        <p:txBody>
          <a:bodyPr/>
          <a:lstStyle/>
          <a:p>
            <a:pPr marL="231775" eaLnBrk="1" hangingPunct="1"/>
            <a:r>
              <a:rPr lang="en-US" sz="5400" b="1" smtClean="0">
                <a:solidFill>
                  <a:srgbClr val="FF0000"/>
                </a:solidFill>
              </a:rPr>
              <a:t>What is Antibody Titer</a:t>
            </a:r>
          </a:p>
        </p:txBody>
      </p:sp>
      <p:sp>
        <p:nvSpPr>
          <p:cNvPr id="51204" name="Rectangle 3"/>
          <p:cNvSpPr>
            <a:spLocks noGrp="1" noChangeArrowheads="1"/>
          </p:cNvSpPr>
          <p:nvPr>
            <p:ph type="body" idx="1"/>
          </p:nvPr>
        </p:nvSpPr>
        <p:spPr>
          <a:xfrm>
            <a:off x="0" y="1341438"/>
            <a:ext cx="3851275" cy="4535487"/>
          </a:xfrm>
        </p:spPr>
        <p:txBody>
          <a:bodyPr/>
          <a:lstStyle/>
          <a:p>
            <a:pPr eaLnBrk="1" hangingPunct="1"/>
            <a:r>
              <a:rPr lang="en-US" sz="4400" smtClean="0"/>
              <a:t>Is the lowest </a:t>
            </a:r>
            <a:r>
              <a:rPr lang="en-US" sz="4000" smtClean="0">
                <a:solidFill>
                  <a:srgbClr val="FF0000"/>
                </a:solidFill>
              </a:rPr>
              <a:t>concentration of </a:t>
            </a:r>
            <a:r>
              <a:rPr lang="en-US" sz="4400" smtClean="0"/>
              <a:t>antibodies against a particular antigen.</a:t>
            </a:r>
          </a:p>
        </p:txBody>
      </p:sp>
      <p:sp>
        <p:nvSpPr>
          <p:cNvPr id="51205" name="Text Box 4"/>
          <p:cNvSpPr txBox="1">
            <a:spLocks noChangeArrowheads="1"/>
          </p:cNvSpPr>
          <p:nvPr/>
        </p:nvSpPr>
        <p:spPr bwMode="auto">
          <a:xfrm>
            <a:off x="7696200" y="6477000"/>
            <a:ext cx="1219200" cy="2746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r>
              <a:rPr lang="en-US" sz="1200"/>
              <a:t>Figure 18.6</a:t>
            </a:r>
          </a:p>
        </p:txBody>
      </p:sp>
      <p:pic>
        <p:nvPicPr>
          <p:cNvPr id="51206" name="Picture 5"/>
          <p:cNvPicPr>
            <a:picLocks noChangeAspect="1" noChangeArrowheads="1"/>
          </p:cNvPicPr>
          <p:nvPr/>
        </p:nvPicPr>
        <p:blipFill>
          <a:blip r:embed="rId3">
            <a:extLst>
              <a:ext uri="{28A0092B-C50C-407E-A947-70E740481C1C}">
                <a14:useLocalDpi xmlns:a14="http://schemas.microsoft.com/office/drawing/2010/main" xmlns="" val="0"/>
              </a:ext>
            </a:extLst>
          </a:blip>
          <a:srcRect t="1447" r="49991" b="6094"/>
          <a:stretch>
            <a:fillRect/>
          </a:stretch>
        </p:blipFill>
        <p:spPr bwMode="auto">
          <a:xfrm>
            <a:off x="4140200" y="1341438"/>
            <a:ext cx="4052888" cy="4624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07"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DB9D855-1CAE-4993-AEF8-E0FDFF66FF9A}" type="datetime1">
              <a:rPr lang="en-US"/>
              <a:pPr eaLnBrk="1" hangingPunct="1"/>
              <a:t>11/11/2014</a:t>
            </a:fld>
            <a:endParaRPr lang="en-US"/>
          </a:p>
        </p:txBody>
      </p:sp>
      <p:sp>
        <p:nvSpPr>
          <p:cNvPr id="51208"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FC952A3-6250-4946-AB24-A614E260CF90}" type="slidenum">
              <a:rPr lang="en-GB" smtClean="0"/>
              <a:pPr eaLnBrk="1" hangingPunct="1"/>
              <a:t>49</a:t>
            </a:fld>
            <a:endParaRPr lang="en-GB" smtClean="0"/>
          </a:p>
        </p:txBody>
      </p:sp>
      <p:graphicFrame>
        <p:nvGraphicFramePr>
          <p:cNvPr id="52227" name="Object 2"/>
          <p:cNvGraphicFramePr>
            <a:graphicFrameLocks noChangeAspect="1"/>
          </p:cNvGraphicFramePr>
          <p:nvPr>
            <p:ph idx="4294967295"/>
          </p:nvPr>
        </p:nvGraphicFramePr>
        <p:xfrm>
          <a:off x="0" y="0"/>
          <a:ext cx="9144000" cy="6858000"/>
        </p:xfrm>
        <a:graphic>
          <a:graphicData uri="http://schemas.openxmlformats.org/presentationml/2006/ole">
            <p:oleObj spid="_x0000_s52230" name="Bitmap Image" r:id="rId4" imgW="4304762" imgH="3371429" progId="PBrush">
              <p:embed/>
            </p:oleObj>
          </a:graphicData>
        </a:graphic>
      </p:graphicFrame>
      <p:sp>
        <p:nvSpPr>
          <p:cNvPr id="52228"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76DE5C2-3075-4D98-9A43-5E38CC1CFFD2}" type="datetime1">
              <a:rPr lang="en-US"/>
              <a:pPr eaLnBrk="1" hangingPunct="1"/>
              <a:t>11/11/2014</a:t>
            </a:fld>
            <a:endParaRPr lang="en-US"/>
          </a:p>
        </p:txBody>
      </p:sp>
      <p:sp>
        <p:nvSpPr>
          <p:cNvPr id="52229"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defRPr/>
            </a:pPr>
            <a:r>
              <a:rPr lang="en-US" sz="5400" b="1" dirty="0" smtClean="0">
                <a:solidFill>
                  <a:srgbClr val="FF0000"/>
                </a:solidFill>
                <a:effectLst>
                  <a:outerShdw blurRad="38100" dist="38100" dir="2700000" algn="tl">
                    <a:srgbClr val="000000">
                      <a:alpha val="43137"/>
                    </a:srgbClr>
                  </a:outerShdw>
                </a:effectLst>
              </a:rPr>
              <a:t>Serology</a:t>
            </a:r>
            <a:endParaRPr lang="en-IN" sz="5400" b="1" dirty="0" smtClean="0">
              <a:solidFill>
                <a:srgbClr val="FF0000"/>
              </a:solidFill>
              <a:effectLst>
                <a:outerShdw blurRad="38100" dist="38100" dir="2700000" algn="tl">
                  <a:srgbClr val="000000">
                    <a:alpha val="43137"/>
                  </a:srgbClr>
                </a:outerShdw>
              </a:effectLst>
            </a:endParaRPr>
          </a:p>
        </p:txBody>
      </p:sp>
      <p:sp>
        <p:nvSpPr>
          <p:cNvPr id="7171" name="Rectangle 3"/>
          <p:cNvSpPr>
            <a:spLocks noGrp="1" noChangeArrowheads="1"/>
          </p:cNvSpPr>
          <p:nvPr>
            <p:ph type="body" sz="half" idx="1"/>
          </p:nvPr>
        </p:nvSpPr>
        <p:spPr/>
        <p:txBody>
          <a:bodyPr/>
          <a:lstStyle/>
          <a:p>
            <a:pPr eaLnBrk="1" hangingPunct="1"/>
            <a:r>
              <a:rPr lang="en-IN" smtClean="0"/>
              <a:t>The branch of laboratory medicine that studies blood serum for evidence of infection  and other parameters by evaluating antigen-antibody reactions in </a:t>
            </a:r>
            <a:r>
              <a:rPr lang="en-IN" b="1" smtClean="0">
                <a:solidFill>
                  <a:srgbClr val="FF0000"/>
                </a:solidFill>
              </a:rPr>
              <a:t>vitro </a:t>
            </a:r>
          </a:p>
          <a:p>
            <a:pPr eaLnBrk="1" hangingPunct="1"/>
            <a:endParaRPr lang="en-IN" b="1" smtClean="0"/>
          </a:p>
        </p:txBody>
      </p:sp>
      <p:pic>
        <p:nvPicPr>
          <p:cNvPr id="7172" name="Picture 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596188" y="5373688"/>
            <a:ext cx="1547812" cy="14843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173" name="Content Placeholder 1"/>
          <p:cNvSpPr>
            <a:spLocks noGrp="1"/>
          </p:cNvSpPr>
          <p:nvPr>
            <p:ph sz="half" idx="2"/>
          </p:nvPr>
        </p:nvSpPr>
        <p:spPr/>
        <p:txBody>
          <a:bodyPr/>
          <a:lstStyle/>
          <a:p>
            <a:endParaRPr lang="en-IN" smtClean="0"/>
          </a:p>
        </p:txBody>
      </p:sp>
      <p:pic>
        <p:nvPicPr>
          <p:cNvPr id="7174"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572000" y="1484784"/>
            <a:ext cx="4391050" cy="49685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175"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95267EC-F1E7-45A6-A076-466E0FFEF53F}" type="datetime1">
              <a:rPr lang="en-US"/>
              <a:pPr eaLnBrk="1" hangingPunct="1"/>
              <a:t>11/11/2014</a:t>
            </a:fld>
            <a:endParaRPr lang="en-IN"/>
          </a:p>
        </p:txBody>
      </p:sp>
      <p:sp>
        <p:nvSpPr>
          <p:cNvPr id="7176"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IN" smtClean="0"/>
              <a:t>Dr.T.V.Rao MD</a:t>
            </a:r>
          </a:p>
        </p:txBody>
      </p:sp>
      <p:sp>
        <p:nvSpPr>
          <p:cNvPr id="7177"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4B89C3D-6CA8-492B-902C-25F2A46C7515}" type="slidenum">
              <a:rPr lang="en-IN" smtClean="0"/>
              <a:pPr eaLnBrk="1" hangingPunct="1"/>
              <a:t>5</a:t>
            </a:fld>
            <a:endParaRPr lang="en-IN"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6"/>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6652C61-77FB-41A9-A255-18A931DC9ABE}" type="slidenum">
              <a:rPr lang="en-GB" smtClean="0"/>
              <a:pPr eaLnBrk="1" hangingPunct="1"/>
              <a:t>50</a:t>
            </a:fld>
            <a:endParaRPr lang="en-GB" smtClean="0"/>
          </a:p>
        </p:txBody>
      </p:sp>
      <p:sp>
        <p:nvSpPr>
          <p:cNvPr id="48131" name="Rectangle 2"/>
          <p:cNvSpPr>
            <a:spLocks noGrp="1" noChangeArrowheads="1"/>
          </p:cNvSpPr>
          <p:nvPr>
            <p:ph type="title"/>
          </p:nvPr>
        </p:nvSpPr>
        <p:spPr/>
        <p:txBody>
          <a:bodyPr/>
          <a:lstStyle/>
          <a:p>
            <a:pPr eaLnBrk="1" hangingPunct="1">
              <a:defRPr/>
            </a:pPr>
            <a:r>
              <a:rPr lang="en-US" sz="6000" b="1" dirty="0" smtClean="0">
                <a:solidFill>
                  <a:srgbClr val="FF0000"/>
                </a:solidFill>
                <a:effectLst>
                  <a:outerShdw blurRad="38100" dist="38100" dir="2700000" algn="tl">
                    <a:srgbClr val="000000">
                      <a:alpha val="43137"/>
                    </a:srgbClr>
                  </a:outerShdw>
                </a:effectLst>
              </a:rPr>
              <a:t>Readings </a:t>
            </a:r>
          </a:p>
        </p:txBody>
      </p:sp>
      <p:sp>
        <p:nvSpPr>
          <p:cNvPr id="53252" name="Rectangle 3"/>
          <p:cNvSpPr>
            <a:spLocks noGrp="1" noChangeArrowheads="1"/>
          </p:cNvSpPr>
          <p:nvPr>
            <p:ph type="body" sz="half" idx="1"/>
          </p:nvPr>
        </p:nvSpPr>
        <p:spPr>
          <a:xfrm>
            <a:off x="0" y="1600200"/>
            <a:ext cx="9144000" cy="2185988"/>
          </a:xfrm>
        </p:spPr>
        <p:txBody>
          <a:bodyPr/>
          <a:lstStyle/>
          <a:p>
            <a:pPr marL="609600" indent="-609600" eaLnBrk="1" hangingPunct="1">
              <a:lnSpc>
                <a:spcPct val="80000"/>
              </a:lnSpc>
            </a:pPr>
            <a:r>
              <a:rPr lang="en-US" sz="3600" b="1" smtClean="0"/>
              <a:t>The end point</a:t>
            </a:r>
            <a:r>
              <a:rPr lang="en-US" sz="3600" smtClean="0"/>
              <a:t> is the well with the lowest</a:t>
            </a:r>
            <a:endParaRPr lang="ar-JO" sz="3600" smtClean="0"/>
          </a:p>
          <a:p>
            <a:pPr marL="609600" indent="-609600" eaLnBrk="1" hangingPunct="1">
              <a:lnSpc>
                <a:spcPct val="80000"/>
              </a:lnSpc>
              <a:buFontTx/>
              <a:buNone/>
            </a:pPr>
            <a:r>
              <a:rPr lang="en-US" sz="3600" smtClean="0"/>
              <a:t>     concentration of the serum where a clear button is seen.</a:t>
            </a:r>
          </a:p>
          <a:p>
            <a:pPr marL="609600" indent="-609600" eaLnBrk="1" hangingPunct="1">
              <a:lnSpc>
                <a:spcPct val="80000"/>
              </a:lnSpc>
              <a:buFontTx/>
              <a:buNone/>
            </a:pPr>
            <a:r>
              <a:rPr lang="en-US" sz="2400" smtClean="0"/>
              <a:t>         2   4    8   16  32 64  128  256 512 1024 2048 4096</a:t>
            </a:r>
          </a:p>
          <a:p>
            <a:pPr marL="609600" indent="-609600" eaLnBrk="1" hangingPunct="1">
              <a:lnSpc>
                <a:spcPct val="80000"/>
              </a:lnSpc>
              <a:buFontTx/>
              <a:buNone/>
            </a:pPr>
            <a:endParaRPr lang="en-US" sz="2400" smtClean="0"/>
          </a:p>
          <a:p>
            <a:pPr marL="609600" indent="-609600" eaLnBrk="1" hangingPunct="1">
              <a:lnSpc>
                <a:spcPct val="80000"/>
              </a:lnSpc>
              <a:buFontTx/>
              <a:buNone/>
            </a:pPr>
            <a:r>
              <a:rPr lang="en-US" sz="3600" smtClean="0"/>
              <a:t> </a:t>
            </a:r>
          </a:p>
          <a:p>
            <a:pPr marL="609600" indent="-609600" eaLnBrk="1" hangingPunct="1">
              <a:lnSpc>
                <a:spcPct val="80000"/>
              </a:lnSpc>
              <a:buFontTx/>
              <a:buNone/>
            </a:pPr>
            <a:endParaRPr lang="en-US" sz="3600" smtClean="0"/>
          </a:p>
          <a:p>
            <a:pPr marL="609600" indent="-609600" eaLnBrk="1" hangingPunct="1">
              <a:lnSpc>
                <a:spcPct val="80000"/>
              </a:lnSpc>
              <a:buFontTx/>
              <a:buNone/>
            </a:pPr>
            <a:r>
              <a:rPr lang="en-US" sz="2800" smtClean="0"/>
              <a:t> The antibody titer in this row will be 512 (2</a:t>
            </a:r>
            <a:r>
              <a:rPr lang="en-US" sz="2800" baseline="30000" smtClean="0"/>
              <a:t>9</a:t>
            </a:r>
            <a:r>
              <a:rPr lang="en-US" sz="2800" smtClean="0"/>
              <a:t>).</a:t>
            </a:r>
          </a:p>
          <a:p>
            <a:pPr marL="609600" indent="-609600" eaLnBrk="1" hangingPunct="1">
              <a:lnSpc>
                <a:spcPct val="80000"/>
              </a:lnSpc>
              <a:buFontTx/>
              <a:buNone/>
            </a:pPr>
            <a:r>
              <a:rPr lang="en-US" sz="2800" smtClean="0"/>
              <a:t>(the lowest concentration of Abs which inhibit HA caused by the virus )</a:t>
            </a:r>
            <a:endParaRPr lang="en-US" sz="3600" smtClean="0"/>
          </a:p>
          <a:p>
            <a:pPr marL="609600" indent="-609600" eaLnBrk="1" hangingPunct="1">
              <a:lnSpc>
                <a:spcPct val="80000"/>
              </a:lnSpc>
              <a:buFontTx/>
              <a:buNone/>
            </a:pPr>
            <a:r>
              <a:rPr lang="en-US" sz="3600" smtClean="0"/>
              <a:t>          </a:t>
            </a:r>
          </a:p>
        </p:txBody>
      </p:sp>
      <p:sp>
        <p:nvSpPr>
          <p:cNvPr id="53253" name="Rectangle 4"/>
          <p:cNvSpPr>
            <a:spLocks noChangeArrowheads="1"/>
          </p:cNvSpPr>
          <p:nvPr/>
        </p:nvSpPr>
        <p:spPr bwMode="auto">
          <a:xfrm>
            <a:off x="0" y="3573463"/>
            <a:ext cx="8893175" cy="792162"/>
          </a:xfrm>
          <a:prstGeom prst="rect">
            <a:avLst/>
          </a:prstGeom>
          <a:solidFill>
            <a:srgbClr val="FFFFFF"/>
          </a:solidFill>
          <a:ln w="9525">
            <a:solidFill>
              <a:srgbClr val="000000"/>
            </a:solidFill>
            <a:miter lim="800000"/>
            <a:headEnd/>
            <a:tailEnd/>
          </a:ln>
        </p:spPr>
        <p:txBody>
          <a:bodyPr/>
          <a:lstStyle/>
          <a:p>
            <a:endParaRPr lang="en-IN"/>
          </a:p>
        </p:txBody>
      </p:sp>
      <p:sp>
        <p:nvSpPr>
          <p:cNvPr id="53254" name="Oval 5"/>
          <p:cNvSpPr>
            <a:spLocks noChangeArrowheads="1"/>
          </p:cNvSpPr>
          <p:nvPr/>
        </p:nvSpPr>
        <p:spPr bwMode="auto">
          <a:xfrm>
            <a:off x="539750" y="3644900"/>
            <a:ext cx="360363" cy="558800"/>
          </a:xfrm>
          <a:prstGeom prst="ellipse">
            <a:avLst/>
          </a:prstGeom>
          <a:solidFill>
            <a:srgbClr val="FFFFFF"/>
          </a:solidFill>
          <a:ln w="9525">
            <a:solidFill>
              <a:srgbClr val="000000"/>
            </a:solidFill>
            <a:round/>
            <a:headEnd/>
            <a:tailEnd/>
          </a:ln>
        </p:spPr>
        <p:txBody>
          <a:bodyPr/>
          <a:lstStyle/>
          <a:p>
            <a:pPr rtl="1"/>
            <a:endParaRPr lang="en-US"/>
          </a:p>
        </p:txBody>
      </p:sp>
      <p:sp>
        <p:nvSpPr>
          <p:cNvPr id="53255" name="Oval 6"/>
          <p:cNvSpPr>
            <a:spLocks noChangeArrowheads="1"/>
          </p:cNvSpPr>
          <p:nvPr/>
        </p:nvSpPr>
        <p:spPr bwMode="auto">
          <a:xfrm flipV="1">
            <a:off x="611188" y="3860800"/>
            <a:ext cx="144462" cy="144463"/>
          </a:xfrm>
          <a:prstGeom prst="ellipse">
            <a:avLst/>
          </a:prstGeom>
          <a:solidFill>
            <a:srgbClr val="000000"/>
          </a:solidFill>
          <a:ln w="9525">
            <a:solidFill>
              <a:srgbClr val="000000"/>
            </a:solidFill>
            <a:round/>
            <a:headEnd/>
            <a:tailEnd/>
          </a:ln>
        </p:spPr>
        <p:txBody>
          <a:bodyPr/>
          <a:lstStyle/>
          <a:p>
            <a:endParaRPr lang="en-IN"/>
          </a:p>
        </p:txBody>
      </p:sp>
      <p:sp>
        <p:nvSpPr>
          <p:cNvPr id="53256" name="Oval 7"/>
          <p:cNvSpPr>
            <a:spLocks noChangeArrowheads="1"/>
          </p:cNvSpPr>
          <p:nvPr/>
        </p:nvSpPr>
        <p:spPr bwMode="auto">
          <a:xfrm>
            <a:off x="1187450" y="3644900"/>
            <a:ext cx="360363" cy="558800"/>
          </a:xfrm>
          <a:prstGeom prst="ellipse">
            <a:avLst/>
          </a:prstGeom>
          <a:solidFill>
            <a:srgbClr val="FFFFFF"/>
          </a:solidFill>
          <a:ln w="9525">
            <a:solidFill>
              <a:srgbClr val="000000"/>
            </a:solidFill>
            <a:round/>
            <a:headEnd/>
            <a:tailEnd/>
          </a:ln>
        </p:spPr>
        <p:txBody>
          <a:bodyPr/>
          <a:lstStyle/>
          <a:p>
            <a:pPr rtl="1"/>
            <a:endParaRPr lang="en-US"/>
          </a:p>
        </p:txBody>
      </p:sp>
      <p:sp>
        <p:nvSpPr>
          <p:cNvPr id="53257" name="Oval 8"/>
          <p:cNvSpPr>
            <a:spLocks noChangeArrowheads="1"/>
          </p:cNvSpPr>
          <p:nvPr/>
        </p:nvSpPr>
        <p:spPr bwMode="auto">
          <a:xfrm>
            <a:off x="1692275" y="3644900"/>
            <a:ext cx="360363" cy="558800"/>
          </a:xfrm>
          <a:prstGeom prst="ellipse">
            <a:avLst/>
          </a:prstGeom>
          <a:solidFill>
            <a:srgbClr val="FFFFFF"/>
          </a:solidFill>
          <a:ln w="9525">
            <a:solidFill>
              <a:srgbClr val="000000"/>
            </a:solidFill>
            <a:round/>
            <a:headEnd/>
            <a:tailEnd/>
          </a:ln>
        </p:spPr>
        <p:txBody>
          <a:bodyPr/>
          <a:lstStyle/>
          <a:p>
            <a:pPr rtl="1"/>
            <a:endParaRPr lang="en-US"/>
          </a:p>
        </p:txBody>
      </p:sp>
      <p:sp>
        <p:nvSpPr>
          <p:cNvPr id="53258" name="Oval 9"/>
          <p:cNvSpPr>
            <a:spLocks noChangeArrowheads="1"/>
          </p:cNvSpPr>
          <p:nvPr/>
        </p:nvSpPr>
        <p:spPr bwMode="auto">
          <a:xfrm>
            <a:off x="2195513" y="3644900"/>
            <a:ext cx="360362" cy="558800"/>
          </a:xfrm>
          <a:prstGeom prst="ellipse">
            <a:avLst/>
          </a:prstGeom>
          <a:solidFill>
            <a:srgbClr val="FFFFFF"/>
          </a:solidFill>
          <a:ln w="9525">
            <a:solidFill>
              <a:srgbClr val="000000"/>
            </a:solidFill>
            <a:round/>
            <a:headEnd/>
            <a:tailEnd/>
          </a:ln>
        </p:spPr>
        <p:txBody>
          <a:bodyPr/>
          <a:lstStyle/>
          <a:p>
            <a:pPr rtl="1"/>
            <a:endParaRPr lang="en-US"/>
          </a:p>
        </p:txBody>
      </p:sp>
      <p:sp>
        <p:nvSpPr>
          <p:cNvPr id="53259" name="Oval 10"/>
          <p:cNvSpPr>
            <a:spLocks noChangeArrowheads="1"/>
          </p:cNvSpPr>
          <p:nvPr/>
        </p:nvSpPr>
        <p:spPr bwMode="auto">
          <a:xfrm>
            <a:off x="2700338" y="3644900"/>
            <a:ext cx="360362" cy="558800"/>
          </a:xfrm>
          <a:prstGeom prst="ellipse">
            <a:avLst/>
          </a:prstGeom>
          <a:solidFill>
            <a:srgbClr val="FFFFFF"/>
          </a:solidFill>
          <a:ln w="9525">
            <a:solidFill>
              <a:srgbClr val="000000"/>
            </a:solidFill>
            <a:round/>
            <a:headEnd/>
            <a:tailEnd/>
          </a:ln>
        </p:spPr>
        <p:txBody>
          <a:bodyPr/>
          <a:lstStyle/>
          <a:p>
            <a:pPr rtl="1"/>
            <a:endParaRPr lang="en-US"/>
          </a:p>
        </p:txBody>
      </p:sp>
      <p:sp>
        <p:nvSpPr>
          <p:cNvPr id="53260" name="Oval 11"/>
          <p:cNvSpPr>
            <a:spLocks noChangeArrowheads="1"/>
          </p:cNvSpPr>
          <p:nvPr/>
        </p:nvSpPr>
        <p:spPr bwMode="auto">
          <a:xfrm>
            <a:off x="3132138" y="3644900"/>
            <a:ext cx="431800" cy="558800"/>
          </a:xfrm>
          <a:prstGeom prst="ellipse">
            <a:avLst/>
          </a:prstGeom>
          <a:solidFill>
            <a:srgbClr val="FFFFFF"/>
          </a:solidFill>
          <a:ln w="9525">
            <a:solidFill>
              <a:srgbClr val="000000"/>
            </a:solidFill>
            <a:round/>
            <a:headEnd/>
            <a:tailEnd/>
          </a:ln>
        </p:spPr>
        <p:txBody>
          <a:bodyPr/>
          <a:lstStyle/>
          <a:p>
            <a:pPr rtl="1"/>
            <a:endParaRPr lang="en-US"/>
          </a:p>
        </p:txBody>
      </p:sp>
      <p:sp>
        <p:nvSpPr>
          <p:cNvPr id="53261" name="Oval 12"/>
          <p:cNvSpPr>
            <a:spLocks noChangeArrowheads="1"/>
          </p:cNvSpPr>
          <p:nvPr/>
        </p:nvSpPr>
        <p:spPr bwMode="auto">
          <a:xfrm>
            <a:off x="3779838" y="3644900"/>
            <a:ext cx="431800" cy="558800"/>
          </a:xfrm>
          <a:prstGeom prst="ellipse">
            <a:avLst/>
          </a:prstGeom>
          <a:solidFill>
            <a:srgbClr val="FFFFFF"/>
          </a:solidFill>
          <a:ln w="9525">
            <a:solidFill>
              <a:srgbClr val="000000"/>
            </a:solidFill>
            <a:round/>
            <a:headEnd/>
            <a:tailEnd/>
          </a:ln>
        </p:spPr>
        <p:txBody>
          <a:bodyPr/>
          <a:lstStyle/>
          <a:p>
            <a:pPr rtl="1"/>
            <a:endParaRPr lang="en-US"/>
          </a:p>
        </p:txBody>
      </p:sp>
      <p:sp>
        <p:nvSpPr>
          <p:cNvPr id="53262" name="Oval 13"/>
          <p:cNvSpPr>
            <a:spLocks noChangeArrowheads="1"/>
          </p:cNvSpPr>
          <p:nvPr/>
        </p:nvSpPr>
        <p:spPr bwMode="auto">
          <a:xfrm>
            <a:off x="4284663" y="3644900"/>
            <a:ext cx="360362" cy="558800"/>
          </a:xfrm>
          <a:prstGeom prst="ellipse">
            <a:avLst/>
          </a:prstGeom>
          <a:solidFill>
            <a:srgbClr val="FFFFFF"/>
          </a:solidFill>
          <a:ln w="9525">
            <a:solidFill>
              <a:srgbClr val="000000"/>
            </a:solidFill>
            <a:round/>
            <a:headEnd/>
            <a:tailEnd/>
          </a:ln>
        </p:spPr>
        <p:txBody>
          <a:bodyPr/>
          <a:lstStyle/>
          <a:p>
            <a:pPr rtl="1"/>
            <a:endParaRPr lang="en-US"/>
          </a:p>
        </p:txBody>
      </p:sp>
      <p:sp>
        <p:nvSpPr>
          <p:cNvPr id="53263" name="Oval 14"/>
          <p:cNvSpPr>
            <a:spLocks noChangeArrowheads="1"/>
          </p:cNvSpPr>
          <p:nvPr/>
        </p:nvSpPr>
        <p:spPr bwMode="auto">
          <a:xfrm>
            <a:off x="4859338" y="3644900"/>
            <a:ext cx="433387" cy="576263"/>
          </a:xfrm>
          <a:prstGeom prst="ellipse">
            <a:avLst/>
          </a:prstGeom>
          <a:solidFill>
            <a:srgbClr val="FFFFFF"/>
          </a:solidFill>
          <a:ln w="9525">
            <a:solidFill>
              <a:srgbClr val="000000"/>
            </a:solidFill>
            <a:round/>
            <a:headEnd/>
            <a:tailEnd/>
          </a:ln>
        </p:spPr>
        <p:txBody>
          <a:bodyPr/>
          <a:lstStyle/>
          <a:p>
            <a:pPr rtl="1"/>
            <a:endParaRPr lang="en-US"/>
          </a:p>
        </p:txBody>
      </p:sp>
      <p:sp>
        <p:nvSpPr>
          <p:cNvPr id="53264" name="Oval 15"/>
          <p:cNvSpPr>
            <a:spLocks noChangeArrowheads="1"/>
          </p:cNvSpPr>
          <p:nvPr/>
        </p:nvSpPr>
        <p:spPr bwMode="auto">
          <a:xfrm>
            <a:off x="5651500" y="3716338"/>
            <a:ext cx="504825" cy="504825"/>
          </a:xfrm>
          <a:prstGeom prst="ellipse">
            <a:avLst/>
          </a:prstGeom>
          <a:solidFill>
            <a:srgbClr val="FF6600"/>
          </a:solidFill>
          <a:ln w="9525">
            <a:solidFill>
              <a:srgbClr val="000000"/>
            </a:solidFill>
            <a:round/>
            <a:headEnd/>
            <a:tailEnd/>
          </a:ln>
        </p:spPr>
        <p:txBody>
          <a:bodyPr/>
          <a:lstStyle/>
          <a:p>
            <a:endParaRPr lang="en-IN"/>
          </a:p>
        </p:txBody>
      </p:sp>
      <p:sp>
        <p:nvSpPr>
          <p:cNvPr id="53265" name="Oval 16"/>
          <p:cNvSpPr>
            <a:spLocks noChangeArrowheads="1"/>
          </p:cNvSpPr>
          <p:nvPr/>
        </p:nvSpPr>
        <p:spPr bwMode="auto">
          <a:xfrm>
            <a:off x="6443663" y="3716338"/>
            <a:ext cx="504825" cy="504825"/>
          </a:xfrm>
          <a:prstGeom prst="ellipse">
            <a:avLst/>
          </a:prstGeom>
          <a:solidFill>
            <a:srgbClr val="FF6600"/>
          </a:solidFill>
          <a:ln w="9525">
            <a:solidFill>
              <a:srgbClr val="000000"/>
            </a:solidFill>
            <a:round/>
            <a:headEnd/>
            <a:tailEnd/>
          </a:ln>
        </p:spPr>
        <p:txBody>
          <a:bodyPr/>
          <a:lstStyle/>
          <a:p>
            <a:endParaRPr lang="en-IN"/>
          </a:p>
        </p:txBody>
      </p:sp>
      <p:sp>
        <p:nvSpPr>
          <p:cNvPr id="53266" name="Oval 17"/>
          <p:cNvSpPr>
            <a:spLocks noChangeArrowheads="1"/>
          </p:cNvSpPr>
          <p:nvPr/>
        </p:nvSpPr>
        <p:spPr bwMode="auto">
          <a:xfrm>
            <a:off x="7164388" y="3716338"/>
            <a:ext cx="504825" cy="504825"/>
          </a:xfrm>
          <a:prstGeom prst="ellipse">
            <a:avLst/>
          </a:prstGeom>
          <a:solidFill>
            <a:srgbClr val="FF6600"/>
          </a:solidFill>
          <a:ln w="9525">
            <a:solidFill>
              <a:srgbClr val="000000"/>
            </a:solidFill>
            <a:round/>
            <a:headEnd/>
            <a:tailEnd/>
          </a:ln>
        </p:spPr>
        <p:txBody>
          <a:bodyPr/>
          <a:lstStyle/>
          <a:p>
            <a:endParaRPr lang="en-IN"/>
          </a:p>
        </p:txBody>
      </p:sp>
      <p:sp>
        <p:nvSpPr>
          <p:cNvPr id="53267" name="Oval 18"/>
          <p:cNvSpPr>
            <a:spLocks noChangeArrowheads="1"/>
          </p:cNvSpPr>
          <p:nvPr/>
        </p:nvSpPr>
        <p:spPr bwMode="auto">
          <a:xfrm flipV="1">
            <a:off x="1258888" y="3860800"/>
            <a:ext cx="144462" cy="144463"/>
          </a:xfrm>
          <a:prstGeom prst="ellipse">
            <a:avLst/>
          </a:prstGeom>
          <a:solidFill>
            <a:srgbClr val="000000"/>
          </a:solidFill>
          <a:ln w="9525">
            <a:solidFill>
              <a:srgbClr val="000000"/>
            </a:solidFill>
            <a:round/>
            <a:headEnd/>
            <a:tailEnd/>
          </a:ln>
        </p:spPr>
        <p:txBody>
          <a:bodyPr/>
          <a:lstStyle/>
          <a:p>
            <a:endParaRPr lang="en-IN"/>
          </a:p>
        </p:txBody>
      </p:sp>
      <p:sp>
        <p:nvSpPr>
          <p:cNvPr id="53268" name="Oval 19"/>
          <p:cNvSpPr>
            <a:spLocks noChangeArrowheads="1"/>
          </p:cNvSpPr>
          <p:nvPr/>
        </p:nvSpPr>
        <p:spPr bwMode="auto">
          <a:xfrm flipV="1">
            <a:off x="1763713" y="3860800"/>
            <a:ext cx="144462" cy="144463"/>
          </a:xfrm>
          <a:prstGeom prst="ellipse">
            <a:avLst/>
          </a:prstGeom>
          <a:solidFill>
            <a:srgbClr val="000000"/>
          </a:solidFill>
          <a:ln w="9525">
            <a:solidFill>
              <a:srgbClr val="000000"/>
            </a:solidFill>
            <a:round/>
            <a:headEnd/>
            <a:tailEnd/>
          </a:ln>
        </p:spPr>
        <p:txBody>
          <a:bodyPr/>
          <a:lstStyle/>
          <a:p>
            <a:endParaRPr lang="en-IN"/>
          </a:p>
        </p:txBody>
      </p:sp>
      <p:sp>
        <p:nvSpPr>
          <p:cNvPr id="53269" name="Oval 20"/>
          <p:cNvSpPr>
            <a:spLocks noChangeArrowheads="1"/>
          </p:cNvSpPr>
          <p:nvPr/>
        </p:nvSpPr>
        <p:spPr bwMode="auto">
          <a:xfrm flipV="1">
            <a:off x="2268538" y="3860800"/>
            <a:ext cx="142875" cy="144463"/>
          </a:xfrm>
          <a:prstGeom prst="ellipse">
            <a:avLst/>
          </a:prstGeom>
          <a:solidFill>
            <a:srgbClr val="000000"/>
          </a:solidFill>
          <a:ln w="9525">
            <a:solidFill>
              <a:srgbClr val="000000"/>
            </a:solidFill>
            <a:round/>
            <a:headEnd/>
            <a:tailEnd/>
          </a:ln>
        </p:spPr>
        <p:txBody>
          <a:bodyPr/>
          <a:lstStyle/>
          <a:p>
            <a:endParaRPr lang="en-IN"/>
          </a:p>
        </p:txBody>
      </p:sp>
      <p:sp>
        <p:nvSpPr>
          <p:cNvPr id="53270" name="Oval 21"/>
          <p:cNvSpPr>
            <a:spLocks noChangeArrowheads="1"/>
          </p:cNvSpPr>
          <p:nvPr/>
        </p:nvSpPr>
        <p:spPr bwMode="auto">
          <a:xfrm flipV="1">
            <a:off x="2843213" y="3860800"/>
            <a:ext cx="144462" cy="144463"/>
          </a:xfrm>
          <a:prstGeom prst="ellipse">
            <a:avLst/>
          </a:prstGeom>
          <a:solidFill>
            <a:srgbClr val="000000"/>
          </a:solidFill>
          <a:ln w="9525">
            <a:solidFill>
              <a:srgbClr val="000000"/>
            </a:solidFill>
            <a:round/>
            <a:headEnd/>
            <a:tailEnd/>
          </a:ln>
        </p:spPr>
        <p:txBody>
          <a:bodyPr/>
          <a:lstStyle/>
          <a:p>
            <a:endParaRPr lang="en-IN"/>
          </a:p>
        </p:txBody>
      </p:sp>
      <p:sp>
        <p:nvSpPr>
          <p:cNvPr id="53271" name="Oval 22"/>
          <p:cNvSpPr>
            <a:spLocks noChangeArrowheads="1"/>
          </p:cNvSpPr>
          <p:nvPr/>
        </p:nvSpPr>
        <p:spPr bwMode="auto">
          <a:xfrm flipV="1">
            <a:off x="3276600" y="3860800"/>
            <a:ext cx="142875" cy="144463"/>
          </a:xfrm>
          <a:prstGeom prst="ellipse">
            <a:avLst/>
          </a:prstGeom>
          <a:solidFill>
            <a:srgbClr val="000000"/>
          </a:solidFill>
          <a:ln w="9525">
            <a:solidFill>
              <a:srgbClr val="000000"/>
            </a:solidFill>
            <a:round/>
            <a:headEnd/>
            <a:tailEnd/>
          </a:ln>
        </p:spPr>
        <p:txBody>
          <a:bodyPr/>
          <a:lstStyle/>
          <a:p>
            <a:endParaRPr lang="en-IN"/>
          </a:p>
        </p:txBody>
      </p:sp>
      <p:sp>
        <p:nvSpPr>
          <p:cNvPr id="53272" name="Oval 23"/>
          <p:cNvSpPr>
            <a:spLocks noChangeArrowheads="1"/>
          </p:cNvSpPr>
          <p:nvPr/>
        </p:nvSpPr>
        <p:spPr bwMode="auto">
          <a:xfrm flipV="1">
            <a:off x="3924300" y="3860800"/>
            <a:ext cx="142875" cy="144463"/>
          </a:xfrm>
          <a:prstGeom prst="ellipse">
            <a:avLst/>
          </a:prstGeom>
          <a:solidFill>
            <a:srgbClr val="000000"/>
          </a:solidFill>
          <a:ln w="9525">
            <a:solidFill>
              <a:srgbClr val="000000"/>
            </a:solidFill>
            <a:round/>
            <a:headEnd/>
            <a:tailEnd/>
          </a:ln>
        </p:spPr>
        <p:txBody>
          <a:bodyPr/>
          <a:lstStyle/>
          <a:p>
            <a:endParaRPr lang="en-IN"/>
          </a:p>
        </p:txBody>
      </p:sp>
      <p:sp>
        <p:nvSpPr>
          <p:cNvPr id="53273" name="Oval 24"/>
          <p:cNvSpPr>
            <a:spLocks noChangeArrowheads="1"/>
          </p:cNvSpPr>
          <p:nvPr/>
        </p:nvSpPr>
        <p:spPr bwMode="auto">
          <a:xfrm flipV="1">
            <a:off x="4427538" y="3860800"/>
            <a:ext cx="144462" cy="144463"/>
          </a:xfrm>
          <a:prstGeom prst="ellipse">
            <a:avLst/>
          </a:prstGeom>
          <a:solidFill>
            <a:srgbClr val="000000"/>
          </a:solidFill>
          <a:ln w="9525">
            <a:solidFill>
              <a:srgbClr val="000000"/>
            </a:solidFill>
            <a:round/>
            <a:headEnd/>
            <a:tailEnd/>
          </a:ln>
        </p:spPr>
        <p:txBody>
          <a:bodyPr/>
          <a:lstStyle/>
          <a:p>
            <a:endParaRPr lang="en-IN"/>
          </a:p>
        </p:txBody>
      </p:sp>
      <p:sp>
        <p:nvSpPr>
          <p:cNvPr id="53274" name="Oval 25"/>
          <p:cNvSpPr>
            <a:spLocks noChangeArrowheads="1"/>
          </p:cNvSpPr>
          <p:nvPr/>
        </p:nvSpPr>
        <p:spPr bwMode="auto">
          <a:xfrm flipV="1">
            <a:off x="5003800" y="3860800"/>
            <a:ext cx="144463" cy="144463"/>
          </a:xfrm>
          <a:prstGeom prst="ellipse">
            <a:avLst/>
          </a:prstGeom>
          <a:solidFill>
            <a:srgbClr val="000000"/>
          </a:solidFill>
          <a:ln w="9525">
            <a:solidFill>
              <a:srgbClr val="000000"/>
            </a:solidFill>
            <a:round/>
            <a:headEnd/>
            <a:tailEnd/>
          </a:ln>
        </p:spPr>
        <p:txBody>
          <a:bodyPr/>
          <a:lstStyle/>
          <a:p>
            <a:endParaRPr lang="en-IN"/>
          </a:p>
        </p:txBody>
      </p:sp>
      <p:sp>
        <p:nvSpPr>
          <p:cNvPr id="53275"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F64B32D-F751-4CBB-984C-085889A02EB1}" type="datetime1">
              <a:rPr lang="en-US"/>
              <a:pPr eaLnBrk="1" hangingPunct="1"/>
              <a:t>11/11/2014</a:t>
            </a:fld>
            <a:endParaRPr lang="en-US"/>
          </a:p>
        </p:txBody>
      </p:sp>
      <p:sp>
        <p:nvSpPr>
          <p:cNvPr id="53276"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5"/>
          <p:cNvSpPr>
            <a:spLocks noGrp="1"/>
          </p:cNvSpPr>
          <p:nvPr>
            <p:ph type="title"/>
          </p:nvPr>
        </p:nvSpPr>
        <p:spPr/>
        <p:txBody>
          <a:bodyPr/>
          <a:lstStyle/>
          <a:p>
            <a:r>
              <a:rPr lang="en-IN" sz="4000" b="1" smtClean="0">
                <a:solidFill>
                  <a:srgbClr val="FF0000"/>
                </a:solidFill>
              </a:rPr>
              <a:t>Coombs Test an Agglutination Test</a:t>
            </a:r>
          </a:p>
        </p:txBody>
      </p:sp>
      <p:sp>
        <p:nvSpPr>
          <p:cNvPr id="54275" name="Content Placeholder 6"/>
          <p:cNvSpPr>
            <a:spLocks noGrp="1"/>
          </p:cNvSpPr>
          <p:nvPr>
            <p:ph sz="half" idx="1"/>
          </p:nvPr>
        </p:nvSpPr>
        <p:spPr/>
        <p:txBody>
          <a:bodyPr/>
          <a:lstStyle/>
          <a:p>
            <a:r>
              <a:rPr lang="en-IN" smtClean="0"/>
              <a:t>The Coombs test is actually two separate tests: the "direct" and "indirect" Coombs tests. Both aim to identify autoimmune haemolysis of red blood cells (erythrocytes).</a:t>
            </a:r>
          </a:p>
        </p:txBody>
      </p:sp>
      <p:sp>
        <p:nvSpPr>
          <p:cNvPr id="54276" name="Content Placeholder 7"/>
          <p:cNvSpPr>
            <a:spLocks noGrp="1"/>
          </p:cNvSpPr>
          <p:nvPr>
            <p:ph sz="half" idx="2"/>
          </p:nvPr>
        </p:nvSpPr>
        <p:spPr/>
        <p:txBody>
          <a:bodyPr/>
          <a:lstStyle/>
          <a:p>
            <a:endParaRPr lang="en-IN" smtClean="0"/>
          </a:p>
        </p:txBody>
      </p:sp>
      <p:sp>
        <p:nvSpPr>
          <p:cNvPr id="54277" name="Slide Number Placeholder 4"/>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C7BB178-7634-4494-8922-549EAB6D9F94}" type="slidenum">
              <a:rPr lang="en-GB" smtClean="0"/>
              <a:pPr eaLnBrk="1" hangingPunct="1"/>
              <a:t>51</a:t>
            </a:fld>
            <a:endParaRPr lang="en-GB" smtClean="0"/>
          </a:p>
        </p:txBody>
      </p:sp>
      <p:pic>
        <p:nvPicPr>
          <p:cNvPr id="11366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44008" y="1556792"/>
            <a:ext cx="4226793" cy="46085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4279" name="Date Placeholder 8"/>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270EF94-2B73-4B73-B7B2-E9185A398A23}" type="datetime1">
              <a:rPr lang="en-US"/>
              <a:pPr eaLnBrk="1" hangingPunct="1"/>
              <a:t>11/11/2014</a:t>
            </a:fld>
            <a:endParaRPr lang="en-US"/>
          </a:p>
        </p:txBody>
      </p:sp>
      <p:sp>
        <p:nvSpPr>
          <p:cNvPr id="54280" name="Footer Placeholder 9"/>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85800" y="228600"/>
            <a:ext cx="7772400" cy="457200"/>
          </a:xfrm>
        </p:spPr>
        <p:txBody>
          <a:bodyPr/>
          <a:lstStyle/>
          <a:p>
            <a:pPr>
              <a:defRPr/>
            </a:pPr>
            <a:r>
              <a:rPr lang="en-US" b="1" dirty="0" smtClean="0">
                <a:solidFill>
                  <a:srgbClr val="FF0000"/>
                </a:solidFill>
                <a:effectLst>
                  <a:outerShdw blurRad="38100" dist="38100" dir="2700000" algn="tl">
                    <a:srgbClr val="000000">
                      <a:alpha val="43137"/>
                    </a:srgbClr>
                  </a:outerShdw>
                </a:effectLst>
              </a:rPr>
              <a:t>Coombs (Antiglobulin)Tests</a:t>
            </a:r>
            <a:r>
              <a:rPr lang="en-US" sz="4800" b="1" dirty="0" smtClean="0">
                <a:solidFill>
                  <a:srgbClr val="FF0000"/>
                </a:solidFill>
                <a:effectLst>
                  <a:outerShdw blurRad="38100" dist="38100" dir="2700000" algn="tl">
                    <a:srgbClr val="000000">
                      <a:alpha val="43137"/>
                    </a:srgbClr>
                  </a:outerShdw>
                </a:effectLst>
              </a:rPr>
              <a:t> </a:t>
            </a:r>
          </a:p>
        </p:txBody>
      </p:sp>
      <p:sp>
        <p:nvSpPr>
          <p:cNvPr id="8197" name="Text Box 5"/>
          <p:cNvSpPr txBox="1">
            <a:spLocks noChangeArrowheads="1"/>
          </p:cNvSpPr>
          <p:nvPr/>
        </p:nvSpPr>
        <p:spPr bwMode="auto">
          <a:xfrm>
            <a:off x="685800" y="1341438"/>
            <a:ext cx="7848600" cy="1570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buFontTx/>
              <a:buChar char="•"/>
            </a:pPr>
            <a:r>
              <a:rPr lang="en-US" sz="3200">
                <a:latin typeface="Times New Roman" pitchFamily="18" charset="0"/>
              </a:rPr>
              <a:t>  Incomplete Ab</a:t>
            </a:r>
          </a:p>
          <a:p>
            <a:pPr eaLnBrk="1" hangingPunct="1">
              <a:buFontTx/>
              <a:buChar char="•"/>
            </a:pPr>
            <a:r>
              <a:rPr lang="en-US" sz="3200">
                <a:latin typeface="Times New Roman" pitchFamily="18" charset="0"/>
              </a:rPr>
              <a:t>  Direct Coombs Test</a:t>
            </a:r>
          </a:p>
          <a:p>
            <a:pPr lvl="1" eaLnBrk="1" hangingPunct="1">
              <a:buFontTx/>
              <a:buChar char="–"/>
            </a:pPr>
            <a:r>
              <a:rPr lang="en-US" sz="3200">
                <a:latin typeface="Times New Roman" pitchFamily="18" charset="0"/>
              </a:rPr>
              <a:t> </a:t>
            </a:r>
            <a:r>
              <a:rPr lang="en-US" sz="2800">
                <a:latin typeface="Times New Roman" pitchFamily="18" charset="0"/>
              </a:rPr>
              <a:t>Detects antibodies on erythrocytes</a:t>
            </a:r>
            <a:endParaRPr lang="en-US" sz="3200">
              <a:latin typeface="Times New Roman" pitchFamily="18" charset="0"/>
            </a:endParaRPr>
          </a:p>
        </p:txBody>
      </p:sp>
      <p:grpSp>
        <p:nvGrpSpPr>
          <p:cNvPr id="2" name="Group 53"/>
          <p:cNvGrpSpPr>
            <a:grpSpLocks/>
          </p:cNvGrpSpPr>
          <p:nvPr/>
        </p:nvGrpSpPr>
        <p:grpSpPr bwMode="auto">
          <a:xfrm>
            <a:off x="381000" y="3276600"/>
            <a:ext cx="8464550" cy="2819400"/>
            <a:chOff x="240" y="2064"/>
            <a:chExt cx="5332" cy="1776"/>
          </a:xfrm>
        </p:grpSpPr>
        <p:sp>
          <p:nvSpPr>
            <p:cNvPr id="55304" name="Rectangle 51"/>
            <p:cNvSpPr>
              <a:spLocks noChangeArrowheads="1"/>
            </p:cNvSpPr>
            <p:nvPr/>
          </p:nvSpPr>
          <p:spPr bwMode="auto">
            <a:xfrm>
              <a:off x="255" y="2064"/>
              <a:ext cx="5317" cy="1776"/>
            </a:xfrm>
            <a:prstGeom prst="rect">
              <a:avLst/>
            </a:prstGeom>
            <a:solidFill>
              <a:schemeClr val="bg1"/>
            </a:solidFill>
            <a:ln w="19050">
              <a:solidFill>
                <a:schemeClr val="tx1"/>
              </a:solidFill>
              <a:miter lim="800000"/>
              <a:headEnd/>
              <a:tailEnd/>
            </a:ln>
          </p:spPr>
          <p:txBody>
            <a:bodyPr wrap="none" anchor="ctr"/>
            <a:lstStyle/>
            <a:p>
              <a:endParaRPr lang="ar-SA"/>
            </a:p>
          </p:txBody>
        </p:sp>
        <p:grpSp>
          <p:nvGrpSpPr>
            <p:cNvPr id="55305" name="Group 50"/>
            <p:cNvGrpSpPr>
              <a:grpSpLocks/>
            </p:cNvGrpSpPr>
            <p:nvPr/>
          </p:nvGrpSpPr>
          <p:grpSpPr bwMode="auto">
            <a:xfrm>
              <a:off x="240" y="2200"/>
              <a:ext cx="5210" cy="1574"/>
              <a:chOff x="225" y="2189"/>
              <a:chExt cx="5210" cy="1574"/>
            </a:xfrm>
          </p:grpSpPr>
          <p:sp>
            <p:nvSpPr>
              <p:cNvPr id="55306" name="Text Box 15"/>
              <p:cNvSpPr txBox="1">
                <a:spLocks noChangeAspect="1" noChangeArrowheads="1"/>
              </p:cNvSpPr>
              <p:nvPr/>
            </p:nvSpPr>
            <p:spPr bwMode="auto">
              <a:xfrm>
                <a:off x="1563" y="2670"/>
                <a:ext cx="262" cy="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3200" b="1">
                    <a:latin typeface="Times New Roman" pitchFamily="18" charset="0"/>
                  </a:rPr>
                  <a:t>+</a:t>
                </a:r>
              </a:p>
            </p:txBody>
          </p:sp>
          <p:sp>
            <p:nvSpPr>
              <p:cNvPr id="55307" name="Text Box 16"/>
              <p:cNvSpPr txBox="1">
                <a:spLocks noChangeAspect="1" noChangeArrowheads="1"/>
              </p:cNvSpPr>
              <p:nvPr/>
            </p:nvSpPr>
            <p:spPr bwMode="auto">
              <a:xfrm>
                <a:off x="3289" y="2681"/>
                <a:ext cx="375" cy="6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3200" b="1">
                    <a:latin typeface="Times New Roman" pitchFamily="18" charset="0"/>
                    <a:sym typeface="WP IconicSymbolsA"/>
                  </a:rPr>
                  <a:t>↔</a:t>
                </a:r>
              </a:p>
              <a:p>
                <a:pPr eaLnBrk="1" hangingPunct="1"/>
                <a:endParaRPr lang="en-US" sz="3200" b="1">
                  <a:latin typeface="Times New Roman" pitchFamily="18" charset="0"/>
                  <a:sym typeface="WP IconicSymbolsA"/>
                </a:endParaRPr>
              </a:p>
            </p:txBody>
          </p:sp>
          <p:grpSp>
            <p:nvGrpSpPr>
              <p:cNvPr id="55308" name="Group 23"/>
              <p:cNvGrpSpPr>
                <a:grpSpLocks/>
              </p:cNvGrpSpPr>
              <p:nvPr/>
            </p:nvGrpSpPr>
            <p:grpSpPr bwMode="auto">
              <a:xfrm>
                <a:off x="517" y="2556"/>
                <a:ext cx="584" cy="579"/>
                <a:chOff x="1234" y="2676"/>
                <a:chExt cx="584" cy="579"/>
              </a:xfrm>
            </p:grpSpPr>
            <p:sp>
              <p:nvSpPr>
                <p:cNvPr id="55332" name="WordArt 13"/>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5333" name="WordArt 17"/>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5334" name="WordArt 18"/>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5335" name="WordArt 19"/>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5336" name="Oval 22"/>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sp>
            <p:nvSpPr>
              <p:cNvPr id="55309" name="WordArt 8"/>
              <p:cNvSpPr>
                <a:spLocks noChangeAspect="1" noChangeArrowheads="1" noChangeShapeType="1" noTextEdit="1"/>
              </p:cNvSpPr>
              <p:nvPr/>
            </p:nvSpPr>
            <p:spPr bwMode="auto">
              <a:xfrm>
                <a:off x="4273" y="3145"/>
                <a:ext cx="460" cy="360"/>
              </a:xfrm>
              <a:prstGeom prst="rect">
                <a:avLst/>
              </a:prstGeom>
            </p:spPr>
            <p:txBody>
              <a:bodyPr wrap="none" fromWordArt="1">
                <a:prstTxWarp prst="textPlain">
                  <a:avLst>
                    <a:gd name="adj" fmla="val 50056"/>
                  </a:avLst>
                </a:prstTxWarp>
              </a:bodyPr>
              <a:lstStyle/>
              <a:p>
                <a:pPr algn="ctr"/>
                <a:r>
                  <a:rPr lang="en-IN" kern="10">
                    <a:ln w="9525">
                      <a:solidFill>
                        <a:srgbClr val="000000"/>
                      </a:solidFill>
                      <a:round/>
                      <a:headEnd/>
                      <a:tailEnd/>
                    </a:ln>
                    <a:solidFill>
                      <a:srgbClr val="99CCFF"/>
                    </a:solidFill>
                    <a:latin typeface="Arial Black"/>
                  </a:rPr>
                  <a:t>Y</a:t>
                </a:r>
              </a:p>
            </p:txBody>
          </p:sp>
          <p:sp>
            <p:nvSpPr>
              <p:cNvPr id="55310" name="WordArt 9"/>
              <p:cNvSpPr>
                <a:spLocks noChangeAspect="1" noChangeArrowheads="1" noChangeShapeType="1" noTextEdit="1"/>
              </p:cNvSpPr>
              <p:nvPr/>
            </p:nvSpPr>
            <p:spPr bwMode="auto">
              <a:xfrm flipV="1">
                <a:off x="4707" y="2189"/>
                <a:ext cx="460" cy="360"/>
              </a:xfrm>
              <a:prstGeom prst="rect">
                <a:avLst/>
              </a:prstGeom>
            </p:spPr>
            <p:txBody>
              <a:bodyPr wrap="none" fromWordArt="1">
                <a:prstTxWarp prst="textPlain">
                  <a:avLst>
                    <a:gd name="adj" fmla="val 50056"/>
                  </a:avLst>
                </a:prstTxWarp>
              </a:bodyPr>
              <a:lstStyle/>
              <a:p>
                <a:pPr algn="ctr"/>
                <a:r>
                  <a:rPr lang="en-IN" kern="10">
                    <a:ln w="9525">
                      <a:solidFill>
                        <a:srgbClr val="000000"/>
                      </a:solidFill>
                      <a:round/>
                      <a:headEnd/>
                      <a:tailEnd/>
                    </a:ln>
                    <a:solidFill>
                      <a:srgbClr val="99CCFF"/>
                    </a:solidFill>
                    <a:latin typeface="Arial Black"/>
                  </a:rPr>
                  <a:t>Y</a:t>
                </a:r>
              </a:p>
            </p:txBody>
          </p:sp>
          <p:grpSp>
            <p:nvGrpSpPr>
              <p:cNvPr id="55311" name="Group 25"/>
              <p:cNvGrpSpPr>
                <a:grpSpLocks/>
              </p:cNvGrpSpPr>
              <p:nvPr/>
            </p:nvGrpSpPr>
            <p:grpSpPr bwMode="auto">
              <a:xfrm>
                <a:off x="4851" y="2565"/>
                <a:ext cx="584" cy="579"/>
                <a:chOff x="1234" y="2676"/>
                <a:chExt cx="584" cy="579"/>
              </a:xfrm>
            </p:grpSpPr>
            <p:sp>
              <p:nvSpPr>
                <p:cNvPr id="55327" name="WordArt 26"/>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5328" name="WordArt 27"/>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5329" name="WordArt 28"/>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5330" name="WordArt 29"/>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5331" name="Oval 30"/>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grpSp>
            <p:nvGrpSpPr>
              <p:cNvPr id="55312" name="Group 31"/>
              <p:cNvGrpSpPr>
                <a:grpSpLocks/>
              </p:cNvGrpSpPr>
              <p:nvPr/>
            </p:nvGrpSpPr>
            <p:grpSpPr bwMode="auto">
              <a:xfrm>
                <a:off x="4001" y="2561"/>
                <a:ext cx="584" cy="579"/>
                <a:chOff x="1234" y="2676"/>
                <a:chExt cx="584" cy="579"/>
              </a:xfrm>
            </p:grpSpPr>
            <p:sp>
              <p:nvSpPr>
                <p:cNvPr id="55322" name="WordArt 32"/>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5323" name="WordArt 33"/>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5324" name="WordArt 34"/>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5325" name="WordArt 35"/>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5326" name="Oval 36"/>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grpSp>
            <p:nvGrpSpPr>
              <p:cNvPr id="55313" name="Group 37"/>
              <p:cNvGrpSpPr>
                <a:grpSpLocks/>
              </p:cNvGrpSpPr>
              <p:nvPr/>
            </p:nvGrpSpPr>
            <p:grpSpPr bwMode="auto">
              <a:xfrm>
                <a:off x="4430" y="2560"/>
                <a:ext cx="584" cy="579"/>
                <a:chOff x="1234" y="2676"/>
                <a:chExt cx="584" cy="579"/>
              </a:xfrm>
            </p:grpSpPr>
            <p:sp>
              <p:nvSpPr>
                <p:cNvPr id="55317" name="WordArt 38"/>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5318" name="WordArt 39"/>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5319" name="WordArt 40"/>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5320" name="WordArt 41"/>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5321" name="Oval 42"/>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sp>
            <p:nvSpPr>
              <p:cNvPr id="55314" name="WordArt 43"/>
              <p:cNvSpPr>
                <a:spLocks noChangeAspect="1" noChangeArrowheads="1" noChangeShapeType="1" noTextEdit="1"/>
              </p:cNvSpPr>
              <p:nvPr/>
            </p:nvSpPr>
            <p:spPr bwMode="auto">
              <a:xfrm>
                <a:off x="2349" y="2618"/>
                <a:ext cx="460" cy="360"/>
              </a:xfrm>
              <a:prstGeom prst="rect">
                <a:avLst/>
              </a:prstGeom>
            </p:spPr>
            <p:txBody>
              <a:bodyPr wrap="none" fromWordArt="1">
                <a:prstTxWarp prst="textPlain">
                  <a:avLst>
                    <a:gd name="adj" fmla="val 50056"/>
                  </a:avLst>
                </a:prstTxWarp>
              </a:bodyPr>
              <a:lstStyle/>
              <a:p>
                <a:pPr algn="ctr"/>
                <a:r>
                  <a:rPr lang="en-IN" kern="10">
                    <a:ln w="9525">
                      <a:solidFill>
                        <a:srgbClr val="000000"/>
                      </a:solidFill>
                      <a:round/>
                      <a:headEnd/>
                      <a:tailEnd/>
                    </a:ln>
                    <a:solidFill>
                      <a:srgbClr val="99CCFF"/>
                    </a:solidFill>
                    <a:latin typeface="Arial Black"/>
                  </a:rPr>
                  <a:t>Y</a:t>
                </a:r>
              </a:p>
            </p:txBody>
          </p:sp>
          <p:sp>
            <p:nvSpPr>
              <p:cNvPr id="55315" name="Text Box 45"/>
              <p:cNvSpPr txBox="1">
                <a:spLocks noChangeArrowheads="1"/>
              </p:cNvSpPr>
              <p:nvPr/>
            </p:nvSpPr>
            <p:spPr bwMode="auto">
              <a:xfrm>
                <a:off x="225" y="3317"/>
                <a:ext cx="1160"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2000" b="1">
                    <a:latin typeface="Times New Roman" pitchFamily="18" charset="0"/>
                  </a:rPr>
                  <a:t>Patient’s RBCs</a:t>
                </a:r>
              </a:p>
            </p:txBody>
          </p:sp>
          <p:sp>
            <p:nvSpPr>
              <p:cNvPr id="55316" name="Text Box 46"/>
              <p:cNvSpPr txBox="1">
                <a:spLocks noChangeArrowheads="1"/>
              </p:cNvSpPr>
              <p:nvPr/>
            </p:nvSpPr>
            <p:spPr bwMode="auto">
              <a:xfrm>
                <a:off x="2016" y="3321"/>
                <a:ext cx="1276" cy="4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2000" b="1">
                    <a:latin typeface="Times New Roman" pitchFamily="18" charset="0"/>
                  </a:rPr>
                  <a:t>Coombs Reagent</a:t>
                </a:r>
              </a:p>
              <a:p>
                <a:pPr algn="ctr" eaLnBrk="1" hangingPunct="1"/>
                <a:r>
                  <a:rPr lang="en-US" sz="2000" b="1">
                    <a:latin typeface="Times New Roman" pitchFamily="18" charset="0"/>
                  </a:rPr>
                  <a:t>(Antiglobulin)</a:t>
                </a:r>
              </a:p>
            </p:txBody>
          </p:sp>
        </p:grpSp>
      </p:grpSp>
      <p:sp>
        <p:nvSpPr>
          <p:cNvPr id="55301" name="Date Placeholder 2"/>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02A303C-C38F-407E-8931-AFA0F7484EFE}" type="datetime1">
              <a:rPr lang="en-US"/>
              <a:pPr eaLnBrk="1" hangingPunct="1"/>
              <a:t>11/11/2014</a:t>
            </a:fld>
            <a:endParaRPr lang="en-US"/>
          </a:p>
        </p:txBody>
      </p:sp>
      <p:sp>
        <p:nvSpPr>
          <p:cNvPr id="55302" name="Footer Placeholder 3"/>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55303" name="Slide Number Placeholder 4"/>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0846587-4F06-493B-9356-391C4AF5B4C7}" type="slidenum">
              <a:rPr lang="en-GB" smtClean="0"/>
              <a:pPr eaLnBrk="1" hangingPunct="1"/>
              <a:t>52</a:t>
            </a:fld>
            <a:endParaRPr lang="en-GB"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197">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8197">
                                            <p:txEl>
                                              <p:pRg st="0" end="0"/>
                                            </p:txEl>
                                          </p:spTgt>
                                        </p:tgtEl>
                                        <p:attrNameLst>
                                          <p:attrName>ppt_c</p:attrName>
                                        </p:attrNameLst>
                                      </p:cBhvr>
                                      <p:to>
                                        <a:schemeClr val="bg2"/>
                                      </p:to>
                                    </p:animClr>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197">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8197">
                                            <p:txEl>
                                              <p:pRg st="1" end="1"/>
                                            </p:txEl>
                                          </p:spTgt>
                                        </p:tgtEl>
                                        <p:attrNameLst>
                                          <p:attrName>ppt_c</p:attrName>
                                        </p:attrNameLst>
                                      </p:cBhvr>
                                      <p:to>
                                        <a:schemeClr val="bg2"/>
                                      </p:to>
                                    </p:animClr>
                                  </p:subTnLst>
                                </p:cTn>
                              </p:par>
                              <p:par>
                                <p:cTn id="11" presetID="1" presetClass="entr" presetSubtype="0" fill="hold" grpId="0" nodeType="withEffect">
                                  <p:stCondLst>
                                    <p:cond delay="0"/>
                                  </p:stCondLst>
                                  <p:childTnLst>
                                    <p:set>
                                      <p:cBhvr>
                                        <p:cTn id="12" dur="1" fill="hold">
                                          <p:stCondLst>
                                            <p:cond delay="499"/>
                                          </p:stCondLst>
                                        </p:cTn>
                                        <p:tgtEl>
                                          <p:spTgt spid="8197">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8197">
                                            <p:txEl>
                                              <p:pRg st="2" end="2"/>
                                            </p:txEl>
                                          </p:spTgt>
                                        </p:tgtEl>
                                        <p:attrNameLst>
                                          <p:attrName>ppt_c</p:attrName>
                                        </p:attrNameLst>
                                      </p:cBhvr>
                                      <p:to>
                                        <a:schemeClr val="bg2"/>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build="p"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IN" sz="3200" b="1" smtClean="0">
                <a:solidFill>
                  <a:srgbClr val="FF0000"/>
                </a:solidFill>
              </a:rPr>
              <a:t>Coombs Test</a:t>
            </a:r>
            <a:br>
              <a:rPr lang="en-IN" sz="3200" b="1" smtClean="0">
                <a:solidFill>
                  <a:srgbClr val="FF0000"/>
                </a:solidFill>
              </a:rPr>
            </a:br>
            <a:r>
              <a:rPr lang="en-IN" sz="3200" b="1" smtClean="0">
                <a:solidFill>
                  <a:srgbClr val="FF0000"/>
                </a:solidFill>
              </a:rPr>
              <a:t> Direct ant globulin test (also called the Coombs’ test, </a:t>
            </a:r>
            <a:endParaRPr lang="en-IN" sz="6000" b="1" smtClean="0">
              <a:solidFill>
                <a:srgbClr val="FF0000"/>
              </a:solidFill>
            </a:endParaRPr>
          </a:p>
        </p:txBody>
      </p:sp>
      <p:sp>
        <p:nvSpPr>
          <p:cNvPr id="56323" name="Content Placeholder 2"/>
          <p:cNvSpPr>
            <a:spLocks noGrp="1"/>
          </p:cNvSpPr>
          <p:nvPr>
            <p:ph idx="1"/>
          </p:nvPr>
        </p:nvSpPr>
        <p:spPr/>
        <p:txBody>
          <a:bodyPr/>
          <a:lstStyle/>
          <a:p>
            <a:endParaRPr lang="en-IN" smtClean="0"/>
          </a:p>
        </p:txBody>
      </p:sp>
      <p:sp>
        <p:nvSpPr>
          <p:cNvPr id="56324"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25692F9-FC4B-4906-96DA-DE1D35ABDA18}" type="slidenum">
              <a:rPr lang="en-GB" smtClean="0"/>
              <a:pPr eaLnBrk="1" hangingPunct="1"/>
              <a:t>53</a:t>
            </a:fld>
            <a:endParaRPr lang="en-GB" smtClean="0"/>
          </a:p>
        </p:txBody>
      </p:sp>
      <p:pic>
        <p:nvPicPr>
          <p:cNvPr id="56325"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628775"/>
            <a:ext cx="9144000" cy="5329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6326" name="Date Placeholder 4"/>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9ED3F31-463E-42EC-A77F-B7F73091ADA8}" type="datetime1">
              <a:rPr lang="en-US"/>
              <a:pPr eaLnBrk="1" hangingPunct="1"/>
              <a:t>11/11/2014</a:t>
            </a:fld>
            <a:endParaRPr lang="en-US"/>
          </a:p>
        </p:txBody>
      </p:sp>
      <p:sp>
        <p:nvSpPr>
          <p:cNvPr id="56327" name="Footer Placeholder 5"/>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685800" y="228600"/>
            <a:ext cx="7772400" cy="457200"/>
          </a:xfrm>
        </p:spPr>
        <p:txBody>
          <a:bodyPr/>
          <a:lstStyle/>
          <a:p>
            <a:pPr>
              <a:defRPr/>
            </a:pPr>
            <a:r>
              <a:rPr lang="en-US" b="1" dirty="0" smtClean="0">
                <a:solidFill>
                  <a:srgbClr val="FF0000"/>
                </a:solidFill>
                <a:effectLst>
                  <a:outerShdw blurRad="38100" dist="38100" dir="2700000" algn="tl">
                    <a:srgbClr val="000000">
                      <a:alpha val="43137"/>
                    </a:srgbClr>
                  </a:outerShdw>
                </a:effectLst>
              </a:rPr>
              <a:t>Coombs (Antiglobulin)Tests</a:t>
            </a:r>
            <a:r>
              <a:rPr lang="en-US" sz="4800" b="1" dirty="0" smtClean="0">
                <a:solidFill>
                  <a:srgbClr val="FF0000"/>
                </a:solidFill>
                <a:effectLst>
                  <a:outerShdw blurRad="38100" dist="38100" dir="2700000" algn="tl">
                    <a:srgbClr val="000000">
                      <a:alpha val="43137"/>
                    </a:srgbClr>
                  </a:outerShdw>
                </a:effectLst>
              </a:rPr>
              <a:t> </a:t>
            </a:r>
          </a:p>
        </p:txBody>
      </p:sp>
      <p:sp>
        <p:nvSpPr>
          <p:cNvPr id="57347" name="Rectangle 3"/>
          <p:cNvSpPr>
            <a:spLocks noGrp="1" noChangeArrowheads="1"/>
          </p:cNvSpPr>
          <p:nvPr>
            <p:ph type="body" idx="1"/>
          </p:nvPr>
        </p:nvSpPr>
        <p:spPr>
          <a:xfrm>
            <a:off x="685800" y="981075"/>
            <a:ext cx="8153400" cy="1425575"/>
          </a:xfrm>
        </p:spPr>
        <p:txBody>
          <a:bodyPr/>
          <a:lstStyle/>
          <a:p>
            <a:r>
              <a:rPr lang="en-US" b="1" smtClean="0">
                <a:solidFill>
                  <a:srgbClr val="FF0000"/>
                </a:solidFill>
              </a:rPr>
              <a:t>Indirect Coombs Test</a:t>
            </a:r>
          </a:p>
          <a:p>
            <a:pPr lvl="1"/>
            <a:r>
              <a:rPr lang="en-US" b="1" smtClean="0">
                <a:solidFill>
                  <a:srgbClr val="FF0000"/>
                </a:solidFill>
              </a:rPr>
              <a:t>Detects anti-erythrocyte antibodies in serum</a:t>
            </a:r>
          </a:p>
        </p:txBody>
      </p:sp>
      <p:grpSp>
        <p:nvGrpSpPr>
          <p:cNvPr id="2" name="Group 61"/>
          <p:cNvGrpSpPr>
            <a:grpSpLocks/>
          </p:cNvGrpSpPr>
          <p:nvPr/>
        </p:nvGrpSpPr>
        <p:grpSpPr bwMode="auto">
          <a:xfrm>
            <a:off x="306388" y="2590800"/>
            <a:ext cx="8501062" cy="1651000"/>
            <a:chOff x="193" y="1632"/>
            <a:chExt cx="5355" cy="1040"/>
          </a:xfrm>
        </p:grpSpPr>
        <p:sp>
          <p:nvSpPr>
            <p:cNvPr id="57384" name="Rectangle 60"/>
            <p:cNvSpPr>
              <a:spLocks noChangeArrowheads="1"/>
            </p:cNvSpPr>
            <p:nvPr/>
          </p:nvSpPr>
          <p:spPr bwMode="auto">
            <a:xfrm>
              <a:off x="193" y="1632"/>
              <a:ext cx="5355" cy="1040"/>
            </a:xfrm>
            <a:prstGeom prst="rect">
              <a:avLst/>
            </a:prstGeom>
            <a:solidFill>
              <a:schemeClr val="bg1"/>
            </a:solidFill>
            <a:ln w="19050">
              <a:solidFill>
                <a:schemeClr val="tx1"/>
              </a:solidFill>
              <a:miter lim="800000"/>
              <a:headEnd/>
              <a:tailEnd/>
            </a:ln>
          </p:spPr>
          <p:txBody>
            <a:bodyPr wrap="none" anchor="ctr"/>
            <a:lstStyle/>
            <a:p>
              <a:pPr algn="ctr"/>
              <a:endParaRPr lang="ar-SA"/>
            </a:p>
          </p:txBody>
        </p:sp>
        <p:grpSp>
          <p:nvGrpSpPr>
            <p:cNvPr id="57385" name="Group 53"/>
            <p:cNvGrpSpPr>
              <a:grpSpLocks/>
            </p:cNvGrpSpPr>
            <p:nvPr/>
          </p:nvGrpSpPr>
          <p:grpSpPr bwMode="auto">
            <a:xfrm>
              <a:off x="1516" y="1754"/>
              <a:ext cx="3731" cy="883"/>
              <a:chOff x="731" y="1776"/>
              <a:chExt cx="3731" cy="883"/>
            </a:xfrm>
          </p:grpSpPr>
          <p:sp>
            <p:nvSpPr>
              <p:cNvPr id="57387" name="Oval 41"/>
              <p:cNvSpPr>
                <a:spLocks noChangeAspect="1" noChangeArrowheads="1"/>
              </p:cNvSpPr>
              <p:nvPr/>
            </p:nvSpPr>
            <p:spPr bwMode="auto">
              <a:xfrm>
                <a:off x="2280" y="1928"/>
                <a:ext cx="269" cy="269"/>
              </a:xfrm>
              <a:prstGeom prst="ellipse">
                <a:avLst/>
              </a:prstGeom>
              <a:solidFill>
                <a:srgbClr val="FF0000"/>
              </a:solidFill>
              <a:ln w="9525">
                <a:solidFill>
                  <a:schemeClr val="tx1"/>
                </a:solidFill>
                <a:round/>
                <a:headEnd/>
                <a:tailEnd/>
              </a:ln>
            </p:spPr>
            <p:txBody>
              <a:bodyPr wrap="none" anchor="ctr"/>
              <a:lstStyle/>
              <a:p>
                <a:endParaRPr lang="ar-SA"/>
              </a:p>
            </p:txBody>
          </p:sp>
          <p:sp>
            <p:nvSpPr>
              <p:cNvPr id="57388" name="WordArt 42"/>
              <p:cNvSpPr>
                <a:spLocks noChangeAspect="1" noChangeArrowheads="1" noChangeShapeType="1" noTextEdit="1"/>
              </p:cNvSpPr>
              <p:nvPr/>
            </p:nvSpPr>
            <p:spPr bwMode="auto">
              <a:xfrm>
                <a:off x="1006" y="1968"/>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89" name="WordArt 43"/>
              <p:cNvSpPr>
                <a:spLocks noChangeAspect="1" noChangeArrowheads="1" noChangeShapeType="1" noTextEdit="1"/>
              </p:cNvSpPr>
              <p:nvPr/>
            </p:nvSpPr>
            <p:spPr bwMode="auto">
              <a:xfrm rot="5400000">
                <a:off x="3855" y="1986"/>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90" name="WordArt 44"/>
              <p:cNvSpPr>
                <a:spLocks noChangeAspect="1" noChangeArrowheads="1" noChangeShapeType="1" noTextEdit="1"/>
              </p:cNvSpPr>
              <p:nvPr/>
            </p:nvSpPr>
            <p:spPr bwMode="auto">
              <a:xfrm rot="10800000">
                <a:off x="4069" y="1776"/>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91" name="WordArt 45"/>
              <p:cNvSpPr>
                <a:spLocks noChangeAspect="1" noChangeArrowheads="1" noChangeShapeType="1" noTextEdit="1"/>
              </p:cNvSpPr>
              <p:nvPr/>
            </p:nvSpPr>
            <p:spPr bwMode="auto">
              <a:xfrm rot="-5400000">
                <a:off x="4277" y="1990"/>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92" name="WordArt 46"/>
              <p:cNvSpPr>
                <a:spLocks noChangeAspect="1" noChangeArrowheads="1" noChangeShapeType="1" noTextEdit="1"/>
              </p:cNvSpPr>
              <p:nvPr/>
            </p:nvSpPr>
            <p:spPr bwMode="auto">
              <a:xfrm>
                <a:off x="4068" y="2193"/>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93" name="Oval 47"/>
              <p:cNvSpPr>
                <a:spLocks noChangeAspect="1" noChangeArrowheads="1"/>
              </p:cNvSpPr>
              <p:nvPr/>
            </p:nvSpPr>
            <p:spPr bwMode="auto">
              <a:xfrm>
                <a:off x="4036" y="1932"/>
                <a:ext cx="269" cy="269"/>
              </a:xfrm>
              <a:prstGeom prst="ellipse">
                <a:avLst/>
              </a:prstGeom>
              <a:solidFill>
                <a:srgbClr val="FF0000"/>
              </a:solidFill>
              <a:ln w="9525">
                <a:solidFill>
                  <a:schemeClr val="tx1"/>
                </a:solidFill>
                <a:round/>
                <a:headEnd/>
                <a:tailEnd/>
              </a:ln>
            </p:spPr>
            <p:txBody>
              <a:bodyPr wrap="none" anchor="ctr"/>
              <a:lstStyle/>
              <a:p>
                <a:endParaRPr lang="ar-SA"/>
              </a:p>
            </p:txBody>
          </p:sp>
          <p:sp>
            <p:nvSpPr>
              <p:cNvPr id="57394" name="Text Box 48"/>
              <p:cNvSpPr txBox="1">
                <a:spLocks noChangeArrowheads="1"/>
              </p:cNvSpPr>
              <p:nvPr/>
            </p:nvSpPr>
            <p:spPr bwMode="auto">
              <a:xfrm>
                <a:off x="731" y="2217"/>
                <a:ext cx="759" cy="4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2000" b="1">
                    <a:latin typeface="Times New Roman" pitchFamily="18" charset="0"/>
                  </a:rPr>
                  <a:t>Patient’s </a:t>
                </a:r>
              </a:p>
              <a:p>
                <a:pPr algn="ctr" eaLnBrk="1" hangingPunct="1"/>
                <a:r>
                  <a:rPr lang="en-US" sz="2000" b="1">
                    <a:latin typeface="Times New Roman" pitchFamily="18" charset="0"/>
                  </a:rPr>
                  <a:t>Serum</a:t>
                </a:r>
              </a:p>
            </p:txBody>
          </p:sp>
          <p:sp>
            <p:nvSpPr>
              <p:cNvPr id="57395" name="Text Box 49"/>
              <p:cNvSpPr txBox="1">
                <a:spLocks noChangeArrowheads="1"/>
              </p:cNvSpPr>
              <p:nvPr/>
            </p:nvSpPr>
            <p:spPr bwMode="auto">
              <a:xfrm>
                <a:off x="2134" y="2215"/>
                <a:ext cx="578" cy="4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2000" b="1">
                    <a:latin typeface="Times New Roman" pitchFamily="18" charset="0"/>
                  </a:rPr>
                  <a:t>Target</a:t>
                </a:r>
              </a:p>
              <a:p>
                <a:pPr eaLnBrk="1" hangingPunct="1"/>
                <a:r>
                  <a:rPr lang="en-US" sz="2000" b="1">
                    <a:latin typeface="Times New Roman" pitchFamily="18" charset="0"/>
                  </a:rPr>
                  <a:t>RBCs</a:t>
                </a:r>
              </a:p>
            </p:txBody>
          </p:sp>
          <p:sp>
            <p:nvSpPr>
              <p:cNvPr id="57396" name="Text Box 50"/>
              <p:cNvSpPr txBox="1">
                <a:spLocks noChangeAspect="1" noChangeArrowheads="1"/>
              </p:cNvSpPr>
              <p:nvPr/>
            </p:nvSpPr>
            <p:spPr bwMode="auto">
              <a:xfrm>
                <a:off x="1610" y="1872"/>
                <a:ext cx="262" cy="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3200" b="1">
                    <a:latin typeface="Times New Roman" pitchFamily="18" charset="0"/>
                  </a:rPr>
                  <a:t>+</a:t>
                </a:r>
              </a:p>
            </p:txBody>
          </p:sp>
          <p:sp>
            <p:nvSpPr>
              <p:cNvPr id="57397" name="Text Box 52"/>
              <p:cNvSpPr txBox="1">
                <a:spLocks noChangeAspect="1" noChangeArrowheads="1"/>
              </p:cNvSpPr>
              <p:nvPr/>
            </p:nvSpPr>
            <p:spPr bwMode="auto">
              <a:xfrm>
                <a:off x="3033" y="1894"/>
                <a:ext cx="375" cy="6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3200" b="1">
                    <a:latin typeface="Times New Roman" pitchFamily="18" charset="0"/>
                    <a:sym typeface="WP IconicSymbolsA"/>
                  </a:rPr>
                  <a:t>↔</a:t>
                </a:r>
              </a:p>
              <a:p>
                <a:pPr eaLnBrk="1" hangingPunct="1"/>
                <a:endParaRPr lang="en-US" sz="3200" b="1">
                  <a:latin typeface="Times New Roman" pitchFamily="18" charset="0"/>
                  <a:sym typeface="WP IconicSymbolsA"/>
                </a:endParaRPr>
              </a:p>
            </p:txBody>
          </p:sp>
        </p:grpSp>
        <p:sp>
          <p:nvSpPr>
            <p:cNvPr id="57386" name="Text Box 54"/>
            <p:cNvSpPr txBox="1">
              <a:spLocks noChangeArrowheads="1"/>
            </p:cNvSpPr>
            <p:nvPr/>
          </p:nvSpPr>
          <p:spPr bwMode="auto">
            <a:xfrm>
              <a:off x="277" y="1744"/>
              <a:ext cx="538"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2000" b="1">
                  <a:latin typeface="Times New Roman" pitchFamily="18" charset="0"/>
                </a:rPr>
                <a:t>Step 1</a:t>
              </a:r>
            </a:p>
          </p:txBody>
        </p:sp>
      </p:grpSp>
      <p:grpSp>
        <p:nvGrpSpPr>
          <p:cNvPr id="4" name="Group 63"/>
          <p:cNvGrpSpPr>
            <a:grpSpLocks/>
          </p:cNvGrpSpPr>
          <p:nvPr/>
        </p:nvGrpSpPr>
        <p:grpSpPr bwMode="auto">
          <a:xfrm>
            <a:off x="304800" y="4243388"/>
            <a:ext cx="8501063" cy="2387600"/>
            <a:chOff x="192" y="2673"/>
            <a:chExt cx="5355" cy="1504"/>
          </a:xfrm>
        </p:grpSpPr>
        <p:sp>
          <p:nvSpPr>
            <p:cNvPr id="57353" name="Rectangle 59"/>
            <p:cNvSpPr>
              <a:spLocks noChangeArrowheads="1"/>
            </p:cNvSpPr>
            <p:nvPr/>
          </p:nvSpPr>
          <p:spPr bwMode="auto">
            <a:xfrm>
              <a:off x="192" y="2673"/>
              <a:ext cx="5355" cy="1504"/>
            </a:xfrm>
            <a:prstGeom prst="rect">
              <a:avLst/>
            </a:prstGeom>
            <a:solidFill>
              <a:schemeClr val="bg1"/>
            </a:solidFill>
            <a:ln w="19050">
              <a:solidFill>
                <a:schemeClr val="tx1"/>
              </a:solidFill>
              <a:miter lim="800000"/>
              <a:headEnd/>
              <a:tailEnd/>
            </a:ln>
          </p:spPr>
          <p:txBody>
            <a:bodyPr wrap="none" anchor="ctr"/>
            <a:lstStyle/>
            <a:p>
              <a:pPr algn="ctr"/>
              <a:endParaRPr lang="ar-SA"/>
            </a:p>
          </p:txBody>
        </p:sp>
        <p:sp>
          <p:nvSpPr>
            <p:cNvPr id="57354" name="Text Box 7"/>
            <p:cNvSpPr txBox="1">
              <a:spLocks noChangeAspect="1" noChangeArrowheads="1"/>
            </p:cNvSpPr>
            <p:nvPr/>
          </p:nvSpPr>
          <p:spPr bwMode="auto">
            <a:xfrm>
              <a:off x="1959" y="3202"/>
              <a:ext cx="262" cy="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3200" b="1">
                  <a:latin typeface="Times New Roman" pitchFamily="18" charset="0"/>
                </a:rPr>
                <a:t>+</a:t>
              </a:r>
            </a:p>
          </p:txBody>
        </p:sp>
        <p:sp>
          <p:nvSpPr>
            <p:cNvPr id="57355" name="Text Box 8"/>
            <p:cNvSpPr txBox="1">
              <a:spLocks noChangeAspect="1" noChangeArrowheads="1"/>
            </p:cNvSpPr>
            <p:nvPr/>
          </p:nvSpPr>
          <p:spPr bwMode="auto">
            <a:xfrm>
              <a:off x="3399" y="3209"/>
              <a:ext cx="375" cy="6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3200" b="1">
                  <a:latin typeface="Times New Roman" pitchFamily="18" charset="0"/>
                  <a:sym typeface="WP IconicSymbolsA"/>
                </a:rPr>
                <a:t>↔</a:t>
              </a:r>
            </a:p>
            <a:p>
              <a:pPr eaLnBrk="1" hangingPunct="1"/>
              <a:endParaRPr lang="en-US" sz="3200" b="1">
                <a:latin typeface="Times New Roman" pitchFamily="18" charset="0"/>
                <a:sym typeface="WP IconicSymbolsA"/>
              </a:endParaRPr>
            </a:p>
          </p:txBody>
        </p:sp>
        <p:sp>
          <p:nvSpPr>
            <p:cNvPr id="57356" name="WordArt 10"/>
            <p:cNvSpPr>
              <a:spLocks noChangeAspect="1" noChangeArrowheads="1" noChangeShapeType="1" noTextEdit="1"/>
            </p:cNvSpPr>
            <p:nvPr/>
          </p:nvSpPr>
          <p:spPr bwMode="auto">
            <a:xfrm rot="5400000">
              <a:off x="1088" y="3305"/>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57" name="WordArt 11"/>
            <p:cNvSpPr>
              <a:spLocks noChangeAspect="1" noChangeArrowheads="1" noChangeShapeType="1" noTextEdit="1"/>
            </p:cNvSpPr>
            <p:nvPr/>
          </p:nvSpPr>
          <p:spPr bwMode="auto">
            <a:xfrm rot="10800000">
              <a:off x="1302" y="3095"/>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58" name="WordArt 12"/>
            <p:cNvSpPr>
              <a:spLocks noChangeAspect="1" noChangeArrowheads="1" noChangeShapeType="1" noTextEdit="1"/>
            </p:cNvSpPr>
            <p:nvPr/>
          </p:nvSpPr>
          <p:spPr bwMode="auto">
            <a:xfrm rot="-5400000">
              <a:off x="1510" y="3309"/>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59" name="WordArt 13"/>
            <p:cNvSpPr>
              <a:spLocks noChangeAspect="1" noChangeArrowheads="1" noChangeShapeType="1" noTextEdit="1"/>
            </p:cNvSpPr>
            <p:nvPr/>
          </p:nvSpPr>
          <p:spPr bwMode="auto">
            <a:xfrm>
              <a:off x="1301" y="3512"/>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60" name="Oval 14"/>
            <p:cNvSpPr>
              <a:spLocks noChangeAspect="1" noChangeArrowheads="1"/>
            </p:cNvSpPr>
            <p:nvPr/>
          </p:nvSpPr>
          <p:spPr bwMode="auto">
            <a:xfrm>
              <a:off x="1269" y="3251"/>
              <a:ext cx="269" cy="269"/>
            </a:xfrm>
            <a:prstGeom prst="ellipse">
              <a:avLst/>
            </a:prstGeom>
            <a:solidFill>
              <a:srgbClr val="FF0000"/>
            </a:solidFill>
            <a:ln w="9525">
              <a:solidFill>
                <a:schemeClr val="tx1"/>
              </a:solidFill>
              <a:round/>
              <a:headEnd/>
              <a:tailEnd/>
            </a:ln>
          </p:spPr>
          <p:txBody>
            <a:bodyPr wrap="none" anchor="ctr"/>
            <a:lstStyle/>
            <a:p>
              <a:endParaRPr lang="ar-SA"/>
            </a:p>
          </p:txBody>
        </p:sp>
        <p:sp>
          <p:nvSpPr>
            <p:cNvPr id="57361" name="WordArt 16"/>
            <p:cNvSpPr>
              <a:spLocks noChangeAspect="1" noChangeArrowheads="1" noChangeShapeType="1" noTextEdit="1"/>
            </p:cNvSpPr>
            <p:nvPr/>
          </p:nvSpPr>
          <p:spPr bwMode="auto">
            <a:xfrm>
              <a:off x="4339" y="3691"/>
              <a:ext cx="460" cy="360"/>
            </a:xfrm>
            <a:prstGeom prst="rect">
              <a:avLst/>
            </a:prstGeom>
          </p:spPr>
          <p:txBody>
            <a:bodyPr wrap="none" fromWordArt="1">
              <a:prstTxWarp prst="textPlain">
                <a:avLst>
                  <a:gd name="adj" fmla="val 50056"/>
                </a:avLst>
              </a:prstTxWarp>
            </a:bodyPr>
            <a:lstStyle/>
            <a:p>
              <a:pPr algn="ctr"/>
              <a:r>
                <a:rPr lang="en-IN" kern="10">
                  <a:ln w="9525">
                    <a:solidFill>
                      <a:srgbClr val="000000"/>
                    </a:solidFill>
                    <a:round/>
                    <a:headEnd/>
                    <a:tailEnd/>
                  </a:ln>
                  <a:solidFill>
                    <a:srgbClr val="99CCFF"/>
                  </a:solidFill>
                  <a:latin typeface="Arial Black"/>
                </a:rPr>
                <a:t>Y</a:t>
              </a:r>
            </a:p>
          </p:txBody>
        </p:sp>
        <p:sp>
          <p:nvSpPr>
            <p:cNvPr id="57362" name="WordArt 17"/>
            <p:cNvSpPr>
              <a:spLocks noChangeAspect="1" noChangeArrowheads="1" noChangeShapeType="1" noTextEdit="1"/>
            </p:cNvSpPr>
            <p:nvPr/>
          </p:nvSpPr>
          <p:spPr bwMode="auto">
            <a:xfrm flipV="1">
              <a:off x="4751" y="2746"/>
              <a:ext cx="460" cy="360"/>
            </a:xfrm>
            <a:prstGeom prst="rect">
              <a:avLst/>
            </a:prstGeom>
          </p:spPr>
          <p:txBody>
            <a:bodyPr wrap="none" fromWordArt="1">
              <a:prstTxWarp prst="textPlain">
                <a:avLst>
                  <a:gd name="adj" fmla="val 50056"/>
                </a:avLst>
              </a:prstTxWarp>
            </a:bodyPr>
            <a:lstStyle/>
            <a:p>
              <a:pPr algn="ctr"/>
              <a:r>
                <a:rPr lang="en-IN" kern="10">
                  <a:ln w="9525">
                    <a:solidFill>
                      <a:srgbClr val="000000"/>
                    </a:solidFill>
                    <a:round/>
                    <a:headEnd/>
                    <a:tailEnd/>
                  </a:ln>
                  <a:solidFill>
                    <a:srgbClr val="99CCFF"/>
                  </a:solidFill>
                  <a:latin typeface="Arial Black"/>
                </a:rPr>
                <a:t>Y</a:t>
              </a:r>
            </a:p>
          </p:txBody>
        </p:sp>
        <p:grpSp>
          <p:nvGrpSpPr>
            <p:cNvPr id="57363" name="Group 18"/>
            <p:cNvGrpSpPr>
              <a:grpSpLocks/>
            </p:cNvGrpSpPr>
            <p:nvPr/>
          </p:nvGrpSpPr>
          <p:grpSpPr bwMode="auto">
            <a:xfrm>
              <a:off x="4888" y="3111"/>
              <a:ext cx="584" cy="579"/>
              <a:chOff x="1234" y="2676"/>
              <a:chExt cx="584" cy="579"/>
            </a:xfrm>
          </p:grpSpPr>
          <p:sp>
            <p:nvSpPr>
              <p:cNvPr id="57379" name="WordArt 19"/>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80" name="WordArt 20"/>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81" name="WordArt 21"/>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82" name="WordArt 22"/>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83" name="Oval 23"/>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grpSp>
          <p:nvGrpSpPr>
            <p:cNvPr id="57364" name="Group 24"/>
            <p:cNvGrpSpPr>
              <a:grpSpLocks/>
            </p:cNvGrpSpPr>
            <p:nvPr/>
          </p:nvGrpSpPr>
          <p:grpSpPr bwMode="auto">
            <a:xfrm>
              <a:off x="4067" y="3107"/>
              <a:ext cx="584" cy="579"/>
              <a:chOff x="1234" y="2676"/>
              <a:chExt cx="584" cy="579"/>
            </a:xfrm>
          </p:grpSpPr>
          <p:sp>
            <p:nvSpPr>
              <p:cNvPr id="57374" name="WordArt 25"/>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75" name="WordArt 26"/>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76" name="WordArt 27"/>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77" name="WordArt 28"/>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78" name="Oval 29"/>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grpSp>
          <p:nvGrpSpPr>
            <p:cNvPr id="57365" name="Group 30"/>
            <p:cNvGrpSpPr>
              <a:grpSpLocks/>
            </p:cNvGrpSpPr>
            <p:nvPr/>
          </p:nvGrpSpPr>
          <p:grpSpPr bwMode="auto">
            <a:xfrm>
              <a:off x="4485" y="3106"/>
              <a:ext cx="584" cy="579"/>
              <a:chOff x="1234" y="2676"/>
              <a:chExt cx="584" cy="579"/>
            </a:xfrm>
          </p:grpSpPr>
          <p:sp>
            <p:nvSpPr>
              <p:cNvPr id="57369" name="WordArt 31"/>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70" name="WordArt 32"/>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71" name="WordArt 33"/>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72" name="WordArt 34"/>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a:ln w="9525">
                      <a:solidFill>
                        <a:srgbClr val="000000"/>
                      </a:solidFill>
                      <a:round/>
                      <a:headEnd/>
                      <a:tailEnd/>
                    </a:ln>
                    <a:solidFill>
                      <a:srgbClr val="FFCC99"/>
                    </a:solidFill>
                    <a:latin typeface="Arial Black"/>
                  </a:rPr>
                  <a:t>Y</a:t>
                </a:r>
              </a:p>
            </p:txBody>
          </p:sp>
          <p:sp>
            <p:nvSpPr>
              <p:cNvPr id="57373" name="Oval 35"/>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sp>
          <p:nvSpPr>
            <p:cNvPr id="57366" name="WordArt 36"/>
            <p:cNvSpPr>
              <a:spLocks noChangeAspect="1" noChangeArrowheads="1" noChangeShapeType="1" noTextEdit="1"/>
            </p:cNvSpPr>
            <p:nvPr/>
          </p:nvSpPr>
          <p:spPr bwMode="auto">
            <a:xfrm>
              <a:off x="2580" y="3157"/>
              <a:ext cx="460" cy="360"/>
            </a:xfrm>
            <a:prstGeom prst="rect">
              <a:avLst/>
            </a:prstGeom>
          </p:spPr>
          <p:txBody>
            <a:bodyPr wrap="none" fromWordArt="1">
              <a:prstTxWarp prst="textPlain">
                <a:avLst>
                  <a:gd name="adj" fmla="val 50056"/>
                </a:avLst>
              </a:prstTxWarp>
            </a:bodyPr>
            <a:lstStyle/>
            <a:p>
              <a:pPr algn="ctr"/>
              <a:r>
                <a:rPr lang="en-IN" kern="10">
                  <a:ln w="9525">
                    <a:solidFill>
                      <a:srgbClr val="000000"/>
                    </a:solidFill>
                    <a:round/>
                    <a:headEnd/>
                    <a:tailEnd/>
                  </a:ln>
                  <a:solidFill>
                    <a:srgbClr val="99CCFF"/>
                  </a:solidFill>
                  <a:latin typeface="Arial Black"/>
                </a:rPr>
                <a:t>Y</a:t>
              </a:r>
            </a:p>
          </p:txBody>
        </p:sp>
        <p:sp>
          <p:nvSpPr>
            <p:cNvPr id="57367" name="Text Box 38"/>
            <p:cNvSpPr txBox="1">
              <a:spLocks noChangeArrowheads="1"/>
            </p:cNvSpPr>
            <p:nvPr/>
          </p:nvSpPr>
          <p:spPr bwMode="auto">
            <a:xfrm>
              <a:off x="2247" y="3715"/>
              <a:ext cx="1276" cy="4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2000" b="1">
                  <a:latin typeface="Times New Roman" pitchFamily="18" charset="0"/>
                </a:rPr>
                <a:t>Coombs Reagent</a:t>
              </a:r>
            </a:p>
            <a:p>
              <a:pPr algn="ctr" eaLnBrk="1" hangingPunct="1"/>
              <a:r>
                <a:rPr lang="en-US" sz="2000" b="1">
                  <a:latin typeface="Times New Roman" pitchFamily="18" charset="0"/>
                </a:rPr>
                <a:t>(Ant globulin)</a:t>
              </a:r>
            </a:p>
          </p:txBody>
        </p:sp>
        <p:sp>
          <p:nvSpPr>
            <p:cNvPr id="57368" name="Text Box 57"/>
            <p:cNvSpPr txBox="1">
              <a:spLocks noChangeArrowheads="1"/>
            </p:cNvSpPr>
            <p:nvPr/>
          </p:nvSpPr>
          <p:spPr bwMode="auto">
            <a:xfrm>
              <a:off x="278" y="2736"/>
              <a:ext cx="538"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2000" b="1">
                  <a:latin typeface="Times New Roman" pitchFamily="18" charset="0"/>
                </a:rPr>
                <a:t>Step 2</a:t>
              </a:r>
            </a:p>
          </p:txBody>
        </p:sp>
      </p:grpSp>
      <p:sp>
        <p:nvSpPr>
          <p:cNvPr id="57350" name="Date Placeholder 2"/>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5C3D9E8-F5DD-41AA-BA59-C5C375A709F3}" type="datetime1">
              <a:rPr lang="en-US"/>
              <a:pPr eaLnBrk="1" hangingPunct="1"/>
              <a:t>11/11/2014</a:t>
            </a:fld>
            <a:endParaRPr lang="en-US"/>
          </a:p>
        </p:txBody>
      </p:sp>
      <p:sp>
        <p:nvSpPr>
          <p:cNvPr id="57351" name="Footer Placeholder 4"/>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57352" name="Slide Number Placeholder 5"/>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8FFCB92-3ACD-4FD8-A3EB-A03749BC9EEF}" type="slidenum">
              <a:rPr lang="en-GB" smtClean="0"/>
              <a:pPr eaLnBrk="1" hangingPunct="1"/>
              <a:t>54</a:t>
            </a:fld>
            <a:endParaRPr lang="en-GB"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026"/>
          <p:cNvSpPr>
            <a:spLocks noGrp="1" noChangeArrowheads="1"/>
          </p:cNvSpPr>
          <p:nvPr>
            <p:ph type="title"/>
          </p:nvPr>
        </p:nvSpPr>
        <p:spPr/>
        <p:txBody>
          <a:bodyPr/>
          <a:lstStyle/>
          <a:p>
            <a:pPr>
              <a:defRPr/>
            </a:pPr>
            <a:r>
              <a:rPr lang="en-US" sz="4000" b="1" dirty="0" smtClean="0">
                <a:solidFill>
                  <a:srgbClr val="FF0000"/>
                </a:solidFill>
                <a:effectLst>
                  <a:outerShdw blurRad="38100" dist="38100" dir="2700000" algn="tl">
                    <a:srgbClr val="000000">
                      <a:alpha val="43137"/>
                    </a:srgbClr>
                  </a:outerShdw>
                </a:effectLst>
              </a:rPr>
              <a:t>Application of Coombs (Antiglobulin)Tests</a:t>
            </a:r>
            <a:r>
              <a:rPr lang="en-US" b="1" dirty="0" smtClean="0">
                <a:solidFill>
                  <a:srgbClr val="FF0000"/>
                </a:solidFill>
                <a:effectLst>
                  <a:outerShdw blurRad="38100" dist="38100" dir="2700000" algn="tl">
                    <a:srgbClr val="000000">
                      <a:alpha val="43137"/>
                    </a:srgbClr>
                  </a:outerShdw>
                </a:effectLst>
              </a:rPr>
              <a:t> </a:t>
            </a:r>
          </a:p>
        </p:txBody>
      </p:sp>
      <p:sp>
        <p:nvSpPr>
          <p:cNvPr id="58371" name="Rectangle 1027"/>
          <p:cNvSpPr>
            <a:spLocks noGrp="1" noChangeArrowheads="1"/>
          </p:cNvSpPr>
          <p:nvPr>
            <p:ph sz="half" idx="1"/>
          </p:nvPr>
        </p:nvSpPr>
        <p:spPr/>
        <p:txBody>
          <a:bodyPr/>
          <a:lstStyle/>
          <a:p>
            <a:r>
              <a:rPr lang="en-US" sz="4400" smtClean="0"/>
              <a:t>Applications</a:t>
            </a:r>
          </a:p>
          <a:p>
            <a:pPr lvl="1"/>
            <a:r>
              <a:rPr lang="en-US" sz="4000" smtClean="0"/>
              <a:t>Detection of anti-Rh Ab</a:t>
            </a:r>
          </a:p>
          <a:p>
            <a:pPr lvl="1"/>
            <a:r>
              <a:rPr lang="en-US" sz="4000" smtClean="0"/>
              <a:t>Autoimmune hemolytic anemia</a:t>
            </a:r>
          </a:p>
        </p:txBody>
      </p:sp>
      <p:sp>
        <p:nvSpPr>
          <p:cNvPr id="58372" name="Content Placeholder 1"/>
          <p:cNvSpPr>
            <a:spLocks noGrp="1"/>
          </p:cNvSpPr>
          <p:nvPr>
            <p:ph sz="half" idx="2"/>
          </p:nvPr>
        </p:nvSpPr>
        <p:spPr/>
        <p:txBody>
          <a:bodyPr/>
          <a:lstStyle/>
          <a:p>
            <a:endParaRPr lang="en-IN" smtClean="0"/>
          </a:p>
        </p:txBody>
      </p:sp>
      <p:pic>
        <p:nvPicPr>
          <p:cNvPr id="51205" name="Picture 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572000" y="1556792"/>
            <a:ext cx="4098032" cy="46805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8374"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6A0CED3-760A-4813-9A58-F178409DD536}" type="datetime1">
              <a:rPr lang="en-US"/>
              <a:pPr eaLnBrk="1" hangingPunct="1"/>
              <a:t>11/11/2014</a:t>
            </a:fld>
            <a:endParaRPr lang="en-US"/>
          </a:p>
        </p:txBody>
      </p:sp>
      <p:sp>
        <p:nvSpPr>
          <p:cNvPr id="58375"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58376"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214EE63-31B2-436B-99EA-51761447A4F2}" type="slidenum">
              <a:rPr lang="en-GB" smtClean="0"/>
              <a:pPr eaLnBrk="1" hangingPunct="1"/>
              <a:t>55</a:t>
            </a:fld>
            <a:endParaRPr lang="en-GB" smtClean="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pPr eaLnBrk="1" hangingPunct="1"/>
            <a:r>
              <a:rPr lang="en-US" sz="4800" b="1" smtClean="0">
                <a:solidFill>
                  <a:srgbClr val="FF0000"/>
                </a:solidFill>
              </a:rPr>
              <a:t>REVERSE PASSIVE</a:t>
            </a:r>
            <a:br>
              <a:rPr lang="en-US" sz="4800" b="1" smtClean="0">
                <a:solidFill>
                  <a:srgbClr val="FF0000"/>
                </a:solidFill>
              </a:rPr>
            </a:br>
            <a:r>
              <a:rPr lang="en-US" sz="4000" b="1" smtClean="0">
                <a:solidFill>
                  <a:srgbClr val="002060"/>
                </a:solidFill>
              </a:rPr>
              <a:t>Agglutination Tests</a:t>
            </a:r>
          </a:p>
        </p:txBody>
      </p:sp>
      <p:sp>
        <p:nvSpPr>
          <p:cNvPr id="3" name="Content Placeholder 2"/>
          <p:cNvSpPr>
            <a:spLocks noGrp="1"/>
          </p:cNvSpPr>
          <p:nvPr>
            <p:ph idx="1"/>
          </p:nvPr>
        </p:nvSpPr>
        <p:spPr/>
        <p:txBody>
          <a:bodyPr>
            <a:normAutofit fontScale="40000" lnSpcReduction="20000"/>
          </a:bodyPr>
          <a:lstStyle/>
          <a:p>
            <a:pPr marL="109728" indent="0" eaLnBrk="1" fontAlgn="auto" hangingPunct="1">
              <a:spcAft>
                <a:spcPts val="0"/>
              </a:spcAft>
              <a:buClr>
                <a:schemeClr val="accent3"/>
              </a:buClr>
              <a:buFontTx/>
              <a:buNone/>
              <a:defRPr/>
            </a:pPr>
            <a:endParaRPr lang="en-US" dirty="0" smtClean="0"/>
          </a:p>
          <a:p>
            <a:pPr marL="365760" indent="-256032" eaLnBrk="1" fontAlgn="auto" hangingPunct="1">
              <a:spcAft>
                <a:spcPts val="0"/>
              </a:spcAft>
              <a:buClr>
                <a:schemeClr val="accent3"/>
              </a:buClr>
              <a:buFont typeface="Georgia"/>
              <a:buChar char="•"/>
              <a:defRPr/>
            </a:pPr>
            <a:r>
              <a:rPr lang="en-US" sz="5900" b="1" dirty="0" smtClean="0"/>
              <a:t>Antibody rather than antigen is attached to a carrier particle</a:t>
            </a:r>
          </a:p>
          <a:p>
            <a:pPr marL="365760" indent="-256032" eaLnBrk="1" fontAlgn="auto" hangingPunct="1">
              <a:spcAft>
                <a:spcPts val="0"/>
              </a:spcAft>
              <a:buClr>
                <a:schemeClr val="accent3"/>
              </a:buClr>
              <a:buFont typeface="Georgia"/>
              <a:buChar char="•"/>
              <a:defRPr/>
            </a:pPr>
            <a:r>
              <a:rPr lang="en-US" sz="5900" b="1" dirty="0" smtClean="0"/>
              <a:t>For the detection of microbial antigens such as:</a:t>
            </a:r>
          </a:p>
          <a:p>
            <a:pPr marL="658368" lvl="1" indent="-246888" eaLnBrk="1" fontAlgn="auto" hangingPunct="1">
              <a:spcAft>
                <a:spcPts val="0"/>
              </a:spcAft>
              <a:buFont typeface="Georgia"/>
              <a:buChar char="▫"/>
              <a:defRPr/>
            </a:pPr>
            <a:r>
              <a:rPr lang="en-US" sz="5900" b="1" dirty="0" smtClean="0"/>
              <a:t>Group A and B streptococcus</a:t>
            </a:r>
          </a:p>
          <a:p>
            <a:pPr marL="658368" lvl="1" indent="-246888" eaLnBrk="1" fontAlgn="auto" hangingPunct="1">
              <a:spcAft>
                <a:spcPts val="0"/>
              </a:spcAft>
              <a:buFont typeface="Georgia"/>
              <a:buChar char="▫"/>
              <a:defRPr/>
            </a:pPr>
            <a:r>
              <a:rPr lang="en-US" sz="5900" b="1" i="1" dirty="0" smtClean="0"/>
              <a:t>Staphylococcus aureus</a:t>
            </a:r>
          </a:p>
          <a:p>
            <a:pPr marL="658368" lvl="1" indent="-246888" eaLnBrk="1" fontAlgn="auto" hangingPunct="1">
              <a:spcAft>
                <a:spcPts val="0"/>
              </a:spcAft>
              <a:buFont typeface="Georgia"/>
              <a:buChar char="▫"/>
              <a:defRPr/>
            </a:pPr>
            <a:r>
              <a:rPr lang="en-US" sz="5900" b="1" i="1" dirty="0" smtClean="0"/>
              <a:t>Neisseria meningitides</a:t>
            </a:r>
          </a:p>
          <a:p>
            <a:pPr marL="658368" lvl="1" indent="-246888" eaLnBrk="1" fontAlgn="auto" hangingPunct="1">
              <a:spcAft>
                <a:spcPts val="0"/>
              </a:spcAft>
              <a:buFont typeface="Georgia"/>
              <a:buChar char="▫"/>
              <a:defRPr/>
            </a:pPr>
            <a:r>
              <a:rPr lang="en-US" sz="5900" b="1" i="1" dirty="0" smtClean="0"/>
              <a:t>Haemophilus influenza</a:t>
            </a:r>
          </a:p>
          <a:p>
            <a:pPr marL="658368" lvl="1" indent="-246888" eaLnBrk="1" fontAlgn="auto" hangingPunct="1">
              <a:spcAft>
                <a:spcPts val="0"/>
              </a:spcAft>
              <a:buFont typeface="Georgia"/>
              <a:buChar char="▫"/>
              <a:defRPr/>
            </a:pPr>
            <a:r>
              <a:rPr lang="en-US" sz="5900" b="1" dirty="0" smtClean="0"/>
              <a:t>Rotavirus</a:t>
            </a:r>
          </a:p>
          <a:p>
            <a:pPr marL="658368" lvl="1" indent="-246888" eaLnBrk="1" fontAlgn="auto" hangingPunct="1">
              <a:spcAft>
                <a:spcPts val="0"/>
              </a:spcAft>
              <a:buFont typeface="Georgia"/>
              <a:buChar char="▫"/>
              <a:defRPr/>
            </a:pPr>
            <a:r>
              <a:rPr lang="en-US" sz="5900" b="1" i="1" dirty="0" smtClean="0"/>
              <a:t>Cryptococcus neoformans</a:t>
            </a:r>
          </a:p>
          <a:p>
            <a:pPr marL="658368" lvl="1" indent="-246888" eaLnBrk="1" fontAlgn="auto" hangingPunct="1">
              <a:spcAft>
                <a:spcPts val="0"/>
              </a:spcAft>
              <a:buFont typeface="Georgia"/>
              <a:buChar char="▫"/>
              <a:defRPr/>
            </a:pPr>
            <a:r>
              <a:rPr lang="en-US" sz="5900" b="1" i="1" dirty="0" smtClean="0"/>
              <a:t>Mycoplasma pneumoniae</a:t>
            </a:r>
          </a:p>
          <a:p>
            <a:pPr marL="658368" lvl="1" indent="-246888" eaLnBrk="1" fontAlgn="auto" hangingPunct="1">
              <a:spcAft>
                <a:spcPts val="0"/>
              </a:spcAft>
              <a:buFont typeface="Georgia"/>
              <a:buChar char="▫"/>
              <a:defRPr/>
            </a:pPr>
            <a:r>
              <a:rPr lang="en-US" sz="5900" b="1" i="1" dirty="0" smtClean="0"/>
              <a:t>Candida albicans</a:t>
            </a:r>
          </a:p>
        </p:txBody>
      </p:sp>
      <p:sp>
        <p:nvSpPr>
          <p:cNvPr id="59396"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3B6510A-4EC5-4A41-9B2E-E81E0F952B9C}" type="datetime1">
              <a:rPr lang="en-US"/>
              <a:pPr eaLnBrk="1" hangingPunct="1"/>
              <a:t>11/11/2014</a:t>
            </a:fld>
            <a:endParaRPr lang="en-US"/>
          </a:p>
        </p:txBody>
      </p:sp>
      <p:sp>
        <p:nvSpPr>
          <p:cNvPr id="59397" name="Footer Placeholder 3"/>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59398" name="Slide Number Placeholder 4"/>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F3B1FD1-CE9E-4EF0-A9B3-4EACB782B094}" type="slidenum">
              <a:rPr lang="en-GB" smtClean="0"/>
              <a:pPr eaLnBrk="1" hangingPunct="1"/>
              <a:t>56</a:t>
            </a:fld>
            <a:endParaRPr lang="en-GB" smtClean="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defRPr/>
            </a:pPr>
            <a:r>
              <a:rPr lang="en-US" sz="4000" b="1" dirty="0" smtClean="0">
                <a:solidFill>
                  <a:srgbClr val="FF0000"/>
                </a:solidFill>
                <a:effectLst>
                  <a:outerShdw blurRad="38100" dist="38100" dir="2700000" algn="tl">
                    <a:srgbClr val="000000">
                      <a:alpha val="43137"/>
                    </a:srgbClr>
                  </a:outerShdw>
                </a:effectLst>
              </a:rPr>
              <a:t>REVERSE PASSIVE Agglutination Tests</a:t>
            </a:r>
          </a:p>
        </p:txBody>
      </p:sp>
      <p:sp>
        <p:nvSpPr>
          <p:cNvPr id="60419" name="Content Placeholder 2"/>
          <p:cNvSpPr>
            <a:spLocks noGrp="1"/>
          </p:cNvSpPr>
          <p:nvPr>
            <p:ph sz="half" idx="1"/>
          </p:nvPr>
        </p:nvSpPr>
        <p:spPr/>
        <p:txBody>
          <a:bodyPr/>
          <a:lstStyle/>
          <a:p>
            <a:pPr eaLnBrk="1" hangingPunct="1"/>
            <a:r>
              <a:rPr lang="en-US" sz="3600" b="1" smtClean="0">
                <a:solidFill>
                  <a:srgbClr val="FF0000"/>
                </a:solidFill>
              </a:rPr>
              <a:t>PRINCIPLE: </a:t>
            </a:r>
            <a:r>
              <a:rPr lang="en-US" sz="3600" smtClean="0"/>
              <a:t>latex particles coated with antibody are reacted with a patient sample containing suspected antigen</a:t>
            </a:r>
          </a:p>
          <a:p>
            <a:pPr eaLnBrk="1" hangingPunct="1"/>
            <a:endParaRPr lang="en-US" sz="3600" smtClean="0"/>
          </a:p>
        </p:txBody>
      </p:sp>
      <p:sp>
        <p:nvSpPr>
          <p:cNvPr id="60420" name="Content Placeholder 1"/>
          <p:cNvSpPr>
            <a:spLocks noGrp="1"/>
          </p:cNvSpPr>
          <p:nvPr>
            <p:ph sz="half" idx="2"/>
          </p:nvPr>
        </p:nvSpPr>
        <p:spPr/>
        <p:txBody>
          <a:bodyPr/>
          <a:lstStyle/>
          <a:p>
            <a:endParaRPr lang="en-IN" smtClean="0"/>
          </a:p>
        </p:txBody>
      </p:sp>
      <p:sp>
        <p:nvSpPr>
          <p:cNvPr id="60421"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DA94181-544F-4CB1-B49E-80F3F1FA3196}" type="datetime1">
              <a:rPr lang="en-US"/>
              <a:pPr eaLnBrk="1" hangingPunct="1"/>
              <a:t>11/11/2014</a:t>
            </a:fld>
            <a:endParaRPr lang="en-US"/>
          </a:p>
        </p:txBody>
      </p:sp>
      <p:sp>
        <p:nvSpPr>
          <p:cNvPr id="60422"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60423"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067BEB8-4D39-4276-A348-8BA0062004E5}" type="slidenum">
              <a:rPr lang="en-GB" smtClean="0"/>
              <a:pPr eaLnBrk="1" hangingPunct="1"/>
              <a:t>57</a:t>
            </a:fld>
            <a:endParaRPr lang="en-GB" smtClean="0"/>
          </a:p>
        </p:txBody>
      </p:sp>
      <p:pic>
        <p:nvPicPr>
          <p:cNvPr id="60424" name="Picture 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500563" y="1628775"/>
            <a:ext cx="4392612" cy="4679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defRPr/>
            </a:pPr>
            <a:r>
              <a:rPr lang="en-US" sz="5400" b="1" dirty="0" smtClean="0">
                <a:solidFill>
                  <a:srgbClr val="FF0000"/>
                </a:solidFill>
                <a:effectLst>
                  <a:outerShdw blurRad="38100" dist="38100" dir="2700000" algn="tl">
                    <a:srgbClr val="000000">
                      <a:alpha val="43137"/>
                    </a:srgbClr>
                  </a:outerShdw>
                </a:effectLst>
              </a:rPr>
              <a:t>Agglutination Inhibition</a:t>
            </a:r>
          </a:p>
        </p:txBody>
      </p:sp>
      <p:sp>
        <p:nvSpPr>
          <p:cNvPr id="61443" name="Content Placeholder 2"/>
          <p:cNvSpPr>
            <a:spLocks noGrp="1"/>
          </p:cNvSpPr>
          <p:nvPr>
            <p:ph idx="1"/>
          </p:nvPr>
        </p:nvSpPr>
        <p:spPr/>
        <p:txBody>
          <a:bodyPr/>
          <a:lstStyle/>
          <a:p>
            <a:pPr eaLnBrk="1" hangingPunct="1"/>
            <a:r>
              <a:rPr lang="en-US" sz="3600" smtClean="0"/>
              <a:t>Based on the competition between particulate and soluble antigens for limited antibody combining site</a:t>
            </a:r>
          </a:p>
          <a:p>
            <a:pPr eaLnBrk="1" hangingPunct="1"/>
            <a:r>
              <a:rPr lang="en-US" sz="3600" smtClean="0"/>
              <a:t>Lack of agglutination is indicator of a positive reaction</a:t>
            </a:r>
          </a:p>
          <a:p>
            <a:pPr eaLnBrk="1" hangingPunct="1"/>
            <a:r>
              <a:rPr lang="en-US" sz="3600" smtClean="0"/>
              <a:t>Usually involves haptens complexed with proteins</a:t>
            </a:r>
          </a:p>
        </p:txBody>
      </p:sp>
      <p:sp>
        <p:nvSpPr>
          <p:cNvPr id="61444"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378F04E-E461-4F40-BC08-602FD77DAF05}" type="datetime1">
              <a:rPr lang="en-US"/>
              <a:pPr eaLnBrk="1" hangingPunct="1"/>
              <a:t>11/11/2014</a:t>
            </a:fld>
            <a:endParaRPr lang="en-US"/>
          </a:p>
        </p:txBody>
      </p:sp>
      <p:sp>
        <p:nvSpPr>
          <p:cNvPr id="61445"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61446"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856837E-FD0D-499E-A7DC-1859EBD9E786}" type="slidenum">
              <a:rPr lang="en-GB" smtClean="0"/>
              <a:pPr eaLnBrk="1" hangingPunct="1"/>
              <a:t>58</a:t>
            </a:fld>
            <a:endParaRPr lang="en-GB" smtClean="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defRPr/>
            </a:pPr>
            <a:r>
              <a:rPr lang="en-US" sz="4800" b="1" dirty="0" smtClean="0">
                <a:solidFill>
                  <a:srgbClr val="FF0000"/>
                </a:solidFill>
                <a:effectLst>
                  <a:outerShdw blurRad="38100" dist="38100" dir="2700000" algn="tl">
                    <a:srgbClr val="000000">
                      <a:alpha val="43137"/>
                    </a:srgbClr>
                  </a:outerShdw>
                </a:effectLst>
              </a:rPr>
              <a:t>Agglutination Inhibition</a:t>
            </a:r>
            <a:br>
              <a:rPr lang="en-US" sz="4800" b="1" dirty="0" smtClean="0">
                <a:solidFill>
                  <a:srgbClr val="FF0000"/>
                </a:solidFill>
                <a:effectLst>
                  <a:outerShdw blurRad="38100" dist="38100" dir="2700000" algn="tl">
                    <a:srgbClr val="000000">
                      <a:alpha val="43137"/>
                    </a:srgbClr>
                  </a:outerShdw>
                </a:effectLst>
              </a:rPr>
            </a:br>
            <a:r>
              <a:rPr lang="en-US" sz="4800" b="1" dirty="0" smtClean="0">
                <a:solidFill>
                  <a:srgbClr val="FF0000"/>
                </a:solidFill>
                <a:effectLst>
                  <a:outerShdw blurRad="38100" dist="38100" dir="2700000" algn="tl">
                    <a:srgbClr val="000000">
                      <a:alpha val="43137"/>
                    </a:srgbClr>
                  </a:outerShdw>
                </a:effectLst>
              </a:rPr>
              <a:t>Tests</a:t>
            </a:r>
          </a:p>
        </p:txBody>
      </p:sp>
      <p:sp>
        <p:nvSpPr>
          <p:cNvPr id="62467" name="Content Placeholder 2"/>
          <p:cNvSpPr>
            <a:spLocks noGrp="1"/>
          </p:cNvSpPr>
          <p:nvPr>
            <p:ph sz="half" idx="1"/>
          </p:nvPr>
        </p:nvSpPr>
        <p:spPr>
          <a:xfrm>
            <a:off x="457200" y="1412875"/>
            <a:ext cx="4038600" cy="4713288"/>
          </a:xfrm>
        </p:spPr>
        <p:txBody>
          <a:bodyPr/>
          <a:lstStyle/>
          <a:p>
            <a:pPr eaLnBrk="1" hangingPunct="1"/>
            <a:endParaRPr lang="en-US" smtClean="0"/>
          </a:p>
          <a:p>
            <a:pPr eaLnBrk="1" hangingPunct="1"/>
            <a:r>
              <a:rPr lang="en-US" b="1" smtClean="0">
                <a:solidFill>
                  <a:srgbClr val="FF0000"/>
                </a:solidFill>
              </a:rPr>
              <a:t>Pregnancy Testing</a:t>
            </a:r>
          </a:p>
          <a:p>
            <a:pPr lvl="1" eaLnBrk="1" hangingPunct="1">
              <a:buFont typeface="Georgia" pitchFamily="18" charset="0"/>
              <a:buNone/>
            </a:pPr>
            <a:r>
              <a:rPr lang="en-US" smtClean="0"/>
              <a:t>-</a:t>
            </a:r>
            <a:r>
              <a:rPr lang="en-US" sz="2000" smtClean="0"/>
              <a:t>classic example of agglutination inhibition</a:t>
            </a:r>
            <a:r>
              <a:rPr lang="en-US" smtClean="0"/>
              <a:t> </a:t>
            </a:r>
          </a:p>
          <a:p>
            <a:pPr lvl="1" eaLnBrk="1" hangingPunct="1"/>
            <a:r>
              <a:rPr lang="en-US" sz="2800" b="1" smtClean="0">
                <a:solidFill>
                  <a:srgbClr val="FF0000"/>
                </a:solidFill>
              </a:rPr>
              <a:t>Human chorionic gonadotropin (hCG)</a:t>
            </a:r>
          </a:p>
          <a:p>
            <a:pPr lvl="2" eaLnBrk="1" hangingPunct="1"/>
            <a:r>
              <a:rPr lang="en-US" sz="2400" smtClean="0"/>
              <a:t>Appears in serum and urine early in pregnancy</a:t>
            </a:r>
          </a:p>
        </p:txBody>
      </p:sp>
      <p:sp>
        <p:nvSpPr>
          <p:cNvPr id="62468" name="Content Placeholder 1"/>
          <p:cNvSpPr>
            <a:spLocks noGrp="1"/>
          </p:cNvSpPr>
          <p:nvPr>
            <p:ph sz="half" idx="2"/>
          </p:nvPr>
        </p:nvSpPr>
        <p:spPr/>
        <p:txBody>
          <a:bodyPr/>
          <a:lstStyle/>
          <a:p>
            <a:endParaRPr lang="en-IN" smtClean="0"/>
          </a:p>
        </p:txBody>
      </p:sp>
      <p:sp>
        <p:nvSpPr>
          <p:cNvPr id="62469"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E7163A3-6C6D-49D6-9120-9C5201B79E24}" type="datetime1">
              <a:rPr lang="en-US"/>
              <a:pPr eaLnBrk="1" hangingPunct="1"/>
              <a:t>11/11/2014</a:t>
            </a:fld>
            <a:endParaRPr lang="en-US"/>
          </a:p>
        </p:txBody>
      </p:sp>
      <p:sp>
        <p:nvSpPr>
          <p:cNvPr id="62470"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62471"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833ED0F-0D90-49CF-BA53-470B4A771CFF}" type="slidenum">
              <a:rPr lang="en-GB" smtClean="0"/>
              <a:pPr eaLnBrk="1" hangingPunct="1"/>
              <a:t>59</a:t>
            </a:fld>
            <a:endParaRPr lang="en-GB" smtClean="0"/>
          </a:p>
        </p:txBody>
      </p:sp>
      <p:pic>
        <p:nvPicPr>
          <p:cNvPr id="55301" name="Picture 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44008" y="1556792"/>
            <a:ext cx="4236343" cy="46805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260350"/>
            <a:ext cx="8435975" cy="1152525"/>
          </a:xfrm>
        </p:spPr>
        <p:txBody>
          <a:bodyPr/>
          <a:lstStyle/>
          <a:p>
            <a:pPr eaLnBrk="1" hangingPunct="1">
              <a:defRPr/>
            </a:pPr>
            <a:r>
              <a:rPr lang="en-US" sz="5400" b="1" dirty="0" smtClean="0">
                <a:solidFill>
                  <a:srgbClr val="FF0000"/>
                </a:solidFill>
                <a:effectLst>
                  <a:outerShdw blurRad="38100" dist="38100" dir="2700000" algn="tl">
                    <a:srgbClr val="000000">
                      <a:alpha val="43137"/>
                    </a:srgbClr>
                  </a:outerShdw>
                </a:effectLst>
              </a:rPr>
              <a:t>Agglutination</a:t>
            </a:r>
          </a:p>
        </p:txBody>
      </p:sp>
      <p:sp>
        <p:nvSpPr>
          <p:cNvPr id="8195" name="Content Placeholder 2"/>
          <p:cNvSpPr>
            <a:spLocks noGrp="1"/>
          </p:cNvSpPr>
          <p:nvPr>
            <p:ph idx="1"/>
          </p:nvPr>
        </p:nvSpPr>
        <p:spPr/>
        <p:txBody>
          <a:bodyPr/>
          <a:lstStyle/>
          <a:p>
            <a:pPr eaLnBrk="1" hangingPunct="1"/>
            <a:r>
              <a:rPr lang="en-US" sz="4000" smtClean="0"/>
              <a:t>Is the aggregation of particulate matter caused by the combination with specific antibody</a:t>
            </a:r>
          </a:p>
          <a:p>
            <a:pPr eaLnBrk="1" hangingPunct="1"/>
            <a:r>
              <a:rPr lang="en-US" sz="4000" smtClean="0"/>
              <a:t>1896: First observed by Gruber and Durham when serum antibody was found to react with bacterial cells</a:t>
            </a:r>
          </a:p>
          <a:p>
            <a:pPr eaLnBrk="1" hangingPunct="1"/>
            <a:endParaRPr lang="en-US" smtClean="0"/>
          </a:p>
          <a:p>
            <a:pPr eaLnBrk="1" hangingPunct="1">
              <a:buFont typeface="Georgia" pitchFamily="18" charset="0"/>
              <a:buNone/>
            </a:pPr>
            <a:endParaRPr lang="en-US" smtClean="0"/>
          </a:p>
        </p:txBody>
      </p:sp>
      <p:sp>
        <p:nvSpPr>
          <p:cNvPr id="8196"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A33291B-8187-48BF-AA8B-533F24F255C2}" type="datetime1">
              <a:rPr lang="en-US"/>
              <a:pPr eaLnBrk="1" hangingPunct="1"/>
              <a:t>11/11/2014</a:t>
            </a:fld>
            <a:endParaRPr lang="en-US"/>
          </a:p>
        </p:txBody>
      </p:sp>
      <p:sp>
        <p:nvSpPr>
          <p:cNvPr id="8197"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8198"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EB3DCA6-EDFE-4BCF-9FD6-5D0B7A783F78}" type="slidenum">
              <a:rPr lang="en-GB" smtClean="0"/>
              <a:pPr eaLnBrk="1" hangingPunct="1"/>
              <a:t>6</a:t>
            </a:fld>
            <a:endParaRPr lang="en-GB" smtClean="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Down Arrow 12"/>
          <p:cNvSpPr/>
          <p:nvPr/>
        </p:nvSpPr>
        <p:spPr>
          <a:xfrm>
            <a:off x="1600200" y="3505200"/>
            <a:ext cx="228600" cy="76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9" name="Flowchart: Punched Tape 28"/>
          <p:cNvSpPr/>
          <p:nvPr/>
        </p:nvSpPr>
        <p:spPr>
          <a:xfrm>
            <a:off x="4800600" y="5410200"/>
            <a:ext cx="3657600" cy="1447800"/>
          </a:xfrm>
          <a:prstGeom prst="flowChartPunchedTap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dirty="0"/>
          </a:p>
        </p:txBody>
      </p:sp>
      <p:sp>
        <p:nvSpPr>
          <p:cNvPr id="28" name="Flowchart: Punched Tape 27"/>
          <p:cNvSpPr/>
          <p:nvPr/>
        </p:nvSpPr>
        <p:spPr>
          <a:xfrm>
            <a:off x="533400" y="5486400"/>
            <a:ext cx="3657600" cy="1371600"/>
          </a:xfrm>
          <a:prstGeom prst="flowChartPunchedTap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n-US" dirty="0"/>
          </a:p>
        </p:txBody>
      </p:sp>
      <p:sp>
        <p:nvSpPr>
          <p:cNvPr id="17" name="Down Arrow 16"/>
          <p:cNvSpPr/>
          <p:nvPr/>
        </p:nvSpPr>
        <p:spPr>
          <a:xfrm>
            <a:off x="6248400" y="4876800"/>
            <a:ext cx="228600" cy="76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6" name="Oval 25"/>
          <p:cNvSpPr/>
          <p:nvPr/>
        </p:nvSpPr>
        <p:spPr>
          <a:xfrm>
            <a:off x="4648200" y="4267200"/>
            <a:ext cx="4191000" cy="7620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fontAlgn="auto">
              <a:spcBef>
                <a:spcPts val="0"/>
              </a:spcBef>
              <a:spcAft>
                <a:spcPts val="0"/>
              </a:spcAft>
              <a:defRPr/>
            </a:pPr>
            <a:endParaRPr lang="en-US" dirty="0"/>
          </a:p>
        </p:txBody>
      </p:sp>
      <p:sp>
        <p:nvSpPr>
          <p:cNvPr id="18" name="Down Arrow 17"/>
          <p:cNvSpPr/>
          <p:nvPr/>
        </p:nvSpPr>
        <p:spPr>
          <a:xfrm>
            <a:off x="1600200" y="4953000"/>
            <a:ext cx="228600" cy="76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5" name="Oval 24"/>
          <p:cNvSpPr/>
          <p:nvPr/>
        </p:nvSpPr>
        <p:spPr>
          <a:xfrm>
            <a:off x="228600" y="4267200"/>
            <a:ext cx="41910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4" name="Rounded Rectangle 23"/>
          <p:cNvSpPr/>
          <p:nvPr/>
        </p:nvSpPr>
        <p:spPr>
          <a:xfrm>
            <a:off x="5638800" y="2743200"/>
            <a:ext cx="2362200" cy="762000"/>
          </a:xfrm>
          <a:prstGeom prst="roundRect">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lang="en-US" dirty="0"/>
          </a:p>
        </p:txBody>
      </p:sp>
      <p:sp>
        <p:nvSpPr>
          <p:cNvPr id="23" name="Rounded Rectangle 22"/>
          <p:cNvSpPr/>
          <p:nvPr/>
        </p:nvSpPr>
        <p:spPr>
          <a:xfrm>
            <a:off x="609600" y="2819400"/>
            <a:ext cx="2209800" cy="762000"/>
          </a:xfrm>
          <a:prstGeom prst="roundRect">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lang="en-US" dirty="0"/>
          </a:p>
        </p:txBody>
      </p:sp>
      <p:sp>
        <p:nvSpPr>
          <p:cNvPr id="10" name="Down Arrow 9"/>
          <p:cNvSpPr/>
          <p:nvPr/>
        </p:nvSpPr>
        <p:spPr>
          <a:xfrm>
            <a:off x="6248400" y="1828800"/>
            <a:ext cx="228600" cy="76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2" name="Rectangle 21"/>
          <p:cNvSpPr/>
          <p:nvPr/>
        </p:nvSpPr>
        <p:spPr>
          <a:xfrm>
            <a:off x="5715000" y="1295400"/>
            <a:ext cx="1371600" cy="6096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dirty="0"/>
          </a:p>
        </p:txBody>
      </p:sp>
      <p:sp>
        <p:nvSpPr>
          <p:cNvPr id="21" name="Rectangle 20"/>
          <p:cNvSpPr/>
          <p:nvPr/>
        </p:nvSpPr>
        <p:spPr>
          <a:xfrm>
            <a:off x="1066800" y="1371600"/>
            <a:ext cx="1371600" cy="5334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dirty="0"/>
          </a:p>
        </p:txBody>
      </p:sp>
      <p:sp>
        <p:nvSpPr>
          <p:cNvPr id="63506" name="Title 1"/>
          <p:cNvSpPr>
            <a:spLocks noGrp="1"/>
          </p:cNvSpPr>
          <p:nvPr>
            <p:ph type="title"/>
          </p:nvPr>
        </p:nvSpPr>
        <p:spPr>
          <a:xfrm>
            <a:off x="457200" y="609600"/>
            <a:ext cx="8229600" cy="762000"/>
          </a:xfrm>
        </p:spPr>
        <p:txBody>
          <a:bodyPr/>
          <a:lstStyle/>
          <a:p>
            <a:pPr eaLnBrk="1" hangingPunct="1"/>
            <a:r>
              <a:rPr lang="en-US" b="1" smtClean="0">
                <a:solidFill>
                  <a:srgbClr val="FF0000"/>
                </a:solidFill>
              </a:rPr>
              <a:t>Agglutination Inhibition</a:t>
            </a:r>
          </a:p>
        </p:txBody>
      </p:sp>
      <p:sp>
        <p:nvSpPr>
          <p:cNvPr id="63507" name="TextBox 3"/>
          <p:cNvSpPr txBox="1">
            <a:spLocks noChangeArrowheads="1"/>
          </p:cNvSpPr>
          <p:nvPr/>
        </p:nvSpPr>
        <p:spPr bwMode="auto">
          <a:xfrm>
            <a:off x="1371600" y="1524000"/>
            <a:ext cx="9144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atin typeface="Georgia" pitchFamily="18" charset="0"/>
              </a:rPr>
              <a:t>Urine </a:t>
            </a:r>
          </a:p>
        </p:txBody>
      </p:sp>
      <p:sp>
        <p:nvSpPr>
          <p:cNvPr id="7" name="Plus 6"/>
          <p:cNvSpPr/>
          <p:nvPr/>
        </p:nvSpPr>
        <p:spPr>
          <a:xfrm>
            <a:off x="3886200" y="1371600"/>
            <a:ext cx="685800" cy="9906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3509" name="TextBox 7"/>
          <p:cNvSpPr txBox="1">
            <a:spLocks noChangeArrowheads="1"/>
          </p:cNvSpPr>
          <p:nvPr/>
        </p:nvSpPr>
        <p:spPr bwMode="auto">
          <a:xfrm>
            <a:off x="5791200" y="1524000"/>
            <a:ext cx="16764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atin typeface="Georgia" pitchFamily="18" charset="0"/>
              </a:rPr>
              <a:t>Antiserum</a:t>
            </a:r>
          </a:p>
        </p:txBody>
      </p:sp>
      <p:sp>
        <p:nvSpPr>
          <p:cNvPr id="9" name="Down Arrow 8"/>
          <p:cNvSpPr/>
          <p:nvPr/>
        </p:nvSpPr>
        <p:spPr>
          <a:xfrm>
            <a:off x="1600200" y="1905000"/>
            <a:ext cx="228600" cy="76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3511" name="TextBox 10"/>
          <p:cNvSpPr txBox="1">
            <a:spLocks noChangeArrowheads="1"/>
          </p:cNvSpPr>
          <p:nvPr/>
        </p:nvSpPr>
        <p:spPr bwMode="auto">
          <a:xfrm>
            <a:off x="762000" y="2895600"/>
            <a:ext cx="20574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atin typeface="Georgia" pitchFamily="18" charset="0"/>
              </a:rPr>
              <a:t>No hCG in urine:</a:t>
            </a:r>
          </a:p>
          <a:p>
            <a:pPr eaLnBrk="1" hangingPunct="1"/>
            <a:r>
              <a:rPr lang="en-US">
                <a:latin typeface="Georgia" pitchFamily="18" charset="0"/>
              </a:rPr>
              <a:t>Anti-hCG free </a:t>
            </a:r>
          </a:p>
        </p:txBody>
      </p:sp>
      <p:sp>
        <p:nvSpPr>
          <p:cNvPr id="63512" name="TextBox 11"/>
          <p:cNvSpPr txBox="1">
            <a:spLocks noChangeArrowheads="1"/>
          </p:cNvSpPr>
          <p:nvPr/>
        </p:nvSpPr>
        <p:spPr bwMode="auto">
          <a:xfrm>
            <a:off x="5638800" y="2895600"/>
            <a:ext cx="26670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atin typeface="Georgia" pitchFamily="18" charset="0"/>
              </a:rPr>
              <a:t>hCG in urine:</a:t>
            </a:r>
          </a:p>
          <a:p>
            <a:pPr eaLnBrk="1" hangingPunct="1"/>
            <a:r>
              <a:rPr lang="en-US">
                <a:latin typeface="Georgia" pitchFamily="18" charset="0"/>
              </a:rPr>
              <a:t>Anti-hCG neutralized</a:t>
            </a:r>
          </a:p>
        </p:txBody>
      </p:sp>
      <p:sp>
        <p:nvSpPr>
          <p:cNvPr id="14" name="Down Arrow 13"/>
          <p:cNvSpPr/>
          <p:nvPr/>
        </p:nvSpPr>
        <p:spPr>
          <a:xfrm>
            <a:off x="6248400" y="3505200"/>
            <a:ext cx="228600" cy="76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3514" name="TextBox 14"/>
          <p:cNvSpPr txBox="1">
            <a:spLocks noChangeArrowheads="1"/>
          </p:cNvSpPr>
          <p:nvPr/>
        </p:nvSpPr>
        <p:spPr bwMode="auto">
          <a:xfrm>
            <a:off x="685800" y="4419600"/>
            <a:ext cx="3505200" cy="307975"/>
          </a:xfrm>
          <a:prstGeom prst="rect">
            <a:avLst/>
          </a:prstGeom>
          <a:ln/>
        </p:spPr>
        <p:style>
          <a:lnRef idx="2">
            <a:schemeClr val="accent2"/>
          </a:lnRef>
          <a:fillRef idx="1">
            <a:schemeClr val="lt1"/>
          </a:fillRef>
          <a:effectRef idx="0">
            <a:schemeClr val="accent2"/>
          </a:effectRef>
          <a:fontRef idx="minor">
            <a:schemeClr val="dk1"/>
          </a:fontRef>
        </p:style>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defRPr/>
            </a:pPr>
            <a:r>
              <a:rPr lang="en-US" sz="1400" b="1" dirty="0" smtClean="0">
                <a:solidFill>
                  <a:srgbClr val="FF0000"/>
                </a:solidFill>
                <a:latin typeface="Georgia" pitchFamily="18" charset="0"/>
              </a:rPr>
              <a:t>Carriers coated with hCG added</a:t>
            </a:r>
          </a:p>
        </p:txBody>
      </p:sp>
      <p:sp>
        <p:nvSpPr>
          <p:cNvPr id="63515" name="TextBox 15"/>
          <p:cNvSpPr txBox="1">
            <a:spLocks noChangeArrowheads="1"/>
          </p:cNvSpPr>
          <p:nvPr/>
        </p:nvSpPr>
        <p:spPr bwMode="auto">
          <a:xfrm>
            <a:off x="5181600" y="4419600"/>
            <a:ext cx="35052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sz="2000" b="1">
                <a:solidFill>
                  <a:srgbClr val="FF0000"/>
                </a:solidFill>
                <a:latin typeface="Georgia" pitchFamily="18" charset="0"/>
              </a:rPr>
              <a:t>Carriers coated with hCG added</a:t>
            </a:r>
          </a:p>
        </p:txBody>
      </p:sp>
      <p:sp>
        <p:nvSpPr>
          <p:cNvPr id="63516" name="TextBox 18"/>
          <p:cNvSpPr txBox="1">
            <a:spLocks noChangeArrowheads="1"/>
          </p:cNvSpPr>
          <p:nvPr/>
        </p:nvSpPr>
        <p:spPr bwMode="auto">
          <a:xfrm>
            <a:off x="609600" y="5715000"/>
            <a:ext cx="4191000"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a:latin typeface="Georgia" pitchFamily="18" charset="0"/>
              </a:rPr>
              <a:t>AGGLUTINATION of carriers:</a:t>
            </a:r>
          </a:p>
          <a:p>
            <a:pPr algn="ctr" eaLnBrk="1" hangingPunct="1"/>
            <a:r>
              <a:rPr lang="en-US">
                <a:latin typeface="Georgia" pitchFamily="18" charset="0"/>
              </a:rPr>
              <a:t>Negative test for hCG</a:t>
            </a:r>
          </a:p>
          <a:p>
            <a:pPr algn="ctr" eaLnBrk="1" hangingPunct="1"/>
            <a:r>
              <a:rPr lang="en-US" b="1">
                <a:latin typeface="Georgia" pitchFamily="18" charset="0"/>
              </a:rPr>
              <a:t>NOT PREGNANT </a:t>
            </a:r>
          </a:p>
        </p:txBody>
      </p:sp>
      <p:sp>
        <p:nvSpPr>
          <p:cNvPr id="63517" name="TextBox 19"/>
          <p:cNvSpPr txBox="1">
            <a:spLocks noChangeArrowheads="1"/>
          </p:cNvSpPr>
          <p:nvPr/>
        </p:nvSpPr>
        <p:spPr bwMode="auto">
          <a:xfrm>
            <a:off x="4724400" y="5638800"/>
            <a:ext cx="3886200"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en-US">
                <a:latin typeface="Georgia" pitchFamily="18" charset="0"/>
              </a:rPr>
              <a:t>NO AGGLUTINATION of carriers:</a:t>
            </a:r>
          </a:p>
          <a:p>
            <a:pPr algn="ctr" eaLnBrk="1" hangingPunct="1"/>
            <a:r>
              <a:rPr lang="en-US">
                <a:latin typeface="Georgia" pitchFamily="18" charset="0"/>
              </a:rPr>
              <a:t>Positive test for  hCG</a:t>
            </a:r>
          </a:p>
          <a:p>
            <a:pPr algn="ctr" eaLnBrk="1" hangingPunct="1"/>
            <a:r>
              <a:rPr lang="en-US" b="1">
                <a:latin typeface="Georgia" pitchFamily="18" charset="0"/>
              </a:rPr>
              <a:t>PREGNANT </a:t>
            </a:r>
          </a:p>
        </p:txBody>
      </p:sp>
      <p:sp>
        <p:nvSpPr>
          <p:cNvPr id="63518"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1B39F3E-6AD7-490D-B50C-F5A3892DDFD4}" type="datetime1">
              <a:rPr lang="en-US"/>
              <a:pPr eaLnBrk="1" hangingPunct="1"/>
              <a:t>11/11/2014</a:t>
            </a:fld>
            <a:endParaRPr lang="en-US"/>
          </a:p>
        </p:txBody>
      </p:sp>
      <p:sp>
        <p:nvSpPr>
          <p:cNvPr id="63519"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63520"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FFD8165-4EE6-4E89-AE30-441F9E896296}" type="slidenum">
              <a:rPr lang="en-GB" smtClean="0"/>
              <a:pPr eaLnBrk="1" hangingPunct="1"/>
              <a:t>60</a:t>
            </a:fld>
            <a:endParaRPr lang="en-GB"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defRPr/>
            </a:pPr>
            <a:r>
              <a:rPr lang="en-IN" sz="5400" b="1" dirty="0" smtClean="0">
                <a:solidFill>
                  <a:srgbClr val="FF0000"/>
                </a:solidFill>
                <a:effectLst>
                  <a:outerShdw blurRad="38100" dist="38100" dir="2700000" algn="tl">
                    <a:srgbClr val="000000">
                      <a:alpha val="43137"/>
                    </a:srgbClr>
                  </a:outerShdw>
                </a:effectLst>
              </a:rPr>
              <a:t>Co-agglutination</a:t>
            </a:r>
          </a:p>
        </p:txBody>
      </p:sp>
      <p:sp>
        <p:nvSpPr>
          <p:cNvPr id="64515" name="Rectangle 3"/>
          <p:cNvSpPr>
            <a:spLocks noGrp="1" noChangeArrowheads="1"/>
          </p:cNvSpPr>
          <p:nvPr>
            <p:ph type="body" idx="1"/>
          </p:nvPr>
        </p:nvSpPr>
        <p:spPr/>
        <p:txBody>
          <a:bodyPr/>
          <a:lstStyle/>
          <a:p>
            <a:pPr eaLnBrk="1" hangingPunct="1">
              <a:lnSpc>
                <a:spcPct val="80000"/>
              </a:lnSpc>
            </a:pPr>
            <a:r>
              <a:rPr lang="en-IN" smtClean="0"/>
              <a:t>Co agglutination is similar to the latex agglutination technique for detecting antigen (described above). Protein A, a uniformly distributed cell wall component of Staphylococcus aureus, is able to bind to the Fc region of most IgG isotype antibodies leaving the Fab region free to interact with antigens present in the applied specimens. The visible agglutination of the S. Aureus particles indicates the antigen-antibody reactions</a:t>
            </a:r>
          </a:p>
        </p:txBody>
      </p:sp>
      <p:pic>
        <p:nvPicPr>
          <p:cNvPr id="64516"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172450" y="6092825"/>
            <a:ext cx="971550" cy="765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4517"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D4904C8-6D3B-4AAE-9BD0-37C55DB23C0F}" type="datetime1">
              <a:rPr lang="en-US"/>
              <a:pPr eaLnBrk="1" hangingPunct="1"/>
              <a:t>11/11/2014</a:t>
            </a:fld>
            <a:endParaRPr lang="en-US"/>
          </a:p>
        </p:txBody>
      </p:sp>
      <p:sp>
        <p:nvSpPr>
          <p:cNvPr id="64518"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64519"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474DBCF-EDD0-4C89-AA66-456ED14C70D9}" type="slidenum">
              <a:rPr lang="en-GB" smtClean="0"/>
              <a:pPr eaLnBrk="1" hangingPunct="1"/>
              <a:t>61</a:t>
            </a:fld>
            <a:endParaRPr lang="en-GB" smtClean="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p:txBody>
          <a:bodyPr/>
          <a:lstStyle/>
          <a:p>
            <a:pPr eaLnBrk="1" hangingPunct="1">
              <a:defRPr/>
            </a:pPr>
            <a:r>
              <a:rPr lang="en-US" sz="6000" b="1" dirty="0" smtClean="0">
                <a:solidFill>
                  <a:srgbClr val="FF0000"/>
                </a:solidFill>
                <a:effectLst>
                  <a:outerShdw blurRad="38100" dist="38100" dir="2700000" algn="tl">
                    <a:srgbClr val="000000">
                      <a:alpha val="43137"/>
                    </a:srgbClr>
                  </a:outerShdw>
                </a:effectLst>
              </a:rPr>
              <a:t>Coagglutination</a:t>
            </a:r>
          </a:p>
        </p:txBody>
      </p:sp>
      <p:sp>
        <p:nvSpPr>
          <p:cNvPr id="65539" name="Rectangle 3"/>
          <p:cNvSpPr>
            <a:spLocks noGrp="1" noChangeArrowheads="1"/>
          </p:cNvSpPr>
          <p:nvPr>
            <p:ph sz="half" idx="1"/>
          </p:nvPr>
        </p:nvSpPr>
        <p:spPr>
          <a:xfrm>
            <a:off x="457200" y="1341438"/>
            <a:ext cx="4038600" cy="4784725"/>
          </a:xfrm>
        </p:spPr>
        <p:txBody>
          <a:bodyPr/>
          <a:lstStyle/>
          <a:p>
            <a:pPr eaLnBrk="1" hangingPunct="1"/>
            <a:r>
              <a:rPr lang="en-US" smtClean="0"/>
              <a:t>Name given to systems using inert bacteria as the inert particles to which the antibody is attached</a:t>
            </a:r>
            <a:endParaRPr lang="en-US" i="1" smtClean="0"/>
          </a:p>
          <a:p>
            <a:pPr eaLnBrk="1" hangingPunct="1"/>
            <a:r>
              <a:rPr lang="en-US" i="1" smtClean="0"/>
              <a:t>S.aureus</a:t>
            </a:r>
            <a:r>
              <a:rPr lang="en-US" smtClean="0"/>
              <a:t>: most frequently used because it has protein A in its outer surface that naturally adsorbs the Fc portion of the antibody</a:t>
            </a:r>
          </a:p>
          <a:p>
            <a:pPr eaLnBrk="1" hangingPunct="1"/>
            <a:endParaRPr lang="en-US" smtClean="0"/>
          </a:p>
        </p:txBody>
      </p:sp>
      <p:sp>
        <p:nvSpPr>
          <p:cNvPr id="65540" name="Content Placeholder 1"/>
          <p:cNvSpPr>
            <a:spLocks noGrp="1"/>
          </p:cNvSpPr>
          <p:nvPr>
            <p:ph sz="half" idx="2"/>
          </p:nvPr>
        </p:nvSpPr>
        <p:spPr/>
        <p:txBody>
          <a:bodyPr/>
          <a:lstStyle/>
          <a:p>
            <a:endParaRPr lang="en-IN" smtClean="0"/>
          </a:p>
        </p:txBody>
      </p:sp>
      <p:sp>
        <p:nvSpPr>
          <p:cNvPr id="65541"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D01CB45-DAAF-4849-8E51-ED24D3432536}" type="datetime1">
              <a:rPr lang="en-US"/>
              <a:pPr eaLnBrk="1" hangingPunct="1"/>
              <a:t>11/11/2014</a:t>
            </a:fld>
            <a:endParaRPr lang="en-US"/>
          </a:p>
        </p:txBody>
      </p:sp>
      <p:sp>
        <p:nvSpPr>
          <p:cNvPr id="65542"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65543"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CDB8EA7-C778-4C23-BD67-9DFB5EBD857D}" type="slidenum">
              <a:rPr lang="en-GB" smtClean="0"/>
              <a:pPr eaLnBrk="1" hangingPunct="1"/>
              <a:t>62</a:t>
            </a:fld>
            <a:endParaRPr lang="en-GB" smtClean="0"/>
          </a:p>
        </p:txBody>
      </p:sp>
      <p:pic>
        <p:nvPicPr>
          <p:cNvPr id="65544" name="Picture 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716463" y="1628775"/>
            <a:ext cx="4176712" cy="4679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813"/>
            <a:ext cx="8229600" cy="1012825"/>
          </a:xfrm>
        </p:spPr>
        <p:txBody>
          <a:bodyPr/>
          <a:lstStyle/>
          <a:p>
            <a:pPr>
              <a:defRPr/>
            </a:pPr>
            <a:r>
              <a:rPr lang="en-IN" sz="3200" b="1" dirty="0" smtClean="0">
                <a:solidFill>
                  <a:srgbClr val="FF0000"/>
                </a:solidFill>
                <a:effectLst>
                  <a:outerShdw blurRad="38100" dist="38100" dir="2700000" algn="tl">
                    <a:srgbClr val="000000">
                      <a:alpha val="43137"/>
                    </a:srgbClr>
                  </a:outerShdw>
                </a:effectLst>
              </a:rPr>
              <a:t>Highly specific but not very sensitive in detecting small quantities of antigen</a:t>
            </a:r>
            <a:r>
              <a:rPr lang="en-IN" sz="3200" dirty="0" smtClean="0"/>
              <a:t/>
            </a:r>
            <a:br>
              <a:rPr lang="en-IN" sz="3200" dirty="0" smtClean="0"/>
            </a:br>
            <a:endParaRPr lang="en-IN" sz="3200" dirty="0"/>
          </a:p>
        </p:txBody>
      </p:sp>
      <p:sp>
        <p:nvSpPr>
          <p:cNvPr id="66563" name="Content Placeholder 2"/>
          <p:cNvSpPr>
            <a:spLocks noGrp="1"/>
          </p:cNvSpPr>
          <p:nvPr>
            <p:ph idx="1"/>
          </p:nvPr>
        </p:nvSpPr>
        <p:spPr>
          <a:xfrm>
            <a:off x="457200" y="1268413"/>
            <a:ext cx="8229600" cy="4857750"/>
          </a:xfrm>
        </p:spPr>
        <p:txBody>
          <a:bodyPr/>
          <a:lstStyle/>
          <a:p>
            <a:pPr eaLnBrk="1" hangingPunct="1"/>
            <a:endParaRPr lang="en-US" smtClean="0"/>
          </a:p>
        </p:txBody>
      </p:sp>
      <p:pic>
        <p:nvPicPr>
          <p:cNvPr id="66564" name="Picture 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196975"/>
            <a:ext cx="9251950" cy="566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6565" name="Date Placeholder 2"/>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E661D5A-69E8-4657-9652-6E6EE4BFEA45}" type="datetime1">
              <a:rPr lang="en-US"/>
              <a:pPr eaLnBrk="1" hangingPunct="1"/>
              <a:t>11/11/2014</a:t>
            </a:fld>
            <a:endParaRPr lang="en-US"/>
          </a:p>
        </p:txBody>
      </p:sp>
      <p:sp>
        <p:nvSpPr>
          <p:cNvPr id="66566" name="Footer Placeholder 3"/>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66567" name="Slide Number Placeholder 4"/>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14BF6E4-8627-4436-83C8-3C4B0C50A6C0}" type="slidenum">
              <a:rPr lang="en-GB" smtClean="0"/>
              <a:pPr eaLnBrk="1" hangingPunct="1"/>
              <a:t>63</a:t>
            </a:fld>
            <a:endParaRPr lang="en-GB" smtClean="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4"/>
          <p:cNvSpPr>
            <a:spLocks noGrp="1" noChangeArrowheads="1"/>
          </p:cNvSpPr>
          <p:nvPr>
            <p:ph type="title"/>
          </p:nvPr>
        </p:nvSpPr>
        <p:spPr/>
        <p:txBody>
          <a:bodyPr/>
          <a:lstStyle/>
          <a:p>
            <a:pPr eaLnBrk="1" hangingPunct="1">
              <a:defRPr/>
            </a:pPr>
            <a:r>
              <a:rPr lang="en-IN" sz="4800" b="1" dirty="0" smtClean="0">
                <a:solidFill>
                  <a:srgbClr val="FF0000"/>
                </a:solidFill>
                <a:effectLst>
                  <a:outerShdw blurRad="38100" dist="38100" dir="2700000" algn="tl">
                    <a:srgbClr val="000000">
                      <a:alpha val="43137"/>
                    </a:srgbClr>
                  </a:outerShdw>
                </a:effectLst>
              </a:rPr>
              <a:t>Co agglutination Test</a:t>
            </a:r>
          </a:p>
        </p:txBody>
      </p:sp>
      <p:sp>
        <p:nvSpPr>
          <p:cNvPr id="67587" name="Rectangle 5"/>
          <p:cNvSpPr>
            <a:spLocks noGrp="1" noChangeArrowheads="1"/>
          </p:cNvSpPr>
          <p:nvPr>
            <p:ph type="body" sz="half" idx="1"/>
          </p:nvPr>
        </p:nvSpPr>
        <p:spPr/>
        <p:txBody>
          <a:bodyPr/>
          <a:lstStyle/>
          <a:p>
            <a:pPr eaLnBrk="1" hangingPunct="1">
              <a:lnSpc>
                <a:spcPct val="80000"/>
              </a:lnSpc>
              <a:buFontTx/>
              <a:buNone/>
            </a:pPr>
            <a:r>
              <a:rPr lang="en-IN" sz="2800" b="1" smtClean="0"/>
              <a:t>   </a:t>
            </a:r>
            <a:r>
              <a:rPr lang="en-IN" sz="2800" smtClean="0"/>
              <a:t>Agglutination test in which inert particles (latex beads or heat-killed </a:t>
            </a:r>
            <a:r>
              <a:rPr lang="en-IN" sz="2800" i="1" smtClean="0"/>
              <a:t>S aureus </a:t>
            </a:r>
            <a:r>
              <a:rPr lang="en-IN" sz="2800" smtClean="0"/>
              <a:t>Cowan 1 strain with protein A) are coated with antibody to any of a variety of antigens and then used to detect the antigen in specimens or in isolated bacteria. </a:t>
            </a:r>
          </a:p>
          <a:p>
            <a:pPr eaLnBrk="1" hangingPunct="1">
              <a:lnSpc>
                <a:spcPct val="80000"/>
              </a:lnSpc>
            </a:pPr>
            <a:endParaRPr lang="en-IN" sz="2800" smtClean="0"/>
          </a:p>
        </p:txBody>
      </p:sp>
      <p:pic>
        <p:nvPicPr>
          <p:cNvPr id="67588" name="Picture 6"/>
          <p:cNvPicPr>
            <a:picLocks noGrp="1" noChangeAspect="1" noChangeArrowheads="1"/>
          </p:cNvPicPr>
          <p:nvPr>
            <p:ph sz="half" idx="2"/>
          </p:nvPr>
        </p:nvPicPr>
        <p:blipFill>
          <a:blip r:embed="rId2">
            <a:extLst>
              <a:ext uri="{28A0092B-C50C-407E-A947-70E740481C1C}">
                <a14:useLocalDpi xmlns:a14="http://schemas.microsoft.com/office/drawing/2010/main" xmlns="" val="0"/>
              </a:ext>
            </a:extLst>
          </a:blip>
          <a:srcRect/>
          <a:stretch>
            <a:fillRect/>
          </a:stretch>
        </p:blipFill>
        <p:spPr>
          <a:xfrm>
            <a:off x="4648200" y="1600200"/>
            <a:ext cx="4495800" cy="5257800"/>
          </a:xfrm>
        </p:spPr>
      </p:pic>
      <p:sp>
        <p:nvSpPr>
          <p:cNvPr id="67589"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FDDE9C8-835D-45FA-ABFF-03C8FCF6C3D6}" type="datetime1">
              <a:rPr lang="en-US"/>
              <a:pPr eaLnBrk="1" hangingPunct="1"/>
              <a:t>11/11/2014</a:t>
            </a:fld>
            <a:endParaRPr lang="en-IN"/>
          </a:p>
        </p:txBody>
      </p:sp>
      <p:sp>
        <p:nvSpPr>
          <p:cNvPr id="67590"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IN" smtClean="0"/>
              <a:t>Dr.T.V.Rao MD</a:t>
            </a:r>
          </a:p>
        </p:txBody>
      </p:sp>
      <p:sp>
        <p:nvSpPr>
          <p:cNvPr id="67591"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6534F18-2B80-4F6D-9D9A-B9DC10E8FF96}" type="slidenum">
              <a:rPr lang="en-IN" smtClean="0"/>
              <a:pPr eaLnBrk="1" hangingPunct="1"/>
              <a:t>64</a:t>
            </a:fld>
            <a:endParaRPr lang="en-IN" smtClean="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defRPr/>
            </a:pPr>
            <a:r>
              <a:rPr lang="en-IN" sz="4800" b="1" dirty="0" smtClean="0">
                <a:solidFill>
                  <a:srgbClr val="FF0000"/>
                </a:solidFill>
                <a:effectLst>
                  <a:outerShdw blurRad="38100" dist="38100" dir="2700000" algn="tl">
                    <a:srgbClr val="000000">
                      <a:alpha val="43137"/>
                    </a:srgbClr>
                  </a:outerShdw>
                </a:effectLst>
              </a:rPr>
              <a:t>Rickettsia and Serology</a:t>
            </a:r>
          </a:p>
        </p:txBody>
      </p:sp>
      <p:sp>
        <p:nvSpPr>
          <p:cNvPr id="68611" name="Rectangle 3"/>
          <p:cNvSpPr>
            <a:spLocks noGrp="1" noChangeArrowheads="1"/>
          </p:cNvSpPr>
          <p:nvPr>
            <p:ph type="body" idx="1"/>
          </p:nvPr>
        </p:nvSpPr>
        <p:spPr/>
        <p:txBody>
          <a:bodyPr/>
          <a:lstStyle/>
          <a:p>
            <a:pPr eaLnBrk="1" hangingPunct="1">
              <a:lnSpc>
                <a:spcPct val="90000"/>
              </a:lnSpc>
            </a:pPr>
            <a:r>
              <a:rPr lang="en-IN" sz="2800" b="1" i="1" smtClean="0"/>
              <a:t>Rickettsia</a:t>
            </a:r>
            <a:r>
              <a:rPr lang="en-IN" sz="2800" smtClean="0"/>
              <a:t> is a genus of motile, Gram-negative, non-spore forming, highly pleomorphic bacteria that can present as Cocci (0.1 μm in diameter), rods (1–4 μm long) or thread-like (10 μm long). Obligate intracellular parasites </a:t>
            </a:r>
          </a:p>
          <a:p>
            <a:pPr eaLnBrk="1" hangingPunct="1">
              <a:lnSpc>
                <a:spcPct val="90000"/>
              </a:lnSpc>
            </a:pPr>
            <a:r>
              <a:rPr lang="en-IN" sz="2800" smtClean="0"/>
              <a:t>Because of this, </a:t>
            </a:r>
            <a:r>
              <a:rPr lang="en-IN" sz="2800" i="1" smtClean="0"/>
              <a:t>Rickettsia</a:t>
            </a:r>
            <a:r>
              <a:rPr lang="en-IN" sz="2800" smtClean="0"/>
              <a:t> cannot live in artificial nutrient environments and are grown either in tissue or embryo cultures (typically, chicken embryos are used). </a:t>
            </a:r>
          </a:p>
          <a:p>
            <a:pPr eaLnBrk="1" hangingPunct="1">
              <a:lnSpc>
                <a:spcPct val="90000"/>
              </a:lnSpc>
            </a:pPr>
            <a:r>
              <a:rPr lang="en-US" sz="2800" b="1" smtClean="0">
                <a:solidFill>
                  <a:srgbClr val="FF0000"/>
                </a:solidFill>
              </a:rPr>
              <a:t>Still we have to dependent on Weil Felix test</a:t>
            </a:r>
            <a:endParaRPr lang="en-IN" sz="2800" b="1" smtClean="0">
              <a:solidFill>
                <a:srgbClr val="FF0000"/>
              </a:solidFill>
            </a:endParaRPr>
          </a:p>
        </p:txBody>
      </p:sp>
      <p:pic>
        <p:nvPicPr>
          <p:cNvPr id="68612"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172450" y="6092825"/>
            <a:ext cx="971550" cy="765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8613"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641B1D1-39F7-4819-98CD-B33F4BACC087}" type="datetime1">
              <a:rPr lang="en-US"/>
              <a:pPr eaLnBrk="1" hangingPunct="1"/>
              <a:t>11/11/2014</a:t>
            </a:fld>
            <a:endParaRPr lang="en-US"/>
          </a:p>
        </p:txBody>
      </p:sp>
      <p:sp>
        <p:nvSpPr>
          <p:cNvPr id="68614"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68615"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9BF9426-A1B6-4D25-AEE4-1BDA3D264265}" type="slidenum">
              <a:rPr lang="en-GB" smtClean="0"/>
              <a:pPr eaLnBrk="1" hangingPunct="1"/>
              <a:t>65</a:t>
            </a:fld>
            <a:endParaRPr lang="en-GB" smtClean="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en-IN" b="1" smtClean="0">
                <a:solidFill>
                  <a:srgbClr val="FF0000"/>
                </a:solidFill>
              </a:rPr>
              <a:t>Weil and Felix contribute for testing</a:t>
            </a:r>
          </a:p>
        </p:txBody>
      </p:sp>
      <p:sp>
        <p:nvSpPr>
          <p:cNvPr id="69635" name="Rectangle 3"/>
          <p:cNvSpPr>
            <a:spLocks noGrp="1" noChangeArrowheads="1"/>
          </p:cNvSpPr>
          <p:nvPr>
            <p:ph type="body" idx="1"/>
          </p:nvPr>
        </p:nvSpPr>
        <p:spPr/>
        <p:txBody>
          <a:bodyPr/>
          <a:lstStyle/>
          <a:p>
            <a:pPr eaLnBrk="1" hangingPunct="1"/>
            <a:r>
              <a:rPr lang="en-IN" smtClean="0"/>
              <a:t>In 1915, Weil and Felix showed that serum of patients infected with any member of the typhus group of diseases contains agglutinins for one or more strains of O X Proteus. In cases of typhus fever the reaction usually appears before the sixth day and reaches its height in the second week. </a:t>
            </a:r>
          </a:p>
        </p:txBody>
      </p:sp>
      <p:pic>
        <p:nvPicPr>
          <p:cNvPr id="69636"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172450" y="6092825"/>
            <a:ext cx="971550" cy="765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9637"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9FF219A-BD82-4AE9-8D99-DABD3C0F52FB}" type="datetime1">
              <a:rPr lang="en-US"/>
              <a:pPr eaLnBrk="1" hangingPunct="1"/>
              <a:t>11/11/2014</a:t>
            </a:fld>
            <a:endParaRPr lang="en-US"/>
          </a:p>
        </p:txBody>
      </p:sp>
      <p:sp>
        <p:nvSpPr>
          <p:cNvPr id="69638"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69639"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4AC4331-B0E3-4FEB-980E-9BD058118D55}" type="slidenum">
              <a:rPr lang="en-GB" smtClean="0"/>
              <a:pPr eaLnBrk="1" hangingPunct="1"/>
              <a:t>66</a:t>
            </a:fld>
            <a:endParaRPr lang="en-GB" smtClean="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en-IN" sz="4000" b="1" smtClean="0">
                <a:solidFill>
                  <a:srgbClr val="FF0000"/>
                </a:solidFill>
              </a:rPr>
              <a:t>Weil-Felix reaction – A Heterophile agglutination Test</a:t>
            </a:r>
          </a:p>
        </p:txBody>
      </p:sp>
      <p:sp>
        <p:nvSpPr>
          <p:cNvPr id="63491" name="Rectangle 3"/>
          <p:cNvSpPr>
            <a:spLocks noGrp="1" noChangeArrowheads="1"/>
          </p:cNvSpPr>
          <p:nvPr>
            <p:ph type="body" idx="1"/>
          </p:nvPr>
        </p:nvSpPr>
        <p:spPr/>
        <p:txBody>
          <a:bodyPr/>
          <a:lstStyle/>
          <a:p>
            <a:pPr eaLnBrk="1" hangingPunct="1">
              <a:defRPr/>
            </a:pPr>
            <a:r>
              <a:rPr lang="en-IN" sz="3600" dirty="0" smtClean="0"/>
              <a:t>A </a:t>
            </a:r>
            <a:r>
              <a:rPr lang="en-IN" sz="4000" dirty="0" smtClean="0">
                <a:solidFill>
                  <a:srgbClr val="FF0000"/>
                </a:solidFill>
                <a:effectLst>
                  <a:outerShdw blurRad="38100" dist="38100" dir="2700000" algn="tl">
                    <a:srgbClr val="000000">
                      <a:alpha val="43137"/>
                    </a:srgbClr>
                  </a:outerShdw>
                </a:effectLst>
              </a:rPr>
              <a:t>Weil-Felix reaction </a:t>
            </a:r>
            <a:r>
              <a:rPr lang="en-IN" sz="3600" dirty="0" smtClean="0"/>
              <a:t>is a type of agglutination test in which patients serum is tested for agglutinins to O antigen of certain non-motile Proteus and Rickettsial strains(OX19, OX2, OXk) </a:t>
            </a:r>
          </a:p>
          <a:p>
            <a:pPr eaLnBrk="1" hangingPunct="1">
              <a:defRPr/>
            </a:pPr>
            <a:r>
              <a:rPr lang="en-IN" sz="3600" dirty="0" smtClean="0"/>
              <a:t>OX19, OX2 are strains of </a:t>
            </a:r>
            <a:r>
              <a:rPr lang="en-IN" sz="3600" i="1" dirty="0" smtClean="0"/>
              <a:t>Proteus vulgaris.</a:t>
            </a:r>
            <a:r>
              <a:rPr lang="en-IN" sz="3600" dirty="0" smtClean="0"/>
              <a:t/>
            </a:r>
            <a:br>
              <a:rPr lang="en-IN" sz="3600" dirty="0" smtClean="0"/>
            </a:br>
            <a:r>
              <a:rPr lang="en-IN" sz="3600" dirty="0" smtClean="0"/>
              <a:t>OXk is the strain of </a:t>
            </a:r>
            <a:r>
              <a:rPr lang="en-IN" sz="3600" i="1" dirty="0" smtClean="0"/>
              <a:t>Proteus mirabilis.</a:t>
            </a:r>
            <a:r>
              <a:rPr lang="en-IN" sz="3600" dirty="0" smtClean="0"/>
              <a:t> </a:t>
            </a:r>
          </a:p>
        </p:txBody>
      </p:sp>
      <p:pic>
        <p:nvPicPr>
          <p:cNvPr id="70660"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172450" y="6092825"/>
            <a:ext cx="971550" cy="765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0661"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BD3BADD-2443-478D-8A02-1C0B67E50811}" type="datetime1">
              <a:rPr lang="en-US"/>
              <a:pPr eaLnBrk="1" hangingPunct="1"/>
              <a:t>11/11/2014</a:t>
            </a:fld>
            <a:endParaRPr lang="en-US"/>
          </a:p>
        </p:txBody>
      </p:sp>
      <p:sp>
        <p:nvSpPr>
          <p:cNvPr id="70662"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70663"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7E053BE-8EF0-47AC-9DF9-7A152E79D221}" type="slidenum">
              <a:rPr lang="en-GB" smtClean="0"/>
              <a:pPr eaLnBrk="1" hangingPunct="1"/>
              <a:t>67</a:t>
            </a:fld>
            <a:endParaRPr lang="en-GB"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US" sz="4000" smtClean="0">
                <a:solidFill>
                  <a:srgbClr val="FF3300"/>
                </a:solidFill>
              </a:rPr>
              <a:t>Weil-Felix a Heterophile agglutination test</a:t>
            </a:r>
            <a:endParaRPr lang="en-IN" sz="4000" smtClean="0">
              <a:solidFill>
                <a:srgbClr val="FF3300"/>
              </a:solidFill>
            </a:endParaRPr>
          </a:p>
        </p:txBody>
      </p:sp>
      <p:sp>
        <p:nvSpPr>
          <p:cNvPr id="71683" name="Rectangle 3"/>
          <p:cNvSpPr>
            <a:spLocks noGrp="1" noChangeArrowheads="1"/>
          </p:cNvSpPr>
          <p:nvPr>
            <p:ph type="body" sz="half" idx="1"/>
          </p:nvPr>
        </p:nvSpPr>
        <p:spPr/>
        <p:txBody>
          <a:bodyPr/>
          <a:lstStyle/>
          <a:p>
            <a:pPr eaLnBrk="1" hangingPunct="1">
              <a:lnSpc>
                <a:spcPct val="90000"/>
              </a:lnSpc>
            </a:pPr>
            <a:r>
              <a:rPr lang="en-IN" sz="2000" smtClean="0"/>
              <a:t>The agglutination reactions, based on antigens common to both organisms, determine the presence and type of rickettsial infection</a:t>
            </a:r>
          </a:p>
          <a:p>
            <a:pPr eaLnBrk="1" hangingPunct="1">
              <a:lnSpc>
                <a:spcPct val="90000"/>
              </a:lnSpc>
            </a:pPr>
            <a:r>
              <a:rPr lang="en-IN" sz="2000" smtClean="0"/>
              <a:t>Because Rickettsiae are both fastidious and hazardous, few laboratories undertake their isolation and diagnostic identification </a:t>
            </a:r>
          </a:p>
          <a:p>
            <a:pPr eaLnBrk="1" hangingPunct="1">
              <a:lnSpc>
                <a:spcPct val="90000"/>
              </a:lnSpc>
            </a:pPr>
            <a:r>
              <a:rPr lang="en-IN" sz="2000" smtClean="0"/>
              <a:t>Weil-Felix test that is based on the cross-reactive antigens of OX-19 and OX-2 strains of </a:t>
            </a:r>
            <a:r>
              <a:rPr lang="en-IN" sz="2000" i="1" smtClean="0"/>
              <a:t>Proteus vulgaris</a:t>
            </a:r>
            <a:r>
              <a:rPr lang="en-IN" sz="2000" smtClean="0"/>
              <a:t>. </a:t>
            </a:r>
          </a:p>
        </p:txBody>
      </p:sp>
      <p:pic>
        <p:nvPicPr>
          <p:cNvPr id="71684" name="Picture 4"/>
          <p:cNvPicPr>
            <a:picLocks noGrp="1" noChangeAspect="1" noChangeArrowheads="1"/>
          </p:cNvPicPr>
          <p:nvPr>
            <p:ph sz="half" idx="2"/>
          </p:nvPr>
        </p:nvPicPr>
        <p:blipFill>
          <a:blip r:embed="rId2">
            <a:extLst>
              <a:ext uri="{28A0092B-C50C-407E-A947-70E740481C1C}">
                <a14:useLocalDpi xmlns:a14="http://schemas.microsoft.com/office/drawing/2010/main" xmlns="" val="0"/>
              </a:ext>
            </a:extLst>
          </a:blip>
          <a:srcRect/>
          <a:stretch>
            <a:fillRect/>
          </a:stretch>
        </p:blipFill>
        <p:spPr>
          <a:xfrm>
            <a:off x="4648200" y="1600200"/>
            <a:ext cx="4495800" cy="5257800"/>
          </a:xfrm>
        </p:spPr>
      </p:pic>
      <p:sp>
        <p:nvSpPr>
          <p:cNvPr id="71685"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7E85E10-5328-45B9-896D-AC91A6BEF689}" type="datetime1">
              <a:rPr lang="en-US"/>
              <a:pPr eaLnBrk="1" hangingPunct="1"/>
              <a:t>11/11/2014</a:t>
            </a:fld>
            <a:endParaRPr lang="en-IN"/>
          </a:p>
        </p:txBody>
      </p:sp>
      <p:sp>
        <p:nvSpPr>
          <p:cNvPr id="71686"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IN" smtClean="0"/>
              <a:t>Dr.T.V.Rao MD</a:t>
            </a:r>
          </a:p>
        </p:txBody>
      </p:sp>
      <p:sp>
        <p:nvSpPr>
          <p:cNvPr id="71687"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3633DD4-B7A4-41D3-AC24-FADB7BFDCAA0}" type="slidenum">
              <a:rPr lang="en-IN" smtClean="0"/>
              <a:pPr eaLnBrk="1" hangingPunct="1"/>
              <a:t>68</a:t>
            </a:fld>
            <a:endParaRPr lang="en-IN" smtClean="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813"/>
            <a:ext cx="8229600" cy="1500187"/>
          </a:xfrm>
        </p:spPr>
        <p:txBody>
          <a:bodyPr>
            <a:noAutofit/>
          </a:bodyPr>
          <a:lstStyle/>
          <a:p>
            <a:pPr eaLnBrk="1" fontAlgn="auto" hangingPunct="1">
              <a:spcAft>
                <a:spcPts val="0"/>
              </a:spcAft>
              <a:defRPr/>
            </a:pPr>
            <a:r>
              <a:rPr lang="en-PH" sz="3600" b="1" dirty="0" smtClean="0">
                <a:solidFill>
                  <a:srgbClr val="FF0000"/>
                </a:solidFill>
                <a:effectLst>
                  <a:outerShdw blurRad="38100" dist="38100" dir="2700000" algn="tl">
                    <a:srgbClr val="000000">
                      <a:alpha val="43137"/>
                    </a:srgbClr>
                  </a:outerShdw>
                </a:effectLst>
              </a:rPr>
              <a:t>Reading/Grading Agglutination Reactions</a:t>
            </a:r>
            <a:r>
              <a:rPr lang="en-US" sz="3600" b="1" dirty="0" smtClean="0">
                <a:solidFill>
                  <a:srgbClr val="FF0000"/>
                </a:solidFill>
                <a:effectLst>
                  <a:outerShdw blurRad="38100" dist="38100" dir="2700000" algn="tl">
                    <a:srgbClr val="000000">
                      <a:alpha val="43137"/>
                    </a:srgbClr>
                  </a:outerShdw>
                </a:effectLst>
              </a:rPr>
              <a:t/>
            </a:r>
            <a:br>
              <a:rPr lang="en-US" sz="3600" b="1" dirty="0" smtClean="0">
                <a:solidFill>
                  <a:srgbClr val="FF0000"/>
                </a:solidFill>
                <a:effectLst>
                  <a:outerShdw blurRad="38100" dist="38100" dir="2700000" algn="tl">
                    <a:srgbClr val="000000">
                      <a:alpha val="43137"/>
                    </a:srgbClr>
                  </a:outerShdw>
                </a:effectLst>
              </a:rPr>
            </a:br>
            <a:endParaRPr lang="en-US" sz="3600" b="1" dirty="0">
              <a:solidFill>
                <a:srgbClr val="FF0000"/>
              </a:solidFill>
              <a:effectLst>
                <a:outerShdw blurRad="38100" dist="38100" dir="2700000" algn="tl">
                  <a:srgbClr val="000000">
                    <a:alpha val="43137"/>
                  </a:srgbClr>
                </a:outerShdw>
              </a:effectLst>
            </a:endParaRPr>
          </a:p>
        </p:txBody>
      </p:sp>
      <p:sp>
        <p:nvSpPr>
          <p:cNvPr id="72707" name="Content Placeholder 2"/>
          <p:cNvSpPr>
            <a:spLocks noGrp="1"/>
          </p:cNvSpPr>
          <p:nvPr>
            <p:ph idx="1"/>
          </p:nvPr>
        </p:nvSpPr>
        <p:spPr>
          <a:xfrm>
            <a:off x="457200" y="1752600"/>
            <a:ext cx="8229600" cy="4821238"/>
          </a:xfrm>
        </p:spPr>
        <p:txBody>
          <a:bodyPr/>
          <a:lstStyle/>
          <a:p>
            <a:pPr eaLnBrk="1" hangingPunct="1"/>
            <a:r>
              <a:rPr lang="en-PH" smtClean="0"/>
              <a:t>Done by gently shaking the tubes containing the serum and cells, and observing the cell button as it is dispersed</a:t>
            </a:r>
            <a:endParaRPr lang="en-US" smtClean="0"/>
          </a:p>
          <a:p>
            <a:pPr eaLnBrk="1" hangingPunct="1"/>
            <a:r>
              <a:rPr lang="en-PH" smtClean="0"/>
              <a:t>Hard shaking must be avoided because this may yield to false result</a:t>
            </a:r>
            <a:endParaRPr lang="en-US" smtClean="0"/>
          </a:p>
          <a:p>
            <a:pPr eaLnBrk="1" hangingPunct="1"/>
            <a:r>
              <a:rPr lang="en-PH" smtClean="0"/>
              <a:t>Attention should also be given to whether discoloration of the supernatant is present (Hemolysis).</a:t>
            </a:r>
            <a:endParaRPr lang="en-US" smtClean="0"/>
          </a:p>
          <a:p>
            <a:pPr eaLnBrk="1" hangingPunct="1"/>
            <a:endParaRPr lang="en-US" smtClean="0"/>
          </a:p>
        </p:txBody>
      </p:sp>
      <p:sp>
        <p:nvSpPr>
          <p:cNvPr id="72708" name="Date Placeholder 2"/>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F74B65D-4A28-4964-82C7-8E1CDBE19070}" type="datetime1">
              <a:rPr lang="en-US"/>
              <a:pPr eaLnBrk="1" hangingPunct="1"/>
              <a:t>11/11/2014</a:t>
            </a:fld>
            <a:endParaRPr lang="en-US"/>
          </a:p>
        </p:txBody>
      </p:sp>
      <p:sp>
        <p:nvSpPr>
          <p:cNvPr id="72709" name="Footer Placeholder 3"/>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72710" name="Slide Number Placeholder 4"/>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9399CEE-FF96-4695-9207-A37F4FFDF241}" type="slidenum">
              <a:rPr lang="en-GB" smtClean="0"/>
              <a:pPr eaLnBrk="1" hangingPunct="1"/>
              <a:t>69</a:t>
            </a:fld>
            <a:endParaRPr lang="en-GB"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sz="4800" b="1" smtClean="0">
                <a:solidFill>
                  <a:srgbClr val="FF0000"/>
                </a:solidFill>
              </a:rPr>
              <a:t>Agglutination</a:t>
            </a:r>
          </a:p>
        </p:txBody>
      </p:sp>
      <p:sp>
        <p:nvSpPr>
          <p:cNvPr id="9219" name="Content Placeholder 2"/>
          <p:cNvSpPr>
            <a:spLocks noGrp="1"/>
          </p:cNvSpPr>
          <p:nvPr>
            <p:ph sz="half" idx="1"/>
          </p:nvPr>
        </p:nvSpPr>
        <p:spPr>
          <a:xfrm>
            <a:off x="457200" y="1412875"/>
            <a:ext cx="4038600" cy="4713288"/>
          </a:xfrm>
        </p:spPr>
        <p:txBody>
          <a:bodyPr/>
          <a:lstStyle/>
          <a:p>
            <a:pPr eaLnBrk="1" hangingPunct="1"/>
            <a:r>
              <a:rPr lang="en-US" sz="4000" b="1" smtClean="0">
                <a:solidFill>
                  <a:srgbClr val="FF0000"/>
                </a:solidFill>
              </a:rPr>
              <a:t>Agglutinins</a:t>
            </a:r>
          </a:p>
          <a:p>
            <a:pPr lvl="1" eaLnBrk="1" hangingPunct="1"/>
            <a:r>
              <a:rPr lang="en-US" sz="2800" smtClean="0"/>
              <a:t>Antibodies that produce such reactions</a:t>
            </a:r>
            <a:endParaRPr lang="en-US" sz="3200" smtClean="0"/>
          </a:p>
          <a:p>
            <a:pPr eaLnBrk="1" hangingPunct="1"/>
            <a:r>
              <a:rPr lang="en-US" sz="3200" b="1" smtClean="0">
                <a:solidFill>
                  <a:srgbClr val="FF0000"/>
                </a:solidFill>
              </a:rPr>
              <a:t>Involves two-step process:</a:t>
            </a:r>
          </a:p>
          <a:p>
            <a:pPr lvl="1" eaLnBrk="1" hangingPunct="1"/>
            <a:r>
              <a:rPr lang="en-US" smtClean="0"/>
              <a:t>Sensitization or initial binding</a:t>
            </a:r>
          </a:p>
          <a:p>
            <a:pPr lvl="1" eaLnBrk="1" hangingPunct="1"/>
            <a:r>
              <a:rPr lang="en-US" smtClean="0"/>
              <a:t>Lattice formation or formation of large aggregates</a:t>
            </a:r>
          </a:p>
          <a:p>
            <a:pPr lvl="1" eaLnBrk="1" hangingPunct="1">
              <a:buFont typeface="Georgia" pitchFamily="18" charset="0"/>
              <a:buNone/>
            </a:pPr>
            <a:endParaRPr lang="en-US" sz="2800" smtClean="0"/>
          </a:p>
        </p:txBody>
      </p:sp>
      <p:sp>
        <p:nvSpPr>
          <p:cNvPr id="9220" name="Content Placeholder 1"/>
          <p:cNvSpPr>
            <a:spLocks noGrp="1"/>
          </p:cNvSpPr>
          <p:nvPr>
            <p:ph sz="half" idx="2"/>
          </p:nvPr>
        </p:nvSpPr>
        <p:spPr>
          <a:xfrm>
            <a:off x="4648200" y="1484313"/>
            <a:ext cx="4038600" cy="4641850"/>
          </a:xfrm>
        </p:spPr>
        <p:txBody>
          <a:bodyPr/>
          <a:lstStyle/>
          <a:p>
            <a:endParaRPr lang="en-IN" smtClean="0"/>
          </a:p>
        </p:txBody>
      </p:sp>
      <p:pic>
        <p:nvPicPr>
          <p:cNvPr id="9221" name="Picture 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572000" y="1412776"/>
            <a:ext cx="4188693" cy="48965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222"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8E92302-2CE4-45DF-958A-8C3B3FC8F95D}" type="datetime1">
              <a:rPr lang="en-US"/>
              <a:pPr eaLnBrk="1" hangingPunct="1"/>
              <a:t>11/11/2014</a:t>
            </a:fld>
            <a:endParaRPr lang="en-US"/>
          </a:p>
        </p:txBody>
      </p:sp>
      <p:sp>
        <p:nvSpPr>
          <p:cNvPr id="9223"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9224"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878E513-815A-4B64-B87E-5937A7AC6F9F}" type="slidenum">
              <a:rPr lang="en-GB" smtClean="0"/>
              <a:pPr eaLnBrk="1" hangingPunct="1"/>
              <a:t>7</a:t>
            </a:fld>
            <a:endParaRPr lang="en-GB"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6250"/>
            <a:ext cx="8229600" cy="1008063"/>
          </a:xfrm>
        </p:spPr>
        <p:txBody>
          <a:bodyPr>
            <a:noAutofit/>
          </a:bodyPr>
          <a:lstStyle/>
          <a:p>
            <a:pPr eaLnBrk="1" fontAlgn="auto" hangingPunct="1">
              <a:spcAft>
                <a:spcPts val="0"/>
              </a:spcAft>
              <a:defRPr/>
            </a:pPr>
            <a:r>
              <a:rPr lang="en-PH" sz="3200" b="1" dirty="0" smtClean="0">
                <a:solidFill>
                  <a:srgbClr val="FF0000"/>
                </a:solidFill>
                <a:effectLst>
                  <a:outerShdw blurRad="38100" dist="38100" dir="2700000" algn="tl">
                    <a:srgbClr val="000000">
                      <a:alpha val="43137"/>
                    </a:srgbClr>
                  </a:outerShdw>
                </a:effectLst>
              </a:rPr>
              <a:t>Reading/Grading Agglutination Reactions</a:t>
            </a:r>
            <a:r>
              <a:rPr lang="en-US" sz="3200" b="1" dirty="0" smtClean="0">
                <a:solidFill>
                  <a:srgbClr val="FF0000"/>
                </a:solidFill>
                <a:effectLst>
                  <a:outerShdw blurRad="38100" dist="38100" dir="2700000" algn="tl">
                    <a:srgbClr val="000000">
                      <a:alpha val="43137"/>
                    </a:srgbClr>
                  </a:outerShdw>
                </a:effectLst>
              </a:rPr>
              <a:t/>
            </a:r>
            <a:br>
              <a:rPr lang="en-US" sz="3200" b="1" dirty="0" smtClean="0">
                <a:solidFill>
                  <a:srgbClr val="FF0000"/>
                </a:solidFill>
                <a:effectLst>
                  <a:outerShdw blurRad="38100" dist="38100" dir="2700000" algn="tl">
                    <a:srgbClr val="000000">
                      <a:alpha val="43137"/>
                    </a:srgbClr>
                  </a:outerShdw>
                </a:effectLst>
              </a:rPr>
            </a:br>
            <a:endParaRPr lang="en-US" sz="3200" b="1" dirty="0">
              <a:solidFill>
                <a:srgbClr val="FF0000"/>
              </a:solidFill>
              <a:effectLst>
                <a:outerShdw blurRad="38100" dist="38100" dir="2700000" algn="tl">
                  <a:srgbClr val="000000">
                    <a:alpha val="43137"/>
                  </a:srgbClr>
                </a:outerShdw>
              </a:effectLst>
            </a:endParaRPr>
          </a:p>
        </p:txBody>
      </p:sp>
      <p:sp>
        <p:nvSpPr>
          <p:cNvPr id="73731" name="Content Placeholder 2"/>
          <p:cNvSpPr>
            <a:spLocks noGrp="1"/>
          </p:cNvSpPr>
          <p:nvPr>
            <p:ph idx="1"/>
          </p:nvPr>
        </p:nvSpPr>
        <p:spPr>
          <a:xfrm>
            <a:off x="457200" y="1341438"/>
            <a:ext cx="8229600" cy="5232400"/>
          </a:xfrm>
        </p:spPr>
        <p:txBody>
          <a:bodyPr/>
          <a:lstStyle/>
          <a:p>
            <a:pPr eaLnBrk="1" hangingPunct="1"/>
            <a:r>
              <a:rPr lang="en-PH" smtClean="0"/>
              <a:t>Pseudo agglutination or the Rouleaux Formation also occurs</a:t>
            </a:r>
            <a:endParaRPr lang="en-US" smtClean="0"/>
          </a:p>
          <a:p>
            <a:pPr lvl="1" eaLnBrk="1" hangingPunct="1"/>
            <a:r>
              <a:rPr lang="en-PH" smtClean="0"/>
              <a:t>Red blood cells appear as stacks of coins.</a:t>
            </a:r>
          </a:p>
          <a:p>
            <a:pPr eaLnBrk="1" hangingPunct="1"/>
            <a:r>
              <a:rPr lang="en-PH" smtClean="0"/>
              <a:t>Addition of physiologic Nacl will disperse pseudo agglutination</a:t>
            </a:r>
            <a:endParaRPr lang="en-US" smtClean="0"/>
          </a:p>
          <a:p>
            <a:pPr eaLnBrk="1" hangingPunct="1"/>
            <a:r>
              <a:rPr lang="en-PH" smtClean="0"/>
              <a:t>Saline Replacement is done after pseudo agglutination is observed so that it may not give false negative result due to the dilution effect of the saline</a:t>
            </a:r>
            <a:endParaRPr lang="en-US" smtClean="0"/>
          </a:p>
          <a:p>
            <a:pPr eaLnBrk="1" hangingPunct="1"/>
            <a:endParaRPr lang="en-US" smtClean="0"/>
          </a:p>
        </p:txBody>
      </p:sp>
      <p:sp>
        <p:nvSpPr>
          <p:cNvPr id="73732" name="Date Placeholder 2"/>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E441C28-15F8-44C2-86D7-384D89DD2360}" type="datetime1">
              <a:rPr lang="en-US"/>
              <a:pPr eaLnBrk="1" hangingPunct="1"/>
              <a:t>11/11/2014</a:t>
            </a:fld>
            <a:endParaRPr lang="en-GB"/>
          </a:p>
        </p:txBody>
      </p:sp>
      <p:sp>
        <p:nvSpPr>
          <p:cNvPr id="73733" name="Footer Placeholder 3"/>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73734" name="Slide Number Placeholder 4"/>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B83D10B-9785-4499-8C38-60BEFF3F6890}" type="slidenum">
              <a:rPr lang="en-GB" smtClean="0"/>
              <a:pPr eaLnBrk="1" hangingPunct="1"/>
              <a:t>70</a:t>
            </a:fld>
            <a:endParaRPr lang="en-GB" smtClean="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Content Placeholder 17"/>
          <p:cNvGraphicFramePr>
            <a:graphicFrameLocks noGrp="1"/>
          </p:cNvGraphicFramePr>
          <p:nvPr>
            <p:ph idx="1"/>
          </p:nvPr>
        </p:nvGraphicFramePr>
        <p:xfrm>
          <a:off x="0" y="0"/>
          <a:ext cx="9144000" cy="6889750"/>
        </p:xfrm>
        <a:graphic>
          <a:graphicData uri="http://schemas.openxmlformats.org/drawingml/2006/table">
            <a:tbl>
              <a:tblPr/>
              <a:tblGrid>
                <a:gridCol w="1411386"/>
                <a:gridCol w="2627213"/>
                <a:gridCol w="5105401"/>
              </a:tblGrid>
              <a:tr h="722293">
                <a:tc gridSpan="3">
                  <a:txBody>
                    <a:bodyPr/>
                    <a:lstStyle/>
                    <a:p>
                      <a:pPr marL="0" marR="0" algn="ctr">
                        <a:lnSpc>
                          <a:spcPct val="115000"/>
                        </a:lnSpc>
                        <a:spcBef>
                          <a:spcPts val="0"/>
                        </a:spcBef>
                        <a:spcAft>
                          <a:spcPts val="0"/>
                        </a:spcAft>
                      </a:pPr>
                      <a:r>
                        <a:rPr lang="en-PH" sz="2400" b="1" dirty="0">
                          <a:solidFill>
                            <a:schemeClr val="bg1"/>
                          </a:solidFill>
                          <a:latin typeface="Cambria"/>
                          <a:ea typeface="Times New Roman"/>
                          <a:cs typeface="Times New Roman"/>
                        </a:rPr>
                        <a:t>GRADING AGGLUTINATION REACTIONS</a:t>
                      </a:r>
                      <a:endParaRPr lang="en-US" sz="2400" dirty="0">
                        <a:solidFill>
                          <a:schemeClr val="bg1"/>
                        </a:solidFill>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28575" cap="flat" cmpd="sng" algn="ctr">
                      <a:solidFill>
                        <a:srgbClr val="C0504D"/>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490728">
                <a:tc>
                  <a:txBody>
                    <a:bodyPr/>
                    <a:lstStyle/>
                    <a:p>
                      <a:pPr marL="0" marR="0" algn="ctr">
                        <a:lnSpc>
                          <a:spcPct val="115000"/>
                        </a:lnSpc>
                        <a:spcBef>
                          <a:spcPts val="0"/>
                        </a:spcBef>
                        <a:spcAft>
                          <a:spcPts val="0"/>
                        </a:spcAft>
                      </a:pPr>
                      <a:r>
                        <a:rPr lang="en-PH" sz="2800" b="1" dirty="0">
                          <a:latin typeface="Cambria"/>
                          <a:ea typeface="Times New Roman"/>
                          <a:cs typeface="Times New Roman"/>
                        </a:rPr>
                        <a:t>GRADE</a:t>
                      </a:r>
                      <a:endParaRPr lang="en-US" sz="2800" b="1"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28575"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marL="0" marR="0" algn="ctr">
                        <a:lnSpc>
                          <a:spcPct val="115000"/>
                        </a:lnSpc>
                        <a:spcBef>
                          <a:spcPts val="0"/>
                        </a:spcBef>
                        <a:spcAft>
                          <a:spcPts val="0"/>
                        </a:spcAft>
                      </a:pPr>
                      <a:r>
                        <a:rPr lang="en-PH" sz="1800" b="1" dirty="0">
                          <a:latin typeface="Calibri"/>
                          <a:ea typeface="Calibri"/>
                          <a:cs typeface="Times New Roman"/>
                        </a:rPr>
                        <a:t>DESCRIPTION</a:t>
                      </a:r>
                      <a:endParaRPr lang="en-US" sz="1800" b="1"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28575"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marL="0" marR="0" algn="ctr">
                        <a:lnSpc>
                          <a:spcPct val="115000"/>
                        </a:lnSpc>
                        <a:spcBef>
                          <a:spcPts val="0"/>
                        </a:spcBef>
                        <a:spcAft>
                          <a:spcPts val="0"/>
                        </a:spcAft>
                      </a:pPr>
                      <a:r>
                        <a:rPr lang="en-PH" sz="1800" b="1" dirty="0">
                          <a:latin typeface="Calibri"/>
                          <a:ea typeface="Calibri"/>
                          <a:cs typeface="Times New Roman"/>
                        </a:rPr>
                        <a:t>Appearance</a:t>
                      </a:r>
                      <a:endParaRPr lang="en-US" sz="1800" b="1"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28575"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r>
              <a:tr h="1623494">
                <a:tc>
                  <a:txBody>
                    <a:bodyPr/>
                    <a:lstStyle/>
                    <a:p>
                      <a:pPr marL="0" marR="0" algn="ctr">
                        <a:lnSpc>
                          <a:spcPct val="115000"/>
                        </a:lnSpc>
                        <a:spcBef>
                          <a:spcPts val="0"/>
                        </a:spcBef>
                        <a:spcAft>
                          <a:spcPts val="0"/>
                        </a:spcAft>
                      </a:pPr>
                      <a:r>
                        <a:rPr lang="en-PH" sz="1600" b="1" dirty="0">
                          <a:latin typeface="Cambria"/>
                          <a:ea typeface="Times New Roman"/>
                          <a:cs typeface="Times New Roman"/>
                        </a:rPr>
                        <a:t>Negative (-)</a:t>
                      </a:r>
                      <a:endParaRPr lang="en-US" sz="1600"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marL="0" marR="0">
                        <a:lnSpc>
                          <a:spcPct val="115000"/>
                        </a:lnSpc>
                        <a:spcBef>
                          <a:spcPts val="0"/>
                        </a:spcBef>
                        <a:spcAft>
                          <a:spcPts val="0"/>
                        </a:spcAft>
                      </a:pPr>
                      <a:r>
                        <a:rPr lang="en-PH" sz="1800" dirty="0">
                          <a:latin typeface="Calibri"/>
                          <a:ea typeface="Calibri"/>
                          <a:cs typeface="Times New Roman"/>
                        </a:rPr>
                        <a:t>No aggregates</a:t>
                      </a:r>
                      <a:endParaRPr lang="en-US" sz="1800"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marL="0" marR="0">
                        <a:lnSpc>
                          <a:spcPct val="115000"/>
                        </a:lnSpc>
                        <a:spcBef>
                          <a:spcPts val="0"/>
                        </a:spcBef>
                        <a:spcAft>
                          <a:spcPts val="0"/>
                        </a:spcAft>
                      </a:pPr>
                      <a:endParaRPr lang="en-PH" sz="1100"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r>
              <a:tr h="2044755">
                <a:tc>
                  <a:txBody>
                    <a:bodyPr/>
                    <a:lstStyle/>
                    <a:p>
                      <a:pPr marL="0" marR="0" algn="ctr">
                        <a:lnSpc>
                          <a:spcPct val="115000"/>
                        </a:lnSpc>
                        <a:spcBef>
                          <a:spcPts val="0"/>
                        </a:spcBef>
                        <a:spcAft>
                          <a:spcPts val="0"/>
                        </a:spcAft>
                      </a:pPr>
                      <a:r>
                        <a:rPr lang="en-PH" sz="1600" b="1" dirty="0">
                          <a:latin typeface="Cambria"/>
                          <a:ea typeface="Times New Roman"/>
                          <a:cs typeface="Times New Roman"/>
                        </a:rPr>
                        <a:t>Weak (+/-)</a:t>
                      </a:r>
                      <a:endParaRPr lang="en-US" sz="1600"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marL="0" marR="0">
                        <a:lnSpc>
                          <a:spcPct val="115000"/>
                        </a:lnSpc>
                        <a:spcBef>
                          <a:spcPts val="0"/>
                        </a:spcBef>
                        <a:spcAft>
                          <a:spcPts val="0"/>
                        </a:spcAft>
                      </a:pPr>
                      <a:r>
                        <a:rPr lang="en-PH" sz="1800" dirty="0">
                          <a:latin typeface="Calibri"/>
                          <a:ea typeface="Calibri"/>
                          <a:cs typeface="Times New Roman"/>
                        </a:rPr>
                        <a:t>Tiny aggregates that are barely visible macroscopically; turbid and reddish supernatant</a:t>
                      </a:r>
                      <a:endParaRPr lang="en-US" sz="1800"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marL="0" marR="0">
                        <a:lnSpc>
                          <a:spcPct val="115000"/>
                        </a:lnSpc>
                        <a:spcBef>
                          <a:spcPts val="0"/>
                        </a:spcBef>
                        <a:spcAft>
                          <a:spcPts val="0"/>
                        </a:spcAft>
                      </a:pPr>
                      <a:endParaRPr lang="en-PH" sz="1100"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r>
              <a:tr h="2008480">
                <a:tc>
                  <a:txBody>
                    <a:bodyPr/>
                    <a:lstStyle/>
                    <a:p>
                      <a:pPr marL="0" marR="0" algn="ctr">
                        <a:lnSpc>
                          <a:spcPct val="115000"/>
                        </a:lnSpc>
                        <a:spcBef>
                          <a:spcPts val="0"/>
                        </a:spcBef>
                        <a:spcAft>
                          <a:spcPts val="0"/>
                        </a:spcAft>
                      </a:pPr>
                      <a:r>
                        <a:rPr lang="en-PH" sz="1600" b="1" dirty="0">
                          <a:latin typeface="Cambria"/>
                          <a:ea typeface="Times New Roman"/>
                          <a:cs typeface="Times New Roman"/>
                        </a:rPr>
                        <a:t>1+</a:t>
                      </a:r>
                      <a:endParaRPr lang="en-US" sz="1600"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marL="0" marR="0">
                        <a:lnSpc>
                          <a:spcPct val="115000"/>
                        </a:lnSpc>
                        <a:spcBef>
                          <a:spcPts val="0"/>
                        </a:spcBef>
                        <a:spcAft>
                          <a:spcPts val="0"/>
                        </a:spcAft>
                      </a:pPr>
                      <a:r>
                        <a:rPr lang="en-PH" sz="1800" dirty="0">
                          <a:latin typeface="Calibri"/>
                          <a:ea typeface="Calibri"/>
                          <a:cs typeface="Times New Roman"/>
                        </a:rPr>
                        <a:t>A few small aggregates just visible macroscopically; turbid and reddish supernatant</a:t>
                      </a:r>
                      <a:endParaRPr lang="en-US" sz="1800"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marL="0" marR="0">
                        <a:lnSpc>
                          <a:spcPct val="115000"/>
                        </a:lnSpc>
                        <a:spcBef>
                          <a:spcPts val="0"/>
                        </a:spcBef>
                        <a:spcAft>
                          <a:spcPts val="0"/>
                        </a:spcAft>
                      </a:pPr>
                      <a:endParaRPr lang="en-PH" sz="1100"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r>
            </a:tbl>
          </a:graphicData>
        </a:graphic>
      </p:graphicFrame>
      <p:sp>
        <p:nvSpPr>
          <p:cNvPr id="74778" name="Rectangle 1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p>
            <a:endParaRPr lang="en-US">
              <a:latin typeface="Georgia" pitchFamily="18" charset="0"/>
            </a:endParaRPr>
          </a:p>
        </p:txBody>
      </p:sp>
      <p:graphicFrame>
        <p:nvGraphicFramePr>
          <p:cNvPr id="74779" name="Object 21"/>
          <p:cNvGraphicFramePr>
            <a:graphicFrameLocks noChangeAspect="1"/>
          </p:cNvGraphicFramePr>
          <p:nvPr/>
        </p:nvGraphicFramePr>
        <p:xfrm>
          <a:off x="4191000" y="1257300"/>
          <a:ext cx="4800600" cy="1485900"/>
        </p:xfrm>
        <a:graphic>
          <a:graphicData uri="http://schemas.openxmlformats.org/presentationml/2006/ole">
            <p:oleObj spid="_x0000_s74785" name="Bitmap Image" r:id="rId3" imgW="3104762" imgH="1571844" progId="PBrush">
              <p:embed/>
            </p:oleObj>
          </a:graphicData>
        </a:graphic>
      </p:graphicFrame>
      <p:graphicFrame>
        <p:nvGraphicFramePr>
          <p:cNvPr id="74780" name="Object 23"/>
          <p:cNvGraphicFramePr>
            <a:graphicFrameLocks noChangeAspect="1"/>
          </p:cNvGraphicFramePr>
          <p:nvPr/>
        </p:nvGraphicFramePr>
        <p:xfrm>
          <a:off x="4260850" y="2895600"/>
          <a:ext cx="4654550" cy="1828800"/>
        </p:xfrm>
        <a:graphic>
          <a:graphicData uri="http://schemas.openxmlformats.org/presentationml/2006/ole">
            <p:oleObj spid="_x0000_s74786" name="Bitmap Image" r:id="rId4" imgW="3685714" imgH="1448002" progId="PBrush">
              <p:embed/>
            </p:oleObj>
          </a:graphicData>
        </a:graphic>
      </p:graphicFrame>
      <p:graphicFrame>
        <p:nvGraphicFramePr>
          <p:cNvPr id="74781" name="Object 25"/>
          <p:cNvGraphicFramePr>
            <a:graphicFrameLocks noChangeAspect="1"/>
          </p:cNvGraphicFramePr>
          <p:nvPr/>
        </p:nvGraphicFramePr>
        <p:xfrm>
          <a:off x="4267200" y="4953000"/>
          <a:ext cx="4648200" cy="1819275"/>
        </p:xfrm>
        <a:graphic>
          <a:graphicData uri="http://schemas.openxmlformats.org/presentationml/2006/ole">
            <p:oleObj spid="_x0000_s74787" name="Bitmap Image" r:id="rId5" imgW="3304762" imgH="1571844" progId="PBrush">
              <p:embed/>
            </p:oleObj>
          </a:graphicData>
        </a:graphic>
      </p:graphicFrame>
      <p:sp>
        <p:nvSpPr>
          <p:cNvPr id="74782"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C604C4B-B502-4A6E-B435-B32DC8733E7A}" type="datetime1">
              <a:rPr lang="en-US"/>
              <a:pPr eaLnBrk="1" hangingPunct="1"/>
              <a:t>11/11/2014</a:t>
            </a:fld>
            <a:endParaRPr lang="en-GB"/>
          </a:p>
        </p:txBody>
      </p:sp>
      <p:sp>
        <p:nvSpPr>
          <p:cNvPr id="74783"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74784"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6D35B50-94CD-4206-9D2B-FC133D136796}" type="slidenum">
              <a:rPr lang="en-GB" smtClean="0"/>
              <a:pPr eaLnBrk="1" hangingPunct="1"/>
              <a:t>71</a:t>
            </a:fld>
            <a:endParaRPr lang="en-GB" smtClean="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457200"/>
          <a:ext cx="9144000" cy="6400800"/>
        </p:xfrm>
        <a:graphic>
          <a:graphicData uri="http://schemas.openxmlformats.org/drawingml/2006/table">
            <a:tbl>
              <a:tblPr/>
              <a:tblGrid>
                <a:gridCol w="1411386"/>
                <a:gridCol w="3049292"/>
                <a:gridCol w="4683322"/>
              </a:tblGrid>
              <a:tr h="2368244">
                <a:tc>
                  <a:txBody>
                    <a:bodyPr/>
                    <a:lstStyle/>
                    <a:p>
                      <a:pPr marL="0" marR="0" algn="ctr">
                        <a:lnSpc>
                          <a:spcPct val="115000"/>
                        </a:lnSpc>
                        <a:spcBef>
                          <a:spcPts val="0"/>
                        </a:spcBef>
                        <a:spcAft>
                          <a:spcPts val="0"/>
                        </a:spcAft>
                      </a:pPr>
                      <a:r>
                        <a:rPr lang="en-PH" sz="1600" b="1" dirty="0">
                          <a:latin typeface="Cambria"/>
                          <a:ea typeface="Times New Roman"/>
                          <a:cs typeface="Times New Roman"/>
                        </a:rPr>
                        <a:t>2+</a:t>
                      </a:r>
                      <a:endParaRPr lang="en-US" sz="1600"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marL="0" marR="0">
                        <a:lnSpc>
                          <a:spcPct val="115000"/>
                        </a:lnSpc>
                        <a:spcBef>
                          <a:spcPts val="0"/>
                        </a:spcBef>
                        <a:spcAft>
                          <a:spcPts val="0"/>
                        </a:spcAft>
                      </a:pPr>
                      <a:r>
                        <a:rPr lang="en-PH" sz="1800" dirty="0">
                          <a:latin typeface="Calibri"/>
                          <a:ea typeface="Calibri"/>
                          <a:cs typeface="Times New Roman"/>
                        </a:rPr>
                        <a:t>Medium-sized aggregates; clear supernatant</a:t>
                      </a:r>
                      <a:endParaRPr lang="en-US" sz="1800"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marL="0" marR="0">
                        <a:lnSpc>
                          <a:spcPct val="115000"/>
                        </a:lnSpc>
                        <a:spcBef>
                          <a:spcPts val="0"/>
                        </a:spcBef>
                        <a:spcAft>
                          <a:spcPts val="0"/>
                        </a:spcAft>
                      </a:pPr>
                      <a:endParaRPr lang="en-PH" sz="1100"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r>
              <a:tr h="2194709">
                <a:tc>
                  <a:txBody>
                    <a:bodyPr/>
                    <a:lstStyle/>
                    <a:p>
                      <a:pPr marL="0" marR="0" algn="ctr">
                        <a:lnSpc>
                          <a:spcPct val="115000"/>
                        </a:lnSpc>
                        <a:spcBef>
                          <a:spcPts val="0"/>
                        </a:spcBef>
                        <a:spcAft>
                          <a:spcPts val="0"/>
                        </a:spcAft>
                      </a:pPr>
                      <a:r>
                        <a:rPr lang="en-PH" sz="1600" b="1" dirty="0">
                          <a:latin typeface="Cambria"/>
                          <a:ea typeface="Times New Roman"/>
                          <a:cs typeface="Times New Roman"/>
                        </a:rPr>
                        <a:t>3+</a:t>
                      </a:r>
                      <a:endParaRPr lang="en-US" sz="1600"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marL="0" marR="0">
                        <a:lnSpc>
                          <a:spcPct val="115000"/>
                        </a:lnSpc>
                        <a:spcBef>
                          <a:spcPts val="0"/>
                        </a:spcBef>
                        <a:spcAft>
                          <a:spcPts val="0"/>
                        </a:spcAft>
                      </a:pPr>
                      <a:r>
                        <a:rPr lang="en-PH" sz="1800" dirty="0">
                          <a:latin typeface="Calibri"/>
                          <a:ea typeface="Calibri"/>
                          <a:cs typeface="Times New Roman"/>
                        </a:rPr>
                        <a:t>Several large aggregates; clear supernatant </a:t>
                      </a:r>
                      <a:endParaRPr lang="en-US" sz="1800"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marL="0" marR="0">
                        <a:lnSpc>
                          <a:spcPct val="115000"/>
                        </a:lnSpc>
                        <a:spcBef>
                          <a:spcPts val="0"/>
                        </a:spcBef>
                        <a:spcAft>
                          <a:spcPts val="0"/>
                        </a:spcAft>
                      </a:pPr>
                      <a:endParaRPr lang="en-PH" sz="1100"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r>
              <a:tr h="1837847">
                <a:tc>
                  <a:txBody>
                    <a:bodyPr/>
                    <a:lstStyle/>
                    <a:p>
                      <a:pPr marL="0" marR="0" algn="ctr">
                        <a:lnSpc>
                          <a:spcPct val="115000"/>
                        </a:lnSpc>
                        <a:spcBef>
                          <a:spcPts val="0"/>
                        </a:spcBef>
                        <a:spcAft>
                          <a:spcPts val="0"/>
                        </a:spcAft>
                      </a:pPr>
                      <a:r>
                        <a:rPr lang="en-PH" sz="1600" b="1" dirty="0">
                          <a:latin typeface="Cambria"/>
                          <a:ea typeface="Times New Roman"/>
                          <a:cs typeface="Times New Roman"/>
                        </a:rPr>
                        <a:t>4+</a:t>
                      </a:r>
                      <a:endParaRPr lang="en-US" sz="1600"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marL="0" marR="0">
                        <a:lnSpc>
                          <a:spcPct val="115000"/>
                        </a:lnSpc>
                        <a:spcBef>
                          <a:spcPts val="0"/>
                        </a:spcBef>
                        <a:spcAft>
                          <a:spcPts val="0"/>
                        </a:spcAft>
                      </a:pPr>
                      <a:r>
                        <a:rPr lang="en-PH" sz="1800" dirty="0">
                          <a:latin typeface="Calibri"/>
                          <a:ea typeface="Calibri"/>
                          <a:cs typeface="Times New Roman"/>
                        </a:rPr>
                        <a:t>One solid aggregate; clear supernatant</a:t>
                      </a:r>
                      <a:endParaRPr lang="en-US" sz="1800"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marL="0" marR="0">
                        <a:lnSpc>
                          <a:spcPct val="115000"/>
                        </a:lnSpc>
                        <a:spcBef>
                          <a:spcPts val="0"/>
                        </a:spcBef>
                        <a:spcAft>
                          <a:spcPts val="0"/>
                        </a:spcAft>
                      </a:pPr>
                      <a:endParaRPr lang="en-PH" sz="1100" dirty="0">
                        <a:latin typeface="Calibri"/>
                        <a:ea typeface="Calibri"/>
                        <a:cs typeface="Times New Roman"/>
                      </a:endParaRPr>
                    </a:p>
                  </a:txBody>
                  <a:tcPr marL="68580" marR="68580" marT="0"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r>
            </a:tbl>
          </a:graphicData>
        </a:graphic>
      </p:graphicFrame>
      <p:graphicFrame>
        <p:nvGraphicFramePr>
          <p:cNvPr id="75796" name="Object 1"/>
          <p:cNvGraphicFramePr>
            <a:graphicFrameLocks noChangeAspect="1"/>
          </p:cNvGraphicFramePr>
          <p:nvPr/>
        </p:nvGraphicFramePr>
        <p:xfrm>
          <a:off x="4495800" y="609600"/>
          <a:ext cx="4572000" cy="2209800"/>
        </p:xfrm>
        <a:graphic>
          <a:graphicData uri="http://schemas.openxmlformats.org/presentationml/2006/ole">
            <p:oleObj spid="_x0000_s75802" name="Bitmap Image" r:id="rId3" imgW="3419952" imgH="1438095" progId="PBrush">
              <p:embed/>
            </p:oleObj>
          </a:graphicData>
        </a:graphic>
      </p:graphicFrame>
      <p:graphicFrame>
        <p:nvGraphicFramePr>
          <p:cNvPr id="75797" name="Object 2"/>
          <p:cNvGraphicFramePr>
            <a:graphicFrameLocks noChangeAspect="1"/>
          </p:cNvGraphicFramePr>
          <p:nvPr/>
        </p:nvGraphicFramePr>
        <p:xfrm>
          <a:off x="4529138" y="2971800"/>
          <a:ext cx="4538662" cy="1981200"/>
        </p:xfrm>
        <a:graphic>
          <a:graphicData uri="http://schemas.openxmlformats.org/presentationml/2006/ole">
            <p:oleObj spid="_x0000_s75803" name="Bitmap Image" r:id="rId4" imgW="3247619" imgH="1419048" progId="PBrush">
              <p:embed/>
            </p:oleObj>
          </a:graphicData>
        </a:graphic>
      </p:graphicFrame>
      <p:graphicFrame>
        <p:nvGraphicFramePr>
          <p:cNvPr id="75798" name="Object 3"/>
          <p:cNvGraphicFramePr>
            <a:graphicFrameLocks noChangeAspect="1"/>
          </p:cNvGraphicFramePr>
          <p:nvPr/>
        </p:nvGraphicFramePr>
        <p:xfrm>
          <a:off x="4572000" y="5029200"/>
          <a:ext cx="4495800" cy="1828800"/>
        </p:xfrm>
        <a:graphic>
          <a:graphicData uri="http://schemas.openxmlformats.org/presentationml/2006/ole">
            <p:oleObj spid="_x0000_s75804" name="Bitmap Image" r:id="rId5" imgW="3657143" imgH="1523810" progId="PBrush">
              <p:embed/>
            </p:oleObj>
          </a:graphicData>
        </a:graphic>
      </p:graphicFrame>
      <p:sp>
        <p:nvSpPr>
          <p:cNvPr id="75799"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B828D70-CC47-408A-928C-335EE6E2D998}" type="datetime1">
              <a:rPr lang="en-US"/>
              <a:pPr eaLnBrk="1" hangingPunct="1"/>
              <a:t>11/11/2014</a:t>
            </a:fld>
            <a:endParaRPr lang="en-GB"/>
          </a:p>
        </p:txBody>
      </p:sp>
      <p:sp>
        <p:nvSpPr>
          <p:cNvPr id="75800"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75801" name="Slide Number Placeholder 4"/>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56E90DB-ADDB-4B5E-B396-1E9B776AA56D}" type="slidenum">
              <a:rPr lang="en-GB" smtClean="0"/>
              <a:pPr eaLnBrk="1" hangingPunct="1"/>
              <a:t>72</a:t>
            </a:fld>
            <a:endParaRPr lang="en-GB" smtClean="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en-US" sz="4000" b="1" smtClean="0">
                <a:solidFill>
                  <a:srgbClr val="FF3300"/>
                </a:solidFill>
              </a:rPr>
              <a:t>Interpretations in </a:t>
            </a:r>
            <a:r>
              <a:rPr lang="en-IN" sz="4000" b="1" i="1" smtClean="0">
                <a:solidFill>
                  <a:srgbClr val="FF3300"/>
                </a:solidFill>
              </a:rPr>
              <a:t>Weil-Felix reaction</a:t>
            </a:r>
            <a:r>
              <a:rPr lang="en-US" sz="4000" smtClean="0"/>
              <a:t> </a:t>
            </a:r>
            <a:endParaRPr lang="en-IN" sz="4000" smtClean="0"/>
          </a:p>
        </p:txBody>
      </p:sp>
      <p:sp>
        <p:nvSpPr>
          <p:cNvPr id="76803" name="Rectangle 3"/>
          <p:cNvSpPr>
            <a:spLocks noGrp="1" noChangeArrowheads="1"/>
          </p:cNvSpPr>
          <p:nvPr>
            <p:ph type="body" idx="1"/>
          </p:nvPr>
        </p:nvSpPr>
        <p:spPr/>
        <p:txBody>
          <a:bodyPr/>
          <a:lstStyle/>
          <a:p>
            <a:pPr eaLnBrk="1" hangingPunct="1"/>
            <a:r>
              <a:rPr lang="en-IN" sz="2800" smtClean="0"/>
              <a:t>Sera from endemic typhus agglutinate OX19, OX2.</a:t>
            </a:r>
            <a:br>
              <a:rPr lang="en-IN" sz="2800" smtClean="0"/>
            </a:br>
            <a:r>
              <a:rPr lang="en-IN" sz="2800" smtClean="0"/>
              <a:t>Tick borne spotted fever agglutinate OX19, OX2. </a:t>
            </a:r>
          </a:p>
          <a:p>
            <a:pPr eaLnBrk="1" hangingPunct="1"/>
            <a:r>
              <a:rPr lang="en-IN" sz="2800" smtClean="0"/>
              <a:t>Scrub Typhus agglutinate OXk strain </a:t>
            </a:r>
          </a:p>
          <a:p>
            <a:pPr eaLnBrk="1" hangingPunct="1"/>
            <a:r>
              <a:rPr lang="en-IN" sz="2800" smtClean="0"/>
              <a:t>Test is negative in rickettsia pox, trench fever and Q-fever.</a:t>
            </a:r>
            <a:br>
              <a:rPr lang="en-IN" sz="2800" smtClean="0"/>
            </a:br>
            <a:r>
              <a:rPr lang="en-IN" sz="2800" smtClean="0"/>
              <a:t>False positive reaction may occur in urinary or other Proteus infections</a:t>
            </a:r>
            <a:br>
              <a:rPr lang="en-IN" sz="2800" smtClean="0"/>
            </a:br>
            <a:r>
              <a:rPr lang="en-IN" sz="2800" smtClean="0"/>
              <a:t>Test may be negative in 50 percent scrub typhus </a:t>
            </a:r>
          </a:p>
        </p:txBody>
      </p:sp>
      <p:pic>
        <p:nvPicPr>
          <p:cNvPr id="76804"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172450" y="6092825"/>
            <a:ext cx="971550" cy="765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6805"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9B923CD-9B38-48E3-9DD7-CB4C042FB28F}" type="datetime1">
              <a:rPr lang="en-US"/>
              <a:pPr eaLnBrk="1" hangingPunct="1"/>
              <a:t>11/11/2014</a:t>
            </a:fld>
            <a:endParaRPr lang="en-US"/>
          </a:p>
        </p:txBody>
      </p:sp>
      <p:sp>
        <p:nvSpPr>
          <p:cNvPr id="76806"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76807"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0225465-297D-49A1-AD41-C25CBA1AD584}" type="slidenum">
              <a:rPr lang="en-GB" smtClean="0"/>
              <a:pPr eaLnBrk="1" hangingPunct="1"/>
              <a:t>73</a:t>
            </a:fld>
            <a:endParaRPr lang="en-GB" smtClean="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en-IN" sz="3600" b="1" smtClean="0">
                <a:solidFill>
                  <a:srgbClr val="FF3300"/>
                </a:solidFill>
              </a:rPr>
              <a:t>Weil-Felix test</a:t>
            </a:r>
            <a:br>
              <a:rPr lang="en-IN" sz="3600" b="1" smtClean="0">
                <a:solidFill>
                  <a:srgbClr val="FF3300"/>
                </a:solidFill>
              </a:rPr>
            </a:br>
            <a:r>
              <a:rPr lang="en-IN" sz="3600" b="1" smtClean="0">
                <a:solidFill>
                  <a:srgbClr val="FF3300"/>
                </a:solidFill>
              </a:rPr>
              <a:t>indicated in when patients present with rashes</a:t>
            </a:r>
          </a:p>
        </p:txBody>
      </p:sp>
      <p:sp>
        <p:nvSpPr>
          <p:cNvPr id="77827" name="Rectangle 3"/>
          <p:cNvSpPr>
            <a:spLocks noGrp="1" noChangeArrowheads="1"/>
          </p:cNvSpPr>
          <p:nvPr>
            <p:ph type="body" sz="half" idx="1"/>
          </p:nvPr>
        </p:nvSpPr>
        <p:spPr/>
        <p:txBody>
          <a:bodyPr/>
          <a:lstStyle/>
          <a:p>
            <a:pPr eaLnBrk="1" hangingPunct="1">
              <a:lnSpc>
                <a:spcPct val="90000"/>
              </a:lnSpc>
            </a:pPr>
            <a:r>
              <a:rPr lang="en-IN" sz="2800" smtClean="0"/>
              <a:t>Test for diagnosis of typhus and certain other Rickettsial diseases. The blood serum of a patient with suspected Rickettsial disease is tested against certain strains of (OX-2, OX-19, OX-K).. </a:t>
            </a:r>
            <a:br>
              <a:rPr lang="en-IN" sz="2800" smtClean="0"/>
            </a:br>
            <a:endParaRPr lang="en-IN" sz="2800" smtClean="0"/>
          </a:p>
        </p:txBody>
      </p:sp>
      <p:pic>
        <p:nvPicPr>
          <p:cNvPr id="77828" name="Picture 4"/>
          <p:cNvPicPr>
            <a:picLocks noGrp="1" noChangeAspect="1" noChangeArrowheads="1"/>
          </p:cNvPicPr>
          <p:nvPr>
            <p:ph sz="half" idx="2"/>
          </p:nvPr>
        </p:nvPicPr>
        <p:blipFill>
          <a:blip r:embed="rId2">
            <a:extLst>
              <a:ext uri="{28A0092B-C50C-407E-A947-70E740481C1C}">
                <a14:useLocalDpi xmlns:a14="http://schemas.microsoft.com/office/drawing/2010/main" xmlns="" val="0"/>
              </a:ext>
            </a:extLst>
          </a:blip>
          <a:srcRect/>
          <a:stretch>
            <a:fillRect/>
          </a:stretch>
        </p:blipFill>
        <p:spPr>
          <a:xfrm>
            <a:off x="4648200" y="1600200"/>
            <a:ext cx="4495800" cy="5257800"/>
          </a:xfrm>
        </p:spPr>
      </p:pic>
      <p:pic>
        <p:nvPicPr>
          <p:cNvPr id="77829"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172450" y="6092825"/>
            <a:ext cx="971550" cy="765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7830"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BA07D0F-8FC4-4839-B757-53F53E21D114}" type="datetime1">
              <a:rPr lang="en-US"/>
              <a:pPr eaLnBrk="1" hangingPunct="1"/>
              <a:t>11/11/2014</a:t>
            </a:fld>
            <a:endParaRPr lang="en-IN"/>
          </a:p>
        </p:txBody>
      </p:sp>
      <p:sp>
        <p:nvSpPr>
          <p:cNvPr id="77831"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IN" smtClean="0"/>
              <a:t>Dr.T.V.Rao MD</a:t>
            </a:r>
          </a:p>
        </p:txBody>
      </p:sp>
      <p:sp>
        <p:nvSpPr>
          <p:cNvPr id="77832"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40D1E3E-4903-4EFC-81CD-8F6405AC3423}" type="slidenum">
              <a:rPr lang="en-IN" smtClean="0"/>
              <a:pPr eaLnBrk="1" hangingPunct="1"/>
              <a:t>74</a:t>
            </a:fld>
            <a:endParaRPr lang="en-IN" smtClean="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6250"/>
            <a:ext cx="8229600" cy="941388"/>
          </a:xfrm>
        </p:spPr>
        <p:txBody>
          <a:bodyPr>
            <a:noAutofit/>
          </a:bodyPr>
          <a:lstStyle/>
          <a:p>
            <a:pPr eaLnBrk="1" fontAlgn="auto" hangingPunct="1">
              <a:spcAft>
                <a:spcPts val="0"/>
              </a:spcAft>
              <a:defRPr/>
            </a:pPr>
            <a:r>
              <a:rPr lang="en-US" sz="4800" b="1" dirty="0">
                <a:solidFill>
                  <a:srgbClr val="FF0000"/>
                </a:solidFill>
                <a:effectLst>
                  <a:outerShdw blurRad="38100" dist="38100" dir="2700000" algn="tl">
                    <a:srgbClr val="000000">
                      <a:alpha val="43137"/>
                    </a:srgbClr>
                  </a:outerShdw>
                </a:effectLst>
              </a:rPr>
              <a:t>Latex Agglutination</a:t>
            </a:r>
            <a:br>
              <a:rPr lang="en-US" sz="4800" b="1" dirty="0">
                <a:solidFill>
                  <a:srgbClr val="FF0000"/>
                </a:solidFill>
                <a:effectLst>
                  <a:outerShdw blurRad="38100" dist="38100" dir="2700000" algn="tl">
                    <a:srgbClr val="000000">
                      <a:alpha val="43137"/>
                    </a:srgbClr>
                  </a:outerShdw>
                </a:effectLst>
              </a:rPr>
            </a:br>
            <a:endParaRPr lang="en-US" sz="4800" b="1"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pPr marL="365760" indent="-256032" eaLnBrk="1" fontAlgn="auto" hangingPunct="1">
              <a:spcAft>
                <a:spcPts val="0"/>
              </a:spcAft>
              <a:buClr>
                <a:schemeClr val="accent3"/>
              </a:buClr>
              <a:buFont typeface="Georgia"/>
              <a:buChar char="•"/>
              <a:defRPr/>
            </a:pPr>
            <a:r>
              <a:rPr lang="en-US" sz="2800" dirty="0"/>
              <a:t>Antibody molecules can be bound to each latex </a:t>
            </a:r>
            <a:r>
              <a:rPr lang="en-US" sz="2800" dirty="0" smtClean="0"/>
              <a:t>beads</a:t>
            </a:r>
            <a:endParaRPr lang="en-US" sz="2800" dirty="0"/>
          </a:p>
          <a:p>
            <a:pPr marL="365760" indent="-256032" eaLnBrk="1" fontAlgn="auto" hangingPunct="1">
              <a:spcAft>
                <a:spcPts val="0"/>
              </a:spcAft>
              <a:buClr>
                <a:schemeClr val="accent3"/>
              </a:buClr>
              <a:buFont typeface="Georgia"/>
              <a:buChar char="•"/>
              <a:defRPr/>
            </a:pPr>
            <a:r>
              <a:rPr lang="en-US" sz="2800" dirty="0"/>
              <a:t>It will increase the potential number of exposed antigen-binding sites</a:t>
            </a:r>
            <a:r>
              <a:rPr lang="en-US" sz="2800" dirty="0" smtClean="0"/>
              <a:t>.</a:t>
            </a:r>
            <a:endParaRPr lang="en-US" sz="2800" dirty="0"/>
          </a:p>
          <a:p>
            <a:pPr marL="365760" indent="-256032" eaLnBrk="1" fontAlgn="auto" hangingPunct="1">
              <a:spcAft>
                <a:spcPts val="0"/>
              </a:spcAft>
              <a:buClr>
                <a:schemeClr val="accent3"/>
              </a:buClr>
              <a:buFont typeface="Georgia"/>
              <a:buChar char="•"/>
              <a:defRPr/>
            </a:pPr>
            <a:r>
              <a:rPr lang="en-US" sz="2800" dirty="0"/>
              <a:t>When an antigen is present in test specimen, it may bind to the latex bead thus forming visible cross-linked aggregates</a:t>
            </a:r>
            <a:r>
              <a:rPr lang="en-US" sz="2800" dirty="0" smtClean="0"/>
              <a:t>.</a:t>
            </a:r>
            <a:endParaRPr lang="en-US" sz="2800" dirty="0"/>
          </a:p>
          <a:p>
            <a:pPr marL="365760" indent="-256032" eaLnBrk="1" fontAlgn="auto" hangingPunct="1">
              <a:spcAft>
                <a:spcPts val="0"/>
              </a:spcAft>
              <a:buClr>
                <a:schemeClr val="accent3"/>
              </a:buClr>
              <a:buFont typeface="Georgia"/>
              <a:buChar char="•"/>
              <a:defRPr/>
            </a:pPr>
            <a:r>
              <a:rPr lang="en-US" sz="2800" dirty="0"/>
              <a:t>Latex particles can be coated with antigen (pregnancy testing, rubella antibody testing)</a:t>
            </a:r>
          </a:p>
          <a:p>
            <a:pPr marL="365760" indent="-256032" eaLnBrk="1" fontAlgn="auto" hangingPunct="1">
              <a:spcAft>
                <a:spcPts val="0"/>
              </a:spcAft>
              <a:buClr>
                <a:schemeClr val="accent3"/>
              </a:buClr>
              <a:buFont typeface="Georgia"/>
              <a:buChar char="•"/>
              <a:defRPr/>
            </a:pPr>
            <a:endParaRPr lang="en-US" sz="2800" dirty="0"/>
          </a:p>
        </p:txBody>
      </p:sp>
      <p:sp>
        <p:nvSpPr>
          <p:cNvPr id="78852" name="Date Placeholder 3"/>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031592E-E26B-41AF-8B08-C4CCBD8BBC73}" type="datetime1">
              <a:rPr lang="en-US"/>
              <a:pPr eaLnBrk="1" hangingPunct="1"/>
              <a:t>11/11/2014</a:t>
            </a:fld>
            <a:endParaRPr lang="en-US"/>
          </a:p>
        </p:txBody>
      </p:sp>
      <p:sp>
        <p:nvSpPr>
          <p:cNvPr id="78853" name="Footer Placeholder 4"/>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78854" name="Slide Number Placeholder 5"/>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B44FB3F-2F92-40D2-AE0A-3193FA5C8C1D}" type="slidenum">
              <a:rPr lang="en-GB" smtClean="0"/>
              <a:pPr eaLnBrk="1" hangingPunct="1"/>
              <a:t>75</a:t>
            </a:fld>
            <a:endParaRPr lang="en-GB" smtClean="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9275"/>
            <a:ext cx="8229600" cy="868363"/>
          </a:xfrm>
        </p:spPr>
        <p:txBody>
          <a:bodyPr>
            <a:normAutofit fontScale="90000"/>
          </a:bodyPr>
          <a:lstStyle/>
          <a:p>
            <a:pPr eaLnBrk="1" fontAlgn="auto" hangingPunct="1">
              <a:spcAft>
                <a:spcPts val="0"/>
              </a:spcAft>
              <a:defRPr/>
            </a:pPr>
            <a:r>
              <a:rPr lang="en-US" b="1" dirty="0">
                <a:solidFill>
                  <a:srgbClr val="FF0000"/>
                </a:solidFill>
                <a:effectLst>
                  <a:outerShdw blurRad="38100" dist="38100" dir="2700000" algn="tl">
                    <a:srgbClr val="000000">
                      <a:alpha val="43137"/>
                    </a:srgbClr>
                  </a:outerShdw>
                </a:effectLst>
              </a:rPr>
              <a:t>Coagulation and Liposome-enhanced testing</a:t>
            </a:r>
            <a:br>
              <a:rPr lang="en-US" b="1" dirty="0">
                <a:solidFill>
                  <a:srgbClr val="FF0000"/>
                </a:solidFill>
                <a:effectLst>
                  <a:outerShdw blurRad="38100" dist="38100" dir="2700000" algn="tl">
                    <a:srgbClr val="000000">
                      <a:alpha val="43137"/>
                    </a:srgbClr>
                  </a:outerShdw>
                </a:effectLst>
              </a:rPr>
            </a:br>
            <a:endParaRPr lang="en-US" b="1" dirty="0">
              <a:solidFill>
                <a:srgbClr val="FF0000"/>
              </a:solidFill>
              <a:effectLst>
                <a:outerShdw blurRad="38100" dist="38100" dir="2700000" algn="tl">
                  <a:srgbClr val="000000">
                    <a:alpha val="43137"/>
                  </a:srgbClr>
                </a:outerShdw>
              </a:effectLst>
            </a:endParaRPr>
          </a:p>
        </p:txBody>
      </p:sp>
      <p:sp>
        <p:nvSpPr>
          <p:cNvPr id="79875" name="Content Placeholder 2"/>
          <p:cNvSpPr>
            <a:spLocks noGrp="1"/>
          </p:cNvSpPr>
          <p:nvPr>
            <p:ph idx="1"/>
          </p:nvPr>
        </p:nvSpPr>
        <p:spPr>
          <a:xfrm>
            <a:off x="457200" y="1412875"/>
            <a:ext cx="8229600" cy="4713288"/>
          </a:xfrm>
        </p:spPr>
        <p:txBody>
          <a:bodyPr/>
          <a:lstStyle/>
          <a:p>
            <a:pPr eaLnBrk="1" hangingPunct="1"/>
            <a:endParaRPr lang="en-US" sz="2400" smtClean="0"/>
          </a:p>
          <a:p>
            <a:pPr eaLnBrk="1" hangingPunct="1"/>
            <a:r>
              <a:rPr lang="en-US" sz="4000" smtClean="0"/>
              <a:t>Are variations of latex agglutination</a:t>
            </a:r>
          </a:p>
          <a:p>
            <a:pPr eaLnBrk="1" hangingPunct="1"/>
            <a:r>
              <a:rPr lang="en-US" sz="4000" smtClean="0"/>
              <a:t>uses antibodies bound to a particle to enhance the visibility of agglutination</a:t>
            </a:r>
          </a:p>
          <a:p>
            <a:pPr eaLnBrk="1" hangingPunct="1"/>
            <a:r>
              <a:rPr lang="en-US" sz="4000" smtClean="0"/>
              <a:t>is a highly specific method but may not be sensitive.</a:t>
            </a:r>
          </a:p>
          <a:p>
            <a:pPr eaLnBrk="1" hangingPunct="1"/>
            <a:endParaRPr lang="en-US" sz="4000" smtClean="0"/>
          </a:p>
        </p:txBody>
      </p:sp>
      <p:sp>
        <p:nvSpPr>
          <p:cNvPr id="79876" name="Date Placeholder 2"/>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8FF5F97-7259-4A0D-817D-DB20BB136DB5}" type="datetime1">
              <a:rPr lang="en-US"/>
              <a:pPr eaLnBrk="1" hangingPunct="1"/>
              <a:t>11/11/2014</a:t>
            </a:fld>
            <a:endParaRPr lang="en-US"/>
          </a:p>
        </p:txBody>
      </p:sp>
      <p:sp>
        <p:nvSpPr>
          <p:cNvPr id="79877" name="Footer Placeholder 3"/>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79878" name="Slide Number Placeholder 4"/>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CC0B787-C564-4E83-B9B2-9EBAC3BFBF22}" type="slidenum">
              <a:rPr lang="en-GB" smtClean="0"/>
              <a:pPr eaLnBrk="1" hangingPunct="1"/>
              <a:t>76</a:t>
            </a:fld>
            <a:endParaRPr lang="en-GB" smtClean="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en-US" altLang="zh-TW" sz="4000" b="1" smtClean="0">
                <a:solidFill>
                  <a:srgbClr val="FF0000"/>
                </a:solidFill>
                <a:ea typeface="PMingLiU" pitchFamily="18" charset="-120"/>
              </a:rPr>
              <a:t>Problems with Serology</a:t>
            </a:r>
            <a:br>
              <a:rPr lang="en-US" altLang="zh-TW" sz="4000" b="1" smtClean="0">
                <a:solidFill>
                  <a:srgbClr val="FF0000"/>
                </a:solidFill>
                <a:ea typeface="PMingLiU" pitchFamily="18" charset="-120"/>
              </a:rPr>
            </a:br>
            <a:r>
              <a:rPr lang="en-US" altLang="zh-TW" sz="4000" b="1" smtClean="0">
                <a:solidFill>
                  <a:srgbClr val="FF0000"/>
                </a:solidFill>
                <a:ea typeface="PMingLiU" pitchFamily="18" charset="-120"/>
              </a:rPr>
              <a:t>Other Health conditions interfere</a:t>
            </a:r>
            <a:endParaRPr lang="en-IN" sz="4000" b="1" smtClean="0">
              <a:solidFill>
                <a:srgbClr val="FF0000"/>
              </a:solidFill>
              <a:ea typeface="PMingLiU" pitchFamily="18" charset="-120"/>
            </a:endParaRPr>
          </a:p>
        </p:txBody>
      </p:sp>
      <p:sp>
        <p:nvSpPr>
          <p:cNvPr id="80899" name="Rectangle 3"/>
          <p:cNvSpPr>
            <a:spLocks noGrp="1" noChangeArrowheads="1"/>
          </p:cNvSpPr>
          <p:nvPr>
            <p:ph type="body" idx="1"/>
          </p:nvPr>
        </p:nvSpPr>
        <p:spPr/>
        <p:txBody>
          <a:bodyPr/>
          <a:lstStyle/>
          <a:p>
            <a:pPr algn="just" eaLnBrk="1" hangingPunct="1">
              <a:lnSpc>
                <a:spcPct val="110000"/>
              </a:lnSpc>
              <a:spcBef>
                <a:spcPct val="25000"/>
              </a:spcBef>
              <a:buClr>
                <a:schemeClr val="tx2"/>
              </a:buClr>
            </a:pPr>
            <a:r>
              <a:rPr lang="en-US" altLang="zh-TW" sz="3000" smtClean="0">
                <a:latin typeface="Times New Roman" pitchFamily="18" charset="0"/>
                <a:ea typeface="PMingLiU" pitchFamily="18" charset="-120"/>
              </a:rPr>
              <a:t>Immunocompromised patients often give a reduced or absent Humoral immune response.</a:t>
            </a:r>
          </a:p>
          <a:p>
            <a:pPr algn="just" eaLnBrk="1" hangingPunct="1">
              <a:lnSpc>
                <a:spcPct val="110000"/>
              </a:lnSpc>
              <a:spcBef>
                <a:spcPct val="25000"/>
              </a:spcBef>
              <a:buClr>
                <a:schemeClr val="tx2"/>
              </a:buClr>
            </a:pPr>
            <a:r>
              <a:rPr lang="en-US" altLang="zh-TW" sz="3000" smtClean="0">
                <a:latin typeface="Times New Roman" pitchFamily="18" charset="0"/>
                <a:ea typeface="PMingLiU" pitchFamily="18" charset="-120"/>
              </a:rPr>
              <a:t>Patients with infectious mononucleosis and those with connective tissue diseases such as SLE may react non-specifically giving a false positive result.</a:t>
            </a:r>
          </a:p>
          <a:p>
            <a:pPr algn="just" eaLnBrk="1" hangingPunct="1">
              <a:lnSpc>
                <a:spcPct val="110000"/>
              </a:lnSpc>
              <a:spcBef>
                <a:spcPct val="25000"/>
              </a:spcBef>
              <a:buClr>
                <a:schemeClr val="tx2"/>
              </a:buClr>
            </a:pPr>
            <a:r>
              <a:rPr lang="en-US" altLang="zh-TW" sz="3000" smtClean="0">
                <a:latin typeface="Times New Roman" pitchFamily="18" charset="0"/>
                <a:ea typeface="PMingLiU" pitchFamily="18" charset="-120"/>
              </a:rPr>
              <a:t>Patients given blood or blood products may give a false positive result due to the transfer of antibody</a:t>
            </a:r>
            <a:endParaRPr lang="en-IN" sz="3000" smtClean="0">
              <a:latin typeface="Times New Roman" pitchFamily="18" charset="0"/>
              <a:ea typeface="PMingLiU" pitchFamily="18" charset="-120"/>
            </a:endParaRPr>
          </a:p>
        </p:txBody>
      </p:sp>
      <p:pic>
        <p:nvPicPr>
          <p:cNvPr id="80900"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172450" y="6092825"/>
            <a:ext cx="971550" cy="765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0901"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6AE8D25-FFD5-4F39-A8C7-B53A0348C3ED}" type="datetime1">
              <a:rPr lang="en-US"/>
              <a:pPr eaLnBrk="1" hangingPunct="1"/>
              <a:t>11/11/2014</a:t>
            </a:fld>
            <a:endParaRPr lang="en-US"/>
          </a:p>
        </p:txBody>
      </p:sp>
      <p:sp>
        <p:nvSpPr>
          <p:cNvPr id="80902"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80903"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C9503EE-F833-45C1-B1FF-E8387BD4103D}" type="slidenum">
              <a:rPr lang="en-GB" smtClean="0"/>
              <a:pPr eaLnBrk="1" hangingPunct="1"/>
              <a:t>77</a:t>
            </a:fld>
            <a:endParaRPr lang="en-GB" smtClean="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ChangeArrowheads="1"/>
          </p:cNvSpPr>
          <p:nvPr>
            <p:ph type="title"/>
          </p:nvPr>
        </p:nvSpPr>
        <p:spPr/>
        <p:txBody>
          <a:bodyPr/>
          <a:lstStyle/>
          <a:p>
            <a:pPr>
              <a:defRPr/>
            </a:pPr>
            <a:r>
              <a:rPr lang="en-US" altLang="zh-TW" sz="3600" b="1" dirty="0">
                <a:solidFill>
                  <a:srgbClr val="FF0000"/>
                </a:solidFill>
                <a:effectLst>
                  <a:outerShdw blurRad="38100" dist="38100" dir="2700000" algn="tl">
                    <a:srgbClr val="000000">
                      <a:alpha val="43137"/>
                    </a:srgbClr>
                  </a:outerShdw>
                </a:effectLst>
                <a:ea typeface="PMingLiU" pitchFamily="18" charset="-120"/>
              </a:rPr>
              <a:t>Variables that affect the quality of </a:t>
            </a:r>
            <a:r>
              <a:rPr lang="en-US" altLang="zh-TW" sz="3600" b="1" dirty="0" smtClean="0">
                <a:solidFill>
                  <a:srgbClr val="FF0000"/>
                </a:solidFill>
                <a:effectLst>
                  <a:outerShdw blurRad="38100" dist="38100" dir="2700000" algn="tl">
                    <a:srgbClr val="000000">
                      <a:alpha val="43137"/>
                    </a:srgbClr>
                  </a:outerShdw>
                </a:effectLst>
                <a:ea typeface="PMingLiU" pitchFamily="18" charset="-120"/>
              </a:rPr>
              <a:t>results in Agglutination Tests</a:t>
            </a:r>
            <a:endParaRPr lang="en-US" altLang="zh-TW" sz="3600" b="1" dirty="0">
              <a:solidFill>
                <a:srgbClr val="FF0000"/>
              </a:solidFill>
              <a:effectLst>
                <a:outerShdw blurRad="38100" dist="38100" dir="2700000" algn="tl">
                  <a:srgbClr val="000000">
                    <a:alpha val="43137"/>
                  </a:srgbClr>
                </a:outerShdw>
              </a:effectLst>
              <a:ea typeface="PMingLiU" pitchFamily="18" charset="-120"/>
            </a:endParaRPr>
          </a:p>
        </p:txBody>
      </p:sp>
      <p:sp>
        <p:nvSpPr>
          <p:cNvPr id="81923" name="Rectangle 3"/>
          <p:cNvSpPr>
            <a:spLocks noGrp="1" noChangeArrowheads="1"/>
          </p:cNvSpPr>
          <p:nvPr>
            <p:ph type="body" idx="1"/>
          </p:nvPr>
        </p:nvSpPr>
        <p:spPr>
          <a:xfrm>
            <a:off x="468313" y="1557338"/>
            <a:ext cx="8218487" cy="4691062"/>
          </a:xfrm>
        </p:spPr>
        <p:txBody>
          <a:bodyPr/>
          <a:lstStyle/>
          <a:p>
            <a:pPr marL="381000" lvl="2" indent="284163" algn="just">
              <a:buSzPct val="60000"/>
              <a:tabLst>
                <a:tab pos="665163" algn="l"/>
              </a:tabLst>
            </a:pPr>
            <a:r>
              <a:rPr lang="en-US" altLang="zh-TW" sz="2800" smtClean="0">
                <a:latin typeface="Times New Roman" pitchFamily="18" charset="0"/>
                <a:ea typeface="PMingLiU" pitchFamily="18" charset="-120"/>
              </a:rPr>
              <a:t>The educational background and training of the 		laboratory personnel</a:t>
            </a:r>
          </a:p>
          <a:p>
            <a:pPr marL="381000" lvl="2" indent="284163">
              <a:buSzPct val="60000"/>
              <a:tabLst>
                <a:tab pos="665163" algn="l"/>
              </a:tabLst>
            </a:pPr>
            <a:r>
              <a:rPr lang="en-US" altLang="zh-TW" sz="2800" smtClean="0">
                <a:latin typeface="Times New Roman" pitchFamily="18" charset="0"/>
                <a:ea typeface="PMingLiU" pitchFamily="18" charset="-120"/>
              </a:rPr>
              <a:t>The condition of the specimens</a:t>
            </a:r>
          </a:p>
          <a:p>
            <a:pPr marL="381000" lvl="2" indent="284163">
              <a:buSzPct val="60000"/>
              <a:tabLst>
                <a:tab pos="665163" algn="l"/>
              </a:tabLst>
            </a:pPr>
            <a:r>
              <a:rPr lang="en-US" altLang="zh-TW" sz="2800" smtClean="0">
                <a:latin typeface="Times New Roman" pitchFamily="18" charset="0"/>
                <a:ea typeface="PMingLiU" pitchFamily="18" charset="-120"/>
              </a:rPr>
              <a:t>The controls used in the test runs</a:t>
            </a:r>
          </a:p>
          <a:p>
            <a:pPr marL="381000" lvl="2" indent="284163">
              <a:buSzPct val="60000"/>
              <a:tabLst>
                <a:tab pos="665163" algn="l"/>
              </a:tabLst>
            </a:pPr>
            <a:r>
              <a:rPr lang="en-US" altLang="zh-TW" sz="2800" smtClean="0">
                <a:latin typeface="Times New Roman" pitchFamily="18" charset="0"/>
                <a:ea typeface="PMingLiU" pitchFamily="18" charset="-120"/>
              </a:rPr>
              <a:t>Reagents</a:t>
            </a:r>
          </a:p>
          <a:p>
            <a:pPr marL="381000" lvl="2" indent="284163">
              <a:buSzPct val="60000"/>
              <a:tabLst>
                <a:tab pos="665163" algn="l"/>
              </a:tabLst>
            </a:pPr>
            <a:r>
              <a:rPr lang="en-US" altLang="zh-TW" sz="2800" smtClean="0">
                <a:latin typeface="Times New Roman" pitchFamily="18" charset="0"/>
                <a:ea typeface="PMingLiU" pitchFamily="18" charset="-120"/>
              </a:rPr>
              <a:t>Equipment</a:t>
            </a:r>
          </a:p>
          <a:p>
            <a:pPr marL="381000" lvl="2" indent="284163">
              <a:buSzPct val="60000"/>
              <a:tabLst>
                <a:tab pos="665163" algn="l"/>
              </a:tabLst>
            </a:pPr>
            <a:r>
              <a:rPr lang="en-US" altLang="zh-TW" sz="2800" smtClean="0">
                <a:latin typeface="Times New Roman" pitchFamily="18" charset="0"/>
                <a:ea typeface="PMingLiU" pitchFamily="18" charset="-120"/>
              </a:rPr>
              <a:t>The interpretation of the results</a:t>
            </a:r>
          </a:p>
          <a:p>
            <a:pPr marL="381000" lvl="2" indent="284163">
              <a:buSzPct val="60000"/>
              <a:tabLst>
                <a:tab pos="665163" algn="l"/>
              </a:tabLst>
            </a:pPr>
            <a:r>
              <a:rPr lang="en-US" altLang="zh-TW" sz="2800" smtClean="0">
                <a:latin typeface="Times New Roman" pitchFamily="18" charset="0"/>
                <a:ea typeface="PMingLiU" pitchFamily="18" charset="-120"/>
              </a:rPr>
              <a:t>The transcription of results</a:t>
            </a:r>
          </a:p>
          <a:p>
            <a:pPr marL="381000" lvl="2" indent="284163">
              <a:buSzPct val="60000"/>
              <a:tabLst>
                <a:tab pos="665163" algn="l"/>
              </a:tabLst>
            </a:pPr>
            <a:r>
              <a:rPr lang="en-US" altLang="zh-TW" sz="2800" smtClean="0">
                <a:latin typeface="Times New Roman" pitchFamily="18" charset="0"/>
                <a:ea typeface="PMingLiU" pitchFamily="18" charset="-120"/>
              </a:rPr>
              <a:t>The reporting of results</a:t>
            </a:r>
            <a:endParaRPr lang="en-US" altLang="zh-TW" sz="2800" smtClean="0">
              <a:ea typeface="PMingLiU" pitchFamily="18" charset="-120"/>
            </a:endParaRPr>
          </a:p>
        </p:txBody>
      </p:sp>
      <p:sp>
        <p:nvSpPr>
          <p:cNvPr id="81924"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408EC21-CA70-4DA9-8BBB-632A032EAFFD}" type="datetime1">
              <a:rPr lang="en-US"/>
              <a:pPr eaLnBrk="1" hangingPunct="1"/>
              <a:t>11/11/2014</a:t>
            </a:fld>
            <a:endParaRPr lang="en-US"/>
          </a:p>
        </p:txBody>
      </p:sp>
      <p:sp>
        <p:nvSpPr>
          <p:cNvPr id="81925"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81926"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D3381BB-4819-419E-BA0B-F39E08E569D6}" type="slidenum">
              <a:rPr lang="en-GB" smtClean="0"/>
              <a:pPr eaLnBrk="1" hangingPunct="1"/>
              <a:t>78</a:t>
            </a:fld>
            <a:endParaRPr lang="en-GB" smtClean="0"/>
          </a:p>
        </p:txBody>
      </p:sp>
      <p:pic>
        <p:nvPicPr>
          <p:cNvPr id="81927" name="Picture 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084168" y="2996952"/>
            <a:ext cx="2678038" cy="28083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altLang="zh-TW" sz="4800" b="1" smtClean="0">
                <a:solidFill>
                  <a:srgbClr val="FF0000"/>
                </a:solidFill>
                <a:ea typeface="PMingLiU" pitchFamily="18" charset="-120"/>
              </a:rPr>
              <a:t>Errors in measurement</a:t>
            </a:r>
            <a:endParaRPr lang="en-US" altLang="zh-TW" sz="4800" b="1" u="sng" smtClean="0">
              <a:solidFill>
                <a:srgbClr val="FF0000"/>
              </a:solidFill>
              <a:ea typeface="PMingLiU" pitchFamily="18" charset="-120"/>
            </a:endParaRPr>
          </a:p>
        </p:txBody>
      </p:sp>
      <p:sp>
        <p:nvSpPr>
          <p:cNvPr id="82947" name="Rectangle 3"/>
          <p:cNvSpPr>
            <a:spLocks noGrp="1" noChangeArrowheads="1"/>
          </p:cNvSpPr>
          <p:nvPr>
            <p:ph type="body" idx="1"/>
          </p:nvPr>
        </p:nvSpPr>
        <p:spPr>
          <a:xfrm>
            <a:off x="323850" y="1412875"/>
            <a:ext cx="8569325" cy="4987925"/>
          </a:xfrm>
        </p:spPr>
        <p:txBody>
          <a:bodyPr/>
          <a:lstStyle/>
          <a:p>
            <a:pPr algn="just"/>
            <a:r>
              <a:rPr lang="en-US" altLang="zh-TW" b="1" smtClean="0">
                <a:solidFill>
                  <a:srgbClr val="FF0000"/>
                </a:solidFill>
                <a:latin typeface="Times New Roman" pitchFamily="18" charset="0"/>
                <a:ea typeface="PMingLiU" pitchFamily="18" charset="-120"/>
              </a:rPr>
              <a:t>True value</a:t>
            </a:r>
            <a:r>
              <a:rPr lang="en-US" altLang="zh-TW" smtClean="0">
                <a:solidFill>
                  <a:srgbClr val="FF0000"/>
                </a:solidFill>
                <a:latin typeface="Times New Roman" pitchFamily="18" charset="0"/>
                <a:ea typeface="PMingLiU" pitchFamily="18" charset="-120"/>
              </a:rPr>
              <a:t> </a:t>
            </a:r>
            <a:r>
              <a:rPr lang="en-US" altLang="zh-TW" smtClean="0">
                <a:latin typeface="Times New Roman" pitchFamily="18" charset="0"/>
                <a:ea typeface="PMingLiU" pitchFamily="18" charset="-120"/>
              </a:rPr>
              <a:t>- this is an ideal concept which cannot be achieved.</a:t>
            </a:r>
          </a:p>
          <a:p>
            <a:pPr algn="just"/>
            <a:endParaRPr lang="en-US" altLang="zh-TW" sz="1000" smtClean="0">
              <a:latin typeface="Times New Roman" pitchFamily="18" charset="0"/>
              <a:ea typeface="PMingLiU" pitchFamily="18" charset="-120"/>
            </a:endParaRPr>
          </a:p>
          <a:p>
            <a:pPr algn="just"/>
            <a:r>
              <a:rPr lang="en-US" altLang="zh-TW" b="1" smtClean="0">
                <a:solidFill>
                  <a:srgbClr val="FF0000"/>
                </a:solidFill>
                <a:latin typeface="Times New Roman" pitchFamily="18" charset="0"/>
                <a:ea typeface="PMingLiU" pitchFamily="18" charset="-120"/>
              </a:rPr>
              <a:t>Accepted true value</a:t>
            </a:r>
            <a:r>
              <a:rPr lang="en-US" altLang="zh-TW" b="1" smtClean="0">
                <a:latin typeface="Times New Roman" pitchFamily="18" charset="0"/>
                <a:ea typeface="PMingLiU" pitchFamily="18" charset="-120"/>
              </a:rPr>
              <a:t> </a:t>
            </a:r>
            <a:r>
              <a:rPr lang="en-US" altLang="zh-TW" smtClean="0">
                <a:latin typeface="Times New Roman" pitchFamily="18" charset="0"/>
                <a:ea typeface="PMingLiU" pitchFamily="18" charset="-120"/>
              </a:rPr>
              <a:t>- the value approximating the true value, the difference between the two values is negligible.</a:t>
            </a:r>
          </a:p>
          <a:p>
            <a:pPr algn="just"/>
            <a:endParaRPr lang="en-US" altLang="zh-TW" sz="1000" smtClean="0">
              <a:latin typeface="Times New Roman" pitchFamily="18" charset="0"/>
              <a:ea typeface="PMingLiU" pitchFamily="18" charset="-120"/>
            </a:endParaRPr>
          </a:p>
          <a:p>
            <a:pPr algn="just"/>
            <a:r>
              <a:rPr lang="en-US" altLang="zh-TW" b="1" smtClean="0">
                <a:solidFill>
                  <a:srgbClr val="FF0000"/>
                </a:solidFill>
                <a:latin typeface="Times New Roman" pitchFamily="18" charset="0"/>
                <a:ea typeface="PMingLiU" pitchFamily="18" charset="-120"/>
              </a:rPr>
              <a:t>Error</a:t>
            </a:r>
            <a:r>
              <a:rPr lang="en-US" altLang="zh-TW" smtClean="0">
                <a:latin typeface="Times New Roman" pitchFamily="18" charset="0"/>
                <a:ea typeface="PMingLiU" pitchFamily="18" charset="-120"/>
              </a:rPr>
              <a:t> - the discrepancy between the result of a measurement and the true (or accepted true value).</a:t>
            </a:r>
            <a:endParaRPr lang="en-US" altLang="zh-TW" sz="4000" smtClean="0">
              <a:latin typeface="Times New Roman" pitchFamily="18" charset="0"/>
              <a:ea typeface="PMingLiU" pitchFamily="18" charset="-120"/>
            </a:endParaRPr>
          </a:p>
          <a:p>
            <a:endParaRPr lang="en-US" altLang="zh-TW" smtClean="0">
              <a:ea typeface="PMingLiU" pitchFamily="18" charset="-120"/>
            </a:endParaRPr>
          </a:p>
        </p:txBody>
      </p:sp>
      <p:sp>
        <p:nvSpPr>
          <p:cNvPr id="82948"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A54E41A-D09C-4F68-899C-484386DEC003}" type="datetime1">
              <a:rPr lang="en-US"/>
              <a:pPr eaLnBrk="1" hangingPunct="1"/>
              <a:t>11/11/2014</a:t>
            </a:fld>
            <a:endParaRPr lang="en-US"/>
          </a:p>
        </p:txBody>
      </p:sp>
      <p:sp>
        <p:nvSpPr>
          <p:cNvPr id="82949"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82950"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EECADA-7EA9-488E-8540-8DF8FA4A4CDF}" type="slidenum">
              <a:rPr lang="en-GB" smtClean="0"/>
              <a:pPr eaLnBrk="1" hangingPunct="1"/>
              <a:t>79</a:t>
            </a:fld>
            <a:endParaRPr lang="en-GB"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sz="5400" b="1" smtClean="0">
                <a:solidFill>
                  <a:srgbClr val="FF0000"/>
                </a:solidFill>
              </a:rPr>
              <a:t>Agglutination</a:t>
            </a:r>
            <a:endParaRPr lang="en-US" sz="5400" smtClean="0">
              <a:solidFill>
                <a:srgbClr val="FF0000"/>
              </a:solidFill>
            </a:endParaRPr>
          </a:p>
        </p:txBody>
      </p:sp>
      <p:sp>
        <p:nvSpPr>
          <p:cNvPr id="9219" name="Content Placeholder 2"/>
          <p:cNvSpPr>
            <a:spLocks noGrp="1"/>
          </p:cNvSpPr>
          <p:nvPr>
            <p:ph idx="1"/>
          </p:nvPr>
        </p:nvSpPr>
        <p:spPr/>
        <p:txBody>
          <a:bodyPr/>
          <a:lstStyle/>
          <a:p>
            <a:pPr eaLnBrk="1" hangingPunct="1">
              <a:defRPr/>
            </a:pPr>
            <a:r>
              <a:rPr lang="en-US" sz="4400" b="1" dirty="0" smtClean="0">
                <a:solidFill>
                  <a:srgbClr val="FF0000"/>
                </a:solidFill>
                <a:effectLst>
                  <a:outerShdw blurRad="38100" dist="38100" dir="2700000" algn="tl">
                    <a:srgbClr val="000000">
                      <a:alpha val="43137"/>
                    </a:srgbClr>
                  </a:outerShdw>
                </a:effectLst>
              </a:rPr>
              <a:t>Types of particles that participate in such reactions:</a:t>
            </a:r>
            <a:endParaRPr lang="en-US" sz="4000" b="1" dirty="0" smtClean="0">
              <a:solidFill>
                <a:srgbClr val="FF0000"/>
              </a:solidFill>
              <a:effectLst>
                <a:outerShdw blurRad="38100" dist="38100" dir="2700000" algn="tl">
                  <a:srgbClr val="000000">
                    <a:alpha val="43137"/>
                  </a:srgbClr>
                </a:outerShdw>
              </a:effectLst>
            </a:endParaRPr>
          </a:p>
          <a:p>
            <a:pPr lvl="1" eaLnBrk="1" hangingPunct="1">
              <a:defRPr/>
            </a:pPr>
            <a:r>
              <a:rPr lang="en-US" sz="4000" dirty="0" smtClean="0"/>
              <a:t>Erythrocytes</a:t>
            </a:r>
          </a:p>
          <a:p>
            <a:pPr lvl="1" eaLnBrk="1" hangingPunct="1">
              <a:defRPr/>
            </a:pPr>
            <a:r>
              <a:rPr lang="en-US" sz="4000" dirty="0" smtClean="0"/>
              <a:t>Bacterial cells</a:t>
            </a:r>
          </a:p>
          <a:p>
            <a:pPr lvl="1" eaLnBrk="1" hangingPunct="1">
              <a:defRPr/>
            </a:pPr>
            <a:r>
              <a:rPr lang="en-US" sz="4000" dirty="0" smtClean="0"/>
              <a:t>Inert carriers such as latex particles</a:t>
            </a:r>
          </a:p>
        </p:txBody>
      </p:sp>
      <p:sp>
        <p:nvSpPr>
          <p:cNvPr id="10244"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BA1790E-7EAC-4E1A-A51C-D1F0176E4FA8}" type="datetime1">
              <a:rPr lang="en-US"/>
              <a:pPr eaLnBrk="1" hangingPunct="1"/>
              <a:t>11/11/2014</a:t>
            </a:fld>
            <a:endParaRPr lang="en-US"/>
          </a:p>
        </p:txBody>
      </p:sp>
      <p:sp>
        <p:nvSpPr>
          <p:cNvPr id="10245"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10246"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399CEEF-9698-49B8-9F30-9F5A38BED8F9}" type="slidenum">
              <a:rPr lang="en-GB" smtClean="0"/>
              <a:pPr eaLnBrk="1" hangingPunct="1"/>
              <a:t>8</a:t>
            </a:fld>
            <a:endParaRPr lang="en-GB" smtClean="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en-US" altLang="zh-TW" sz="6000" b="1" smtClean="0">
                <a:solidFill>
                  <a:srgbClr val="FF0000"/>
                </a:solidFill>
                <a:ea typeface="PMingLiU" pitchFamily="18" charset="-120"/>
              </a:rPr>
              <a:t>Random Error</a:t>
            </a:r>
            <a:endParaRPr lang="en-US" altLang="zh-TW" b="1" u="sng" smtClean="0">
              <a:solidFill>
                <a:srgbClr val="FF0000"/>
              </a:solidFill>
              <a:ea typeface="PMingLiU" pitchFamily="18" charset="-120"/>
            </a:endParaRPr>
          </a:p>
        </p:txBody>
      </p:sp>
      <p:sp>
        <p:nvSpPr>
          <p:cNvPr id="83971" name="Rectangle 3"/>
          <p:cNvSpPr>
            <a:spLocks noGrp="1" noChangeArrowheads="1"/>
          </p:cNvSpPr>
          <p:nvPr>
            <p:ph type="body" idx="1"/>
          </p:nvPr>
        </p:nvSpPr>
        <p:spPr>
          <a:xfrm>
            <a:off x="250825" y="1484313"/>
            <a:ext cx="8497888" cy="4840287"/>
          </a:xfrm>
        </p:spPr>
        <p:txBody>
          <a:bodyPr/>
          <a:lstStyle/>
          <a:p>
            <a:pPr marL="571500" lvl="2" indent="-342900" algn="just">
              <a:spcBef>
                <a:spcPct val="35000"/>
              </a:spcBef>
              <a:buSzPct val="60000"/>
            </a:pPr>
            <a:r>
              <a:rPr lang="en-US" altLang="zh-TW" smtClean="0">
                <a:latin typeface="Times New Roman" pitchFamily="18" charset="0"/>
                <a:ea typeface="PMingLiU" pitchFamily="18" charset="-120"/>
              </a:rPr>
              <a:t>An error which varies in an unpredictable manner, in magnitude and sign, when a large number of measurements of the same quantity are made under effectively identical conditions. </a:t>
            </a:r>
          </a:p>
          <a:p>
            <a:pPr marL="571500" lvl="2" indent="-342900" algn="just">
              <a:spcBef>
                <a:spcPct val="35000"/>
              </a:spcBef>
              <a:buSzPct val="60000"/>
            </a:pPr>
            <a:r>
              <a:rPr lang="en-US" altLang="zh-TW" smtClean="0">
                <a:latin typeface="Times New Roman" pitchFamily="18" charset="0"/>
                <a:ea typeface="PMingLiU" pitchFamily="18" charset="-120"/>
              </a:rPr>
              <a:t>Random errors create a characteristic spread of results for any test method and cannot be accounted for by applying corrections. Random errors are difficult to eliminate but repetition reduces the influences of random errors. </a:t>
            </a:r>
          </a:p>
          <a:p>
            <a:pPr marL="571500" lvl="2" indent="-342900" algn="just">
              <a:spcBef>
                <a:spcPct val="35000"/>
              </a:spcBef>
              <a:buSzPct val="60000"/>
            </a:pPr>
            <a:r>
              <a:rPr lang="en-US" altLang="zh-TW" smtClean="0">
                <a:latin typeface="Times New Roman" pitchFamily="18" charset="0"/>
                <a:ea typeface="PMingLiU" pitchFamily="18" charset="-120"/>
              </a:rPr>
              <a:t>Examples of random errors include errors in pipetting and changes in incubation period. Random errors can be minimized by training, supervision and adherence to standard operating procedures.</a:t>
            </a:r>
            <a:endParaRPr lang="en-US" altLang="zh-TW" smtClean="0">
              <a:ea typeface="PMingLiU" pitchFamily="18" charset="-120"/>
            </a:endParaRPr>
          </a:p>
          <a:p>
            <a:pPr marL="0" indent="0"/>
            <a:endParaRPr lang="en-US" altLang="zh-TW" sz="2400" smtClean="0">
              <a:ea typeface="PMingLiU" pitchFamily="18" charset="-120"/>
            </a:endParaRPr>
          </a:p>
        </p:txBody>
      </p:sp>
      <p:sp>
        <p:nvSpPr>
          <p:cNvPr id="83972"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A413056-7FE7-40DA-8BF5-BCFCC5DDD3A9}" type="datetime1">
              <a:rPr lang="en-US"/>
              <a:pPr eaLnBrk="1" hangingPunct="1"/>
              <a:t>11/11/2014</a:t>
            </a:fld>
            <a:endParaRPr lang="en-US"/>
          </a:p>
        </p:txBody>
      </p:sp>
      <p:sp>
        <p:nvSpPr>
          <p:cNvPr id="83973"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83974"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FA17D11-A909-4767-B5DB-ED92D6E6820E}" type="slidenum">
              <a:rPr lang="en-GB" smtClean="0"/>
              <a:pPr eaLnBrk="1" hangingPunct="1"/>
              <a:t>80</a:t>
            </a:fld>
            <a:endParaRPr lang="en-GB" smtClean="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altLang="zh-TW" sz="5400" b="1" smtClean="0">
                <a:solidFill>
                  <a:srgbClr val="FF0000"/>
                </a:solidFill>
                <a:ea typeface="PMingLiU" pitchFamily="18" charset="-120"/>
              </a:rPr>
              <a:t>Systematic Error</a:t>
            </a:r>
            <a:endParaRPr lang="en-US" altLang="zh-TW" sz="4000" b="1" u="sng" smtClean="0">
              <a:solidFill>
                <a:srgbClr val="FF0000"/>
              </a:solidFill>
              <a:ea typeface="PMingLiU" pitchFamily="18" charset="-120"/>
            </a:endParaRPr>
          </a:p>
        </p:txBody>
      </p:sp>
      <p:sp>
        <p:nvSpPr>
          <p:cNvPr id="84995" name="Rectangle 3"/>
          <p:cNvSpPr>
            <a:spLocks noGrp="1" noChangeArrowheads="1"/>
          </p:cNvSpPr>
          <p:nvPr>
            <p:ph type="body" idx="1"/>
          </p:nvPr>
        </p:nvSpPr>
        <p:spPr>
          <a:xfrm>
            <a:off x="250825" y="1484313"/>
            <a:ext cx="8424863" cy="4764087"/>
          </a:xfrm>
        </p:spPr>
        <p:txBody>
          <a:bodyPr/>
          <a:lstStyle/>
          <a:p>
            <a:pPr marL="0" indent="0" algn="just">
              <a:lnSpc>
                <a:spcPct val="80000"/>
              </a:lnSpc>
              <a:buFontTx/>
              <a:buNone/>
            </a:pPr>
            <a:endParaRPr lang="zh-TW" altLang="en-US" sz="400" b="1" u="sng" smtClean="0">
              <a:ea typeface="PMingLiU" pitchFamily="18" charset="-120"/>
            </a:endParaRPr>
          </a:p>
          <a:p>
            <a:pPr marL="571500" lvl="2" indent="-342900" algn="just">
              <a:lnSpc>
                <a:spcPct val="80000"/>
              </a:lnSpc>
              <a:spcBef>
                <a:spcPct val="50000"/>
              </a:spcBef>
              <a:buSzPct val="60000"/>
            </a:pPr>
            <a:r>
              <a:rPr lang="en-US" altLang="zh-TW" sz="2800" smtClean="0">
                <a:latin typeface="Times New Roman" pitchFamily="18" charset="0"/>
                <a:ea typeface="PMingLiU" pitchFamily="18" charset="-120"/>
              </a:rPr>
              <a:t>An error which, in the course of a number of measurements of the same value of a given quantity, remains constant when measurements are made under the same conditions, or varies according to a definite law when conditions change. </a:t>
            </a:r>
          </a:p>
          <a:p>
            <a:pPr marL="571500" lvl="2" indent="-342900" algn="just">
              <a:lnSpc>
                <a:spcPct val="80000"/>
              </a:lnSpc>
              <a:spcBef>
                <a:spcPct val="50000"/>
              </a:spcBef>
              <a:buSzPct val="60000"/>
            </a:pPr>
            <a:r>
              <a:rPr lang="en-US" altLang="zh-TW" sz="2800" smtClean="0">
                <a:latin typeface="Times New Roman" pitchFamily="18" charset="0"/>
                <a:ea typeface="PMingLiU" pitchFamily="18" charset="-120"/>
              </a:rPr>
              <a:t>Systematic errors create a characteristic bias in the test results and can be accounted for by applying a correction. </a:t>
            </a:r>
          </a:p>
          <a:p>
            <a:pPr marL="571500" lvl="2" indent="-342900" algn="just">
              <a:lnSpc>
                <a:spcPct val="80000"/>
              </a:lnSpc>
              <a:spcBef>
                <a:spcPct val="50000"/>
              </a:spcBef>
              <a:buSzPct val="60000"/>
            </a:pPr>
            <a:r>
              <a:rPr lang="en-US" altLang="zh-TW" sz="2800" smtClean="0">
                <a:latin typeface="Times New Roman" pitchFamily="18" charset="0"/>
                <a:ea typeface="PMingLiU" pitchFamily="18" charset="-120"/>
              </a:rPr>
              <a:t>Systematic errors may be induced by factors such as variations in incubation temperature, blockage of plate washer, change in the reagent batch or modifications in testing method.</a:t>
            </a:r>
            <a:endParaRPr lang="en-US" altLang="zh-TW" sz="2800" smtClean="0">
              <a:ea typeface="PMingLiU" pitchFamily="18" charset="-120"/>
            </a:endParaRPr>
          </a:p>
          <a:p>
            <a:pPr marL="0" indent="0">
              <a:lnSpc>
                <a:spcPct val="80000"/>
              </a:lnSpc>
            </a:pPr>
            <a:endParaRPr lang="en-US" altLang="zh-TW" sz="2800" smtClean="0">
              <a:ea typeface="PMingLiU" pitchFamily="18" charset="-120"/>
            </a:endParaRPr>
          </a:p>
        </p:txBody>
      </p:sp>
      <p:sp>
        <p:nvSpPr>
          <p:cNvPr id="84996"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CBB2258-2EE7-46D8-B201-DC9BA26A6DE2}" type="datetime1">
              <a:rPr lang="en-US"/>
              <a:pPr eaLnBrk="1" hangingPunct="1"/>
              <a:t>11/11/2014</a:t>
            </a:fld>
            <a:endParaRPr lang="en-US"/>
          </a:p>
        </p:txBody>
      </p:sp>
      <p:sp>
        <p:nvSpPr>
          <p:cNvPr id="84997"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
        <p:nvSpPr>
          <p:cNvPr id="84998"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7B67D62-D944-410A-949F-13D2BFD5B415}" type="slidenum">
              <a:rPr lang="en-GB" smtClean="0"/>
              <a:pPr eaLnBrk="1" hangingPunct="1"/>
              <a:t>81</a:t>
            </a:fld>
            <a:endParaRPr lang="en-GB" smtClean="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en-US" b="1" smtClean="0">
                <a:solidFill>
                  <a:srgbClr val="FF0000"/>
                </a:solidFill>
              </a:rPr>
              <a:t>Automations for Agglutination</a:t>
            </a:r>
            <a:endParaRPr lang="en-IN" b="1" smtClean="0">
              <a:solidFill>
                <a:srgbClr val="FF0000"/>
              </a:solidFill>
            </a:endParaRPr>
          </a:p>
        </p:txBody>
      </p:sp>
      <p:sp>
        <p:nvSpPr>
          <p:cNvPr id="86019" name="Rectangle 3"/>
          <p:cNvSpPr>
            <a:spLocks noGrp="1" noChangeArrowheads="1"/>
          </p:cNvSpPr>
          <p:nvPr>
            <p:ph type="body" sz="half" idx="1"/>
          </p:nvPr>
        </p:nvSpPr>
        <p:spPr/>
        <p:txBody>
          <a:bodyPr/>
          <a:lstStyle/>
          <a:p>
            <a:pPr>
              <a:lnSpc>
                <a:spcPct val="80000"/>
              </a:lnSpc>
            </a:pPr>
            <a:r>
              <a:rPr lang="en-IN" sz="2400" dirty="0" smtClean="0"/>
              <a:t>One of the first successful attempts to automate antibody tests was made by </a:t>
            </a:r>
            <a:r>
              <a:rPr lang="en-IN" sz="2400" dirty="0" err="1" smtClean="0"/>
              <a:t>Weitz</a:t>
            </a:r>
            <a:r>
              <a:rPr lang="en-IN" sz="2400" dirty="0" smtClean="0"/>
              <a:t> (1967) at the Lister Institute, London. The apparatus developed by </a:t>
            </a:r>
            <a:r>
              <a:rPr lang="en-IN" sz="2400" dirty="0" err="1" smtClean="0"/>
              <a:t>Weitz</a:t>
            </a:r>
            <a:r>
              <a:rPr lang="en-IN" sz="2400" dirty="0" smtClean="0"/>
              <a:t>  allowed the performance of up to 12 titrations in a single operation, with even less manipulation than that required for a single test done by a more conventional technique. </a:t>
            </a:r>
          </a:p>
        </p:txBody>
      </p:sp>
      <p:pic>
        <p:nvPicPr>
          <p:cNvPr id="86020" name="Picture 4"/>
          <p:cNvPicPr>
            <a:picLocks noGrp="1" noChangeAspect="1" noChangeArrowheads="1"/>
          </p:cNvPicPr>
          <p:nvPr>
            <p:ph sz="half" idx="2"/>
          </p:nvPr>
        </p:nvPicPr>
        <p:blipFill>
          <a:blip r:embed="rId2">
            <a:extLst>
              <a:ext uri="{28A0092B-C50C-407E-A947-70E740481C1C}">
                <a14:useLocalDpi xmlns:a14="http://schemas.microsoft.com/office/drawing/2010/main" xmlns="" val="0"/>
              </a:ext>
            </a:extLst>
          </a:blip>
          <a:srcRect/>
          <a:stretch>
            <a:fillRect/>
          </a:stretch>
        </p:blipFill>
        <p:spPr>
          <a:xfrm>
            <a:off x="4643438" y="1700213"/>
            <a:ext cx="4173537" cy="4494212"/>
          </a:xfrm>
        </p:spPr>
      </p:pic>
      <p:sp>
        <p:nvSpPr>
          <p:cNvPr id="86021"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3F08894-9D2F-4137-8E76-27889836D2CA}" type="datetime1">
              <a:rPr lang="en-US"/>
              <a:pPr eaLnBrk="1" hangingPunct="1"/>
              <a:t>11/11/2014</a:t>
            </a:fld>
            <a:endParaRPr lang="en-IN"/>
          </a:p>
        </p:txBody>
      </p:sp>
      <p:sp>
        <p:nvSpPr>
          <p:cNvPr id="86022"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IN" smtClean="0"/>
              <a:t>Dr.T.V.Rao MD</a:t>
            </a:r>
          </a:p>
        </p:txBody>
      </p:sp>
      <p:sp>
        <p:nvSpPr>
          <p:cNvPr id="86023"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0FE10BF-871F-485D-91AB-385195ADB34C}" type="slidenum">
              <a:rPr lang="en-IN" smtClean="0"/>
              <a:pPr eaLnBrk="1" hangingPunct="1"/>
              <a:t>82</a:t>
            </a:fld>
            <a:endParaRPr lang="en-IN" smtClean="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p:txBody>
          <a:bodyPr/>
          <a:lstStyle/>
          <a:p>
            <a:endParaRPr lang="en-IN" smtClean="0"/>
          </a:p>
        </p:txBody>
      </p:sp>
      <p:sp>
        <p:nvSpPr>
          <p:cNvPr id="87043" name="Content Placeholder 2"/>
          <p:cNvSpPr>
            <a:spLocks noGrp="1"/>
          </p:cNvSpPr>
          <p:nvPr>
            <p:ph idx="1"/>
          </p:nvPr>
        </p:nvSpPr>
        <p:spPr/>
        <p:txBody>
          <a:bodyPr/>
          <a:lstStyle/>
          <a:p>
            <a:endParaRPr lang="en-IN" smtClean="0"/>
          </a:p>
          <a:p>
            <a:pPr algn="ctr"/>
            <a:r>
              <a:rPr lang="en-IN" b="1" smtClean="0">
                <a:solidFill>
                  <a:srgbClr val="FF0000"/>
                </a:solidFill>
              </a:rPr>
              <a:t>Programme Created By Dr.T.V.Rao MD for Medical  Microbiologists in the Developing World</a:t>
            </a:r>
          </a:p>
          <a:p>
            <a:pPr algn="ctr"/>
            <a:r>
              <a:rPr lang="en-IN" b="1" smtClean="0">
                <a:solidFill>
                  <a:srgbClr val="00B050"/>
                </a:solidFill>
              </a:rPr>
              <a:t>Email</a:t>
            </a:r>
          </a:p>
          <a:p>
            <a:pPr algn="ctr"/>
            <a:r>
              <a:rPr lang="en-IN" smtClean="0">
                <a:solidFill>
                  <a:srgbClr val="002060"/>
                </a:solidFill>
              </a:rPr>
              <a:t>doctortvrao@gmail.com</a:t>
            </a:r>
          </a:p>
        </p:txBody>
      </p:sp>
      <p:sp>
        <p:nvSpPr>
          <p:cNvPr id="87044" name="Slide Number Placeholder 3"/>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5F87427-7859-4938-98BA-952C52CECF19}" type="slidenum">
              <a:rPr lang="en-GB" smtClean="0"/>
              <a:pPr eaLnBrk="1" hangingPunct="1"/>
              <a:t>83</a:t>
            </a:fld>
            <a:endParaRPr lang="en-GB" smtClean="0"/>
          </a:p>
        </p:txBody>
      </p:sp>
      <p:sp>
        <p:nvSpPr>
          <p:cNvPr id="87045" name="Date Placeholder 4"/>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4FE6D8C-B0EE-4090-B544-CE58D95CC028}" type="datetime1">
              <a:rPr lang="en-US"/>
              <a:pPr eaLnBrk="1" hangingPunct="1"/>
              <a:t>11/11/2014</a:t>
            </a:fld>
            <a:endParaRPr lang="en-US"/>
          </a:p>
        </p:txBody>
      </p:sp>
      <p:sp>
        <p:nvSpPr>
          <p:cNvPr id="87046" name="Footer Placeholder 5"/>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5"/>
          <p:cNvSpPr>
            <a:spLocks noGrp="1"/>
          </p:cNvSpPr>
          <p:nvPr>
            <p:ph type="sldNum" sz="quarter" idx="12"/>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5AC59AF-5543-419B-AB76-34854D169E7A}" type="slidenum">
              <a:rPr lang="en-GB" smtClean="0"/>
              <a:pPr eaLnBrk="1" hangingPunct="1"/>
              <a:t>9</a:t>
            </a:fld>
            <a:endParaRPr lang="en-GB" smtClean="0"/>
          </a:p>
        </p:txBody>
      </p:sp>
      <p:sp>
        <p:nvSpPr>
          <p:cNvPr id="11267" name="Rectangle 2"/>
          <p:cNvSpPr>
            <a:spLocks noGrp="1" noChangeArrowheads="1"/>
          </p:cNvSpPr>
          <p:nvPr>
            <p:ph type="title"/>
          </p:nvPr>
        </p:nvSpPr>
        <p:spPr/>
        <p:txBody>
          <a:bodyPr/>
          <a:lstStyle/>
          <a:p>
            <a:pPr eaLnBrk="1" hangingPunct="1"/>
            <a:r>
              <a:rPr lang="en-GB" sz="5400" b="1" smtClean="0">
                <a:solidFill>
                  <a:srgbClr val="FF0000"/>
                </a:solidFill>
              </a:rPr>
              <a:t>Agglutination tests</a:t>
            </a:r>
          </a:p>
        </p:txBody>
      </p:sp>
      <p:sp>
        <p:nvSpPr>
          <p:cNvPr id="11268" name="Rectangle 3"/>
          <p:cNvSpPr>
            <a:spLocks noGrp="1" noChangeArrowheads="1"/>
          </p:cNvSpPr>
          <p:nvPr>
            <p:ph type="body" idx="1"/>
          </p:nvPr>
        </p:nvSpPr>
        <p:spPr/>
        <p:txBody>
          <a:bodyPr/>
          <a:lstStyle/>
          <a:p>
            <a:pPr eaLnBrk="1" hangingPunct="1">
              <a:lnSpc>
                <a:spcPct val="90000"/>
              </a:lnSpc>
            </a:pPr>
            <a:r>
              <a:rPr lang="en-US" smtClean="0"/>
              <a:t>Antibodies can agglutinate multivalent particulate antigens, such as Red Blood Cells (RBCs) or bacteria</a:t>
            </a:r>
          </a:p>
          <a:p>
            <a:pPr eaLnBrk="1" hangingPunct="1">
              <a:lnSpc>
                <a:spcPct val="90000"/>
              </a:lnSpc>
            </a:pPr>
            <a:r>
              <a:rPr lang="en-US" smtClean="0"/>
              <a:t>Some viruses also have the ability to agglutinate with RBCs.</a:t>
            </a:r>
          </a:p>
          <a:p>
            <a:pPr eaLnBrk="1" hangingPunct="1">
              <a:lnSpc>
                <a:spcPct val="90000"/>
              </a:lnSpc>
            </a:pPr>
            <a:r>
              <a:rPr lang="en-US" smtClean="0"/>
              <a:t>This behavior is called </a:t>
            </a:r>
            <a:r>
              <a:rPr lang="en-GB" smtClean="0"/>
              <a:t>agglutination.</a:t>
            </a:r>
          </a:p>
          <a:p>
            <a:pPr eaLnBrk="1" hangingPunct="1">
              <a:lnSpc>
                <a:spcPct val="90000"/>
              </a:lnSpc>
            </a:pPr>
            <a:r>
              <a:rPr lang="en-GB" smtClean="0"/>
              <a:t>Serological tests based on agglutination are usually more sensitive than those based on precipitation</a:t>
            </a:r>
          </a:p>
        </p:txBody>
      </p:sp>
      <p:sp>
        <p:nvSpPr>
          <p:cNvPr id="11269" name="Date Placeholder 1"/>
          <p:cNvSpPr>
            <a:spLocks noGrp="1"/>
          </p:cNvSpPr>
          <p:nvPr>
            <p:ph type="dt" sz="quarter" idx="10"/>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63D8F44-946E-46F1-A0FC-913D488A5589}" type="datetime1">
              <a:rPr lang="en-US"/>
              <a:pPr eaLnBrk="1" hangingPunct="1"/>
              <a:t>11/11/2014</a:t>
            </a:fld>
            <a:endParaRPr lang="en-US"/>
          </a:p>
        </p:txBody>
      </p:sp>
      <p:sp>
        <p:nvSpPr>
          <p:cNvPr id="11270" name="Footer Placeholder 2"/>
          <p:cNvSpPr>
            <a:spLocks noGrp="1"/>
          </p:cNvSpPr>
          <p:nvPr>
            <p:ph type="ftr" sz="quarter" idx="11"/>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smtClean="0"/>
              <a:t>Dr.T.V.Rao MD</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HST_TIMELINE" val="3.8|16.3|22.9|31.6|50.5"/>
  <p:tag name="HST_TIMELINE_INTERVALS" val="|3.8|12.4|6.7|8.6"/>
  <p:tag name="TIMING" val="|3.8|12.4|6.7|8.6"/>
  <p:tag name="HST_ACTIVE_THIS_SESSION" val="NO"/>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255</TotalTime>
  <Words>3407</Words>
  <Application>Microsoft Office PowerPoint</Application>
  <PresentationFormat>Экран (4:3)</PresentationFormat>
  <Paragraphs>689</Paragraphs>
  <Slides>83</Slides>
  <Notes>23</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83</vt:i4>
      </vt:variant>
    </vt:vector>
  </HeadingPairs>
  <TitlesOfParts>
    <vt:vector size="85" baseType="lpstr">
      <vt:lpstr>Default Design</vt:lpstr>
      <vt:lpstr>Bitmap Image</vt:lpstr>
      <vt:lpstr>Agglutination Tests Principles and Practice</vt:lpstr>
      <vt:lpstr>Beginning of Serology</vt:lpstr>
      <vt:lpstr>Karl Landsteiner (1868-1943)</vt:lpstr>
      <vt:lpstr>Purpose of Serological Tests</vt:lpstr>
      <vt:lpstr>Serology</vt:lpstr>
      <vt:lpstr>Agglutination</vt:lpstr>
      <vt:lpstr>Agglutination</vt:lpstr>
      <vt:lpstr>Agglutination</vt:lpstr>
      <vt:lpstr>Agglutination tests</vt:lpstr>
      <vt:lpstr>Examples</vt:lpstr>
      <vt:lpstr>Steps in Agglutination</vt:lpstr>
      <vt:lpstr>SENSITIZATION</vt:lpstr>
      <vt:lpstr>Слайд 13</vt:lpstr>
      <vt:lpstr>Secondary Phenomenon  </vt:lpstr>
      <vt:lpstr>DIRECT AGGLUTINATION</vt:lpstr>
      <vt:lpstr>DIRECT AGGLUTINATION</vt:lpstr>
      <vt:lpstr>Слайд 17</vt:lpstr>
      <vt:lpstr>DIRECT AGGLUTINATION</vt:lpstr>
      <vt:lpstr>Slide Agglutination Test</vt:lpstr>
      <vt:lpstr>Слайд 20</vt:lpstr>
      <vt:lpstr>Slide Agglutination Test</vt:lpstr>
      <vt:lpstr>Tube Agglutination Test</vt:lpstr>
      <vt:lpstr>Слайд 23</vt:lpstr>
      <vt:lpstr>Tube Agglutination Test</vt:lpstr>
      <vt:lpstr>Passive Agglutination</vt:lpstr>
      <vt:lpstr>Passive Agglutination</vt:lpstr>
      <vt:lpstr>Passive Agglutination Test</vt:lpstr>
      <vt:lpstr>Слайд 28</vt:lpstr>
      <vt:lpstr> Quantitative Micro Hemagglutination Test (HA)</vt:lpstr>
      <vt:lpstr>Haemagglutination</vt:lpstr>
      <vt:lpstr>Haemagglutination</vt:lpstr>
      <vt:lpstr>Viral Haemagglutination</vt:lpstr>
      <vt:lpstr>Viral Hemagglutination</vt:lpstr>
      <vt:lpstr>Equivalence point:  (suitable proportion between the virus particles and RBCs)</vt:lpstr>
      <vt:lpstr> Negative control well (only RBCs+ buffer) (no Haemagglutinnins)                                                </vt:lpstr>
      <vt:lpstr>Readings The results </vt:lpstr>
      <vt:lpstr>Example of readings  </vt:lpstr>
      <vt:lpstr>Слайд 38</vt:lpstr>
      <vt:lpstr>WHAT DO WE NEED?</vt:lpstr>
      <vt:lpstr>PROCEDURE (CONTROLs) </vt:lpstr>
      <vt:lpstr>WASHING RBCs  </vt:lpstr>
      <vt:lpstr>Why do we have to wash RBCs?</vt:lpstr>
      <vt:lpstr>Washing process </vt:lpstr>
      <vt:lpstr>Procedure </vt:lpstr>
      <vt:lpstr>In the absence of anti-virus antibodies</vt:lpstr>
      <vt:lpstr>In the presence of anti-virus antibodies</vt:lpstr>
      <vt:lpstr>Слайд 47</vt:lpstr>
      <vt:lpstr>What is Antibody Titer</vt:lpstr>
      <vt:lpstr>Слайд 49</vt:lpstr>
      <vt:lpstr>Readings </vt:lpstr>
      <vt:lpstr>Coombs Test an Agglutination Test</vt:lpstr>
      <vt:lpstr>Coombs (Antiglobulin)Tests </vt:lpstr>
      <vt:lpstr>Coombs Test  Direct ant globulin test (also called the Coombs’ test, </vt:lpstr>
      <vt:lpstr>Coombs (Antiglobulin)Tests </vt:lpstr>
      <vt:lpstr>Application of Coombs (Antiglobulin)Tests </vt:lpstr>
      <vt:lpstr>REVERSE PASSIVE Agglutination Tests</vt:lpstr>
      <vt:lpstr>REVERSE PASSIVE Agglutination Tests</vt:lpstr>
      <vt:lpstr>Agglutination Inhibition</vt:lpstr>
      <vt:lpstr>Agglutination Inhibition Tests</vt:lpstr>
      <vt:lpstr>Agglutination Inhibition</vt:lpstr>
      <vt:lpstr>Co-agglutination</vt:lpstr>
      <vt:lpstr>Coagglutination</vt:lpstr>
      <vt:lpstr>Highly specific but not very sensitive in detecting small quantities of antigen </vt:lpstr>
      <vt:lpstr>Co agglutination Test</vt:lpstr>
      <vt:lpstr>Rickettsia and Serology</vt:lpstr>
      <vt:lpstr>Weil and Felix contribute for testing</vt:lpstr>
      <vt:lpstr>Weil-Felix reaction – A Heterophile agglutination Test</vt:lpstr>
      <vt:lpstr>Weil-Felix a Heterophile agglutination test</vt:lpstr>
      <vt:lpstr>Reading/Grading Agglutination Reactions </vt:lpstr>
      <vt:lpstr>Reading/Grading Agglutination Reactions </vt:lpstr>
      <vt:lpstr>Слайд 71</vt:lpstr>
      <vt:lpstr>Слайд 72</vt:lpstr>
      <vt:lpstr>Interpretations in Weil-Felix reaction </vt:lpstr>
      <vt:lpstr>Weil-Felix test indicated in when patients present with rashes</vt:lpstr>
      <vt:lpstr>Latex Agglutination </vt:lpstr>
      <vt:lpstr>Coagulation and Liposome-enhanced testing </vt:lpstr>
      <vt:lpstr>Problems with Serology Other Health conditions interfere</vt:lpstr>
      <vt:lpstr>Variables that affect the quality of results in Agglutination Tests</vt:lpstr>
      <vt:lpstr>Errors in measurement</vt:lpstr>
      <vt:lpstr>Random Error</vt:lpstr>
      <vt:lpstr>Systematic Error</vt:lpstr>
      <vt:lpstr>Automations for Agglutination</vt:lpstr>
      <vt:lpstr>Слайд 83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Agglutination tests</dc:title>
  <dc:creator>Ayman</dc:creator>
  <cp:lastModifiedBy>Запорожский национальный университет</cp:lastModifiedBy>
  <cp:revision>24</cp:revision>
  <dcterms:created xsi:type="dcterms:W3CDTF">2010-10-07T03:59:56Z</dcterms:created>
  <dcterms:modified xsi:type="dcterms:W3CDTF">2014-11-11T13:32:12Z</dcterms:modified>
</cp:coreProperties>
</file>