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activeX/activeX2.xml" ContentType="application/vnd.ms-office.activeX+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embeddings/oleObject1.bin" ContentType="application/vnd.openxmlformats-officedocument.oleObjec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ms-office.activeX"/>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activeX/activeX3.xml" ContentType="application/vnd.ms-office.activeX+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activeX/activeX1.xml" ContentType="application/vnd.ms-office.activeX+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97" r:id="rId2"/>
    <p:sldId id="298" r:id="rId3"/>
    <p:sldId id="299" r:id="rId4"/>
    <p:sldId id="300" r:id="rId5"/>
    <p:sldId id="301" r:id="rId6"/>
    <p:sldId id="302" r:id="rId7"/>
    <p:sldId id="303" r:id="rId8"/>
    <p:sldId id="304" r:id="rId9"/>
    <p:sldId id="305" r:id="rId10"/>
    <p:sldId id="306" r:id="rId11"/>
    <p:sldId id="330" r:id="rId12"/>
    <p:sldId id="307" r:id="rId13"/>
    <p:sldId id="308" r:id="rId14"/>
    <p:sldId id="309" r:id="rId15"/>
    <p:sldId id="310" r:id="rId16"/>
    <p:sldId id="311" r:id="rId17"/>
    <p:sldId id="312" r:id="rId18"/>
    <p:sldId id="313" r:id="rId19"/>
    <p:sldId id="314" r:id="rId20"/>
    <p:sldId id="315" r:id="rId21"/>
    <p:sldId id="316" r:id="rId22"/>
    <p:sldId id="317" r:id="rId23"/>
    <p:sldId id="318" r:id="rId24"/>
    <p:sldId id="319" r:id="rId25"/>
    <p:sldId id="320" r:id="rId26"/>
    <p:sldId id="321" r:id="rId27"/>
    <p:sldId id="256" r:id="rId28"/>
    <p:sldId id="322" r:id="rId29"/>
    <p:sldId id="323" r:id="rId30"/>
    <p:sldId id="257" r:id="rId31"/>
    <p:sldId id="258" r:id="rId32"/>
    <p:sldId id="324" r:id="rId33"/>
    <p:sldId id="325" r:id="rId34"/>
    <p:sldId id="326" r:id="rId35"/>
    <p:sldId id="327" r:id="rId36"/>
    <p:sldId id="328" r:id="rId37"/>
    <p:sldId id="329" r:id="rId38"/>
    <p:sldId id="331" r:id="rId39"/>
    <p:sldId id="332" r:id="rId40"/>
    <p:sldId id="333" r:id="rId41"/>
    <p:sldId id="334" r:id="rId42"/>
    <p:sldId id="335" r:id="rId43"/>
    <p:sldId id="336" r:id="rId44"/>
    <p:sldId id="337" r:id="rId45"/>
    <p:sldId id="338" r:id="rId46"/>
  </p:sldIdLst>
  <p:sldSz cx="9144000" cy="6858000" type="screen4x3"/>
  <p:notesSz cx="6858000" cy="9710738"/>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EEFE"/>
    <a:srgbClr val="96EAFE"/>
    <a:srgbClr val="7C5989"/>
    <a:srgbClr val="000066"/>
    <a:srgbClr val="4D6B89"/>
    <a:srgbClr val="384E64"/>
    <a:srgbClr val="FFFFCC"/>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19" autoAdjust="0"/>
    <p:restoredTop sz="83418" autoAdjust="0"/>
  </p:normalViewPr>
  <p:slideViewPr>
    <p:cSldViewPr>
      <p:cViewPr varScale="1">
        <p:scale>
          <a:sx n="46" d="100"/>
          <a:sy n="46" d="100"/>
        </p:scale>
        <p:origin x="-72" y="-15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22" name="Rectangle 2"/>
          <p:cNvSpPr>
            <a:spLocks noGrp="1" noChangeArrowheads="1"/>
          </p:cNvSpPr>
          <p:nvPr>
            <p:ph type="hdr" sz="quarter"/>
          </p:nvPr>
        </p:nvSpPr>
        <p:spPr bwMode="auto">
          <a:xfrm>
            <a:off x="3886200" y="0"/>
            <a:ext cx="2971800" cy="485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Times New Roman" pitchFamily="18" charset="0"/>
              </a:defRPr>
            </a:lvl1pPr>
          </a:lstStyle>
          <a:p>
            <a:endParaRPr lang="ru-RU"/>
          </a:p>
        </p:txBody>
      </p:sp>
      <p:sp>
        <p:nvSpPr>
          <p:cNvPr id="184323" name="Rectangle 3"/>
          <p:cNvSpPr>
            <a:spLocks noGrp="1" noChangeArrowheads="1"/>
          </p:cNvSpPr>
          <p:nvPr>
            <p:ph type="dt" idx="1"/>
          </p:nvPr>
        </p:nvSpPr>
        <p:spPr bwMode="auto">
          <a:xfrm>
            <a:off x="1588" y="0"/>
            <a:ext cx="2971800" cy="485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Times New Roman" pitchFamily="18" charset="0"/>
              </a:defRPr>
            </a:lvl1pPr>
          </a:lstStyle>
          <a:p>
            <a:endParaRPr lang="ru-RU"/>
          </a:p>
        </p:txBody>
      </p:sp>
      <p:sp>
        <p:nvSpPr>
          <p:cNvPr id="184324" name="Rectangle 4"/>
          <p:cNvSpPr>
            <a:spLocks noRot="1" noChangeArrowheads="1" noTextEdit="1"/>
          </p:cNvSpPr>
          <p:nvPr>
            <p:ph type="sldImg" idx="2"/>
          </p:nvPr>
        </p:nvSpPr>
        <p:spPr bwMode="auto">
          <a:xfrm>
            <a:off x="1001713" y="728663"/>
            <a:ext cx="4854575" cy="3641725"/>
          </a:xfrm>
          <a:prstGeom prst="rect">
            <a:avLst/>
          </a:prstGeom>
          <a:noFill/>
          <a:ln w="9525">
            <a:solidFill>
              <a:srgbClr val="000000"/>
            </a:solidFill>
            <a:miter lim="800000"/>
            <a:headEnd/>
            <a:tailEnd/>
          </a:ln>
          <a:effectLst/>
        </p:spPr>
      </p:sp>
      <p:sp>
        <p:nvSpPr>
          <p:cNvPr id="184325" name="Rectangle 5"/>
          <p:cNvSpPr>
            <a:spLocks noGrp="1" noChangeArrowheads="1"/>
          </p:cNvSpPr>
          <p:nvPr>
            <p:ph type="body" sz="quarter" idx="3"/>
          </p:nvPr>
        </p:nvSpPr>
        <p:spPr bwMode="auto">
          <a:xfrm>
            <a:off x="685800" y="4613275"/>
            <a:ext cx="5486400" cy="4368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endParaRPr lang="en-US" smtClean="0"/>
          </a:p>
          <a:p>
            <a:pPr lvl="1"/>
            <a:r>
              <a:rPr lang="ar-SA" smtClean="0"/>
              <a:t>المستوى الثاني</a:t>
            </a:r>
            <a:endParaRPr lang="en-US" smtClean="0"/>
          </a:p>
          <a:p>
            <a:pPr lvl="2"/>
            <a:r>
              <a:rPr lang="ar-SA" smtClean="0"/>
              <a:t>المستوى الثالث</a:t>
            </a:r>
            <a:endParaRPr lang="en-US" smtClean="0"/>
          </a:p>
          <a:p>
            <a:pPr lvl="3"/>
            <a:r>
              <a:rPr lang="ar-SA" smtClean="0"/>
              <a:t>المستوى الرابع</a:t>
            </a:r>
            <a:endParaRPr lang="en-US" smtClean="0"/>
          </a:p>
          <a:p>
            <a:pPr lvl="4"/>
            <a:r>
              <a:rPr lang="ar-SA" smtClean="0"/>
              <a:t>المستوى الخامس</a:t>
            </a:r>
            <a:endParaRPr lang="en-US" smtClean="0"/>
          </a:p>
        </p:txBody>
      </p:sp>
      <p:sp>
        <p:nvSpPr>
          <p:cNvPr id="184326" name="Rectangle 6"/>
          <p:cNvSpPr>
            <a:spLocks noGrp="1" noChangeArrowheads="1"/>
          </p:cNvSpPr>
          <p:nvPr>
            <p:ph type="ftr" sz="quarter" idx="4"/>
          </p:nvPr>
        </p:nvSpPr>
        <p:spPr bwMode="auto">
          <a:xfrm>
            <a:off x="3886200" y="9223375"/>
            <a:ext cx="2971800" cy="4857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Times New Roman" pitchFamily="18" charset="0"/>
              </a:defRPr>
            </a:lvl1pPr>
          </a:lstStyle>
          <a:p>
            <a:endParaRPr lang="ru-RU"/>
          </a:p>
        </p:txBody>
      </p:sp>
      <p:sp>
        <p:nvSpPr>
          <p:cNvPr id="184327" name="Rectangle 7"/>
          <p:cNvSpPr>
            <a:spLocks noGrp="1" noChangeArrowheads="1"/>
          </p:cNvSpPr>
          <p:nvPr>
            <p:ph type="sldNum" sz="quarter" idx="5"/>
          </p:nvPr>
        </p:nvSpPr>
        <p:spPr bwMode="auto">
          <a:xfrm>
            <a:off x="1588" y="9223375"/>
            <a:ext cx="2971800" cy="4857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imes New Roman" pitchFamily="18" charset="0"/>
                <a:cs typeface="Times New Roman" pitchFamily="18" charset="0"/>
              </a:defRPr>
            </a:lvl1pPr>
          </a:lstStyle>
          <a:p>
            <a:fld id="{BCB4E5B3-AC7B-43EE-A3F4-B79B9B8E52B2}" type="slidenum">
              <a:rPr lang="ar-SA"/>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Times New Roman" pitchFamily="18" charset="0"/>
      </a:defRPr>
    </a:lvl1pPr>
    <a:lvl2pPr marL="457200" algn="l" rtl="0" fontAlgn="base">
      <a:spcBef>
        <a:spcPct val="30000"/>
      </a:spcBef>
      <a:spcAft>
        <a:spcPct val="0"/>
      </a:spcAft>
      <a:defRPr sz="1200" kern="1200">
        <a:solidFill>
          <a:schemeClr val="tx1"/>
        </a:solidFill>
        <a:latin typeface="Times New Roman" pitchFamily="18" charset="0"/>
        <a:ea typeface="+mn-ea"/>
        <a:cs typeface="Times New Roman" pitchFamily="18" charset="0"/>
      </a:defRPr>
    </a:lvl2pPr>
    <a:lvl3pPr marL="914400" algn="l" rtl="0" fontAlgn="base">
      <a:spcBef>
        <a:spcPct val="30000"/>
      </a:spcBef>
      <a:spcAft>
        <a:spcPct val="0"/>
      </a:spcAft>
      <a:defRPr sz="1200" kern="1200">
        <a:solidFill>
          <a:schemeClr val="tx1"/>
        </a:solidFill>
        <a:latin typeface="Times New Roman" pitchFamily="18" charset="0"/>
        <a:ea typeface="+mn-ea"/>
        <a:cs typeface="Times New Roman" pitchFamily="18" charset="0"/>
      </a:defRPr>
    </a:lvl3pPr>
    <a:lvl4pPr marL="1371600" algn="l" rtl="0" fontAlgn="base">
      <a:spcBef>
        <a:spcPct val="30000"/>
      </a:spcBef>
      <a:spcAft>
        <a:spcPct val="0"/>
      </a:spcAft>
      <a:defRPr sz="1200" kern="1200">
        <a:solidFill>
          <a:schemeClr val="tx1"/>
        </a:solidFill>
        <a:latin typeface="Times New Roman" pitchFamily="18" charset="0"/>
        <a:ea typeface="+mn-ea"/>
        <a:cs typeface="Times New Roman" pitchFamily="18" charset="0"/>
      </a:defRPr>
    </a:lvl4pPr>
    <a:lvl5pPr marL="1828800" algn="l" rtl="0" fontAlgn="base">
      <a:spcBef>
        <a:spcPct val="30000"/>
      </a:spcBef>
      <a:spcAft>
        <a:spcPct val="0"/>
      </a:spcAft>
      <a:defRPr sz="12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en.wikipedia.org/wiki/Hydrophobic" TargetMode="External"/><Relationship Id="rId13" Type="http://schemas.openxmlformats.org/officeDocument/2006/relationships/hyperlink" Target="http://en.wikipedia.org/wiki/Polystyrene" TargetMode="External"/><Relationship Id="rId3" Type="http://schemas.openxmlformats.org/officeDocument/2006/relationships/hyperlink" Target="http://en.wikipedia.org/wiki/Surfactant" TargetMode="External"/><Relationship Id="rId7" Type="http://schemas.openxmlformats.org/officeDocument/2006/relationships/hyperlink" Target="http://en.wikipedia.org/wiki/Solvent" TargetMode="External"/><Relationship Id="rId12" Type="http://schemas.openxmlformats.org/officeDocument/2006/relationships/hyperlink" Target="http://en.wikipedia.org/wiki/Liquid" TargetMode="External"/><Relationship Id="rId2" Type="http://schemas.openxmlformats.org/officeDocument/2006/relationships/slide" Target="../slides/slide35.xml"/><Relationship Id="rId1" Type="http://schemas.openxmlformats.org/officeDocument/2006/relationships/notesMaster" Target="../notesMasters/notesMaster1.xml"/><Relationship Id="rId6" Type="http://schemas.openxmlformats.org/officeDocument/2006/relationships/hyperlink" Target="http://en.wikipedia.org/wiki/Hydrophilic" TargetMode="External"/><Relationship Id="rId11" Type="http://schemas.openxmlformats.org/officeDocument/2006/relationships/hyperlink" Target="http://en.wikipedia.org/wiki/Aromatic_hydrocarbon" TargetMode="External"/><Relationship Id="rId5" Type="http://schemas.openxmlformats.org/officeDocument/2006/relationships/hyperlink" Target="http://en.wikipedia.org/wiki/Aqueous_solution" TargetMode="External"/><Relationship Id="rId10" Type="http://schemas.openxmlformats.org/officeDocument/2006/relationships/hyperlink" Target="http://en.wikipedia.org/wiki/Chemical_formula" TargetMode="External"/><Relationship Id="rId4" Type="http://schemas.openxmlformats.org/officeDocument/2006/relationships/hyperlink" Target="http://en.wikipedia.org/wiki/Colloid" TargetMode="External"/><Relationship Id="rId9" Type="http://schemas.openxmlformats.org/officeDocument/2006/relationships/hyperlink" Target="http://en.wikipedia.org/wiki/Organic_compound"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6B6A97-1693-414B-AE6F-92E3D6E95AA9}" type="slidenum">
              <a:rPr lang="ar-SA"/>
              <a:pPr/>
              <a:t>1</a:t>
            </a:fld>
            <a:endParaRPr lang="ru-RU"/>
          </a:p>
        </p:txBody>
      </p:sp>
      <p:sp>
        <p:nvSpPr>
          <p:cNvPr id="200706" name="Rectangle 2"/>
          <p:cNvSpPr>
            <a:spLocks noRot="1" noChangeArrowheads="1" noTextEdit="1"/>
          </p:cNvSpPr>
          <p:nvPr>
            <p:ph type="sldImg"/>
          </p:nvPr>
        </p:nvSpPr>
        <p:spPr>
          <a:ln/>
        </p:spPr>
      </p:sp>
      <p:sp>
        <p:nvSpPr>
          <p:cNvPr id="200707" name="Rectangle 3"/>
          <p:cNvSpPr>
            <a:spLocks noGrp="1" noChangeArrowheads="1"/>
          </p:cNvSpPr>
          <p:nvPr>
            <p:ph type="body" idx="1"/>
          </p:nvPr>
        </p:nvSpPr>
        <p:spPr/>
        <p:txBody>
          <a:bodyPr/>
          <a:lstStyle/>
          <a:p>
            <a:fld id="{44ACBD4F-6C17-417B-9277-1B157AE143F3}" type="slidenum">
              <a:rPr lang="ar-SA"/>
              <a:pPr/>
              <a:t>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45DF85-763F-4D57-B587-1D77D4DDF77B}" type="slidenum">
              <a:rPr lang="ar-SA"/>
              <a:pPr/>
              <a:t>35</a:t>
            </a:fld>
            <a:endParaRPr lang="ru-RU"/>
          </a:p>
        </p:txBody>
      </p:sp>
      <p:sp>
        <p:nvSpPr>
          <p:cNvPr id="186370" name="Rectangle 2"/>
          <p:cNvSpPr>
            <a:spLocks noRot="1" noChangeArrowheads="1" noTextEdit="1"/>
          </p:cNvSpPr>
          <p:nvPr>
            <p:ph type="sldImg"/>
          </p:nvPr>
        </p:nvSpPr>
        <p:spPr>
          <a:ln/>
        </p:spPr>
      </p:sp>
      <p:sp>
        <p:nvSpPr>
          <p:cNvPr id="186371" name="Rectangle 3"/>
          <p:cNvSpPr>
            <a:spLocks noGrp="1" noChangeArrowheads="1"/>
          </p:cNvSpPr>
          <p:nvPr>
            <p:ph type="body" idx="1"/>
          </p:nvPr>
        </p:nvSpPr>
        <p:spPr/>
        <p:txBody>
          <a:bodyPr/>
          <a:lstStyle/>
          <a:p>
            <a:r>
              <a:rPr lang="en-US"/>
              <a:t>An </a:t>
            </a:r>
            <a:r>
              <a:rPr lang="en-US" b="1"/>
              <a:t>emulsion</a:t>
            </a:r>
            <a:r>
              <a:rPr lang="en-US"/>
              <a:t> is a mixture of two immiscible (unblendable) substances. </a:t>
            </a:r>
          </a:p>
          <a:p>
            <a:r>
              <a:rPr lang="en-US"/>
              <a:t>A </a:t>
            </a:r>
            <a:r>
              <a:rPr lang="en-US" b="1"/>
              <a:t>micelle</a:t>
            </a:r>
            <a:r>
              <a:rPr lang="en-US"/>
              <a:t> is an aggregate of </a:t>
            </a:r>
            <a:r>
              <a:rPr lang="en-US">
                <a:hlinkClick r:id="rId3" tooltip="Surfactant"/>
              </a:rPr>
              <a:t>surfactant</a:t>
            </a:r>
            <a:r>
              <a:rPr lang="en-US"/>
              <a:t> molecules dispersed in a liquid </a:t>
            </a:r>
            <a:r>
              <a:rPr lang="en-US">
                <a:hlinkClick r:id="rId4" tooltip="Colloid"/>
              </a:rPr>
              <a:t>colloid</a:t>
            </a:r>
            <a:r>
              <a:rPr lang="en-US"/>
              <a:t>. A typical micelle in </a:t>
            </a:r>
            <a:r>
              <a:rPr lang="en-US">
                <a:hlinkClick r:id="rId5" tooltip="Aqueous solution"/>
              </a:rPr>
              <a:t>aqueous solution</a:t>
            </a:r>
            <a:r>
              <a:rPr lang="en-US"/>
              <a:t> forms an aggregate with the </a:t>
            </a:r>
            <a:r>
              <a:rPr lang="en-US">
                <a:hlinkClick r:id="rId6" tooltip="Hydrophilic"/>
              </a:rPr>
              <a:t>hydrophilic</a:t>
            </a:r>
            <a:r>
              <a:rPr lang="en-US"/>
              <a:t> "head" regions in contact with surrounding </a:t>
            </a:r>
            <a:r>
              <a:rPr lang="en-US">
                <a:hlinkClick r:id="rId7" tooltip="Solvent"/>
              </a:rPr>
              <a:t>solvent</a:t>
            </a:r>
            <a:r>
              <a:rPr lang="en-US"/>
              <a:t>, sequestering the </a:t>
            </a:r>
            <a:r>
              <a:rPr lang="en-US">
                <a:hlinkClick r:id="rId8" tooltip="Hydrophobic"/>
              </a:rPr>
              <a:t>hydrophobic</a:t>
            </a:r>
            <a:r>
              <a:rPr lang="en-US"/>
              <a:t> tail regions in the micelle centre </a:t>
            </a:r>
          </a:p>
          <a:p>
            <a:r>
              <a:rPr lang="en-US" b="1"/>
              <a:t>Styrene</a:t>
            </a:r>
            <a:r>
              <a:rPr lang="en-US"/>
              <a:t>, is an </a:t>
            </a:r>
            <a:r>
              <a:rPr lang="en-US">
                <a:hlinkClick r:id="rId9" tooltip="Organic compound"/>
              </a:rPr>
              <a:t>organic compound</a:t>
            </a:r>
            <a:r>
              <a:rPr lang="en-US"/>
              <a:t> with the </a:t>
            </a:r>
            <a:r>
              <a:rPr lang="en-US">
                <a:hlinkClick r:id="rId10" tooltip="Chemical formula"/>
              </a:rPr>
              <a:t>chemical formula</a:t>
            </a:r>
            <a:r>
              <a:rPr lang="en-US"/>
              <a:t> C6H5CH=CH2. Under normal conditions, this </a:t>
            </a:r>
            <a:r>
              <a:rPr lang="en-US">
                <a:hlinkClick r:id="rId11" tooltip="Aromatic hydrocarbon"/>
              </a:rPr>
              <a:t>aromatic hydrocarbon</a:t>
            </a:r>
            <a:r>
              <a:rPr lang="en-US"/>
              <a:t> is an oily </a:t>
            </a:r>
            <a:r>
              <a:rPr lang="en-US">
                <a:hlinkClick r:id="rId12" tooltip="Liquid"/>
              </a:rPr>
              <a:t>liquid</a:t>
            </a:r>
            <a:r>
              <a:rPr lang="en-US"/>
              <a:t>. Styrene is the precursor to </a:t>
            </a:r>
            <a:r>
              <a:rPr lang="en-US">
                <a:hlinkClick r:id="rId13" tooltip="Polystyrene"/>
              </a:rPr>
              <a:t>polystyrene</a:t>
            </a:r>
            <a:r>
              <a:rPr lang="en-US"/>
              <a:t>, an important synthetic material.</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E8C703-DAE8-4206-AF94-50582E17E238}" type="slidenum">
              <a:rPr lang="ar-SA"/>
              <a:pPr/>
              <a:t>36</a:t>
            </a:fld>
            <a:endParaRPr lang="ru-RU"/>
          </a:p>
        </p:txBody>
      </p:sp>
      <p:sp>
        <p:nvSpPr>
          <p:cNvPr id="185346" name="Rectangle 2"/>
          <p:cNvSpPr>
            <a:spLocks noRot="1" noChangeArrowheads="1" noTextEdit="1"/>
          </p:cNvSpPr>
          <p:nvPr>
            <p:ph type="sldImg"/>
          </p:nvPr>
        </p:nvSpPr>
        <p:spPr>
          <a:ln/>
        </p:spPr>
      </p:sp>
      <p:sp>
        <p:nvSpPr>
          <p:cNvPr id="185347" name="Rectangle 3"/>
          <p:cNvSpPr>
            <a:spLocks noGrp="1" noChangeArrowheads="1"/>
          </p:cNvSpPr>
          <p:nvPr>
            <p:ph type="body" idx="1"/>
          </p:nvPr>
        </p:nvSpPr>
        <p:spPr/>
        <p:txBody>
          <a:bodyPr/>
          <a:lstStyle/>
          <a:p>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15C05B-6DEB-4F6C-8784-FBC948BD7E0B}" type="slidenum">
              <a:rPr lang="ar-SA"/>
              <a:pPr/>
              <a:t>39</a:t>
            </a:fld>
            <a:endParaRPr lang="ru-RU"/>
          </a:p>
        </p:txBody>
      </p:sp>
      <p:sp>
        <p:nvSpPr>
          <p:cNvPr id="199682" name="Rectangle 2"/>
          <p:cNvSpPr>
            <a:spLocks noRot="1" noChangeArrowheads="1" noTextEdit="1"/>
          </p:cNvSpPr>
          <p:nvPr>
            <p:ph type="sldImg"/>
          </p:nvPr>
        </p:nvSpPr>
        <p:spPr>
          <a:ln/>
        </p:spPr>
      </p:sp>
      <p:sp>
        <p:nvSpPr>
          <p:cNvPr id="199683" name="Rectangle 3"/>
          <p:cNvSpPr>
            <a:spLocks noGrp="1" noChangeArrowheads="1"/>
          </p:cNvSpPr>
          <p:nvPr>
            <p:ph type="body" idx="1"/>
          </p:nvPr>
        </p:nvSpPr>
        <p:spPr/>
        <p:txBody>
          <a:bodyPr/>
          <a:lstStyle/>
          <a:p>
            <a:r>
              <a:rPr lang="en-US"/>
              <a:t>Heterophile antibodies are antibodies induced by external antigens (heterophile antigens) that cross-react with self-antigens. For example, antibodies against group A streptococcal cell walls can also react with human heart tissues. </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2514600"/>
            <a:ext cx="9144000" cy="914400"/>
          </a:xfrm>
        </p:spPr>
        <p:txBody>
          <a:bodyPr/>
          <a:lstStyle>
            <a:lvl1pPr>
              <a:defRPr sz="4800"/>
            </a:lvl1pPr>
          </a:lstStyle>
          <a:p>
            <a:r>
              <a:rPr lang="en-US"/>
              <a:t>Click to edit Master title style</a:t>
            </a:r>
          </a:p>
        </p:txBody>
      </p:sp>
      <p:sp>
        <p:nvSpPr>
          <p:cNvPr id="3075" name="Rectangle 3"/>
          <p:cNvSpPr>
            <a:spLocks noGrp="1" noChangeArrowheads="1"/>
          </p:cNvSpPr>
          <p:nvPr>
            <p:ph type="subTitle" idx="1"/>
          </p:nvPr>
        </p:nvSpPr>
        <p:spPr>
          <a:xfrm>
            <a:off x="0" y="3479800"/>
            <a:ext cx="9144000" cy="635000"/>
          </a:xfrm>
        </p:spPr>
        <p:txBody>
          <a:bodyPr/>
          <a:lstStyle>
            <a:lvl1pPr marL="0" indent="0" algn="ctr">
              <a:buFontTx/>
              <a:buNone/>
              <a:defRPr/>
            </a:lvl1pPr>
          </a:lstStyle>
          <a:p>
            <a:r>
              <a:rPr lang="en-US"/>
              <a:t>Click to edit Master subtitle style</a:t>
            </a:r>
          </a:p>
        </p:txBody>
      </p:sp>
      <p:sp>
        <p:nvSpPr>
          <p:cNvPr id="3076" name="Rectangle 4"/>
          <p:cNvSpPr>
            <a:spLocks noGrp="1" noChangeArrowheads="1"/>
          </p:cNvSpPr>
          <p:nvPr>
            <p:ph type="dt" sz="half" idx="2"/>
          </p:nvPr>
        </p:nvSpPr>
        <p:spPr/>
        <p:txBody>
          <a:bodyPr/>
          <a:lstStyle>
            <a:lvl1pPr>
              <a:defRPr/>
            </a:lvl1pPr>
          </a:lstStyle>
          <a:p>
            <a:endParaRPr lang="en-US"/>
          </a:p>
        </p:txBody>
      </p:sp>
      <p:sp>
        <p:nvSpPr>
          <p:cNvPr id="3077" name="Rectangle 5"/>
          <p:cNvSpPr>
            <a:spLocks noGrp="1" noChangeArrowheads="1"/>
          </p:cNvSpPr>
          <p:nvPr>
            <p:ph type="ftr" sz="quarter" idx="3"/>
          </p:nvPr>
        </p:nvSpPr>
        <p:spPr/>
        <p:txBody>
          <a:bodyPr/>
          <a:lstStyle>
            <a:lvl1pPr>
              <a:defRPr/>
            </a:lvl1pPr>
          </a:lstStyle>
          <a:p>
            <a:endParaRPr lang="en-US"/>
          </a:p>
        </p:txBody>
      </p:sp>
      <p:sp>
        <p:nvSpPr>
          <p:cNvPr id="3078" name="Rectangle 6"/>
          <p:cNvSpPr>
            <a:spLocks noGrp="1" noChangeArrowheads="1"/>
          </p:cNvSpPr>
          <p:nvPr>
            <p:ph type="sldNum" sz="quarter" idx="4"/>
          </p:nvPr>
        </p:nvSpPr>
        <p:spPr/>
        <p:txBody>
          <a:bodyPr/>
          <a:lstStyle>
            <a:lvl1pPr>
              <a:defRPr/>
            </a:lvl1pPr>
          </a:lstStyle>
          <a:p>
            <a:fld id="{E1D7E1C9-BA72-4B8A-A798-BC36F696EDA2}" type="slidenum">
              <a:rPr lang="ar-SA"/>
              <a:pPr/>
              <a:t>‹#›</a:t>
            </a:fld>
            <a:endParaRPr lang="en-US"/>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D9245853-60C7-4EB3-A0FA-5D5F9FC99CE5}" type="slidenum">
              <a:rPr lang="ar-SA"/>
              <a:pPr/>
              <a:t>‹#›</a:t>
            </a:fld>
            <a:endParaRPr lang="en-US"/>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0"/>
            <a:ext cx="2286000" cy="64770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0" y="0"/>
            <a:ext cx="6705600" cy="64770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BE566BBF-118E-49A0-880A-2EAC04918701}" type="slidenum">
              <a:rPr lang="ar-SA"/>
              <a:pPr/>
              <a:t>‹#›</a:t>
            </a:fld>
            <a:endParaRPr lang="en-US"/>
          </a:p>
        </p:txBody>
      </p:sp>
    </p:spTree>
  </p:cSld>
  <p:clrMapOvr>
    <a:masterClrMapping/>
  </p:clrMapOvr>
  <p:transition>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762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1371600" y="762000"/>
            <a:ext cx="7772400" cy="5715000"/>
          </a:xfrm>
        </p:spPr>
        <p:txBody>
          <a:bodyPr/>
          <a:lstStyle/>
          <a:p>
            <a:endParaRPr lang="ru-RU"/>
          </a:p>
        </p:txBody>
      </p:sp>
      <p:sp>
        <p:nvSpPr>
          <p:cNvPr id="4" name="Дата 3"/>
          <p:cNvSpPr>
            <a:spLocks noGrp="1"/>
          </p:cNvSpPr>
          <p:nvPr>
            <p:ph type="dt" sz="half" idx="10"/>
          </p:nvPr>
        </p:nvSpPr>
        <p:spPr>
          <a:xfrm>
            <a:off x="0" y="6629400"/>
            <a:ext cx="1905000" cy="228600"/>
          </a:xfrm>
        </p:spPr>
        <p:txBody>
          <a:bodyPr/>
          <a:lstStyle>
            <a:lvl1pPr>
              <a:defRPr/>
            </a:lvl1pPr>
          </a:lstStyle>
          <a:p>
            <a:endParaRPr lang="en-US"/>
          </a:p>
        </p:txBody>
      </p:sp>
      <p:sp>
        <p:nvSpPr>
          <p:cNvPr id="5" name="Нижний колонтитул 4"/>
          <p:cNvSpPr>
            <a:spLocks noGrp="1"/>
          </p:cNvSpPr>
          <p:nvPr>
            <p:ph type="ftr" sz="quarter" idx="11"/>
          </p:nvPr>
        </p:nvSpPr>
        <p:spPr>
          <a:xfrm>
            <a:off x="3124200" y="6629400"/>
            <a:ext cx="2895600" cy="228600"/>
          </a:xfrm>
        </p:spPr>
        <p:txBody>
          <a:bodyPr/>
          <a:lstStyle>
            <a:lvl1pPr>
              <a:defRPr/>
            </a:lvl1pPr>
          </a:lstStyle>
          <a:p>
            <a:endParaRPr lang="en-US"/>
          </a:p>
        </p:txBody>
      </p:sp>
      <p:sp>
        <p:nvSpPr>
          <p:cNvPr id="6" name="Номер слайда 5"/>
          <p:cNvSpPr>
            <a:spLocks noGrp="1"/>
          </p:cNvSpPr>
          <p:nvPr>
            <p:ph type="sldNum" sz="quarter" idx="12"/>
          </p:nvPr>
        </p:nvSpPr>
        <p:spPr>
          <a:xfrm>
            <a:off x="7239000" y="6629400"/>
            <a:ext cx="1905000" cy="228600"/>
          </a:xfrm>
        </p:spPr>
        <p:txBody>
          <a:bodyPr/>
          <a:lstStyle>
            <a:lvl1pPr>
              <a:defRPr/>
            </a:lvl1pPr>
          </a:lstStyle>
          <a:p>
            <a:fld id="{784E6BC3-8B27-4576-BD9B-F4580B1F5C4C}" type="slidenum">
              <a:rPr lang="ar-SA"/>
              <a:pPr/>
              <a:t>‹#›</a:t>
            </a:fld>
            <a:endParaRPr lang="en-US"/>
          </a:p>
        </p:txBody>
      </p:sp>
    </p:spTree>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762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1371600" y="762000"/>
            <a:ext cx="3810000" cy="5715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334000" y="762000"/>
            <a:ext cx="3810000" cy="5715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0" y="6629400"/>
            <a:ext cx="1905000" cy="228600"/>
          </a:xfrm>
        </p:spPr>
        <p:txBody>
          <a:bodyPr/>
          <a:lstStyle>
            <a:lvl1pPr>
              <a:defRPr/>
            </a:lvl1pPr>
          </a:lstStyle>
          <a:p>
            <a:endParaRPr lang="en-US"/>
          </a:p>
        </p:txBody>
      </p:sp>
      <p:sp>
        <p:nvSpPr>
          <p:cNvPr id="6" name="Нижний колонтитул 5"/>
          <p:cNvSpPr>
            <a:spLocks noGrp="1"/>
          </p:cNvSpPr>
          <p:nvPr>
            <p:ph type="ftr" sz="quarter" idx="11"/>
          </p:nvPr>
        </p:nvSpPr>
        <p:spPr>
          <a:xfrm>
            <a:off x="3124200" y="6629400"/>
            <a:ext cx="2895600" cy="228600"/>
          </a:xfrm>
        </p:spPr>
        <p:txBody>
          <a:bodyPr/>
          <a:lstStyle>
            <a:lvl1pPr>
              <a:defRPr/>
            </a:lvl1pPr>
          </a:lstStyle>
          <a:p>
            <a:endParaRPr lang="en-US"/>
          </a:p>
        </p:txBody>
      </p:sp>
      <p:sp>
        <p:nvSpPr>
          <p:cNvPr id="7" name="Номер слайда 6"/>
          <p:cNvSpPr>
            <a:spLocks noGrp="1"/>
          </p:cNvSpPr>
          <p:nvPr>
            <p:ph type="sldNum" sz="quarter" idx="12"/>
          </p:nvPr>
        </p:nvSpPr>
        <p:spPr>
          <a:xfrm>
            <a:off x="7239000" y="6629400"/>
            <a:ext cx="1905000" cy="228600"/>
          </a:xfrm>
        </p:spPr>
        <p:txBody>
          <a:bodyPr/>
          <a:lstStyle>
            <a:lvl1pPr>
              <a:defRPr/>
            </a:lvl1pPr>
          </a:lstStyle>
          <a:p>
            <a:fld id="{82D1D54B-AA0C-4376-A0C3-81003DA64241}" type="slidenum">
              <a:rPr lang="ar-SA"/>
              <a:pPr/>
              <a:t>‹#›</a:t>
            </a:fld>
            <a:endParaRPr lang="en-US"/>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76B66F6E-6F01-4DFE-89D9-04E22ADE0E52}" type="slidenum">
              <a:rPr lang="ar-SA"/>
              <a:pPr/>
              <a:t>‹#›</a:t>
            </a:fld>
            <a:endParaRPr lang="en-US"/>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46B619C5-A4EA-4E47-9A9C-9C83CF9BCA92}" type="slidenum">
              <a:rPr lang="ar-SA"/>
              <a:pPr/>
              <a:t>‹#›</a:t>
            </a:fld>
            <a:endParaRPr lang="en-US"/>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371600" y="762000"/>
            <a:ext cx="3810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334000" y="762000"/>
            <a:ext cx="3810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4017B5FB-DA80-454B-8853-6B4426E4C97D}" type="slidenum">
              <a:rPr lang="ar-SA"/>
              <a:pPr/>
              <a:t>‹#›</a:t>
            </a:fld>
            <a:endParaRPr lang="en-US"/>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5D9F55AD-A98A-4AFB-A54A-180736308E5F}" type="slidenum">
              <a:rPr lang="ar-SA"/>
              <a:pPr/>
              <a:t>‹#›</a:t>
            </a:fld>
            <a:endParaRPr lang="en-US"/>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322DCC99-DC72-4F32-A427-738099EA58CC}" type="slidenum">
              <a:rPr lang="ar-SA"/>
              <a:pPr/>
              <a:t>‹#›</a:t>
            </a:fld>
            <a:endParaRPr lang="en-US"/>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0FB67B49-4A1A-4350-B01C-A75EC7F80DD6}" type="slidenum">
              <a:rPr lang="ar-SA"/>
              <a:pPr/>
              <a:t>‹#›</a:t>
            </a:fld>
            <a:endParaRPr lang="en-US"/>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69D2362C-882E-4C4C-9785-F6C6C4DF89D4}" type="slidenum">
              <a:rPr lang="ar-SA"/>
              <a:pPr/>
              <a:t>‹#›</a:t>
            </a:fld>
            <a:endParaRPr lang="en-US"/>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75B5505A-903D-4216-9678-85FF458E8E50}" type="slidenum">
              <a:rPr lang="ar-SA"/>
              <a:pPr/>
              <a:t>‹#›</a:t>
            </a:fld>
            <a:endParaRPr lang="en-US"/>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1371600" y="762000"/>
            <a:ext cx="7772400" cy="571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6" name="Rectangle 2"/>
          <p:cNvSpPr>
            <a:spLocks noGrp="1" noChangeArrowheads="1"/>
          </p:cNvSpPr>
          <p:nvPr>
            <p:ph type="title"/>
          </p:nvPr>
        </p:nvSpPr>
        <p:spPr bwMode="auto">
          <a:xfrm>
            <a:off x="0" y="0"/>
            <a:ext cx="9144000" cy="762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dt" sz="half" idx="2"/>
          </p:nvPr>
        </p:nvSpPr>
        <p:spPr bwMode="auto">
          <a:xfrm>
            <a:off x="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b="1"/>
            </a:lvl1pPr>
          </a:lstStyle>
          <a:p>
            <a:endParaRPr lang="en-US"/>
          </a:p>
        </p:txBody>
      </p:sp>
      <p:sp>
        <p:nvSpPr>
          <p:cNvPr id="1029" name="Rectangle 5"/>
          <p:cNvSpPr>
            <a:spLocks noGrp="1" noChangeArrowheads="1"/>
          </p:cNvSpPr>
          <p:nvPr>
            <p:ph type="ftr" sz="quarter" idx="3"/>
          </p:nvPr>
        </p:nvSpPr>
        <p:spPr bwMode="auto">
          <a:xfrm>
            <a:off x="3124200" y="66294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b="1"/>
            </a:lvl1pPr>
          </a:lstStyle>
          <a:p>
            <a:endParaRPr lang="en-US"/>
          </a:p>
        </p:txBody>
      </p:sp>
      <p:sp>
        <p:nvSpPr>
          <p:cNvPr id="1030" name="Rectangle 6"/>
          <p:cNvSpPr>
            <a:spLocks noGrp="1" noChangeArrowheads="1"/>
          </p:cNvSpPr>
          <p:nvPr>
            <p:ph type="sldNum" sz="quarter" idx="4"/>
          </p:nvPr>
        </p:nvSpPr>
        <p:spPr bwMode="auto">
          <a:xfrm>
            <a:off x="7239000" y="66294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b="1">
                <a:cs typeface="Arial" charset="0"/>
              </a:defRPr>
            </a:lvl1pPr>
          </a:lstStyle>
          <a:p>
            <a:fld id="{597833DC-05D9-43E4-9A62-751DB1E13811}" type="slidenum">
              <a:rPr lang="ar-SA"/>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fade thruBlk="1"/>
  </p:transition>
  <p:hf hdr="0" ftr="0" dt="0"/>
  <p:txStyles>
    <p:titleStyle>
      <a:lvl1pPr algn="ctr" rtl="0" fontAlgn="base">
        <a:spcBef>
          <a:spcPct val="0"/>
        </a:spcBef>
        <a:spcAft>
          <a:spcPct val="0"/>
        </a:spcAft>
        <a:defRPr sz="4000">
          <a:solidFill>
            <a:schemeClr val="tx2"/>
          </a:solidFill>
          <a:latin typeface="+mj-lt"/>
          <a:ea typeface="+mj-ea"/>
          <a:cs typeface="+mj-cs"/>
        </a:defRPr>
      </a:lvl1pPr>
      <a:lvl2pPr algn="ctr" rtl="0" fontAlgn="base">
        <a:spcBef>
          <a:spcPct val="0"/>
        </a:spcBef>
        <a:spcAft>
          <a:spcPct val="0"/>
        </a:spcAft>
        <a:defRPr sz="4000">
          <a:solidFill>
            <a:schemeClr val="tx2"/>
          </a:solidFill>
          <a:latin typeface="Impact" pitchFamily="34" charset="0"/>
        </a:defRPr>
      </a:lvl2pPr>
      <a:lvl3pPr algn="ctr" rtl="0" fontAlgn="base">
        <a:spcBef>
          <a:spcPct val="0"/>
        </a:spcBef>
        <a:spcAft>
          <a:spcPct val="0"/>
        </a:spcAft>
        <a:defRPr sz="4000">
          <a:solidFill>
            <a:schemeClr val="tx2"/>
          </a:solidFill>
          <a:latin typeface="Impact" pitchFamily="34" charset="0"/>
        </a:defRPr>
      </a:lvl3pPr>
      <a:lvl4pPr algn="ctr" rtl="0" fontAlgn="base">
        <a:spcBef>
          <a:spcPct val="0"/>
        </a:spcBef>
        <a:spcAft>
          <a:spcPct val="0"/>
        </a:spcAft>
        <a:defRPr sz="4000">
          <a:solidFill>
            <a:schemeClr val="tx2"/>
          </a:solidFill>
          <a:latin typeface="Impact" pitchFamily="34" charset="0"/>
        </a:defRPr>
      </a:lvl4pPr>
      <a:lvl5pPr algn="ctr" rtl="0" fontAlgn="base">
        <a:spcBef>
          <a:spcPct val="0"/>
        </a:spcBef>
        <a:spcAft>
          <a:spcPct val="0"/>
        </a:spcAft>
        <a:defRPr sz="4000">
          <a:solidFill>
            <a:schemeClr val="tx2"/>
          </a:solidFill>
          <a:latin typeface="Impact" pitchFamily="34" charset="0"/>
        </a:defRPr>
      </a:lvl5pPr>
      <a:lvl6pPr marL="457200" algn="ctr" rtl="0" fontAlgn="base">
        <a:spcBef>
          <a:spcPct val="0"/>
        </a:spcBef>
        <a:spcAft>
          <a:spcPct val="0"/>
        </a:spcAft>
        <a:defRPr sz="4000">
          <a:solidFill>
            <a:schemeClr val="tx2"/>
          </a:solidFill>
          <a:latin typeface="Impact" pitchFamily="34" charset="0"/>
        </a:defRPr>
      </a:lvl6pPr>
      <a:lvl7pPr marL="914400" algn="ctr" rtl="0" fontAlgn="base">
        <a:spcBef>
          <a:spcPct val="0"/>
        </a:spcBef>
        <a:spcAft>
          <a:spcPct val="0"/>
        </a:spcAft>
        <a:defRPr sz="4000">
          <a:solidFill>
            <a:schemeClr val="tx2"/>
          </a:solidFill>
          <a:latin typeface="Impact" pitchFamily="34" charset="0"/>
        </a:defRPr>
      </a:lvl7pPr>
      <a:lvl8pPr marL="1371600" algn="ctr" rtl="0" fontAlgn="base">
        <a:spcBef>
          <a:spcPct val="0"/>
        </a:spcBef>
        <a:spcAft>
          <a:spcPct val="0"/>
        </a:spcAft>
        <a:defRPr sz="4000">
          <a:solidFill>
            <a:schemeClr val="tx2"/>
          </a:solidFill>
          <a:latin typeface="Impact" pitchFamily="34" charset="0"/>
        </a:defRPr>
      </a:lvl8pPr>
      <a:lvl9pPr marL="1828800" algn="ctr" rtl="0" fontAlgn="base">
        <a:spcBef>
          <a:spcPct val="0"/>
        </a:spcBef>
        <a:spcAft>
          <a:spcPct val="0"/>
        </a:spcAft>
        <a:defRPr sz="4000">
          <a:solidFill>
            <a:schemeClr val="tx2"/>
          </a:solidFill>
          <a:latin typeface="Impact" pitchFamily="34" charset="0"/>
        </a:defRPr>
      </a:lvl9pPr>
    </p:titleStyle>
    <p:bodyStyle>
      <a:lvl1pPr marL="342900" indent="-342900" algn="l" rtl="0" fontAlgn="base">
        <a:spcBef>
          <a:spcPct val="20000"/>
        </a:spcBef>
        <a:spcAft>
          <a:spcPct val="0"/>
        </a:spcAft>
        <a:buChar char="•"/>
        <a:defRPr sz="3200" b="1">
          <a:solidFill>
            <a:schemeClr val="tx1"/>
          </a:solidFill>
          <a:latin typeface="+mn-lt"/>
          <a:ea typeface="+mn-ea"/>
          <a:cs typeface="+mn-cs"/>
        </a:defRPr>
      </a:lvl1pPr>
      <a:lvl2pPr marL="742950" indent="-285750" algn="l" rtl="0" fontAlgn="base">
        <a:spcBef>
          <a:spcPct val="20000"/>
        </a:spcBef>
        <a:spcAft>
          <a:spcPct val="0"/>
        </a:spcAft>
        <a:buChar char="•"/>
        <a:defRPr sz="2800" b="1">
          <a:solidFill>
            <a:schemeClr val="tx1"/>
          </a:solidFill>
          <a:latin typeface="+mn-lt"/>
        </a:defRPr>
      </a:lvl2pPr>
      <a:lvl3pPr marL="1143000" indent="-228600" algn="l" rtl="0" fontAlgn="base">
        <a:spcBef>
          <a:spcPct val="20000"/>
        </a:spcBef>
        <a:spcAft>
          <a:spcPct val="0"/>
        </a:spcAft>
        <a:buChar char="•"/>
        <a:defRPr sz="2400" b="1">
          <a:solidFill>
            <a:schemeClr val="tx1"/>
          </a:solidFill>
          <a:latin typeface="+mn-lt"/>
        </a:defRPr>
      </a:lvl3pPr>
      <a:lvl4pPr marL="1600200" indent="-228600" algn="l" rtl="0" fontAlgn="base">
        <a:spcBef>
          <a:spcPct val="20000"/>
        </a:spcBef>
        <a:spcAft>
          <a:spcPct val="0"/>
        </a:spcAft>
        <a:buChar char="•"/>
        <a:defRPr sz="2000" b="1">
          <a:solidFill>
            <a:schemeClr val="tx1"/>
          </a:solidFill>
          <a:latin typeface="+mn-lt"/>
        </a:defRPr>
      </a:lvl4pPr>
      <a:lvl5pPr marL="2057400" indent="-228600" algn="l" rtl="0" fontAlgn="base">
        <a:spcBef>
          <a:spcPct val="20000"/>
        </a:spcBef>
        <a:spcAft>
          <a:spcPct val="0"/>
        </a:spcAft>
        <a:buChar char="•"/>
        <a:defRPr sz="2000" b="1">
          <a:solidFill>
            <a:schemeClr val="tx1"/>
          </a:solidFill>
          <a:latin typeface="+mn-lt"/>
        </a:defRPr>
      </a:lvl5pPr>
      <a:lvl6pPr marL="2514600" indent="-228600" algn="l" rtl="0" fontAlgn="base">
        <a:spcBef>
          <a:spcPct val="20000"/>
        </a:spcBef>
        <a:spcAft>
          <a:spcPct val="0"/>
        </a:spcAft>
        <a:buChar char="•"/>
        <a:defRPr sz="2000" b="1">
          <a:solidFill>
            <a:schemeClr val="tx1"/>
          </a:solidFill>
          <a:latin typeface="+mn-lt"/>
        </a:defRPr>
      </a:lvl6pPr>
      <a:lvl7pPr marL="2971800" indent="-228600" algn="l" rtl="0" fontAlgn="base">
        <a:spcBef>
          <a:spcPct val="20000"/>
        </a:spcBef>
        <a:spcAft>
          <a:spcPct val="0"/>
        </a:spcAft>
        <a:buChar char="•"/>
        <a:defRPr sz="2000" b="1">
          <a:solidFill>
            <a:schemeClr val="tx1"/>
          </a:solidFill>
          <a:latin typeface="+mn-lt"/>
        </a:defRPr>
      </a:lvl7pPr>
      <a:lvl8pPr marL="3429000" indent="-228600" algn="l" rtl="0" fontAlgn="base">
        <a:spcBef>
          <a:spcPct val="20000"/>
        </a:spcBef>
        <a:spcAft>
          <a:spcPct val="0"/>
        </a:spcAft>
        <a:buChar char="•"/>
        <a:defRPr sz="2000" b="1">
          <a:solidFill>
            <a:schemeClr val="tx1"/>
          </a:solidFill>
          <a:latin typeface="+mn-lt"/>
        </a:defRPr>
      </a:lvl8pPr>
      <a:lvl9pPr marL="3886200" indent="-228600" algn="l" rtl="0" fontAlgn="base">
        <a:spcBef>
          <a:spcPct val="20000"/>
        </a:spcBef>
        <a:spcAft>
          <a:spcPct val="0"/>
        </a:spcAft>
        <a:buChar char="•"/>
        <a:defRPr sz="2000" b="1">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ontrol" Target="../activeX/activeX1.xml"/><Relationship Id="rId1" Type="http://schemas.openxmlformats.org/officeDocument/2006/relationships/vmlDrawing" Target="../drawings/vmlDrawing1.v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ontrol" Target="../activeX/activeX2.xml"/><Relationship Id="rId1" Type="http://schemas.openxmlformats.org/officeDocument/2006/relationships/vmlDrawing" Target="../drawings/vmlDrawing2.v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control" Target="../activeX/activeX3.xml"/><Relationship Id="rId1" Type="http://schemas.openxmlformats.org/officeDocument/2006/relationships/vmlDrawing" Target="../drawings/vmlDrawing3.vml"/></Relationships>
</file>

<file path=ppt/slides/_rels/slide3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1.bin"/></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Grp="1" noChangeArrowheads="1"/>
          </p:cNvSpPr>
          <p:nvPr>
            <p:ph type="sldNum" sz="quarter" idx="4"/>
          </p:nvPr>
        </p:nvSpPr>
        <p:spPr/>
        <p:txBody>
          <a:bodyPr/>
          <a:lstStyle/>
          <a:p>
            <a:fld id="{7C793A45-ADC9-4690-A578-2ED1118E1458}" type="slidenum">
              <a:rPr lang="ar-SA"/>
              <a:pPr/>
              <a:t>1</a:t>
            </a:fld>
            <a:endParaRPr lang="en-US"/>
          </a:p>
        </p:txBody>
      </p:sp>
      <p:sp>
        <p:nvSpPr>
          <p:cNvPr id="148484" name="Rectangle 4"/>
          <p:cNvSpPr>
            <a:spLocks noGrp="1" noChangeArrowheads="1"/>
          </p:cNvSpPr>
          <p:nvPr>
            <p:ph type="ctrTitle"/>
          </p:nvPr>
        </p:nvSpPr>
        <p:spPr>
          <a:xfrm>
            <a:off x="0" y="1143000"/>
            <a:ext cx="9144000" cy="1600200"/>
          </a:xfrm>
        </p:spPr>
        <p:txBody>
          <a:bodyPr/>
          <a:lstStyle/>
          <a:p>
            <a:r>
              <a:rPr lang="en-US" sz="6600">
                <a:solidFill>
                  <a:schemeClr val="accent2"/>
                </a:solidFill>
              </a:rPr>
              <a:t>Agglutination</a:t>
            </a: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E4E181BC-9204-48C0-9FC7-922B42E98E7C}" type="slidenum">
              <a:rPr lang="ar-SA"/>
              <a:pPr/>
              <a:t>10</a:t>
            </a:fld>
            <a:endParaRPr lang="en-US"/>
          </a:p>
        </p:txBody>
      </p:sp>
      <p:sp>
        <p:nvSpPr>
          <p:cNvPr id="158722" name="Rectangle 2"/>
          <p:cNvSpPr>
            <a:spLocks noGrp="1" noChangeArrowheads="1"/>
          </p:cNvSpPr>
          <p:nvPr>
            <p:ph type="title"/>
          </p:nvPr>
        </p:nvSpPr>
        <p:spPr>
          <a:xfrm>
            <a:off x="0" y="228600"/>
            <a:ext cx="9144000" cy="762000"/>
          </a:xfrm>
        </p:spPr>
        <p:txBody>
          <a:bodyPr/>
          <a:lstStyle/>
          <a:p>
            <a:r>
              <a:rPr lang="en-US"/>
              <a:t>Quantitative Agglutination Test</a:t>
            </a:r>
          </a:p>
        </p:txBody>
      </p:sp>
      <p:sp>
        <p:nvSpPr>
          <p:cNvPr id="158723" name="Rectangle 3"/>
          <p:cNvSpPr>
            <a:spLocks noGrp="1" noChangeArrowheads="1"/>
          </p:cNvSpPr>
          <p:nvPr>
            <p:ph type="body" idx="1"/>
          </p:nvPr>
        </p:nvSpPr>
        <p:spPr>
          <a:xfrm>
            <a:off x="990600" y="1219200"/>
            <a:ext cx="7848600" cy="5410200"/>
          </a:xfrm>
        </p:spPr>
        <p:txBody>
          <a:bodyPr/>
          <a:lstStyle/>
          <a:p>
            <a:pPr>
              <a:lnSpc>
                <a:spcPct val="80000"/>
              </a:lnSpc>
            </a:pPr>
            <a:endParaRPr lang="en-US" sz="2400"/>
          </a:p>
          <a:p>
            <a:pPr>
              <a:lnSpc>
                <a:spcPct val="80000"/>
              </a:lnSpc>
            </a:pPr>
            <a:r>
              <a:rPr lang="en-US" sz="2400"/>
              <a:t>Agglutination tests can also be used to quantitate the level of antibodies to particulate antigens. </a:t>
            </a:r>
          </a:p>
          <a:p>
            <a:pPr>
              <a:lnSpc>
                <a:spcPct val="80000"/>
              </a:lnSpc>
            </a:pPr>
            <a:r>
              <a:rPr lang="en-US" sz="2400"/>
              <a:t>In this test </a:t>
            </a:r>
          </a:p>
          <a:p>
            <a:pPr>
              <a:lnSpc>
                <a:spcPct val="80000"/>
              </a:lnSpc>
            </a:pPr>
            <a:r>
              <a:rPr lang="en-US" sz="2400"/>
              <a:t>one makes serial dilutions of a sample to be tested for antibody </a:t>
            </a:r>
          </a:p>
          <a:p>
            <a:pPr>
              <a:lnSpc>
                <a:spcPct val="80000"/>
              </a:lnSpc>
            </a:pPr>
            <a:r>
              <a:rPr lang="en-US" sz="2400"/>
              <a:t>and then adds a fixed number of red blood cells or bacteria or other such particulate antigen </a:t>
            </a:r>
          </a:p>
          <a:p>
            <a:pPr>
              <a:lnSpc>
                <a:spcPct val="80000"/>
              </a:lnSpc>
            </a:pPr>
            <a:r>
              <a:rPr lang="en-US" sz="2400"/>
              <a:t>and determines the maximum dilution, which gives agglutination. </a:t>
            </a:r>
          </a:p>
          <a:p>
            <a:pPr>
              <a:lnSpc>
                <a:spcPct val="80000"/>
              </a:lnSpc>
            </a:pPr>
            <a:r>
              <a:rPr lang="en-US" sz="2400"/>
              <a:t>The maximum dilution that gives visible agglutination is called the titer. </a:t>
            </a:r>
          </a:p>
          <a:p>
            <a:pPr>
              <a:lnSpc>
                <a:spcPct val="80000"/>
              </a:lnSpc>
            </a:pPr>
            <a:r>
              <a:rPr lang="en-US" sz="2400"/>
              <a:t>The results are reported as the reciprocal of the maximal dilution that gives visible agglutination. This can be done using a microtiter plate.</a:t>
            </a:r>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Номер слайда 3"/>
          <p:cNvSpPr>
            <a:spLocks noGrp="1"/>
          </p:cNvSpPr>
          <p:nvPr>
            <p:ph type="sldNum" sz="quarter" idx="12"/>
          </p:nvPr>
        </p:nvSpPr>
        <p:spPr/>
        <p:txBody>
          <a:bodyPr/>
          <a:lstStyle/>
          <a:p>
            <a:fld id="{DD572C73-0039-40E7-85C2-615B6FD0964A}" type="slidenum">
              <a:rPr lang="ar-SA"/>
              <a:pPr/>
              <a:t>11</a:t>
            </a:fld>
            <a:endParaRPr lang="en-US"/>
          </a:p>
        </p:txBody>
      </p:sp>
      <p:sp>
        <p:nvSpPr>
          <p:cNvPr id="188418" name="Rectangle 2"/>
          <p:cNvSpPr>
            <a:spLocks noGrp="1" noChangeArrowheads="1"/>
          </p:cNvSpPr>
          <p:nvPr>
            <p:ph type="title" idx="4294967295"/>
          </p:nvPr>
        </p:nvSpPr>
        <p:spPr>
          <a:xfrm>
            <a:off x="685800" y="457200"/>
            <a:ext cx="7772400" cy="838200"/>
          </a:xfrm>
        </p:spPr>
        <p:txBody>
          <a:bodyPr/>
          <a:lstStyle/>
          <a:p>
            <a:r>
              <a:rPr lang="en-US" sz="3600"/>
              <a:t>Quantitative Agglutination Test</a:t>
            </a:r>
          </a:p>
        </p:txBody>
      </p:sp>
      <p:grpSp>
        <p:nvGrpSpPr>
          <p:cNvPr id="188420" name="Group 235"/>
          <p:cNvGrpSpPr>
            <a:grpSpLocks/>
          </p:cNvGrpSpPr>
          <p:nvPr/>
        </p:nvGrpSpPr>
        <p:grpSpPr bwMode="auto">
          <a:xfrm>
            <a:off x="914400" y="1905000"/>
            <a:ext cx="7486650" cy="4113213"/>
            <a:chOff x="543" y="1670"/>
            <a:chExt cx="4716" cy="2591"/>
          </a:xfrm>
        </p:grpSpPr>
        <p:sp>
          <p:nvSpPr>
            <p:cNvPr id="188421" name="Rectangle 234"/>
            <p:cNvSpPr>
              <a:spLocks noChangeArrowheads="1"/>
            </p:cNvSpPr>
            <p:nvPr/>
          </p:nvSpPr>
          <p:spPr bwMode="auto">
            <a:xfrm>
              <a:off x="543" y="1670"/>
              <a:ext cx="4716" cy="2591"/>
            </a:xfrm>
            <a:prstGeom prst="rect">
              <a:avLst/>
            </a:prstGeom>
            <a:solidFill>
              <a:schemeClr val="bg1"/>
            </a:solidFill>
            <a:ln w="9525">
              <a:solidFill>
                <a:schemeClr val="tx1"/>
              </a:solidFill>
              <a:miter lim="800000"/>
              <a:headEnd/>
              <a:tailEnd/>
            </a:ln>
          </p:spPr>
          <p:txBody>
            <a:bodyPr wrap="none" anchor="ctr"/>
            <a:lstStyle/>
            <a:p>
              <a:endParaRPr lang="ru-RU" sz="3200">
                <a:latin typeface="Times New Roman" pitchFamily="18" charset="0"/>
              </a:endParaRPr>
            </a:p>
          </p:txBody>
        </p:sp>
        <p:grpSp>
          <p:nvGrpSpPr>
            <p:cNvPr id="188422" name="Group 233"/>
            <p:cNvGrpSpPr>
              <a:grpSpLocks/>
            </p:cNvGrpSpPr>
            <p:nvPr/>
          </p:nvGrpSpPr>
          <p:grpSpPr bwMode="auto">
            <a:xfrm>
              <a:off x="579" y="1677"/>
              <a:ext cx="4657" cy="2521"/>
              <a:chOff x="623" y="1567"/>
              <a:chExt cx="4657" cy="2521"/>
            </a:xfrm>
          </p:grpSpPr>
          <p:grpSp>
            <p:nvGrpSpPr>
              <p:cNvPr id="188423" name="Group 210"/>
              <p:cNvGrpSpPr>
                <a:grpSpLocks/>
              </p:cNvGrpSpPr>
              <p:nvPr/>
            </p:nvGrpSpPr>
            <p:grpSpPr bwMode="auto">
              <a:xfrm>
                <a:off x="1171" y="1567"/>
                <a:ext cx="3536" cy="2521"/>
                <a:chOff x="1097" y="1567"/>
                <a:chExt cx="3536" cy="2521"/>
              </a:xfrm>
            </p:grpSpPr>
            <p:sp>
              <p:nvSpPr>
                <p:cNvPr id="188424" name="Rectangle 154"/>
                <p:cNvSpPr>
                  <a:spLocks noChangeAspect="1" noChangeArrowheads="1"/>
                </p:cNvSpPr>
                <p:nvPr/>
              </p:nvSpPr>
              <p:spPr bwMode="auto">
                <a:xfrm>
                  <a:off x="1097" y="2123"/>
                  <a:ext cx="3536" cy="1965"/>
                </a:xfrm>
                <a:prstGeom prst="rect">
                  <a:avLst/>
                </a:prstGeom>
                <a:solidFill>
                  <a:schemeClr val="bg1"/>
                </a:solidFill>
                <a:ln w="28575">
                  <a:solidFill>
                    <a:schemeClr val="tx1"/>
                  </a:solidFill>
                  <a:miter lim="800000"/>
                  <a:headEnd/>
                  <a:tailEnd/>
                </a:ln>
              </p:spPr>
              <p:txBody>
                <a:bodyPr wrap="none" anchor="ctr"/>
                <a:lstStyle/>
                <a:p>
                  <a:endParaRPr lang="ru-RU" sz="3200">
                    <a:latin typeface="Times New Roman" pitchFamily="18" charset="0"/>
                  </a:endParaRPr>
                </a:p>
              </p:txBody>
            </p:sp>
            <p:sp>
              <p:nvSpPr>
                <p:cNvPr id="188425" name="Oval 6"/>
                <p:cNvSpPr>
                  <a:spLocks noChangeAspect="1" noChangeArrowheads="1"/>
                </p:cNvSpPr>
                <p:nvPr/>
              </p:nvSpPr>
              <p:spPr bwMode="auto">
                <a:xfrm>
                  <a:off x="1167" y="2893"/>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26" name="Oval 10"/>
                <p:cNvSpPr>
                  <a:spLocks noChangeAspect="1" noChangeArrowheads="1"/>
                </p:cNvSpPr>
                <p:nvPr/>
              </p:nvSpPr>
              <p:spPr bwMode="auto">
                <a:xfrm>
                  <a:off x="1459" y="2895"/>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27" name="Oval 11"/>
                <p:cNvSpPr>
                  <a:spLocks noChangeAspect="1" noChangeArrowheads="1"/>
                </p:cNvSpPr>
                <p:nvPr/>
              </p:nvSpPr>
              <p:spPr bwMode="auto">
                <a:xfrm>
                  <a:off x="1749" y="2895"/>
                  <a:ext cx="189"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28" name="Oval 12"/>
                <p:cNvSpPr>
                  <a:spLocks noChangeAspect="1" noChangeArrowheads="1"/>
                </p:cNvSpPr>
                <p:nvPr/>
              </p:nvSpPr>
              <p:spPr bwMode="auto">
                <a:xfrm>
                  <a:off x="2036" y="2895"/>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29" name="Oval 13"/>
                <p:cNvSpPr>
                  <a:spLocks noChangeAspect="1" noChangeArrowheads="1"/>
                </p:cNvSpPr>
                <p:nvPr/>
              </p:nvSpPr>
              <p:spPr bwMode="auto">
                <a:xfrm>
                  <a:off x="2323" y="2895"/>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0" name="Oval 14"/>
                <p:cNvSpPr>
                  <a:spLocks noChangeAspect="1" noChangeArrowheads="1"/>
                </p:cNvSpPr>
                <p:nvPr/>
              </p:nvSpPr>
              <p:spPr bwMode="auto">
                <a:xfrm>
                  <a:off x="2610" y="2895"/>
                  <a:ext cx="189"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1" name="Oval 22"/>
                <p:cNvSpPr>
                  <a:spLocks noChangeAspect="1" noChangeArrowheads="1"/>
                </p:cNvSpPr>
                <p:nvPr/>
              </p:nvSpPr>
              <p:spPr bwMode="auto">
                <a:xfrm>
                  <a:off x="2898" y="2895"/>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2" name="Oval 23"/>
                <p:cNvSpPr>
                  <a:spLocks noChangeAspect="1" noChangeArrowheads="1"/>
                </p:cNvSpPr>
                <p:nvPr/>
              </p:nvSpPr>
              <p:spPr bwMode="auto">
                <a:xfrm>
                  <a:off x="3190" y="2898"/>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3" name="Oval 24"/>
                <p:cNvSpPr>
                  <a:spLocks noChangeAspect="1" noChangeArrowheads="1"/>
                </p:cNvSpPr>
                <p:nvPr/>
              </p:nvSpPr>
              <p:spPr bwMode="auto">
                <a:xfrm>
                  <a:off x="3481" y="2898"/>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4" name="Oval 25"/>
                <p:cNvSpPr>
                  <a:spLocks noChangeAspect="1" noChangeArrowheads="1"/>
                </p:cNvSpPr>
                <p:nvPr/>
              </p:nvSpPr>
              <p:spPr bwMode="auto">
                <a:xfrm>
                  <a:off x="3767" y="2898"/>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5" name="Oval 26"/>
                <p:cNvSpPr>
                  <a:spLocks noChangeAspect="1" noChangeArrowheads="1"/>
                </p:cNvSpPr>
                <p:nvPr/>
              </p:nvSpPr>
              <p:spPr bwMode="auto">
                <a:xfrm>
                  <a:off x="4054" y="2898"/>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6" name="Oval 27"/>
                <p:cNvSpPr>
                  <a:spLocks noChangeAspect="1" noChangeArrowheads="1"/>
                </p:cNvSpPr>
                <p:nvPr/>
              </p:nvSpPr>
              <p:spPr bwMode="auto">
                <a:xfrm>
                  <a:off x="4342" y="2898"/>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7" name="Oval 31"/>
                <p:cNvSpPr>
                  <a:spLocks noChangeAspect="1" noChangeArrowheads="1"/>
                </p:cNvSpPr>
                <p:nvPr/>
              </p:nvSpPr>
              <p:spPr bwMode="auto">
                <a:xfrm>
                  <a:off x="1164" y="3127"/>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8" name="Oval 32"/>
                <p:cNvSpPr>
                  <a:spLocks noChangeAspect="1" noChangeArrowheads="1"/>
                </p:cNvSpPr>
                <p:nvPr/>
              </p:nvSpPr>
              <p:spPr bwMode="auto">
                <a:xfrm>
                  <a:off x="1456" y="3129"/>
                  <a:ext cx="189" cy="189"/>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39" name="Oval 33"/>
                <p:cNvSpPr>
                  <a:spLocks noChangeAspect="1" noChangeArrowheads="1"/>
                </p:cNvSpPr>
                <p:nvPr/>
              </p:nvSpPr>
              <p:spPr bwMode="auto">
                <a:xfrm>
                  <a:off x="1747" y="3129"/>
                  <a:ext cx="188" cy="189"/>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0" name="Oval 34"/>
                <p:cNvSpPr>
                  <a:spLocks noChangeAspect="1" noChangeArrowheads="1"/>
                </p:cNvSpPr>
                <p:nvPr/>
              </p:nvSpPr>
              <p:spPr bwMode="auto">
                <a:xfrm>
                  <a:off x="2033" y="3129"/>
                  <a:ext cx="189" cy="189"/>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1" name="Oval 35"/>
                <p:cNvSpPr>
                  <a:spLocks noChangeAspect="1" noChangeArrowheads="1"/>
                </p:cNvSpPr>
                <p:nvPr/>
              </p:nvSpPr>
              <p:spPr bwMode="auto">
                <a:xfrm>
                  <a:off x="2321" y="3129"/>
                  <a:ext cx="188" cy="189"/>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2" name="Oval 36"/>
                <p:cNvSpPr>
                  <a:spLocks noChangeAspect="1" noChangeArrowheads="1"/>
                </p:cNvSpPr>
                <p:nvPr/>
              </p:nvSpPr>
              <p:spPr bwMode="auto">
                <a:xfrm>
                  <a:off x="2608" y="3129"/>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3" name="Oval 38"/>
                <p:cNvSpPr>
                  <a:spLocks noChangeAspect="1" noChangeArrowheads="1"/>
                </p:cNvSpPr>
                <p:nvPr/>
              </p:nvSpPr>
              <p:spPr bwMode="auto">
                <a:xfrm>
                  <a:off x="2895" y="3129"/>
                  <a:ext cx="189"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4" name="Oval 39"/>
                <p:cNvSpPr>
                  <a:spLocks noChangeAspect="1" noChangeArrowheads="1"/>
                </p:cNvSpPr>
                <p:nvPr/>
              </p:nvSpPr>
              <p:spPr bwMode="auto">
                <a:xfrm>
                  <a:off x="3187" y="3132"/>
                  <a:ext cx="189"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5" name="Oval 40"/>
                <p:cNvSpPr>
                  <a:spLocks noChangeAspect="1" noChangeArrowheads="1"/>
                </p:cNvSpPr>
                <p:nvPr/>
              </p:nvSpPr>
              <p:spPr bwMode="auto">
                <a:xfrm>
                  <a:off x="3478" y="3132"/>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6" name="Oval 41"/>
                <p:cNvSpPr>
                  <a:spLocks noChangeAspect="1" noChangeArrowheads="1"/>
                </p:cNvSpPr>
                <p:nvPr/>
              </p:nvSpPr>
              <p:spPr bwMode="auto">
                <a:xfrm>
                  <a:off x="3765" y="3132"/>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7" name="Oval 42"/>
                <p:cNvSpPr>
                  <a:spLocks noChangeAspect="1" noChangeArrowheads="1"/>
                </p:cNvSpPr>
                <p:nvPr/>
              </p:nvSpPr>
              <p:spPr bwMode="auto">
                <a:xfrm>
                  <a:off x="4052" y="3132"/>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8" name="Oval 43"/>
                <p:cNvSpPr>
                  <a:spLocks noChangeAspect="1" noChangeArrowheads="1"/>
                </p:cNvSpPr>
                <p:nvPr/>
              </p:nvSpPr>
              <p:spPr bwMode="auto">
                <a:xfrm>
                  <a:off x="4339" y="3132"/>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49" name="Oval 46"/>
                <p:cNvSpPr>
                  <a:spLocks noChangeAspect="1" noChangeArrowheads="1"/>
                </p:cNvSpPr>
                <p:nvPr/>
              </p:nvSpPr>
              <p:spPr bwMode="auto">
                <a:xfrm>
                  <a:off x="1167" y="3363"/>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0" name="Oval 47"/>
                <p:cNvSpPr>
                  <a:spLocks noChangeAspect="1" noChangeArrowheads="1"/>
                </p:cNvSpPr>
                <p:nvPr/>
              </p:nvSpPr>
              <p:spPr bwMode="auto">
                <a:xfrm>
                  <a:off x="1459" y="3365"/>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1" name="Oval 48"/>
                <p:cNvSpPr>
                  <a:spLocks noChangeAspect="1" noChangeArrowheads="1"/>
                </p:cNvSpPr>
                <p:nvPr/>
              </p:nvSpPr>
              <p:spPr bwMode="auto">
                <a:xfrm>
                  <a:off x="1749" y="3365"/>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2" name="Oval 49"/>
                <p:cNvSpPr>
                  <a:spLocks noChangeAspect="1" noChangeArrowheads="1"/>
                </p:cNvSpPr>
                <p:nvPr/>
              </p:nvSpPr>
              <p:spPr bwMode="auto">
                <a:xfrm>
                  <a:off x="2036" y="3365"/>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3" name="Oval 50"/>
                <p:cNvSpPr>
                  <a:spLocks noChangeAspect="1" noChangeArrowheads="1"/>
                </p:cNvSpPr>
                <p:nvPr/>
              </p:nvSpPr>
              <p:spPr bwMode="auto">
                <a:xfrm>
                  <a:off x="2323" y="3365"/>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4" name="Oval 51"/>
                <p:cNvSpPr>
                  <a:spLocks noChangeAspect="1" noChangeArrowheads="1"/>
                </p:cNvSpPr>
                <p:nvPr/>
              </p:nvSpPr>
              <p:spPr bwMode="auto">
                <a:xfrm>
                  <a:off x="2610" y="3365"/>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5" name="Oval 53"/>
                <p:cNvSpPr>
                  <a:spLocks noChangeAspect="1" noChangeArrowheads="1"/>
                </p:cNvSpPr>
                <p:nvPr/>
              </p:nvSpPr>
              <p:spPr bwMode="auto">
                <a:xfrm>
                  <a:off x="2898" y="3365"/>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6" name="Oval 54"/>
                <p:cNvSpPr>
                  <a:spLocks noChangeAspect="1" noChangeArrowheads="1"/>
                </p:cNvSpPr>
                <p:nvPr/>
              </p:nvSpPr>
              <p:spPr bwMode="auto">
                <a:xfrm>
                  <a:off x="3190" y="3368"/>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7" name="Oval 55"/>
                <p:cNvSpPr>
                  <a:spLocks noChangeAspect="1" noChangeArrowheads="1"/>
                </p:cNvSpPr>
                <p:nvPr/>
              </p:nvSpPr>
              <p:spPr bwMode="auto">
                <a:xfrm>
                  <a:off x="3481" y="3368"/>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8" name="Oval 56"/>
                <p:cNvSpPr>
                  <a:spLocks noChangeAspect="1" noChangeArrowheads="1"/>
                </p:cNvSpPr>
                <p:nvPr/>
              </p:nvSpPr>
              <p:spPr bwMode="auto">
                <a:xfrm>
                  <a:off x="3767" y="3368"/>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59" name="Oval 57"/>
                <p:cNvSpPr>
                  <a:spLocks noChangeAspect="1" noChangeArrowheads="1"/>
                </p:cNvSpPr>
                <p:nvPr/>
              </p:nvSpPr>
              <p:spPr bwMode="auto">
                <a:xfrm>
                  <a:off x="4054" y="3368"/>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0" name="Oval 58"/>
                <p:cNvSpPr>
                  <a:spLocks noChangeAspect="1" noChangeArrowheads="1"/>
                </p:cNvSpPr>
                <p:nvPr/>
              </p:nvSpPr>
              <p:spPr bwMode="auto">
                <a:xfrm>
                  <a:off x="4342" y="3368"/>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1" name="Oval 61"/>
                <p:cNvSpPr>
                  <a:spLocks noChangeAspect="1" noChangeArrowheads="1"/>
                </p:cNvSpPr>
                <p:nvPr/>
              </p:nvSpPr>
              <p:spPr bwMode="auto">
                <a:xfrm>
                  <a:off x="1167" y="3598"/>
                  <a:ext cx="188" cy="189"/>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2" name="Oval 62"/>
                <p:cNvSpPr>
                  <a:spLocks noChangeAspect="1" noChangeArrowheads="1"/>
                </p:cNvSpPr>
                <p:nvPr/>
              </p:nvSpPr>
              <p:spPr bwMode="auto">
                <a:xfrm>
                  <a:off x="1459" y="3601"/>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3" name="Oval 63"/>
                <p:cNvSpPr>
                  <a:spLocks noChangeAspect="1" noChangeArrowheads="1"/>
                </p:cNvSpPr>
                <p:nvPr/>
              </p:nvSpPr>
              <p:spPr bwMode="auto">
                <a:xfrm>
                  <a:off x="1749" y="3601"/>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4" name="Oval 64"/>
                <p:cNvSpPr>
                  <a:spLocks noChangeAspect="1" noChangeArrowheads="1"/>
                </p:cNvSpPr>
                <p:nvPr/>
              </p:nvSpPr>
              <p:spPr bwMode="auto">
                <a:xfrm>
                  <a:off x="2036" y="3601"/>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5" name="Oval 65"/>
                <p:cNvSpPr>
                  <a:spLocks noChangeAspect="1" noChangeArrowheads="1"/>
                </p:cNvSpPr>
                <p:nvPr/>
              </p:nvSpPr>
              <p:spPr bwMode="auto">
                <a:xfrm>
                  <a:off x="2323" y="3601"/>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6" name="Oval 66"/>
                <p:cNvSpPr>
                  <a:spLocks noChangeAspect="1" noChangeArrowheads="1"/>
                </p:cNvSpPr>
                <p:nvPr/>
              </p:nvSpPr>
              <p:spPr bwMode="auto">
                <a:xfrm>
                  <a:off x="2610" y="3601"/>
                  <a:ext cx="189"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7" name="Oval 68"/>
                <p:cNvSpPr>
                  <a:spLocks noChangeAspect="1" noChangeArrowheads="1"/>
                </p:cNvSpPr>
                <p:nvPr/>
              </p:nvSpPr>
              <p:spPr bwMode="auto">
                <a:xfrm>
                  <a:off x="2898" y="3601"/>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8" name="Oval 69"/>
                <p:cNvSpPr>
                  <a:spLocks noChangeAspect="1" noChangeArrowheads="1"/>
                </p:cNvSpPr>
                <p:nvPr/>
              </p:nvSpPr>
              <p:spPr bwMode="auto">
                <a:xfrm>
                  <a:off x="3190" y="3603"/>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69" name="Oval 70"/>
                <p:cNvSpPr>
                  <a:spLocks noChangeAspect="1" noChangeArrowheads="1"/>
                </p:cNvSpPr>
                <p:nvPr/>
              </p:nvSpPr>
              <p:spPr bwMode="auto">
                <a:xfrm>
                  <a:off x="3481" y="3603"/>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0" name="Oval 71"/>
                <p:cNvSpPr>
                  <a:spLocks noChangeAspect="1" noChangeArrowheads="1"/>
                </p:cNvSpPr>
                <p:nvPr/>
              </p:nvSpPr>
              <p:spPr bwMode="auto">
                <a:xfrm>
                  <a:off x="3767" y="3603"/>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1" name="Oval 72"/>
                <p:cNvSpPr>
                  <a:spLocks noChangeAspect="1" noChangeArrowheads="1"/>
                </p:cNvSpPr>
                <p:nvPr/>
              </p:nvSpPr>
              <p:spPr bwMode="auto">
                <a:xfrm>
                  <a:off x="4054" y="3603"/>
                  <a:ext cx="189" cy="189"/>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2" name="Oval 73"/>
                <p:cNvSpPr>
                  <a:spLocks noChangeAspect="1" noChangeArrowheads="1"/>
                </p:cNvSpPr>
                <p:nvPr/>
              </p:nvSpPr>
              <p:spPr bwMode="auto">
                <a:xfrm>
                  <a:off x="4342" y="3603"/>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3" name="Oval 76"/>
                <p:cNvSpPr>
                  <a:spLocks noChangeAspect="1" noChangeArrowheads="1"/>
                </p:cNvSpPr>
                <p:nvPr/>
              </p:nvSpPr>
              <p:spPr bwMode="auto">
                <a:xfrm>
                  <a:off x="1167" y="3834"/>
                  <a:ext cx="188" cy="189"/>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4" name="Oval 77"/>
                <p:cNvSpPr>
                  <a:spLocks noChangeAspect="1" noChangeArrowheads="1"/>
                </p:cNvSpPr>
                <p:nvPr/>
              </p:nvSpPr>
              <p:spPr bwMode="auto">
                <a:xfrm>
                  <a:off x="1459" y="3837"/>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5" name="Oval 78"/>
                <p:cNvSpPr>
                  <a:spLocks noChangeAspect="1" noChangeArrowheads="1"/>
                </p:cNvSpPr>
                <p:nvPr/>
              </p:nvSpPr>
              <p:spPr bwMode="auto">
                <a:xfrm>
                  <a:off x="1749" y="3837"/>
                  <a:ext cx="189"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6" name="Oval 79"/>
                <p:cNvSpPr>
                  <a:spLocks noChangeAspect="1" noChangeArrowheads="1"/>
                </p:cNvSpPr>
                <p:nvPr/>
              </p:nvSpPr>
              <p:spPr bwMode="auto">
                <a:xfrm>
                  <a:off x="2036" y="3837"/>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7" name="Oval 80"/>
                <p:cNvSpPr>
                  <a:spLocks noChangeAspect="1" noChangeArrowheads="1"/>
                </p:cNvSpPr>
                <p:nvPr/>
              </p:nvSpPr>
              <p:spPr bwMode="auto">
                <a:xfrm>
                  <a:off x="2323" y="3837"/>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8" name="Oval 81"/>
                <p:cNvSpPr>
                  <a:spLocks noChangeAspect="1" noChangeArrowheads="1"/>
                </p:cNvSpPr>
                <p:nvPr/>
              </p:nvSpPr>
              <p:spPr bwMode="auto">
                <a:xfrm>
                  <a:off x="2610" y="3837"/>
                  <a:ext cx="189"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79" name="Oval 83"/>
                <p:cNvSpPr>
                  <a:spLocks noChangeAspect="1" noChangeArrowheads="1"/>
                </p:cNvSpPr>
                <p:nvPr/>
              </p:nvSpPr>
              <p:spPr bwMode="auto">
                <a:xfrm>
                  <a:off x="2898" y="3837"/>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0" name="Oval 84"/>
                <p:cNvSpPr>
                  <a:spLocks noChangeAspect="1" noChangeArrowheads="1"/>
                </p:cNvSpPr>
                <p:nvPr/>
              </p:nvSpPr>
              <p:spPr bwMode="auto">
                <a:xfrm>
                  <a:off x="3190" y="3839"/>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1" name="Oval 85"/>
                <p:cNvSpPr>
                  <a:spLocks noChangeAspect="1" noChangeArrowheads="1"/>
                </p:cNvSpPr>
                <p:nvPr/>
              </p:nvSpPr>
              <p:spPr bwMode="auto">
                <a:xfrm>
                  <a:off x="3481" y="3839"/>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2" name="Oval 86"/>
                <p:cNvSpPr>
                  <a:spLocks noChangeAspect="1" noChangeArrowheads="1"/>
                </p:cNvSpPr>
                <p:nvPr/>
              </p:nvSpPr>
              <p:spPr bwMode="auto">
                <a:xfrm>
                  <a:off x="3767" y="3839"/>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3" name="Oval 87"/>
                <p:cNvSpPr>
                  <a:spLocks noChangeAspect="1" noChangeArrowheads="1"/>
                </p:cNvSpPr>
                <p:nvPr/>
              </p:nvSpPr>
              <p:spPr bwMode="auto">
                <a:xfrm>
                  <a:off x="4054" y="3839"/>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4" name="Oval 88"/>
                <p:cNvSpPr>
                  <a:spLocks noChangeAspect="1" noChangeArrowheads="1"/>
                </p:cNvSpPr>
                <p:nvPr/>
              </p:nvSpPr>
              <p:spPr bwMode="auto">
                <a:xfrm>
                  <a:off x="4342" y="3839"/>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5" name="Oval 91"/>
                <p:cNvSpPr>
                  <a:spLocks noChangeAspect="1" noChangeArrowheads="1"/>
                </p:cNvSpPr>
                <p:nvPr/>
              </p:nvSpPr>
              <p:spPr bwMode="auto">
                <a:xfrm>
                  <a:off x="1167" y="2652"/>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6" name="Oval 92"/>
                <p:cNvSpPr>
                  <a:spLocks noChangeAspect="1" noChangeArrowheads="1"/>
                </p:cNvSpPr>
                <p:nvPr/>
              </p:nvSpPr>
              <p:spPr bwMode="auto">
                <a:xfrm>
                  <a:off x="1459" y="2655"/>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7" name="Oval 93"/>
                <p:cNvSpPr>
                  <a:spLocks noChangeAspect="1" noChangeArrowheads="1"/>
                </p:cNvSpPr>
                <p:nvPr/>
              </p:nvSpPr>
              <p:spPr bwMode="auto">
                <a:xfrm>
                  <a:off x="1749" y="2655"/>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8" name="Oval 94"/>
                <p:cNvSpPr>
                  <a:spLocks noChangeAspect="1" noChangeArrowheads="1"/>
                </p:cNvSpPr>
                <p:nvPr/>
              </p:nvSpPr>
              <p:spPr bwMode="auto">
                <a:xfrm>
                  <a:off x="2036" y="2655"/>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89" name="Oval 95"/>
                <p:cNvSpPr>
                  <a:spLocks noChangeAspect="1" noChangeArrowheads="1"/>
                </p:cNvSpPr>
                <p:nvPr/>
              </p:nvSpPr>
              <p:spPr bwMode="auto">
                <a:xfrm>
                  <a:off x="2323" y="2655"/>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0" name="Oval 96"/>
                <p:cNvSpPr>
                  <a:spLocks noChangeAspect="1" noChangeArrowheads="1"/>
                </p:cNvSpPr>
                <p:nvPr/>
              </p:nvSpPr>
              <p:spPr bwMode="auto">
                <a:xfrm>
                  <a:off x="2610" y="2655"/>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1" name="Oval 98"/>
                <p:cNvSpPr>
                  <a:spLocks noChangeAspect="1" noChangeArrowheads="1"/>
                </p:cNvSpPr>
                <p:nvPr/>
              </p:nvSpPr>
              <p:spPr bwMode="auto">
                <a:xfrm>
                  <a:off x="2898" y="2655"/>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2" name="Oval 99"/>
                <p:cNvSpPr>
                  <a:spLocks noChangeAspect="1" noChangeArrowheads="1"/>
                </p:cNvSpPr>
                <p:nvPr/>
              </p:nvSpPr>
              <p:spPr bwMode="auto">
                <a:xfrm>
                  <a:off x="3190" y="2657"/>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3" name="Oval 100"/>
                <p:cNvSpPr>
                  <a:spLocks noChangeAspect="1" noChangeArrowheads="1"/>
                </p:cNvSpPr>
                <p:nvPr/>
              </p:nvSpPr>
              <p:spPr bwMode="auto">
                <a:xfrm>
                  <a:off x="3481" y="2657"/>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4" name="Oval 101"/>
                <p:cNvSpPr>
                  <a:spLocks noChangeAspect="1" noChangeArrowheads="1"/>
                </p:cNvSpPr>
                <p:nvPr/>
              </p:nvSpPr>
              <p:spPr bwMode="auto">
                <a:xfrm>
                  <a:off x="3767" y="2657"/>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5" name="Oval 102"/>
                <p:cNvSpPr>
                  <a:spLocks noChangeAspect="1" noChangeArrowheads="1"/>
                </p:cNvSpPr>
                <p:nvPr/>
              </p:nvSpPr>
              <p:spPr bwMode="auto">
                <a:xfrm>
                  <a:off x="4054" y="2657"/>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6" name="Oval 103"/>
                <p:cNvSpPr>
                  <a:spLocks noChangeAspect="1" noChangeArrowheads="1"/>
                </p:cNvSpPr>
                <p:nvPr/>
              </p:nvSpPr>
              <p:spPr bwMode="auto">
                <a:xfrm>
                  <a:off x="4342" y="2657"/>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7" name="Oval 106"/>
                <p:cNvSpPr>
                  <a:spLocks noChangeAspect="1" noChangeArrowheads="1"/>
                </p:cNvSpPr>
                <p:nvPr/>
              </p:nvSpPr>
              <p:spPr bwMode="auto">
                <a:xfrm>
                  <a:off x="1167" y="2416"/>
                  <a:ext cx="188" cy="189"/>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8" name="Oval 107"/>
                <p:cNvSpPr>
                  <a:spLocks noChangeAspect="1" noChangeArrowheads="1"/>
                </p:cNvSpPr>
                <p:nvPr/>
              </p:nvSpPr>
              <p:spPr bwMode="auto">
                <a:xfrm>
                  <a:off x="1459" y="2419"/>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499" name="Oval 108"/>
                <p:cNvSpPr>
                  <a:spLocks noChangeAspect="1" noChangeArrowheads="1"/>
                </p:cNvSpPr>
                <p:nvPr/>
              </p:nvSpPr>
              <p:spPr bwMode="auto">
                <a:xfrm>
                  <a:off x="1749" y="2419"/>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0" name="Oval 109"/>
                <p:cNvSpPr>
                  <a:spLocks noChangeAspect="1" noChangeArrowheads="1"/>
                </p:cNvSpPr>
                <p:nvPr/>
              </p:nvSpPr>
              <p:spPr bwMode="auto">
                <a:xfrm>
                  <a:off x="2036" y="2419"/>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1" name="Oval 110"/>
                <p:cNvSpPr>
                  <a:spLocks noChangeAspect="1" noChangeArrowheads="1"/>
                </p:cNvSpPr>
                <p:nvPr/>
              </p:nvSpPr>
              <p:spPr bwMode="auto">
                <a:xfrm>
                  <a:off x="2323" y="2419"/>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2" name="Oval 111"/>
                <p:cNvSpPr>
                  <a:spLocks noChangeAspect="1" noChangeArrowheads="1"/>
                </p:cNvSpPr>
                <p:nvPr/>
              </p:nvSpPr>
              <p:spPr bwMode="auto">
                <a:xfrm>
                  <a:off x="2610" y="2419"/>
                  <a:ext cx="189"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3" name="Oval 113"/>
                <p:cNvSpPr>
                  <a:spLocks noChangeAspect="1" noChangeArrowheads="1"/>
                </p:cNvSpPr>
                <p:nvPr/>
              </p:nvSpPr>
              <p:spPr bwMode="auto">
                <a:xfrm>
                  <a:off x="2898" y="2419"/>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4" name="Oval 114"/>
                <p:cNvSpPr>
                  <a:spLocks noChangeAspect="1" noChangeArrowheads="1"/>
                </p:cNvSpPr>
                <p:nvPr/>
              </p:nvSpPr>
              <p:spPr bwMode="auto">
                <a:xfrm>
                  <a:off x="3190" y="2421"/>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5" name="Oval 115"/>
                <p:cNvSpPr>
                  <a:spLocks noChangeAspect="1" noChangeArrowheads="1"/>
                </p:cNvSpPr>
                <p:nvPr/>
              </p:nvSpPr>
              <p:spPr bwMode="auto">
                <a:xfrm>
                  <a:off x="3481" y="2421"/>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6" name="Oval 116"/>
                <p:cNvSpPr>
                  <a:spLocks noChangeAspect="1" noChangeArrowheads="1"/>
                </p:cNvSpPr>
                <p:nvPr/>
              </p:nvSpPr>
              <p:spPr bwMode="auto">
                <a:xfrm>
                  <a:off x="3767" y="2421"/>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7" name="Oval 117"/>
                <p:cNvSpPr>
                  <a:spLocks noChangeAspect="1" noChangeArrowheads="1"/>
                </p:cNvSpPr>
                <p:nvPr/>
              </p:nvSpPr>
              <p:spPr bwMode="auto">
                <a:xfrm>
                  <a:off x="4054" y="2421"/>
                  <a:ext cx="189" cy="189"/>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8" name="Oval 118"/>
                <p:cNvSpPr>
                  <a:spLocks noChangeAspect="1" noChangeArrowheads="1"/>
                </p:cNvSpPr>
                <p:nvPr/>
              </p:nvSpPr>
              <p:spPr bwMode="auto">
                <a:xfrm>
                  <a:off x="4342" y="2421"/>
                  <a:ext cx="188" cy="189"/>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09" name="Oval 121"/>
                <p:cNvSpPr>
                  <a:spLocks noChangeAspect="1" noChangeArrowheads="1"/>
                </p:cNvSpPr>
                <p:nvPr/>
              </p:nvSpPr>
              <p:spPr bwMode="auto">
                <a:xfrm>
                  <a:off x="1167" y="2181"/>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0" name="Oval 122"/>
                <p:cNvSpPr>
                  <a:spLocks noChangeAspect="1" noChangeArrowheads="1"/>
                </p:cNvSpPr>
                <p:nvPr/>
              </p:nvSpPr>
              <p:spPr bwMode="auto">
                <a:xfrm>
                  <a:off x="1459" y="2183"/>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1" name="Oval 123"/>
                <p:cNvSpPr>
                  <a:spLocks noChangeAspect="1" noChangeArrowheads="1"/>
                </p:cNvSpPr>
                <p:nvPr/>
              </p:nvSpPr>
              <p:spPr bwMode="auto">
                <a:xfrm>
                  <a:off x="1749" y="2183"/>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2" name="Oval 124"/>
                <p:cNvSpPr>
                  <a:spLocks noChangeAspect="1" noChangeArrowheads="1"/>
                </p:cNvSpPr>
                <p:nvPr/>
              </p:nvSpPr>
              <p:spPr bwMode="auto">
                <a:xfrm>
                  <a:off x="2036" y="2183"/>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3" name="Oval 125"/>
                <p:cNvSpPr>
                  <a:spLocks noChangeAspect="1" noChangeArrowheads="1"/>
                </p:cNvSpPr>
                <p:nvPr/>
              </p:nvSpPr>
              <p:spPr bwMode="auto">
                <a:xfrm>
                  <a:off x="2323" y="2183"/>
                  <a:ext cx="188"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4" name="Oval 126"/>
                <p:cNvSpPr>
                  <a:spLocks noChangeAspect="1" noChangeArrowheads="1"/>
                </p:cNvSpPr>
                <p:nvPr/>
              </p:nvSpPr>
              <p:spPr bwMode="auto">
                <a:xfrm>
                  <a:off x="2610" y="2183"/>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5" name="Oval 128"/>
                <p:cNvSpPr>
                  <a:spLocks noChangeAspect="1" noChangeArrowheads="1"/>
                </p:cNvSpPr>
                <p:nvPr/>
              </p:nvSpPr>
              <p:spPr bwMode="auto">
                <a:xfrm>
                  <a:off x="2898" y="2183"/>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6" name="Oval 129"/>
                <p:cNvSpPr>
                  <a:spLocks noChangeAspect="1" noChangeArrowheads="1"/>
                </p:cNvSpPr>
                <p:nvPr/>
              </p:nvSpPr>
              <p:spPr bwMode="auto">
                <a:xfrm>
                  <a:off x="3190" y="2186"/>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7" name="Oval 130"/>
                <p:cNvSpPr>
                  <a:spLocks noChangeAspect="1" noChangeArrowheads="1"/>
                </p:cNvSpPr>
                <p:nvPr/>
              </p:nvSpPr>
              <p:spPr bwMode="auto">
                <a:xfrm>
                  <a:off x="3481" y="2186"/>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8" name="Oval 131"/>
                <p:cNvSpPr>
                  <a:spLocks noChangeAspect="1" noChangeArrowheads="1"/>
                </p:cNvSpPr>
                <p:nvPr/>
              </p:nvSpPr>
              <p:spPr bwMode="auto">
                <a:xfrm>
                  <a:off x="3767" y="2186"/>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sp>
              <p:nvSpPr>
                <p:cNvPr id="188519" name="Oval 132"/>
                <p:cNvSpPr>
                  <a:spLocks noChangeAspect="1" noChangeArrowheads="1"/>
                </p:cNvSpPr>
                <p:nvPr/>
              </p:nvSpPr>
              <p:spPr bwMode="auto">
                <a:xfrm>
                  <a:off x="4054" y="2186"/>
                  <a:ext cx="189" cy="188"/>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20" name="Oval 133"/>
                <p:cNvSpPr>
                  <a:spLocks noChangeAspect="1" noChangeArrowheads="1"/>
                </p:cNvSpPr>
                <p:nvPr/>
              </p:nvSpPr>
              <p:spPr bwMode="auto">
                <a:xfrm>
                  <a:off x="4342" y="2186"/>
                  <a:ext cx="188" cy="188"/>
                </a:xfrm>
                <a:prstGeom prst="ellipse">
                  <a:avLst/>
                </a:prstGeom>
                <a:solidFill>
                  <a:srgbClr val="C0C0C0">
                    <a:alpha val="50195"/>
                  </a:srgbClr>
                </a:solidFill>
                <a:ln w="9525">
                  <a:solidFill>
                    <a:schemeClr val="tx1"/>
                  </a:solidFill>
                  <a:round/>
                  <a:headEnd/>
                  <a:tailEnd/>
                </a:ln>
              </p:spPr>
              <p:txBody>
                <a:bodyPr wrap="none" anchor="ctr"/>
                <a:lstStyle/>
                <a:p>
                  <a:endParaRPr lang="ru-RU" sz="3200">
                    <a:latin typeface="Times New Roman" pitchFamily="18" charset="0"/>
                  </a:endParaRPr>
                </a:p>
              </p:txBody>
            </p:sp>
            <p:grpSp>
              <p:nvGrpSpPr>
                <p:cNvPr id="188521" name="Group 155"/>
                <p:cNvGrpSpPr>
                  <a:grpSpLocks noChangeAspect="1"/>
                </p:cNvGrpSpPr>
                <p:nvPr/>
              </p:nvGrpSpPr>
              <p:grpSpPr bwMode="auto">
                <a:xfrm>
                  <a:off x="1157" y="1567"/>
                  <a:ext cx="3423" cy="560"/>
                  <a:chOff x="757" y="929"/>
                  <a:chExt cx="4181" cy="686"/>
                </a:xfrm>
              </p:grpSpPr>
              <p:sp>
                <p:nvSpPr>
                  <p:cNvPr id="188522" name="Text Box 135"/>
                  <p:cNvSpPr txBox="1">
                    <a:spLocks noChangeAspect="1" noChangeArrowheads="1"/>
                  </p:cNvSpPr>
                  <p:nvPr/>
                </p:nvSpPr>
                <p:spPr bwMode="auto">
                  <a:xfrm rot="-5400000">
                    <a:off x="714" y="1198"/>
                    <a:ext cx="391" cy="305"/>
                  </a:xfrm>
                  <a:prstGeom prst="rect">
                    <a:avLst/>
                  </a:prstGeom>
                  <a:noFill/>
                  <a:ln w="9525">
                    <a:noFill/>
                    <a:miter lim="800000"/>
                    <a:headEnd/>
                    <a:tailEnd/>
                  </a:ln>
                </p:spPr>
                <p:txBody>
                  <a:bodyPr wrap="none">
                    <a:spAutoFit/>
                  </a:bodyPr>
                  <a:lstStyle/>
                  <a:p>
                    <a:r>
                      <a:rPr lang="en-US" sz="2000" b="1">
                        <a:latin typeface="Times New Roman" pitchFamily="18" charset="0"/>
                      </a:rPr>
                      <a:t>1/2</a:t>
                    </a:r>
                  </a:p>
                </p:txBody>
              </p:sp>
              <p:sp>
                <p:nvSpPr>
                  <p:cNvPr id="188523" name="Text Box 136"/>
                  <p:cNvSpPr txBox="1">
                    <a:spLocks noChangeAspect="1" noChangeArrowheads="1"/>
                  </p:cNvSpPr>
                  <p:nvPr/>
                </p:nvSpPr>
                <p:spPr bwMode="auto">
                  <a:xfrm rot="-5400000">
                    <a:off x="1076" y="1196"/>
                    <a:ext cx="391" cy="305"/>
                  </a:xfrm>
                  <a:prstGeom prst="rect">
                    <a:avLst/>
                  </a:prstGeom>
                  <a:noFill/>
                  <a:ln w="9525">
                    <a:noFill/>
                    <a:miter lim="800000"/>
                    <a:headEnd/>
                    <a:tailEnd/>
                  </a:ln>
                </p:spPr>
                <p:txBody>
                  <a:bodyPr wrap="none">
                    <a:spAutoFit/>
                  </a:bodyPr>
                  <a:lstStyle/>
                  <a:p>
                    <a:r>
                      <a:rPr lang="en-US" sz="2000" b="1">
                        <a:latin typeface="Times New Roman" pitchFamily="18" charset="0"/>
                      </a:rPr>
                      <a:t>1/4</a:t>
                    </a:r>
                  </a:p>
                </p:txBody>
              </p:sp>
              <p:sp>
                <p:nvSpPr>
                  <p:cNvPr id="188524" name="Text Box 139"/>
                  <p:cNvSpPr txBox="1">
                    <a:spLocks noChangeAspect="1" noChangeArrowheads="1"/>
                  </p:cNvSpPr>
                  <p:nvPr/>
                </p:nvSpPr>
                <p:spPr bwMode="auto">
                  <a:xfrm rot="-5400000">
                    <a:off x="1429" y="1192"/>
                    <a:ext cx="391" cy="305"/>
                  </a:xfrm>
                  <a:prstGeom prst="rect">
                    <a:avLst/>
                  </a:prstGeom>
                  <a:noFill/>
                  <a:ln w="9525">
                    <a:noFill/>
                    <a:miter lim="800000"/>
                    <a:headEnd/>
                    <a:tailEnd/>
                  </a:ln>
                </p:spPr>
                <p:txBody>
                  <a:bodyPr wrap="none">
                    <a:spAutoFit/>
                  </a:bodyPr>
                  <a:lstStyle/>
                  <a:p>
                    <a:r>
                      <a:rPr lang="en-US" sz="2000" b="1">
                        <a:latin typeface="Times New Roman" pitchFamily="18" charset="0"/>
                      </a:rPr>
                      <a:t>1/8</a:t>
                    </a:r>
                  </a:p>
                </p:txBody>
              </p:sp>
              <p:sp>
                <p:nvSpPr>
                  <p:cNvPr id="188525" name="Text Box 140"/>
                  <p:cNvSpPr txBox="1">
                    <a:spLocks noChangeAspect="1" noChangeArrowheads="1"/>
                  </p:cNvSpPr>
                  <p:nvPr/>
                </p:nvSpPr>
                <p:spPr bwMode="auto">
                  <a:xfrm rot="-5400000">
                    <a:off x="1724" y="1159"/>
                    <a:ext cx="489" cy="305"/>
                  </a:xfrm>
                  <a:prstGeom prst="rect">
                    <a:avLst/>
                  </a:prstGeom>
                  <a:noFill/>
                  <a:ln w="9525">
                    <a:noFill/>
                    <a:miter lim="800000"/>
                    <a:headEnd/>
                    <a:tailEnd/>
                  </a:ln>
                </p:spPr>
                <p:txBody>
                  <a:bodyPr wrap="none">
                    <a:spAutoFit/>
                  </a:bodyPr>
                  <a:lstStyle/>
                  <a:p>
                    <a:r>
                      <a:rPr lang="en-US" sz="2000" b="1">
                        <a:latin typeface="Times New Roman" pitchFamily="18" charset="0"/>
                      </a:rPr>
                      <a:t>1/16</a:t>
                    </a:r>
                  </a:p>
                </p:txBody>
              </p:sp>
              <p:sp>
                <p:nvSpPr>
                  <p:cNvPr id="188526" name="Text Box 142"/>
                  <p:cNvSpPr txBox="1">
                    <a:spLocks noChangeAspect="1" noChangeArrowheads="1"/>
                  </p:cNvSpPr>
                  <p:nvPr/>
                </p:nvSpPr>
                <p:spPr bwMode="auto">
                  <a:xfrm rot="-5400000">
                    <a:off x="2079" y="1165"/>
                    <a:ext cx="489" cy="306"/>
                  </a:xfrm>
                  <a:prstGeom prst="rect">
                    <a:avLst/>
                  </a:prstGeom>
                  <a:noFill/>
                  <a:ln w="9525">
                    <a:noFill/>
                    <a:miter lim="800000"/>
                    <a:headEnd/>
                    <a:tailEnd/>
                  </a:ln>
                </p:spPr>
                <p:txBody>
                  <a:bodyPr wrap="none">
                    <a:spAutoFit/>
                  </a:bodyPr>
                  <a:lstStyle/>
                  <a:p>
                    <a:r>
                      <a:rPr lang="en-US" sz="2000" b="1">
                        <a:latin typeface="Times New Roman" pitchFamily="18" charset="0"/>
                      </a:rPr>
                      <a:t>1/32</a:t>
                    </a:r>
                  </a:p>
                </p:txBody>
              </p:sp>
              <p:sp>
                <p:nvSpPr>
                  <p:cNvPr id="188527" name="Text Box 143"/>
                  <p:cNvSpPr txBox="1">
                    <a:spLocks noChangeAspect="1" noChangeArrowheads="1"/>
                  </p:cNvSpPr>
                  <p:nvPr/>
                </p:nvSpPr>
                <p:spPr bwMode="auto">
                  <a:xfrm rot="-5400000">
                    <a:off x="2432" y="1163"/>
                    <a:ext cx="489" cy="306"/>
                  </a:xfrm>
                  <a:prstGeom prst="rect">
                    <a:avLst/>
                  </a:prstGeom>
                  <a:noFill/>
                  <a:ln w="9525">
                    <a:noFill/>
                    <a:miter lim="800000"/>
                    <a:headEnd/>
                    <a:tailEnd/>
                  </a:ln>
                </p:spPr>
                <p:txBody>
                  <a:bodyPr wrap="none">
                    <a:spAutoFit/>
                  </a:bodyPr>
                  <a:lstStyle/>
                  <a:p>
                    <a:r>
                      <a:rPr lang="en-US" sz="2000" b="1">
                        <a:latin typeface="Times New Roman" pitchFamily="18" charset="0"/>
                      </a:rPr>
                      <a:t>1/64</a:t>
                    </a:r>
                  </a:p>
                </p:txBody>
              </p:sp>
              <p:sp>
                <p:nvSpPr>
                  <p:cNvPr id="188528" name="Text Box 145"/>
                  <p:cNvSpPr txBox="1">
                    <a:spLocks noChangeAspect="1" noChangeArrowheads="1"/>
                  </p:cNvSpPr>
                  <p:nvPr/>
                </p:nvSpPr>
                <p:spPr bwMode="auto">
                  <a:xfrm rot="-5400000">
                    <a:off x="2719" y="1133"/>
                    <a:ext cx="587" cy="306"/>
                  </a:xfrm>
                  <a:prstGeom prst="rect">
                    <a:avLst/>
                  </a:prstGeom>
                  <a:noFill/>
                  <a:ln w="9525">
                    <a:noFill/>
                    <a:miter lim="800000"/>
                    <a:headEnd/>
                    <a:tailEnd/>
                  </a:ln>
                </p:spPr>
                <p:txBody>
                  <a:bodyPr wrap="none">
                    <a:spAutoFit/>
                  </a:bodyPr>
                  <a:lstStyle/>
                  <a:p>
                    <a:r>
                      <a:rPr lang="en-US" sz="2000" b="1">
                        <a:latin typeface="Times New Roman" pitchFamily="18" charset="0"/>
                      </a:rPr>
                      <a:t>1/128</a:t>
                    </a:r>
                  </a:p>
                </p:txBody>
              </p:sp>
              <p:sp>
                <p:nvSpPr>
                  <p:cNvPr id="188529" name="Text Box 146"/>
                  <p:cNvSpPr txBox="1">
                    <a:spLocks noChangeAspect="1" noChangeArrowheads="1"/>
                  </p:cNvSpPr>
                  <p:nvPr/>
                </p:nvSpPr>
                <p:spPr bwMode="auto">
                  <a:xfrm rot="-5400000">
                    <a:off x="3083" y="1129"/>
                    <a:ext cx="588" cy="306"/>
                  </a:xfrm>
                  <a:prstGeom prst="rect">
                    <a:avLst/>
                  </a:prstGeom>
                  <a:noFill/>
                  <a:ln w="9525">
                    <a:noFill/>
                    <a:miter lim="800000"/>
                    <a:headEnd/>
                    <a:tailEnd/>
                  </a:ln>
                </p:spPr>
                <p:txBody>
                  <a:bodyPr wrap="none">
                    <a:spAutoFit/>
                  </a:bodyPr>
                  <a:lstStyle/>
                  <a:p>
                    <a:r>
                      <a:rPr lang="en-US" sz="2000" b="1">
                        <a:latin typeface="Times New Roman" pitchFamily="18" charset="0"/>
                      </a:rPr>
                      <a:t>1/256</a:t>
                    </a:r>
                  </a:p>
                </p:txBody>
              </p:sp>
              <p:sp>
                <p:nvSpPr>
                  <p:cNvPr id="188530" name="Text Box 148"/>
                  <p:cNvSpPr txBox="1">
                    <a:spLocks noChangeAspect="1" noChangeArrowheads="1"/>
                  </p:cNvSpPr>
                  <p:nvPr/>
                </p:nvSpPr>
                <p:spPr bwMode="auto">
                  <a:xfrm rot="-5400000">
                    <a:off x="3447" y="1131"/>
                    <a:ext cx="588" cy="306"/>
                  </a:xfrm>
                  <a:prstGeom prst="rect">
                    <a:avLst/>
                  </a:prstGeom>
                  <a:noFill/>
                  <a:ln w="9525">
                    <a:noFill/>
                    <a:miter lim="800000"/>
                    <a:headEnd/>
                    <a:tailEnd/>
                  </a:ln>
                </p:spPr>
                <p:txBody>
                  <a:bodyPr wrap="none">
                    <a:spAutoFit/>
                  </a:bodyPr>
                  <a:lstStyle/>
                  <a:p>
                    <a:r>
                      <a:rPr lang="en-US" sz="2000" b="1">
                        <a:latin typeface="Times New Roman" pitchFamily="18" charset="0"/>
                      </a:rPr>
                      <a:t>1/512</a:t>
                    </a:r>
                  </a:p>
                </p:txBody>
              </p:sp>
              <p:sp>
                <p:nvSpPr>
                  <p:cNvPr id="188531" name="Text Box 149"/>
                  <p:cNvSpPr txBox="1">
                    <a:spLocks noChangeAspect="1" noChangeArrowheads="1"/>
                  </p:cNvSpPr>
                  <p:nvPr/>
                </p:nvSpPr>
                <p:spPr bwMode="auto">
                  <a:xfrm rot="-5400000">
                    <a:off x="3750" y="1119"/>
                    <a:ext cx="686" cy="305"/>
                  </a:xfrm>
                  <a:prstGeom prst="rect">
                    <a:avLst/>
                  </a:prstGeom>
                  <a:noFill/>
                  <a:ln w="9525">
                    <a:noFill/>
                    <a:miter lim="800000"/>
                    <a:headEnd/>
                    <a:tailEnd/>
                  </a:ln>
                </p:spPr>
                <p:txBody>
                  <a:bodyPr wrap="none">
                    <a:spAutoFit/>
                  </a:bodyPr>
                  <a:lstStyle/>
                  <a:p>
                    <a:r>
                      <a:rPr lang="en-US" sz="2000" b="1">
                        <a:latin typeface="Times New Roman" pitchFamily="18" charset="0"/>
                      </a:rPr>
                      <a:t>1/1024</a:t>
                    </a:r>
                  </a:p>
                </p:txBody>
              </p:sp>
              <p:sp>
                <p:nvSpPr>
                  <p:cNvPr id="188532" name="Text Box 150"/>
                  <p:cNvSpPr txBox="1">
                    <a:spLocks noChangeAspect="1" noChangeArrowheads="1"/>
                  </p:cNvSpPr>
                  <p:nvPr/>
                </p:nvSpPr>
                <p:spPr bwMode="auto">
                  <a:xfrm rot="-5400000">
                    <a:off x="4199" y="1191"/>
                    <a:ext cx="483" cy="306"/>
                  </a:xfrm>
                  <a:prstGeom prst="rect">
                    <a:avLst/>
                  </a:prstGeom>
                  <a:noFill/>
                  <a:ln w="9525">
                    <a:noFill/>
                    <a:miter lim="800000"/>
                    <a:headEnd/>
                    <a:tailEnd/>
                  </a:ln>
                </p:spPr>
                <p:txBody>
                  <a:bodyPr wrap="none">
                    <a:spAutoFit/>
                  </a:bodyPr>
                  <a:lstStyle/>
                  <a:p>
                    <a:r>
                      <a:rPr lang="en-US" sz="2000" b="1">
                        <a:latin typeface="Times New Roman" pitchFamily="18" charset="0"/>
                      </a:rPr>
                      <a:t>Pos.</a:t>
                    </a:r>
                  </a:p>
                </p:txBody>
              </p:sp>
              <p:sp>
                <p:nvSpPr>
                  <p:cNvPr id="188533" name="Text Box 151"/>
                  <p:cNvSpPr txBox="1">
                    <a:spLocks noChangeAspect="1" noChangeArrowheads="1"/>
                  </p:cNvSpPr>
                  <p:nvPr/>
                </p:nvSpPr>
                <p:spPr bwMode="auto">
                  <a:xfrm rot="-5400000">
                    <a:off x="4527" y="1193"/>
                    <a:ext cx="517" cy="305"/>
                  </a:xfrm>
                  <a:prstGeom prst="rect">
                    <a:avLst/>
                  </a:prstGeom>
                  <a:noFill/>
                  <a:ln w="9525">
                    <a:noFill/>
                    <a:miter lim="800000"/>
                    <a:headEnd/>
                    <a:tailEnd/>
                  </a:ln>
                </p:spPr>
                <p:txBody>
                  <a:bodyPr wrap="none">
                    <a:spAutoFit/>
                  </a:bodyPr>
                  <a:lstStyle/>
                  <a:p>
                    <a:r>
                      <a:rPr lang="en-US" sz="2000" b="1">
                        <a:latin typeface="Times New Roman" pitchFamily="18" charset="0"/>
                      </a:rPr>
                      <a:t>Neg.</a:t>
                    </a:r>
                  </a:p>
                </p:txBody>
              </p:sp>
            </p:grpSp>
            <p:sp>
              <p:nvSpPr>
                <p:cNvPr id="188534" name="Oval 5"/>
                <p:cNvSpPr>
                  <a:spLocks noChangeAspect="1" noChangeArrowheads="1"/>
                </p:cNvSpPr>
                <p:nvPr/>
              </p:nvSpPr>
              <p:spPr bwMode="auto">
                <a:xfrm>
                  <a:off x="2948" y="2230"/>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35" name="Oval 156"/>
                <p:cNvSpPr>
                  <a:spLocks noChangeAspect="1" noChangeArrowheads="1"/>
                </p:cNvSpPr>
                <p:nvPr/>
              </p:nvSpPr>
              <p:spPr bwMode="auto">
                <a:xfrm>
                  <a:off x="3238" y="2229"/>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36" name="Oval 157"/>
                <p:cNvSpPr>
                  <a:spLocks noChangeAspect="1" noChangeArrowheads="1"/>
                </p:cNvSpPr>
                <p:nvPr/>
              </p:nvSpPr>
              <p:spPr bwMode="auto">
                <a:xfrm>
                  <a:off x="3529" y="2231"/>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37" name="Oval 158"/>
                <p:cNvSpPr>
                  <a:spLocks noChangeAspect="1" noChangeArrowheads="1"/>
                </p:cNvSpPr>
                <p:nvPr/>
              </p:nvSpPr>
              <p:spPr bwMode="auto">
                <a:xfrm>
                  <a:off x="3819" y="2230"/>
                  <a:ext cx="95"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38" name="Oval 159"/>
                <p:cNvSpPr>
                  <a:spLocks noChangeAspect="1" noChangeArrowheads="1"/>
                </p:cNvSpPr>
                <p:nvPr/>
              </p:nvSpPr>
              <p:spPr bwMode="auto">
                <a:xfrm>
                  <a:off x="2946" y="2466"/>
                  <a:ext cx="94" cy="95"/>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39" name="Oval 160"/>
                <p:cNvSpPr>
                  <a:spLocks noChangeAspect="1" noChangeArrowheads="1"/>
                </p:cNvSpPr>
                <p:nvPr/>
              </p:nvSpPr>
              <p:spPr bwMode="auto">
                <a:xfrm>
                  <a:off x="3237" y="2466"/>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0" name="Oval 161"/>
                <p:cNvSpPr>
                  <a:spLocks noChangeAspect="1" noChangeArrowheads="1"/>
                </p:cNvSpPr>
                <p:nvPr/>
              </p:nvSpPr>
              <p:spPr bwMode="auto">
                <a:xfrm>
                  <a:off x="3527" y="2467"/>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1" name="Oval 162"/>
                <p:cNvSpPr>
                  <a:spLocks noChangeAspect="1" noChangeArrowheads="1"/>
                </p:cNvSpPr>
                <p:nvPr/>
              </p:nvSpPr>
              <p:spPr bwMode="auto">
                <a:xfrm>
                  <a:off x="3818" y="2466"/>
                  <a:ext cx="94" cy="95"/>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2" name="Oval 163"/>
                <p:cNvSpPr>
                  <a:spLocks noChangeAspect="1" noChangeArrowheads="1"/>
                </p:cNvSpPr>
                <p:nvPr/>
              </p:nvSpPr>
              <p:spPr bwMode="auto">
                <a:xfrm>
                  <a:off x="2078" y="2466"/>
                  <a:ext cx="94" cy="95"/>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3" name="Oval 164"/>
                <p:cNvSpPr>
                  <a:spLocks noChangeAspect="1" noChangeArrowheads="1"/>
                </p:cNvSpPr>
                <p:nvPr/>
              </p:nvSpPr>
              <p:spPr bwMode="auto">
                <a:xfrm>
                  <a:off x="2368" y="2466"/>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4" name="Oval 165"/>
                <p:cNvSpPr>
                  <a:spLocks noChangeAspect="1" noChangeArrowheads="1"/>
                </p:cNvSpPr>
                <p:nvPr/>
              </p:nvSpPr>
              <p:spPr bwMode="auto">
                <a:xfrm>
                  <a:off x="2659" y="2467"/>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5" name="Oval 166"/>
                <p:cNvSpPr>
                  <a:spLocks noChangeAspect="1" noChangeArrowheads="1"/>
                </p:cNvSpPr>
                <p:nvPr/>
              </p:nvSpPr>
              <p:spPr bwMode="auto">
                <a:xfrm>
                  <a:off x="2946" y="294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6" name="Oval 167"/>
                <p:cNvSpPr>
                  <a:spLocks noChangeAspect="1" noChangeArrowheads="1"/>
                </p:cNvSpPr>
                <p:nvPr/>
              </p:nvSpPr>
              <p:spPr bwMode="auto">
                <a:xfrm>
                  <a:off x="3237" y="2944"/>
                  <a:ext cx="94" cy="95"/>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7" name="Oval 168"/>
                <p:cNvSpPr>
                  <a:spLocks noChangeAspect="1" noChangeArrowheads="1"/>
                </p:cNvSpPr>
                <p:nvPr/>
              </p:nvSpPr>
              <p:spPr bwMode="auto">
                <a:xfrm>
                  <a:off x="3527" y="2946"/>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8" name="Oval 169"/>
                <p:cNvSpPr>
                  <a:spLocks noChangeAspect="1" noChangeArrowheads="1"/>
                </p:cNvSpPr>
                <p:nvPr/>
              </p:nvSpPr>
              <p:spPr bwMode="auto">
                <a:xfrm>
                  <a:off x="3818" y="294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49" name="Oval 170"/>
                <p:cNvSpPr>
                  <a:spLocks noChangeAspect="1" noChangeArrowheads="1"/>
                </p:cNvSpPr>
                <p:nvPr/>
              </p:nvSpPr>
              <p:spPr bwMode="auto">
                <a:xfrm>
                  <a:off x="1798" y="294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0" name="Oval 171"/>
                <p:cNvSpPr>
                  <a:spLocks noChangeAspect="1" noChangeArrowheads="1"/>
                </p:cNvSpPr>
                <p:nvPr/>
              </p:nvSpPr>
              <p:spPr bwMode="auto">
                <a:xfrm>
                  <a:off x="2078" y="2944"/>
                  <a:ext cx="95" cy="95"/>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1" name="Oval 172"/>
                <p:cNvSpPr>
                  <a:spLocks noChangeAspect="1" noChangeArrowheads="1"/>
                </p:cNvSpPr>
                <p:nvPr/>
              </p:nvSpPr>
              <p:spPr bwMode="auto">
                <a:xfrm>
                  <a:off x="2369" y="2946"/>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2" name="Oval 173"/>
                <p:cNvSpPr>
                  <a:spLocks noChangeAspect="1" noChangeArrowheads="1"/>
                </p:cNvSpPr>
                <p:nvPr/>
              </p:nvSpPr>
              <p:spPr bwMode="auto">
                <a:xfrm>
                  <a:off x="2660" y="294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3" name="Oval 174"/>
                <p:cNvSpPr>
                  <a:spLocks noChangeAspect="1" noChangeArrowheads="1"/>
                </p:cNvSpPr>
                <p:nvPr/>
              </p:nvSpPr>
              <p:spPr bwMode="auto">
                <a:xfrm>
                  <a:off x="1213" y="294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4" name="Oval 175"/>
                <p:cNvSpPr>
                  <a:spLocks noChangeAspect="1" noChangeArrowheads="1"/>
                </p:cNvSpPr>
                <p:nvPr/>
              </p:nvSpPr>
              <p:spPr bwMode="auto">
                <a:xfrm>
                  <a:off x="1504" y="2944"/>
                  <a:ext cx="94" cy="95"/>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5" name="Oval 176"/>
                <p:cNvSpPr>
                  <a:spLocks noChangeAspect="1" noChangeArrowheads="1"/>
                </p:cNvSpPr>
                <p:nvPr/>
              </p:nvSpPr>
              <p:spPr bwMode="auto">
                <a:xfrm>
                  <a:off x="3818" y="2706"/>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6" name="Oval 177"/>
                <p:cNvSpPr>
                  <a:spLocks noChangeAspect="1" noChangeArrowheads="1"/>
                </p:cNvSpPr>
                <p:nvPr/>
              </p:nvSpPr>
              <p:spPr bwMode="auto">
                <a:xfrm>
                  <a:off x="2944" y="3176"/>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7" name="Oval 178"/>
                <p:cNvSpPr>
                  <a:spLocks noChangeAspect="1" noChangeArrowheads="1"/>
                </p:cNvSpPr>
                <p:nvPr/>
              </p:nvSpPr>
              <p:spPr bwMode="auto">
                <a:xfrm>
                  <a:off x="3234" y="317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8" name="Oval 179"/>
                <p:cNvSpPr>
                  <a:spLocks noChangeAspect="1" noChangeArrowheads="1"/>
                </p:cNvSpPr>
                <p:nvPr/>
              </p:nvSpPr>
              <p:spPr bwMode="auto">
                <a:xfrm>
                  <a:off x="3525" y="3177"/>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59" name="Oval 180"/>
                <p:cNvSpPr>
                  <a:spLocks noChangeAspect="1" noChangeArrowheads="1"/>
                </p:cNvSpPr>
                <p:nvPr/>
              </p:nvSpPr>
              <p:spPr bwMode="auto">
                <a:xfrm>
                  <a:off x="3815" y="3176"/>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0" name="Oval 181"/>
                <p:cNvSpPr>
                  <a:spLocks noChangeAspect="1" noChangeArrowheads="1"/>
                </p:cNvSpPr>
                <p:nvPr/>
              </p:nvSpPr>
              <p:spPr bwMode="auto">
                <a:xfrm>
                  <a:off x="2657" y="3176"/>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1" name="Oval 182"/>
                <p:cNvSpPr>
                  <a:spLocks noChangeAspect="1" noChangeArrowheads="1"/>
                </p:cNvSpPr>
                <p:nvPr/>
              </p:nvSpPr>
              <p:spPr bwMode="auto">
                <a:xfrm>
                  <a:off x="3237" y="3413"/>
                  <a:ext cx="94" cy="95"/>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2" name="Oval 183"/>
                <p:cNvSpPr>
                  <a:spLocks noChangeAspect="1" noChangeArrowheads="1"/>
                </p:cNvSpPr>
                <p:nvPr/>
              </p:nvSpPr>
              <p:spPr bwMode="auto">
                <a:xfrm>
                  <a:off x="3527" y="341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3" name="Oval 184"/>
                <p:cNvSpPr>
                  <a:spLocks noChangeAspect="1" noChangeArrowheads="1"/>
                </p:cNvSpPr>
                <p:nvPr/>
              </p:nvSpPr>
              <p:spPr bwMode="auto">
                <a:xfrm>
                  <a:off x="3818" y="3414"/>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4" name="Oval 185"/>
                <p:cNvSpPr>
                  <a:spLocks noChangeAspect="1" noChangeArrowheads="1"/>
                </p:cNvSpPr>
                <p:nvPr/>
              </p:nvSpPr>
              <p:spPr bwMode="auto">
                <a:xfrm>
                  <a:off x="2944" y="364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5" name="Oval 186"/>
                <p:cNvSpPr>
                  <a:spLocks noChangeAspect="1" noChangeArrowheads="1"/>
                </p:cNvSpPr>
                <p:nvPr/>
              </p:nvSpPr>
              <p:spPr bwMode="auto">
                <a:xfrm>
                  <a:off x="3234" y="3644"/>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6" name="Oval 187"/>
                <p:cNvSpPr>
                  <a:spLocks noChangeAspect="1" noChangeArrowheads="1"/>
                </p:cNvSpPr>
                <p:nvPr/>
              </p:nvSpPr>
              <p:spPr bwMode="auto">
                <a:xfrm>
                  <a:off x="3525" y="3646"/>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7" name="Oval 188"/>
                <p:cNvSpPr>
                  <a:spLocks noChangeAspect="1" noChangeArrowheads="1"/>
                </p:cNvSpPr>
                <p:nvPr/>
              </p:nvSpPr>
              <p:spPr bwMode="auto">
                <a:xfrm>
                  <a:off x="3815" y="364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8" name="Oval 189"/>
                <p:cNvSpPr>
                  <a:spLocks noChangeAspect="1" noChangeArrowheads="1"/>
                </p:cNvSpPr>
                <p:nvPr/>
              </p:nvSpPr>
              <p:spPr bwMode="auto">
                <a:xfrm>
                  <a:off x="2657" y="3645"/>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69" name="Oval 190"/>
                <p:cNvSpPr>
                  <a:spLocks noChangeAspect="1" noChangeArrowheads="1"/>
                </p:cNvSpPr>
                <p:nvPr/>
              </p:nvSpPr>
              <p:spPr bwMode="auto">
                <a:xfrm>
                  <a:off x="2944" y="3881"/>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0" name="Oval 191"/>
                <p:cNvSpPr>
                  <a:spLocks noChangeAspect="1" noChangeArrowheads="1"/>
                </p:cNvSpPr>
                <p:nvPr/>
              </p:nvSpPr>
              <p:spPr bwMode="auto">
                <a:xfrm>
                  <a:off x="3234" y="3880"/>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1" name="Oval 192"/>
                <p:cNvSpPr>
                  <a:spLocks noChangeAspect="1" noChangeArrowheads="1"/>
                </p:cNvSpPr>
                <p:nvPr/>
              </p:nvSpPr>
              <p:spPr bwMode="auto">
                <a:xfrm>
                  <a:off x="3525" y="3882"/>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2" name="Oval 193"/>
                <p:cNvSpPr>
                  <a:spLocks noChangeAspect="1" noChangeArrowheads="1"/>
                </p:cNvSpPr>
                <p:nvPr/>
              </p:nvSpPr>
              <p:spPr bwMode="auto">
                <a:xfrm>
                  <a:off x="3815" y="3881"/>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3" name="Oval 194"/>
                <p:cNvSpPr>
                  <a:spLocks noChangeAspect="1" noChangeArrowheads="1"/>
                </p:cNvSpPr>
                <p:nvPr/>
              </p:nvSpPr>
              <p:spPr bwMode="auto">
                <a:xfrm>
                  <a:off x="1795" y="3881"/>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4" name="Oval 195"/>
                <p:cNvSpPr>
                  <a:spLocks noChangeAspect="1" noChangeArrowheads="1"/>
                </p:cNvSpPr>
                <p:nvPr/>
              </p:nvSpPr>
              <p:spPr bwMode="auto">
                <a:xfrm>
                  <a:off x="2076" y="3880"/>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5" name="Oval 196"/>
                <p:cNvSpPr>
                  <a:spLocks noChangeAspect="1" noChangeArrowheads="1"/>
                </p:cNvSpPr>
                <p:nvPr/>
              </p:nvSpPr>
              <p:spPr bwMode="auto">
                <a:xfrm>
                  <a:off x="2367" y="3882"/>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6" name="Oval 197"/>
                <p:cNvSpPr>
                  <a:spLocks noChangeAspect="1" noChangeArrowheads="1"/>
                </p:cNvSpPr>
                <p:nvPr/>
              </p:nvSpPr>
              <p:spPr bwMode="auto">
                <a:xfrm>
                  <a:off x="2657" y="3881"/>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7" name="Oval 198"/>
                <p:cNvSpPr>
                  <a:spLocks noChangeAspect="1" noChangeArrowheads="1"/>
                </p:cNvSpPr>
                <p:nvPr/>
              </p:nvSpPr>
              <p:spPr bwMode="auto">
                <a:xfrm>
                  <a:off x="1221" y="3410"/>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8" name="Oval 199"/>
                <p:cNvSpPr>
                  <a:spLocks noChangeAspect="1" noChangeArrowheads="1"/>
                </p:cNvSpPr>
                <p:nvPr/>
              </p:nvSpPr>
              <p:spPr bwMode="auto">
                <a:xfrm>
                  <a:off x="1501" y="3409"/>
                  <a:ext cx="94" cy="95"/>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79" name="Oval 200"/>
                <p:cNvSpPr>
                  <a:spLocks noChangeAspect="1" noChangeArrowheads="1"/>
                </p:cNvSpPr>
                <p:nvPr/>
              </p:nvSpPr>
              <p:spPr bwMode="auto">
                <a:xfrm>
                  <a:off x="4395" y="2232"/>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80" name="Oval 201"/>
                <p:cNvSpPr>
                  <a:spLocks noChangeAspect="1" noChangeArrowheads="1"/>
                </p:cNvSpPr>
                <p:nvPr/>
              </p:nvSpPr>
              <p:spPr bwMode="auto">
                <a:xfrm>
                  <a:off x="4393" y="2469"/>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81" name="Oval 202"/>
                <p:cNvSpPr>
                  <a:spLocks noChangeAspect="1" noChangeArrowheads="1"/>
                </p:cNvSpPr>
                <p:nvPr/>
              </p:nvSpPr>
              <p:spPr bwMode="auto">
                <a:xfrm>
                  <a:off x="4393" y="2948"/>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82" name="Oval 203"/>
                <p:cNvSpPr>
                  <a:spLocks noChangeAspect="1" noChangeArrowheads="1"/>
                </p:cNvSpPr>
                <p:nvPr/>
              </p:nvSpPr>
              <p:spPr bwMode="auto">
                <a:xfrm>
                  <a:off x="4393" y="2709"/>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83" name="Oval 204"/>
                <p:cNvSpPr>
                  <a:spLocks noChangeAspect="1" noChangeArrowheads="1"/>
                </p:cNvSpPr>
                <p:nvPr/>
              </p:nvSpPr>
              <p:spPr bwMode="auto">
                <a:xfrm>
                  <a:off x="4391" y="3179"/>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84" name="Oval 205"/>
                <p:cNvSpPr>
                  <a:spLocks noChangeAspect="1" noChangeArrowheads="1"/>
                </p:cNvSpPr>
                <p:nvPr/>
              </p:nvSpPr>
              <p:spPr bwMode="auto">
                <a:xfrm>
                  <a:off x="4393" y="3417"/>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85" name="Oval 206"/>
                <p:cNvSpPr>
                  <a:spLocks noChangeAspect="1" noChangeArrowheads="1"/>
                </p:cNvSpPr>
                <p:nvPr/>
              </p:nvSpPr>
              <p:spPr bwMode="auto">
                <a:xfrm>
                  <a:off x="4391" y="3648"/>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sp>
              <p:nvSpPr>
                <p:cNvPr id="188586" name="Oval 207"/>
                <p:cNvSpPr>
                  <a:spLocks noChangeAspect="1" noChangeArrowheads="1"/>
                </p:cNvSpPr>
                <p:nvPr/>
              </p:nvSpPr>
              <p:spPr bwMode="auto">
                <a:xfrm>
                  <a:off x="4391" y="3883"/>
                  <a:ext cx="94" cy="94"/>
                </a:xfrm>
                <a:prstGeom prst="ellipse">
                  <a:avLst/>
                </a:prstGeom>
                <a:solidFill>
                  <a:srgbClr val="FF0000"/>
                </a:solidFill>
                <a:ln w="9525">
                  <a:solidFill>
                    <a:schemeClr val="tx1"/>
                  </a:solidFill>
                  <a:round/>
                  <a:headEnd/>
                  <a:tailEnd/>
                </a:ln>
              </p:spPr>
              <p:txBody>
                <a:bodyPr wrap="none" anchor="ctr"/>
                <a:lstStyle/>
                <a:p>
                  <a:endParaRPr lang="ru-RU" sz="3200">
                    <a:latin typeface="Times New Roman" pitchFamily="18" charset="0"/>
                  </a:endParaRPr>
                </a:p>
              </p:txBody>
            </p:sp>
          </p:grpSp>
          <p:sp>
            <p:nvSpPr>
              <p:cNvPr id="188587" name="Text Box 211"/>
              <p:cNvSpPr txBox="1">
                <a:spLocks noChangeArrowheads="1"/>
              </p:cNvSpPr>
              <p:nvPr/>
            </p:nvSpPr>
            <p:spPr bwMode="auto">
              <a:xfrm>
                <a:off x="4818" y="1833"/>
                <a:ext cx="462" cy="250"/>
              </a:xfrm>
              <a:prstGeom prst="rect">
                <a:avLst/>
              </a:prstGeom>
              <a:noFill/>
              <a:ln w="9525">
                <a:noFill/>
                <a:miter lim="800000"/>
                <a:headEnd/>
                <a:tailEnd/>
              </a:ln>
            </p:spPr>
            <p:txBody>
              <a:bodyPr wrap="none">
                <a:spAutoFit/>
              </a:bodyPr>
              <a:lstStyle/>
              <a:p>
                <a:r>
                  <a:rPr lang="en-US" sz="2000" b="1">
                    <a:latin typeface="Times New Roman" pitchFamily="18" charset="0"/>
                  </a:rPr>
                  <a:t>Titer</a:t>
                </a:r>
              </a:p>
            </p:txBody>
          </p:sp>
          <p:sp>
            <p:nvSpPr>
              <p:cNvPr id="188588" name="Text Box 213"/>
              <p:cNvSpPr txBox="1">
                <a:spLocks noChangeArrowheads="1"/>
              </p:cNvSpPr>
              <p:nvPr/>
            </p:nvSpPr>
            <p:spPr bwMode="auto">
              <a:xfrm>
                <a:off x="4936" y="2154"/>
                <a:ext cx="276" cy="250"/>
              </a:xfrm>
              <a:prstGeom prst="rect">
                <a:avLst/>
              </a:prstGeom>
              <a:noFill/>
              <a:ln w="9525">
                <a:noFill/>
                <a:miter lim="800000"/>
                <a:headEnd/>
                <a:tailEnd/>
              </a:ln>
            </p:spPr>
            <p:txBody>
              <a:bodyPr wrap="none">
                <a:spAutoFit/>
              </a:bodyPr>
              <a:lstStyle/>
              <a:p>
                <a:r>
                  <a:rPr lang="en-US" sz="2000" b="1">
                    <a:latin typeface="Times New Roman" pitchFamily="18" charset="0"/>
                  </a:rPr>
                  <a:t>64</a:t>
                </a:r>
              </a:p>
            </p:txBody>
          </p:sp>
          <p:sp>
            <p:nvSpPr>
              <p:cNvPr id="188589" name="Text Box 214"/>
              <p:cNvSpPr txBox="1">
                <a:spLocks noChangeArrowheads="1"/>
              </p:cNvSpPr>
              <p:nvPr/>
            </p:nvSpPr>
            <p:spPr bwMode="auto">
              <a:xfrm>
                <a:off x="5015" y="2390"/>
                <a:ext cx="196" cy="250"/>
              </a:xfrm>
              <a:prstGeom prst="rect">
                <a:avLst/>
              </a:prstGeom>
              <a:noFill/>
              <a:ln w="9525">
                <a:noFill/>
                <a:miter lim="800000"/>
                <a:headEnd/>
                <a:tailEnd/>
              </a:ln>
            </p:spPr>
            <p:txBody>
              <a:bodyPr wrap="none">
                <a:spAutoFit/>
              </a:bodyPr>
              <a:lstStyle/>
              <a:p>
                <a:r>
                  <a:rPr lang="en-US" sz="2000" b="1">
                    <a:latin typeface="Times New Roman" pitchFamily="18" charset="0"/>
                  </a:rPr>
                  <a:t>8</a:t>
                </a:r>
              </a:p>
            </p:txBody>
          </p:sp>
          <p:sp>
            <p:nvSpPr>
              <p:cNvPr id="188590" name="Text Box 216"/>
              <p:cNvSpPr txBox="1">
                <a:spLocks noChangeArrowheads="1"/>
              </p:cNvSpPr>
              <p:nvPr/>
            </p:nvSpPr>
            <p:spPr bwMode="auto">
              <a:xfrm>
                <a:off x="4861" y="2626"/>
                <a:ext cx="356" cy="250"/>
              </a:xfrm>
              <a:prstGeom prst="rect">
                <a:avLst/>
              </a:prstGeom>
              <a:noFill/>
              <a:ln w="9525">
                <a:noFill/>
                <a:miter lim="800000"/>
                <a:headEnd/>
                <a:tailEnd/>
              </a:ln>
            </p:spPr>
            <p:txBody>
              <a:bodyPr wrap="none">
                <a:spAutoFit/>
              </a:bodyPr>
              <a:lstStyle/>
              <a:p>
                <a:r>
                  <a:rPr lang="en-US" sz="2000" b="1">
                    <a:latin typeface="Times New Roman" pitchFamily="18" charset="0"/>
                  </a:rPr>
                  <a:t>512</a:t>
                </a:r>
              </a:p>
            </p:txBody>
          </p:sp>
          <p:sp>
            <p:nvSpPr>
              <p:cNvPr id="188591" name="Text Box 217"/>
              <p:cNvSpPr txBox="1">
                <a:spLocks noChangeArrowheads="1"/>
              </p:cNvSpPr>
              <p:nvPr/>
            </p:nvSpPr>
            <p:spPr bwMode="auto">
              <a:xfrm>
                <a:off x="4923" y="2870"/>
                <a:ext cx="287" cy="250"/>
              </a:xfrm>
              <a:prstGeom prst="rect">
                <a:avLst/>
              </a:prstGeom>
              <a:noFill/>
              <a:ln w="9525">
                <a:noFill/>
                <a:miter lim="800000"/>
                <a:headEnd/>
                <a:tailEnd/>
              </a:ln>
            </p:spPr>
            <p:txBody>
              <a:bodyPr wrap="none">
                <a:spAutoFit/>
              </a:bodyPr>
              <a:lstStyle/>
              <a:p>
                <a:r>
                  <a:rPr lang="en-US" sz="2000" b="1">
                    <a:latin typeface="Times New Roman" pitchFamily="18" charset="0"/>
                  </a:rPr>
                  <a:t>&lt;2</a:t>
                </a:r>
              </a:p>
            </p:txBody>
          </p:sp>
          <p:sp>
            <p:nvSpPr>
              <p:cNvPr id="188592" name="Text Box 218"/>
              <p:cNvSpPr txBox="1">
                <a:spLocks noChangeArrowheads="1"/>
              </p:cNvSpPr>
              <p:nvPr/>
            </p:nvSpPr>
            <p:spPr bwMode="auto">
              <a:xfrm>
                <a:off x="4927" y="3095"/>
                <a:ext cx="276" cy="250"/>
              </a:xfrm>
              <a:prstGeom prst="rect">
                <a:avLst/>
              </a:prstGeom>
              <a:noFill/>
              <a:ln w="9525">
                <a:noFill/>
                <a:miter lim="800000"/>
                <a:headEnd/>
                <a:tailEnd/>
              </a:ln>
            </p:spPr>
            <p:txBody>
              <a:bodyPr wrap="none">
                <a:spAutoFit/>
              </a:bodyPr>
              <a:lstStyle/>
              <a:p>
                <a:r>
                  <a:rPr lang="en-US" sz="2000" b="1">
                    <a:latin typeface="Times New Roman" pitchFamily="18" charset="0"/>
                  </a:rPr>
                  <a:t>32</a:t>
                </a:r>
              </a:p>
            </p:txBody>
          </p:sp>
          <p:sp>
            <p:nvSpPr>
              <p:cNvPr id="188593" name="Text Box 219"/>
              <p:cNvSpPr txBox="1">
                <a:spLocks noChangeArrowheads="1"/>
              </p:cNvSpPr>
              <p:nvPr/>
            </p:nvSpPr>
            <p:spPr bwMode="auto">
              <a:xfrm>
                <a:off x="4853" y="3339"/>
                <a:ext cx="356" cy="250"/>
              </a:xfrm>
              <a:prstGeom prst="rect">
                <a:avLst/>
              </a:prstGeom>
              <a:noFill/>
              <a:ln w="9525">
                <a:noFill/>
                <a:miter lim="800000"/>
                <a:headEnd/>
                <a:tailEnd/>
              </a:ln>
            </p:spPr>
            <p:txBody>
              <a:bodyPr wrap="none">
                <a:spAutoFit/>
              </a:bodyPr>
              <a:lstStyle/>
              <a:p>
                <a:r>
                  <a:rPr lang="en-US" sz="2000" b="1">
                    <a:latin typeface="Times New Roman" pitchFamily="18" charset="0"/>
                  </a:rPr>
                  <a:t>128</a:t>
                </a:r>
              </a:p>
            </p:txBody>
          </p:sp>
          <p:sp>
            <p:nvSpPr>
              <p:cNvPr id="188594" name="Text Box 220"/>
              <p:cNvSpPr txBox="1">
                <a:spLocks noChangeArrowheads="1"/>
              </p:cNvSpPr>
              <p:nvPr/>
            </p:nvSpPr>
            <p:spPr bwMode="auto">
              <a:xfrm>
                <a:off x="4937" y="3568"/>
                <a:ext cx="276" cy="250"/>
              </a:xfrm>
              <a:prstGeom prst="rect">
                <a:avLst/>
              </a:prstGeom>
              <a:noFill/>
              <a:ln w="9525">
                <a:noFill/>
                <a:miter lim="800000"/>
                <a:headEnd/>
                <a:tailEnd/>
              </a:ln>
            </p:spPr>
            <p:txBody>
              <a:bodyPr wrap="none">
                <a:spAutoFit/>
              </a:bodyPr>
              <a:lstStyle/>
              <a:p>
                <a:r>
                  <a:rPr lang="en-US" sz="2000" b="1">
                    <a:latin typeface="Times New Roman" pitchFamily="18" charset="0"/>
                  </a:rPr>
                  <a:t>32</a:t>
                </a:r>
              </a:p>
            </p:txBody>
          </p:sp>
          <p:sp>
            <p:nvSpPr>
              <p:cNvPr id="188595" name="Text Box 221"/>
              <p:cNvSpPr txBox="1">
                <a:spLocks noChangeArrowheads="1"/>
              </p:cNvSpPr>
              <p:nvPr/>
            </p:nvSpPr>
            <p:spPr bwMode="auto">
              <a:xfrm>
                <a:off x="5014" y="3807"/>
                <a:ext cx="196" cy="250"/>
              </a:xfrm>
              <a:prstGeom prst="rect">
                <a:avLst/>
              </a:prstGeom>
              <a:noFill/>
              <a:ln w="9525">
                <a:noFill/>
                <a:miter lim="800000"/>
                <a:headEnd/>
                <a:tailEnd/>
              </a:ln>
            </p:spPr>
            <p:txBody>
              <a:bodyPr wrap="none">
                <a:spAutoFit/>
              </a:bodyPr>
              <a:lstStyle/>
              <a:p>
                <a:r>
                  <a:rPr lang="en-US" sz="2000" b="1">
                    <a:latin typeface="Times New Roman" pitchFamily="18" charset="0"/>
                  </a:rPr>
                  <a:t>4</a:t>
                </a:r>
              </a:p>
            </p:txBody>
          </p:sp>
          <p:sp>
            <p:nvSpPr>
              <p:cNvPr id="188596" name="Text Box 223"/>
              <p:cNvSpPr txBox="1">
                <a:spLocks noChangeArrowheads="1"/>
              </p:cNvSpPr>
              <p:nvPr/>
            </p:nvSpPr>
            <p:spPr bwMode="auto">
              <a:xfrm>
                <a:off x="623" y="1839"/>
                <a:ext cx="604" cy="250"/>
              </a:xfrm>
              <a:prstGeom prst="rect">
                <a:avLst/>
              </a:prstGeom>
              <a:noFill/>
              <a:ln w="9525">
                <a:noFill/>
                <a:miter lim="800000"/>
                <a:headEnd/>
                <a:tailEnd/>
              </a:ln>
            </p:spPr>
            <p:txBody>
              <a:bodyPr wrap="none">
                <a:spAutoFit/>
              </a:bodyPr>
              <a:lstStyle/>
              <a:p>
                <a:pPr algn="ctr"/>
                <a:r>
                  <a:rPr lang="en-US" sz="2000" b="1">
                    <a:latin typeface="Times New Roman" pitchFamily="18" charset="0"/>
                  </a:rPr>
                  <a:t>Patient</a:t>
                </a:r>
              </a:p>
            </p:txBody>
          </p:sp>
          <p:sp>
            <p:nvSpPr>
              <p:cNvPr id="188597" name="Text Box 224"/>
              <p:cNvSpPr txBox="1">
                <a:spLocks noChangeArrowheads="1"/>
              </p:cNvSpPr>
              <p:nvPr/>
            </p:nvSpPr>
            <p:spPr bwMode="auto">
              <a:xfrm>
                <a:off x="761" y="2171"/>
                <a:ext cx="196" cy="250"/>
              </a:xfrm>
              <a:prstGeom prst="rect">
                <a:avLst/>
              </a:prstGeom>
              <a:noFill/>
              <a:ln w="9525">
                <a:noFill/>
                <a:miter lim="800000"/>
                <a:headEnd/>
                <a:tailEnd/>
              </a:ln>
            </p:spPr>
            <p:txBody>
              <a:bodyPr wrap="none">
                <a:spAutoFit/>
              </a:bodyPr>
              <a:lstStyle/>
              <a:p>
                <a:r>
                  <a:rPr lang="en-US" sz="2000" b="1">
                    <a:latin typeface="Times New Roman" pitchFamily="18" charset="0"/>
                  </a:rPr>
                  <a:t>1</a:t>
                </a:r>
              </a:p>
            </p:txBody>
          </p:sp>
          <p:sp>
            <p:nvSpPr>
              <p:cNvPr id="188598" name="Text Box 225"/>
              <p:cNvSpPr txBox="1">
                <a:spLocks noChangeArrowheads="1"/>
              </p:cNvSpPr>
              <p:nvPr/>
            </p:nvSpPr>
            <p:spPr bwMode="auto">
              <a:xfrm>
                <a:off x="752" y="2407"/>
                <a:ext cx="196" cy="250"/>
              </a:xfrm>
              <a:prstGeom prst="rect">
                <a:avLst/>
              </a:prstGeom>
              <a:noFill/>
              <a:ln w="9525">
                <a:noFill/>
                <a:miter lim="800000"/>
                <a:headEnd/>
                <a:tailEnd/>
              </a:ln>
            </p:spPr>
            <p:txBody>
              <a:bodyPr wrap="none">
                <a:spAutoFit/>
              </a:bodyPr>
              <a:lstStyle/>
              <a:p>
                <a:r>
                  <a:rPr lang="en-US" sz="2000" b="1">
                    <a:latin typeface="Times New Roman" pitchFamily="18" charset="0"/>
                  </a:rPr>
                  <a:t>2</a:t>
                </a:r>
              </a:p>
            </p:txBody>
          </p:sp>
          <p:sp>
            <p:nvSpPr>
              <p:cNvPr id="188599" name="Text Box 226"/>
              <p:cNvSpPr txBox="1">
                <a:spLocks noChangeArrowheads="1"/>
              </p:cNvSpPr>
              <p:nvPr/>
            </p:nvSpPr>
            <p:spPr bwMode="auto">
              <a:xfrm>
                <a:off x="752" y="2643"/>
                <a:ext cx="196" cy="250"/>
              </a:xfrm>
              <a:prstGeom prst="rect">
                <a:avLst/>
              </a:prstGeom>
              <a:noFill/>
              <a:ln w="9525">
                <a:noFill/>
                <a:miter lim="800000"/>
                <a:headEnd/>
                <a:tailEnd/>
              </a:ln>
            </p:spPr>
            <p:txBody>
              <a:bodyPr wrap="none">
                <a:spAutoFit/>
              </a:bodyPr>
              <a:lstStyle/>
              <a:p>
                <a:r>
                  <a:rPr lang="en-US" sz="2000" b="1">
                    <a:latin typeface="Times New Roman" pitchFamily="18" charset="0"/>
                  </a:rPr>
                  <a:t>3</a:t>
                </a:r>
              </a:p>
            </p:txBody>
          </p:sp>
          <p:sp>
            <p:nvSpPr>
              <p:cNvPr id="188600" name="Text Box 227"/>
              <p:cNvSpPr txBox="1">
                <a:spLocks noChangeArrowheads="1"/>
              </p:cNvSpPr>
              <p:nvPr/>
            </p:nvSpPr>
            <p:spPr bwMode="auto">
              <a:xfrm>
                <a:off x="759" y="2887"/>
                <a:ext cx="196" cy="250"/>
              </a:xfrm>
              <a:prstGeom prst="rect">
                <a:avLst/>
              </a:prstGeom>
              <a:noFill/>
              <a:ln w="9525">
                <a:noFill/>
                <a:miter lim="800000"/>
                <a:headEnd/>
                <a:tailEnd/>
              </a:ln>
            </p:spPr>
            <p:txBody>
              <a:bodyPr wrap="none">
                <a:spAutoFit/>
              </a:bodyPr>
              <a:lstStyle/>
              <a:p>
                <a:r>
                  <a:rPr lang="en-US" sz="2000" b="1">
                    <a:latin typeface="Times New Roman" pitchFamily="18" charset="0"/>
                  </a:rPr>
                  <a:t>4</a:t>
                </a:r>
              </a:p>
            </p:txBody>
          </p:sp>
          <p:sp>
            <p:nvSpPr>
              <p:cNvPr id="188601" name="Text Box 228"/>
              <p:cNvSpPr txBox="1">
                <a:spLocks noChangeArrowheads="1"/>
              </p:cNvSpPr>
              <p:nvPr/>
            </p:nvSpPr>
            <p:spPr bwMode="auto">
              <a:xfrm>
                <a:off x="752" y="3112"/>
                <a:ext cx="196" cy="250"/>
              </a:xfrm>
              <a:prstGeom prst="rect">
                <a:avLst/>
              </a:prstGeom>
              <a:noFill/>
              <a:ln w="9525">
                <a:noFill/>
                <a:miter lim="800000"/>
                <a:headEnd/>
                <a:tailEnd/>
              </a:ln>
            </p:spPr>
            <p:txBody>
              <a:bodyPr wrap="none">
                <a:spAutoFit/>
              </a:bodyPr>
              <a:lstStyle/>
              <a:p>
                <a:r>
                  <a:rPr lang="en-US" sz="2000" b="1">
                    <a:latin typeface="Times New Roman" pitchFamily="18" charset="0"/>
                  </a:rPr>
                  <a:t>5</a:t>
                </a:r>
              </a:p>
            </p:txBody>
          </p:sp>
          <p:sp>
            <p:nvSpPr>
              <p:cNvPr id="188602" name="Text Box 229"/>
              <p:cNvSpPr txBox="1">
                <a:spLocks noChangeArrowheads="1"/>
              </p:cNvSpPr>
              <p:nvPr/>
            </p:nvSpPr>
            <p:spPr bwMode="auto">
              <a:xfrm>
                <a:off x="753" y="3356"/>
                <a:ext cx="196" cy="250"/>
              </a:xfrm>
              <a:prstGeom prst="rect">
                <a:avLst/>
              </a:prstGeom>
              <a:noFill/>
              <a:ln w="9525">
                <a:noFill/>
                <a:miter lim="800000"/>
                <a:headEnd/>
                <a:tailEnd/>
              </a:ln>
            </p:spPr>
            <p:txBody>
              <a:bodyPr wrap="none">
                <a:spAutoFit/>
              </a:bodyPr>
              <a:lstStyle/>
              <a:p>
                <a:r>
                  <a:rPr lang="en-US" sz="2000" b="1">
                    <a:latin typeface="Times New Roman" pitchFamily="18" charset="0"/>
                  </a:rPr>
                  <a:t>6</a:t>
                </a:r>
              </a:p>
            </p:txBody>
          </p:sp>
          <p:sp>
            <p:nvSpPr>
              <p:cNvPr id="188603" name="Text Box 230"/>
              <p:cNvSpPr txBox="1">
                <a:spLocks noChangeArrowheads="1"/>
              </p:cNvSpPr>
              <p:nvPr/>
            </p:nvSpPr>
            <p:spPr bwMode="auto">
              <a:xfrm>
                <a:off x="751" y="3585"/>
                <a:ext cx="196" cy="250"/>
              </a:xfrm>
              <a:prstGeom prst="rect">
                <a:avLst/>
              </a:prstGeom>
              <a:noFill/>
              <a:ln w="9525">
                <a:noFill/>
                <a:miter lim="800000"/>
                <a:headEnd/>
                <a:tailEnd/>
              </a:ln>
            </p:spPr>
            <p:txBody>
              <a:bodyPr wrap="none">
                <a:spAutoFit/>
              </a:bodyPr>
              <a:lstStyle/>
              <a:p>
                <a:r>
                  <a:rPr lang="en-US" sz="2000" b="1">
                    <a:latin typeface="Times New Roman" pitchFamily="18" charset="0"/>
                  </a:rPr>
                  <a:t>7</a:t>
                </a:r>
              </a:p>
            </p:txBody>
          </p:sp>
          <p:sp>
            <p:nvSpPr>
              <p:cNvPr id="188604" name="Text Box 231"/>
              <p:cNvSpPr txBox="1">
                <a:spLocks noChangeArrowheads="1"/>
              </p:cNvSpPr>
              <p:nvPr/>
            </p:nvSpPr>
            <p:spPr bwMode="auto">
              <a:xfrm>
                <a:off x="751" y="3824"/>
                <a:ext cx="196" cy="250"/>
              </a:xfrm>
              <a:prstGeom prst="rect">
                <a:avLst/>
              </a:prstGeom>
              <a:noFill/>
              <a:ln w="9525">
                <a:noFill/>
                <a:miter lim="800000"/>
                <a:headEnd/>
                <a:tailEnd/>
              </a:ln>
            </p:spPr>
            <p:txBody>
              <a:bodyPr wrap="none">
                <a:spAutoFit/>
              </a:bodyPr>
              <a:lstStyle/>
              <a:p>
                <a:r>
                  <a:rPr lang="en-US" sz="2000" b="1">
                    <a:latin typeface="Times New Roman" pitchFamily="18" charset="0"/>
                  </a:rPr>
                  <a:t>8</a:t>
                </a:r>
              </a:p>
            </p:txBody>
          </p:sp>
        </p:grpSp>
      </p:grpSp>
    </p:spTree>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E7165835-5A1E-4938-86A8-0D36A28CC78E}" type="slidenum">
              <a:rPr lang="ar-SA"/>
              <a:pPr/>
              <a:t>12</a:t>
            </a:fld>
            <a:endParaRPr lang="en-US"/>
          </a:p>
        </p:txBody>
      </p:sp>
      <p:sp>
        <p:nvSpPr>
          <p:cNvPr id="159746" name="Rectangle 2"/>
          <p:cNvSpPr>
            <a:spLocks noGrp="1" noChangeArrowheads="1"/>
          </p:cNvSpPr>
          <p:nvPr>
            <p:ph type="title"/>
          </p:nvPr>
        </p:nvSpPr>
        <p:spPr>
          <a:xfrm>
            <a:off x="0" y="381000"/>
            <a:ext cx="9144000" cy="685800"/>
          </a:xfrm>
        </p:spPr>
        <p:txBody>
          <a:bodyPr/>
          <a:lstStyle/>
          <a:p>
            <a:r>
              <a:rPr lang="en-US" sz="3600" b="1"/>
              <a:t>Determining Antibody titer</a:t>
            </a:r>
          </a:p>
        </p:txBody>
      </p:sp>
      <p:sp>
        <p:nvSpPr>
          <p:cNvPr id="159747" name="Rectangle 3"/>
          <p:cNvSpPr>
            <a:spLocks noGrp="1" noChangeArrowheads="1"/>
          </p:cNvSpPr>
          <p:nvPr>
            <p:ph type="body" idx="1"/>
          </p:nvPr>
        </p:nvSpPr>
        <p:spPr>
          <a:xfrm>
            <a:off x="1066800" y="1676400"/>
            <a:ext cx="7848600" cy="5029200"/>
          </a:xfrm>
        </p:spPr>
        <p:txBody>
          <a:bodyPr/>
          <a:lstStyle/>
          <a:p>
            <a:pPr>
              <a:lnSpc>
                <a:spcPct val="90000"/>
              </a:lnSpc>
            </a:pPr>
            <a:r>
              <a:rPr lang="en-US" sz="2400">
                <a:solidFill>
                  <a:srgbClr val="FF3300"/>
                </a:solidFill>
              </a:rPr>
              <a:t>Titer</a:t>
            </a:r>
            <a:r>
              <a:rPr lang="en-US" sz="2400"/>
              <a:t> is the quantity of a substance required to produce a reaction with a given volume of another substance. </a:t>
            </a:r>
          </a:p>
          <a:p>
            <a:pPr>
              <a:lnSpc>
                <a:spcPct val="90000"/>
              </a:lnSpc>
            </a:pPr>
            <a:r>
              <a:rPr lang="en-US" sz="2400">
                <a:solidFill>
                  <a:srgbClr val="FF3300"/>
                </a:solidFill>
              </a:rPr>
              <a:t>Antibody titer</a:t>
            </a:r>
            <a:r>
              <a:rPr lang="en-US" sz="2400"/>
              <a:t> is the highest dilution of the biological sample that still results in agglutination, with no agglutination being observed at any higher dilution. </a:t>
            </a:r>
          </a:p>
          <a:p>
            <a:pPr>
              <a:lnSpc>
                <a:spcPct val="90000"/>
              </a:lnSpc>
            </a:pPr>
            <a:r>
              <a:rPr lang="en-US" sz="2400"/>
              <a:t>Titer is an approximation of the antibody activity in each unit volume of a serum sample. </a:t>
            </a:r>
          </a:p>
          <a:p>
            <a:pPr>
              <a:lnSpc>
                <a:spcPct val="90000"/>
              </a:lnSpc>
            </a:pPr>
            <a:r>
              <a:rPr lang="en-US" sz="2400"/>
              <a:t>The term is used in serological reactions and is determined by preparing serial dilutions of antibody to which a constant amount of antigen is added. </a:t>
            </a:r>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9EEA2DBD-226B-42C4-870C-0A8141E2DF8F}" type="slidenum">
              <a:rPr lang="ar-SA"/>
              <a:pPr/>
              <a:t>13</a:t>
            </a:fld>
            <a:endParaRPr lang="en-US"/>
          </a:p>
        </p:txBody>
      </p:sp>
      <p:sp>
        <p:nvSpPr>
          <p:cNvPr id="160770" name="Rectangle 2"/>
          <p:cNvSpPr>
            <a:spLocks noGrp="1" noChangeArrowheads="1"/>
          </p:cNvSpPr>
          <p:nvPr>
            <p:ph type="title"/>
          </p:nvPr>
        </p:nvSpPr>
        <p:spPr>
          <a:xfrm>
            <a:off x="0" y="228600"/>
            <a:ext cx="9144000" cy="762000"/>
          </a:xfrm>
        </p:spPr>
        <p:txBody>
          <a:bodyPr/>
          <a:lstStyle/>
          <a:p>
            <a:r>
              <a:rPr lang="en-US" b="1"/>
              <a:t>Determining Antibody titer</a:t>
            </a:r>
          </a:p>
        </p:txBody>
      </p:sp>
      <p:sp>
        <p:nvSpPr>
          <p:cNvPr id="160771" name="Rectangle 3"/>
          <p:cNvSpPr>
            <a:spLocks noGrp="1" noChangeArrowheads="1"/>
          </p:cNvSpPr>
          <p:nvPr>
            <p:ph type="body" idx="1"/>
          </p:nvPr>
        </p:nvSpPr>
        <p:spPr>
          <a:xfrm>
            <a:off x="990600" y="1066800"/>
            <a:ext cx="7924800" cy="5410200"/>
          </a:xfrm>
        </p:spPr>
        <p:txBody>
          <a:bodyPr/>
          <a:lstStyle/>
          <a:p>
            <a:r>
              <a:rPr lang="en-US"/>
              <a:t>Serial dilution of the serum can be performed in a microtiter plate or tubes. </a:t>
            </a:r>
          </a:p>
          <a:p>
            <a:r>
              <a:rPr lang="en-US"/>
              <a:t>The end point is the highest dilution of antiserum in which a visible reaction with antigen can be detected.</a:t>
            </a:r>
          </a:p>
          <a:p>
            <a:r>
              <a:rPr lang="en-US"/>
              <a:t>The titer is expressed as the reciprocal of the serum dilution which defines the endpoint. </a:t>
            </a:r>
          </a:p>
          <a:p>
            <a:endParaRPr lang="en-US"/>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Номер слайда 5"/>
          <p:cNvSpPr>
            <a:spLocks noGrp="1"/>
          </p:cNvSpPr>
          <p:nvPr>
            <p:ph type="sldNum" sz="quarter" idx="12"/>
          </p:nvPr>
        </p:nvSpPr>
        <p:spPr/>
        <p:txBody>
          <a:bodyPr/>
          <a:lstStyle/>
          <a:p>
            <a:fld id="{A9B3D25A-D078-43BE-BCFC-23A87195DC05}" type="slidenum">
              <a:rPr lang="ar-SA"/>
              <a:pPr/>
              <a:t>14</a:t>
            </a:fld>
            <a:endParaRPr lang="en-US"/>
          </a:p>
        </p:txBody>
      </p:sp>
      <p:sp>
        <p:nvSpPr>
          <p:cNvPr id="161796" name="Rectangle 4"/>
          <p:cNvSpPr>
            <a:spLocks noGrp="1" noChangeArrowheads="1"/>
          </p:cNvSpPr>
          <p:nvPr>
            <p:ph type="title"/>
          </p:nvPr>
        </p:nvSpPr>
        <p:spPr>
          <a:xfrm>
            <a:off x="0" y="381000"/>
            <a:ext cx="9144000" cy="762000"/>
          </a:xfrm>
        </p:spPr>
        <p:txBody>
          <a:bodyPr/>
          <a:lstStyle/>
          <a:p>
            <a:r>
              <a:rPr lang="en-US" b="1"/>
              <a:t>Determining Antibody titer</a:t>
            </a:r>
          </a:p>
        </p:txBody>
      </p:sp>
      <p:graphicFrame>
        <p:nvGraphicFramePr>
          <p:cNvPr id="162138" name="Group 346"/>
          <p:cNvGraphicFramePr>
            <a:graphicFrameLocks noGrp="1"/>
          </p:cNvGraphicFramePr>
          <p:nvPr>
            <p:ph idx="1"/>
          </p:nvPr>
        </p:nvGraphicFramePr>
        <p:xfrm>
          <a:off x="0" y="1828800"/>
          <a:ext cx="9144000" cy="4114800"/>
        </p:xfrm>
        <a:graphic>
          <a:graphicData uri="http://schemas.openxmlformats.org/drawingml/2006/table">
            <a:tbl>
              <a:tblPr/>
              <a:tblGrid>
                <a:gridCol w="1593850"/>
                <a:gridCol w="708025"/>
                <a:gridCol w="687388"/>
                <a:gridCol w="574675"/>
                <a:gridCol w="576262"/>
                <a:gridCol w="679450"/>
                <a:gridCol w="1298575"/>
                <a:gridCol w="679450"/>
                <a:gridCol w="781050"/>
                <a:gridCol w="782638"/>
                <a:gridCol w="782637"/>
              </a:tblGrid>
              <a:tr h="1473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
                      </a:r>
                      <a:br>
                        <a:rPr kumimoji="0" lang="en-US" sz="1400" b="1" i="0" u="none" strike="noStrike" cap="none" normalizeH="0" baseline="0" smtClean="0">
                          <a:ln>
                            <a:noFill/>
                          </a:ln>
                          <a:solidFill>
                            <a:schemeClr val="tx1"/>
                          </a:solidFill>
                          <a:effectLst/>
                          <a:latin typeface="Times New Roman" pitchFamily="18" charset="0"/>
                          <a:cs typeface="Times New Roman" pitchFamily="18" charset="0"/>
                        </a:rPr>
                      </a:br>
                      <a:endParaRPr kumimoji="0" lang="en-US" sz="1400" b="1" i="0" u="none" strike="noStrike" cap="none" normalizeH="0" baseline="0" smtClean="0">
                        <a:ln>
                          <a:noFill/>
                        </a:ln>
                        <a:solidFill>
                          <a:schemeClr val="tx1"/>
                        </a:solidFill>
                        <a:effectLst/>
                        <a:latin typeface="Times New Roman" pitchFamily="18" charset="0"/>
                        <a:cs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cs typeface="Times New Roman" pitchFamily="18" charset="0"/>
                        </a:rPr>
                        <a:t>Prozone</a:t>
                      </a:r>
                      <a:endParaRPr kumimoji="0" lang="en-US" sz="18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hMerge="1">
                  <a:txBody>
                    <a:bodyPr/>
                    <a:lstStyle/>
                    <a:p>
                      <a:endParaRPr lang="ru-RU"/>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Equivalence Zone</a:t>
                      </a:r>
                      <a:endParaRPr kumimoji="0" lang="en-US" sz="16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cs typeface="Times New Roman" pitchFamily="18" charset="0"/>
                        </a:rPr>
                        <a:t>Post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cs typeface="Times New Roman" pitchFamily="18" charset="0"/>
                        </a:rPr>
                        <a:t>Zone</a:t>
                      </a:r>
                      <a:endParaRPr kumimoji="0" lang="en-US" sz="18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r h="11239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Serum Dilution</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1:10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1:20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1:40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1:80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1:160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1:320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1:640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1:1280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1:2560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1:5120</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r h="6953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Antigen Conc.</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X</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CC"/>
                    </a:solidFill>
                  </a:tcPr>
                </a:tc>
              </a:tr>
              <a:tr h="8223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Agglutination</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4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r>
            </a:tbl>
          </a:graphicData>
        </a:graphic>
      </p:graphicFrame>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53B4A9AE-7511-488C-BCED-45AE4C0B1BBB}" type="slidenum">
              <a:rPr lang="ar-SA"/>
              <a:pPr/>
              <a:t>15</a:t>
            </a:fld>
            <a:endParaRPr lang="en-US"/>
          </a:p>
        </p:txBody>
      </p:sp>
      <p:sp>
        <p:nvSpPr>
          <p:cNvPr id="164866" name="Rectangle 2"/>
          <p:cNvSpPr>
            <a:spLocks noGrp="1" noChangeArrowheads="1"/>
          </p:cNvSpPr>
          <p:nvPr>
            <p:ph type="title"/>
          </p:nvPr>
        </p:nvSpPr>
        <p:spPr>
          <a:xfrm>
            <a:off x="0" y="228600"/>
            <a:ext cx="9144000" cy="762000"/>
          </a:xfrm>
        </p:spPr>
        <p:txBody>
          <a:bodyPr/>
          <a:lstStyle/>
          <a:p>
            <a:r>
              <a:rPr lang="en-US"/>
              <a:t>Steps in Agglutination</a:t>
            </a:r>
          </a:p>
        </p:txBody>
      </p:sp>
      <p:sp>
        <p:nvSpPr>
          <p:cNvPr id="164867" name="Rectangle 3"/>
          <p:cNvSpPr>
            <a:spLocks noGrp="1" noChangeArrowheads="1"/>
          </p:cNvSpPr>
          <p:nvPr>
            <p:ph type="body" idx="1"/>
          </p:nvPr>
        </p:nvSpPr>
        <p:spPr>
          <a:xfrm>
            <a:off x="838200" y="1143000"/>
            <a:ext cx="8077200" cy="5334000"/>
          </a:xfrm>
        </p:spPr>
        <p:txBody>
          <a:bodyPr/>
          <a:lstStyle/>
          <a:p>
            <a:r>
              <a:rPr lang="en-US" sz="2800"/>
              <a:t>Sensitization</a:t>
            </a:r>
          </a:p>
          <a:p>
            <a:pPr lvl="1"/>
            <a:r>
              <a:rPr lang="en-US" sz="2400"/>
              <a:t>Agglutination is a two-step process that results in the formation of a stable lattice network. The first reaction involves antigen-antibody combination through single antigenic determinants on the particle surface and is often called sensitization.  </a:t>
            </a:r>
          </a:p>
          <a:p>
            <a:r>
              <a:rPr lang="en-US" sz="2800"/>
              <a:t>Lattice formation</a:t>
            </a:r>
          </a:p>
          <a:p>
            <a:pPr lvl="1"/>
            <a:r>
              <a:rPr lang="en-US" sz="2400"/>
              <a:t>The second stage representing the sum of interactions between antibody and multiple antigenic determinants on a particle, is dependent on environmental conditions and the relative concentrations of antigen and antibody.</a:t>
            </a:r>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3"/>
          <p:cNvSpPr>
            <a:spLocks noGrp="1"/>
          </p:cNvSpPr>
          <p:nvPr>
            <p:ph type="sldNum" sz="quarter" idx="12"/>
          </p:nvPr>
        </p:nvSpPr>
        <p:spPr/>
        <p:txBody>
          <a:bodyPr/>
          <a:lstStyle/>
          <a:p>
            <a:fld id="{21B57F80-9B7E-411E-B20E-DC29DAB54608}" type="slidenum">
              <a:rPr lang="ar-SA"/>
              <a:pPr/>
              <a:t>16</a:t>
            </a:fld>
            <a:endParaRPr lang="en-US"/>
          </a:p>
        </p:txBody>
      </p:sp>
      <p:sp>
        <p:nvSpPr>
          <p:cNvPr id="165890" name="Rectangle 2"/>
          <p:cNvSpPr>
            <a:spLocks noChangeArrowheads="1"/>
          </p:cNvSpPr>
          <p:nvPr/>
        </p:nvSpPr>
        <p:spPr bwMode="auto">
          <a:xfrm>
            <a:off x="304800" y="457200"/>
            <a:ext cx="8839200" cy="822325"/>
          </a:xfrm>
          <a:prstGeom prst="rect">
            <a:avLst/>
          </a:prstGeom>
          <a:noFill/>
          <a:ln w="9525">
            <a:noFill/>
            <a:miter lim="800000"/>
            <a:headEnd/>
            <a:tailEnd/>
          </a:ln>
          <a:effectLst/>
        </p:spPr>
        <p:txBody>
          <a:bodyPr>
            <a:spAutoFit/>
          </a:bodyPr>
          <a:lstStyle/>
          <a:p>
            <a:pPr eaLnBrk="1" hangingPunct="1">
              <a:spcBef>
                <a:spcPct val="50000"/>
              </a:spcBef>
            </a:pPr>
            <a:r>
              <a:rPr lang="en-US" sz="2400">
                <a:cs typeface="Arial" charset="0"/>
              </a:rPr>
              <a:t>This represents what occurs during stage one of agglutination: </a:t>
            </a:r>
            <a:r>
              <a:rPr lang="en-US" sz="2400" u="sng">
                <a:solidFill>
                  <a:srgbClr val="0000FF"/>
                </a:solidFill>
                <a:cs typeface="Arial" charset="0"/>
              </a:rPr>
              <a:t>Sensitization</a:t>
            </a:r>
            <a:endParaRPr lang="en-US" sz="2400">
              <a:cs typeface="Arial" charset="0"/>
            </a:endParaRPr>
          </a:p>
        </p:txBody>
      </p:sp>
      <p:sp>
        <p:nvSpPr>
          <p:cNvPr id="165891" name="Rectangle 3"/>
          <p:cNvSpPr>
            <a:spLocks noChangeArrowheads="1"/>
          </p:cNvSpPr>
          <p:nvPr/>
        </p:nvSpPr>
        <p:spPr bwMode="auto">
          <a:xfrm>
            <a:off x="609600" y="5486400"/>
            <a:ext cx="8153400" cy="1187450"/>
          </a:xfrm>
          <a:prstGeom prst="rect">
            <a:avLst/>
          </a:prstGeom>
          <a:noFill/>
          <a:ln w="9525">
            <a:noFill/>
            <a:miter lim="800000"/>
            <a:headEnd/>
            <a:tailEnd/>
          </a:ln>
          <a:effectLst/>
        </p:spPr>
        <p:txBody>
          <a:bodyPr>
            <a:spAutoFit/>
          </a:bodyPr>
          <a:lstStyle/>
          <a:p>
            <a:pPr eaLnBrk="1" hangingPunct="1">
              <a:spcBef>
                <a:spcPct val="50000"/>
              </a:spcBef>
            </a:pPr>
            <a:r>
              <a:rPr lang="en-US" sz="2400">
                <a:cs typeface="Arial" charset="0"/>
              </a:rPr>
              <a:t>Antibody molecules attach to their corresponding Antigenic site (epitope) on the red blood cell membrane. There is no visible clumping.</a:t>
            </a:r>
            <a:endParaRPr lang="en-US" sz="2400">
              <a:solidFill>
                <a:srgbClr val="0000FF"/>
              </a:solidFill>
              <a:cs typeface="Arial" charset="0"/>
            </a:endParaRPr>
          </a:p>
        </p:txBody>
      </p:sp>
      <p:sp>
        <p:nvSpPr>
          <p:cNvPr id="165892" name="Text Box 4"/>
          <p:cNvSpPr txBox="1">
            <a:spLocks noChangeArrowheads="1"/>
          </p:cNvSpPr>
          <p:nvPr/>
        </p:nvSpPr>
        <p:spPr bwMode="auto">
          <a:xfrm>
            <a:off x="304800" y="1524000"/>
            <a:ext cx="2590800" cy="762000"/>
          </a:xfrm>
          <a:prstGeom prst="rect">
            <a:avLst/>
          </a:prstGeom>
          <a:noFill/>
          <a:ln w="9525">
            <a:noFill/>
            <a:miter lim="800000"/>
            <a:headEnd/>
            <a:tailEnd/>
          </a:ln>
          <a:effectLst/>
        </p:spPr>
        <p:txBody>
          <a:bodyPr>
            <a:spAutoFit/>
          </a:bodyPr>
          <a:lstStyle/>
          <a:p>
            <a:pPr eaLnBrk="1" hangingPunct="1">
              <a:spcBef>
                <a:spcPct val="50000"/>
              </a:spcBef>
            </a:pPr>
            <a:r>
              <a:rPr lang="en-US" sz="4400">
                <a:solidFill>
                  <a:srgbClr val="0000FF"/>
                </a:solidFill>
                <a:cs typeface="Arial" charset="0"/>
              </a:rPr>
              <a:t>Stage 1</a:t>
            </a:r>
          </a:p>
        </p:txBody>
      </p:sp>
      <p:pic>
        <p:nvPicPr>
          <p:cNvPr id="165893" name="Picture 5" descr="AgAbSensitization"/>
          <p:cNvPicPr>
            <a:picLocks noChangeAspect="1" noChangeArrowheads="1"/>
          </p:cNvPicPr>
          <p:nvPr/>
        </p:nvPicPr>
        <p:blipFill>
          <a:blip r:embed="rId2"/>
          <a:srcRect/>
          <a:stretch>
            <a:fillRect/>
          </a:stretch>
        </p:blipFill>
        <p:spPr bwMode="auto">
          <a:xfrm>
            <a:off x="2743200" y="1752600"/>
            <a:ext cx="3657600" cy="3352800"/>
          </a:xfrm>
          <a:prstGeom prst="rect">
            <a:avLst/>
          </a:prstGeom>
          <a:noFill/>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5892"/>
                                        </p:tgtEl>
                                        <p:attrNameLst>
                                          <p:attrName>style.visibility</p:attrName>
                                        </p:attrNameLst>
                                      </p:cBhvr>
                                      <p:to>
                                        <p:strVal val="visible"/>
                                      </p:to>
                                    </p:set>
                                    <p:anim calcmode="lin" valueType="num">
                                      <p:cBhvr additive="base">
                                        <p:cTn id="7" dur="500" fill="hold"/>
                                        <p:tgtEl>
                                          <p:spTgt spid="165892"/>
                                        </p:tgtEl>
                                        <p:attrNameLst>
                                          <p:attrName>ppt_x</p:attrName>
                                        </p:attrNameLst>
                                      </p:cBhvr>
                                      <p:tavLst>
                                        <p:tav tm="0">
                                          <p:val>
                                            <p:strVal val="0-#ppt_w/2"/>
                                          </p:val>
                                        </p:tav>
                                        <p:tav tm="100000">
                                          <p:val>
                                            <p:strVal val="#ppt_x"/>
                                          </p:val>
                                        </p:tav>
                                      </p:tavLst>
                                    </p:anim>
                                    <p:anim calcmode="lin" valueType="num">
                                      <p:cBhvr additive="base">
                                        <p:cTn id="8" dur="500" fill="hold"/>
                                        <p:tgtEl>
                                          <p:spTgt spid="16589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5890"/>
                                        </p:tgtEl>
                                        <p:attrNameLst>
                                          <p:attrName>style.visibility</p:attrName>
                                        </p:attrNameLst>
                                      </p:cBhvr>
                                      <p:to>
                                        <p:strVal val="visible"/>
                                      </p:to>
                                    </p:set>
                                    <p:anim calcmode="lin" valueType="num">
                                      <p:cBhvr additive="base">
                                        <p:cTn id="13" dur="500" fill="hold"/>
                                        <p:tgtEl>
                                          <p:spTgt spid="165890"/>
                                        </p:tgtEl>
                                        <p:attrNameLst>
                                          <p:attrName>ppt_x</p:attrName>
                                        </p:attrNameLst>
                                      </p:cBhvr>
                                      <p:tavLst>
                                        <p:tav tm="0">
                                          <p:val>
                                            <p:strVal val="0-#ppt_w/2"/>
                                          </p:val>
                                        </p:tav>
                                        <p:tav tm="100000">
                                          <p:val>
                                            <p:strVal val="#ppt_x"/>
                                          </p:val>
                                        </p:tav>
                                      </p:tavLst>
                                    </p:anim>
                                    <p:anim calcmode="lin" valueType="num">
                                      <p:cBhvr additive="base">
                                        <p:cTn id="14" dur="500" fill="hold"/>
                                        <p:tgtEl>
                                          <p:spTgt spid="16589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5891"/>
                                        </p:tgtEl>
                                        <p:attrNameLst>
                                          <p:attrName>style.visibility</p:attrName>
                                        </p:attrNameLst>
                                      </p:cBhvr>
                                      <p:to>
                                        <p:strVal val="visible"/>
                                      </p:to>
                                    </p:set>
                                    <p:anim calcmode="lin" valueType="num">
                                      <p:cBhvr additive="base">
                                        <p:cTn id="19" dur="500" fill="hold"/>
                                        <p:tgtEl>
                                          <p:spTgt spid="165891"/>
                                        </p:tgtEl>
                                        <p:attrNameLst>
                                          <p:attrName>ppt_x</p:attrName>
                                        </p:attrNameLst>
                                      </p:cBhvr>
                                      <p:tavLst>
                                        <p:tav tm="0">
                                          <p:val>
                                            <p:strVal val="0-#ppt_w/2"/>
                                          </p:val>
                                        </p:tav>
                                        <p:tav tm="100000">
                                          <p:val>
                                            <p:strVal val="#ppt_x"/>
                                          </p:val>
                                        </p:tav>
                                      </p:tavLst>
                                    </p:anim>
                                    <p:anim calcmode="lin" valueType="num">
                                      <p:cBhvr additive="base">
                                        <p:cTn id="20" dur="500" fill="hold"/>
                                        <p:tgtEl>
                                          <p:spTgt spid="1658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0" grpId="0" autoUpdateAnimBg="0"/>
      <p:bldP spid="165891" grpId="0" autoUpdateAnimBg="0"/>
      <p:bldP spid="165892"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Номер слайда 3"/>
          <p:cNvSpPr>
            <a:spLocks noGrp="1"/>
          </p:cNvSpPr>
          <p:nvPr>
            <p:ph type="sldNum" sz="quarter" idx="12"/>
          </p:nvPr>
        </p:nvSpPr>
        <p:spPr/>
        <p:txBody>
          <a:bodyPr/>
          <a:lstStyle/>
          <a:p>
            <a:fld id="{0257A2C1-259A-441C-85D7-C2A3BCA0995D}" type="slidenum">
              <a:rPr lang="ar-SA"/>
              <a:pPr/>
              <a:t>17</a:t>
            </a:fld>
            <a:endParaRPr lang="en-US"/>
          </a:p>
        </p:txBody>
      </p:sp>
      <p:sp>
        <p:nvSpPr>
          <p:cNvPr id="166914" name="Text Box 2"/>
          <p:cNvSpPr txBox="1">
            <a:spLocks noChangeArrowheads="1"/>
          </p:cNvSpPr>
          <p:nvPr/>
        </p:nvSpPr>
        <p:spPr bwMode="auto">
          <a:xfrm>
            <a:off x="533400" y="381000"/>
            <a:ext cx="8153400" cy="822325"/>
          </a:xfrm>
          <a:prstGeom prst="rect">
            <a:avLst/>
          </a:prstGeom>
          <a:noFill/>
          <a:ln w="9525">
            <a:noFill/>
            <a:miter lim="800000"/>
            <a:headEnd/>
            <a:tailEnd/>
          </a:ln>
          <a:effectLst/>
        </p:spPr>
        <p:txBody>
          <a:bodyPr>
            <a:spAutoFit/>
          </a:bodyPr>
          <a:lstStyle/>
          <a:p>
            <a:pPr eaLnBrk="1" hangingPunct="1">
              <a:spcBef>
                <a:spcPct val="50000"/>
              </a:spcBef>
            </a:pPr>
            <a:r>
              <a:rPr lang="en-US" sz="2400">
                <a:cs typeface="Arial" charset="0"/>
              </a:rPr>
              <a:t>This represents what occurs during stage 2 of agglutination: </a:t>
            </a:r>
            <a:r>
              <a:rPr lang="en-US" sz="2400" u="sng">
                <a:solidFill>
                  <a:srgbClr val="0000FF"/>
                </a:solidFill>
                <a:cs typeface="Arial" charset="0"/>
              </a:rPr>
              <a:t>Lattice Formation</a:t>
            </a:r>
            <a:endParaRPr lang="en-US" sz="2400">
              <a:cs typeface="Arial" charset="0"/>
            </a:endParaRPr>
          </a:p>
        </p:txBody>
      </p:sp>
      <p:sp>
        <p:nvSpPr>
          <p:cNvPr id="166915" name="Text Box 3"/>
          <p:cNvSpPr txBox="1">
            <a:spLocks noChangeArrowheads="1"/>
          </p:cNvSpPr>
          <p:nvPr/>
        </p:nvSpPr>
        <p:spPr bwMode="auto">
          <a:xfrm>
            <a:off x="838200" y="5181600"/>
            <a:ext cx="8077200" cy="822325"/>
          </a:xfrm>
          <a:prstGeom prst="rect">
            <a:avLst/>
          </a:prstGeom>
          <a:noFill/>
          <a:ln w="9525">
            <a:noFill/>
            <a:miter lim="800000"/>
            <a:headEnd/>
            <a:tailEnd/>
          </a:ln>
          <a:effectLst/>
        </p:spPr>
        <p:txBody>
          <a:bodyPr>
            <a:spAutoFit/>
          </a:bodyPr>
          <a:lstStyle/>
          <a:p>
            <a:pPr eaLnBrk="1" hangingPunct="1">
              <a:spcBef>
                <a:spcPct val="50000"/>
              </a:spcBef>
            </a:pPr>
            <a:r>
              <a:rPr lang="en-US" sz="2400">
                <a:cs typeface="Arial" charset="0"/>
              </a:rPr>
              <a:t>Antibody molecules crosslink RBCs forming a </a:t>
            </a:r>
            <a:r>
              <a:rPr lang="en-US" sz="2400">
                <a:solidFill>
                  <a:srgbClr val="0000FF"/>
                </a:solidFill>
                <a:cs typeface="Arial" charset="0"/>
              </a:rPr>
              <a:t>lattice</a:t>
            </a:r>
            <a:r>
              <a:rPr lang="en-US" sz="2400">
                <a:cs typeface="Arial" charset="0"/>
              </a:rPr>
              <a:t> that results in </a:t>
            </a:r>
            <a:r>
              <a:rPr lang="en-US" sz="2400">
                <a:solidFill>
                  <a:srgbClr val="0000FF"/>
                </a:solidFill>
                <a:cs typeface="Arial" charset="0"/>
              </a:rPr>
              <a:t>visible clumping or agglutination.</a:t>
            </a:r>
          </a:p>
        </p:txBody>
      </p:sp>
      <p:pic>
        <p:nvPicPr>
          <p:cNvPr id="166916" name="Picture 4" descr="LatticeFormation"/>
          <p:cNvPicPr>
            <a:picLocks noChangeAspect="1" noChangeArrowheads="1"/>
          </p:cNvPicPr>
          <p:nvPr/>
        </p:nvPicPr>
        <p:blipFill>
          <a:blip r:embed="rId2"/>
          <a:srcRect/>
          <a:stretch>
            <a:fillRect/>
          </a:stretch>
        </p:blipFill>
        <p:spPr bwMode="auto">
          <a:xfrm>
            <a:off x="2971800" y="1371600"/>
            <a:ext cx="3657600" cy="2959100"/>
          </a:xfrm>
          <a:prstGeom prst="rect">
            <a:avLst/>
          </a:prstGeom>
          <a:noFill/>
        </p:spPr>
      </p:pic>
      <p:sp>
        <p:nvSpPr>
          <p:cNvPr id="166917" name="Text Box 5"/>
          <p:cNvSpPr txBox="1">
            <a:spLocks noChangeArrowheads="1"/>
          </p:cNvSpPr>
          <p:nvPr/>
        </p:nvSpPr>
        <p:spPr bwMode="auto">
          <a:xfrm>
            <a:off x="304800" y="1752600"/>
            <a:ext cx="2514600" cy="762000"/>
          </a:xfrm>
          <a:prstGeom prst="rect">
            <a:avLst/>
          </a:prstGeom>
          <a:noFill/>
          <a:ln w="9525">
            <a:noFill/>
            <a:miter lim="800000"/>
            <a:headEnd/>
            <a:tailEnd/>
          </a:ln>
          <a:effectLst/>
        </p:spPr>
        <p:txBody>
          <a:bodyPr>
            <a:spAutoFit/>
          </a:bodyPr>
          <a:lstStyle/>
          <a:p>
            <a:pPr eaLnBrk="1" hangingPunct="1">
              <a:spcBef>
                <a:spcPct val="50000"/>
              </a:spcBef>
            </a:pPr>
            <a:r>
              <a:rPr lang="en-US" sz="4400">
                <a:solidFill>
                  <a:srgbClr val="0000FF"/>
                </a:solidFill>
                <a:cs typeface="Arial" charset="0"/>
              </a:rPr>
              <a:t>Stage 2</a:t>
            </a:r>
          </a:p>
        </p:txBody>
      </p:sp>
      <p:sp>
        <p:nvSpPr>
          <p:cNvPr id="166918" name="Line 6"/>
          <p:cNvSpPr>
            <a:spLocks noChangeShapeType="1"/>
          </p:cNvSpPr>
          <p:nvPr/>
        </p:nvSpPr>
        <p:spPr bwMode="auto">
          <a:xfrm flipV="1">
            <a:off x="4419600" y="3657600"/>
            <a:ext cx="762000" cy="1676400"/>
          </a:xfrm>
          <a:prstGeom prst="line">
            <a:avLst/>
          </a:prstGeom>
          <a:noFill/>
          <a:ln w="25400">
            <a:solidFill>
              <a:srgbClr val="FF0000"/>
            </a:solidFill>
            <a:round/>
            <a:headEnd/>
            <a:tailEnd type="triangle" w="med" len="med"/>
          </a:ln>
          <a:effectLst/>
        </p:spPr>
        <p:txBody>
          <a:bodyPr/>
          <a:lstStyle/>
          <a:p>
            <a:endParaRPr lang="ru-RU"/>
          </a:p>
        </p:txBody>
      </p:sp>
      <p:sp>
        <p:nvSpPr>
          <p:cNvPr id="166919" name="Line 7"/>
          <p:cNvSpPr>
            <a:spLocks noChangeShapeType="1"/>
          </p:cNvSpPr>
          <p:nvPr/>
        </p:nvSpPr>
        <p:spPr bwMode="auto">
          <a:xfrm flipV="1">
            <a:off x="4419600" y="3886200"/>
            <a:ext cx="457200" cy="1371600"/>
          </a:xfrm>
          <a:prstGeom prst="line">
            <a:avLst/>
          </a:prstGeom>
          <a:noFill/>
          <a:ln w="25400">
            <a:solidFill>
              <a:srgbClr val="FF0000"/>
            </a:solidFill>
            <a:round/>
            <a:headEnd/>
            <a:tailEnd type="triangle" w="med" len="med"/>
          </a:ln>
          <a:effectLst/>
        </p:spPr>
        <p:txBody>
          <a:bodyPr/>
          <a:lstStyle/>
          <a:p>
            <a:endParaRPr lang="ru-RU"/>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6917"/>
                                        </p:tgtEl>
                                        <p:attrNameLst>
                                          <p:attrName>style.visibility</p:attrName>
                                        </p:attrNameLst>
                                      </p:cBhvr>
                                      <p:to>
                                        <p:strVal val="visible"/>
                                      </p:to>
                                    </p:set>
                                    <p:anim calcmode="lin" valueType="num">
                                      <p:cBhvr additive="base">
                                        <p:cTn id="7" dur="500" fill="hold"/>
                                        <p:tgtEl>
                                          <p:spTgt spid="166917"/>
                                        </p:tgtEl>
                                        <p:attrNameLst>
                                          <p:attrName>ppt_x</p:attrName>
                                        </p:attrNameLst>
                                      </p:cBhvr>
                                      <p:tavLst>
                                        <p:tav tm="0">
                                          <p:val>
                                            <p:strVal val="0-#ppt_w/2"/>
                                          </p:val>
                                        </p:tav>
                                        <p:tav tm="100000">
                                          <p:val>
                                            <p:strVal val="#ppt_x"/>
                                          </p:val>
                                        </p:tav>
                                      </p:tavLst>
                                    </p:anim>
                                    <p:anim calcmode="lin" valueType="num">
                                      <p:cBhvr additive="base">
                                        <p:cTn id="8" dur="500" fill="hold"/>
                                        <p:tgtEl>
                                          <p:spTgt spid="1669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6914"/>
                                        </p:tgtEl>
                                        <p:attrNameLst>
                                          <p:attrName>style.visibility</p:attrName>
                                        </p:attrNameLst>
                                      </p:cBhvr>
                                      <p:to>
                                        <p:strVal val="visible"/>
                                      </p:to>
                                    </p:set>
                                    <p:anim calcmode="lin" valueType="num">
                                      <p:cBhvr additive="base">
                                        <p:cTn id="13" dur="500" fill="hold"/>
                                        <p:tgtEl>
                                          <p:spTgt spid="166914"/>
                                        </p:tgtEl>
                                        <p:attrNameLst>
                                          <p:attrName>ppt_x</p:attrName>
                                        </p:attrNameLst>
                                      </p:cBhvr>
                                      <p:tavLst>
                                        <p:tav tm="0">
                                          <p:val>
                                            <p:strVal val="0-#ppt_w/2"/>
                                          </p:val>
                                        </p:tav>
                                        <p:tav tm="100000">
                                          <p:val>
                                            <p:strVal val="#ppt_x"/>
                                          </p:val>
                                        </p:tav>
                                      </p:tavLst>
                                    </p:anim>
                                    <p:anim calcmode="lin" valueType="num">
                                      <p:cBhvr additive="base">
                                        <p:cTn id="14" dur="500" fill="hold"/>
                                        <p:tgtEl>
                                          <p:spTgt spid="16691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66915"/>
                                        </p:tgtEl>
                                        <p:attrNameLst>
                                          <p:attrName>style.visibility</p:attrName>
                                        </p:attrNameLst>
                                      </p:cBhvr>
                                      <p:to>
                                        <p:strVal val="visible"/>
                                      </p:to>
                                    </p:set>
                                    <p:anim calcmode="lin" valueType="num">
                                      <p:cBhvr additive="base">
                                        <p:cTn id="19" dur="500" fill="hold"/>
                                        <p:tgtEl>
                                          <p:spTgt spid="166915"/>
                                        </p:tgtEl>
                                        <p:attrNameLst>
                                          <p:attrName>ppt_x</p:attrName>
                                        </p:attrNameLst>
                                      </p:cBhvr>
                                      <p:tavLst>
                                        <p:tav tm="0">
                                          <p:val>
                                            <p:strVal val="0-#ppt_w/2"/>
                                          </p:val>
                                        </p:tav>
                                        <p:tav tm="100000">
                                          <p:val>
                                            <p:strVal val="#ppt_x"/>
                                          </p:val>
                                        </p:tav>
                                      </p:tavLst>
                                    </p:anim>
                                    <p:anim calcmode="lin" valueType="num">
                                      <p:cBhvr additive="base">
                                        <p:cTn id="20" dur="500" fill="hold"/>
                                        <p:tgtEl>
                                          <p:spTgt spid="16691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66918"/>
                                        </p:tgtEl>
                                        <p:attrNameLst>
                                          <p:attrName>style.visibility</p:attrName>
                                        </p:attrNameLst>
                                      </p:cBhvr>
                                      <p:to>
                                        <p:strVal val="visible"/>
                                      </p:to>
                                    </p:set>
                                    <p:anim calcmode="lin" valueType="num">
                                      <p:cBhvr additive="base">
                                        <p:cTn id="25" dur="500" fill="hold"/>
                                        <p:tgtEl>
                                          <p:spTgt spid="166918"/>
                                        </p:tgtEl>
                                        <p:attrNameLst>
                                          <p:attrName>ppt_x</p:attrName>
                                        </p:attrNameLst>
                                      </p:cBhvr>
                                      <p:tavLst>
                                        <p:tav tm="0">
                                          <p:val>
                                            <p:strVal val="0-#ppt_w/2"/>
                                          </p:val>
                                        </p:tav>
                                        <p:tav tm="100000">
                                          <p:val>
                                            <p:strVal val="#ppt_x"/>
                                          </p:val>
                                        </p:tav>
                                      </p:tavLst>
                                    </p:anim>
                                    <p:anim calcmode="lin" valueType="num">
                                      <p:cBhvr additive="base">
                                        <p:cTn id="26" dur="500" fill="hold"/>
                                        <p:tgtEl>
                                          <p:spTgt spid="16691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66919"/>
                                        </p:tgtEl>
                                        <p:attrNameLst>
                                          <p:attrName>style.visibility</p:attrName>
                                        </p:attrNameLst>
                                      </p:cBhvr>
                                      <p:to>
                                        <p:strVal val="visible"/>
                                      </p:to>
                                    </p:set>
                                    <p:anim calcmode="lin" valueType="num">
                                      <p:cBhvr additive="base">
                                        <p:cTn id="31" dur="500" fill="hold"/>
                                        <p:tgtEl>
                                          <p:spTgt spid="166919"/>
                                        </p:tgtEl>
                                        <p:attrNameLst>
                                          <p:attrName>ppt_x</p:attrName>
                                        </p:attrNameLst>
                                      </p:cBhvr>
                                      <p:tavLst>
                                        <p:tav tm="0">
                                          <p:val>
                                            <p:strVal val="0-#ppt_w/2"/>
                                          </p:val>
                                        </p:tav>
                                        <p:tav tm="100000">
                                          <p:val>
                                            <p:strVal val="#ppt_x"/>
                                          </p:val>
                                        </p:tav>
                                      </p:tavLst>
                                    </p:anim>
                                    <p:anim calcmode="lin" valueType="num">
                                      <p:cBhvr additive="base">
                                        <p:cTn id="32" dur="500" fill="hold"/>
                                        <p:tgtEl>
                                          <p:spTgt spid="1669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4" grpId="0" autoUpdateAnimBg="0"/>
      <p:bldP spid="166915" grpId="0" autoUpdateAnimBg="0"/>
      <p:bldP spid="166917" grpId="0" autoUpdateAnimBg="0"/>
      <p:bldP spid="166918" grpId="0" animBg="1"/>
      <p:bldP spid="1669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431D02E1-4AAE-4F46-A4E1-033587976042}" type="slidenum">
              <a:rPr lang="ar-SA"/>
              <a:pPr/>
              <a:t>18</a:t>
            </a:fld>
            <a:endParaRPr lang="en-US"/>
          </a:p>
        </p:txBody>
      </p:sp>
      <p:sp>
        <p:nvSpPr>
          <p:cNvPr id="167938" name="Rectangle 2"/>
          <p:cNvSpPr>
            <a:spLocks noGrp="1" noChangeArrowheads="1"/>
          </p:cNvSpPr>
          <p:nvPr>
            <p:ph type="title"/>
          </p:nvPr>
        </p:nvSpPr>
        <p:spPr>
          <a:xfrm>
            <a:off x="0" y="228600"/>
            <a:ext cx="9144000" cy="762000"/>
          </a:xfrm>
        </p:spPr>
        <p:txBody>
          <a:bodyPr/>
          <a:lstStyle/>
          <a:p>
            <a:r>
              <a:rPr lang="en-US" b="1"/>
              <a:t>Factors that Affect Agglutination</a:t>
            </a:r>
          </a:p>
        </p:txBody>
      </p:sp>
      <p:sp>
        <p:nvSpPr>
          <p:cNvPr id="167939" name="Rectangle 3"/>
          <p:cNvSpPr>
            <a:spLocks noGrp="1" noChangeArrowheads="1"/>
          </p:cNvSpPr>
          <p:nvPr>
            <p:ph type="body" idx="1"/>
          </p:nvPr>
        </p:nvSpPr>
        <p:spPr>
          <a:xfrm>
            <a:off x="914400" y="1524000"/>
            <a:ext cx="7848600" cy="4724400"/>
          </a:xfrm>
        </p:spPr>
        <p:txBody>
          <a:bodyPr/>
          <a:lstStyle/>
          <a:p>
            <a:r>
              <a:rPr lang="en-US"/>
              <a:t>The agglutination reaction may be used to identify the antibody or antigen in a patient sample. </a:t>
            </a:r>
          </a:p>
          <a:p>
            <a:r>
              <a:rPr lang="en-US"/>
              <a:t>When testing for antibody, the antigen concentration is constant for each dilution being tested. </a:t>
            </a:r>
          </a:p>
          <a:p>
            <a:r>
              <a:rPr lang="en-US"/>
              <a:t>When testing for antigen, the antibody concentration is constant for each dilution being tested. </a:t>
            </a:r>
          </a:p>
        </p:txBody>
      </p:sp>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D0213E5D-1069-4C3C-A7ED-4F10834194B8}" type="slidenum">
              <a:rPr lang="ar-SA"/>
              <a:pPr/>
              <a:t>19</a:t>
            </a:fld>
            <a:endParaRPr lang="en-US"/>
          </a:p>
        </p:txBody>
      </p:sp>
      <p:sp>
        <p:nvSpPr>
          <p:cNvPr id="168962" name="Rectangle 2"/>
          <p:cNvSpPr>
            <a:spLocks noGrp="1" noChangeArrowheads="1"/>
          </p:cNvSpPr>
          <p:nvPr>
            <p:ph type="title"/>
          </p:nvPr>
        </p:nvSpPr>
        <p:spPr>
          <a:xfrm>
            <a:off x="0" y="304800"/>
            <a:ext cx="9144000" cy="762000"/>
          </a:xfrm>
        </p:spPr>
        <p:txBody>
          <a:bodyPr/>
          <a:lstStyle/>
          <a:p>
            <a:r>
              <a:rPr lang="en-US" b="1"/>
              <a:t>Factors that Affect Agglutination</a:t>
            </a:r>
          </a:p>
        </p:txBody>
      </p:sp>
      <p:sp>
        <p:nvSpPr>
          <p:cNvPr id="168963" name="Rectangle 3"/>
          <p:cNvSpPr>
            <a:spLocks noGrp="1" noChangeArrowheads="1"/>
          </p:cNvSpPr>
          <p:nvPr>
            <p:ph type="body" idx="1"/>
          </p:nvPr>
        </p:nvSpPr>
        <p:spPr>
          <a:xfrm>
            <a:off x="914400" y="1828800"/>
            <a:ext cx="7772400" cy="4800600"/>
          </a:xfrm>
        </p:spPr>
        <p:txBody>
          <a:bodyPr/>
          <a:lstStyle/>
          <a:p>
            <a:pPr>
              <a:lnSpc>
                <a:spcPct val="90000"/>
              </a:lnSpc>
            </a:pPr>
            <a:r>
              <a:rPr lang="en-US" sz="2400"/>
              <a:t>The assumption is made that antibody in the patient's sample is the unknown parameter. </a:t>
            </a:r>
          </a:p>
          <a:p>
            <a:pPr>
              <a:lnSpc>
                <a:spcPct val="90000"/>
              </a:lnSpc>
            </a:pPr>
            <a:r>
              <a:rPr lang="en-US" sz="2400"/>
              <a:t>The particulate antigen with antibodies is affected by several factors, including the following:</a:t>
            </a:r>
          </a:p>
          <a:p>
            <a:pPr lvl="1">
              <a:lnSpc>
                <a:spcPct val="90000"/>
              </a:lnSpc>
            </a:pPr>
            <a:r>
              <a:rPr lang="en-US" sz="2000"/>
              <a:t>Buffer pH</a:t>
            </a:r>
          </a:p>
          <a:p>
            <a:pPr lvl="1">
              <a:lnSpc>
                <a:spcPct val="90000"/>
              </a:lnSpc>
            </a:pPr>
            <a:r>
              <a:rPr lang="en-US" sz="2000"/>
              <a:t>The relative concentration of Antibody and Antigen</a:t>
            </a:r>
          </a:p>
          <a:p>
            <a:pPr lvl="1">
              <a:lnSpc>
                <a:spcPct val="90000"/>
              </a:lnSpc>
            </a:pPr>
            <a:r>
              <a:rPr lang="en-US" sz="2000"/>
              <a:t>Location and concentration of Antigenic Determinants on the Particle</a:t>
            </a:r>
          </a:p>
          <a:p>
            <a:pPr lvl="1">
              <a:lnSpc>
                <a:spcPct val="90000"/>
              </a:lnSpc>
            </a:pPr>
            <a:r>
              <a:rPr lang="en-US" sz="2000"/>
              <a:t>Electrostatic Interactions between Particles</a:t>
            </a:r>
          </a:p>
          <a:p>
            <a:pPr lvl="1">
              <a:lnSpc>
                <a:spcPct val="90000"/>
              </a:lnSpc>
            </a:pPr>
            <a:r>
              <a:rPr lang="en-US" sz="2000"/>
              <a:t>Electrolyte Concentration</a:t>
            </a:r>
          </a:p>
          <a:p>
            <a:pPr lvl="1">
              <a:lnSpc>
                <a:spcPct val="90000"/>
              </a:lnSpc>
            </a:pPr>
            <a:r>
              <a:rPr lang="en-US" sz="2000"/>
              <a:t>Antibody Isotype</a:t>
            </a:r>
          </a:p>
          <a:p>
            <a:pPr lvl="1">
              <a:lnSpc>
                <a:spcPct val="90000"/>
              </a:lnSpc>
            </a:pPr>
            <a:r>
              <a:rPr lang="en-US" sz="2000"/>
              <a:t>Temperature</a:t>
            </a:r>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A3FB4101-1A04-412A-AC63-C3495760FC43}" type="slidenum">
              <a:rPr lang="ar-SA"/>
              <a:pPr/>
              <a:t>2</a:t>
            </a:fld>
            <a:endParaRPr lang="en-US"/>
          </a:p>
        </p:txBody>
      </p:sp>
      <p:sp>
        <p:nvSpPr>
          <p:cNvPr id="150530" name="Rectangle 2"/>
          <p:cNvSpPr>
            <a:spLocks noGrp="1" noChangeArrowheads="1"/>
          </p:cNvSpPr>
          <p:nvPr>
            <p:ph type="title"/>
          </p:nvPr>
        </p:nvSpPr>
        <p:spPr>
          <a:xfrm>
            <a:off x="0" y="304800"/>
            <a:ext cx="9144000" cy="762000"/>
          </a:xfrm>
        </p:spPr>
        <p:txBody>
          <a:bodyPr/>
          <a:lstStyle/>
          <a:p>
            <a:r>
              <a:rPr lang="en-US"/>
              <a:t>Agglutination</a:t>
            </a:r>
          </a:p>
        </p:txBody>
      </p:sp>
      <p:sp>
        <p:nvSpPr>
          <p:cNvPr id="150531" name="Rectangle 3"/>
          <p:cNvSpPr>
            <a:spLocks noGrp="1" noChangeArrowheads="1"/>
          </p:cNvSpPr>
          <p:nvPr>
            <p:ph type="body" idx="1"/>
          </p:nvPr>
        </p:nvSpPr>
        <p:spPr>
          <a:xfrm>
            <a:off x="533400" y="1371600"/>
            <a:ext cx="8382000" cy="5105400"/>
          </a:xfrm>
        </p:spPr>
        <p:txBody>
          <a:bodyPr/>
          <a:lstStyle/>
          <a:p>
            <a:pPr>
              <a:lnSpc>
                <a:spcPct val="90000"/>
              </a:lnSpc>
            </a:pPr>
            <a:r>
              <a:rPr lang="en-US"/>
              <a:t>The interaction between antibody and a particulate antigen results in visible clumping called agglutination.</a:t>
            </a:r>
          </a:p>
          <a:p>
            <a:pPr>
              <a:lnSpc>
                <a:spcPct val="90000"/>
              </a:lnSpc>
            </a:pPr>
            <a:r>
              <a:rPr lang="en-US"/>
              <a:t>Particulate antigen include: </a:t>
            </a:r>
          </a:p>
          <a:p>
            <a:pPr lvl="1">
              <a:lnSpc>
                <a:spcPct val="90000"/>
              </a:lnSpc>
            </a:pPr>
            <a:r>
              <a:rPr lang="en-US"/>
              <a:t>bacteria, </a:t>
            </a:r>
          </a:p>
          <a:p>
            <a:pPr lvl="1">
              <a:lnSpc>
                <a:spcPct val="90000"/>
              </a:lnSpc>
            </a:pPr>
            <a:r>
              <a:rPr lang="en-US"/>
              <a:t>white blood cells, </a:t>
            </a:r>
          </a:p>
          <a:p>
            <a:pPr lvl="1">
              <a:lnSpc>
                <a:spcPct val="90000"/>
              </a:lnSpc>
            </a:pPr>
            <a:r>
              <a:rPr lang="en-US"/>
              <a:t>red blood cells, </a:t>
            </a:r>
          </a:p>
          <a:p>
            <a:pPr lvl="1">
              <a:lnSpc>
                <a:spcPct val="90000"/>
              </a:lnSpc>
            </a:pPr>
            <a:r>
              <a:rPr lang="en-US"/>
              <a:t>latex particles </a:t>
            </a:r>
          </a:p>
          <a:p>
            <a:pPr>
              <a:lnSpc>
                <a:spcPct val="90000"/>
              </a:lnSpc>
            </a:pPr>
            <a:r>
              <a:rPr lang="en-US"/>
              <a:t>Antibodies that produce such reactions are called agglutinins.</a:t>
            </a:r>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17326240-5F8B-401E-9576-D33F38442E16}" type="slidenum">
              <a:rPr lang="ar-SA"/>
              <a:pPr/>
              <a:t>20</a:t>
            </a:fld>
            <a:endParaRPr lang="en-US"/>
          </a:p>
        </p:txBody>
      </p:sp>
      <p:sp>
        <p:nvSpPr>
          <p:cNvPr id="169986" name="Rectangle 2"/>
          <p:cNvSpPr>
            <a:spLocks noGrp="1" noChangeArrowheads="1"/>
          </p:cNvSpPr>
          <p:nvPr>
            <p:ph type="title"/>
          </p:nvPr>
        </p:nvSpPr>
        <p:spPr>
          <a:xfrm>
            <a:off x="0" y="304800"/>
            <a:ext cx="9144000" cy="762000"/>
          </a:xfrm>
        </p:spPr>
        <p:txBody>
          <a:bodyPr/>
          <a:lstStyle/>
          <a:p>
            <a:r>
              <a:rPr lang="en-US"/>
              <a:t>Buffer pH</a:t>
            </a:r>
          </a:p>
        </p:txBody>
      </p:sp>
      <p:sp>
        <p:nvSpPr>
          <p:cNvPr id="169987" name="Rectangle 3"/>
          <p:cNvSpPr>
            <a:spLocks noGrp="1" noChangeArrowheads="1"/>
          </p:cNvSpPr>
          <p:nvPr>
            <p:ph type="body" idx="1"/>
          </p:nvPr>
        </p:nvSpPr>
        <p:spPr>
          <a:xfrm>
            <a:off x="762000" y="1676400"/>
            <a:ext cx="8077200" cy="3276600"/>
          </a:xfrm>
        </p:spPr>
        <p:txBody>
          <a:bodyPr/>
          <a:lstStyle/>
          <a:p>
            <a:r>
              <a:rPr lang="en-US"/>
              <a:t>The buffer pH (H+ ion concentration) affects overall charge on the antigens and the antibodies. </a:t>
            </a:r>
          </a:p>
          <a:p>
            <a:r>
              <a:rPr lang="en-US"/>
              <a:t>The pH should be close to physiological pH to more closely resemble </a:t>
            </a:r>
            <a:r>
              <a:rPr lang="en-US" i="1"/>
              <a:t>in vivo</a:t>
            </a:r>
            <a:r>
              <a:rPr lang="en-US"/>
              <a:t> conditions. </a:t>
            </a:r>
          </a:p>
        </p:txBody>
      </p:sp>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623D678C-2E55-4599-A831-0A572C4A0016}" type="slidenum">
              <a:rPr lang="ar-SA"/>
              <a:pPr/>
              <a:t>21</a:t>
            </a:fld>
            <a:endParaRPr lang="en-US"/>
          </a:p>
        </p:txBody>
      </p:sp>
      <p:sp>
        <p:nvSpPr>
          <p:cNvPr id="171010" name="Rectangle 2"/>
          <p:cNvSpPr>
            <a:spLocks noGrp="1" noChangeArrowheads="1"/>
          </p:cNvSpPr>
          <p:nvPr>
            <p:ph type="title"/>
          </p:nvPr>
        </p:nvSpPr>
        <p:spPr>
          <a:xfrm>
            <a:off x="0" y="381000"/>
            <a:ext cx="9144000" cy="762000"/>
          </a:xfrm>
        </p:spPr>
        <p:txBody>
          <a:bodyPr/>
          <a:lstStyle/>
          <a:p>
            <a:r>
              <a:rPr lang="en-US" sz="3200"/>
              <a:t>The relative concentration of Antibody and Antigen</a:t>
            </a:r>
          </a:p>
        </p:txBody>
      </p:sp>
      <p:sp>
        <p:nvSpPr>
          <p:cNvPr id="171011" name="Rectangle 3"/>
          <p:cNvSpPr>
            <a:spLocks noGrp="1" noChangeArrowheads="1"/>
          </p:cNvSpPr>
          <p:nvPr>
            <p:ph type="body" idx="1"/>
          </p:nvPr>
        </p:nvSpPr>
        <p:spPr>
          <a:xfrm>
            <a:off x="990600" y="1143000"/>
            <a:ext cx="7772400" cy="5715000"/>
          </a:xfrm>
        </p:spPr>
        <p:txBody>
          <a:bodyPr/>
          <a:lstStyle/>
          <a:p>
            <a:endParaRPr lang="en-US" sz="2800"/>
          </a:p>
          <a:p>
            <a:r>
              <a:rPr lang="en-US" sz="2800"/>
              <a:t>Lattice formation and agglutination occur only when the antigen and antibody are present in the appropriate concentration, forming a zone of equivalence. </a:t>
            </a:r>
          </a:p>
          <a:p>
            <a:r>
              <a:rPr lang="en-US" sz="2800"/>
              <a:t>It is important to predetermine the appropriate concentration of antigen that is to be added to the various dilutions of serum. </a:t>
            </a:r>
          </a:p>
          <a:p>
            <a:r>
              <a:rPr lang="en-US" sz="2800"/>
              <a:t>Only one concentration of antigen is applied in each well and a dilution of the serum is added to each. </a:t>
            </a:r>
          </a:p>
        </p:txBody>
      </p:sp>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EE2B345D-1429-4E66-8222-C17BECF8E868}" type="slidenum">
              <a:rPr lang="ar-SA"/>
              <a:pPr/>
              <a:t>22</a:t>
            </a:fld>
            <a:endParaRPr lang="en-US"/>
          </a:p>
        </p:txBody>
      </p:sp>
      <p:sp>
        <p:nvSpPr>
          <p:cNvPr id="172034" name="Rectangle 2"/>
          <p:cNvSpPr>
            <a:spLocks noGrp="1" noChangeArrowheads="1"/>
          </p:cNvSpPr>
          <p:nvPr>
            <p:ph type="title"/>
          </p:nvPr>
        </p:nvSpPr>
        <p:spPr>
          <a:xfrm>
            <a:off x="0" y="228600"/>
            <a:ext cx="9144000" cy="762000"/>
          </a:xfrm>
        </p:spPr>
        <p:txBody>
          <a:bodyPr/>
          <a:lstStyle/>
          <a:p>
            <a:r>
              <a:rPr lang="en-US" sz="2400"/>
              <a:t>Location and concentration of Antigenic Determinants on the Particle</a:t>
            </a:r>
          </a:p>
        </p:txBody>
      </p:sp>
      <p:sp>
        <p:nvSpPr>
          <p:cNvPr id="172035" name="Rectangle 3"/>
          <p:cNvSpPr>
            <a:spLocks noGrp="1" noChangeArrowheads="1"/>
          </p:cNvSpPr>
          <p:nvPr>
            <p:ph type="body" idx="1"/>
          </p:nvPr>
        </p:nvSpPr>
        <p:spPr>
          <a:xfrm>
            <a:off x="990600" y="1219200"/>
            <a:ext cx="7772400" cy="5410200"/>
          </a:xfrm>
        </p:spPr>
        <p:txBody>
          <a:bodyPr/>
          <a:lstStyle/>
          <a:p>
            <a:r>
              <a:rPr lang="en-US" sz="2800"/>
              <a:t>The location of the antigenic determinants on the particle is a significant factor</a:t>
            </a:r>
          </a:p>
          <a:p>
            <a:r>
              <a:rPr lang="en-US" sz="2800"/>
              <a:t>Antibodies will not readily detect antigenic determinants buried within the particle. </a:t>
            </a:r>
          </a:p>
          <a:p>
            <a:r>
              <a:rPr lang="en-US" sz="2800"/>
              <a:t>The concentration of the antigenic determinants is also important </a:t>
            </a:r>
          </a:p>
          <a:p>
            <a:pPr lvl="1"/>
            <a:r>
              <a:rPr lang="en-US" sz="2400"/>
              <a:t>as the number of antigenic determinants increases, the likelihood that cross-bridging of antibodies will occur is much higher. </a:t>
            </a:r>
          </a:p>
          <a:p>
            <a:pPr lvl="1"/>
            <a:r>
              <a:rPr lang="en-US" sz="2400"/>
              <a:t>if too much space exists between the antigenic determinants, agglutination is decreased.</a:t>
            </a:r>
          </a:p>
        </p:txBody>
      </p:sp>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8BF38024-43AE-4312-A5F4-F595731E42EE}" type="slidenum">
              <a:rPr lang="ar-SA"/>
              <a:pPr/>
              <a:t>23</a:t>
            </a:fld>
            <a:endParaRPr lang="en-US"/>
          </a:p>
        </p:txBody>
      </p:sp>
      <p:sp>
        <p:nvSpPr>
          <p:cNvPr id="173058" name="Rectangle 2"/>
          <p:cNvSpPr>
            <a:spLocks noGrp="1" noChangeArrowheads="1"/>
          </p:cNvSpPr>
          <p:nvPr>
            <p:ph type="title"/>
          </p:nvPr>
        </p:nvSpPr>
        <p:spPr>
          <a:xfrm>
            <a:off x="0" y="228600"/>
            <a:ext cx="9144000" cy="762000"/>
          </a:xfrm>
        </p:spPr>
        <p:txBody>
          <a:bodyPr/>
          <a:lstStyle/>
          <a:p>
            <a:r>
              <a:rPr lang="en-US" sz="3600"/>
              <a:t>Electrostatic Interactions between Particles</a:t>
            </a:r>
          </a:p>
        </p:txBody>
      </p:sp>
      <p:sp>
        <p:nvSpPr>
          <p:cNvPr id="173059" name="Rectangle 3"/>
          <p:cNvSpPr>
            <a:spLocks noGrp="1" noChangeArrowheads="1"/>
          </p:cNvSpPr>
          <p:nvPr>
            <p:ph type="body" idx="1"/>
          </p:nvPr>
        </p:nvSpPr>
        <p:spPr>
          <a:xfrm>
            <a:off x="762000" y="1447800"/>
            <a:ext cx="7772400" cy="4953000"/>
          </a:xfrm>
        </p:spPr>
        <p:txBody>
          <a:bodyPr/>
          <a:lstStyle/>
          <a:p>
            <a:r>
              <a:rPr lang="en-US" sz="2800"/>
              <a:t>Play an important role in the agglutination reaction, </a:t>
            </a:r>
          </a:p>
          <a:p>
            <a:r>
              <a:rPr lang="en-US" sz="2800"/>
              <a:t>Antigen and antibody complex formation is based on noncovalent interactions, one of which is electrostatic interaction. </a:t>
            </a:r>
          </a:p>
          <a:p>
            <a:r>
              <a:rPr lang="en-US" sz="2800"/>
              <a:t>Electrostatic repulsion between similarly charged antigen particles also plays an important role when repulsion limits the proximity to which these particles can approach one another.</a:t>
            </a:r>
          </a:p>
        </p:txBody>
      </p:sp>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2F8254CC-6BFF-48E7-ABCD-DA79C3BED284}" type="slidenum">
              <a:rPr lang="ar-SA"/>
              <a:pPr/>
              <a:t>24</a:t>
            </a:fld>
            <a:endParaRPr lang="en-US"/>
          </a:p>
        </p:txBody>
      </p:sp>
      <p:sp>
        <p:nvSpPr>
          <p:cNvPr id="174082" name="Rectangle 2"/>
          <p:cNvSpPr>
            <a:spLocks noGrp="1" noChangeArrowheads="1"/>
          </p:cNvSpPr>
          <p:nvPr>
            <p:ph type="title"/>
          </p:nvPr>
        </p:nvSpPr>
        <p:spPr>
          <a:xfrm>
            <a:off x="0" y="228600"/>
            <a:ext cx="9144000" cy="762000"/>
          </a:xfrm>
        </p:spPr>
        <p:txBody>
          <a:bodyPr/>
          <a:lstStyle/>
          <a:p>
            <a:r>
              <a:rPr lang="en-US"/>
              <a:t>Electrolyte Concentration</a:t>
            </a:r>
          </a:p>
        </p:txBody>
      </p:sp>
      <p:sp>
        <p:nvSpPr>
          <p:cNvPr id="174083" name="Rectangle 3"/>
          <p:cNvSpPr>
            <a:spLocks noGrp="1" noChangeArrowheads="1"/>
          </p:cNvSpPr>
          <p:nvPr>
            <p:ph type="body" idx="1"/>
          </p:nvPr>
        </p:nvSpPr>
        <p:spPr>
          <a:xfrm>
            <a:off x="990600" y="1524000"/>
            <a:ext cx="7772400" cy="5029200"/>
          </a:xfrm>
        </p:spPr>
        <p:txBody>
          <a:bodyPr/>
          <a:lstStyle/>
          <a:p>
            <a:r>
              <a:rPr lang="en-US" sz="2800"/>
              <a:t>Electrolytes are required for agglutination reaction to occur. </a:t>
            </a:r>
          </a:p>
          <a:p>
            <a:r>
              <a:rPr lang="en-US" sz="2800"/>
              <a:t>The actual concentration of electrolytes (ionic strength) in the buffer plays an important role in agglutination of some antigens </a:t>
            </a:r>
          </a:p>
          <a:p>
            <a:pPr lvl="1"/>
            <a:r>
              <a:rPr lang="en-US" sz="2400"/>
              <a:t>at neutral pH high concentration of electrolytes neutralize the negative charges on particles. </a:t>
            </a:r>
          </a:p>
          <a:p>
            <a:pPr lvl="1"/>
            <a:r>
              <a:rPr lang="en-US" sz="2400"/>
              <a:t>electrolytes reduce the electrostatic charges that interfere with lattice formation.</a:t>
            </a:r>
          </a:p>
        </p:txBody>
      </p:sp>
    </p:spTree>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80561611-288D-4FBA-895A-EC5FF77C74A6}" type="slidenum">
              <a:rPr lang="ar-SA"/>
              <a:pPr/>
              <a:t>25</a:t>
            </a:fld>
            <a:endParaRPr lang="en-US"/>
          </a:p>
        </p:txBody>
      </p:sp>
      <p:sp>
        <p:nvSpPr>
          <p:cNvPr id="175106" name="Rectangle 2"/>
          <p:cNvSpPr>
            <a:spLocks noGrp="1" noChangeArrowheads="1"/>
          </p:cNvSpPr>
          <p:nvPr>
            <p:ph type="title"/>
          </p:nvPr>
        </p:nvSpPr>
        <p:spPr>
          <a:xfrm>
            <a:off x="0" y="381000"/>
            <a:ext cx="9144000" cy="762000"/>
          </a:xfrm>
        </p:spPr>
        <p:txBody>
          <a:bodyPr/>
          <a:lstStyle/>
          <a:p>
            <a:r>
              <a:rPr lang="en-US"/>
              <a:t>Antibody Isotype</a:t>
            </a:r>
          </a:p>
        </p:txBody>
      </p:sp>
      <p:sp>
        <p:nvSpPr>
          <p:cNvPr id="175107" name="Rectangle 3"/>
          <p:cNvSpPr>
            <a:spLocks noGrp="1" noChangeArrowheads="1"/>
          </p:cNvSpPr>
          <p:nvPr>
            <p:ph type="body" idx="1"/>
          </p:nvPr>
        </p:nvSpPr>
        <p:spPr>
          <a:xfrm>
            <a:off x="1066800" y="1295400"/>
            <a:ext cx="7772400" cy="5562600"/>
          </a:xfrm>
        </p:spPr>
        <p:txBody>
          <a:bodyPr/>
          <a:lstStyle/>
          <a:p>
            <a:pPr>
              <a:lnSpc>
                <a:spcPct val="80000"/>
              </a:lnSpc>
            </a:pPr>
            <a:endParaRPr lang="en-US" sz="2400"/>
          </a:p>
          <a:p>
            <a:pPr>
              <a:lnSpc>
                <a:spcPct val="80000"/>
              </a:lnSpc>
            </a:pPr>
            <a:r>
              <a:rPr lang="en-US" sz="2400"/>
              <a:t>Secreted IgM is a pentameric molecule and as such it is a more effective agglutinin than IgG. </a:t>
            </a:r>
          </a:p>
          <a:p>
            <a:pPr>
              <a:lnSpc>
                <a:spcPct val="80000"/>
              </a:lnSpc>
            </a:pPr>
            <a:r>
              <a:rPr lang="en-US" sz="2400"/>
              <a:t>The pentameric IgM allows more antigens to bind to one antibody molecule, </a:t>
            </a:r>
          </a:p>
          <a:p>
            <a:pPr lvl="1">
              <a:lnSpc>
                <a:spcPct val="80000"/>
              </a:lnSpc>
            </a:pPr>
            <a:r>
              <a:rPr lang="en-US" sz="2000"/>
              <a:t>therefore, cross-linking </a:t>
            </a:r>
          </a:p>
          <a:p>
            <a:pPr lvl="1">
              <a:lnSpc>
                <a:spcPct val="80000"/>
              </a:lnSpc>
            </a:pPr>
            <a:r>
              <a:rPr lang="en-US" sz="2000"/>
              <a:t>and hence lattice formation occur more readily. </a:t>
            </a:r>
          </a:p>
          <a:p>
            <a:pPr>
              <a:lnSpc>
                <a:spcPct val="80000"/>
              </a:lnSpc>
            </a:pPr>
            <a:r>
              <a:rPr lang="en-US" sz="2400"/>
              <a:t>Also, the size of the IgM antibody compared to that of IgG allows bridging despite the presence of sialic acid on the red blood cell surface. </a:t>
            </a:r>
          </a:p>
          <a:p>
            <a:pPr>
              <a:lnSpc>
                <a:spcPct val="80000"/>
              </a:lnSpc>
            </a:pPr>
            <a:r>
              <a:rPr lang="en-US" sz="2400"/>
              <a:t>This is because the maximal potential distance between one Fab region and another on the pentameric IgM antibody molecule is greater than that for IgG. </a:t>
            </a:r>
          </a:p>
          <a:p>
            <a:pPr>
              <a:lnSpc>
                <a:spcPct val="80000"/>
              </a:lnSpc>
            </a:pPr>
            <a:r>
              <a:rPr lang="en-US" sz="2400"/>
              <a:t>As a result, agglutination of red blood cells can proceed in the presence of IgM antibodies that recognize cell surface antigens.</a:t>
            </a:r>
          </a:p>
        </p:txBody>
      </p:sp>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CCEDCDB2-B1DD-4C6C-8FE0-6FDC126486D2}" type="slidenum">
              <a:rPr lang="ar-SA"/>
              <a:pPr/>
              <a:t>26</a:t>
            </a:fld>
            <a:endParaRPr lang="en-US"/>
          </a:p>
        </p:txBody>
      </p:sp>
      <p:sp>
        <p:nvSpPr>
          <p:cNvPr id="176130" name="Rectangle 2"/>
          <p:cNvSpPr>
            <a:spLocks noGrp="1" noChangeArrowheads="1"/>
          </p:cNvSpPr>
          <p:nvPr>
            <p:ph type="title"/>
          </p:nvPr>
        </p:nvSpPr>
        <p:spPr>
          <a:xfrm>
            <a:off x="0" y="304800"/>
            <a:ext cx="9144000" cy="762000"/>
          </a:xfrm>
        </p:spPr>
        <p:txBody>
          <a:bodyPr/>
          <a:lstStyle/>
          <a:p>
            <a:r>
              <a:rPr lang="en-US"/>
              <a:t>Temperature</a:t>
            </a:r>
          </a:p>
        </p:txBody>
      </p:sp>
      <p:sp>
        <p:nvSpPr>
          <p:cNvPr id="176131" name="Rectangle 3"/>
          <p:cNvSpPr>
            <a:spLocks noGrp="1" noChangeArrowheads="1"/>
          </p:cNvSpPr>
          <p:nvPr>
            <p:ph type="body" idx="1"/>
          </p:nvPr>
        </p:nvSpPr>
        <p:spPr>
          <a:xfrm>
            <a:off x="1066800" y="1143000"/>
            <a:ext cx="7772400" cy="5486400"/>
          </a:xfrm>
        </p:spPr>
        <p:txBody>
          <a:bodyPr/>
          <a:lstStyle/>
          <a:p>
            <a:pPr>
              <a:lnSpc>
                <a:spcPct val="90000"/>
              </a:lnSpc>
            </a:pPr>
            <a:r>
              <a:rPr lang="en-US"/>
              <a:t>Some antigens bind to antibodies at 37</a:t>
            </a:r>
            <a:r>
              <a:rPr lang="en-US" baseline="30000"/>
              <a:t>o</a:t>
            </a:r>
            <a:r>
              <a:rPr lang="en-US"/>
              <a:t>C, while others bind best at 4</a:t>
            </a:r>
            <a:r>
              <a:rPr lang="en-US" baseline="30000"/>
              <a:t>o</a:t>
            </a:r>
            <a:r>
              <a:rPr lang="en-US"/>
              <a:t>C.</a:t>
            </a:r>
          </a:p>
          <a:p>
            <a:pPr>
              <a:lnSpc>
                <a:spcPct val="90000"/>
              </a:lnSpc>
            </a:pPr>
            <a:r>
              <a:rPr lang="en-US"/>
              <a:t> Antibodies that exhibit maximal reactivity with antigen at temp. in the range of 0</a:t>
            </a:r>
            <a:r>
              <a:rPr lang="en-US" baseline="30000"/>
              <a:t>o</a:t>
            </a:r>
            <a:r>
              <a:rPr lang="en-US"/>
              <a:t>C to 10</a:t>
            </a:r>
            <a:r>
              <a:rPr lang="en-US" baseline="30000"/>
              <a:t>o</a:t>
            </a:r>
            <a:r>
              <a:rPr lang="en-US"/>
              <a:t>C are referred as cold agglutinins. </a:t>
            </a:r>
          </a:p>
          <a:p>
            <a:pPr>
              <a:lnSpc>
                <a:spcPct val="90000"/>
              </a:lnSpc>
            </a:pPr>
            <a:r>
              <a:rPr lang="en-US"/>
              <a:t>The rate of agglutination increases rapidly from 0 to 30</a:t>
            </a:r>
            <a:r>
              <a:rPr lang="en-US" baseline="30000"/>
              <a:t>o</a:t>
            </a:r>
            <a:r>
              <a:rPr lang="en-US"/>
              <a:t>C. Above that temperature it is less rapid, and above 56</a:t>
            </a:r>
            <a:r>
              <a:rPr lang="en-US" baseline="30000"/>
              <a:t>o</a:t>
            </a:r>
            <a:r>
              <a:rPr lang="en-US"/>
              <a:t>C the antibody molecules are denatured by heat. </a:t>
            </a:r>
          </a:p>
        </p:txBody>
      </p:sp>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F07E72AD-1B4E-41DA-BC61-F4AAD32AB746}" type="slidenum">
              <a:rPr lang="ar-SA"/>
              <a:pPr/>
              <a:t>27</a:t>
            </a:fld>
            <a:endParaRPr lang="en-US"/>
          </a:p>
        </p:txBody>
      </p:sp>
      <p:sp>
        <p:nvSpPr>
          <p:cNvPr id="92164" name="Rectangle 4"/>
          <p:cNvSpPr>
            <a:spLocks noGrp="1" noChangeArrowheads="1"/>
          </p:cNvSpPr>
          <p:nvPr>
            <p:ph type="title"/>
          </p:nvPr>
        </p:nvSpPr>
        <p:spPr>
          <a:xfrm>
            <a:off x="0" y="381000"/>
            <a:ext cx="9144000" cy="762000"/>
          </a:xfrm>
        </p:spPr>
        <p:txBody>
          <a:bodyPr/>
          <a:lstStyle/>
          <a:p>
            <a:r>
              <a:rPr lang="en-US" b="1"/>
              <a:t>Types of Agglutination</a:t>
            </a:r>
          </a:p>
        </p:txBody>
      </p:sp>
      <p:sp>
        <p:nvSpPr>
          <p:cNvPr id="92165" name="Rectangle 5"/>
          <p:cNvSpPr>
            <a:spLocks noGrp="1" noChangeArrowheads="1"/>
          </p:cNvSpPr>
          <p:nvPr>
            <p:ph type="body" idx="1"/>
          </p:nvPr>
        </p:nvSpPr>
        <p:spPr>
          <a:xfrm>
            <a:off x="914400" y="1524000"/>
            <a:ext cx="7696200" cy="5029200"/>
          </a:xfrm>
        </p:spPr>
        <p:txBody>
          <a:bodyPr/>
          <a:lstStyle/>
          <a:p>
            <a:pPr>
              <a:lnSpc>
                <a:spcPct val="90000"/>
              </a:lnSpc>
            </a:pPr>
            <a:r>
              <a:rPr lang="en-US"/>
              <a:t>Direct agglutination</a:t>
            </a:r>
          </a:p>
          <a:p>
            <a:pPr>
              <a:lnSpc>
                <a:spcPct val="90000"/>
              </a:lnSpc>
            </a:pPr>
            <a:r>
              <a:rPr lang="en-US"/>
              <a:t>Indirect or Passive agglutination</a:t>
            </a:r>
          </a:p>
          <a:p>
            <a:pPr>
              <a:lnSpc>
                <a:spcPct val="90000"/>
              </a:lnSpc>
            </a:pPr>
            <a:r>
              <a:rPr lang="en-US"/>
              <a:t>Reverse passive agglutination</a:t>
            </a:r>
          </a:p>
          <a:p>
            <a:pPr>
              <a:lnSpc>
                <a:spcPct val="90000"/>
              </a:lnSpc>
            </a:pPr>
            <a:r>
              <a:rPr lang="en-US"/>
              <a:t>Hemagglutination</a:t>
            </a:r>
          </a:p>
          <a:p>
            <a:pPr>
              <a:lnSpc>
                <a:spcPct val="90000"/>
              </a:lnSpc>
            </a:pPr>
            <a:r>
              <a:rPr lang="en-US"/>
              <a:t>Latex agglutination</a:t>
            </a:r>
          </a:p>
          <a:p>
            <a:pPr>
              <a:lnSpc>
                <a:spcPct val="90000"/>
              </a:lnSpc>
            </a:pPr>
            <a:r>
              <a:rPr lang="en-US"/>
              <a:t>Agglutination inhibition / Hemagglutination inhibition</a:t>
            </a:r>
          </a:p>
          <a:p>
            <a:pPr>
              <a:lnSpc>
                <a:spcPct val="90000"/>
              </a:lnSpc>
            </a:pPr>
            <a:r>
              <a:rPr lang="fr-FR"/>
              <a:t>Coagglutination </a:t>
            </a:r>
            <a:endParaRPr lang="en-US"/>
          </a:p>
          <a:p>
            <a:pPr>
              <a:lnSpc>
                <a:spcPct val="90000"/>
              </a:lnSpc>
            </a:pPr>
            <a:r>
              <a:rPr lang="fr-FR"/>
              <a:t>Viral Hemagglutination</a:t>
            </a:r>
            <a:endParaRPr lang="en-US"/>
          </a:p>
        </p:txBody>
      </p:sp>
    </p:spTree>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12EA1906-1FC7-4D58-8915-31E6D7E6F74B}" type="slidenum">
              <a:rPr lang="ar-SA"/>
              <a:pPr/>
              <a:t>28</a:t>
            </a:fld>
            <a:endParaRPr lang="en-US"/>
          </a:p>
        </p:txBody>
      </p:sp>
      <p:sp>
        <p:nvSpPr>
          <p:cNvPr id="177154" name="Rectangle 2"/>
          <p:cNvSpPr>
            <a:spLocks noGrp="1" noChangeArrowheads="1"/>
          </p:cNvSpPr>
          <p:nvPr>
            <p:ph type="title"/>
          </p:nvPr>
        </p:nvSpPr>
        <p:spPr>
          <a:xfrm>
            <a:off x="0" y="304800"/>
            <a:ext cx="9144000" cy="762000"/>
          </a:xfrm>
        </p:spPr>
        <p:txBody>
          <a:bodyPr/>
          <a:lstStyle/>
          <a:p>
            <a:r>
              <a:rPr lang="en-US"/>
              <a:t>Direct agglutination</a:t>
            </a:r>
          </a:p>
        </p:txBody>
      </p:sp>
      <p:sp>
        <p:nvSpPr>
          <p:cNvPr id="177155" name="Rectangle 3"/>
          <p:cNvSpPr>
            <a:spLocks noGrp="1" noChangeArrowheads="1"/>
          </p:cNvSpPr>
          <p:nvPr>
            <p:ph type="body" idx="1"/>
          </p:nvPr>
        </p:nvSpPr>
        <p:spPr>
          <a:xfrm>
            <a:off x="762000" y="1143000"/>
            <a:ext cx="7772400" cy="5181600"/>
          </a:xfrm>
        </p:spPr>
        <p:txBody>
          <a:bodyPr/>
          <a:lstStyle/>
          <a:p>
            <a:pPr>
              <a:lnSpc>
                <a:spcPct val="90000"/>
              </a:lnSpc>
            </a:pPr>
            <a:r>
              <a:rPr lang="en-US" sz="2800"/>
              <a:t>In this reaction the antigen is an intrinsic component of the particle. </a:t>
            </a:r>
          </a:p>
          <a:p>
            <a:pPr>
              <a:lnSpc>
                <a:spcPct val="90000"/>
              </a:lnSpc>
            </a:pPr>
            <a:r>
              <a:rPr lang="en-US" sz="2800"/>
              <a:t>The agglutination test is used to determine whether antibody, specific for the antigen is present in the biological fluids</a:t>
            </a:r>
          </a:p>
          <a:p>
            <a:pPr lvl="2">
              <a:lnSpc>
                <a:spcPct val="90000"/>
              </a:lnSpc>
            </a:pPr>
            <a:r>
              <a:rPr lang="en-US" sz="2000"/>
              <a:t>serum, </a:t>
            </a:r>
          </a:p>
          <a:p>
            <a:pPr lvl="2">
              <a:lnSpc>
                <a:spcPct val="90000"/>
              </a:lnSpc>
            </a:pPr>
            <a:r>
              <a:rPr lang="en-US" sz="2000"/>
              <a:t>urine </a:t>
            </a:r>
          </a:p>
          <a:p>
            <a:pPr lvl="2">
              <a:lnSpc>
                <a:spcPct val="90000"/>
              </a:lnSpc>
            </a:pPr>
            <a:r>
              <a:rPr lang="en-US" sz="2000"/>
              <a:t>or CSF. </a:t>
            </a:r>
          </a:p>
          <a:p>
            <a:pPr>
              <a:lnSpc>
                <a:spcPct val="90000"/>
              </a:lnSpc>
            </a:pPr>
            <a:r>
              <a:rPr lang="en-US" sz="2800"/>
              <a:t>Direct agglutination tests are used primarily for diagnosis of infectious diseases. </a:t>
            </a:r>
          </a:p>
        </p:txBody>
      </p:sp>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5413D474-CA10-4F9C-BDCF-53CDCDE85952}" type="slidenum">
              <a:rPr lang="ar-SA"/>
              <a:pPr/>
              <a:t>29</a:t>
            </a:fld>
            <a:endParaRPr lang="en-US"/>
          </a:p>
        </p:txBody>
      </p:sp>
      <p:sp>
        <p:nvSpPr>
          <p:cNvPr id="178178" name="Rectangle 2"/>
          <p:cNvSpPr>
            <a:spLocks noGrp="1" noChangeArrowheads="1"/>
          </p:cNvSpPr>
          <p:nvPr>
            <p:ph type="title"/>
          </p:nvPr>
        </p:nvSpPr>
        <p:spPr/>
        <p:txBody>
          <a:bodyPr/>
          <a:lstStyle/>
          <a:p>
            <a:r>
              <a:rPr lang="en-US"/>
              <a:t>Direct agglutination</a:t>
            </a:r>
          </a:p>
        </p:txBody>
      </p:sp>
      <p:pic>
        <p:nvPicPr>
          <p:cNvPr id="178180" name="Picture 4" descr="agglutination"/>
          <p:cNvPicPr>
            <a:picLocks noChangeAspect="1" noChangeArrowheads="1"/>
          </p:cNvPicPr>
          <p:nvPr/>
        </p:nvPicPr>
        <p:blipFill>
          <a:blip r:embed="rId2"/>
          <a:srcRect/>
          <a:stretch>
            <a:fillRect/>
          </a:stretch>
        </p:blipFill>
        <p:spPr bwMode="auto">
          <a:xfrm>
            <a:off x="1981200" y="762000"/>
            <a:ext cx="5176838" cy="6096000"/>
          </a:xfrm>
          <a:prstGeom prst="rect">
            <a:avLst/>
          </a:prstGeom>
          <a:noFill/>
          <a:ln w="9525">
            <a:noFill/>
            <a:miter lim="800000"/>
            <a:headEnd/>
            <a:tailEnd/>
          </a:ln>
        </p:spPr>
      </p:pic>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CD7AD4A9-6A70-4724-B67D-BB6FED7DDACF}" type="slidenum">
              <a:rPr lang="ar-SA"/>
              <a:pPr/>
              <a:t>3</a:t>
            </a:fld>
            <a:endParaRPr lang="en-US"/>
          </a:p>
        </p:txBody>
      </p:sp>
      <p:sp>
        <p:nvSpPr>
          <p:cNvPr id="151554" name="Rectangle 2"/>
          <p:cNvSpPr>
            <a:spLocks noGrp="1" noChangeArrowheads="1"/>
          </p:cNvSpPr>
          <p:nvPr>
            <p:ph type="title"/>
          </p:nvPr>
        </p:nvSpPr>
        <p:spPr>
          <a:xfrm>
            <a:off x="0" y="457200"/>
            <a:ext cx="9144000" cy="762000"/>
          </a:xfrm>
        </p:spPr>
        <p:txBody>
          <a:bodyPr/>
          <a:lstStyle/>
          <a:p>
            <a:r>
              <a:rPr lang="en-US" b="1"/>
              <a:t>Agglutinin and Agglutinogen</a:t>
            </a:r>
          </a:p>
        </p:txBody>
      </p:sp>
      <p:sp>
        <p:nvSpPr>
          <p:cNvPr id="151555" name="Rectangle 3"/>
          <p:cNvSpPr>
            <a:spLocks noGrp="1" noChangeArrowheads="1"/>
          </p:cNvSpPr>
          <p:nvPr>
            <p:ph type="body" idx="1"/>
          </p:nvPr>
        </p:nvSpPr>
        <p:spPr>
          <a:xfrm>
            <a:off x="990600" y="1752600"/>
            <a:ext cx="7848600" cy="4419600"/>
          </a:xfrm>
        </p:spPr>
        <p:txBody>
          <a:bodyPr/>
          <a:lstStyle/>
          <a:p>
            <a:pPr marL="346075" indent="-346075">
              <a:lnSpc>
                <a:spcPct val="80000"/>
              </a:lnSpc>
            </a:pPr>
            <a:r>
              <a:rPr lang="en-US" sz="2800" b="0"/>
              <a:t>An agglutinin is an antibody that interacts with antigen on the surface of particles such as erythrocytes, bacteria, or latex particles to cause their agglutination in an aqueous environment containing electrolyte.</a:t>
            </a:r>
          </a:p>
          <a:p>
            <a:pPr marL="346075" indent="-346075">
              <a:lnSpc>
                <a:spcPct val="80000"/>
              </a:lnSpc>
              <a:buFontTx/>
              <a:buNone/>
            </a:pPr>
            <a:r>
              <a:rPr lang="en-US" sz="2800" b="0"/>
              <a:t> </a:t>
            </a:r>
          </a:p>
          <a:p>
            <a:pPr marL="346075" indent="-346075">
              <a:lnSpc>
                <a:spcPct val="80000"/>
              </a:lnSpc>
            </a:pPr>
            <a:r>
              <a:rPr lang="en-US" sz="2800" b="0"/>
              <a:t>An agglutinogen is an antigen on the surface of particles such as red blood cells that react with the antibody known as agglutinin to produce agglutination. The most widely known agglutinogens are those of the ABO and related blood group systems.</a:t>
            </a:r>
          </a:p>
        </p:txBody>
      </p:sp>
    </p:spTree>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6"/>
          <p:cNvSpPr>
            <a:spLocks noGrp="1"/>
          </p:cNvSpPr>
          <p:nvPr>
            <p:ph type="sldNum" sz="quarter" idx="12"/>
          </p:nvPr>
        </p:nvSpPr>
        <p:spPr/>
        <p:txBody>
          <a:bodyPr/>
          <a:lstStyle/>
          <a:p>
            <a:fld id="{85389F10-577E-4217-88E9-7593C3E753DA}" type="slidenum">
              <a:rPr lang="ar-SA"/>
              <a:pPr/>
              <a:t>30</a:t>
            </a:fld>
            <a:endParaRPr lang="en-US"/>
          </a:p>
        </p:txBody>
      </p:sp>
      <p:sp>
        <p:nvSpPr>
          <p:cNvPr id="94212" name="Rectangle 4"/>
          <p:cNvSpPr>
            <a:spLocks noGrp="1" noChangeArrowheads="1"/>
          </p:cNvSpPr>
          <p:nvPr>
            <p:ph type="title"/>
          </p:nvPr>
        </p:nvSpPr>
        <p:spPr>
          <a:xfrm>
            <a:off x="0" y="228600"/>
            <a:ext cx="9144000" cy="762000"/>
          </a:xfrm>
        </p:spPr>
        <p:txBody>
          <a:bodyPr/>
          <a:lstStyle/>
          <a:p>
            <a:r>
              <a:rPr lang="en-US"/>
              <a:t>Direct agglutination</a:t>
            </a:r>
          </a:p>
        </p:txBody>
      </p:sp>
      <p:sp>
        <p:nvSpPr>
          <p:cNvPr id="94213" name="Rectangle 5"/>
          <p:cNvSpPr>
            <a:spLocks noGrp="1" noChangeArrowheads="1"/>
          </p:cNvSpPr>
          <p:nvPr>
            <p:ph type="body" sz="half" idx="1"/>
          </p:nvPr>
        </p:nvSpPr>
        <p:spPr>
          <a:xfrm>
            <a:off x="914400" y="1143000"/>
            <a:ext cx="3810000" cy="4648200"/>
          </a:xfrm>
        </p:spPr>
        <p:txBody>
          <a:bodyPr/>
          <a:lstStyle/>
          <a:p>
            <a:pPr marL="234950" indent="-234950"/>
            <a:r>
              <a:rPr lang="en-US"/>
              <a:t>Occurs when the antigenic determinant is inherent to the particle itself. (naturally)</a:t>
            </a:r>
          </a:p>
          <a:p>
            <a:pPr marL="234950" indent="-234950"/>
            <a:r>
              <a:rPr lang="en-US" u="sng"/>
              <a:t>Example 1</a:t>
            </a:r>
            <a:r>
              <a:rPr lang="en-US"/>
              <a:t>– Using group A rbc’s to detect anti-A in serum.</a:t>
            </a:r>
          </a:p>
        </p:txBody>
      </p:sp>
    </p:spTree>
    <p:controls>
      <p:control spid="94215" r:id="rId2" imgW="3885714" imgH="5563377"/>
    </p:controls>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6"/>
          <p:cNvSpPr>
            <a:spLocks noGrp="1"/>
          </p:cNvSpPr>
          <p:nvPr>
            <p:ph type="sldNum" sz="quarter" idx="12"/>
          </p:nvPr>
        </p:nvSpPr>
        <p:spPr/>
        <p:txBody>
          <a:bodyPr/>
          <a:lstStyle/>
          <a:p>
            <a:fld id="{82636784-E340-414D-8761-0B44259D70FB}" type="slidenum">
              <a:rPr lang="ar-SA"/>
              <a:pPr/>
              <a:t>31</a:t>
            </a:fld>
            <a:endParaRPr lang="en-US"/>
          </a:p>
        </p:txBody>
      </p:sp>
      <p:sp>
        <p:nvSpPr>
          <p:cNvPr id="96258" name="Rectangle 2"/>
          <p:cNvSpPr>
            <a:spLocks noGrp="1" noChangeArrowheads="1"/>
          </p:cNvSpPr>
          <p:nvPr>
            <p:ph type="title"/>
          </p:nvPr>
        </p:nvSpPr>
        <p:spPr>
          <a:xfrm>
            <a:off x="0" y="304800"/>
            <a:ext cx="9144000" cy="762000"/>
          </a:xfrm>
        </p:spPr>
        <p:txBody>
          <a:bodyPr/>
          <a:lstStyle/>
          <a:p>
            <a:r>
              <a:rPr lang="en-US"/>
              <a:t>Direct agglutination</a:t>
            </a:r>
          </a:p>
        </p:txBody>
      </p:sp>
      <p:sp>
        <p:nvSpPr>
          <p:cNvPr id="96260" name="Rectangle 4"/>
          <p:cNvSpPr>
            <a:spLocks noGrp="1" noChangeArrowheads="1"/>
          </p:cNvSpPr>
          <p:nvPr>
            <p:ph type="body" sz="half" idx="1"/>
          </p:nvPr>
        </p:nvSpPr>
        <p:spPr>
          <a:xfrm>
            <a:off x="762000" y="2057400"/>
            <a:ext cx="3810000" cy="2362200"/>
          </a:xfrm>
        </p:spPr>
        <p:txBody>
          <a:bodyPr/>
          <a:lstStyle/>
          <a:p>
            <a:pPr marL="346075" indent="-346075"/>
            <a:r>
              <a:rPr lang="en-US"/>
              <a:t>Example 2 – Using bacteria (Ag) looking for Ab in serum.</a:t>
            </a:r>
          </a:p>
        </p:txBody>
      </p:sp>
    </p:spTree>
    <p:controls>
      <p:control spid="96262" r:id="rId2" imgW="3885714" imgH="2591162"/>
    </p:controls>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CA1FFD88-3E51-4716-8874-E91D6546B7E9}" type="slidenum">
              <a:rPr lang="ar-SA"/>
              <a:pPr/>
              <a:t>32</a:t>
            </a:fld>
            <a:endParaRPr lang="en-US"/>
          </a:p>
        </p:txBody>
      </p:sp>
      <p:sp>
        <p:nvSpPr>
          <p:cNvPr id="179202" name="Rectangle 2"/>
          <p:cNvSpPr>
            <a:spLocks noGrp="1" noChangeArrowheads="1"/>
          </p:cNvSpPr>
          <p:nvPr>
            <p:ph type="title"/>
          </p:nvPr>
        </p:nvSpPr>
        <p:spPr>
          <a:xfrm>
            <a:off x="0" y="304800"/>
            <a:ext cx="9144000" cy="762000"/>
          </a:xfrm>
        </p:spPr>
        <p:txBody>
          <a:bodyPr/>
          <a:lstStyle/>
          <a:p>
            <a:r>
              <a:rPr lang="en-US"/>
              <a:t>Indirect Agglutination</a:t>
            </a:r>
          </a:p>
        </p:txBody>
      </p:sp>
      <p:sp>
        <p:nvSpPr>
          <p:cNvPr id="179203" name="Rectangle 3"/>
          <p:cNvSpPr>
            <a:spLocks noGrp="1" noChangeArrowheads="1"/>
          </p:cNvSpPr>
          <p:nvPr>
            <p:ph type="body" idx="1"/>
          </p:nvPr>
        </p:nvSpPr>
        <p:spPr>
          <a:xfrm>
            <a:off x="838200" y="1676400"/>
            <a:ext cx="7772400" cy="4724400"/>
          </a:xfrm>
        </p:spPr>
        <p:txBody>
          <a:bodyPr/>
          <a:lstStyle/>
          <a:p>
            <a:pPr>
              <a:lnSpc>
                <a:spcPct val="90000"/>
              </a:lnSpc>
            </a:pPr>
            <a:r>
              <a:rPr lang="en-US" sz="2400"/>
              <a:t>Antigen has been affixed or adsorbed to the particle surface. </a:t>
            </a:r>
          </a:p>
          <a:p>
            <a:pPr>
              <a:lnSpc>
                <a:spcPct val="90000"/>
              </a:lnSpc>
            </a:pPr>
            <a:r>
              <a:rPr lang="en-US" sz="2400"/>
              <a:t>Red blood cells were used as particles for indirect agglutination, however, their use for indirect agglutination has decreased. </a:t>
            </a:r>
          </a:p>
          <a:p>
            <a:pPr>
              <a:lnSpc>
                <a:spcPct val="90000"/>
              </a:lnSpc>
            </a:pPr>
            <a:r>
              <a:rPr lang="en-US" sz="2400"/>
              <a:t>The commercial availability of latex or other inert particles to which antigen is affixed has replaced RBCs.</a:t>
            </a:r>
          </a:p>
          <a:p>
            <a:pPr>
              <a:lnSpc>
                <a:spcPct val="90000"/>
              </a:lnSpc>
            </a:pPr>
            <a:r>
              <a:rPr lang="en-US" sz="2400"/>
              <a:t>Indirect agglutination allows testing of organisms that are very pathogenic without the need to maintain cultures because only the immunologically dominant molecules are affixed to the particles, not the intact organism. </a:t>
            </a:r>
          </a:p>
        </p:txBody>
      </p:sp>
    </p:spTree>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6"/>
          <p:cNvSpPr>
            <a:spLocks noGrp="1"/>
          </p:cNvSpPr>
          <p:nvPr>
            <p:ph type="sldNum" sz="quarter" idx="12"/>
          </p:nvPr>
        </p:nvSpPr>
        <p:spPr/>
        <p:txBody>
          <a:bodyPr/>
          <a:lstStyle/>
          <a:p>
            <a:fld id="{CEB11313-73B6-473F-AFF8-EF805EA944EB}" type="slidenum">
              <a:rPr lang="ar-SA"/>
              <a:pPr/>
              <a:t>33</a:t>
            </a:fld>
            <a:endParaRPr lang="en-US"/>
          </a:p>
        </p:txBody>
      </p:sp>
      <p:sp>
        <p:nvSpPr>
          <p:cNvPr id="180226" name="Rectangle 2"/>
          <p:cNvSpPr>
            <a:spLocks noGrp="1" noChangeArrowheads="1"/>
          </p:cNvSpPr>
          <p:nvPr>
            <p:ph type="title"/>
          </p:nvPr>
        </p:nvSpPr>
        <p:spPr/>
        <p:txBody>
          <a:bodyPr/>
          <a:lstStyle/>
          <a:p>
            <a:r>
              <a:rPr lang="en-US"/>
              <a:t>Latex Agglutination</a:t>
            </a:r>
          </a:p>
        </p:txBody>
      </p:sp>
      <p:sp>
        <p:nvSpPr>
          <p:cNvPr id="180227" name="Rectangle 3"/>
          <p:cNvSpPr>
            <a:spLocks noGrp="1" noChangeArrowheads="1"/>
          </p:cNvSpPr>
          <p:nvPr>
            <p:ph type="body" sz="half" idx="1"/>
          </p:nvPr>
        </p:nvSpPr>
        <p:spPr>
          <a:xfrm>
            <a:off x="914400" y="914400"/>
            <a:ext cx="7543800" cy="5715000"/>
          </a:xfrm>
        </p:spPr>
        <p:txBody>
          <a:bodyPr/>
          <a:lstStyle/>
          <a:p>
            <a:pPr marL="0" indent="0"/>
            <a:r>
              <a:rPr lang="en-US" sz="2400"/>
              <a:t>Very popular in clinical laboratories.</a:t>
            </a:r>
          </a:p>
          <a:p>
            <a:pPr marL="0" indent="0"/>
            <a:r>
              <a:rPr lang="en-US" sz="2400"/>
              <a:t> These tests have been applied to the detection many infectious diseases, and many other applications are currently available.</a:t>
            </a:r>
          </a:p>
          <a:p>
            <a:pPr marL="0" indent="0"/>
            <a:r>
              <a:rPr lang="en-US" sz="2400"/>
              <a:t>The first description was the Rheumatoid Factor</a:t>
            </a:r>
          </a:p>
          <a:p>
            <a:pPr marL="0" indent="0"/>
            <a:r>
              <a:rPr lang="en-US" sz="2400"/>
              <a:t> Test proposed by Singer and Plotz in 1956. </a:t>
            </a:r>
          </a:p>
          <a:p>
            <a:pPr marL="0" indent="0"/>
            <a:r>
              <a:rPr lang="en-US" sz="2400"/>
              <a:t>Since then, tests to detect </a:t>
            </a:r>
          </a:p>
          <a:p>
            <a:pPr marL="457200" lvl="1" indent="0"/>
            <a:r>
              <a:rPr lang="en-US" sz="2000"/>
              <a:t>microbial </a:t>
            </a:r>
          </a:p>
          <a:p>
            <a:pPr marL="457200" lvl="1" indent="0"/>
            <a:r>
              <a:rPr lang="en-US" sz="2000"/>
              <a:t>and viral infections, </a:t>
            </a:r>
          </a:p>
          <a:p>
            <a:pPr marL="457200" lvl="1" indent="0"/>
            <a:r>
              <a:rPr lang="en-US" sz="2000"/>
              <a:t>autoimmune diseases, </a:t>
            </a:r>
          </a:p>
          <a:p>
            <a:pPr marL="457200" lvl="1" indent="0"/>
            <a:r>
              <a:rPr lang="en-US" sz="2000"/>
              <a:t>hormones, </a:t>
            </a:r>
          </a:p>
          <a:p>
            <a:pPr marL="457200" lvl="1" indent="0"/>
            <a:r>
              <a:rPr lang="en-US" sz="2000"/>
              <a:t>drugs </a:t>
            </a:r>
          </a:p>
          <a:p>
            <a:pPr marL="457200" lvl="1" indent="0"/>
            <a:r>
              <a:rPr lang="en-US" sz="2000"/>
              <a:t>and serum proteins have been developed </a:t>
            </a:r>
          </a:p>
        </p:txBody>
      </p:sp>
    </p:spTree>
    <p:controls>
      <p:control spid="180228" r:id="rId2" imgW="3111816" imgH="2209524"/>
    </p:controls>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5"/>
          <p:cNvSpPr>
            <a:spLocks noGrp="1"/>
          </p:cNvSpPr>
          <p:nvPr>
            <p:ph type="sldNum" sz="quarter" idx="12"/>
          </p:nvPr>
        </p:nvSpPr>
        <p:spPr/>
        <p:txBody>
          <a:bodyPr/>
          <a:lstStyle/>
          <a:p>
            <a:fld id="{D491F553-BC1A-46F8-BBD6-A3416F970A02}" type="slidenum">
              <a:rPr lang="ar-SA"/>
              <a:pPr/>
              <a:t>34</a:t>
            </a:fld>
            <a:endParaRPr lang="en-US"/>
          </a:p>
        </p:txBody>
      </p:sp>
      <p:sp>
        <p:nvSpPr>
          <p:cNvPr id="181250" name="Rectangle 2"/>
          <p:cNvSpPr>
            <a:spLocks noGrp="1" noChangeArrowheads="1"/>
          </p:cNvSpPr>
          <p:nvPr>
            <p:ph type="title"/>
          </p:nvPr>
        </p:nvSpPr>
        <p:spPr>
          <a:xfrm>
            <a:off x="0" y="457200"/>
            <a:ext cx="9144000" cy="762000"/>
          </a:xfrm>
        </p:spPr>
        <p:txBody>
          <a:bodyPr/>
          <a:lstStyle/>
          <a:p>
            <a:r>
              <a:rPr lang="en-US"/>
              <a:t>Latex Agglutination</a:t>
            </a:r>
          </a:p>
        </p:txBody>
      </p:sp>
      <p:sp>
        <p:nvSpPr>
          <p:cNvPr id="181251" name="Rectangle 3"/>
          <p:cNvSpPr>
            <a:spLocks noGrp="1" noChangeArrowheads="1"/>
          </p:cNvSpPr>
          <p:nvPr>
            <p:ph type="body" idx="1"/>
          </p:nvPr>
        </p:nvSpPr>
        <p:spPr>
          <a:xfrm>
            <a:off x="762000" y="1600200"/>
            <a:ext cx="5181600" cy="4876800"/>
          </a:xfrm>
        </p:spPr>
        <p:txBody>
          <a:bodyPr/>
          <a:lstStyle/>
          <a:p>
            <a:r>
              <a:rPr lang="en-US" sz="2800"/>
              <a:t>In latex agglutination procedures, an antibody (or antigen) coats the surface of latex particles (sensitized latex). </a:t>
            </a:r>
          </a:p>
          <a:p>
            <a:r>
              <a:rPr lang="en-US" sz="2800"/>
              <a:t>When a sample containing the specific antigen (or antibody) is mixed with the milky-appearing sensitized latex, it causes visible agglutination. </a:t>
            </a:r>
          </a:p>
        </p:txBody>
      </p:sp>
      <p:pic>
        <p:nvPicPr>
          <p:cNvPr id="181252" name="Picture 4" descr="serrflatex"/>
          <p:cNvPicPr>
            <a:picLocks noChangeAspect="1" noChangeArrowheads="1"/>
          </p:cNvPicPr>
          <p:nvPr/>
        </p:nvPicPr>
        <p:blipFill>
          <a:blip r:embed="rId2"/>
          <a:srcRect/>
          <a:stretch>
            <a:fillRect/>
          </a:stretch>
        </p:blipFill>
        <p:spPr bwMode="auto">
          <a:xfrm>
            <a:off x="5848350" y="1600200"/>
            <a:ext cx="3208338" cy="4572000"/>
          </a:xfrm>
          <a:prstGeom prst="rect">
            <a:avLst/>
          </a:prstGeom>
          <a:noFill/>
          <a:ln w="9525">
            <a:noFill/>
            <a:miter lim="800000"/>
            <a:headEnd/>
            <a:tailEnd/>
          </a:ln>
        </p:spPr>
      </p:pic>
    </p:spTree>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A6CFC672-BD32-4A13-BCEC-28D9ED258929}" type="slidenum">
              <a:rPr lang="ar-SA"/>
              <a:pPr/>
              <a:t>35</a:t>
            </a:fld>
            <a:endParaRPr lang="en-US"/>
          </a:p>
        </p:txBody>
      </p:sp>
      <p:sp>
        <p:nvSpPr>
          <p:cNvPr id="182274" name="Rectangle 2"/>
          <p:cNvSpPr>
            <a:spLocks noGrp="1" noChangeArrowheads="1"/>
          </p:cNvSpPr>
          <p:nvPr>
            <p:ph type="title"/>
          </p:nvPr>
        </p:nvSpPr>
        <p:spPr>
          <a:xfrm>
            <a:off x="0" y="304800"/>
            <a:ext cx="9144000" cy="762000"/>
          </a:xfrm>
        </p:spPr>
        <p:txBody>
          <a:bodyPr/>
          <a:lstStyle/>
          <a:p>
            <a:r>
              <a:rPr lang="en-US" b="1"/>
              <a:t>The Latex particles</a:t>
            </a:r>
          </a:p>
        </p:txBody>
      </p:sp>
      <p:sp>
        <p:nvSpPr>
          <p:cNvPr id="182275" name="Rectangle 3"/>
          <p:cNvSpPr>
            <a:spLocks noGrp="1" noChangeArrowheads="1"/>
          </p:cNvSpPr>
          <p:nvPr>
            <p:ph type="body" idx="1"/>
          </p:nvPr>
        </p:nvSpPr>
        <p:spPr>
          <a:xfrm>
            <a:off x="838200" y="1295400"/>
            <a:ext cx="7772400" cy="5181600"/>
          </a:xfrm>
        </p:spPr>
        <p:txBody>
          <a:bodyPr/>
          <a:lstStyle/>
          <a:p>
            <a:pPr>
              <a:lnSpc>
                <a:spcPct val="80000"/>
              </a:lnSpc>
            </a:pPr>
            <a:r>
              <a:rPr lang="en-US" sz="2800"/>
              <a:t>Latex particles are usually prepared by emulsion polymerization. </a:t>
            </a:r>
          </a:p>
          <a:p>
            <a:pPr>
              <a:lnSpc>
                <a:spcPct val="80000"/>
              </a:lnSpc>
            </a:pPr>
            <a:r>
              <a:rPr lang="en-US" sz="2800"/>
              <a:t>Styrene is mixed into a surfactant (sodium dodecyl sulfate) solution, resulting emulsified in billions of micelles extremely uniform in diameter. </a:t>
            </a:r>
          </a:p>
          <a:p>
            <a:pPr>
              <a:lnSpc>
                <a:spcPct val="80000"/>
              </a:lnSpc>
            </a:pPr>
            <a:r>
              <a:rPr lang="en-US" sz="2800"/>
              <a:t>Water-soluble polymerization initiator such as potassium persulfate is added.</a:t>
            </a:r>
          </a:p>
          <a:p>
            <a:pPr>
              <a:lnSpc>
                <a:spcPct val="80000"/>
              </a:lnSpc>
            </a:pPr>
            <a:r>
              <a:rPr lang="en-US" sz="2800"/>
              <a:t>When the polymerization is finished, polystyrene chains are arranged into the micelles with the hydrocarbon part in the center and the terminal sulfate ions on the surface of the sphere, exposed to the water phase. </a:t>
            </a:r>
          </a:p>
        </p:txBody>
      </p:sp>
    </p:spTree>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2"/>
          </p:nvPr>
        </p:nvSpPr>
        <p:spPr/>
        <p:txBody>
          <a:bodyPr/>
          <a:lstStyle/>
          <a:p>
            <a:fld id="{9C4BEBF8-F39B-4D54-AA7B-C5DD6C1C6C1A}" type="slidenum">
              <a:rPr lang="ar-SA"/>
              <a:pPr/>
              <a:t>36</a:t>
            </a:fld>
            <a:endParaRPr lang="en-US"/>
          </a:p>
        </p:txBody>
      </p:sp>
      <p:sp>
        <p:nvSpPr>
          <p:cNvPr id="183298" name="Rectangle 2"/>
          <p:cNvSpPr>
            <a:spLocks noGrp="1" noChangeArrowheads="1"/>
          </p:cNvSpPr>
          <p:nvPr>
            <p:ph type="title"/>
          </p:nvPr>
        </p:nvSpPr>
        <p:spPr>
          <a:xfrm>
            <a:off x="0" y="304800"/>
            <a:ext cx="9144000" cy="762000"/>
          </a:xfrm>
        </p:spPr>
        <p:txBody>
          <a:bodyPr/>
          <a:lstStyle/>
          <a:p>
            <a:r>
              <a:rPr lang="en-US" b="1"/>
              <a:t>The Latex particles</a:t>
            </a:r>
          </a:p>
        </p:txBody>
      </p:sp>
      <p:sp>
        <p:nvSpPr>
          <p:cNvPr id="183299" name="Rectangle 3"/>
          <p:cNvSpPr>
            <a:spLocks noGrp="1" noChangeArrowheads="1"/>
          </p:cNvSpPr>
          <p:nvPr>
            <p:ph type="body" idx="1"/>
          </p:nvPr>
        </p:nvSpPr>
        <p:spPr>
          <a:xfrm>
            <a:off x="304800" y="5486400"/>
            <a:ext cx="8839200" cy="1371600"/>
          </a:xfrm>
        </p:spPr>
        <p:txBody>
          <a:bodyPr/>
          <a:lstStyle/>
          <a:p>
            <a:pPr>
              <a:lnSpc>
                <a:spcPct val="80000"/>
              </a:lnSpc>
            </a:pPr>
            <a:r>
              <a:rPr lang="en-US" sz="2400"/>
              <a:t>Black ball chains represents polystyrene with sulfate free radicals (shaded balls). White balls denote the sulfonic acid group of the SDS. Tail represent the hydrocarbon tail. </a:t>
            </a:r>
          </a:p>
        </p:txBody>
      </p:sp>
      <p:sp>
        <p:nvSpPr>
          <p:cNvPr id="183301" name="Rectangle 5"/>
          <p:cNvSpPr>
            <a:spLocks noChangeArrowheads="1"/>
          </p:cNvSpPr>
          <p:nvPr/>
        </p:nvSpPr>
        <p:spPr bwMode="auto">
          <a:xfrm>
            <a:off x="0" y="2562225"/>
            <a:ext cx="9144000" cy="0"/>
          </a:xfrm>
          <a:prstGeom prst="rect">
            <a:avLst/>
          </a:prstGeom>
          <a:noFill/>
          <a:ln w="9525">
            <a:noFill/>
            <a:miter lim="800000"/>
            <a:headEnd/>
            <a:tailEnd/>
          </a:ln>
          <a:effectLst/>
        </p:spPr>
        <p:txBody>
          <a:bodyPr wrap="none" anchor="ctr">
            <a:spAutoFit/>
          </a:bodyPr>
          <a:lstStyle/>
          <a:p>
            <a:endParaRPr lang="ru-RU"/>
          </a:p>
        </p:txBody>
      </p:sp>
      <p:graphicFrame>
        <p:nvGraphicFramePr>
          <p:cNvPr id="183300" name="Object 4"/>
          <p:cNvGraphicFramePr>
            <a:graphicFrameLocks noChangeAspect="1"/>
          </p:cNvGraphicFramePr>
          <p:nvPr/>
        </p:nvGraphicFramePr>
        <p:xfrm>
          <a:off x="2209800" y="1066800"/>
          <a:ext cx="5105400" cy="4362450"/>
        </p:xfrm>
        <a:graphic>
          <a:graphicData uri="http://schemas.openxmlformats.org/presentationml/2006/ole">
            <p:oleObj spid="_x0000_s183300" name="صورة نقطية" r:id="rId4" imgW="1724266" imgH="1467055" progId="Paint.Picture">
              <p:embed/>
            </p:oleObj>
          </a:graphicData>
        </a:graphic>
      </p:graphicFrame>
    </p:spTree>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9EC16486-F6C1-4E78-81A2-D7DA6071E9E4}" type="slidenum">
              <a:rPr lang="ar-SA"/>
              <a:pPr/>
              <a:t>37</a:t>
            </a:fld>
            <a:endParaRPr lang="en-US"/>
          </a:p>
        </p:txBody>
      </p:sp>
      <p:sp>
        <p:nvSpPr>
          <p:cNvPr id="187394" name="Rectangle 2"/>
          <p:cNvSpPr>
            <a:spLocks noGrp="1" noChangeArrowheads="1"/>
          </p:cNvSpPr>
          <p:nvPr>
            <p:ph type="title"/>
          </p:nvPr>
        </p:nvSpPr>
        <p:spPr>
          <a:xfrm>
            <a:off x="0" y="304800"/>
            <a:ext cx="9144000" cy="762000"/>
          </a:xfrm>
        </p:spPr>
        <p:txBody>
          <a:bodyPr/>
          <a:lstStyle/>
          <a:p>
            <a:r>
              <a:rPr lang="en-US"/>
              <a:t>Coating of the Latex Particles</a:t>
            </a:r>
          </a:p>
        </p:txBody>
      </p:sp>
      <p:sp>
        <p:nvSpPr>
          <p:cNvPr id="187395" name="Rectangle 3"/>
          <p:cNvSpPr>
            <a:spLocks noGrp="1" noChangeArrowheads="1"/>
          </p:cNvSpPr>
          <p:nvPr>
            <p:ph type="body" idx="1"/>
          </p:nvPr>
        </p:nvSpPr>
        <p:spPr>
          <a:xfrm>
            <a:off x="838200" y="1447800"/>
            <a:ext cx="7772400" cy="5181600"/>
          </a:xfrm>
        </p:spPr>
        <p:txBody>
          <a:bodyPr/>
          <a:lstStyle/>
          <a:p>
            <a:pPr>
              <a:lnSpc>
                <a:spcPct val="90000"/>
              </a:lnSpc>
            </a:pPr>
            <a:r>
              <a:rPr lang="en-US"/>
              <a:t>The simplest method of attaching proteins to the particles is by passive adsorption. </a:t>
            </a:r>
          </a:p>
          <a:p>
            <a:pPr>
              <a:lnSpc>
                <a:spcPct val="90000"/>
              </a:lnSpc>
            </a:pPr>
            <a:r>
              <a:rPr lang="en-US"/>
              <a:t>Latex and proteins are mixed in an appropriate buffer solution, allowed to reach an equilibrium and washed several times until the latex is free of any residual unadsorbed protein.</a:t>
            </a:r>
          </a:p>
          <a:p>
            <a:pPr>
              <a:lnSpc>
                <a:spcPct val="90000"/>
              </a:lnSpc>
            </a:pPr>
            <a:r>
              <a:rPr lang="en-US"/>
              <a:t> Another method is by covalently coupling the molecule to the particle surface. </a:t>
            </a:r>
          </a:p>
        </p:txBody>
      </p:sp>
    </p:spTree>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4"/>
          </p:nvPr>
        </p:nvSpPr>
        <p:spPr/>
        <p:txBody>
          <a:bodyPr/>
          <a:lstStyle/>
          <a:p>
            <a:fld id="{7DC4375E-9FF2-4409-8DDA-8724BCD6A2F7}" type="slidenum">
              <a:rPr lang="ar-SA"/>
              <a:pPr/>
              <a:t>38</a:t>
            </a:fld>
            <a:endParaRPr lang="en-US"/>
          </a:p>
        </p:txBody>
      </p:sp>
      <p:sp>
        <p:nvSpPr>
          <p:cNvPr id="190468" name="Rectangle 4"/>
          <p:cNvSpPr>
            <a:spLocks noGrp="1" noChangeArrowheads="1"/>
          </p:cNvSpPr>
          <p:nvPr>
            <p:ph type="ctrTitle"/>
          </p:nvPr>
        </p:nvSpPr>
        <p:spPr>
          <a:xfrm>
            <a:off x="0" y="1676400"/>
            <a:ext cx="9144000" cy="914400"/>
          </a:xfrm>
        </p:spPr>
        <p:txBody>
          <a:bodyPr/>
          <a:lstStyle/>
          <a:p>
            <a:r>
              <a:rPr lang="en-US" b="1"/>
              <a:t>Rheumatoid Factor Latex Slide Test</a:t>
            </a:r>
            <a:r>
              <a:rPr lang="en-US"/>
              <a:t> </a:t>
            </a:r>
          </a:p>
        </p:txBody>
      </p:sp>
      <p:sp>
        <p:nvSpPr>
          <p:cNvPr id="190469" name="Rectangle 5"/>
          <p:cNvSpPr>
            <a:spLocks noGrp="1" noChangeArrowheads="1"/>
          </p:cNvSpPr>
          <p:nvPr>
            <p:ph type="subTitle" idx="1"/>
          </p:nvPr>
        </p:nvSpPr>
        <p:spPr/>
        <p:txBody>
          <a:bodyPr/>
          <a:lstStyle/>
          <a:p>
            <a:r>
              <a:rPr lang="en-US" b="0"/>
              <a:t>Exercise 3</a:t>
            </a:r>
          </a:p>
        </p:txBody>
      </p:sp>
    </p:spTree>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D29413BC-F8A8-4554-BC56-F2511AC606E3}" type="slidenum">
              <a:rPr lang="ar-SA"/>
              <a:pPr/>
              <a:t>39</a:t>
            </a:fld>
            <a:endParaRPr lang="en-US"/>
          </a:p>
        </p:txBody>
      </p:sp>
      <p:sp>
        <p:nvSpPr>
          <p:cNvPr id="192514" name="Rectangle 2"/>
          <p:cNvSpPr>
            <a:spLocks noGrp="1" noChangeArrowheads="1"/>
          </p:cNvSpPr>
          <p:nvPr>
            <p:ph type="title"/>
          </p:nvPr>
        </p:nvSpPr>
        <p:spPr>
          <a:xfrm>
            <a:off x="0" y="304800"/>
            <a:ext cx="9144000" cy="762000"/>
          </a:xfrm>
        </p:spPr>
        <p:txBody>
          <a:bodyPr/>
          <a:lstStyle/>
          <a:p>
            <a:r>
              <a:rPr lang="en-US"/>
              <a:t>Introduction</a:t>
            </a:r>
          </a:p>
        </p:txBody>
      </p:sp>
      <p:sp>
        <p:nvSpPr>
          <p:cNvPr id="192515" name="Rectangle 3"/>
          <p:cNvSpPr>
            <a:spLocks noGrp="1" noChangeArrowheads="1"/>
          </p:cNvSpPr>
          <p:nvPr>
            <p:ph type="body" idx="1"/>
          </p:nvPr>
        </p:nvSpPr>
        <p:spPr>
          <a:xfrm>
            <a:off x="914400" y="1143000"/>
            <a:ext cx="7772400" cy="5715000"/>
          </a:xfrm>
        </p:spPr>
        <p:txBody>
          <a:bodyPr/>
          <a:lstStyle/>
          <a:p>
            <a:pPr>
              <a:lnSpc>
                <a:spcPct val="90000"/>
              </a:lnSpc>
            </a:pPr>
            <a:r>
              <a:rPr lang="en-US" sz="2800"/>
              <a:t>Rheumatoid Factors (RF) are antibodies directed against antigenic sites in the Fc fragment of human IgG. </a:t>
            </a:r>
          </a:p>
          <a:p>
            <a:pPr>
              <a:lnSpc>
                <a:spcPct val="90000"/>
              </a:lnSpc>
            </a:pPr>
            <a:r>
              <a:rPr lang="en-US" sz="2800"/>
              <a:t>Their frequent occurrence in rheumatoid arthritis makes them useful for diagnosis and monitoring of the disease. </a:t>
            </a:r>
          </a:p>
          <a:p>
            <a:pPr>
              <a:lnSpc>
                <a:spcPct val="90000"/>
              </a:lnSpc>
            </a:pPr>
            <a:r>
              <a:rPr lang="en-US" sz="2800"/>
              <a:t>One method used for rheumatoid factor detection is based on the ability of rheumatoid arthritis sera to agglutinate sensitized latex particles. </a:t>
            </a:r>
          </a:p>
          <a:p>
            <a:pPr>
              <a:lnSpc>
                <a:spcPct val="90000"/>
              </a:lnSpc>
            </a:pPr>
            <a:r>
              <a:rPr lang="en-US" sz="2800"/>
              <a:t>The major advantage of this method is rapid performance and lack of heterophile antibody interference. </a:t>
            </a:r>
          </a:p>
        </p:txBody>
      </p:sp>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DDA936B6-B9EC-4383-BAD6-53094B2E7173}" type="slidenum">
              <a:rPr lang="ar-SA"/>
              <a:pPr/>
              <a:t>4</a:t>
            </a:fld>
            <a:endParaRPr lang="en-US"/>
          </a:p>
        </p:txBody>
      </p:sp>
      <p:sp>
        <p:nvSpPr>
          <p:cNvPr id="152578" name="Rectangle 2"/>
          <p:cNvSpPr>
            <a:spLocks noGrp="1" noChangeArrowheads="1"/>
          </p:cNvSpPr>
          <p:nvPr>
            <p:ph type="title"/>
          </p:nvPr>
        </p:nvSpPr>
        <p:spPr/>
        <p:txBody>
          <a:bodyPr/>
          <a:lstStyle/>
          <a:p>
            <a:endParaRPr lang="ru-RU"/>
          </a:p>
        </p:txBody>
      </p:sp>
      <p:sp>
        <p:nvSpPr>
          <p:cNvPr id="152579" name="Rectangle 3"/>
          <p:cNvSpPr>
            <a:spLocks noGrp="1" noChangeArrowheads="1"/>
          </p:cNvSpPr>
          <p:nvPr>
            <p:ph type="body" idx="1"/>
          </p:nvPr>
        </p:nvSpPr>
        <p:spPr>
          <a:xfrm>
            <a:off x="838200" y="1447800"/>
            <a:ext cx="8305800" cy="5029200"/>
          </a:xfrm>
        </p:spPr>
        <p:txBody>
          <a:bodyPr/>
          <a:lstStyle/>
          <a:p>
            <a:r>
              <a:rPr lang="en-US"/>
              <a:t>Agglutination is the basis for multiple serological reactions including: </a:t>
            </a:r>
          </a:p>
          <a:p>
            <a:pPr lvl="1"/>
            <a:r>
              <a:rPr lang="en-US"/>
              <a:t>blood grouping, </a:t>
            </a:r>
          </a:p>
          <a:p>
            <a:pPr lvl="1"/>
            <a:r>
              <a:rPr lang="en-US"/>
              <a:t>diagnosis of infectious diseases </a:t>
            </a:r>
          </a:p>
          <a:p>
            <a:pPr lvl="1"/>
            <a:r>
              <a:rPr lang="en-US"/>
              <a:t>and noninfectious diseases</a:t>
            </a:r>
          </a:p>
        </p:txBody>
      </p:sp>
    </p:spTree>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1BD9F5C2-2A0D-4377-8FF8-321C120B4E5B}" type="slidenum">
              <a:rPr lang="ar-SA"/>
              <a:pPr/>
              <a:t>40</a:t>
            </a:fld>
            <a:endParaRPr lang="en-US"/>
          </a:p>
        </p:txBody>
      </p:sp>
      <p:sp>
        <p:nvSpPr>
          <p:cNvPr id="193538" name="Rectangle 2"/>
          <p:cNvSpPr>
            <a:spLocks noGrp="1" noChangeArrowheads="1"/>
          </p:cNvSpPr>
          <p:nvPr>
            <p:ph type="title"/>
          </p:nvPr>
        </p:nvSpPr>
        <p:spPr>
          <a:xfrm>
            <a:off x="0" y="228600"/>
            <a:ext cx="9144000" cy="762000"/>
          </a:xfrm>
        </p:spPr>
        <p:txBody>
          <a:bodyPr/>
          <a:lstStyle/>
          <a:p>
            <a:r>
              <a:rPr lang="en-US"/>
              <a:t>Principle</a:t>
            </a:r>
          </a:p>
        </p:txBody>
      </p:sp>
      <p:sp>
        <p:nvSpPr>
          <p:cNvPr id="193539" name="Rectangle 3"/>
          <p:cNvSpPr>
            <a:spLocks noGrp="1" noChangeArrowheads="1"/>
          </p:cNvSpPr>
          <p:nvPr>
            <p:ph type="body" idx="1"/>
          </p:nvPr>
        </p:nvSpPr>
        <p:spPr>
          <a:xfrm>
            <a:off x="838200" y="1143000"/>
            <a:ext cx="7772400" cy="5715000"/>
          </a:xfrm>
        </p:spPr>
        <p:txBody>
          <a:bodyPr/>
          <a:lstStyle/>
          <a:p>
            <a:pPr>
              <a:lnSpc>
                <a:spcPct val="90000"/>
              </a:lnSpc>
            </a:pPr>
            <a:r>
              <a:rPr lang="en-US" sz="2800"/>
              <a:t>The RF reagent is a suspension of polystyrene latex particles sensitized with specially prepared human IgG. </a:t>
            </a:r>
          </a:p>
          <a:p>
            <a:pPr>
              <a:lnSpc>
                <a:spcPct val="90000"/>
              </a:lnSpc>
            </a:pPr>
            <a:r>
              <a:rPr lang="en-US" sz="2800"/>
              <a:t>The reagent is based on an immunological reaction between human IgG bound to biologically inert latex particles and rheumatoid factors in the test specimen.</a:t>
            </a:r>
          </a:p>
          <a:p>
            <a:pPr>
              <a:lnSpc>
                <a:spcPct val="90000"/>
              </a:lnSpc>
            </a:pPr>
            <a:r>
              <a:rPr lang="en-US" sz="2800"/>
              <a:t> When serum containing rheumatoid factors is mixed with the latex reagent, visible agglutination occurs. </a:t>
            </a:r>
          </a:p>
          <a:p>
            <a:pPr>
              <a:lnSpc>
                <a:spcPct val="90000"/>
              </a:lnSpc>
            </a:pPr>
            <a:r>
              <a:rPr lang="en-US" sz="2800"/>
              <a:t>The RF latex reagent sensitivity has been adjusted to detect a specific concentration of RF.</a:t>
            </a:r>
          </a:p>
        </p:txBody>
      </p:sp>
    </p:spTree>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9224F504-F0F4-4662-B801-0379737E5E61}" type="slidenum">
              <a:rPr lang="ar-SA"/>
              <a:pPr/>
              <a:t>41</a:t>
            </a:fld>
            <a:endParaRPr lang="en-US"/>
          </a:p>
        </p:txBody>
      </p:sp>
      <p:sp>
        <p:nvSpPr>
          <p:cNvPr id="194562" name="Rectangle 2"/>
          <p:cNvSpPr>
            <a:spLocks noGrp="1" noChangeArrowheads="1"/>
          </p:cNvSpPr>
          <p:nvPr>
            <p:ph type="title"/>
          </p:nvPr>
        </p:nvSpPr>
        <p:spPr>
          <a:xfrm>
            <a:off x="0" y="228600"/>
            <a:ext cx="9144000" cy="762000"/>
          </a:xfrm>
        </p:spPr>
        <p:txBody>
          <a:bodyPr/>
          <a:lstStyle/>
          <a:p>
            <a:r>
              <a:rPr lang="en-US"/>
              <a:t>Materials</a:t>
            </a:r>
          </a:p>
        </p:txBody>
      </p:sp>
      <p:sp>
        <p:nvSpPr>
          <p:cNvPr id="194563" name="Rectangle 3"/>
          <p:cNvSpPr>
            <a:spLocks noGrp="1" noChangeArrowheads="1"/>
          </p:cNvSpPr>
          <p:nvPr>
            <p:ph type="body" idx="1"/>
          </p:nvPr>
        </p:nvSpPr>
        <p:spPr>
          <a:xfrm>
            <a:off x="990600" y="1143000"/>
            <a:ext cx="7772400" cy="4953000"/>
          </a:xfrm>
        </p:spPr>
        <p:txBody>
          <a:bodyPr/>
          <a:lstStyle/>
          <a:p>
            <a:r>
              <a:rPr lang="en-US"/>
              <a:t>RF latex reagent</a:t>
            </a:r>
          </a:p>
          <a:p>
            <a:r>
              <a:rPr lang="en-US"/>
              <a:t>RF positive control</a:t>
            </a:r>
          </a:p>
          <a:p>
            <a:r>
              <a:rPr lang="en-US"/>
              <a:t>RF negative control</a:t>
            </a:r>
          </a:p>
          <a:p>
            <a:r>
              <a:rPr lang="ru-RU"/>
              <a:t>Diluent</a:t>
            </a:r>
            <a:r>
              <a:rPr lang="en-US"/>
              <a:t> </a:t>
            </a:r>
          </a:p>
          <a:p>
            <a:r>
              <a:rPr lang="en-US"/>
              <a:t>Reaction slide</a:t>
            </a:r>
          </a:p>
          <a:p>
            <a:r>
              <a:rPr lang="en-US"/>
              <a:t>Stir sticks</a:t>
            </a:r>
          </a:p>
          <a:p>
            <a:r>
              <a:rPr lang="en-US"/>
              <a:t>Test tubes</a:t>
            </a:r>
          </a:p>
          <a:p>
            <a:r>
              <a:rPr lang="en-US"/>
              <a:t>Pipettes</a:t>
            </a:r>
          </a:p>
        </p:txBody>
      </p:sp>
    </p:spTree>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6FE70EAE-EABC-474E-8826-305559B488FB}" type="slidenum">
              <a:rPr lang="ar-SA"/>
              <a:pPr/>
              <a:t>42</a:t>
            </a:fld>
            <a:endParaRPr lang="en-US"/>
          </a:p>
        </p:txBody>
      </p:sp>
      <p:sp>
        <p:nvSpPr>
          <p:cNvPr id="195586" name="Rectangle 2"/>
          <p:cNvSpPr>
            <a:spLocks noGrp="1" noChangeArrowheads="1"/>
          </p:cNvSpPr>
          <p:nvPr>
            <p:ph type="title"/>
          </p:nvPr>
        </p:nvSpPr>
        <p:spPr>
          <a:xfrm>
            <a:off x="0" y="304800"/>
            <a:ext cx="9144000" cy="762000"/>
          </a:xfrm>
        </p:spPr>
        <p:txBody>
          <a:bodyPr/>
          <a:lstStyle/>
          <a:p>
            <a:r>
              <a:rPr lang="en-US"/>
              <a:t>Procedure</a:t>
            </a:r>
          </a:p>
        </p:txBody>
      </p:sp>
      <p:sp>
        <p:nvSpPr>
          <p:cNvPr id="195587" name="Rectangle 3"/>
          <p:cNvSpPr>
            <a:spLocks noGrp="1" noChangeArrowheads="1"/>
          </p:cNvSpPr>
          <p:nvPr>
            <p:ph type="body" idx="1"/>
          </p:nvPr>
        </p:nvSpPr>
        <p:spPr>
          <a:xfrm>
            <a:off x="990600" y="1143000"/>
            <a:ext cx="7772400" cy="5715000"/>
          </a:xfrm>
        </p:spPr>
        <p:txBody>
          <a:bodyPr/>
          <a:lstStyle/>
          <a:p>
            <a:pPr>
              <a:lnSpc>
                <a:spcPct val="90000"/>
              </a:lnSpc>
              <a:buFontTx/>
              <a:buNone/>
            </a:pPr>
            <a:r>
              <a:rPr lang="en-US" sz="2800"/>
              <a:t>Qualitative test</a:t>
            </a:r>
          </a:p>
          <a:p>
            <a:pPr>
              <a:lnSpc>
                <a:spcPct val="90000"/>
              </a:lnSpc>
            </a:pPr>
            <a:r>
              <a:rPr lang="en-US" sz="2400"/>
              <a:t>The reagents and specimens are brought to RT.</a:t>
            </a:r>
          </a:p>
          <a:p>
            <a:pPr>
              <a:lnSpc>
                <a:spcPct val="90000"/>
              </a:lnSpc>
            </a:pPr>
            <a:r>
              <a:rPr lang="en-US" sz="2400"/>
              <a:t>Place 50 µl of the sample and one drop of each positive and negative control into separate circles on the slide test.</a:t>
            </a:r>
          </a:p>
          <a:p>
            <a:pPr>
              <a:lnSpc>
                <a:spcPct val="90000"/>
              </a:lnSpc>
            </a:pPr>
            <a:r>
              <a:rPr lang="en-US" sz="2400"/>
              <a:t>Shake the RF-latex reagent gently before using and add a drop of this reagent next to the sample to be tested.</a:t>
            </a:r>
          </a:p>
          <a:p>
            <a:pPr>
              <a:lnSpc>
                <a:spcPct val="90000"/>
              </a:lnSpc>
            </a:pPr>
            <a:r>
              <a:rPr lang="en-US" sz="2400"/>
              <a:t>Mix both drops with a stirrer, spreading them over the entire surface of the circle. Use different stirrers for each sample.</a:t>
            </a:r>
          </a:p>
          <a:p>
            <a:pPr>
              <a:lnSpc>
                <a:spcPct val="90000"/>
              </a:lnSpc>
            </a:pPr>
            <a:r>
              <a:rPr lang="en-US" sz="2400"/>
              <a:t>Rotate the slide with a mechanical rotator at 80-100 r.p.m for 2 minutes. False positives results could appear if the test is read later than 2 minutes.</a:t>
            </a:r>
          </a:p>
        </p:txBody>
      </p:sp>
    </p:spTree>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6DBC8CD5-0E87-4534-8EBC-0C3E91ACBFF8}" type="slidenum">
              <a:rPr lang="ar-SA"/>
              <a:pPr/>
              <a:t>43</a:t>
            </a:fld>
            <a:endParaRPr lang="en-US"/>
          </a:p>
        </p:txBody>
      </p:sp>
      <p:sp>
        <p:nvSpPr>
          <p:cNvPr id="196610" name="Rectangle 2"/>
          <p:cNvSpPr>
            <a:spLocks noGrp="1" noChangeArrowheads="1"/>
          </p:cNvSpPr>
          <p:nvPr>
            <p:ph type="title"/>
          </p:nvPr>
        </p:nvSpPr>
        <p:spPr>
          <a:xfrm>
            <a:off x="0" y="304800"/>
            <a:ext cx="9144000" cy="762000"/>
          </a:xfrm>
        </p:spPr>
        <p:txBody>
          <a:bodyPr/>
          <a:lstStyle/>
          <a:p>
            <a:r>
              <a:rPr lang="en-US"/>
              <a:t>Procedure</a:t>
            </a:r>
          </a:p>
        </p:txBody>
      </p:sp>
      <p:sp>
        <p:nvSpPr>
          <p:cNvPr id="196611" name="Rectangle 3"/>
          <p:cNvSpPr>
            <a:spLocks noGrp="1" noChangeArrowheads="1"/>
          </p:cNvSpPr>
          <p:nvPr>
            <p:ph type="body" idx="1"/>
          </p:nvPr>
        </p:nvSpPr>
        <p:spPr>
          <a:xfrm>
            <a:off x="914400" y="1143000"/>
            <a:ext cx="7772400" cy="5715000"/>
          </a:xfrm>
        </p:spPr>
        <p:txBody>
          <a:bodyPr/>
          <a:lstStyle/>
          <a:p>
            <a:pPr>
              <a:buFontTx/>
              <a:buNone/>
            </a:pPr>
            <a:r>
              <a:rPr lang="en-US" sz="3600"/>
              <a:t>Semi-quantitative method</a:t>
            </a:r>
          </a:p>
          <a:p>
            <a:r>
              <a:rPr lang="en-US"/>
              <a:t>Make serial two fold dilutions (1:2, 1:4, 1:8 … etc) of the sample in 9 g/l saline solution.</a:t>
            </a:r>
          </a:p>
          <a:p>
            <a:r>
              <a:rPr lang="en-US"/>
              <a:t>Proceed for each dilution as in the qualitative method.</a:t>
            </a:r>
          </a:p>
        </p:txBody>
      </p:sp>
    </p:spTree>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A3F4C87E-8FBD-42BB-9144-91F26E1114DF}" type="slidenum">
              <a:rPr lang="ar-SA"/>
              <a:pPr/>
              <a:t>44</a:t>
            </a:fld>
            <a:endParaRPr lang="en-US"/>
          </a:p>
        </p:txBody>
      </p:sp>
      <p:sp>
        <p:nvSpPr>
          <p:cNvPr id="197634" name="Rectangle 2"/>
          <p:cNvSpPr>
            <a:spLocks noGrp="1" noChangeArrowheads="1"/>
          </p:cNvSpPr>
          <p:nvPr>
            <p:ph type="title"/>
          </p:nvPr>
        </p:nvSpPr>
        <p:spPr>
          <a:xfrm>
            <a:off x="0" y="381000"/>
            <a:ext cx="9144000" cy="762000"/>
          </a:xfrm>
        </p:spPr>
        <p:txBody>
          <a:bodyPr/>
          <a:lstStyle/>
          <a:p>
            <a:r>
              <a:rPr lang="en-US"/>
              <a:t>Calculations</a:t>
            </a:r>
          </a:p>
        </p:txBody>
      </p:sp>
      <p:sp>
        <p:nvSpPr>
          <p:cNvPr id="197635" name="Rectangle 3"/>
          <p:cNvSpPr>
            <a:spLocks noGrp="1" noChangeArrowheads="1"/>
          </p:cNvSpPr>
          <p:nvPr>
            <p:ph type="body" idx="1"/>
          </p:nvPr>
        </p:nvSpPr>
        <p:spPr>
          <a:xfrm>
            <a:off x="685800" y="1905000"/>
            <a:ext cx="7772400" cy="3276600"/>
          </a:xfrm>
        </p:spPr>
        <p:txBody>
          <a:bodyPr/>
          <a:lstStyle/>
          <a:p>
            <a:r>
              <a:rPr lang="en-US"/>
              <a:t>The approximate RF concentration in the patient sample is calculated as follows</a:t>
            </a:r>
          </a:p>
          <a:p>
            <a:pPr>
              <a:buFontTx/>
              <a:buNone/>
            </a:pPr>
            <a:endParaRPr lang="en-US"/>
          </a:p>
          <a:p>
            <a:pPr algn="ctr">
              <a:buFontTx/>
              <a:buNone/>
            </a:pPr>
            <a:r>
              <a:rPr lang="en-US" sz="2400"/>
              <a:t>RF conc. In patient sample (IU/ml) = 8 X RF Titer </a:t>
            </a:r>
          </a:p>
        </p:txBody>
      </p:sp>
    </p:spTree>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88592902-01CE-41EF-99BC-438B0E51D569}" type="slidenum">
              <a:rPr lang="ar-SA"/>
              <a:pPr/>
              <a:t>45</a:t>
            </a:fld>
            <a:endParaRPr lang="en-US"/>
          </a:p>
        </p:txBody>
      </p:sp>
      <p:sp>
        <p:nvSpPr>
          <p:cNvPr id="198658" name="Rectangle 2"/>
          <p:cNvSpPr>
            <a:spLocks noGrp="1" noChangeArrowheads="1"/>
          </p:cNvSpPr>
          <p:nvPr>
            <p:ph type="title"/>
          </p:nvPr>
        </p:nvSpPr>
        <p:spPr>
          <a:xfrm>
            <a:off x="0" y="457200"/>
            <a:ext cx="9144000" cy="762000"/>
          </a:xfrm>
        </p:spPr>
        <p:txBody>
          <a:bodyPr/>
          <a:lstStyle/>
          <a:p>
            <a:r>
              <a:rPr lang="en-US"/>
              <a:t>Clinical Significance</a:t>
            </a:r>
          </a:p>
        </p:txBody>
      </p:sp>
      <p:sp>
        <p:nvSpPr>
          <p:cNvPr id="198659" name="Rectangle 3"/>
          <p:cNvSpPr>
            <a:spLocks noGrp="1" noChangeArrowheads="1"/>
          </p:cNvSpPr>
          <p:nvPr>
            <p:ph type="body" idx="1"/>
          </p:nvPr>
        </p:nvSpPr>
        <p:spPr>
          <a:xfrm>
            <a:off x="762000" y="1447800"/>
            <a:ext cx="7772400" cy="4876800"/>
          </a:xfrm>
        </p:spPr>
        <p:txBody>
          <a:bodyPr/>
          <a:lstStyle/>
          <a:p>
            <a:pPr>
              <a:lnSpc>
                <a:spcPct val="90000"/>
              </a:lnSpc>
            </a:pPr>
            <a:r>
              <a:rPr lang="en-US"/>
              <a:t>RF are a group of antibodies directed to determinants in the Fc portion of IgG. </a:t>
            </a:r>
          </a:p>
          <a:p>
            <a:pPr>
              <a:lnSpc>
                <a:spcPct val="90000"/>
              </a:lnSpc>
            </a:pPr>
            <a:r>
              <a:rPr lang="en-US"/>
              <a:t>Although RF are found in a number of rheumatoid disorders, such as SLE, as well as in non-rheumatic conditions.</a:t>
            </a:r>
          </a:p>
          <a:p>
            <a:pPr>
              <a:lnSpc>
                <a:spcPct val="90000"/>
              </a:lnSpc>
            </a:pPr>
            <a:r>
              <a:rPr lang="en-US"/>
              <a:t>Its central role in clinic as an aid in the diagnosis of Rheumatoid Arthritis. </a:t>
            </a:r>
          </a:p>
        </p:txBody>
      </p:sp>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C9CCC0C9-8467-4E78-98DF-0CB095AA2F33}" type="slidenum">
              <a:rPr lang="ar-SA"/>
              <a:pPr/>
              <a:t>5</a:t>
            </a:fld>
            <a:endParaRPr lang="en-US"/>
          </a:p>
        </p:txBody>
      </p:sp>
      <p:sp>
        <p:nvSpPr>
          <p:cNvPr id="153602" name="Rectangle 2"/>
          <p:cNvSpPr>
            <a:spLocks noGrp="1" noChangeArrowheads="1"/>
          </p:cNvSpPr>
          <p:nvPr>
            <p:ph type="title"/>
          </p:nvPr>
        </p:nvSpPr>
        <p:spPr/>
        <p:txBody>
          <a:bodyPr/>
          <a:lstStyle/>
          <a:p>
            <a:endParaRPr lang="ru-RU"/>
          </a:p>
        </p:txBody>
      </p:sp>
      <p:sp>
        <p:nvSpPr>
          <p:cNvPr id="153603" name="Rectangle 3"/>
          <p:cNvSpPr>
            <a:spLocks noGrp="1" noChangeArrowheads="1"/>
          </p:cNvSpPr>
          <p:nvPr>
            <p:ph type="body" idx="1"/>
          </p:nvPr>
        </p:nvSpPr>
        <p:spPr>
          <a:xfrm>
            <a:off x="914400" y="1219200"/>
            <a:ext cx="8001000" cy="5257800"/>
          </a:xfrm>
        </p:spPr>
        <p:txBody>
          <a:bodyPr/>
          <a:lstStyle/>
          <a:p>
            <a:pPr>
              <a:lnSpc>
                <a:spcPct val="80000"/>
              </a:lnSpc>
            </a:pPr>
            <a:r>
              <a:rPr lang="en-US" sz="2800"/>
              <a:t>Agglutination is a secondary manifestation of antigen–antibody interaction. </a:t>
            </a:r>
          </a:p>
          <a:p>
            <a:pPr>
              <a:lnSpc>
                <a:spcPct val="80000"/>
              </a:lnSpc>
            </a:pPr>
            <a:r>
              <a:rPr lang="en-US" sz="2800"/>
              <a:t>As specific antibody crosslinks particulate antigens, aggregates form that become macroscopically visible and settle out of suspension. </a:t>
            </a:r>
          </a:p>
          <a:p>
            <a:pPr>
              <a:lnSpc>
                <a:spcPct val="80000"/>
              </a:lnSpc>
            </a:pPr>
            <a:r>
              <a:rPr lang="en-US" sz="2800"/>
              <a:t>Thus, the agglutination reaction has a sensitivity 10 to 500 times greater than that of the precipitin test with respect to antibody detection. </a:t>
            </a:r>
          </a:p>
          <a:p>
            <a:pPr>
              <a:lnSpc>
                <a:spcPct val="80000"/>
              </a:lnSpc>
            </a:pPr>
            <a:r>
              <a:rPr lang="en-US" sz="2800"/>
              <a:t>Agglutination permits phagocytic cells to engulf invading microorganisms. This is a major role of agglutinin in the immune reaction. </a:t>
            </a:r>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28244022-486A-4695-A11C-05ABF5916D01}" type="slidenum">
              <a:rPr lang="ar-SA"/>
              <a:pPr/>
              <a:t>6</a:t>
            </a:fld>
            <a:endParaRPr lang="en-US"/>
          </a:p>
        </p:txBody>
      </p:sp>
      <p:sp>
        <p:nvSpPr>
          <p:cNvPr id="154626" name="Rectangle 2"/>
          <p:cNvSpPr>
            <a:spLocks noGrp="1" noChangeArrowheads="1"/>
          </p:cNvSpPr>
          <p:nvPr>
            <p:ph type="title"/>
          </p:nvPr>
        </p:nvSpPr>
        <p:spPr>
          <a:xfrm>
            <a:off x="0" y="304800"/>
            <a:ext cx="9144000" cy="762000"/>
          </a:xfrm>
        </p:spPr>
        <p:txBody>
          <a:bodyPr/>
          <a:lstStyle/>
          <a:p>
            <a:r>
              <a:rPr lang="en-US"/>
              <a:t>Agglutination &amp; Precipitation</a:t>
            </a:r>
          </a:p>
        </p:txBody>
      </p:sp>
      <p:sp>
        <p:nvSpPr>
          <p:cNvPr id="154627" name="Rectangle 3"/>
          <p:cNvSpPr>
            <a:spLocks noGrp="1" noChangeArrowheads="1"/>
          </p:cNvSpPr>
          <p:nvPr>
            <p:ph type="body" idx="1"/>
          </p:nvPr>
        </p:nvSpPr>
        <p:spPr>
          <a:xfrm>
            <a:off x="914400" y="1447800"/>
            <a:ext cx="7848600" cy="5029200"/>
          </a:xfrm>
        </p:spPr>
        <p:txBody>
          <a:bodyPr/>
          <a:lstStyle/>
          <a:p>
            <a:r>
              <a:rPr lang="en-US" sz="2800"/>
              <a:t>Agglutination reactions are similar in principle to precipitation reactions; they depend on the cross linking of polyvalent antigens with the exception that:</a:t>
            </a:r>
          </a:p>
          <a:p>
            <a:r>
              <a:rPr lang="en-US" sz="2800"/>
              <a:t>precipitation reactions involve soluble antigens, while agglutination involves particulate antigens</a:t>
            </a:r>
          </a:p>
          <a:p>
            <a:r>
              <a:rPr lang="en-US" sz="2800"/>
              <a:t>precipitation reactions represent a phase change, while the agglutination reactions manifest as clumping of antigen/ antibody complexes.</a:t>
            </a:r>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FB0273E3-3F0B-4AB3-B09D-8B6303E016FD}" type="slidenum">
              <a:rPr lang="ar-SA"/>
              <a:pPr/>
              <a:t>7</a:t>
            </a:fld>
            <a:endParaRPr lang="en-US"/>
          </a:p>
        </p:txBody>
      </p:sp>
      <p:sp>
        <p:nvSpPr>
          <p:cNvPr id="155650" name="Rectangle 2"/>
          <p:cNvSpPr>
            <a:spLocks noGrp="1" noChangeArrowheads="1"/>
          </p:cNvSpPr>
          <p:nvPr>
            <p:ph type="title"/>
          </p:nvPr>
        </p:nvSpPr>
        <p:spPr>
          <a:xfrm>
            <a:off x="609600" y="381000"/>
            <a:ext cx="8229600" cy="762000"/>
          </a:xfrm>
        </p:spPr>
        <p:txBody>
          <a:bodyPr/>
          <a:lstStyle/>
          <a:p>
            <a:r>
              <a:rPr lang="en-US" sz="3600"/>
              <a:t>Advantages of Agglutination Techniques</a:t>
            </a:r>
          </a:p>
        </p:txBody>
      </p:sp>
      <p:sp>
        <p:nvSpPr>
          <p:cNvPr id="155651" name="Rectangle 3"/>
          <p:cNvSpPr>
            <a:spLocks noGrp="1" noChangeArrowheads="1"/>
          </p:cNvSpPr>
          <p:nvPr>
            <p:ph type="body" idx="1"/>
          </p:nvPr>
        </p:nvSpPr>
        <p:spPr>
          <a:xfrm>
            <a:off x="914400" y="1600200"/>
            <a:ext cx="7924800" cy="4343400"/>
          </a:xfrm>
        </p:spPr>
        <p:txBody>
          <a:bodyPr/>
          <a:lstStyle/>
          <a:p>
            <a:pPr>
              <a:lnSpc>
                <a:spcPct val="80000"/>
              </a:lnSpc>
            </a:pPr>
            <a:r>
              <a:rPr lang="en-US" sz="2000"/>
              <a:t>The agglutination reaction has wide spread use in the clinical laboratory. The reason for the popularity of agglutination tests is that:</a:t>
            </a:r>
          </a:p>
          <a:p>
            <a:pPr lvl="1">
              <a:lnSpc>
                <a:spcPct val="80000"/>
              </a:lnSpc>
            </a:pPr>
            <a:r>
              <a:rPr lang="en-US" sz="1800"/>
              <a:t>they are simple, </a:t>
            </a:r>
          </a:p>
          <a:p>
            <a:pPr lvl="1">
              <a:lnSpc>
                <a:spcPct val="80000"/>
              </a:lnSpc>
            </a:pPr>
            <a:r>
              <a:rPr lang="en-US" sz="1800"/>
              <a:t>inexpensive, </a:t>
            </a:r>
          </a:p>
          <a:p>
            <a:pPr lvl="1">
              <a:lnSpc>
                <a:spcPct val="80000"/>
              </a:lnSpc>
            </a:pPr>
            <a:r>
              <a:rPr lang="en-US" sz="1800"/>
              <a:t>and reliable. </a:t>
            </a:r>
          </a:p>
          <a:p>
            <a:pPr>
              <a:lnSpc>
                <a:spcPct val="80000"/>
              </a:lnSpc>
            </a:pPr>
            <a:r>
              <a:rPr lang="en-US" sz="2000"/>
              <a:t>The visible manifestation of the agglutination reaction eliminates the need for complex procedures and expensive instrumentation. </a:t>
            </a:r>
          </a:p>
          <a:p>
            <a:pPr>
              <a:lnSpc>
                <a:spcPct val="80000"/>
              </a:lnSpc>
            </a:pPr>
            <a:r>
              <a:rPr lang="en-US" sz="2000"/>
              <a:t>Numerous techniques have been described for agglutination tests. These techniques may be performed using: </a:t>
            </a:r>
          </a:p>
          <a:p>
            <a:pPr lvl="1">
              <a:lnSpc>
                <a:spcPct val="80000"/>
              </a:lnSpc>
            </a:pPr>
            <a:r>
              <a:rPr lang="en-US" sz="1800"/>
              <a:t>slides, </a:t>
            </a:r>
          </a:p>
          <a:p>
            <a:pPr lvl="1">
              <a:lnSpc>
                <a:spcPct val="80000"/>
              </a:lnSpc>
            </a:pPr>
            <a:r>
              <a:rPr lang="en-US" sz="1800"/>
              <a:t>test tubes, </a:t>
            </a:r>
          </a:p>
          <a:p>
            <a:pPr lvl="1">
              <a:lnSpc>
                <a:spcPct val="80000"/>
              </a:lnSpc>
            </a:pPr>
            <a:r>
              <a:rPr lang="en-US" sz="1800"/>
              <a:t>or micotiter plates, depending on the purpose of the test. </a:t>
            </a:r>
          </a:p>
          <a:p>
            <a:pPr>
              <a:lnSpc>
                <a:spcPct val="80000"/>
              </a:lnSpc>
            </a:pPr>
            <a:r>
              <a:rPr lang="en-US" sz="2000"/>
              <a:t>However the principle of the agglutination remain the same.</a:t>
            </a: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723A78E3-8F4B-4903-9922-828942EA6575}" type="slidenum">
              <a:rPr lang="ar-SA"/>
              <a:pPr/>
              <a:t>8</a:t>
            </a:fld>
            <a:endParaRPr lang="en-US"/>
          </a:p>
        </p:txBody>
      </p:sp>
      <p:sp>
        <p:nvSpPr>
          <p:cNvPr id="156674" name="Rectangle 2"/>
          <p:cNvSpPr>
            <a:spLocks noGrp="1" noChangeArrowheads="1"/>
          </p:cNvSpPr>
          <p:nvPr>
            <p:ph type="title"/>
          </p:nvPr>
        </p:nvSpPr>
        <p:spPr>
          <a:xfrm>
            <a:off x="0" y="381000"/>
            <a:ext cx="9144000" cy="762000"/>
          </a:xfrm>
        </p:spPr>
        <p:txBody>
          <a:bodyPr/>
          <a:lstStyle/>
          <a:p>
            <a:r>
              <a:rPr lang="en-US" b="1"/>
              <a:t>Qualitative and Quantitative Techniques</a:t>
            </a:r>
            <a:r>
              <a:rPr lang="en-US"/>
              <a:t> </a:t>
            </a:r>
          </a:p>
        </p:txBody>
      </p:sp>
      <p:sp>
        <p:nvSpPr>
          <p:cNvPr id="156675" name="Rectangle 3"/>
          <p:cNvSpPr>
            <a:spLocks noGrp="1" noChangeArrowheads="1"/>
          </p:cNvSpPr>
          <p:nvPr>
            <p:ph type="body" idx="1"/>
          </p:nvPr>
        </p:nvSpPr>
        <p:spPr>
          <a:xfrm>
            <a:off x="838200" y="2133600"/>
            <a:ext cx="8077200" cy="1600200"/>
          </a:xfrm>
        </p:spPr>
        <p:txBody>
          <a:bodyPr/>
          <a:lstStyle/>
          <a:p>
            <a:r>
              <a:rPr lang="en-US"/>
              <a:t>Qualitative agglutination test</a:t>
            </a:r>
          </a:p>
          <a:p>
            <a:r>
              <a:rPr lang="en-US"/>
              <a:t>Quantitative agglutination test</a:t>
            </a:r>
          </a:p>
          <a:p>
            <a:endParaRPr lang="en-US"/>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CF023FD4-43B9-4CCD-A9DF-841E80D8CC9B}" type="slidenum">
              <a:rPr lang="ar-SA"/>
              <a:pPr/>
              <a:t>9</a:t>
            </a:fld>
            <a:endParaRPr lang="en-US"/>
          </a:p>
        </p:txBody>
      </p:sp>
      <p:sp>
        <p:nvSpPr>
          <p:cNvPr id="157698" name="Rectangle 2"/>
          <p:cNvSpPr>
            <a:spLocks noGrp="1" noChangeArrowheads="1"/>
          </p:cNvSpPr>
          <p:nvPr>
            <p:ph type="title"/>
          </p:nvPr>
        </p:nvSpPr>
        <p:spPr>
          <a:xfrm>
            <a:off x="0" y="304800"/>
            <a:ext cx="9144000" cy="762000"/>
          </a:xfrm>
        </p:spPr>
        <p:txBody>
          <a:bodyPr/>
          <a:lstStyle/>
          <a:p>
            <a:r>
              <a:rPr lang="en-US"/>
              <a:t>Qualitative Agglutination Test</a:t>
            </a:r>
          </a:p>
        </p:txBody>
      </p:sp>
      <p:sp>
        <p:nvSpPr>
          <p:cNvPr id="157699" name="Rectangle 3"/>
          <p:cNvSpPr>
            <a:spLocks noGrp="1" noChangeArrowheads="1"/>
          </p:cNvSpPr>
          <p:nvPr>
            <p:ph type="body" idx="1"/>
          </p:nvPr>
        </p:nvSpPr>
        <p:spPr>
          <a:xfrm>
            <a:off x="1066800" y="1371600"/>
            <a:ext cx="7467600" cy="4953000"/>
          </a:xfrm>
        </p:spPr>
        <p:txBody>
          <a:bodyPr/>
          <a:lstStyle/>
          <a:p>
            <a:pPr>
              <a:lnSpc>
                <a:spcPct val="90000"/>
              </a:lnSpc>
            </a:pPr>
            <a:r>
              <a:rPr lang="en-US" sz="2400"/>
              <a:t>Agglutination tests can be used in a qualitative manner to assay for the presence of an antigen or an antibody. </a:t>
            </a:r>
          </a:p>
          <a:p>
            <a:pPr>
              <a:lnSpc>
                <a:spcPct val="90000"/>
              </a:lnSpc>
            </a:pPr>
            <a:r>
              <a:rPr lang="en-US" sz="2400"/>
              <a:t>The antibody is mixed with the particulate antigen and a positive test is indicated by the agglutination of the particulate antigen. </a:t>
            </a:r>
          </a:p>
          <a:p>
            <a:pPr>
              <a:lnSpc>
                <a:spcPct val="90000"/>
              </a:lnSpc>
            </a:pPr>
            <a:r>
              <a:rPr lang="en-US" sz="2400"/>
              <a:t>For example, a patient’s red blood cells can be mixed with antibody to a blood group antigen to determine a person’s blood type. </a:t>
            </a:r>
          </a:p>
          <a:p>
            <a:pPr>
              <a:lnSpc>
                <a:spcPct val="90000"/>
              </a:lnSpc>
            </a:pPr>
            <a:r>
              <a:rPr lang="en-US" sz="2400"/>
              <a:t>In a second example, a patient’s serum is mixed with red blood cells of a known blood type to assay for the presence of antibodies to that blood type in the patient’s serum. This test can be done on a slide.</a:t>
            </a:r>
          </a:p>
        </p:txBody>
      </p:sp>
    </p:spTree>
  </p:cSld>
  <p:clrMapOvr>
    <a:masterClrMapping/>
  </p:clrMapOvr>
  <p:transition>
    <p:fade thruBlk="1"/>
  </p:transition>
</p:sld>
</file>

<file path=ppt/theme/theme1.xml><?xml version="1.0" encoding="utf-8"?>
<a:theme xmlns:a="http://schemas.openxmlformats.org/drawingml/2006/main" name="Cloud skipper design template">
  <a:themeElements>
    <a:clrScheme name="Cloud skipper design 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loud skipper design template">
      <a:majorFont>
        <a:latin typeface="Impact"/>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loud skipper design 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loud skipper design 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oud skipper design 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oud skipper design 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oud skipper design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oud skipper design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loud skipper design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Cloud skipper design template</Template>
  <TotalTime>480</TotalTime>
  <Words>2656</Words>
  <Application>Microsoft PowerPoint</Application>
  <PresentationFormat>Экран (4:3)</PresentationFormat>
  <Paragraphs>340</Paragraphs>
  <Slides>45</Slides>
  <Notes>4</Notes>
  <HiddenSlides>0</HiddenSlides>
  <MMClips>0</MMClips>
  <ScaleCrop>false</ScaleCrop>
  <HeadingPairs>
    <vt:vector size="8" baseType="variant">
      <vt:variant>
        <vt:lpstr>Использованные шрифты</vt:lpstr>
      </vt:variant>
      <vt:variant>
        <vt:i4>3</vt:i4>
      </vt:variant>
      <vt:variant>
        <vt:lpstr>Тема</vt:lpstr>
      </vt:variant>
      <vt:variant>
        <vt:i4>1</vt:i4>
      </vt:variant>
      <vt:variant>
        <vt:lpstr>Внедренные серверы OLE</vt:lpstr>
      </vt:variant>
      <vt:variant>
        <vt:i4>1</vt:i4>
      </vt:variant>
      <vt:variant>
        <vt:lpstr>Заголовки слайдов</vt:lpstr>
      </vt:variant>
      <vt:variant>
        <vt:i4>45</vt:i4>
      </vt:variant>
    </vt:vector>
  </HeadingPairs>
  <TitlesOfParts>
    <vt:vector size="50" baseType="lpstr">
      <vt:lpstr>Times New Roman</vt:lpstr>
      <vt:lpstr>Impact</vt:lpstr>
      <vt:lpstr>Arial</vt:lpstr>
      <vt:lpstr>Cloud skipper design template</vt:lpstr>
      <vt:lpstr>صورة نقطية</vt:lpstr>
      <vt:lpstr>Agglutination</vt:lpstr>
      <vt:lpstr>Agglutination</vt:lpstr>
      <vt:lpstr>Agglutinin and Agglutinogen</vt:lpstr>
      <vt:lpstr>Слайд 4</vt:lpstr>
      <vt:lpstr>Слайд 5</vt:lpstr>
      <vt:lpstr>Agglutination &amp; Precipitation</vt:lpstr>
      <vt:lpstr>Advantages of Agglutination Techniques</vt:lpstr>
      <vt:lpstr>Qualitative and Quantitative Techniques </vt:lpstr>
      <vt:lpstr>Qualitative Agglutination Test</vt:lpstr>
      <vt:lpstr>Quantitative Agglutination Test</vt:lpstr>
      <vt:lpstr>Quantitative Agglutination Test</vt:lpstr>
      <vt:lpstr>Determining Antibody titer</vt:lpstr>
      <vt:lpstr>Determining Antibody titer</vt:lpstr>
      <vt:lpstr>Determining Antibody titer</vt:lpstr>
      <vt:lpstr>Steps in Agglutination</vt:lpstr>
      <vt:lpstr>Слайд 16</vt:lpstr>
      <vt:lpstr>Слайд 17</vt:lpstr>
      <vt:lpstr>Factors that Affect Agglutination</vt:lpstr>
      <vt:lpstr>Factors that Affect Agglutination</vt:lpstr>
      <vt:lpstr>Buffer pH</vt:lpstr>
      <vt:lpstr>The relative concentration of Antibody and Antigen</vt:lpstr>
      <vt:lpstr>Location and concentration of Antigenic Determinants on the Particle</vt:lpstr>
      <vt:lpstr>Electrostatic Interactions between Particles</vt:lpstr>
      <vt:lpstr>Electrolyte Concentration</vt:lpstr>
      <vt:lpstr>Antibody Isotype</vt:lpstr>
      <vt:lpstr>Temperature</vt:lpstr>
      <vt:lpstr>Types of Agglutination</vt:lpstr>
      <vt:lpstr>Direct agglutination</vt:lpstr>
      <vt:lpstr>Direct agglutination</vt:lpstr>
      <vt:lpstr>Direct agglutination</vt:lpstr>
      <vt:lpstr>Direct agglutination</vt:lpstr>
      <vt:lpstr>Indirect Agglutination</vt:lpstr>
      <vt:lpstr>Latex Agglutination</vt:lpstr>
      <vt:lpstr>Latex Agglutination</vt:lpstr>
      <vt:lpstr>The Latex particles</vt:lpstr>
      <vt:lpstr>The Latex particles</vt:lpstr>
      <vt:lpstr>Coating of the Latex Particles</vt:lpstr>
      <vt:lpstr>Rheumatoid Factor Latex Slide Test </vt:lpstr>
      <vt:lpstr>Introduction</vt:lpstr>
      <vt:lpstr>Principle</vt:lpstr>
      <vt:lpstr>Materials</vt:lpstr>
      <vt:lpstr>Procedure</vt:lpstr>
      <vt:lpstr>Procedure</vt:lpstr>
      <vt:lpstr>Calculations</vt:lpstr>
      <vt:lpstr>Clinical Significance</vt:lpstr>
    </vt:vector>
  </TitlesOfParts>
  <Manager/>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Agglutination Methods</dc:title>
  <dc:subject/>
  <dc:creator>barton</dc:creator>
  <cp:keywords/>
  <dc:description/>
  <cp:lastModifiedBy>Запорожский национальный университет</cp:lastModifiedBy>
  <cp:revision>98</cp:revision>
  <cp:lastPrinted>1601-01-01T00:00:00Z</cp:lastPrinted>
  <dcterms:created xsi:type="dcterms:W3CDTF">2006-01-06T21:02:29Z</dcterms:created>
  <dcterms:modified xsi:type="dcterms:W3CDTF">2014-11-25T10:27:06Z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TC010900251033</vt:lpwstr>
  </property>
</Properties>
</file>