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sldIdLst>
    <p:sldId id="256" r:id="rId2"/>
    <p:sldId id="393" r:id="rId3"/>
    <p:sldId id="403" r:id="rId4"/>
    <p:sldId id="404" r:id="rId5"/>
    <p:sldId id="433" r:id="rId6"/>
    <p:sldId id="394" r:id="rId7"/>
    <p:sldId id="453" r:id="rId8"/>
    <p:sldId id="454" r:id="rId9"/>
    <p:sldId id="452" r:id="rId10"/>
    <p:sldId id="455" r:id="rId11"/>
    <p:sldId id="456" r:id="rId12"/>
    <p:sldId id="457" r:id="rId13"/>
    <p:sldId id="458" r:id="rId14"/>
    <p:sldId id="405" r:id="rId15"/>
    <p:sldId id="425" r:id="rId16"/>
    <p:sldId id="406" r:id="rId17"/>
    <p:sldId id="407" r:id="rId18"/>
    <p:sldId id="409" r:id="rId19"/>
    <p:sldId id="410" r:id="rId20"/>
    <p:sldId id="411" r:id="rId21"/>
    <p:sldId id="412" r:id="rId22"/>
    <p:sldId id="448" r:id="rId23"/>
    <p:sldId id="449" r:id="rId24"/>
    <p:sldId id="450" r:id="rId25"/>
    <p:sldId id="451" r:id="rId26"/>
    <p:sldId id="416" r:id="rId27"/>
    <p:sldId id="434" r:id="rId28"/>
    <p:sldId id="414" r:id="rId29"/>
    <p:sldId id="415" r:id="rId30"/>
    <p:sldId id="436" r:id="rId31"/>
    <p:sldId id="396" r:id="rId32"/>
    <p:sldId id="397" r:id="rId33"/>
    <p:sldId id="427" r:id="rId34"/>
    <p:sldId id="399" r:id="rId35"/>
    <p:sldId id="429" r:id="rId36"/>
    <p:sldId id="437" r:id="rId37"/>
    <p:sldId id="384" r:id="rId38"/>
    <p:sldId id="270" r:id="rId39"/>
    <p:sldId id="271" r:id="rId40"/>
    <p:sldId id="346" r:id="rId41"/>
    <p:sldId id="343" r:id="rId42"/>
    <p:sldId id="428" r:id="rId43"/>
    <p:sldId id="348" r:id="rId44"/>
    <p:sldId id="438" r:id="rId45"/>
    <p:sldId id="347" r:id="rId46"/>
    <p:sldId id="380" r:id="rId47"/>
    <p:sldId id="439" r:id="rId48"/>
    <p:sldId id="381" r:id="rId49"/>
    <p:sldId id="352" r:id="rId50"/>
    <p:sldId id="354" r:id="rId51"/>
    <p:sldId id="356" r:id="rId52"/>
    <p:sldId id="357" r:id="rId53"/>
    <p:sldId id="358" r:id="rId54"/>
    <p:sldId id="440" r:id="rId55"/>
    <p:sldId id="441" r:id="rId56"/>
    <p:sldId id="359" r:id="rId57"/>
    <p:sldId id="361" r:id="rId58"/>
    <p:sldId id="362" r:id="rId59"/>
    <p:sldId id="363" r:id="rId60"/>
    <p:sldId id="364" r:id="rId61"/>
    <p:sldId id="365" r:id="rId62"/>
    <p:sldId id="366" r:id="rId63"/>
    <p:sldId id="367" r:id="rId64"/>
    <p:sldId id="368" r:id="rId65"/>
    <p:sldId id="422" r:id="rId66"/>
    <p:sldId id="423" r:id="rId67"/>
    <p:sldId id="424" r:id="rId68"/>
    <p:sldId id="369" r:id="rId69"/>
    <p:sldId id="370" r:id="rId70"/>
    <p:sldId id="371" r:id="rId71"/>
    <p:sldId id="372" r:id="rId72"/>
    <p:sldId id="373" r:id="rId73"/>
    <p:sldId id="382" r:id="rId74"/>
    <p:sldId id="459"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00"/>
    <a:srgbClr val="0000CC"/>
    <a:srgbClr val="FF33CC"/>
    <a:srgbClr val="66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5" d="100"/>
          <a:sy n="45" d="100"/>
        </p:scale>
        <p:origin x="-96" y="-8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6718FB-9DA0-4C5F-8526-35F194A136A3}" type="doc">
      <dgm:prSet loTypeId="urn:microsoft.com/office/officeart/2005/8/layout/default#1" loCatId="list" qsTypeId="urn:microsoft.com/office/officeart/2005/8/quickstyle/simple1" qsCatId="simple" csTypeId="urn:microsoft.com/office/officeart/2005/8/colors/accent1_2" csCatId="accent1" phldr="0"/>
      <dgm:spPr/>
      <dgm:t>
        <a:bodyPr/>
        <a:lstStyle/>
        <a:p>
          <a:endParaRPr lang="en-IN"/>
        </a:p>
      </dgm:t>
    </dgm:pt>
    <dgm:pt modelId="{12A866C2-239D-44A1-AEC9-AFC6954C8904}">
      <dgm:prSet phldrT="[Text]" phldr="1"/>
      <dgm:spPr/>
      <dgm:t>
        <a:bodyPr/>
        <a:lstStyle/>
        <a:p>
          <a:endParaRPr lang="en-IN" dirty="0"/>
        </a:p>
      </dgm:t>
    </dgm:pt>
    <dgm:pt modelId="{698C64DE-0E1F-4CA2-9FE7-6B61F1547B19}" type="parTrans" cxnId="{0FD04FCD-C33C-4BCD-AF32-8FCA97AC403B}">
      <dgm:prSet/>
      <dgm:spPr/>
      <dgm:t>
        <a:bodyPr/>
        <a:lstStyle/>
        <a:p>
          <a:endParaRPr lang="en-IN"/>
        </a:p>
      </dgm:t>
    </dgm:pt>
    <dgm:pt modelId="{66D9B350-27DF-4CA0-9459-6DEA66D2E718}" type="sibTrans" cxnId="{0FD04FCD-C33C-4BCD-AF32-8FCA97AC403B}">
      <dgm:prSet/>
      <dgm:spPr/>
      <dgm:t>
        <a:bodyPr/>
        <a:lstStyle/>
        <a:p>
          <a:endParaRPr lang="en-IN"/>
        </a:p>
      </dgm:t>
    </dgm:pt>
    <dgm:pt modelId="{E7E12638-CD69-408C-AE63-79BC1E96F6F2}">
      <dgm:prSet phldrT="[Text]" phldr="1"/>
      <dgm:spPr/>
      <dgm:t>
        <a:bodyPr/>
        <a:lstStyle/>
        <a:p>
          <a:endParaRPr lang="en-IN" dirty="0"/>
        </a:p>
      </dgm:t>
    </dgm:pt>
    <dgm:pt modelId="{D799062A-DD7C-4CF1-AA07-72CADBB184D7}" type="parTrans" cxnId="{CADB193F-C0BF-45FB-9F6B-9F0D5C0F2F18}">
      <dgm:prSet/>
      <dgm:spPr/>
      <dgm:t>
        <a:bodyPr/>
        <a:lstStyle/>
        <a:p>
          <a:endParaRPr lang="en-IN"/>
        </a:p>
      </dgm:t>
    </dgm:pt>
    <dgm:pt modelId="{07D5F694-A04A-492F-A425-30356E5D576E}" type="sibTrans" cxnId="{CADB193F-C0BF-45FB-9F6B-9F0D5C0F2F18}">
      <dgm:prSet/>
      <dgm:spPr/>
      <dgm:t>
        <a:bodyPr/>
        <a:lstStyle/>
        <a:p>
          <a:endParaRPr lang="en-IN"/>
        </a:p>
      </dgm:t>
    </dgm:pt>
    <dgm:pt modelId="{8FCCD819-D823-421B-A9A4-E2C25759BA71}">
      <dgm:prSet phldrT="[Text]" phldr="1"/>
      <dgm:spPr/>
      <dgm:t>
        <a:bodyPr/>
        <a:lstStyle/>
        <a:p>
          <a:endParaRPr lang="en-IN" dirty="0"/>
        </a:p>
      </dgm:t>
    </dgm:pt>
    <dgm:pt modelId="{1B1A812F-FB06-42AB-A01B-B8C6211759DB}" type="parTrans" cxnId="{39313A09-EB2C-45EC-A21F-1743EA37081C}">
      <dgm:prSet/>
      <dgm:spPr/>
      <dgm:t>
        <a:bodyPr/>
        <a:lstStyle/>
        <a:p>
          <a:endParaRPr lang="en-IN"/>
        </a:p>
      </dgm:t>
    </dgm:pt>
    <dgm:pt modelId="{E9C798A3-FCC5-44D5-A29E-99B34ED7EBF3}" type="sibTrans" cxnId="{39313A09-EB2C-45EC-A21F-1743EA37081C}">
      <dgm:prSet/>
      <dgm:spPr/>
      <dgm:t>
        <a:bodyPr/>
        <a:lstStyle/>
        <a:p>
          <a:endParaRPr lang="en-IN"/>
        </a:p>
      </dgm:t>
    </dgm:pt>
    <dgm:pt modelId="{E7518341-D84E-4673-963A-0869A9B168B4}">
      <dgm:prSet phldrT="[Text]" phldr="1"/>
      <dgm:spPr/>
      <dgm:t>
        <a:bodyPr/>
        <a:lstStyle/>
        <a:p>
          <a:endParaRPr lang="en-IN" dirty="0"/>
        </a:p>
      </dgm:t>
    </dgm:pt>
    <dgm:pt modelId="{8A617615-3C2A-458B-A7E9-B608FBCBE30D}" type="parTrans" cxnId="{01695BBB-C262-4C1D-82F7-71972B5F44FC}">
      <dgm:prSet/>
      <dgm:spPr/>
      <dgm:t>
        <a:bodyPr/>
        <a:lstStyle/>
        <a:p>
          <a:endParaRPr lang="en-IN"/>
        </a:p>
      </dgm:t>
    </dgm:pt>
    <dgm:pt modelId="{8EDE86EF-4D10-4A21-893E-43F79619E3D4}" type="sibTrans" cxnId="{01695BBB-C262-4C1D-82F7-71972B5F44FC}">
      <dgm:prSet/>
      <dgm:spPr/>
      <dgm:t>
        <a:bodyPr/>
        <a:lstStyle/>
        <a:p>
          <a:endParaRPr lang="en-IN"/>
        </a:p>
      </dgm:t>
    </dgm:pt>
    <dgm:pt modelId="{2AE6CA19-C195-4045-BF5F-E62123212402}">
      <dgm:prSet phldrT="[Text]" phldr="1"/>
      <dgm:spPr/>
      <dgm:t>
        <a:bodyPr/>
        <a:lstStyle/>
        <a:p>
          <a:endParaRPr lang="en-IN" dirty="0"/>
        </a:p>
      </dgm:t>
    </dgm:pt>
    <dgm:pt modelId="{E65F6D82-2BD8-4A0D-B677-051B77F78035}" type="parTrans" cxnId="{0B4D3E5D-429B-4A31-B861-F819A8FA929A}">
      <dgm:prSet/>
      <dgm:spPr/>
      <dgm:t>
        <a:bodyPr/>
        <a:lstStyle/>
        <a:p>
          <a:endParaRPr lang="en-IN"/>
        </a:p>
      </dgm:t>
    </dgm:pt>
    <dgm:pt modelId="{5455A764-C90C-42B0-AFA7-0190F8418B41}" type="sibTrans" cxnId="{0B4D3E5D-429B-4A31-B861-F819A8FA929A}">
      <dgm:prSet/>
      <dgm:spPr/>
      <dgm:t>
        <a:bodyPr/>
        <a:lstStyle/>
        <a:p>
          <a:endParaRPr lang="en-IN"/>
        </a:p>
      </dgm:t>
    </dgm:pt>
    <dgm:pt modelId="{01AAF6C6-6FB3-4220-A21B-3890E62685C9}" type="pres">
      <dgm:prSet presAssocID="{3D6718FB-9DA0-4C5F-8526-35F194A136A3}" presName="diagram" presStyleCnt="0">
        <dgm:presLayoutVars>
          <dgm:dir/>
          <dgm:resizeHandles val="exact"/>
        </dgm:presLayoutVars>
      </dgm:prSet>
      <dgm:spPr/>
      <dgm:t>
        <a:bodyPr/>
        <a:lstStyle/>
        <a:p>
          <a:endParaRPr lang="en-IN"/>
        </a:p>
      </dgm:t>
    </dgm:pt>
    <dgm:pt modelId="{21706720-B579-41D7-915F-0DE783F97069}" type="pres">
      <dgm:prSet presAssocID="{12A866C2-239D-44A1-AEC9-AFC6954C8904}" presName="node" presStyleLbl="node1" presStyleIdx="0" presStyleCnt="5" custLinFactY="3308" custLinFactNeighborX="44497" custLinFactNeighborY="100000">
        <dgm:presLayoutVars>
          <dgm:bulletEnabled val="1"/>
        </dgm:presLayoutVars>
      </dgm:prSet>
      <dgm:spPr/>
      <dgm:t>
        <a:bodyPr/>
        <a:lstStyle/>
        <a:p>
          <a:endParaRPr lang="en-IN"/>
        </a:p>
      </dgm:t>
    </dgm:pt>
    <dgm:pt modelId="{42A93ECE-6B01-483C-AF27-070954054DA3}" type="pres">
      <dgm:prSet presAssocID="{66D9B350-27DF-4CA0-9459-6DEA66D2E718}" presName="sibTrans" presStyleCnt="0"/>
      <dgm:spPr/>
    </dgm:pt>
    <dgm:pt modelId="{3F056305-2F54-436A-9428-C1C55BE22E37}" type="pres">
      <dgm:prSet presAssocID="{E7E12638-CD69-408C-AE63-79BC1E96F6F2}" presName="node" presStyleLbl="node1" presStyleIdx="1" presStyleCnt="5">
        <dgm:presLayoutVars>
          <dgm:bulletEnabled val="1"/>
        </dgm:presLayoutVars>
      </dgm:prSet>
      <dgm:spPr/>
      <dgm:t>
        <a:bodyPr/>
        <a:lstStyle/>
        <a:p>
          <a:endParaRPr lang="en-IN"/>
        </a:p>
      </dgm:t>
    </dgm:pt>
    <dgm:pt modelId="{52701E60-824B-499E-9C71-845F9022A812}" type="pres">
      <dgm:prSet presAssocID="{07D5F694-A04A-492F-A425-30356E5D576E}" presName="sibTrans" presStyleCnt="0"/>
      <dgm:spPr/>
    </dgm:pt>
    <dgm:pt modelId="{4ABDA43B-C088-47C2-8D44-07EE36C59EEC}" type="pres">
      <dgm:prSet presAssocID="{8FCCD819-D823-421B-A9A4-E2C25759BA71}" presName="node" presStyleLbl="node1" presStyleIdx="2" presStyleCnt="5">
        <dgm:presLayoutVars>
          <dgm:bulletEnabled val="1"/>
        </dgm:presLayoutVars>
      </dgm:prSet>
      <dgm:spPr/>
      <dgm:t>
        <a:bodyPr/>
        <a:lstStyle/>
        <a:p>
          <a:endParaRPr lang="en-IN"/>
        </a:p>
      </dgm:t>
    </dgm:pt>
    <dgm:pt modelId="{8B715285-D871-4695-A0F3-A6368DE98F6B}" type="pres">
      <dgm:prSet presAssocID="{E9C798A3-FCC5-44D5-A29E-99B34ED7EBF3}" presName="sibTrans" presStyleCnt="0"/>
      <dgm:spPr/>
    </dgm:pt>
    <dgm:pt modelId="{A0FAAA7E-5C89-4ACF-9D80-FF4A4D4C40CD}" type="pres">
      <dgm:prSet presAssocID="{E7518341-D84E-4673-963A-0869A9B168B4}" presName="node" presStyleLbl="node1" presStyleIdx="3" presStyleCnt="5">
        <dgm:presLayoutVars>
          <dgm:bulletEnabled val="1"/>
        </dgm:presLayoutVars>
      </dgm:prSet>
      <dgm:spPr/>
      <dgm:t>
        <a:bodyPr/>
        <a:lstStyle/>
        <a:p>
          <a:endParaRPr lang="en-IN"/>
        </a:p>
      </dgm:t>
    </dgm:pt>
    <dgm:pt modelId="{D82CB625-B42E-4357-876A-83C95EAA5B24}" type="pres">
      <dgm:prSet presAssocID="{8EDE86EF-4D10-4A21-893E-43F79619E3D4}" presName="sibTrans" presStyleCnt="0"/>
      <dgm:spPr/>
    </dgm:pt>
    <dgm:pt modelId="{AFE42482-8A6E-47C6-873D-308C2ECE152E}" type="pres">
      <dgm:prSet presAssocID="{2AE6CA19-C195-4045-BF5F-E62123212402}" presName="node" presStyleLbl="node1" presStyleIdx="4" presStyleCnt="5">
        <dgm:presLayoutVars>
          <dgm:bulletEnabled val="1"/>
        </dgm:presLayoutVars>
      </dgm:prSet>
      <dgm:spPr/>
      <dgm:t>
        <a:bodyPr/>
        <a:lstStyle/>
        <a:p>
          <a:endParaRPr lang="en-IN"/>
        </a:p>
      </dgm:t>
    </dgm:pt>
  </dgm:ptLst>
  <dgm:cxnLst>
    <dgm:cxn modelId="{39313A09-EB2C-45EC-A21F-1743EA37081C}" srcId="{3D6718FB-9DA0-4C5F-8526-35F194A136A3}" destId="{8FCCD819-D823-421B-A9A4-E2C25759BA71}" srcOrd="2" destOrd="0" parTransId="{1B1A812F-FB06-42AB-A01B-B8C6211759DB}" sibTransId="{E9C798A3-FCC5-44D5-A29E-99B34ED7EBF3}"/>
    <dgm:cxn modelId="{35E1674E-43C5-4C8A-92B1-CE09C06EC91E}" type="presOf" srcId="{E7E12638-CD69-408C-AE63-79BC1E96F6F2}" destId="{3F056305-2F54-436A-9428-C1C55BE22E37}" srcOrd="0" destOrd="0" presId="urn:microsoft.com/office/officeart/2005/8/layout/default#1"/>
    <dgm:cxn modelId="{0B4D3E5D-429B-4A31-B861-F819A8FA929A}" srcId="{3D6718FB-9DA0-4C5F-8526-35F194A136A3}" destId="{2AE6CA19-C195-4045-BF5F-E62123212402}" srcOrd="4" destOrd="0" parTransId="{E65F6D82-2BD8-4A0D-B677-051B77F78035}" sibTransId="{5455A764-C90C-42B0-AFA7-0190F8418B41}"/>
    <dgm:cxn modelId="{0FD04FCD-C33C-4BCD-AF32-8FCA97AC403B}" srcId="{3D6718FB-9DA0-4C5F-8526-35F194A136A3}" destId="{12A866C2-239D-44A1-AEC9-AFC6954C8904}" srcOrd="0" destOrd="0" parTransId="{698C64DE-0E1F-4CA2-9FE7-6B61F1547B19}" sibTransId="{66D9B350-27DF-4CA0-9459-6DEA66D2E718}"/>
    <dgm:cxn modelId="{9AF6454A-3A1E-443E-A7F1-7BAF7C0B4B09}" type="presOf" srcId="{3D6718FB-9DA0-4C5F-8526-35F194A136A3}" destId="{01AAF6C6-6FB3-4220-A21B-3890E62685C9}" srcOrd="0" destOrd="0" presId="urn:microsoft.com/office/officeart/2005/8/layout/default#1"/>
    <dgm:cxn modelId="{01695BBB-C262-4C1D-82F7-71972B5F44FC}" srcId="{3D6718FB-9DA0-4C5F-8526-35F194A136A3}" destId="{E7518341-D84E-4673-963A-0869A9B168B4}" srcOrd="3" destOrd="0" parTransId="{8A617615-3C2A-458B-A7E9-B608FBCBE30D}" sibTransId="{8EDE86EF-4D10-4A21-893E-43F79619E3D4}"/>
    <dgm:cxn modelId="{C4C5DF8B-3A83-4B01-AA67-AEEA8D05656D}" type="presOf" srcId="{2AE6CA19-C195-4045-BF5F-E62123212402}" destId="{AFE42482-8A6E-47C6-873D-308C2ECE152E}" srcOrd="0" destOrd="0" presId="urn:microsoft.com/office/officeart/2005/8/layout/default#1"/>
    <dgm:cxn modelId="{7089B0D9-A3A5-4AC7-8C93-5EB9A3578C46}" type="presOf" srcId="{E7518341-D84E-4673-963A-0869A9B168B4}" destId="{A0FAAA7E-5C89-4ACF-9D80-FF4A4D4C40CD}" srcOrd="0" destOrd="0" presId="urn:microsoft.com/office/officeart/2005/8/layout/default#1"/>
    <dgm:cxn modelId="{F2EE2526-9EA4-430F-AB62-FF12E4998DC0}" type="presOf" srcId="{12A866C2-239D-44A1-AEC9-AFC6954C8904}" destId="{21706720-B579-41D7-915F-0DE783F97069}" srcOrd="0" destOrd="0" presId="urn:microsoft.com/office/officeart/2005/8/layout/default#1"/>
    <dgm:cxn modelId="{CADB193F-C0BF-45FB-9F6B-9F0D5C0F2F18}" srcId="{3D6718FB-9DA0-4C5F-8526-35F194A136A3}" destId="{E7E12638-CD69-408C-AE63-79BC1E96F6F2}" srcOrd="1" destOrd="0" parTransId="{D799062A-DD7C-4CF1-AA07-72CADBB184D7}" sibTransId="{07D5F694-A04A-492F-A425-30356E5D576E}"/>
    <dgm:cxn modelId="{0C22592C-A7A6-4A55-8C84-53653FEAE009}" type="presOf" srcId="{8FCCD819-D823-421B-A9A4-E2C25759BA71}" destId="{4ABDA43B-C088-47C2-8D44-07EE36C59EEC}" srcOrd="0" destOrd="0" presId="urn:microsoft.com/office/officeart/2005/8/layout/default#1"/>
    <dgm:cxn modelId="{427FACF2-E6A9-4BD0-99C2-1B79FD535063}" type="presParOf" srcId="{01AAF6C6-6FB3-4220-A21B-3890E62685C9}" destId="{21706720-B579-41D7-915F-0DE783F97069}" srcOrd="0" destOrd="0" presId="urn:microsoft.com/office/officeart/2005/8/layout/default#1"/>
    <dgm:cxn modelId="{6AB682CA-9E3E-4220-AA13-FD37A27841E8}" type="presParOf" srcId="{01AAF6C6-6FB3-4220-A21B-3890E62685C9}" destId="{42A93ECE-6B01-483C-AF27-070954054DA3}" srcOrd="1" destOrd="0" presId="urn:microsoft.com/office/officeart/2005/8/layout/default#1"/>
    <dgm:cxn modelId="{DC35444F-D869-49BD-9162-12095B18D8C1}" type="presParOf" srcId="{01AAF6C6-6FB3-4220-A21B-3890E62685C9}" destId="{3F056305-2F54-436A-9428-C1C55BE22E37}" srcOrd="2" destOrd="0" presId="urn:microsoft.com/office/officeart/2005/8/layout/default#1"/>
    <dgm:cxn modelId="{1C56BCFE-9203-45D9-9D43-09953B8AF6EC}" type="presParOf" srcId="{01AAF6C6-6FB3-4220-A21B-3890E62685C9}" destId="{52701E60-824B-499E-9C71-845F9022A812}" srcOrd="3" destOrd="0" presId="urn:microsoft.com/office/officeart/2005/8/layout/default#1"/>
    <dgm:cxn modelId="{E8BC90C7-161B-4A03-A57A-E082C2F31FBC}" type="presParOf" srcId="{01AAF6C6-6FB3-4220-A21B-3890E62685C9}" destId="{4ABDA43B-C088-47C2-8D44-07EE36C59EEC}" srcOrd="4" destOrd="0" presId="urn:microsoft.com/office/officeart/2005/8/layout/default#1"/>
    <dgm:cxn modelId="{EB4272DB-6933-47E9-BA3D-17EEF851E2A6}" type="presParOf" srcId="{01AAF6C6-6FB3-4220-A21B-3890E62685C9}" destId="{8B715285-D871-4695-A0F3-A6368DE98F6B}" srcOrd="5" destOrd="0" presId="urn:microsoft.com/office/officeart/2005/8/layout/default#1"/>
    <dgm:cxn modelId="{354F2D4D-CE73-4BAF-BA47-057F9558474E}" type="presParOf" srcId="{01AAF6C6-6FB3-4220-A21B-3890E62685C9}" destId="{A0FAAA7E-5C89-4ACF-9D80-FF4A4D4C40CD}" srcOrd="6" destOrd="0" presId="urn:microsoft.com/office/officeart/2005/8/layout/default#1"/>
    <dgm:cxn modelId="{DA1D791A-DDE5-4795-A192-B73659FFD8FA}" type="presParOf" srcId="{01AAF6C6-6FB3-4220-A21B-3890E62685C9}" destId="{D82CB625-B42E-4357-876A-83C95EAA5B24}" srcOrd="7" destOrd="0" presId="urn:microsoft.com/office/officeart/2005/8/layout/default#1"/>
    <dgm:cxn modelId="{8639CF23-8EEE-4825-A158-1DFD7411677E}" type="presParOf" srcId="{01AAF6C6-6FB3-4220-A21B-3890E62685C9}" destId="{AFE42482-8A6E-47C6-873D-308C2ECE152E}" srcOrd="8"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706720-B579-41D7-915F-0DE783F97069}">
      <dsp:nvSpPr>
        <dsp:cNvPr id="0" name=""/>
        <dsp:cNvSpPr/>
      </dsp:nvSpPr>
      <dsp:spPr>
        <a:xfrm>
          <a:off x="856024" y="1532073"/>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856024" y="1532073"/>
        <a:ext cx="1922673" cy="1153604"/>
      </dsp:txXfrm>
    </dsp:sp>
    <dsp:sp modelId="{3F056305-2F54-436A-9428-C1C55BE22E37}">
      <dsp:nvSpPr>
        <dsp:cNvPr id="0" name=""/>
        <dsp:cNvSpPr/>
      </dsp:nvSpPr>
      <dsp:spPr>
        <a:xfrm>
          <a:off x="2115433" y="340308"/>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2115433" y="340308"/>
        <a:ext cx="1922673" cy="1153604"/>
      </dsp:txXfrm>
    </dsp:sp>
    <dsp:sp modelId="{4ABDA43B-C088-47C2-8D44-07EE36C59EEC}">
      <dsp:nvSpPr>
        <dsp:cNvPr id="0" name=""/>
        <dsp:cNvSpPr/>
      </dsp:nvSpPr>
      <dsp:spPr>
        <a:xfrm>
          <a:off x="492" y="1686179"/>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492" y="1686179"/>
        <a:ext cx="1922673" cy="1153604"/>
      </dsp:txXfrm>
    </dsp:sp>
    <dsp:sp modelId="{A0FAAA7E-5C89-4ACF-9D80-FF4A4D4C40CD}">
      <dsp:nvSpPr>
        <dsp:cNvPr id="0" name=""/>
        <dsp:cNvSpPr/>
      </dsp:nvSpPr>
      <dsp:spPr>
        <a:xfrm>
          <a:off x="2115433" y="1686179"/>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2115433" y="1686179"/>
        <a:ext cx="1922673" cy="1153604"/>
      </dsp:txXfrm>
    </dsp:sp>
    <dsp:sp modelId="{AFE42482-8A6E-47C6-873D-308C2ECE152E}">
      <dsp:nvSpPr>
        <dsp:cNvPr id="0" name=""/>
        <dsp:cNvSpPr/>
      </dsp:nvSpPr>
      <dsp:spPr>
        <a:xfrm>
          <a:off x="1057963" y="3032050"/>
          <a:ext cx="1922673" cy="11536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8120" tIns="198120" rIns="198120" bIns="198120" numCol="1" spcCol="1270" anchor="ctr" anchorCtr="0">
          <a:noAutofit/>
        </a:bodyPr>
        <a:lstStyle/>
        <a:p>
          <a:pPr lvl="0" algn="ctr" defTabSz="2311400">
            <a:lnSpc>
              <a:spcPct val="90000"/>
            </a:lnSpc>
            <a:spcBef>
              <a:spcPct val="0"/>
            </a:spcBef>
            <a:spcAft>
              <a:spcPct val="35000"/>
            </a:spcAft>
          </a:pPr>
          <a:endParaRPr lang="en-IN" sz="5200" kern="1200" dirty="0"/>
        </a:p>
      </dsp:txBody>
      <dsp:txXfrm>
        <a:off x="1057963" y="3032050"/>
        <a:ext cx="1922673" cy="1153604"/>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15.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315FA-36B0-4E90-BF0B-AFAF84239474}" type="datetimeFigureOut">
              <a:rPr lang="en-IN" smtClean="0"/>
              <a:pPr/>
              <a:t>11/11/2014</a:t>
            </a:fld>
            <a:endParaRPr lang="en-I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A1ABD4-AD88-4BCC-AFF7-DF8D25D0B86E}" type="slidenum">
              <a:rPr lang="en-IN" smtClean="0"/>
              <a:pPr/>
              <a:t>‹#›</a:t>
            </a:fld>
            <a:endParaRPr lang="en-IN" dirty="0"/>
          </a:p>
        </p:txBody>
      </p:sp>
    </p:spTree>
    <p:extLst>
      <p:ext uri="{BB962C8B-B14F-4D97-AF65-F5344CB8AC3E}">
        <p14:creationId xmlns:p14="http://schemas.microsoft.com/office/powerpoint/2010/main" xmlns="" val="1907850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researchgate.net/author/T+H+Vardaman"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researchgate.net/journal/0005-2086_Avian_Diseases" TargetMode="External"/><Relationship Id="rId4" Type="http://schemas.openxmlformats.org/officeDocument/2006/relationships/hyperlink" Target="https://www.researchgate.net/author/J+H+Drott"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63820066-5F75-46D6-9023-5A7A64B22BBD}" type="slidenum">
              <a:rPr lang="en-GB"/>
              <a:pPr eaLnBrk="1" hangingPunct="1"/>
              <a:t>14</a:t>
            </a:fld>
            <a:endParaRPr lang="en-GB" dirty="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44588" y="568325"/>
            <a:ext cx="4583112" cy="3436938"/>
          </a:xfrm>
        </p:spPr>
      </p:sp>
      <p:sp>
        <p:nvSpPr>
          <p:cNvPr id="64515"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144588" y="568325"/>
            <a:ext cx="4583112" cy="3436938"/>
          </a:xfrm>
        </p:spPr>
      </p:sp>
      <p:sp>
        <p:nvSpPr>
          <p:cNvPr id="65539"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AA5A4F1E-E844-4992-BA5F-BC856B80CF63}" type="slidenum">
              <a:rPr lang="en-GB"/>
              <a:pPr eaLnBrk="1" hangingPunct="1"/>
              <a:t>16</a:t>
            </a:fld>
            <a:endParaRPr lang="en-GB" dirty="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CCF8CE29-3344-49F0-891C-209D8F7EA8DB}" type="slidenum">
              <a:rPr lang="en-GB"/>
              <a:pPr eaLnBrk="1" hangingPunct="1"/>
              <a:t>17</a:t>
            </a:fld>
            <a:endParaRPr lang="en-GB" dirty="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dirty="0" smtClean="0"/>
              <a:t> </a:t>
            </a:r>
          </a:p>
          <a:p>
            <a:pPr eaLnBrk="1" hangingPunct="1"/>
            <a:r>
              <a:rPr lang="en-US" b="1" dirty="0" smtClean="0"/>
              <a:t>Comparison of Mycoplasma synoviae hemagglutinating antigens by the hemagglutination-inhibition test</a:t>
            </a:r>
            <a:endParaRPr lang="en-US" dirty="0" smtClean="0"/>
          </a:p>
          <a:p>
            <a:pPr eaLnBrk="1" hangingPunct="1"/>
            <a:r>
              <a:rPr lang="en-US" b="1" i="1" dirty="0" smtClean="0"/>
              <a:t>Authors:</a:t>
            </a:r>
            <a:r>
              <a:rPr lang="en-US" i="1" dirty="0" smtClean="0"/>
              <a:t> </a:t>
            </a:r>
            <a:r>
              <a:rPr lang="en-US" b="1" i="1" dirty="0" smtClean="0">
                <a:hlinkClick r:id="rId3"/>
              </a:rPr>
              <a:t>T H Vardaman</a:t>
            </a:r>
            <a:r>
              <a:rPr lang="en-US" i="1" dirty="0" smtClean="0"/>
              <a:t>, </a:t>
            </a:r>
            <a:r>
              <a:rPr lang="en-US" b="1" i="1" dirty="0" smtClean="0">
                <a:hlinkClick r:id="rId4"/>
              </a:rPr>
              <a:t>J H Drott</a:t>
            </a:r>
            <a:endParaRPr lang="en-US" dirty="0" smtClean="0"/>
          </a:p>
          <a:p>
            <a:pPr eaLnBrk="1" hangingPunct="1"/>
            <a:r>
              <a:rPr lang="en-US" b="1" dirty="0" smtClean="0"/>
              <a:t>Impact factor: 1.07, Cited half life: &gt;10.0, Immediacy index: 0.29</a:t>
            </a:r>
          </a:p>
          <a:p>
            <a:pPr eaLnBrk="1" hangingPunct="1"/>
            <a:r>
              <a:rPr lang="en-US" b="1" dirty="0" smtClean="0"/>
              <a:t>Journal: </a:t>
            </a:r>
            <a:r>
              <a:rPr lang="en-US" b="1" dirty="0" smtClean="0">
                <a:hlinkClick r:id="rId5"/>
              </a:rPr>
              <a:t>Avian Diseases</a:t>
            </a:r>
            <a:endParaRPr lang="en-US" dirty="0" smtClean="0"/>
          </a:p>
          <a:p>
            <a:pPr eaLnBrk="1" hangingPunct="1"/>
            <a:r>
              <a:rPr lang="en-US" dirty="0" smtClean="0"/>
              <a:t>Mycoplasma synoviae (MS) strains were isolated from the trachea of hens from MS-positive broiler breeder flocks having progeny condemnations due to airsacculitis. Hemagglutinating (HA) antigens were made from several strains. The HA antigen made from the 95th medium passage of MS FMT strain was compared with that of the standard MS WVU 1853 strain by the hemagglutination-inhibition (HI) test. Sixty-six sera from 10 MS-positive flocks, 4 Mycoplasma gallisepticum (MG)-positive sera, and 7 normal sera were used in the HI test. The geometric mean (GM) HI titer with MS WVU 1853 antigen was 98.69 on 66 sera from 10 MS-positive flocks, whereas the GM HI titer with MS FMT antigen was 226.21.</a:t>
            </a:r>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B8C62D48-821A-45DB-9D7F-CA24480705F8}" type="slidenum">
              <a:rPr lang="en-GB"/>
              <a:pPr eaLnBrk="1" hangingPunct="1"/>
              <a:t>18</a:t>
            </a:fld>
            <a:endParaRPr lang="en-GB" dirty="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380EC908-97E6-4B6C-A75E-2F247313B328}" type="slidenum">
              <a:rPr lang="en-GB"/>
              <a:pPr eaLnBrk="1" hangingPunct="1"/>
              <a:t>19</a:t>
            </a:fld>
            <a:endParaRPr lang="en-GB" dirty="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5527DF9E-E62C-48AE-A142-B6D05D310754}" type="slidenum">
              <a:rPr lang="en-GB"/>
              <a:pPr eaLnBrk="1" hangingPunct="1"/>
              <a:t>20</a:t>
            </a:fld>
            <a:endParaRPr lang="en-GB"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B6C8244E-AA49-4325-946E-90CBEDF2CDC9}" type="slidenum">
              <a:rPr lang="en-GB"/>
              <a:pPr eaLnBrk="1" hangingPunct="1"/>
              <a:t>21</a:t>
            </a:fld>
            <a:endParaRPr lang="en-GB" dirty="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44588" y="568325"/>
            <a:ext cx="4583112" cy="3436938"/>
          </a:xfrm>
        </p:spPr>
      </p:sp>
      <p:sp>
        <p:nvSpPr>
          <p:cNvPr id="62467"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44588" y="568325"/>
            <a:ext cx="4583112" cy="3436938"/>
          </a:xfrm>
        </p:spPr>
      </p:sp>
      <p:sp>
        <p:nvSpPr>
          <p:cNvPr id="63491" name="Rectangle 3" descr="Narrow vertical"/>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B96617DF-93D1-4BA2-8064-14C0C7CE0DDD}"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411123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85ACF628-2963-4CE7-A419-E60D131EECEF}"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003204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5D3CC86E-2A18-4BB9-9C20-9B13FEBF4305}"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756092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C6D1ACB6-619B-4CFC-B0CB-0228306C5F4C}" type="datetime1">
              <a:rPr lang="en-IN" smtClean="0"/>
              <a:pPr>
                <a:defRPr/>
              </a:pPr>
              <a:t>11/11/2014</a:t>
            </a:fld>
            <a:endParaRPr lang="en-IN" dirty="0"/>
          </a:p>
        </p:txBody>
      </p:sp>
      <p:sp>
        <p:nvSpPr>
          <p:cNvPr id="6" name="Rectangle 5"/>
          <p:cNvSpPr>
            <a:spLocks noGrp="1" noChangeArrowheads="1"/>
          </p:cNvSpPr>
          <p:nvPr>
            <p:ph type="ftr" sz="quarter" idx="11"/>
          </p:nvPr>
        </p:nvSpPr>
        <p:spPr>
          <a:ln/>
        </p:spPr>
        <p:txBody>
          <a:bodyPr/>
          <a:lstStyle>
            <a:lvl1pPr>
              <a:defRPr/>
            </a:lvl1pPr>
          </a:lstStyle>
          <a:p>
            <a:pPr>
              <a:defRPr/>
            </a:pPr>
            <a:r>
              <a:rPr lang="en-IN" dirty="0"/>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FAB58797-DC62-4008-A1C4-E544BA4C462A}" type="slidenum">
              <a:rPr lang="en-IN"/>
              <a:pPr>
                <a:defRPr/>
              </a:pPr>
              <a:t>‹#›</a:t>
            </a:fld>
            <a:endParaRPr lang="en-IN" dirty="0"/>
          </a:p>
        </p:txBody>
      </p:sp>
    </p:spTree>
    <p:extLst>
      <p:ext uri="{BB962C8B-B14F-4D97-AF65-F5344CB8AC3E}">
        <p14:creationId xmlns:p14="http://schemas.microsoft.com/office/powerpoint/2010/main" xmlns="" val="2410696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E79F9D0-A84A-4AF8-99B3-FDF402130C43}" type="datetime1">
              <a:rPr lang="en-IN" smtClean="0"/>
              <a:pPr>
                <a:defRPr/>
              </a:pPr>
              <a:t>11/11/2014</a:t>
            </a:fld>
            <a:endParaRPr lang="en-IN" dirty="0"/>
          </a:p>
        </p:txBody>
      </p:sp>
      <p:sp>
        <p:nvSpPr>
          <p:cNvPr id="6" name="Rectangle 5"/>
          <p:cNvSpPr>
            <a:spLocks noGrp="1" noChangeArrowheads="1"/>
          </p:cNvSpPr>
          <p:nvPr>
            <p:ph type="ftr" sz="quarter" idx="11"/>
          </p:nvPr>
        </p:nvSpPr>
        <p:spPr>
          <a:ln/>
        </p:spPr>
        <p:txBody>
          <a:bodyPr/>
          <a:lstStyle>
            <a:lvl1pPr>
              <a:defRPr/>
            </a:lvl1pPr>
          </a:lstStyle>
          <a:p>
            <a:pPr>
              <a:defRPr/>
            </a:pPr>
            <a:r>
              <a:rPr lang="en-IN" dirty="0"/>
              <a:t>Dr.T.V.Rao MD</a:t>
            </a:r>
          </a:p>
        </p:txBody>
      </p:sp>
      <p:sp>
        <p:nvSpPr>
          <p:cNvPr id="7" name="Rectangle 6"/>
          <p:cNvSpPr>
            <a:spLocks noGrp="1" noChangeArrowheads="1"/>
          </p:cNvSpPr>
          <p:nvPr>
            <p:ph type="sldNum" sz="quarter" idx="12"/>
          </p:nvPr>
        </p:nvSpPr>
        <p:spPr>
          <a:ln/>
        </p:spPr>
        <p:txBody>
          <a:bodyPr/>
          <a:lstStyle>
            <a:lvl1pPr>
              <a:defRPr/>
            </a:lvl1pPr>
          </a:lstStyle>
          <a:p>
            <a:pPr>
              <a:defRPr/>
            </a:pPr>
            <a:fld id="{A3A8BDC3-9D10-404F-A947-DF954F01C608}" type="slidenum">
              <a:rPr lang="en-IN"/>
              <a:pPr>
                <a:defRPr/>
              </a:pPr>
              <a:t>‹#›</a:t>
            </a:fld>
            <a:endParaRPr lang="en-IN" dirty="0"/>
          </a:p>
        </p:txBody>
      </p:sp>
    </p:spTree>
    <p:extLst>
      <p:ext uri="{BB962C8B-B14F-4D97-AF65-F5344CB8AC3E}">
        <p14:creationId xmlns:p14="http://schemas.microsoft.com/office/powerpoint/2010/main" xmlns="" val="3818491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Rectangle 4"/>
          <p:cNvSpPr>
            <a:spLocks noGrp="1" noChangeArrowheads="1"/>
          </p:cNvSpPr>
          <p:nvPr>
            <p:ph type="dt" sz="half" idx="10"/>
          </p:nvPr>
        </p:nvSpPr>
        <p:spPr>
          <a:ln/>
        </p:spPr>
        <p:txBody>
          <a:bodyPr/>
          <a:lstStyle>
            <a:lvl1pPr>
              <a:defRPr/>
            </a:lvl1pPr>
          </a:lstStyle>
          <a:p>
            <a:pPr>
              <a:defRPr/>
            </a:pPr>
            <a:fld id="{2603D5C6-95CE-48BA-B17A-F763C812D9A4}" type="datetime1">
              <a:rPr lang="en-IN" smtClean="0"/>
              <a:pPr>
                <a:defRPr/>
              </a:pPr>
              <a:t>11/11/2014</a:t>
            </a:fld>
            <a:endParaRPr lang="en-GB" dirty="0"/>
          </a:p>
        </p:txBody>
      </p:sp>
      <p:sp>
        <p:nvSpPr>
          <p:cNvPr id="7" name="Rectangle 5"/>
          <p:cNvSpPr>
            <a:spLocks noGrp="1" noChangeArrowheads="1"/>
          </p:cNvSpPr>
          <p:nvPr>
            <p:ph type="ftr" sz="quarter" idx="11"/>
          </p:nvPr>
        </p:nvSpPr>
        <p:spPr>
          <a:ln/>
        </p:spPr>
        <p:txBody>
          <a:bodyPr/>
          <a:lstStyle>
            <a:lvl1pPr>
              <a:defRPr/>
            </a:lvl1pPr>
          </a:lstStyle>
          <a:p>
            <a:pPr>
              <a:defRPr/>
            </a:pPr>
            <a:r>
              <a:rPr lang="en-GB" smtClean="0"/>
              <a:t>Dr.T.V.Rao MD</a:t>
            </a:r>
            <a:endParaRPr lang="en-GB" dirty="0"/>
          </a:p>
        </p:txBody>
      </p:sp>
      <p:sp>
        <p:nvSpPr>
          <p:cNvPr id="8" name="Rectangle 6"/>
          <p:cNvSpPr>
            <a:spLocks noGrp="1" noChangeArrowheads="1"/>
          </p:cNvSpPr>
          <p:nvPr>
            <p:ph type="sldNum" sz="quarter" idx="12"/>
          </p:nvPr>
        </p:nvSpPr>
        <p:spPr>
          <a:ln/>
        </p:spPr>
        <p:txBody>
          <a:bodyPr/>
          <a:lstStyle>
            <a:lvl1pPr>
              <a:defRPr/>
            </a:lvl1pPr>
          </a:lstStyle>
          <a:p>
            <a:pPr>
              <a:defRPr/>
            </a:pPr>
            <a:fld id="{406EE579-1037-489C-A5CB-029D2DF83ABB}" type="slidenum">
              <a:rPr lang="en-GB"/>
              <a:pPr>
                <a:defRPr/>
              </a:pPr>
              <a:t>‹#›</a:t>
            </a:fld>
            <a:endParaRPr lang="en-GB" dirty="0"/>
          </a:p>
        </p:txBody>
      </p:sp>
    </p:spTree>
    <p:extLst>
      <p:ext uri="{BB962C8B-B14F-4D97-AF65-F5344CB8AC3E}">
        <p14:creationId xmlns:p14="http://schemas.microsoft.com/office/powerpoint/2010/main" xmlns="" val="4066372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IN"/>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4"/>
          <p:cNvSpPr>
            <a:spLocks noGrp="1" noChangeArrowheads="1"/>
          </p:cNvSpPr>
          <p:nvPr>
            <p:ph type="dt" sz="half" idx="10"/>
          </p:nvPr>
        </p:nvSpPr>
        <p:spPr>
          <a:ln/>
        </p:spPr>
        <p:txBody>
          <a:bodyPr/>
          <a:lstStyle>
            <a:lvl1pPr>
              <a:defRPr/>
            </a:lvl1pPr>
          </a:lstStyle>
          <a:p>
            <a:pPr>
              <a:defRPr/>
            </a:pPr>
            <a:fld id="{21BEC9A0-3D40-4C08-851F-6E8A8D7362EE}" type="datetime1">
              <a:rPr lang="en-IN" smtClean="0"/>
              <a:pPr>
                <a:defRPr/>
              </a:pPr>
              <a:t>11/11/2014</a:t>
            </a:fld>
            <a:endParaRPr lang="en-GB" dirty="0"/>
          </a:p>
        </p:txBody>
      </p:sp>
      <p:sp>
        <p:nvSpPr>
          <p:cNvPr id="8" name="Rectangle 5"/>
          <p:cNvSpPr>
            <a:spLocks noGrp="1" noChangeArrowheads="1"/>
          </p:cNvSpPr>
          <p:nvPr>
            <p:ph type="ftr" sz="quarter" idx="11"/>
          </p:nvPr>
        </p:nvSpPr>
        <p:spPr>
          <a:ln/>
        </p:spPr>
        <p:txBody>
          <a:bodyPr/>
          <a:lstStyle>
            <a:lvl1pPr>
              <a:defRPr/>
            </a:lvl1pPr>
          </a:lstStyle>
          <a:p>
            <a:pPr>
              <a:defRPr/>
            </a:pPr>
            <a:r>
              <a:rPr lang="en-GB" smtClean="0"/>
              <a:t>Dr.T.V.Rao MD</a:t>
            </a:r>
            <a:endParaRPr lang="en-GB" dirty="0"/>
          </a:p>
        </p:txBody>
      </p:sp>
      <p:sp>
        <p:nvSpPr>
          <p:cNvPr id="9" name="Rectangle 6"/>
          <p:cNvSpPr>
            <a:spLocks noGrp="1" noChangeArrowheads="1"/>
          </p:cNvSpPr>
          <p:nvPr>
            <p:ph type="sldNum" sz="quarter" idx="12"/>
          </p:nvPr>
        </p:nvSpPr>
        <p:spPr>
          <a:ln/>
        </p:spPr>
        <p:txBody>
          <a:bodyPr/>
          <a:lstStyle>
            <a:lvl1pPr>
              <a:defRPr/>
            </a:lvl1pPr>
          </a:lstStyle>
          <a:p>
            <a:pPr>
              <a:defRPr/>
            </a:pPr>
            <a:fld id="{B1654882-474A-4445-B117-16A4B6391950}" type="slidenum">
              <a:rPr lang="en-GB"/>
              <a:pPr>
                <a:defRPr/>
              </a:pPr>
              <a:t>‹#›</a:t>
            </a:fld>
            <a:endParaRPr lang="en-GB" dirty="0"/>
          </a:p>
        </p:txBody>
      </p:sp>
    </p:spTree>
    <p:extLst>
      <p:ext uri="{BB962C8B-B14F-4D97-AF65-F5344CB8AC3E}">
        <p14:creationId xmlns:p14="http://schemas.microsoft.com/office/powerpoint/2010/main" xmlns="" val="2134697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9CB64138-C08F-425A-85D3-220A94D2E186}"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23527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FBCFF9-B310-4A42-853B-AE80DFDA312D}" type="datetime1">
              <a:rPr lang="en-IN" smtClean="0"/>
              <a:pPr/>
              <a:t>11/11/2014</a:t>
            </a:fld>
            <a:endParaRPr lang="en-IN" dirty="0"/>
          </a:p>
        </p:txBody>
      </p:sp>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851801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8A059A00-C8D6-4348-96F2-C5548AE0D7AC}"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4183868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ACD8BB66-C4E2-400C-8337-932FC460E2EA}" type="datetime1">
              <a:rPr lang="en-IN" smtClean="0"/>
              <a:pPr/>
              <a:t>11/11/2014</a:t>
            </a:fld>
            <a:endParaRPr lang="en-IN" dirty="0"/>
          </a:p>
        </p:txBody>
      </p:sp>
      <p:sp>
        <p:nvSpPr>
          <p:cNvPr id="8" name="Footer Placeholder 7"/>
          <p:cNvSpPr>
            <a:spLocks noGrp="1"/>
          </p:cNvSpPr>
          <p:nvPr>
            <p:ph type="ftr" sz="quarter" idx="11"/>
          </p:nvPr>
        </p:nvSpPr>
        <p:spPr/>
        <p:txBody>
          <a:bodyPr/>
          <a:lstStyle/>
          <a:p>
            <a:r>
              <a:rPr lang="en-IN" smtClean="0"/>
              <a:t>Dr.T.V.Rao MD</a:t>
            </a:r>
            <a:endParaRPr lang="en-IN" dirty="0"/>
          </a:p>
        </p:txBody>
      </p:sp>
      <p:sp>
        <p:nvSpPr>
          <p:cNvPr id="9" name="Slide Number Placeholder 8"/>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991258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3D4E94C5-DBFD-4995-BB8F-7223F4CE3AAC}" type="datetime1">
              <a:rPr lang="en-IN" smtClean="0"/>
              <a:pPr/>
              <a:t>11/11/2014</a:t>
            </a:fld>
            <a:endParaRPr lang="en-IN"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216040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426B70-4ADD-4C85-9FB2-6C482E59602F}" type="datetime1">
              <a:rPr lang="en-IN" smtClean="0"/>
              <a:pPr/>
              <a:t>11/11/2014</a:t>
            </a:fld>
            <a:endParaRPr lang="en-IN" dirty="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304676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CBFCBE-8B72-4E0B-A2E6-809F852440A4}"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625530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AF0F4A-440A-4B6D-8749-FB9B4B8A9AD0}" type="datetime1">
              <a:rPr lang="en-IN" smtClean="0"/>
              <a:pPr/>
              <a:t>11/11/2014</a:t>
            </a:fld>
            <a:endParaRPr lang="en-IN" dirty="0"/>
          </a:p>
        </p:txBody>
      </p:sp>
      <p:sp>
        <p:nvSpPr>
          <p:cNvPr id="6" name="Footer Placeholder 5"/>
          <p:cNvSpPr>
            <a:spLocks noGrp="1"/>
          </p:cNvSpPr>
          <p:nvPr>
            <p:ph type="ftr" sz="quarter" idx="11"/>
          </p:nvPr>
        </p:nvSpPr>
        <p:spPr/>
        <p:txBody>
          <a:bodyPr/>
          <a:lstStyle/>
          <a:p>
            <a:r>
              <a:rPr lang="en-IN" smtClean="0"/>
              <a:t>Dr.T.V.Rao MD</a:t>
            </a:r>
            <a:endParaRPr lang="en-IN" dirty="0"/>
          </a:p>
        </p:txBody>
      </p:sp>
      <p:sp>
        <p:nvSpPr>
          <p:cNvPr id="7" name="Slide Number Placeholder 6"/>
          <p:cNvSpPr>
            <a:spLocks noGrp="1"/>
          </p:cNvSpPr>
          <p:nvPr>
            <p:ph type="sldNum" sz="quarter" idx="12"/>
          </p:nvPr>
        </p:nvSpPr>
        <p:spPr/>
        <p:txBody>
          <a:body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1652925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AA9301-6A21-4B04-885C-8B486ADC2291}" type="datetime1">
              <a:rPr lang="en-IN" smtClean="0"/>
              <a:pPr/>
              <a:t>11/11/2014</a:t>
            </a:fld>
            <a:endParaRPr lang="en-IN"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smtClean="0"/>
              <a:t>Dr.T.V.Rao MD</a:t>
            </a:r>
            <a:endParaRPr lang="en-IN"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34FDA-8676-4B42-AF1F-262FC450DB00}" type="slidenum">
              <a:rPr lang="en-IN" smtClean="0"/>
              <a:pPr/>
              <a:t>‹#›</a:t>
            </a:fld>
            <a:endParaRPr lang="en-IN" dirty="0"/>
          </a:p>
        </p:txBody>
      </p:sp>
    </p:spTree>
    <p:extLst>
      <p:ext uri="{BB962C8B-B14F-4D97-AF65-F5344CB8AC3E}">
        <p14:creationId xmlns:p14="http://schemas.microsoft.com/office/powerpoint/2010/main" xmlns="" val="3058450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4" r:id="rId14"/>
    <p:sldLayoutId id="2147483665" r:id="rId15"/>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http://virology-online.com/general/CFT.gif" TargetMode="External"/><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6.xml"/><Relationship Id="rId7" Type="http://schemas.openxmlformats.org/officeDocument/2006/relationships/oleObject" Target="../embeddings/oleObject7.bin"/><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56793"/>
            <a:ext cx="7772400" cy="2043658"/>
          </a:xfrm>
        </p:spPr>
        <p:txBody>
          <a:bodyPr>
            <a:noAutofit/>
          </a:bodyPr>
          <a:lstStyle/>
          <a:p>
            <a:r>
              <a:rPr lang="en-IN" b="1" dirty="0" smtClean="0">
                <a:solidFill>
                  <a:srgbClr val="FF0000"/>
                </a:solidFill>
              </a:rPr>
              <a:t>Antigen and Antibody </a:t>
            </a:r>
            <a:br>
              <a:rPr lang="en-IN" b="1" dirty="0" smtClean="0">
                <a:solidFill>
                  <a:srgbClr val="FF0000"/>
                </a:solidFill>
              </a:rPr>
            </a:br>
            <a:r>
              <a:rPr lang="en-IN" b="1" dirty="0" smtClean="0">
                <a:solidFill>
                  <a:srgbClr val="FF0000"/>
                </a:solidFill>
              </a:rPr>
              <a:t>Reactions</a:t>
            </a:r>
            <a:br>
              <a:rPr lang="en-IN" b="1" dirty="0" smtClean="0">
                <a:solidFill>
                  <a:srgbClr val="FF0000"/>
                </a:solidFill>
              </a:rPr>
            </a:br>
            <a:r>
              <a:rPr lang="en-IN" sz="6000" b="1" dirty="0" smtClean="0">
                <a:solidFill>
                  <a:srgbClr val="002060"/>
                </a:solidFill>
              </a:rPr>
              <a:t>Agglutination Tests </a:t>
            </a:r>
            <a:br>
              <a:rPr lang="en-IN" sz="6000" b="1" dirty="0" smtClean="0">
                <a:solidFill>
                  <a:srgbClr val="002060"/>
                </a:solidFill>
              </a:rPr>
            </a:br>
            <a:r>
              <a:rPr lang="en-IN" sz="3600" b="1" dirty="0" smtClean="0">
                <a:solidFill>
                  <a:srgbClr val="00B050"/>
                </a:solidFill>
              </a:rPr>
              <a:t>Dr.T.V.Rao MD</a:t>
            </a:r>
            <a:r>
              <a:rPr lang="en-IN" sz="4000" b="1" dirty="0" smtClean="0">
                <a:solidFill>
                  <a:srgbClr val="FF0000"/>
                </a:solidFill>
              </a:rPr>
              <a:t/>
            </a:r>
            <a:br>
              <a:rPr lang="en-IN" sz="4000" b="1" dirty="0" smtClean="0">
                <a:solidFill>
                  <a:srgbClr val="FF0000"/>
                </a:solidFill>
              </a:rPr>
            </a:br>
            <a:endParaRPr lang="en-IN" sz="2800" b="1" dirty="0">
              <a:solidFill>
                <a:srgbClr val="FF0000"/>
              </a:solidFill>
            </a:endParaRPr>
          </a:p>
        </p:txBody>
      </p:sp>
      <p:sp>
        <p:nvSpPr>
          <p:cNvPr id="3" name="Subtitle 2"/>
          <p:cNvSpPr>
            <a:spLocks noGrp="1"/>
          </p:cNvSpPr>
          <p:nvPr>
            <p:ph type="subTitle" idx="1"/>
          </p:nvPr>
        </p:nvSpPr>
        <p:spPr/>
        <p:txBody>
          <a:bodyPr/>
          <a:lstStyle/>
          <a:p>
            <a:endParaRPr lang="en-IN" dirty="0"/>
          </a:p>
        </p:txBody>
      </p:sp>
      <p:pic>
        <p:nvPicPr>
          <p:cNvPr id="4" name="Picture 8" descr="test%20tubes%20animated"/>
          <p:cNvPicPr>
            <a:picLocks noChangeAspect="1" noChangeArrowheads="1" noCrop="1"/>
          </p:cNvPicPr>
          <p:nvPr/>
        </p:nvPicPr>
        <p:blipFill>
          <a:blip r:embed="rId2">
            <a:extLst>
              <a:ext uri="{28A0092B-C50C-407E-A947-70E740481C1C}">
                <a14:useLocalDpi xmlns:a14="http://schemas.microsoft.com/office/drawing/2010/main" xmlns="" val="0"/>
              </a:ext>
            </a:extLst>
          </a:blip>
          <a:srcRect/>
          <a:stretch>
            <a:fillRect/>
          </a:stretch>
        </p:blipFill>
        <p:spPr bwMode="auto">
          <a:xfrm>
            <a:off x="3041616" y="3751332"/>
            <a:ext cx="3024336" cy="1951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Footer Placeholder 4"/>
          <p:cNvSpPr>
            <a:spLocks noGrp="1"/>
          </p:cNvSpPr>
          <p:nvPr>
            <p:ph type="ftr" sz="quarter" idx="11"/>
          </p:nvPr>
        </p:nvSpPr>
        <p:spPr/>
        <p:txBody>
          <a:bodyPr/>
          <a:lstStyle/>
          <a:p>
            <a:r>
              <a:rPr lang="en-IN" smtClean="0"/>
              <a:t>Dr.T.V.Rao MD</a:t>
            </a:r>
            <a:endParaRPr lang="en-IN" dirty="0"/>
          </a:p>
        </p:txBody>
      </p:sp>
      <p:sp>
        <p:nvSpPr>
          <p:cNvPr id="6" name="Slide Number Placeholder 5"/>
          <p:cNvSpPr>
            <a:spLocks noGrp="1"/>
          </p:cNvSpPr>
          <p:nvPr>
            <p:ph type="sldNum" sz="quarter" idx="12"/>
          </p:nvPr>
        </p:nvSpPr>
        <p:spPr/>
        <p:txBody>
          <a:bodyPr/>
          <a:lstStyle/>
          <a:p>
            <a:fld id="{A8B34FDA-8676-4B42-AF1F-262FC450DB00}" type="slidenum">
              <a:rPr lang="en-IN" smtClean="0"/>
              <a:pPr/>
              <a:t>1</a:t>
            </a:fld>
            <a:endParaRPr lang="en-IN" dirty="0"/>
          </a:p>
        </p:txBody>
      </p:sp>
    </p:spTree>
    <p:extLst>
      <p:ext uri="{BB962C8B-B14F-4D97-AF65-F5344CB8AC3E}">
        <p14:creationId xmlns:p14="http://schemas.microsoft.com/office/powerpoint/2010/main" xmlns="" val="1221972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09600" y="381000"/>
            <a:ext cx="7778824" cy="533400"/>
          </a:xfrm>
        </p:spPr>
        <p:txBody>
          <a:bodyPr>
            <a:noAutofit/>
          </a:bodyPr>
          <a:lstStyle/>
          <a:p>
            <a:pPr eaLnBrk="1" hangingPunct="1"/>
            <a:r>
              <a:rPr lang="en-US" altLang="en-US" sz="4000" b="1" u="sng" dirty="0" smtClean="0">
                <a:solidFill>
                  <a:srgbClr val="FF0000"/>
                </a:solidFill>
              </a:rPr>
              <a:t>Components of CFT</a:t>
            </a:r>
          </a:p>
        </p:txBody>
      </p:sp>
      <p:sp>
        <p:nvSpPr>
          <p:cNvPr id="7171" name="Rectangle 3"/>
          <p:cNvSpPr>
            <a:spLocks noGrp="1" noChangeArrowheads="1"/>
          </p:cNvSpPr>
          <p:nvPr>
            <p:ph type="body" idx="1"/>
          </p:nvPr>
        </p:nvSpPr>
        <p:spPr>
          <a:xfrm>
            <a:off x="228600" y="1066800"/>
            <a:ext cx="8610600" cy="5410200"/>
          </a:xfrm>
        </p:spPr>
        <p:txBody>
          <a:bodyPr/>
          <a:lstStyle/>
          <a:p>
            <a:pPr eaLnBrk="1" hangingPunct="1">
              <a:lnSpc>
                <a:spcPct val="80000"/>
              </a:lnSpc>
              <a:buFont typeface="Wingdings" pitchFamily="2" charset="2"/>
              <a:buNone/>
            </a:pPr>
            <a:r>
              <a:rPr lang="en-US" altLang="en-US" sz="2400" b="1" u="sng" smtClean="0"/>
              <a:t>Test System</a:t>
            </a:r>
          </a:p>
          <a:p>
            <a:pPr eaLnBrk="1" hangingPunct="1">
              <a:lnSpc>
                <a:spcPct val="80000"/>
              </a:lnSpc>
            </a:pPr>
            <a:r>
              <a:rPr lang="en-US" altLang="en-US" sz="2400" b="1" smtClean="0"/>
              <a:t>Antigen:</a:t>
            </a:r>
            <a:r>
              <a:rPr lang="en-US" altLang="en-US" sz="2400" smtClean="0"/>
              <a:t> It may be soluble or particulate.</a:t>
            </a:r>
          </a:p>
          <a:p>
            <a:pPr eaLnBrk="1" hangingPunct="1">
              <a:lnSpc>
                <a:spcPct val="80000"/>
              </a:lnSpc>
            </a:pPr>
            <a:endParaRPr lang="en-US" altLang="en-US" sz="900" smtClean="0"/>
          </a:p>
          <a:p>
            <a:pPr eaLnBrk="1" hangingPunct="1">
              <a:lnSpc>
                <a:spcPct val="80000"/>
              </a:lnSpc>
            </a:pPr>
            <a:r>
              <a:rPr lang="en-US" altLang="en-US" sz="2400" b="1" smtClean="0"/>
              <a:t>Antibody: </a:t>
            </a:r>
            <a:r>
              <a:rPr lang="en-US" altLang="en-US" sz="2400" smtClean="0"/>
              <a:t>Human serum (May or may not contain Antibody towards specific Antigen)</a:t>
            </a:r>
          </a:p>
          <a:p>
            <a:pPr eaLnBrk="1" hangingPunct="1">
              <a:lnSpc>
                <a:spcPct val="80000"/>
              </a:lnSpc>
              <a:buFont typeface="Wingdings" pitchFamily="2" charset="2"/>
              <a:buNone/>
            </a:pPr>
            <a:r>
              <a:rPr lang="en-US" altLang="en-US" sz="900" smtClean="0"/>
              <a:t> </a:t>
            </a:r>
            <a:r>
              <a:rPr lang="en-US" altLang="en-US" sz="900" b="1" smtClean="0"/>
              <a:t> </a:t>
            </a:r>
          </a:p>
          <a:p>
            <a:pPr eaLnBrk="1" hangingPunct="1">
              <a:lnSpc>
                <a:spcPct val="80000"/>
              </a:lnSpc>
            </a:pPr>
            <a:r>
              <a:rPr lang="en-US" altLang="en-US" sz="2400" b="1" smtClean="0"/>
              <a:t>Complement:</a:t>
            </a:r>
            <a:r>
              <a:rPr lang="en-US" altLang="en-US" sz="2400" smtClean="0"/>
              <a:t> It is pooled serum obtained from 4 to 5 guinea pigs. It should be fresh or specially preserved as the complement activity is heat labile (stored at -30 °C in small fractions). The complement activity should be initially standardized before using in the test.</a:t>
            </a:r>
          </a:p>
          <a:p>
            <a:pPr eaLnBrk="1" hangingPunct="1">
              <a:lnSpc>
                <a:spcPct val="80000"/>
              </a:lnSpc>
            </a:pPr>
            <a:endParaRPr lang="en-US" altLang="en-US" sz="900" smtClean="0"/>
          </a:p>
          <a:p>
            <a:pPr eaLnBrk="1" hangingPunct="1">
              <a:lnSpc>
                <a:spcPct val="80000"/>
              </a:lnSpc>
              <a:buFont typeface="Wingdings" pitchFamily="2" charset="2"/>
              <a:buNone/>
            </a:pPr>
            <a:r>
              <a:rPr lang="en-US" altLang="en-US" sz="2400" b="1" u="sng" smtClean="0"/>
              <a:t>Indicator System (Haemolytic system)</a:t>
            </a:r>
          </a:p>
          <a:p>
            <a:pPr eaLnBrk="1" hangingPunct="1">
              <a:lnSpc>
                <a:spcPct val="80000"/>
              </a:lnSpc>
            </a:pPr>
            <a:r>
              <a:rPr lang="en-US" altLang="en-US" sz="2400" b="1" smtClean="0"/>
              <a:t>Erythrocytes: </a:t>
            </a:r>
            <a:r>
              <a:rPr lang="en-US" altLang="en-US" sz="2400" smtClean="0"/>
              <a:t>Sheep RBC</a:t>
            </a:r>
          </a:p>
          <a:p>
            <a:pPr eaLnBrk="1" hangingPunct="1">
              <a:lnSpc>
                <a:spcPct val="80000"/>
              </a:lnSpc>
            </a:pPr>
            <a:endParaRPr lang="en-US" altLang="en-US" sz="900" smtClean="0"/>
          </a:p>
          <a:p>
            <a:pPr eaLnBrk="1" hangingPunct="1">
              <a:lnSpc>
                <a:spcPct val="80000"/>
              </a:lnSpc>
            </a:pPr>
            <a:r>
              <a:rPr lang="en-US" altLang="en-US" sz="2400" b="1" smtClean="0"/>
              <a:t>Amboceptor (Hemolysin):</a:t>
            </a:r>
            <a:r>
              <a:rPr lang="en-US" altLang="en-US" sz="2400" smtClean="0"/>
              <a:t> Rabbit antibody to sheep red cells prepared by inoculating sheep erythrocytes into rabbit under standard immunization protocol.</a:t>
            </a:r>
          </a:p>
        </p:txBody>
      </p:sp>
    </p:spTree>
    <p:extLst>
      <p:ext uri="{BB962C8B-B14F-4D97-AF65-F5344CB8AC3E}">
        <p14:creationId xmlns:p14="http://schemas.microsoft.com/office/powerpoint/2010/main" xmlns="" val="39341644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304800"/>
            <a:ext cx="8511480" cy="715963"/>
          </a:xfrm>
        </p:spPr>
        <p:txBody>
          <a:bodyPr>
            <a:noAutofit/>
          </a:bodyPr>
          <a:lstStyle/>
          <a:p>
            <a:pPr eaLnBrk="1" hangingPunct="1"/>
            <a:r>
              <a:rPr lang="en-US" altLang="en-US" sz="4800" b="1" u="sng" dirty="0" smtClean="0">
                <a:solidFill>
                  <a:srgbClr val="FF0000"/>
                </a:solidFill>
              </a:rPr>
              <a:t>Positive Test</a:t>
            </a:r>
          </a:p>
        </p:txBody>
      </p:sp>
      <p:sp>
        <p:nvSpPr>
          <p:cNvPr id="8195" name="Rectangle 3"/>
          <p:cNvSpPr>
            <a:spLocks noGrp="1" noChangeArrowheads="1"/>
          </p:cNvSpPr>
          <p:nvPr>
            <p:ph type="body" idx="1"/>
          </p:nvPr>
        </p:nvSpPr>
        <p:spPr>
          <a:xfrm>
            <a:off x="190500" y="1052736"/>
            <a:ext cx="8610600" cy="5410200"/>
          </a:xfrm>
        </p:spPr>
        <p:txBody>
          <a:bodyPr/>
          <a:lstStyle/>
          <a:p>
            <a:pPr eaLnBrk="1" hangingPunct="1"/>
            <a:endParaRPr lang="en-US" altLang="en-US" sz="2400" b="1" smtClean="0"/>
          </a:p>
          <a:p>
            <a:pPr eaLnBrk="1" hangingPunct="1"/>
            <a:r>
              <a:rPr lang="en-US" altLang="en-US" sz="2400" b="1" smtClean="0"/>
              <a:t>Step 1:</a:t>
            </a:r>
            <a:endParaRPr lang="en-US" altLang="en-US" sz="2400" smtClean="0"/>
          </a:p>
          <a:p>
            <a:pPr eaLnBrk="1" hangingPunct="1">
              <a:buFont typeface="Wingdings" pitchFamily="2" charset="2"/>
              <a:buNone/>
            </a:pPr>
            <a:r>
              <a:rPr lang="en-US" altLang="en-US" smtClean="0"/>
              <a:t>			     		   </a:t>
            </a:r>
            <a:r>
              <a:rPr lang="en-US" altLang="en-US" sz="2000" smtClean="0"/>
              <a:t>At 37°C</a:t>
            </a:r>
          </a:p>
          <a:p>
            <a:pPr eaLnBrk="1" hangingPunct="1">
              <a:buFont typeface="Wingdings" pitchFamily="2" charset="2"/>
              <a:buNone/>
            </a:pPr>
            <a:r>
              <a:rPr lang="en-US" altLang="en-US" sz="2000" smtClean="0"/>
              <a:t>Antigen + Antibody + Complement 	          Complement gets fixed</a:t>
            </a:r>
          </a:p>
          <a:p>
            <a:pPr eaLnBrk="1" hangingPunct="1">
              <a:buFont typeface="Wingdings" pitchFamily="2" charset="2"/>
              <a:buNone/>
            </a:pPr>
            <a:r>
              <a:rPr lang="en-US" altLang="en-US" sz="2000" smtClean="0"/>
              <a:t>	 	  (from serum)</a:t>
            </a:r>
            <a:r>
              <a:rPr lang="en-US" altLang="en-US" sz="1800" smtClean="0"/>
              <a:t>	</a:t>
            </a:r>
            <a:r>
              <a:rPr lang="en-US" altLang="en-US" sz="2000" smtClean="0"/>
              <a:t>	     1 Hour</a:t>
            </a:r>
          </a:p>
          <a:p>
            <a:pPr eaLnBrk="1" hangingPunct="1">
              <a:buFont typeface="Wingdings" pitchFamily="2" charset="2"/>
              <a:buNone/>
            </a:pPr>
            <a:r>
              <a:rPr lang="en-US" altLang="en-US" sz="2000" smtClean="0"/>
              <a:t>             </a:t>
            </a:r>
            <a:r>
              <a:rPr lang="en-US" altLang="en-US" sz="2800" b="1" baseline="-25000" smtClean="0"/>
              <a:t>                              </a:t>
            </a:r>
            <a:endParaRPr lang="en-US" altLang="en-US" sz="2800" b="1" smtClean="0"/>
          </a:p>
          <a:p>
            <a:pPr eaLnBrk="1" hangingPunct="1"/>
            <a:r>
              <a:rPr lang="en-US" altLang="en-US" sz="2400" b="1" smtClean="0"/>
              <a:t>Step 2:</a:t>
            </a:r>
            <a:endParaRPr lang="en-US" altLang="en-US" sz="2400" smtClean="0"/>
          </a:p>
          <a:p>
            <a:pPr eaLnBrk="1" hangingPunct="1">
              <a:buFont typeface="Wingdings" pitchFamily="2" charset="2"/>
              <a:buNone/>
            </a:pPr>
            <a:r>
              <a:rPr lang="en-US" altLang="en-US" sz="2400" smtClean="0"/>
              <a:t>						             </a:t>
            </a:r>
            <a:r>
              <a:rPr lang="en-US" altLang="en-US" sz="2000" smtClean="0"/>
              <a:t>At 37°C</a:t>
            </a:r>
          </a:p>
          <a:p>
            <a:pPr eaLnBrk="1" hangingPunct="1">
              <a:buFont typeface="Wingdings" pitchFamily="2" charset="2"/>
              <a:buNone/>
            </a:pPr>
            <a:r>
              <a:rPr lang="en-US" altLang="en-US" sz="2000" smtClean="0"/>
              <a:t>Fixed Complement complex + Haemolytic system               No Haemolysis</a:t>
            </a:r>
          </a:p>
          <a:p>
            <a:pPr eaLnBrk="1" hangingPunct="1">
              <a:buFont typeface="Wingdings" pitchFamily="2" charset="2"/>
              <a:buNone/>
            </a:pPr>
            <a:r>
              <a:rPr lang="en-US" altLang="en-US" sz="2000" smtClean="0"/>
              <a:t>		       			    	              1 Hour     (</a:t>
            </a:r>
            <a:r>
              <a:rPr lang="en-US" altLang="en-US" sz="2000" u="sng" smtClean="0"/>
              <a:t>Test Positive)</a:t>
            </a:r>
          </a:p>
        </p:txBody>
      </p:sp>
      <p:sp>
        <p:nvSpPr>
          <p:cNvPr id="8196" name="Line 4"/>
          <p:cNvSpPr>
            <a:spLocks noChangeShapeType="1"/>
          </p:cNvSpPr>
          <p:nvPr/>
        </p:nvSpPr>
        <p:spPr bwMode="auto">
          <a:xfrm>
            <a:off x="4495800" y="23622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
        <p:nvSpPr>
          <p:cNvPr id="8197" name="Line 5"/>
          <p:cNvSpPr>
            <a:spLocks noChangeShapeType="1"/>
          </p:cNvSpPr>
          <p:nvPr/>
        </p:nvSpPr>
        <p:spPr bwMode="auto">
          <a:xfrm>
            <a:off x="6096000" y="44958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Tree>
    <p:extLst>
      <p:ext uri="{BB962C8B-B14F-4D97-AF65-F5344CB8AC3E}">
        <p14:creationId xmlns:p14="http://schemas.microsoft.com/office/powerpoint/2010/main" xmlns="" val="14922454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457200" y="304800"/>
            <a:ext cx="7859216" cy="71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altLang="en-US" sz="4400" b="1" dirty="0">
                <a:solidFill>
                  <a:srgbClr val="00B050"/>
                </a:solidFill>
              </a:rPr>
              <a:t>Negative Test</a:t>
            </a:r>
          </a:p>
        </p:txBody>
      </p:sp>
      <p:sp>
        <p:nvSpPr>
          <p:cNvPr id="9219" name="Rectangle 5"/>
          <p:cNvSpPr>
            <a:spLocks noChangeArrowheads="1"/>
          </p:cNvSpPr>
          <p:nvPr/>
        </p:nvSpPr>
        <p:spPr bwMode="auto">
          <a:xfrm>
            <a:off x="304800" y="762000"/>
            <a:ext cx="8610600" cy="541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spcBef>
                <a:spcPct val="20000"/>
              </a:spcBef>
              <a:buClr>
                <a:schemeClr val="bg2"/>
              </a:buClr>
              <a:buSzPct val="75000"/>
              <a:buFont typeface="Wingdings" pitchFamily="2" charset="2"/>
              <a:buChar char="n"/>
              <a:defRPr sz="3200">
                <a:solidFill>
                  <a:schemeClr val="tx1"/>
                </a:solidFill>
                <a:latin typeface="Arial" charset="0"/>
                <a:cs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cs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cs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cs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cs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cs typeface="Arial" charset="0"/>
              </a:defRPr>
            </a:lvl9pPr>
          </a:lstStyle>
          <a:p>
            <a:pPr eaLnBrk="1" hangingPunct="1"/>
            <a:endParaRPr lang="en-US" altLang="en-US" sz="2400" b="1"/>
          </a:p>
          <a:p>
            <a:pPr eaLnBrk="1" hangingPunct="1"/>
            <a:r>
              <a:rPr lang="en-US" altLang="en-US" sz="2400" b="1"/>
              <a:t>Step 1:</a:t>
            </a:r>
            <a:endParaRPr lang="en-US" altLang="en-US" sz="2400"/>
          </a:p>
          <a:p>
            <a:pPr eaLnBrk="1" hangingPunct="1">
              <a:buFont typeface="Wingdings" pitchFamily="2" charset="2"/>
              <a:buNone/>
            </a:pPr>
            <a:r>
              <a:rPr lang="en-US" altLang="en-US"/>
              <a:t>			     		          </a:t>
            </a:r>
            <a:r>
              <a:rPr lang="en-US" altLang="en-US" sz="2000"/>
              <a:t>At 37°C</a:t>
            </a:r>
          </a:p>
          <a:p>
            <a:pPr eaLnBrk="1" hangingPunct="1">
              <a:buFont typeface="Wingdings" pitchFamily="2" charset="2"/>
              <a:buNone/>
            </a:pPr>
            <a:r>
              <a:rPr lang="en-US" altLang="en-US" sz="2000"/>
              <a:t>Antigen + Antibody absent + Complement 	    Complement not fixed</a:t>
            </a:r>
          </a:p>
          <a:p>
            <a:pPr eaLnBrk="1" hangingPunct="1">
              <a:buFont typeface="Wingdings" pitchFamily="2" charset="2"/>
              <a:buNone/>
            </a:pPr>
            <a:r>
              <a:rPr lang="en-US" altLang="en-US" sz="2000"/>
              <a:t>	 	        </a:t>
            </a:r>
            <a:r>
              <a:rPr lang="en-US" altLang="en-US" sz="1800"/>
              <a:t>		</a:t>
            </a:r>
            <a:r>
              <a:rPr lang="en-US" altLang="en-US" sz="2000"/>
              <a:t>	                1 Hour</a:t>
            </a:r>
          </a:p>
          <a:p>
            <a:pPr eaLnBrk="1" hangingPunct="1">
              <a:buFont typeface="Wingdings" pitchFamily="2" charset="2"/>
              <a:buNone/>
            </a:pPr>
            <a:r>
              <a:rPr lang="en-US" altLang="en-US" sz="2000"/>
              <a:t>             </a:t>
            </a:r>
            <a:r>
              <a:rPr lang="en-US" altLang="en-US" sz="2800" b="1" baseline="-25000"/>
              <a:t>                              </a:t>
            </a:r>
            <a:endParaRPr lang="en-US" altLang="en-US" sz="2800" b="1"/>
          </a:p>
          <a:p>
            <a:pPr eaLnBrk="1" hangingPunct="1"/>
            <a:r>
              <a:rPr lang="en-US" altLang="en-US" sz="2400" b="1"/>
              <a:t>Step 2:</a:t>
            </a:r>
            <a:endParaRPr lang="en-US" altLang="en-US" sz="2400"/>
          </a:p>
          <a:p>
            <a:pPr eaLnBrk="1" hangingPunct="1">
              <a:buFont typeface="Wingdings" pitchFamily="2" charset="2"/>
              <a:buNone/>
            </a:pPr>
            <a:r>
              <a:rPr lang="en-US" altLang="en-US" sz="2400"/>
              <a:t>						 </a:t>
            </a:r>
            <a:r>
              <a:rPr lang="en-US" altLang="en-US" sz="2000"/>
              <a:t>At 37°C</a:t>
            </a:r>
          </a:p>
          <a:p>
            <a:pPr eaLnBrk="1" hangingPunct="1">
              <a:buFont typeface="Wingdings" pitchFamily="2" charset="2"/>
              <a:buNone/>
            </a:pPr>
            <a:r>
              <a:rPr lang="en-US" altLang="en-US" sz="2000"/>
              <a:t>Free Complement  + Haemolytic system                   Haemolysis</a:t>
            </a:r>
          </a:p>
          <a:p>
            <a:pPr eaLnBrk="1" hangingPunct="1">
              <a:buFont typeface="Wingdings" pitchFamily="2" charset="2"/>
              <a:buNone/>
            </a:pPr>
            <a:r>
              <a:rPr lang="en-US" altLang="en-US" sz="2000"/>
              <a:t>		       			    	  1 Hour     (</a:t>
            </a:r>
            <a:r>
              <a:rPr lang="en-US" altLang="en-US" sz="2000" u="sng"/>
              <a:t>Test Negative)</a:t>
            </a:r>
          </a:p>
        </p:txBody>
      </p:sp>
      <p:sp>
        <p:nvSpPr>
          <p:cNvPr id="9220" name="Line 6"/>
          <p:cNvSpPr>
            <a:spLocks noChangeShapeType="1"/>
          </p:cNvSpPr>
          <p:nvPr/>
        </p:nvSpPr>
        <p:spPr bwMode="auto">
          <a:xfrm>
            <a:off x="5257800" y="24384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
        <p:nvSpPr>
          <p:cNvPr id="9221" name="Line 7"/>
          <p:cNvSpPr>
            <a:spLocks noChangeShapeType="1"/>
          </p:cNvSpPr>
          <p:nvPr/>
        </p:nvSpPr>
        <p:spPr bwMode="auto">
          <a:xfrm>
            <a:off x="5105400" y="4572000"/>
            <a:ext cx="762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IN"/>
          </a:p>
        </p:txBody>
      </p:sp>
    </p:spTree>
    <p:extLst>
      <p:ext uri="{BB962C8B-B14F-4D97-AF65-F5344CB8AC3E}">
        <p14:creationId xmlns:p14="http://schemas.microsoft.com/office/powerpoint/2010/main" xmlns="" val="25540506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304800"/>
            <a:ext cx="7783016" cy="676275"/>
          </a:xfrm>
        </p:spPr>
        <p:txBody>
          <a:bodyPr/>
          <a:lstStyle/>
          <a:p>
            <a:pPr eaLnBrk="1" hangingPunct="1"/>
            <a:r>
              <a:rPr lang="en-US" altLang="en-US" sz="3200" b="1" u="sng" dirty="0" smtClean="0">
                <a:solidFill>
                  <a:srgbClr val="00B050"/>
                </a:solidFill>
              </a:rPr>
              <a:t>Results and Interpretations:</a:t>
            </a:r>
            <a:endParaRPr lang="en-US" altLang="en-US" sz="3200" dirty="0" smtClean="0">
              <a:solidFill>
                <a:srgbClr val="00B050"/>
              </a:solidFill>
            </a:endParaRPr>
          </a:p>
        </p:txBody>
      </p:sp>
      <p:sp>
        <p:nvSpPr>
          <p:cNvPr id="11267" name="Rectangle 3"/>
          <p:cNvSpPr>
            <a:spLocks noGrp="1" noChangeArrowheads="1"/>
          </p:cNvSpPr>
          <p:nvPr>
            <p:ph type="body" idx="1"/>
          </p:nvPr>
        </p:nvSpPr>
        <p:spPr>
          <a:xfrm>
            <a:off x="381000" y="1143000"/>
            <a:ext cx="8305800" cy="4953000"/>
          </a:xfrm>
        </p:spPr>
        <p:txBody>
          <a:bodyPr/>
          <a:lstStyle/>
          <a:p>
            <a:pPr marL="609600" indent="-609600" eaLnBrk="1" hangingPunct="1">
              <a:lnSpc>
                <a:spcPct val="80000"/>
              </a:lnSpc>
            </a:pPr>
            <a:r>
              <a:rPr lang="en-US" altLang="en-US" sz="2400" smtClean="0"/>
              <a:t>No haemolysis is considered as a </a:t>
            </a:r>
            <a:r>
              <a:rPr lang="en-US" altLang="en-US" sz="2400" b="1" smtClean="0"/>
              <a:t>positive test</a:t>
            </a:r>
            <a:r>
              <a:rPr lang="en-US" altLang="en-US" sz="2400" smtClean="0"/>
              <a:t>. </a:t>
            </a:r>
          </a:p>
          <a:p>
            <a:pPr marL="609600" indent="-609600" eaLnBrk="1" hangingPunct="1">
              <a:lnSpc>
                <a:spcPct val="80000"/>
              </a:lnSpc>
            </a:pPr>
            <a:r>
              <a:rPr lang="en-US" altLang="en-US" sz="2400" smtClean="0"/>
              <a:t>haemolysis of erythrocytes indicative of a </a:t>
            </a:r>
            <a:r>
              <a:rPr lang="en-US" altLang="en-US" sz="2400" b="1" smtClean="0"/>
              <a:t>negative test</a:t>
            </a:r>
            <a:r>
              <a:rPr lang="en-US" altLang="en-US" sz="2400" smtClean="0"/>
              <a:t>.</a:t>
            </a:r>
          </a:p>
          <a:p>
            <a:pPr marL="609600" indent="-609600" eaLnBrk="1" hangingPunct="1">
              <a:lnSpc>
                <a:spcPct val="80000"/>
              </a:lnSpc>
              <a:buFont typeface="Wingdings" pitchFamily="2" charset="2"/>
              <a:buNone/>
            </a:pPr>
            <a:r>
              <a:rPr lang="en-US" altLang="en-US" sz="2400" smtClean="0"/>
              <a:t>		         1        2      3       4</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A</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a:t>
            </a:r>
          </a:p>
          <a:p>
            <a:pPr marL="609600" indent="-609600" eaLnBrk="1" hangingPunct="1">
              <a:lnSpc>
                <a:spcPct val="80000"/>
              </a:lnSpc>
              <a:buFont typeface="Wingdings" pitchFamily="2" charset="2"/>
              <a:buNone/>
            </a:pPr>
            <a:r>
              <a:rPr lang="en-US" altLang="en-US" sz="2400" smtClean="0"/>
              <a:t>		B</a:t>
            </a:r>
          </a:p>
          <a:p>
            <a:pPr marL="609600" indent="-609600" eaLnBrk="1" hangingPunct="1">
              <a:lnSpc>
                <a:spcPct val="80000"/>
              </a:lnSpc>
            </a:pPr>
            <a:endParaRPr lang="en-US" altLang="en-US" sz="2400" smtClean="0"/>
          </a:p>
          <a:p>
            <a:pPr marL="609600" indent="-609600" eaLnBrk="1" hangingPunct="1">
              <a:lnSpc>
                <a:spcPct val="80000"/>
              </a:lnSpc>
            </a:pPr>
            <a:endParaRPr lang="en-US" altLang="en-US" sz="2400" smtClean="0"/>
          </a:p>
          <a:p>
            <a:pPr marL="609600" indent="-609600" eaLnBrk="1" hangingPunct="1">
              <a:lnSpc>
                <a:spcPct val="80000"/>
              </a:lnSpc>
            </a:pPr>
            <a:r>
              <a:rPr lang="en-US" altLang="en-US" sz="2400" smtClean="0"/>
              <a:t>Microtiter plate showing Haemolysis (Well A3, A3 and B4) and No Haemolysis (Well </a:t>
            </a:r>
          </a:p>
        </p:txBody>
      </p:sp>
      <p:pic>
        <p:nvPicPr>
          <p:cNvPr id="11268" name="Picture 4" descr="http://virology-online.com/general/CFT.gif"/>
          <p:cNvPicPr>
            <a:picLocks noChangeAspect="1" noChangeArrowheads="1"/>
          </p:cNvPicPr>
          <p:nvPr/>
        </p:nvPicPr>
        <p:blipFill>
          <a:blip r:embed="rId2" r:link="rId3">
            <a:extLst>
              <a:ext uri="{28A0092B-C50C-407E-A947-70E740481C1C}">
                <a14:useLocalDpi xmlns:a14="http://schemas.microsoft.com/office/drawing/2010/main" xmlns="" val="0"/>
              </a:ext>
            </a:extLst>
          </a:blip>
          <a:srcRect/>
          <a:stretch>
            <a:fillRect/>
          </a:stretch>
        </p:blipFill>
        <p:spPr bwMode="auto">
          <a:xfrm>
            <a:off x="1752600" y="2590800"/>
            <a:ext cx="3505200"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006392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55F56CD0-78E6-4A16-9C04-C6C42209827B}" type="slidenum">
              <a:rPr lang="en-GB"/>
              <a:pPr eaLnBrk="1" hangingPunct="1"/>
              <a:t>14</a:t>
            </a:fld>
            <a:endParaRPr lang="en-GB" dirty="0"/>
          </a:p>
        </p:txBody>
      </p:sp>
      <p:sp>
        <p:nvSpPr>
          <p:cNvPr id="11267" name="Rectangle 2"/>
          <p:cNvSpPr>
            <a:spLocks noGrp="1" noChangeArrowheads="1"/>
          </p:cNvSpPr>
          <p:nvPr>
            <p:ph type="title"/>
          </p:nvPr>
        </p:nvSpPr>
        <p:spPr>
          <a:xfrm>
            <a:off x="457200" y="404813"/>
            <a:ext cx="8291513" cy="4968875"/>
          </a:xfrm>
        </p:spPr>
        <p:txBody>
          <a:bodyPr/>
          <a:lstStyle/>
          <a:p>
            <a:pPr eaLnBrk="1" hangingPunct="1"/>
            <a:r>
              <a:rPr lang="en-US" sz="4800" b="1" dirty="0" smtClean="0"/>
              <a:t/>
            </a:r>
            <a:br>
              <a:rPr lang="en-US" sz="4800" b="1" dirty="0" smtClean="0"/>
            </a:br>
            <a:r>
              <a:rPr lang="en-US" sz="4800" b="1" dirty="0" smtClean="0"/>
              <a:t>Quantitative Micro Hemagglutination Test (HA)</a:t>
            </a:r>
          </a:p>
        </p:txBody>
      </p:sp>
      <p:pic>
        <p:nvPicPr>
          <p:cNvPr id="11268" name="Picture 3" descr="MPj04331490000[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Text Box 5"/>
          <p:cNvSpPr txBox="1">
            <a:spLocks noChangeArrowheads="1"/>
          </p:cNvSpPr>
          <p:nvPr/>
        </p:nvSpPr>
        <p:spPr bwMode="auto">
          <a:xfrm>
            <a:off x="900113" y="4221163"/>
            <a:ext cx="7200900" cy="13849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sz="4400" b="1" dirty="0">
                <a:solidFill>
                  <a:srgbClr val="66FF33"/>
                </a:solidFill>
              </a:rPr>
              <a:t>Haemagglutination </a:t>
            </a:r>
            <a:r>
              <a:rPr lang="en-GB" sz="4400" b="1" dirty="0" smtClean="0">
                <a:solidFill>
                  <a:srgbClr val="66FF33"/>
                </a:solidFill>
              </a:rPr>
              <a:t>Tests </a:t>
            </a:r>
            <a:r>
              <a:rPr lang="en-GB" sz="4000" b="1" dirty="0">
                <a:solidFill>
                  <a:schemeClr val="bg1"/>
                </a:solidFill>
              </a:rPr>
              <a:t>(HA)</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1341754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533400"/>
            <a:ext cx="8229600" cy="762000"/>
          </a:xfrm>
        </p:spPr>
        <p:txBody>
          <a:bodyPr>
            <a:noAutofit/>
          </a:bodyPr>
          <a:lstStyle/>
          <a:p>
            <a:pPr eaLnBrk="1" hangingPunct="1"/>
            <a:r>
              <a:rPr lang="en-US" sz="5400" b="1" dirty="0" smtClean="0">
                <a:solidFill>
                  <a:srgbClr val="FF0000"/>
                </a:solidFill>
              </a:rPr>
              <a:t>HEMAGGLUTINATION</a:t>
            </a:r>
          </a:p>
        </p:txBody>
      </p:sp>
      <p:sp>
        <p:nvSpPr>
          <p:cNvPr id="15363" name="Content Placeholder 2"/>
          <p:cNvSpPr>
            <a:spLocks noGrp="1"/>
          </p:cNvSpPr>
          <p:nvPr>
            <p:ph idx="1"/>
          </p:nvPr>
        </p:nvSpPr>
        <p:spPr>
          <a:xfrm>
            <a:off x="457200" y="1447800"/>
            <a:ext cx="8229600" cy="5126038"/>
          </a:xfrm>
        </p:spPr>
        <p:txBody>
          <a:bodyPr>
            <a:normAutofit/>
          </a:bodyPr>
          <a:lstStyle/>
          <a:p>
            <a:pPr eaLnBrk="1" hangingPunct="1"/>
            <a:r>
              <a:rPr lang="en-US" dirty="0" smtClean="0"/>
              <a:t> </a:t>
            </a:r>
            <a:r>
              <a:rPr lang="en-US" b="1" dirty="0" smtClean="0">
                <a:solidFill>
                  <a:srgbClr val="FF0000"/>
                </a:solidFill>
              </a:rPr>
              <a:t>Detects antibody to erythrocyte antigens</a:t>
            </a:r>
          </a:p>
          <a:p>
            <a:pPr lvl="1" eaLnBrk="1" hangingPunct="1"/>
            <a:r>
              <a:rPr lang="en-US" sz="3200" dirty="0" smtClean="0">
                <a:solidFill>
                  <a:schemeClr val="tx1"/>
                </a:solidFill>
              </a:rPr>
              <a:t> sufficient concentration of antibody present-&gt; antibody cross-link= agglutination</a:t>
            </a:r>
          </a:p>
          <a:p>
            <a:pPr lvl="1" eaLnBrk="1" hangingPunct="1"/>
            <a:r>
              <a:rPr lang="en-US" sz="3200" dirty="0" smtClean="0">
                <a:solidFill>
                  <a:schemeClr val="tx1"/>
                </a:solidFill>
              </a:rPr>
              <a:t> non-reactive/insufficient antibody present= no agglutination</a:t>
            </a:r>
          </a:p>
          <a:p>
            <a:pPr eaLnBrk="1" hangingPunct="1"/>
            <a:r>
              <a:rPr lang="en-US" sz="3600" b="1" dirty="0" smtClean="0">
                <a:solidFill>
                  <a:srgbClr val="FF0000"/>
                </a:solidFill>
              </a:rPr>
              <a:t>Binding different antigens on the RBC surface = detect antibodies to antigen other than those present in the cells</a:t>
            </a:r>
          </a:p>
          <a:p>
            <a:pPr eaLnBrk="1" hangingPunct="1"/>
            <a:endParaRPr lang="en-US" b="1" dirty="0" smtClean="0">
              <a:solidFill>
                <a:srgbClr val="FF0000"/>
              </a:solidFill>
            </a:endParaRP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15</a:t>
            </a:fld>
            <a:endParaRPr lang="en-IN" dirty="0"/>
          </a:p>
        </p:txBody>
      </p:sp>
    </p:spTree>
    <p:extLst>
      <p:ext uri="{BB962C8B-B14F-4D97-AF65-F5344CB8AC3E}">
        <p14:creationId xmlns:p14="http://schemas.microsoft.com/office/powerpoint/2010/main" xmlns="" val="1195017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25BCC108-751D-4F1A-B175-E7B4213D507B}" type="slidenum">
              <a:rPr lang="en-GB"/>
              <a:pPr eaLnBrk="1" hangingPunct="1"/>
              <a:t>16</a:t>
            </a:fld>
            <a:endParaRPr lang="en-GB" dirty="0"/>
          </a:p>
        </p:txBody>
      </p:sp>
      <p:grpSp>
        <p:nvGrpSpPr>
          <p:cNvPr id="2" name="Group 502"/>
          <p:cNvGrpSpPr>
            <a:grpSpLocks/>
          </p:cNvGrpSpPr>
          <p:nvPr/>
        </p:nvGrpSpPr>
        <p:grpSpPr bwMode="auto">
          <a:xfrm>
            <a:off x="1511300" y="1820863"/>
            <a:ext cx="5800725" cy="4457700"/>
            <a:chOff x="952" y="1147"/>
            <a:chExt cx="3654" cy="2808"/>
          </a:xfrm>
        </p:grpSpPr>
        <p:grpSp>
          <p:nvGrpSpPr>
            <p:cNvPr id="13330" name="Group 453"/>
            <p:cNvGrpSpPr>
              <a:grpSpLocks/>
            </p:cNvGrpSpPr>
            <p:nvPr/>
          </p:nvGrpSpPr>
          <p:grpSpPr bwMode="auto">
            <a:xfrm>
              <a:off x="4216" y="3027"/>
              <a:ext cx="212" cy="211"/>
              <a:chOff x="409" y="3488"/>
              <a:chExt cx="212" cy="211"/>
            </a:xfrm>
          </p:grpSpPr>
          <p:sp>
            <p:nvSpPr>
              <p:cNvPr id="13802" name="AutoShape 4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803" name="AutoShape 4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804" name="Line 4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5" name="Line 4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6" name="Line 4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7" name="Line 4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8" name="Line 4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9" name="Line 4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0" name="Line 4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1" name="Line 4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12" name="Line 4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1" name="Group 249"/>
            <p:cNvGrpSpPr>
              <a:grpSpLocks/>
            </p:cNvGrpSpPr>
            <p:nvPr/>
          </p:nvGrpSpPr>
          <p:grpSpPr bwMode="auto">
            <a:xfrm>
              <a:off x="3387" y="3191"/>
              <a:ext cx="212" cy="211"/>
              <a:chOff x="409" y="3488"/>
              <a:chExt cx="212" cy="211"/>
            </a:xfrm>
          </p:grpSpPr>
          <p:sp>
            <p:nvSpPr>
              <p:cNvPr id="13791" name="AutoShape 25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92" name="AutoShape 25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93" name="Line 25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4" name="Line 25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5" name="Line 25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6" name="Line 25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7" name="Line 25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8" name="Line 25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9" name="Line 25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0" name="Line 25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801" name="Line 26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2" name="Group 165"/>
            <p:cNvGrpSpPr>
              <a:grpSpLocks/>
            </p:cNvGrpSpPr>
            <p:nvPr/>
          </p:nvGrpSpPr>
          <p:grpSpPr bwMode="auto">
            <a:xfrm>
              <a:off x="2303" y="3205"/>
              <a:ext cx="212" cy="211"/>
              <a:chOff x="409" y="3488"/>
              <a:chExt cx="212" cy="211"/>
            </a:xfrm>
          </p:grpSpPr>
          <p:sp>
            <p:nvSpPr>
              <p:cNvPr id="13780" name="AutoShape 1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81" name="AutoShape 1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82" name="Line 1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3" name="Line 1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4" name="Line 1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5" name="Line 1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6" name="Line 1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7" name="Line 1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8" name="Line 1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89" name="Line 1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90" name="Line 1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3" name="Group 117"/>
            <p:cNvGrpSpPr>
              <a:grpSpLocks/>
            </p:cNvGrpSpPr>
            <p:nvPr/>
          </p:nvGrpSpPr>
          <p:grpSpPr bwMode="auto">
            <a:xfrm>
              <a:off x="1460" y="2635"/>
              <a:ext cx="212" cy="211"/>
              <a:chOff x="409" y="3488"/>
              <a:chExt cx="212" cy="211"/>
            </a:xfrm>
          </p:grpSpPr>
          <p:sp>
            <p:nvSpPr>
              <p:cNvPr id="13769" name="AutoShape 1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70" name="AutoShape 1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71" name="Line 1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2" name="Line 1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3" name="Line 1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4" name="Line 1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5" name="Line 1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6" name="Line 1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7" name="Line 1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8" name="Line 1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79" name="Line 1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4" name="Group 69"/>
            <p:cNvGrpSpPr>
              <a:grpSpLocks/>
            </p:cNvGrpSpPr>
            <p:nvPr/>
          </p:nvGrpSpPr>
          <p:grpSpPr bwMode="auto">
            <a:xfrm>
              <a:off x="3668" y="1908"/>
              <a:ext cx="212" cy="211"/>
              <a:chOff x="409" y="3488"/>
              <a:chExt cx="212" cy="211"/>
            </a:xfrm>
          </p:grpSpPr>
          <p:sp>
            <p:nvSpPr>
              <p:cNvPr id="13758" name="AutoShape 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59" name="AutoShape 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60" name="Line 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1" name="Line 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2" name="Line 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3" name="Line 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4" name="Line 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5" name="Line 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6" name="Line 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7" name="Line 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68" name="Line 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5" name="Group 225"/>
            <p:cNvGrpSpPr>
              <a:grpSpLocks/>
            </p:cNvGrpSpPr>
            <p:nvPr/>
          </p:nvGrpSpPr>
          <p:grpSpPr bwMode="auto">
            <a:xfrm>
              <a:off x="2804" y="2862"/>
              <a:ext cx="212" cy="211"/>
              <a:chOff x="409" y="3488"/>
              <a:chExt cx="212" cy="211"/>
            </a:xfrm>
          </p:grpSpPr>
          <p:sp>
            <p:nvSpPr>
              <p:cNvPr id="13747" name="AutoShape 22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48" name="AutoShape 22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49" name="Line 22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0" name="Line 22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1" name="Line 23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2" name="Line 23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3" name="Line 23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4" name="Line 23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5" name="Line 23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6" name="Line 23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57" name="Line 23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36" name="Group 393"/>
            <p:cNvGrpSpPr>
              <a:grpSpLocks/>
            </p:cNvGrpSpPr>
            <p:nvPr/>
          </p:nvGrpSpPr>
          <p:grpSpPr bwMode="auto">
            <a:xfrm>
              <a:off x="2845" y="1531"/>
              <a:ext cx="212" cy="211"/>
              <a:chOff x="409" y="3488"/>
              <a:chExt cx="212" cy="211"/>
            </a:xfrm>
          </p:grpSpPr>
          <p:sp>
            <p:nvSpPr>
              <p:cNvPr id="13736" name="AutoShape 3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37" name="AutoShape 3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38" name="Line 3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9" name="Line 3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0" name="Line 3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1" name="Line 3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2" name="Line 4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3" name="Line 4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4" name="Line 4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5" name="Line 4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46" name="Line 4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sp>
          <p:nvSpPr>
            <p:cNvPr id="13337" name="Oval 24"/>
            <p:cNvSpPr>
              <a:spLocks noChangeArrowheads="1"/>
            </p:cNvSpPr>
            <p:nvPr/>
          </p:nvSpPr>
          <p:spPr bwMode="auto">
            <a:xfrm>
              <a:off x="1547" y="1486"/>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38" name="Oval 18"/>
            <p:cNvSpPr>
              <a:spLocks noChangeArrowheads="1"/>
            </p:cNvSpPr>
            <p:nvPr/>
          </p:nvSpPr>
          <p:spPr bwMode="auto">
            <a:xfrm>
              <a:off x="3749" y="263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39" name="Oval 19"/>
            <p:cNvSpPr>
              <a:spLocks noChangeArrowheads="1"/>
            </p:cNvSpPr>
            <p:nvPr/>
          </p:nvSpPr>
          <p:spPr bwMode="auto">
            <a:xfrm>
              <a:off x="2953" y="2652"/>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0" name="Oval 20"/>
            <p:cNvSpPr>
              <a:spLocks noChangeArrowheads="1"/>
            </p:cNvSpPr>
            <p:nvPr/>
          </p:nvSpPr>
          <p:spPr bwMode="auto">
            <a:xfrm>
              <a:off x="1720" y="213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1" name="Oval 21"/>
            <p:cNvSpPr>
              <a:spLocks noChangeArrowheads="1"/>
            </p:cNvSpPr>
            <p:nvPr/>
          </p:nvSpPr>
          <p:spPr bwMode="auto">
            <a:xfrm>
              <a:off x="2275" y="1314"/>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2" name="Oval 22"/>
            <p:cNvSpPr>
              <a:spLocks noChangeArrowheads="1"/>
            </p:cNvSpPr>
            <p:nvPr/>
          </p:nvSpPr>
          <p:spPr bwMode="auto">
            <a:xfrm>
              <a:off x="3235" y="202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3" name="Oval 23"/>
            <p:cNvSpPr>
              <a:spLocks noChangeArrowheads="1"/>
            </p:cNvSpPr>
            <p:nvPr/>
          </p:nvSpPr>
          <p:spPr bwMode="auto">
            <a:xfrm>
              <a:off x="2247" y="267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4" name="Oval 25"/>
            <p:cNvSpPr>
              <a:spLocks noChangeArrowheads="1"/>
            </p:cNvSpPr>
            <p:nvPr/>
          </p:nvSpPr>
          <p:spPr bwMode="auto">
            <a:xfrm>
              <a:off x="2981" y="130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5" name="Oval 26"/>
            <p:cNvSpPr>
              <a:spLocks noChangeArrowheads="1"/>
            </p:cNvSpPr>
            <p:nvPr/>
          </p:nvSpPr>
          <p:spPr bwMode="auto">
            <a:xfrm>
              <a:off x="3446" y="325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6" name="Oval 27"/>
            <p:cNvSpPr>
              <a:spLocks noChangeArrowheads="1"/>
            </p:cNvSpPr>
            <p:nvPr/>
          </p:nvSpPr>
          <p:spPr bwMode="auto">
            <a:xfrm>
              <a:off x="1932" y="3338"/>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7" name="Oval 28"/>
            <p:cNvSpPr>
              <a:spLocks noChangeArrowheads="1"/>
            </p:cNvSpPr>
            <p:nvPr/>
          </p:nvSpPr>
          <p:spPr bwMode="auto">
            <a:xfrm>
              <a:off x="2664" y="3331"/>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8" name="Oval 29"/>
            <p:cNvSpPr>
              <a:spLocks noChangeArrowheads="1"/>
            </p:cNvSpPr>
            <p:nvPr/>
          </p:nvSpPr>
          <p:spPr bwMode="auto">
            <a:xfrm>
              <a:off x="1073" y="2103"/>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49" name="Oval 30"/>
            <p:cNvSpPr>
              <a:spLocks noChangeArrowheads="1"/>
            </p:cNvSpPr>
            <p:nvPr/>
          </p:nvSpPr>
          <p:spPr bwMode="auto">
            <a:xfrm>
              <a:off x="1478" y="2754"/>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50" name="Oval 31"/>
            <p:cNvSpPr>
              <a:spLocks noChangeArrowheads="1"/>
            </p:cNvSpPr>
            <p:nvPr/>
          </p:nvSpPr>
          <p:spPr bwMode="auto">
            <a:xfrm>
              <a:off x="3989" y="200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sp>
          <p:nvSpPr>
            <p:cNvPr id="13351" name="Oval 32"/>
            <p:cNvSpPr>
              <a:spLocks noChangeArrowheads="1"/>
            </p:cNvSpPr>
            <p:nvPr/>
          </p:nvSpPr>
          <p:spPr bwMode="auto">
            <a:xfrm>
              <a:off x="3673" y="1397"/>
              <a:ext cx="617" cy="617"/>
            </a:xfrm>
            <a:prstGeom prst="ellipse">
              <a:avLst/>
            </a:prstGeom>
            <a:solidFill>
              <a:srgbClr val="FF0000"/>
            </a:solidFill>
            <a:ln w="9525" algn="ctr">
              <a:solidFill>
                <a:schemeClr val="tx1"/>
              </a:solidFill>
              <a:round/>
              <a:headEnd/>
              <a:tailEnd/>
            </a:ln>
          </p:spPr>
          <p:txBody>
            <a:bodyPr wrap="none" anchor="ctr"/>
            <a:lstStyle/>
            <a:p>
              <a:pPr algn="l"/>
              <a:endParaRPr lang="en-US" dirty="0"/>
            </a:p>
          </p:txBody>
        </p:sp>
        <p:grpSp>
          <p:nvGrpSpPr>
            <p:cNvPr id="13352" name="Group 33"/>
            <p:cNvGrpSpPr>
              <a:grpSpLocks/>
            </p:cNvGrpSpPr>
            <p:nvPr/>
          </p:nvGrpSpPr>
          <p:grpSpPr bwMode="auto">
            <a:xfrm>
              <a:off x="2625" y="1840"/>
              <a:ext cx="212" cy="211"/>
              <a:chOff x="409" y="3488"/>
              <a:chExt cx="212" cy="211"/>
            </a:xfrm>
          </p:grpSpPr>
          <p:sp>
            <p:nvSpPr>
              <p:cNvPr id="13725" name="AutoShape 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26" name="AutoShape 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27" name="Line 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8" name="Line 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9" name="Line 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0" name="Line 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1" name="Line 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2" name="Line 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3" name="Line 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4" name="Line 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35" name="Line 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3" name="Group 45"/>
            <p:cNvGrpSpPr>
              <a:grpSpLocks/>
            </p:cNvGrpSpPr>
            <p:nvPr/>
          </p:nvGrpSpPr>
          <p:grpSpPr bwMode="auto">
            <a:xfrm>
              <a:off x="3544" y="3739"/>
              <a:ext cx="212" cy="211"/>
              <a:chOff x="409" y="3488"/>
              <a:chExt cx="212" cy="211"/>
            </a:xfrm>
          </p:grpSpPr>
          <p:sp>
            <p:nvSpPr>
              <p:cNvPr id="13714" name="AutoShape 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15" name="AutoShape 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16" name="Line 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7" name="Line 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8" name="Line 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9" name="Line 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0" name="Line 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1" name="Line 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2" name="Line 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3" name="Line 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24" name="Line 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4" name="Group 57"/>
            <p:cNvGrpSpPr>
              <a:grpSpLocks/>
            </p:cNvGrpSpPr>
            <p:nvPr/>
          </p:nvGrpSpPr>
          <p:grpSpPr bwMode="auto">
            <a:xfrm>
              <a:off x="1905" y="3266"/>
              <a:ext cx="212" cy="211"/>
              <a:chOff x="409" y="3488"/>
              <a:chExt cx="212" cy="211"/>
            </a:xfrm>
          </p:grpSpPr>
          <p:sp>
            <p:nvSpPr>
              <p:cNvPr id="13703" name="AutoShape 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704" name="AutoShape 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705" name="Line 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6" name="Line 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7" name="Line 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8" name="Line 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9" name="Line 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0" name="Line 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1" name="Line 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2" name="Line 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13" name="Line 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5" name="Group 81"/>
            <p:cNvGrpSpPr>
              <a:grpSpLocks/>
            </p:cNvGrpSpPr>
            <p:nvPr/>
          </p:nvGrpSpPr>
          <p:grpSpPr bwMode="auto">
            <a:xfrm>
              <a:off x="1487" y="1978"/>
              <a:ext cx="212" cy="211"/>
              <a:chOff x="409" y="3488"/>
              <a:chExt cx="212" cy="211"/>
            </a:xfrm>
          </p:grpSpPr>
          <p:sp>
            <p:nvSpPr>
              <p:cNvPr id="13692" name="AutoShape 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93" name="AutoShape 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94" name="Line 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5" name="Line 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6" name="Line 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7" name="Line 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8" name="Line 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9" name="Line 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0" name="Line 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1" name="Line 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702" name="Line 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6" name="Group 93"/>
            <p:cNvGrpSpPr>
              <a:grpSpLocks/>
            </p:cNvGrpSpPr>
            <p:nvPr/>
          </p:nvGrpSpPr>
          <p:grpSpPr bwMode="auto">
            <a:xfrm>
              <a:off x="1830" y="2032"/>
              <a:ext cx="212" cy="211"/>
              <a:chOff x="409" y="3488"/>
              <a:chExt cx="212" cy="211"/>
            </a:xfrm>
          </p:grpSpPr>
          <p:sp>
            <p:nvSpPr>
              <p:cNvPr id="13681" name="AutoShape 9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82" name="AutoShape 9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83" name="Line 9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4" name="Line 9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5" name="Line 9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6" name="Line 9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7" name="Line 10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8" name="Line 10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9" name="Line 10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0" name="Line 10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91" name="Line 10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7" name="Group 105"/>
            <p:cNvGrpSpPr>
              <a:grpSpLocks/>
            </p:cNvGrpSpPr>
            <p:nvPr/>
          </p:nvGrpSpPr>
          <p:grpSpPr bwMode="auto">
            <a:xfrm>
              <a:off x="1596" y="2320"/>
              <a:ext cx="212" cy="211"/>
              <a:chOff x="409" y="3488"/>
              <a:chExt cx="212" cy="211"/>
            </a:xfrm>
          </p:grpSpPr>
          <p:sp>
            <p:nvSpPr>
              <p:cNvPr id="13670" name="AutoShape 1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71" name="AutoShape 1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72" name="Line 1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3" name="Line 1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4" name="Line 1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5" name="Line 1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6" name="Line 1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7" name="Line 1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8" name="Line 1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79" name="Line 1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80" name="Line 1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8" name="Group 129"/>
            <p:cNvGrpSpPr>
              <a:grpSpLocks/>
            </p:cNvGrpSpPr>
            <p:nvPr/>
          </p:nvGrpSpPr>
          <p:grpSpPr bwMode="auto">
            <a:xfrm>
              <a:off x="1823" y="2656"/>
              <a:ext cx="212" cy="211"/>
              <a:chOff x="409" y="3488"/>
              <a:chExt cx="212" cy="211"/>
            </a:xfrm>
          </p:grpSpPr>
          <p:sp>
            <p:nvSpPr>
              <p:cNvPr id="13659" name="AutoShape 1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60" name="AutoShape 1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61" name="Line 1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2" name="Line 1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3" name="Line 1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4" name="Line 1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5" name="Line 1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6" name="Line 1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7" name="Line 1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8" name="Line 1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69" name="Line 1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59" name="Group 141"/>
            <p:cNvGrpSpPr>
              <a:grpSpLocks/>
            </p:cNvGrpSpPr>
            <p:nvPr/>
          </p:nvGrpSpPr>
          <p:grpSpPr bwMode="auto">
            <a:xfrm>
              <a:off x="2077" y="2924"/>
              <a:ext cx="212" cy="211"/>
              <a:chOff x="409" y="3488"/>
              <a:chExt cx="212" cy="211"/>
            </a:xfrm>
          </p:grpSpPr>
          <p:sp>
            <p:nvSpPr>
              <p:cNvPr id="13648" name="AutoShape 1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49" name="AutoShape 1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50" name="Line 1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1" name="Line 1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2" name="Line 1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3" name="Line 1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4" name="Line 1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5" name="Line 1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6" name="Line 1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7" name="Line 1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58" name="Line 1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0" name="Group 153"/>
            <p:cNvGrpSpPr>
              <a:grpSpLocks/>
            </p:cNvGrpSpPr>
            <p:nvPr/>
          </p:nvGrpSpPr>
          <p:grpSpPr bwMode="auto">
            <a:xfrm>
              <a:off x="2509" y="3534"/>
              <a:ext cx="212" cy="211"/>
              <a:chOff x="409" y="3488"/>
              <a:chExt cx="212" cy="211"/>
            </a:xfrm>
          </p:grpSpPr>
          <p:sp>
            <p:nvSpPr>
              <p:cNvPr id="13637" name="AutoShape 15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38" name="AutoShape 15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39" name="Line 15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0" name="Line 15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1" name="Line 15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2" name="Line 15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3" name="Line 16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4" name="Line 16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5" name="Line 16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6" name="Line 16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47" name="Line 16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1" name="Group 177"/>
            <p:cNvGrpSpPr>
              <a:grpSpLocks/>
            </p:cNvGrpSpPr>
            <p:nvPr/>
          </p:nvGrpSpPr>
          <p:grpSpPr bwMode="auto">
            <a:xfrm>
              <a:off x="2180" y="2615"/>
              <a:ext cx="212" cy="211"/>
              <a:chOff x="409" y="3488"/>
              <a:chExt cx="212" cy="211"/>
            </a:xfrm>
          </p:grpSpPr>
          <p:sp>
            <p:nvSpPr>
              <p:cNvPr id="13626" name="AutoShape 1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27" name="AutoShape 1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28" name="Line 1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9" name="Line 1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0" name="Line 1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1" name="Line 1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2" name="Line 1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3" name="Line 1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4" name="Line 1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5" name="Line 1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36" name="Line 1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2" name="Group 189"/>
            <p:cNvGrpSpPr>
              <a:grpSpLocks/>
            </p:cNvGrpSpPr>
            <p:nvPr/>
          </p:nvGrpSpPr>
          <p:grpSpPr bwMode="auto">
            <a:xfrm>
              <a:off x="2303" y="2286"/>
              <a:ext cx="212" cy="211"/>
              <a:chOff x="409" y="3488"/>
              <a:chExt cx="212" cy="211"/>
            </a:xfrm>
          </p:grpSpPr>
          <p:sp>
            <p:nvSpPr>
              <p:cNvPr id="13615" name="AutoShape 1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16" name="AutoShape 1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17" name="Line 1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8" name="Line 1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9" name="Line 1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0" name="Line 1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1" name="Line 1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2" name="Line 1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3" name="Line 1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4" name="Line 1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25" name="Line 2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3" name="Group 201"/>
            <p:cNvGrpSpPr>
              <a:grpSpLocks/>
            </p:cNvGrpSpPr>
            <p:nvPr/>
          </p:nvGrpSpPr>
          <p:grpSpPr bwMode="auto">
            <a:xfrm>
              <a:off x="3030" y="3205"/>
              <a:ext cx="212" cy="211"/>
              <a:chOff x="409" y="3488"/>
              <a:chExt cx="212" cy="211"/>
            </a:xfrm>
          </p:grpSpPr>
          <p:sp>
            <p:nvSpPr>
              <p:cNvPr id="13604" name="AutoShape 20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605" name="AutoShape 20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606" name="Line 20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7" name="Line 20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8" name="Line 20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9" name="Line 20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0" name="Line 20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1" name="Line 20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2" name="Line 21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3" name="Line 21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14" name="Line 21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4" name="Group 213"/>
            <p:cNvGrpSpPr>
              <a:grpSpLocks/>
            </p:cNvGrpSpPr>
            <p:nvPr/>
          </p:nvGrpSpPr>
          <p:grpSpPr bwMode="auto">
            <a:xfrm>
              <a:off x="2653" y="3212"/>
              <a:ext cx="212" cy="211"/>
              <a:chOff x="409" y="3488"/>
              <a:chExt cx="212" cy="211"/>
            </a:xfrm>
          </p:grpSpPr>
          <p:sp>
            <p:nvSpPr>
              <p:cNvPr id="13593" name="AutoShape 21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94" name="AutoShape 21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95" name="Line 21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6" name="Line 21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7" name="Line 21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8" name="Line 21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9" name="Line 22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0" name="Line 22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1" name="Line 22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2" name="Line 22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603" name="Line 22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5" name="Group 237"/>
            <p:cNvGrpSpPr>
              <a:grpSpLocks/>
            </p:cNvGrpSpPr>
            <p:nvPr/>
          </p:nvGrpSpPr>
          <p:grpSpPr bwMode="auto">
            <a:xfrm>
              <a:off x="3249" y="3493"/>
              <a:ext cx="212" cy="211"/>
              <a:chOff x="409" y="3488"/>
              <a:chExt cx="212" cy="211"/>
            </a:xfrm>
          </p:grpSpPr>
          <p:sp>
            <p:nvSpPr>
              <p:cNvPr id="13582" name="AutoShape 23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83" name="AutoShape 23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84" name="Line 24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5" name="Line 24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6" name="Line 24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7" name="Line 24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8" name="Line 24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9" name="Line 24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0" name="Line 24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1" name="Line 24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92" name="Line 24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6" name="Group 261"/>
            <p:cNvGrpSpPr>
              <a:grpSpLocks/>
            </p:cNvGrpSpPr>
            <p:nvPr/>
          </p:nvGrpSpPr>
          <p:grpSpPr bwMode="auto">
            <a:xfrm>
              <a:off x="3819" y="3170"/>
              <a:ext cx="212" cy="211"/>
              <a:chOff x="409" y="3488"/>
              <a:chExt cx="212" cy="211"/>
            </a:xfrm>
          </p:grpSpPr>
          <p:sp>
            <p:nvSpPr>
              <p:cNvPr id="13571" name="AutoShape 26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72" name="AutoShape 26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73" name="Line 26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4" name="Line 26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5" name="Line 26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6" name="Line 26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7" name="Line 26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8" name="Line 26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9" name="Line 27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0" name="Line 27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81" name="Line 27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7" name="Group 273"/>
            <p:cNvGrpSpPr>
              <a:grpSpLocks/>
            </p:cNvGrpSpPr>
            <p:nvPr/>
          </p:nvGrpSpPr>
          <p:grpSpPr bwMode="auto">
            <a:xfrm>
              <a:off x="3311" y="2553"/>
              <a:ext cx="212" cy="211"/>
              <a:chOff x="409" y="3488"/>
              <a:chExt cx="212" cy="211"/>
            </a:xfrm>
          </p:grpSpPr>
          <p:sp>
            <p:nvSpPr>
              <p:cNvPr id="13560" name="AutoShape 27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61" name="AutoShape 27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62" name="Line 27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3" name="Line 27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4" name="Line 27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5" name="Line 27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6" name="Line 28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7" name="Line 28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8" name="Line 28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69" name="Line 28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70" name="Line 28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8" name="Group 285"/>
            <p:cNvGrpSpPr>
              <a:grpSpLocks/>
            </p:cNvGrpSpPr>
            <p:nvPr/>
          </p:nvGrpSpPr>
          <p:grpSpPr bwMode="auto">
            <a:xfrm>
              <a:off x="2920" y="2547"/>
              <a:ext cx="212" cy="211"/>
              <a:chOff x="409" y="3488"/>
              <a:chExt cx="212" cy="211"/>
            </a:xfrm>
          </p:grpSpPr>
          <p:sp>
            <p:nvSpPr>
              <p:cNvPr id="13549" name="AutoShape 28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50" name="AutoShape 28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51" name="Line 28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2" name="Line 28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3" name="Line 29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4" name="Line 29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5" name="Line 29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6" name="Line 29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7" name="Line 29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8" name="Line 29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59" name="Line 29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69" name="Group 297"/>
            <p:cNvGrpSpPr>
              <a:grpSpLocks/>
            </p:cNvGrpSpPr>
            <p:nvPr/>
          </p:nvGrpSpPr>
          <p:grpSpPr bwMode="auto">
            <a:xfrm>
              <a:off x="3695" y="2526"/>
              <a:ext cx="212" cy="211"/>
              <a:chOff x="409" y="3488"/>
              <a:chExt cx="212" cy="211"/>
            </a:xfrm>
          </p:grpSpPr>
          <p:sp>
            <p:nvSpPr>
              <p:cNvPr id="13538" name="AutoShape 29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39" name="AutoShape 29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40" name="Line 30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1" name="Line 30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2" name="Line 30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3" name="Line 30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4" name="Line 30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5" name="Line 30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6" name="Line 30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7" name="Line 30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48" name="Line 30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0" name="Group 309"/>
            <p:cNvGrpSpPr>
              <a:grpSpLocks/>
            </p:cNvGrpSpPr>
            <p:nvPr/>
          </p:nvGrpSpPr>
          <p:grpSpPr bwMode="auto">
            <a:xfrm>
              <a:off x="3565" y="2875"/>
              <a:ext cx="212" cy="211"/>
              <a:chOff x="409" y="3488"/>
              <a:chExt cx="212" cy="211"/>
            </a:xfrm>
          </p:grpSpPr>
          <p:sp>
            <p:nvSpPr>
              <p:cNvPr id="13527" name="AutoShape 31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28" name="AutoShape 31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29" name="Line 31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0" name="Line 31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1" name="Line 31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2" name="Line 31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3" name="Line 31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4" name="Line 31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5" name="Line 31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6" name="Line 31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37" name="Line 32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1" name="Group 321"/>
            <p:cNvGrpSpPr>
              <a:grpSpLocks/>
            </p:cNvGrpSpPr>
            <p:nvPr/>
          </p:nvGrpSpPr>
          <p:grpSpPr bwMode="auto">
            <a:xfrm>
              <a:off x="4079" y="2519"/>
              <a:ext cx="212" cy="211"/>
              <a:chOff x="409" y="3488"/>
              <a:chExt cx="212" cy="211"/>
            </a:xfrm>
          </p:grpSpPr>
          <p:sp>
            <p:nvSpPr>
              <p:cNvPr id="13516" name="AutoShape 32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17" name="AutoShape 32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18" name="Line 32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9" name="Line 32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0" name="Line 32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1" name="Line 32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2" name="Line 32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3" name="Line 32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4" name="Line 33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5" name="Line 33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26" name="Line 33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2" name="Group 333"/>
            <p:cNvGrpSpPr>
              <a:grpSpLocks/>
            </p:cNvGrpSpPr>
            <p:nvPr/>
          </p:nvGrpSpPr>
          <p:grpSpPr bwMode="auto">
            <a:xfrm>
              <a:off x="3819" y="2197"/>
              <a:ext cx="212" cy="211"/>
              <a:chOff x="409" y="3488"/>
              <a:chExt cx="212" cy="211"/>
            </a:xfrm>
          </p:grpSpPr>
          <p:sp>
            <p:nvSpPr>
              <p:cNvPr id="13505" name="AutoShape 334"/>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506" name="AutoShape 335"/>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507" name="Line 336"/>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8" name="Line 337"/>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9" name="Line 338"/>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0" name="Line 339"/>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1" name="Line 340"/>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2" name="Line 341"/>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3" name="Line 342"/>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4" name="Line 343"/>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15" name="Line 344"/>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3" name="Group 345"/>
            <p:cNvGrpSpPr>
              <a:grpSpLocks/>
            </p:cNvGrpSpPr>
            <p:nvPr/>
          </p:nvGrpSpPr>
          <p:grpSpPr bwMode="auto">
            <a:xfrm>
              <a:off x="4010" y="1902"/>
              <a:ext cx="212" cy="211"/>
              <a:chOff x="409" y="3488"/>
              <a:chExt cx="212" cy="211"/>
            </a:xfrm>
          </p:grpSpPr>
          <p:sp>
            <p:nvSpPr>
              <p:cNvPr id="13494" name="AutoShape 34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95" name="AutoShape 34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96" name="Line 34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7" name="Line 34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8" name="Line 35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9" name="Line 35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0" name="Line 35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1" name="Line 35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2" name="Line 35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3" name="Line 35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504" name="Line 35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4" name="Group 357"/>
            <p:cNvGrpSpPr>
              <a:grpSpLocks/>
            </p:cNvGrpSpPr>
            <p:nvPr/>
          </p:nvGrpSpPr>
          <p:grpSpPr bwMode="auto">
            <a:xfrm>
              <a:off x="3545" y="1580"/>
              <a:ext cx="212" cy="211"/>
              <a:chOff x="409" y="3488"/>
              <a:chExt cx="212" cy="211"/>
            </a:xfrm>
          </p:grpSpPr>
          <p:sp>
            <p:nvSpPr>
              <p:cNvPr id="13483" name="AutoShape 35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84" name="AutoShape 35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85" name="Line 36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6" name="Line 36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7" name="Line 36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8" name="Line 36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9" name="Line 36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0" name="Line 36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1" name="Line 36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2" name="Line 36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93" name="Line 36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5" name="Group 369"/>
            <p:cNvGrpSpPr>
              <a:grpSpLocks/>
            </p:cNvGrpSpPr>
            <p:nvPr/>
          </p:nvGrpSpPr>
          <p:grpSpPr bwMode="auto">
            <a:xfrm>
              <a:off x="3325" y="1875"/>
              <a:ext cx="212" cy="211"/>
              <a:chOff x="409" y="3488"/>
              <a:chExt cx="212" cy="211"/>
            </a:xfrm>
          </p:grpSpPr>
          <p:sp>
            <p:nvSpPr>
              <p:cNvPr id="13472" name="AutoShape 37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73" name="AutoShape 37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74" name="Line 37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5" name="Line 37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6" name="Line 37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7" name="Line 37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8" name="Line 37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9" name="Line 37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0" name="Line 37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1" name="Line 37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82" name="Line 38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6" name="Group 381"/>
            <p:cNvGrpSpPr>
              <a:grpSpLocks/>
            </p:cNvGrpSpPr>
            <p:nvPr/>
          </p:nvGrpSpPr>
          <p:grpSpPr bwMode="auto">
            <a:xfrm>
              <a:off x="3064" y="2225"/>
              <a:ext cx="212" cy="211"/>
              <a:chOff x="409" y="3488"/>
              <a:chExt cx="212" cy="211"/>
            </a:xfrm>
          </p:grpSpPr>
          <p:sp>
            <p:nvSpPr>
              <p:cNvPr id="13461" name="AutoShape 38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62" name="AutoShape 38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63" name="Line 38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4" name="Line 38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5" name="Line 38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6" name="Line 38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7" name="Line 38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8" name="Line 38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9" name="Line 39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0" name="Line 39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71" name="Line 39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7" name="Group 405"/>
            <p:cNvGrpSpPr>
              <a:grpSpLocks/>
            </p:cNvGrpSpPr>
            <p:nvPr/>
          </p:nvGrpSpPr>
          <p:grpSpPr bwMode="auto">
            <a:xfrm>
              <a:off x="2105" y="1552"/>
              <a:ext cx="212" cy="211"/>
              <a:chOff x="409" y="3488"/>
              <a:chExt cx="212" cy="211"/>
            </a:xfrm>
          </p:grpSpPr>
          <p:sp>
            <p:nvSpPr>
              <p:cNvPr id="13450" name="AutoShape 40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51" name="AutoShape 40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52" name="Line 40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3" name="Line 40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4" name="Line 41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5" name="Line 41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6" name="Line 41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7" name="Line 41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8" name="Line 41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59" name="Line 41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60" name="Line 41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8" name="Group 417"/>
            <p:cNvGrpSpPr>
              <a:grpSpLocks/>
            </p:cNvGrpSpPr>
            <p:nvPr/>
          </p:nvGrpSpPr>
          <p:grpSpPr bwMode="auto">
            <a:xfrm>
              <a:off x="3168" y="1147"/>
              <a:ext cx="212" cy="211"/>
              <a:chOff x="409" y="3488"/>
              <a:chExt cx="212" cy="211"/>
            </a:xfrm>
          </p:grpSpPr>
          <p:sp>
            <p:nvSpPr>
              <p:cNvPr id="13439" name="AutoShape 41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40" name="AutoShape 41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41" name="Line 42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2" name="Line 42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3" name="Line 42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4" name="Line 42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5" name="Line 42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6" name="Line 42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7" name="Line 42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8" name="Line 42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49" name="Line 42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79" name="Group 429"/>
            <p:cNvGrpSpPr>
              <a:grpSpLocks/>
            </p:cNvGrpSpPr>
            <p:nvPr/>
          </p:nvGrpSpPr>
          <p:grpSpPr bwMode="auto">
            <a:xfrm>
              <a:off x="4128" y="1346"/>
              <a:ext cx="212" cy="211"/>
              <a:chOff x="409" y="3488"/>
              <a:chExt cx="212" cy="211"/>
            </a:xfrm>
          </p:grpSpPr>
          <p:sp>
            <p:nvSpPr>
              <p:cNvPr id="13428" name="AutoShape 43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29" name="AutoShape 43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30" name="Line 43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1" name="Line 43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2" name="Line 43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3" name="Line 43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4" name="Line 43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5" name="Line 43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6" name="Line 43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7" name="Line 43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38" name="Line 44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0" name="Group 441"/>
            <p:cNvGrpSpPr>
              <a:grpSpLocks/>
            </p:cNvGrpSpPr>
            <p:nvPr/>
          </p:nvGrpSpPr>
          <p:grpSpPr bwMode="auto">
            <a:xfrm>
              <a:off x="1371" y="3095"/>
              <a:ext cx="212" cy="211"/>
              <a:chOff x="409" y="3488"/>
              <a:chExt cx="212" cy="211"/>
            </a:xfrm>
          </p:grpSpPr>
          <p:sp>
            <p:nvSpPr>
              <p:cNvPr id="13417" name="AutoShape 442"/>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18" name="AutoShape 443"/>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19" name="Line 444"/>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0" name="Line 445"/>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1" name="Line 446"/>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2" name="Line 447"/>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3" name="Line 448"/>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4" name="Line 449"/>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5" name="Line 450"/>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6" name="Line 451"/>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27" name="Line 452"/>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1" name="Group 465"/>
            <p:cNvGrpSpPr>
              <a:grpSpLocks/>
            </p:cNvGrpSpPr>
            <p:nvPr/>
          </p:nvGrpSpPr>
          <p:grpSpPr bwMode="auto">
            <a:xfrm>
              <a:off x="952" y="2348"/>
              <a:ext cx="212" cy="211"/>
              <a:chOff x="409" y="3488"/>
              <a:chExt cx="212" cy="211"/>
            </a:xfrm>
          </p:grpSpPr>
          <p:sp>
            <p:nvSpPr>
              <p:cNvPr id="13406" name="AutoShape 466"/>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407" name="AutoShape 467"/>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408" name="Line 468"/>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9" name="Line 469"/>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0" name="Line 470"/>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1" name="Line 471"/>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2" name="Line 472"/>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3" name="Line 473"/>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4" name="Line 474"/>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5" name="Line 475"/>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16" name="Line 476"/>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2" name="Group 477"/>
            <p:cNvGrpSpPr>
              <a:grpSpLocks/>
            </p:cNvGrpSpPr>
            <p:nvPr/>
          </p:nvGrpSpPr>
          <p:grpSpPr bwMode="auto">
            <a:xfrm>
              <a:off x="1528" y="1415"/>
              <a:ext cx="212" cy="211"/>
              <a:chOff x="409" y="3488"/>
              <a:chExt cx="212" cy="211"/>
            </a:xfrm>
          </p:grpSpPr>
          <p:sp>
            <p:nvSpPr>
              <p:cNvPr id="13395" name="AutoShape 478"/>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96" name="AutoShape 479"/>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97" name="Line 480"/>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8" name="Line 481"/>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9" name="Line 482"/>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0" name="Line 483"/>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1" name="Line 484"/>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2" name="Line 485"/>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3" name="Line 486"/>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4" name="Line 487"/>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405" name="Line 488"/>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nvGrpSpPr>
            <p:cNvPr id="13383" name="Group 489"/>
            <p:cNvGrpSpPr>
              <a:grpSpLocks/>
            </p:cNvGrpSpPr>
            <p:nvPr/>
          </p:nvGrpSpPr>
          <p:grpSpPr bwMode="auto">
            <a:xfrm>
              <a:off x="3023" y="1834"/>
              <a:ext cx="212" cy="211"/>
              <a:chOff x="409" y="3488"/>
              <a:chExt cx="212" cy="211"/>
            </a:xfrm>
          </p:grpSpPr>
          <p:sp>
            <p:nvSpPr>
              <p:cNvPr id="13384" name="AutoShape 490"/>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85" name="AutoShape 491"/>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86" name="Line 492"/>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7" name="Line 493"/>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8" name="Line 494"/>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89" name="Line 495"/>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0" name="Line 496"/>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1" name="Line 497"/>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2" name="Line 498"/>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3" name="Line 499"/>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94" name="Line 500"/>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grpSp>
      <p:sp>
        <p:nvSpPr>
          <p:cNvPr id="13316" name="Rectangle 4"/>
          <p:cNvSpPr>
            <a:spLocks noGrp="1" noChangeArrowheads="1"/>
          </p:cNvSpPr>
          <p:nvPr>
            <p:ph type="title" idx="4294967295"/>
          </p:nvPr>
        </p:nvSpPr>
        <p:spPr/>
        <p:txBody>
          <a:bodyPr>
            <a:normAutofit/>
          </a:bodyPr>
          <a:lstStyle/>
          <a:p>
            <a:pPr eaLnBrk="1" hangingPunct="1"/>
            <a:r>
              <a:rPr lang="en-US" sz="6600" b="1" dirty="0" smtClean="0">
                <a:solidFill>
                  <a:srgbClr val="FF0000"/>
                </a:solidFill>
              </a:rPr>
              <a:t>Haemagglutination</a:t>
            </a:r>
          </a:p>
        </p:txBody>
      </p:sp>
      <p:sp>
        <p:nvSpPr>
          <p:cNvPr id="154629" name="Oval 5"/>
          <p:cNvSpPr>
            <a:spLocks noChangeArrowheads="1"/>
          </p:cNvSpPr>
          <p:nvPr/>
        </p:nvSpPr>
        <p:spPr bwMode="auto">
          <a:xfrm>
            <a:off x="3937000" y="3230563"/>
            <a:ext cx="979488" cy="979487"/>
          </a:xfrm>
          <a:prstGeom prst="ellipse">
            <a:avLst/>
          </a:prstGeom>
          <a:solidFill>
            <a:srgbClr val="FF0000"/>
          </a:solidFill>
          <a:ln w="9525" algn="ctr">
            <a:solidFill>
              <a:schemeClr val="tx1"/>
            </a:solidFill>
            <a:round/>
            <a:headEnd/>
            <a:tailEnd/>
          </a:ln>
        </p:spPr>
        <p:txBody>
          <a:bodyPr wrap="none" anchor="ctr"/>
          <a:lstStyle/>
          <a:p>
            <a:pPr algn="l"/>
            <a:r>
              <a:rPr lang="en-US" dirty="0"/>
              <a:t>RBC</a:t>
            </a:r>
          </a:p>
        </p:txBody>
      </p:sp>
      <p:grpSp>
        <p:nvGrpSpPr>
          <p:cNvPr id="154635" name="Group 6"/>
          <p:cNvGrpSpPr>
            <a:grpSpLocks/>
          </p:cNvGrpSpPr>
          <p:nvPr/>
        </p:nvGrpSpPr>
        <p:grpSpPr bwMode="auto">
          <a:xfrm>
            <a:off x="2919413" y="2813050"/>
            <a:ext cx="336550" cy="334963"/>
            <a:chOff x="409" y="3488"/>
            <a:chExt cx="212" cy="211"/>
          </a:xfrm>
        </p:grpSpPr>
        <p:sp>
          <p:nvSpPr>
            <p:cNvPr id="13319" name="AutoShape 7"/>
            <p:cNvSpPr>
              <a:spLocks noChangeArrowheads="1"/>
            </p:cNvSpPr>
            <p:nvPr/>
          </p:nvSpPr>
          <p:spPr bwMode="auto">
            <a:xfrm rot="1791481">
              <a:off x="409" y="3502"/>
              <a:ext cx="212" cy="183"/>
            </a:xfrm>
            <a:prstGeom prst="hexagon">
              <a:avLst>
                <a:gd name="adj" fmla="val 28962"/>
                <a:gd name="vf" fmla="val 115470"/>
              </a:avLst>
            </a:prstGeom>
            <a:solidFill>
              <a:srgbClr val="CC9900"/>
            </a:solidFill>
            <a:ln w="9525">
              <a:solidFill>
                <a:schemeClr val="tx1"/>
              </a:solidFill>
              <a:miter lim="800000"/>
              <a:headEnd/>
              <a:tailEnd/>
            </a:ln>
          </p:spPr>
          <p:txBody>
            <a:bodyPr wrap="none" anchor="ctr"/>
            <a:lstStyle/>
            <a:p>
              <a:pPr algn="l"/>
              <a:endParaRPr lang="en-US" dirty="0"/>
            </a:p>
          </p:txBody>
        </p:sp>
        <p:sp>
          <p:nvSpPr>
            <p:cNvPr id="13320" name="AutoShape 8"/>
            <p:cNvSpPr>
              <a:spLocks noChangeArrowheads="1"/>
            </p:cNvSpPr>
            <p:nvPr/>
          </p:nvSpPr>
          <p:spPr bwMode="auto">
            <a:xfrm>
              <a:off x="459" y="3546"/>
              <a:ext cx="112" cy="95"/>
            </a:xfrm>
            <a:prstGeom prst="triangle">
              <a:avLst>
                <a:gd name="adj" fmla="val 50000"/>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l"/>
              <a:endParaRPr lang="en-US" dirty="0"/>
            </a:p>
          </p:txBody>
        </p:sp>
        <p:sp>
          <p:nvSpPr>
            <p:cNvPr id="13321" name="Line 9"/>
            <p:cNvSpPr>
              <a:spLocks noChangeShapeType="1"/>
            </p:cNvSpPr>
            <p:nvPr/>
          </p:nvSpPr>
          <p:spPr bwMode="auto">
            <a:xfrm flipH="1" flipV="1">
              <a:off x="514" y="3488"/>
              <a:ext cx="1"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2" name="Line 10"/>
            <p:cNvSpPr>
              <a:spLocks noChangeShapeType="1"/>
            </p:cNvSpPr>
            <p:nvPr/>
          </p:nvSpPr>
          <p:spPr bwMode="auto">
            <a:xfrm flipV="1">
              <a:off x="515" y="3540"/>
              <a:ext cx="91"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3" name="Line 11"/>
            <p:cNvSpPr>
              <a:spLocks noChangeShapeType="1"/>
            </p:cNvSpPr>
            <p:nvPr/>
          </p:nvSpPr>
          <p:spPr bwMode="auto">
            <a:xfrm flipH="1" flipV="1">
              <a:off x="423" y="3540"/>
              <a:ext cx="92"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4" name="Line 12"/>
            <p:cNvSpPr>
              <a:spLocks noChangeShapeType="1"/>
            </p:cNvSpPr>
            <p:nvPr/>
          </p:nvSpPr>
          <p:spPr bwMode="auto">
            <a:xfrm flipH="1">
              <a:off x="423" y="3641"/>
              <a:ext cx="36" cy="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5" name="Line 13"/>
            <p:cNvSpPr>
              <a:spLocks noChangeShapeType="1"/>
            </p:cNvSpPr>
            <p:nvPr/>
          </p:nvSpPr>
          <p:spPr bwMode="auto">
            <a:xfrm>
              <a:off x="571" y="3641"/>
              <a:ext cx="36" cy="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6" name="Line 14"/>
            <p:cNvSpPr>
              <a:spLocks noChangeShapeType="1"/>
            </p:cNvSpPr>
            <p:nvPr/>
          </p:nvSpPr>
          <p:spPr bwMode="auto">
            <a:xfrm flipH="1">
              <a:off x="514" y="3641"/>
              <a:ext cx="57"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7" name="Line 15"/>
            <p:cNvSpPr>
              <a:spLocks noChangeShapeType="1"/>
            </p:cNvSpPr>
            <p:nvPr/>
          </p:nvSpPr>
          <p:spPr bwMode="auto">
            <a:xfrm>
              <a:off x="459" y="3641"/>
              <a:ext cx="56" cy="5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8" name="Line 16"/>
            <p:cNvSpPr>
              <a:spLocks noChangeShapeType="1"/>
            </p:cNvSpPr>
            <p:nvPr/>
          </p:nvSpPr>
          <p:spPr bwMode="auto">
            <a:xfrm flipV="1">
              <a:off x="571" y="3540"/>
              <a:ext cx="35"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sp>
          <p:nvSpPr>
            <p:cNvPr id="13329" name="Line 17"/>
            <p:cNvSpPr>
              <a:spLocks noChangeShapeType="1"/>
            </p:cNvSpPr>
            <p:nvPr/>
          </p:nvSpPr>
          <p:spPr bwMode="auto">
            <a:xfrm flipH="1" flipV="1">
              <a:off x="422" y="3540"/>
              <a:ext cx="37" cy="10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IN" dirty="0"/>
            </a:p>
          </p:txBody>
        </p:sp>
      </p:grpSp>
      <p:sp>
        <p:nvSpPr>
          <p:cNvPr id="3" name="Footer Placeholder 2"/>
          <p:cNvSpPr>
            <a:spLocks noGrp="1"/>
          </p:cNvSpPr>
          <p:nvPr>
            <p:ph type="ftr" sz="quarter" idx="11"/>
          </p:nvPr>
        </p:nvSpPr>
        <p:spPr/>
        <p:txBody>
          <a:bodyPr/>
          <a:lstStyle/>
          <a:p>
            <a:r>
              <a:rPr lang="en-IN" smtClean="0"/>
              <a:t>Dr.T.V.Rao MD</a:t>
            </a:r>
            <a:endParaRPr lang="en-IN" dirty="0"/>
          </a:p>
        </p:txBody>
      </p:sp>
    </p:spTree>
    <p:custDataLst>
      <p:tags r:id="rId1"/>
    </p:custDataLst>
    <p:extLst>
      <p:ext uri="{BB962C8B-B14F-4D97-AF65-F5344CB8AC3E}">
        <p14:creationId xmlns:p14="http://schemas.microsoft.com/office/powerpoint/2010/main" xmlns="" val="2418038780"/>
      </p:ext>
    </p:extLst>
  </p:cSld>
  <p:clrMapOvr>
    <a:masterClrMapping/>
  </p:clrMapOvr>
  <p:transition advTm="127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4635"/>
                                        </p:tgtEl>
                                        <p:attrNameLst>
                                          <p:attrName>style.visibility</p:attrName>
                                        </p:attrNameLst>
                                      </p:cBhvr>
                                      <p:to>
                                        <p:strVal val="visible"/>
                                      </p:to>
                                    </p:set>
                                    <p:animEffect transition="in" filter="fade">
                                      <p:cBhvr>
                                        <p:cTn id="7" dur="500"/>
                                        <p:tgtEl>
                                          <p:spTgt spid="1546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4629"/>
                                        </p:tgtEl>
                                        <p:attrNameLst>
                                          <p:attrName>style.visibility</p:attrName>
                                        </p:attrNameLst>
                                      </p:cBhvr>
                                      <p:to>
                                        <p:strVal val="visible"/>
                                      </p:to>
                                    </p:set>
                                    <p:animEffect transition="in" filter="fade">
                                      <p:cBhvr>
                                        <p:cTn id="12" dur="500"/>
                                        <p:tgtEl>
                                          <p:spTgt spid="154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0" presetClass="path" presetSubtype="0" accel="50000" decel="50000" fill="hold" nodeType="clickEffect">
                                  <p:stCondLst>
                                    <p:cond delay="0"/>
                                  </p:stCondLst>
                                  <p:childTnLst>
                                    <p:animMotion origin="layout" path="M -2.22222E-6 4.44444E-6 L 0.08681 0.06018 " pathEditMode="relative" rAng="0" ptsTypes="AA">
                                      <p:cBhvr>
                                        <p:cTn id="16" dur="1000" fill="hold"/>
                                        <p:tgtEl>
                                          <p:spTgt spid="154635"/>
                                        </p:tgtEl>
                                        <p:attrNameLst>
                                          <p:attrName>ppt_x</p:attrName>
                                          <p:attrName>ppt_y</p:attrName>
                                        </p:attrNameLst>
                                      </p:cBhvr>
                                      <p:rCtr x="4340" y="3009"/>
                                    </p:animMotion>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67911A7C-691A-4555-A182-49A5C8C7528A}" type="slidenum">
              <a:rPr lang="en-GB"/>
              <a:pPr eaLnBrk="1" hangingPunct="1"/>
              <a:t>17</a:t>
            </a:fld>
            <a:endParaRPr lang="en-GB" dirty="0"/>
          </a:p>
        </p:txBody>
      </p:sp>
      <p:sp>
        <p:nvSpPr>
          <p:cNvPr id="14339" name="Rectangle 2"/>
          <p:cNvSpPr>
            <a:spLocks noGrp="1" noChangeArrowheads="1"/>
          </p:cNvSpPr>
          <p:nvPr>
            <p:ph type="title"/>
          </p:nvPr>
        </p:nvSpPr>
        <p:spPr/>
        <p:txBody>
          <a:bodyPr>
            <a:normAutofit/>
          </a:bodyPr>
          <a:lstStyle/>
          <a:p>
            <a:pPr marL="762000" indent="-762000" eaLnBrk="1" hangingPunct="1"/>
            <a:r>
              <a:rPr lang="en-GB" sz="5400" b="1" dirty="0" smtClean="0">
                <a:solidFill>
                  <a:srgbClr val="FF0000"/>
                </a:solidFill>
              </a:rPr>
              <a:t>Viral </a:t>
            </a:r>
            <a:r>
              <a:rPr lang="en-US" sz="5400" b="1" dirty="0" smtClean="0">
                <a:solidFill>
                  <a:srgbClr val="FF0000"/>
                </a:solidFill>
              </a:rPr>
              <a:t>Haemagglutination</a:t>
            </a:r>
            <a:endParaRPr lang="en-US" sz="3600" dirty="0" smtClean="0">
              <a:solidFill>
                <a:srgbClr val="FF0000"/>
              </a:solidFill>
            </a:endParaRPr>
          </a:p>
        </p:txBody>
      </p:sp>
      <p:sp>
        <p:nvSpPr>
          <p:cNvPr id="14340" name="Rectangle 3"/>
          <p:cNvSpPr>
            <a:spLocks noGrp="1" noChangeArrowheads="1"/>
          </p:cNvSpPr>
          <p:nvPr>
            <p:ph type="body" idx="1"/>
          </p:nvPr>
        </p:nvSpPr>
        <p:spPr>
          <a:xfrm>
            <a:off x="0" y="1268413"/>
            <a:ext cx="9144000" cy="5589587"/>
          </a:xfrm>
        </p:spPr>
        <p:txBody>
          <a:bodyPr/>
          <a:lstStyle/>
          <a:p>
            <a:pPr eaLnBrk="1" hangingPunct="1"/>
            <a:r>
              <a:rPr lang="en-GB" dirty="0" smtClean="0"/>
              <a:t>Some viruses and microbes contain proteins which bind to erythrocytes (red blood cells) causing them to clump together</a:t>
            </a:r>
          </a:p>
          <a:p>
            <a:pPr eaLnBrk="1" hangingPunct="1">
              <a:buFontTx/>
              <a:buNone/>
            </a:pPr>
            <a:endParaRPr lang="en-GB" dirty="0" smtClean="0"/>
          </a:p>
          <a:p>
            <a:pPr eaLnBrk="1" hangingPunct="1"/>
            <a:r>
              <a:rPr lang="en-US" sz="2400" b="1" dirty="0" smtClean="0"/>
              <a:t>NDV</a:t>
            </a:r>
          </a:p>
          <a:p>
            <a:pPr eaLnBrk="1" hangingPunct="1"/>
            <a:r>
              <a:rPr lang="en-US" sz="2400" b="1" dirty="0" smtClean="0"/>
              <a:t>Adenovirus III</a:t>
            </a:r>
          </a:p>
          <a:p>
            <a:pPr eaLnBrk="1" hangingPunct="1"/>
            <a:r>
              <a:rPr lang="en-US" sz="2400" b="1" dirty="0" smtClean="0"/>
              <a:t>AIV</a:t>
            </a:r>
          </a:p>
          <a:p>
            <a:pPr eaLnBrk="1" hangingPunct="1"/>
            <a:r>
              <a:rPr lang="en-US" sz="2400" b="1" dirty="0" smtClean="0"/>
              <a:t>IBV</a:t>
            </a:r>
          </a:p>
          <a:p>
            <a:pPr eaLnBrk="1" hangingPunct="1"/>
            <a:r>
              <a:rPr lang="en-US" sz="2400" b="1" dirty="0" smtClean="0"/>
              <a:t>Mycoplasma</a:t>
            </a:r>
          </a:p>
          <a:p>
            <a:pPr eaLnBrk="1" hangingPunct="1"/>
            <a:endParaRPr lang="en-GB" sz="2400" dirty="0" smtClean="0"/>
          </a:p>
          <a:p>
            <a:pPr eaLnBrk="1" hangingPunct="1"/>
            <a:endParaRPr lang="en-GB" dirty="0" smtClean="0"/>
          </a:p>
          <a:p>
            <a:pPr lvl="1" eaLnBrk="1" hangingPunct="1"/>
            <a:endParaRPr lang="en-GB" dirty="0" smtClean="0"/>
          </a:p>
        </p:txBody>
      </p:sp>
      <p:pic>
        <p:nvPicPr>
          <p:cNvPr id="14341" name="Picture 4" descr="AVgraze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9838" y="3305175"/>
            <a:ext cx="4824412"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42" name="Picture 5" descr="nes18783_1406L"/>
          <p:cNvPicPr>
            <a:picLocks noChangeAspect="1" noChangeArrowheads="1"/>
          </p:cNvPicPr>
          <p:nvPr/>
        </p:nvPicPr>
        <p:blipFill>
          <a:blip r:embed="rId4">
            <a:lum bright="-6000" contrast="12000"/>
            <a:extLst>
              <a:ext uri="{28A0092B-C50C-407E-A947-70E740481C1C}">
                <a14:useLocalDpi xmlns:a14="http://schemas.microsoft.com/office/drawing/2010/main" xmlns="" val="0"/>
              </a:ext>
            </a:extLst>
          </a:blip>
          <a:srcRect b="73077"/>
          <a:stretch>
            <a:fillRect/>
          </a:stretch>
        </p:blipFill>
        <p:spPr bwMode="auto">
          <a:xfrm>
            <a:off x="2555875" y="5013325"/>
            <a:ext cx="5976938" cy="157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40980487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1ED6225E-515F-4257-B721-580ADDF40CC6}" type="slidenum">
              <a:rPr lang="en-GB"/>
              <a:pPr eaLnBrk="1" hangingPunct="1"/>
              <a:t>18</a:t>
            </a:fld>
            <a:endParaRPr lang="en-GB" dirty="0"/>
          </a:p>
        </p:txBody>
      </p:sp>
      <p:sp>
        <p:nvSpPr>
          <p:cNvPr id="30723" name="Rectangle 2"/>
          <p:cNvSpPr>
            <a:spLocks noGrp="1" noChangeArrowheads="1"/>
          </p:cNvSpPr>
          <p:nvPr>
            <p:ph type="title"/>
          </p:nvPr>
        </p:nvSpPr>
        <p:spPr>
          <a:xfrm>
            <a:off x="0" y="0"/>
            <a:ext cx="9144000" cy="2708275"/>
          </a:xfrm>
        </p:spPr>
        <p:txBody>
          <a:bodyPr>
            <a:normAutofit/>
          </a:bodyPr>
          <a:lstStyle/>
          <a:p>
            <a:pPr eaLnBrk="1" hangingPunct="1"/>
            <a:r>
              <a:rPr lang="en-US" sz="4800" b="1" dirty="0" smtClean="0">
                <a:solidFill>
                  <a:srgbClr val="FF0000"/>
                </a:solidFill>
              </a:rPr>
              <a:t>HEMAGGLUTINATION INHIBITION TEST (HI)</a:t>
            </a:r>
          </a:p>
        </p:txBody>
      </p:sp>
      <p:sp>
        <p:nvSpPr>
          <p:cNvPr id="30724" name="Rectangle 3"/>
          <p:cNvSpPr>
            <a:spLocks noGrp="1" noChangeArrowheads="1"/>
          </p:cNvSpPr>
          <p:nvPr>
            <p:ph type="body" idx="1"/>
          </p:nvPr>
        </p:nvSpPr>
        <p:spPr/>
        <p:txBody>
          <a:bodyPr/>
          <a:lstStyle/>
          <a:p>
            <a:pPr eaLnBrk="1" hangingPunct="1">
              <a:lnSpc>
                <a:spcPct val="90000"/>
              </a:lnSpc>
            </a:pPr>
            <a:endParaRPr lang="en-US"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endParaRPr lang="en-US" sz="3600" dirty="0" smtClean="0"/>
          </a:p>
          <a:p>
            <a:pPr eaLnBrk="1" hangingPunct="1">
              <a:lnSpc>
                <a:spcPct val="90000"/>
              </a:lnSpc>
              <a:buFontTx/>
              <a:buNone/>
            </a:pPr>
            <a:r>
              <a:rPr lang="en-US" sz="3600" dirty="0" smtClean="0"/>
              <a:t>VIRUSE                                SERUM </a:t>
            </a:r>
          </a:p>
          <a:p>
            <a:pPr eaLnBrk="1" hangingPunct="1">
              <a:lnSpc>
                <a:spcPct val="90000"/>
              </a:lnSpc>
            </a:pPr>
            <a:endParaRPr lang="en-US" sz="3600" dirty="0" smtClean="0"/>
          </a:p>
        </p:txBody>
      </p:sp>
      <p:pic>
        <p:nvPicPr>
          <p:cNvPr id="30725" name="Picture 4" descr="MCj02114940000[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475" y="5013325"/>
            <a:ext cx="1944688" cy="1460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6" name="Picture 5" descr="MCj04324230000[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9750" y="3573463"/>
            <a:ext cx="1873250"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7" name="Picture 6" descr="MCSY00290_0000[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27763" y="3644900"/>
            <a:ext cx="2016125"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8" name="Picture 7" descr="MCj04079680000[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19475" y="2060575"/>
            <a:ext cx="1985963"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7869851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Slide Number Placeholder 7"/>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E7CFFC4A-23F8-432B-B048-153AE2B74DFA}" type="slidenum">
              <a:rPr lang="en-GB"/>
              <a:pPr eaLnBrk="1" hangingPunct="1"/>
              <a:t>19</a:t>
            </a:fld>
            <a:endParaRPr lang="en-GB" dirty="0"/>
          </a:p>
        </p:txBody>
      </p:sp>
      <p:sp>
        <p:nvSpPr>
          <p:cNvPr id="55298" name="Rectangle 2"/>
          <p:cNvSpPr>
            <a:spLocks noGrp="1" noChangeArrowheads="1"/>
          </p:cNvSpPr>
          <p:nvPr>
            <p:ph type="title"/>
          </p:nvPr>
        </p:nvSpPr>
        <p:spPr/>
        <p:txBody>
          <a:bodyPr>
            <a:noAutofit/>
          </a:bodyPr>
          <a:lstStyle/>
          <a:p>
            <a:pPr eaLnBrk="1" hangingPunct="1"/>
            <a:r>
              <a:rPr lang="en-GB" sz="3600" b="1" dirty="0" smtClean="0">
                <a:solidFill>
                  <a:srgbClr val="FF0000"/>
                </a:solidFill>
              </a:rPr>
              <a:t>In the absence of anti-virus antibodies</a:t>
            </a:r>
            <a:endParaRPr lang="en-US" sz="3600" b="1" dirty="0" smtClean="0">
              <a:solidFill>
                <a:srgbClr val="FF0000"/>
              </a:solidFill>
            </a:endParaRPr>
          </a:p>
        </p:txBody>
      </p:sp>
      <p:graphicFrame>
        <p:nvGraphicFramePr>
          <p:cNvPr id="31748" name="Object 3">
            <a:hlinkClick r:id="" action="ppaction://ole?verb=0"/>
          </p:cNvPr>
          <p:cNvGraphicFramePr>
            <a:graphicFrameLocks noGrp="1" noChangeAspect="1"/>
          </p:cNvGraphicFramePr>
          <p:nvPr>
            <p:ph sz="half" idx="1"/>
          </p:nvPr>
        </p:nvGraphicFramePr>
        <p:xfrm>
          <a:off x="468313" y="1844675"/>
          <a:ext cx="2035175" cy="1714500"/>
        </p:xfrm>
        <a:graphic>
          <a:graphicData uri="http://schemas.openxmlformats.org/presentationml/2006/ole">
            <p:oleObj spid="_x0000_s2209" name="Bitmap Image" r:id="rId4" imgW="2542857" imgH="2142857" progId="PBrush">
              <p:embed/>
            </p:oleObj>
          </a:graphicData>
        </a:graphic>
      </p:graphicFrame>
      <p:graphicFrame>
        <p:nvGraphicFramePr>
          <p:cNvPr id="31749" name="Object 4"/>
          <p:cNvGraphicFramePr>
            <a:graphicFrameLocks noGrp="1" noChangeAspect="1"/>
          </p:cNvGraphicFramePr>
          <p:nvPr>
            <p:ph sz="quarter" idx="2"/>
          </p:nvPr>
        </p:nvGraphicFramePr>
        <p:xfrm>
          <a:off x="900113" y="4437063"/>
          <a:ext cx="1139825" cy="1296987"/>
        </p:xfrm>
        <a:graphic>
          <a:graphicData uri="http://schemas.openxmlformats.org/presentationml/2006/ole">
            <p:oleObj spid="_x0000_s2210" name="Bitmap Image" r:id="rId5" imgW="609524" imgH="693333" progId="PBrush">
              <p:embed/>
            </p:oleObj>
          </a:graphicData>
        </a:graphic>
      </p:graphicFrame>
      <p:sp>
        <p:nvSpPr>
          <p:cNvPr id="31750" name="Text Box 5"/>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Erythrocytes</a:t>
            </a:r>
            <a:endParaRPr lang="en-US" b="1" dirty="0"/>
          </a:p>
        </p:txBody>
      </p:sp>
      <p:sp>
        <p:nvSpPr>
          <p:cNvPr id="31751" name="Text Box 6"/>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a:t>
            </a:r>
            <a:endParaRPr lang="en-US" b="1" dirty="0"/>
          </a:p>
        </p:txBody>
      </p:sp>
      <p:graphicFrame>
        <p:nvGraphicFramePr>
          <p:cNvPr id="31752" name="Object 7"/>
          <p:cNvGraphicFramePr>
            <a:graphicFrameLocks noGrp="1" noChangeAspect="1"/>
          </p:cNvGraphicFramePr>
          <p:nvPr>
            <p:ph sz="quarter" idx="3"/>
          </p:nvPr>
        </p:nvGraphicFramePr>
        <p:xfrm>
          <a:off x="5435600" y="2349500"/>
          <a:ext cx="2808288" cy="2678113"/>
        </p:xfrm>
        <a:graphic>
          <a:graphicData uri="http://schemas.openxmlformats.org/presentationml/2006/ole">
            <p:oleObj spid="_x0000_s2211" name="Bitmap Image" r:id="rId6" imgW="1647619" imgH="1571844" progId="PBrush">
              <p:embed/>
            </p:oleObj>
          </a:graphicData>
        </a:graphic>
      </p:graphicFrame>
      <p:sp>
        <p:nvSpPr>
          <p:cNvPr id="31753" name="Text Box 8"/>
          <p:cNvSpPr txBox="1">
            <a:spLocks noChangeArrowheads="1"/>
          </p:cNvSpPr>
          <p:nvPr/>
        </p:nvSpPr>
        <p:spPr bwMode="auto">
          <a:xfrm>
            <a:off x="5003800" y="5149850"/>
            <a:ext cx="38163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 agglutination of erythrocytes</a:t>
            </a:r>
            <a:endParaRPr lang="en-US" b="1" dirty="0"/>
          </a:p>
        </p:txBody>
      </p:sp>
      <p:sp>
        <p:nvSpPr>
          <p:cNvPr id="2" name="Footer Placeholder 1"/>
          <p:cNvSpPr>
            <a:spLocks noGrp="1"/>
          </p:cNvSpPr>
          <p:nvPr>
            <p:ph type="ftr" sz="quarter" idx="11"/>
          </p:nvPr>
        </p:nvSpPr>
        <p:spPr/>
        <p:txBody>
          <a:bodyPr/>
          <a:lstStyle/>
          <a:p>
            <a:pPr>
              <a:defRPr/>
            </a:pPr>
            <a:r>
              <a:rPr lang="en-GB" smtClean="0"/>
              <a:t>Dr.T.V.Rao MD</a:t>
            </a:r>
            <a:endParaRPr lang="en-GB" dirty="0"/>
          </a:p>
        </p:txBody>
      </p:sp>
    </p:spTree>
    <p:extLst>
      <p:ext uri="{BB962C8B-B14F-4D97-AF65-F5344CB8AC3E}">
        <p14:creationId xmlns:p14="http://schemas.microsoft.com/office/powerpoint/2010/main" xmlns="" val="3223521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grpId="0" nodeType="withEffect">
                                  <p:stCondLst>
                                    <p:cond delay="0"/>
                                  </p:stCondLst>
                                  <p:childTnLst>
                                    <p:animEffect transition="out" filter="fade">
                                      <p:cBhvr>
                                        <p:cTn id="6" dur="500"/>
                                        <p:tgtEl>
                                          <p:spTgt spid="55298"/>
                                        </p:tgtEl>
                                      </p:cBhvr>
                                    </p:animEffect>
                                    <p:animScale>
                                      <p:cBhvr>
                                        <p:cTn id="7" dur="250" autoRev="1" fill="hold"/>
                                        <p:tgtEl>
                                          <p:spTgt spid="552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428625"/>
            <a:ext cx="9034463" cy="1398588"/>
          </a:xfrm>
        </p:spPr>
        <p:txBody>
          <a:bodyPr>
            <a:normAutofit/>
          </a:bodyPr>
          <a:lstStyle/>
          <a:p>
            <a:pPr marL="484188" algn="ctr" eaLnBrk="1" hangingPunct="1"/>
            <a:r>
              <a:rPr lang="en-US" sz="4800" b="1" dirty="0" smtClean="0">
                <a:solidFill>
                  <a:srgbClr val="FF0000"/>
                </a:solidFill>
              </a:rPr>
              <a:t>DIRECT AGGLUTINATION</a:t>
            </a:r>
          </a:p>
        </p:txBody>
      </p:sp>
      <p:sp>
        <p:nvSpPr>
          <p:cNvPr id="17411" name="Content Placeholder 2"/>
          <p:cNvSpPr>
            <a:spLocks noGrp="1"/>
          </p:cNvSpPr>
          <p:nvPr>
            <p:ph idx="1"/>
          </p:nvPr>
        </p:nvSpPr>
        <p:spPr>
          <a:xfrm>
            <a:off x="457200" y="1714500"/>
            <a:ext cx="8229600" cy="4740275"/>
          </a:xfrm>
        </p:spPr>
        <p:txBody>
          <a:bodyPr>
            <a:normAutofit lnSpcReduction="10000"/>
          </a:bodyPr>
          <a:lstStyle/>
          <a:p>
            <a:pPr eaLnBrk="1" hangingPunct="1">
              <a:buFont typeface="Wingdings 2" pitchFamily="18" charset="2"/>
              <a:buNone/>
            </a:pPr>
            <a:r>
              <a:rPr lang="en-GB" dirty="0" smtClean="0"/>
              <a:t>-</a:t>
            </a:r>
            <a:r>
              <a:rPr lang="en-GB" sz="4000" dirty="0" smtClean="0"/>
              <a:t>Test patient serum against large, cellular antigens to screen for the presence of antibodies.</a:t>
            </a:r>
            <a:endParaRPr lang="en-US" sz="4000" dirty="0" smtClean="0"/>
          </a:p>
          <a:p>
            <a:pPr eaLnBrk="1" hangingPunct="1"/>
            <a:r>
              <a:rPr lang="en-US" sz="4000" dirty="0" smtClean="0"/>
              <a:t>Antigen is naturally present on the surface of the cells.</a:t>
            </a:r>
          </a:p>
          <a:p>
            <a:pPr eaLnBrk="1" hangingPunct="1"/>
            <a:r>
              <a:rPr lang="en-US" sz="4000" dirty="0" smtClean="0"/>
              <a:t>In this case, the Ag-Ab reaction forms an agglutination, which is directly visible.</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2</a:t>
            </a:fld>
            <a:endParaRPr lang="en-IN" dirty="0"/>
          </a:p>
        </p:txBody>
      </p:sp>
    </p:spTree>
    <p:extLst>
      <p:ext uri="{BB962C8B-B14F-4D97-AF65-F5344CB8AC3E}">
        <p14:creationId xmlns:p14="http://schemas.microsoft.com/office/powerpoint/2010/main" xmlns="" val="41129476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8"/>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79BF0C0E-8B74-4BA3-A03F-19E7FF4C6A9D}" type="slidenum">
              <a:rPr lang="en-GB"/>
              <a:pPr eaLnBrk="1" hangingPunct="1"/>
              <a:t>20</a:t>
            </a:fld>
            <a:endParaRPr lang="en-GB" dirty="0"/>
          </a:p>
        </p:txBody>
      </p:sp>
      <p:sp>
        <p:nvSpPr>
          <p:cNvPr id="32771" name="Rectangle 2"/>
          <p:cNvSpPr>
            <a:spLocks noGrp="1" noChangeArrowheads="1"/>
          </p:cNvSpPr>
          <p:nvPr>
            <p:ph type="title" sz="quarter"/>
          </p:nvPr>
        </p:nvSpPr>
        <p:spPr/>
        <p:txBody>
          <a:bodyPr>
            <a:noAutofit/>
          </a:bodyPr>
          <a:lstStyle/>
          <a:p>
            <a:pPr eaLnBrk="1" hangingPunct="1"/>
            <a:r>
              <a:rPr lang="en-GB" sz="3600" b="1" dirty="0" smtClean="0">
                <a:solidFill>
                  <a:srgbClr val="FF0000"/>
                </a:solidFill>
              </a:rPr>
              <a:t>In the presence of anti-virus antibodies</a:t>
            </a:r>
            <a:endParaRPr lang="en-US" sz="3600" b="1" dirty="0" smtClean="0">
              <a:solidFill>
                <a:srgbClr val="FF0000"/>
              </a:solidFill>
            </a:endParaRPr>
          </a:p>
        </p:txBody>
      </p:sp>
      <p:graphicFrame>
        <p:nvGraphicFramePr>
          <p:cNvPr id="32772" name="Object 3"/>
          <p:cNvGraphicFramePr>
            <a:graphicFrameLocks noGrp="1" noChangeAspect="1"/>
          </p:cNvGraphicFramePr>
          <p:nvPr>
            <p:ph sz="quarter" idx="1"/>
          </p:nvPr>
        </p:nvGraphicFramePr>
        <p:xfrm>
          <a:off x="755650" y="1773238"/>
          <a:ext cx="2035175" cy="1714500"/>
        </p:xfrm>
        <a:graphic>
          <a:graphicData uri="http://schemas.openxmlformats.org/presentationml/2006/ole">
            <p:oleObj spid="_x0000_s3286" name="Bitmap Image" r:id="rId4" imgW="2034716" imgH="1714649" progId="PBrush">
              <p:embed/>
            </p:oleObj>
          </a:graphicData>
        </a:graphic>
      </p:graphicFrame>
      <p:graphicFrame>
        <p:nvGraphicFramePr>
          <p:cNvPr id="32773" name="Object 4"/>
          <p:cNvGraphicFramePr>
            <a:graphicFrameLocks noGrp="1" noChangeAspect="1"/>
          </p:cNvGraphicFramePr>
          <p:nvPr>
            <p:ph sz="quarter" idx="2"/>
          </p:nvPr>
        </p:nvGraphicFramePr>
        <p:xfrm>
          <a:off x="1331913" y="4508500"/>
          <a:ext cx="609600" cy="693738"/>
        </p:xfrm>
        <a:graphic>
          <a:graphicData uri="http://schemas.openxmlformats.org/presentationml/2006/ole">
            <p:oleObj spid="_x0000_s3287" name="Bitmap Image" r:id="rId5" imgW="609524" imgH="693333" progId="PBrush">
              <p:embed/>
            </p:oleObj>
          </a:graphicData>
        </a:graphic>
      </p:graphicFrame>
      <p:graphicFrame>
        <p:nvGraphicFramePr>
          <p:cNvPr id="32774" name="Object 5"/>
          <p:cNvGraphicFramePr>
            <a:graphicFrameLocks noGrp="1" noChangeAspect="1"/>
          </p:cNvGraphicFramePr>
          <p:nvPr>
            <p:ph sz="quarter" idx="3"/>
          </p:nvPr>
        </p:nvGraphicFramePr>
        <p:xfrm>
          <a:off x="3635375" y="3573463"/>
          <a:ext cx="1219200" cy="1019175"/>
        </p:xfrm>
        <a:graphic>
          <a:graphicData uri="http://schemas.openxmlformats.org/presentationml/2006/ole">
            <p:oleObj spid="_x0000_s3288" name="Bitmap Image" r:id="rId6" imgW="1219370" imgH="1019048" progId="PBrush">
              <p:embed/>
            </p:oleObj>
          </a:graphicData>
        </a:graphic>
      </p:graphicFrame>
      <p:sp>
        <p:nvSpPr>
          <p:cNvPr id="32775" name="Text Box 6"/>
          <p:cNvSpPr txBox="1">
            <a:spLocks noChangeArrowheads="1"/>
          </p:cNvSpPr>
          <p:nvPr/>
        </p:nvSpPr>
        <p:spPr bwMode="auto">
          <a:xfrm>
            <a:off x="2700338" y="249237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Erythrocytes</a:t>
            </a:r>
            <a:endParaRPr lang="en-US" b="1" dirty="0"/>
          </a:p>
        </p:txBody>
      </p:sp>
      <p:sp>
        <p:nvSpPr>
          <p:cNvPr id="32776" name="Text Box 7"/>
          <p:cNvSpPr txBox="1">
            <a:spLocks noChangeArrowheads="1"/>
          </p:cNvSpPr>
          <p:nvPr/>
        </p:nvSpPr>
        <p:spPr bwMode="auto">
          <a:xfrm>
            <a:off x="2195513" y="4797425"/>
            <a:ext cx="1655762"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a:t>
            </a:r>
            <a:endParaRPr lang="en-US" b="1" dirty="0"/>
          </a:p>
        </p:txBody>
      </p:sp>
      <p:sp>
        <p:nvSpPr>
          <p:cNvPr id="32777" name="Text Box 8"/>
          <p:cNvSpPr txBox="1">
            <a:spLocks noChangeArrowheads="1"/>
          </p:cNvSpPr>
          <p:nvPr/>
        </p:nvSpPr>
        <p:spPr bwMode="auto">
          <a:xfrm>
            <a:off x="3635375" y="4724400"/>
            <a:ext cx="187325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Anti-virus antibodies</a:t>
            </a:r>
            <a:endParaRPr lang="en-US" b="1" dirty="0"/>
          </a:p>
        </p:txBody>
      </p:sp>
      <p:graphicFrame>
        <p:nvGraphicFramePr>
          <p:cNvPr id="32778" name="Object 9"/>
          <p:cNvGraphicFramePr>
            <a:graphicFrameLocks noGrp="1" noChangeAspect="1"/>
          </p:cNvGraphicFramePr>
          <p:nvPr>
            <p:ph sz="quarter" idx="4"/>
          </p:nvPr>
        </p:nvGraphicFramePr>
        <p:xfrm>
          <a:off x="6011863" y="2133600"/>
          <a:ext cx="1600200" cy="1028700"/>
        </p:xfrm>
        <a:graphic>
          <a:graphicData uri="http://schemas.openxmlformats.org/presentationml/2006/ole">
            <p:oleObj spid="_x0000_s3289" name="Bitmap Image" r:id="rId7" imgW="1600000" imgH="1028844" progId="PBrush">
              <p:embed/>
            </p:oleObj>
          </a:graphicData>
        </a:graphic>
      </p:graphicFrame>
      <p:pic>
        <p:nvPicPr>
          <p:cNvPr id="32779"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084888" y="3500438"/>
            <a:ext cx="2035175" cy="171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80" name="Text Box 11"/>
          <p:cNvSpPr txBox="1">
            <a:spLocks noChangeArrowheads="1"/>
          </p:cNvSpPr>
          <p:nvPr/>
        </p:nvSpPr>
        <p:spPr bwMode="auto">
          <a:xfrm>
            <a:off x="6011863" y="5661025"/>
            <a:ext cx="3132137" cy="779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algn="l" eaLnBrk="1" hangingPunct="1">
              <a:spcBef>
                <a:spcPct val="50000"/>
              </a:spcBef>
            </a:pPr>
            <a:r>
              <a:rPr lang="en-GB" b="1" dirty="0"/>
              <a:t>Viruses unable to bind to</a:t>
            </a:r>
          </a:p>
          <a:p>
            <a:pPr algn="l" eaLnBrk="1" hangingPunct="1">
              <a:spcBef>
                <a:spcPct val="50000"/>
              </a:spcBef>
            </a:pPr>
            <a:r>
              <a:rPr lang="en-GB" b="1" dirty="0"/>
              <a:t>the erythrocytes</a:t>
            </a:r>
            <a:endParaRPr lang="en-US" b="1" dirty="0"/>
          </a:p>
        </p:txBody>
      </p:sp>
      <p:sp>
        <p:nvSpPr>
          <p:cNvPr id="2" name="Footer Placeholder 1"/>
          <p:cNvSpPr>
            <a:spLocks noGrp="1"/>
          </p:cNvSpPr>
          <p:nvPr>
            <p:ph type="ftr" sz="quarter" idx="11"/>
          </p:nvPr>
        </p:nvSpPr>
        <p:spPr/>
        <p:txBody>
          <a:bodyPr/>
          <a:lstStyle/>
          <a:p>
            <a:pPr>
              <a:defRPr/>
            </a:pPr>
            <a:r>
              <a:rPr lang="en-GB" smtClean="0"/>
              <a:t>Dr.T.V.Rao MD</a:t>
            </a:r>
            <a:endParaRPr lang="en-GB" dirty="0"/>
          </a:p>
        </p:txBody>
      </p:sp>
    </p:spTree>
    <p:extLst>
      <p:ext uri="{BB962C8B-B14F-4D97-AF65-F5344CB8AC3E}">
        <p14:creationId xmlns:p14="http://schemas.microsoft.com/office/powerpoint/2010/main" xmlns="" val="851573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3FE5C7B8-46B6-47DC-8A91-E86DAD61D806}" type="slidenum">
              <a:rPr lang="en-GB"/>
              <a:pPr eaLnBrk="1" hangingPunct="1"/>
              <a:t>21</a:t>
            </a:fld>
            <a:endParaRPr lang="en-GB" dirty="0"/>
          </a:p>
        </p:txBody>
      </p:sp>
      <p:pic>
        <p:nvPicPr>
          <p:cNvPr id="3379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t="51718" b="12044"/>
          <a:stretch>
            <a:fillRect/>
          </a:stretch>
        </p:blipFill>
        <p:spPr bwMode="auto">
          <a:xfrm>
            <a:off x="0" y="1052513"/>
            <a:ext cx="9144000" cy="4321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41630197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800" b="1" dirty="0" smtClean="0">
                <a:solidFill>
                  <a:srgbClr val="FF0000"/>
                </a:solidFill>
              </a:rPr>
              <a:t>Heterophile Agglutination Tests</a:t>
            </a:r>
            <a:endParaRPr lang="en-IN" sz="4800" b="1" dirty="0">
              <a:solidFill>
                <a:srgbClr val="FF0000"/>
              </a:solidFill>
            </a:endParaRPr>
          </a:p>
        </p:txBody>
      </p:sp>
      <p:sp>
        <p:nvSpPr>
          <p:cNvPr id="3" name="Content Placeholder 2"/>
          <p:cNvSpPr>
            <a:spLocks noGrp="1"/>
          </p:cNvSpPr>
          <p:nvPr>
            <p:ph idx="1"/>
          </p:nvPr>
        </p:nvSpPr>
        <p:spPr/>
        <p:txBody>
          <a:bodyPr>
            <a:normAutofit/>
          </a:bodyPr>
          <a:lstStyle/>
          <a:p>
            <a:r>
              <a:rPr lang="en-IN" sz="4000" dirty="0" smtClean="0"/>
              <a:t>Weil – Felix Test or Reaction in Serodiagnosis of typhus fevers is heterophile agglutination test and sharing of common antigen between typhus Rickettsiae and some strains of Proteus bacilli </a:t>
            </a:r>
            <a:endParaRPr lang="en-IN" sz="40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22</a:t>
            </a:fld>
            <a:endParaRPr lang="en-IN" dirty="0"/>
          </a:p>
        </p:txBody>
      </p:sp>
    </p:spTree>
    <p:extLst>
      <p:ext uri="{BB962C8B-B14F-4D97-AF65-F5344CB8AC3E}">
        <p14:creationId xmlns:p14="http://schemas.microsoft.com/office/powerpoint/2010/main" xmlns="" val="2257484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6600" dirty="0" smtClean="0">
                <a:solidFill>
                  <a:srgbClr val="FF0000"/>
                </a:solidFill>
              </a:rPr>
              <a:t>Other tests</a:t>
            </a:r>
            <a:endParaRPr lang="en-IN" sz="6600" dirty="0">
              <a:solidFill>
                <a:srgbClr val="FF0000"/>
              </a:solidFill>
            </a:endParaRPr>
          </a:p>
        </p:txBody>
      </p:sp>
      <p:sp>
        <p:nvSpPr>
          <p:cNvPr id="3" name="Content Placeholder 2"/>
          <p:cNvSpPr>
            <a:spLocks noGrp="1"/>
          </p:cNvSpPr>
          <p:nvPr>
            <p:ph idx="1"/>
          </p:nvPr>
        </p:nvSpPr>
        <p:spPr/>
        <p:txBody>
          <a:bodyPr>
            <a:noAutofit/>
          </a:bodyPr>
          <a:lstStyle/>
          <a:p>
            <a:r>
              <a:rPr lang="en-IN" sz="4800" dirty="0" smtClean="0"/>
              <a:t>Red cells as antigens </a:t>
            </a:r>
          </a:p>
          <a:p>
            <a:r>
              <a:rPr lang="en-IN" sz="4800" dirty="0" smtClean="0"/>
              <a:t>1 Paul Bunnell test </a:t>
            </a:r>
          </a:p>
          <a:p>
            <a:r>
              <a:rPr lang="en-IN" sz="4800" dirty="0" smtClean="0"/>
              <a:t>2 Cold agglutination test</a:t>
            </a:r>
          </a:p>
          <a:p>
            <a:endParaRPr lang="en-IN" sz="48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23</a:t>
            </a:fld>
            <a:endParaRPr lang="en-IN" dirty="0"/>
          </a:p>
        </p:txBody>
      </p:sp>
    </p:spTree>
    <p:extLst>
      <p:ext uri="{BB962C8B-B14F-4D97-AF65-F5344CB8AC3E}">
        <p14:creationId xmlns:p14="http://schemas.microsoft.com/office/powerpoint/2010/main" xmlns="" val="11682503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6000" b="1" dirty="0" smtClean="0">
                <a:solidFill>
                  <a:srgbClr val="FF0000"/>
                </a:solidFill>
              </a:rPr>
              <a:t>Paul Bunnell test </a:t>
            </a:r>
            <a:endParaRPr lang="en-IN" sz="6000" b="1" dirty="0">
              <a:solidFill>
                <a:srgbClr val="FF0000"/>
              </a:solidFill>
            </a:endParaRPr>
          </a:p>
        </p:txBody>
      </p:sp>
      <p:sp>
        <p:nvSpPr>
          <p:cNvPr id="3" name="Content Placeholder 2"/>
          <p:cNvSpPr>
            <a:spLocks noGrp="1"/>
          </p:cNvSpPr>
          <p:nvPr>
            <p:ph idx="1"/>
          </p:nvPr>
        </p:nvSpPr>
        <p:spPr/>
        <p:txBody>
          <a:bodyPr>
            <a:normAutofit/>
          </a:bodyPr>
          <a:lstStyle/>
          <a:p>
            <a:r>
              <a:rPr lang="en-IN" sz="4400" dirty="0" smtClean="0"/>
              <a:t>Based on the principle of presence of sheep agglutinins in the sera of infectious mononucleosis patents who are absorbed by OX red cells but not by guinea pig kidney extract</a:t>
            </a:r>
          </a:p>
          <a:p>
            <a:endParaRPr lang="en-IN" sz="44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24</a:t>
            </a:fld>
            <a:endParaRPr lang="en-IN" dirty="0"/>
          </a:p>
        </p:txBody>
      </p:sp>
    </p:spTree>
    <p:extLst>
      <p:ext uri="{BB962C8B-B14F-4D97-AF65-F5344CB8AC3E}">
        <p14:creationId xmlns:p14="http://schemas.microsoft.com/office/powerpoint/2010/main" xmlns="" val="8167231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800" b="1" dirty="0" smtClean="0">
                <a:solidFill>
                  <a:srgbClr val="FF0000"/>
                </a:solidFill>
              </a:rPr>
              <a:t>Cold Agglutination test</a:t>
            </a:r>
            <a:endParaRPr lang="en-IN" sz="4800" b="1" dirty="0">
              <a:solidFill>
                <a:srgbClr val="FF0000"/>
              </a:solidFill>
            </a:endParaRPr>
          </a:p>
        </p:txBody>
      </p:sp>
      <p:sp>
        <p:nvSpPr>
          <p:cNvPr id="3" name="Content Placeholder 2"/>
          <p:cNvSpPr>
            <a:spLocks noGrp="1"/>
          </p:cNvSpPr>
          <p:nvPr>
            <p:ph sz="half" idx="1"/>
          </p:nvPr>
        </p:nvSpPr>
        <p:spPr/>
        <p:txBody>
          <a:bodyPr>
            <a:noAutofit/>
          </a:bodyPr>
          <a:lstStyle/>
          <a:p>
            <a:r>
              <a:rPr lang="en-IN" sz="3200" dirty="0" smtClean="0"/>
              <a:t>Positive in Mycoplasma ( Primary Atypical ) Pneumonia</a:t>
            </a:r>
          </a:p>
          <a:p>
            <a:r>
              <a:rPr lang="en-IN" sz="3200" dirty="0" smtClean="0"/>
              <a:t>The patients sera agglutinated human O group erythrocytes at 4 o c the agglutination being reversible at 37 0 c</a:t>
            </a:r>
            <a:endParaRPr lang="en-IN" sz="3200" dirty="0"/>
          </a:p>
        </p:txBody>
      </p:sp>
      <p:sp>
        <p:nvSpPr>
          <p:cNvPr id="6" name="Content Placeholder 5"/>
          <p:cNvSpPr>
            <a:spLocks noGrp="1"/>
          </p:cNvSpPr>
          <p:nvPr>
            <p:ph sz="half" idx="2"/>
          </p:nvPr>
        </p:nvSpPr>
        <p:spPr/>
        <p:txBody>
          <a:bodyPr/>
          <a:lstStyle/>
          <a:p>
            <a:endParaRPr lang="en-IN"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25</a:t>
            </a:fld>
            <a:endParaRPr lang="en-I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104456" cy="46805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239981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Grp="1" noChangeArrowheads="1"/>
          </p:cNvSpPr>
          <p:nvPr>
            <p:ph type="title"/>
          </p:nvPr>
        </p:nvSpPr>
        <p:spPr/>
        <p:txBody>
          <a:bodyPr>
            <a:noAutofit/>
          </a:bodyPr>
          <a:lstStyle/>
          <a:p>
            <a:r>
              <a:rPr lang="en-US" sz="4800" b="1" dirty="0" smtClean="0">
                <a:solidFill>
                  <a:srgbClr val="FF0000"/>
                </a:solidFill>
              </a:rPr>
              <a:t>Coombs (Antiglobulin)Tests </a:t>
            </a:r>
          </a:p>
        </p:txBody>
      </p:sp>
      <p:sp>
        <p:nvSpPr>
          <p:cNvPr id="9219" name="Rectangle 1027"/>
          <p:cNvSpPr>
            <a:spLocks noGrp="1" noChangeArrowheads="1"/>
          </p:cNvSpPr>
          <p:nvPr>
            <p:ph sz="half" idx="1"/>
          </p:nvPr>
        </p:nvSpPr>
        <p:spPr/>
        <p:txBody>
          <a:bodyPr>
            <a:normAutofit lnSpcReduction="10000"/>
          </a:bodyPr>
          <a:lstStyle/>
          <a:p>
            <a:r>
              <a:rPr lang="en-US" sz="4800" dirty="0" smtClean="0">
                <a:latin typeface="Arial Narrow" pitchFamily="34" charset="0"/>
              </a:rPr>
              <a:t>Applications</a:t>
            </a:r>
          </a:p>
          <a:p>
            <a:pPr lvl="1"/>
            <a:r>
              <a:rPr lang="en-US" sz="4400" dirty="0" smtClean="0">
                <a:latin typeface="Arial Narrow" pitchFamily="34" charset="0"/>
              </a:rPr>
              <a:t>Detection of anti-Rh Ab</a:t>
            </a:r>
          </a:p>
          <a:p>
            <a:pPr lvl="1"/>
            <a:r>
              <a:rPr lang="en-US" sz="4800" dirty="0" smtClean="0">
                <a:latin typeface="Arial Narrow" pitchFamily="34" charset="0"/>
              </a:rPr>
              <a:t>Autoimmune hemolytic anemia</a:t>
            </a:r>
          </a:p>
        </p:txBody>
      </p:sp>
      <p:sp>
        <p:nvSpPr>
          <p:cNvPr id="2" name="Content Placeholder 1"/>
          <p:cNvSpPr>
            <a:spLocks noGrp="1"/>
          </p:cNvSpPr>
          <p:nvPr>
            <p:ph sz="half" idx="2"/>
          </p:nvPr>
        </p:nvSpPr>
        <p:spPr/>
        <p:txBody>
          <a:bodyPr>
            <a:normAutofit lnSpcReduction="10000"/>
          </a:bodyPr>
          <a:lstStyle/>
          <a:p>
            <a:endParaRPr lang="en-IN" dirty="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26</a:t>
            </a:fld>
            <a:endParaRPr lang="en-I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016" y="1628800"/>
            <a:ext cx="3937620"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765846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IN"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8256" y="0"/>
            <a:ext cx="9270776"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27</a:t>
            </a:fld>
            <a:endParaRPr lang="en-IN" dirty="0"/>
          </a:p>
        </p:txBody>
      </p:sp>
    </p:spTree>
    <p:extLst>
      <p:ext uri="{BB962C8B-B14F-4D97-AF65-F5344CB8AC3E}">
        <p14:creationId xmlns:p14="http://schemas.microsoft.com/office/powerpoint/2010/main" xmlns="" val="19944829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228600"/>
            <a:ext cx="7772400" cy="896144"/>
          </a:xfrm>
        </p:spPr>
        <p:txBody>
          <a:bodyPr>
            <a:normAutofit/>
          </a:bodyPr>
          <a:lstStyle/>
          <a:p>
            <a:r>
              <a:rPr lang="en-US" b="1" dirty="0" smtClean="0">
                <a:solidFill>
                  <a:srgbClr val="FF0000"/>
                </a:solidFill>
              </a:rPr>
              <a:t>Coombs (Antiglobulin)Tests</a:t>
            </a:r>
            <a:r>
              <a:rPr lang="en-US" sz="4800" b="1" dirty="0" smtClean="0">
                <a:solidFill>
                  <a:srgbClr val="FF0000"/>
                </a:solidFill>
              </a:rPr>
              <a:t> </a:t>
            </a:r>
          </a:p>
        </p:txBody>
      </p:sp>
      <p:sp>
        <p:nvSpPr>
          <p:cNvPr id="8197" name="Text Box 5"/>
          <p:cNvSpPr txBox="1">
            <a:spLocks noChangeArrowheads="1"/>
          </p:cNvSpPr>
          <p:nvPr/>
        </p:nvSpPr>
        <p:spPr bwMode="auto">
          <a:xfrm>
            <a:off x="685800" y="1341438"/>
            <a:ext cx="784860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tx1"/>
                </a:solidFill>
                <a:latin typeface="Times New Roman" pitchFamily="18" charset="0"/>
              </a:defRPr>
            </a:lvl1pPr>
            <a:lvl2pPr>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buFontTx/>
              <a:buChar char="•"/>
            </a:pPr>
            <a:r>
              <a:rPr lang="en-US" dirty="0"/>
              <a:t>  Incomplete Ab</a:t>
            </a:r>
          </a:p>
          <a:p>
            <a:pPr>
              <a:buFontTx/>
              <a:buChar char="•"/>
            </a:pPr>
            <a:r>
              <a:rPr lang="en-US" dirty="0"/>
              <a:t>  Direct Coombs Test</a:t>
            </a:r>
          </a:p>
          <a:p>
            <a:pPr lvl="1">
              <a:buFontTx/>
              <a:buChar char="–"/>
            </a:pPr>
            <a:r>
              <a:rPr lang="en-US" dirty="0"/>
              <a:t> </a:t>
            </a:r>
            <a:r>
              <a:rPr lang="en-US" sz="2800" dirty="0"/>
              <a:t>Detects antibodies on erythrocytes</a:t>
            </a:r>
            <a:endParaRPr lang="en-US" dirty="0"/>
          </a:p>
        </p:txBody>
      </p:sp>
      <p:grpSp>
        <p:nvGrpSpPr>
          <p:cNvPr id="2" name="Group 53"/>
          <p:cNvGrpSpPr>
            <a:grpSpLocks/>
          </p:cNvGrpSpPr>
          <p:nvPr/>
        </p:nvGrpSpPr>
        <p:grpSpPr bwMode="auto">
          <a:xfrm>
            <a:off x="381000" y="3276600"/>
            <a:ext cx="8464550" cy="2819400"/>
            <a:chOff x="240" y="2064"/>
            <a:chExt cx="5332" cy="1776"/>
          </a:xfrm>
        </p:grpSpPr>
        <p:sp>
          <p:nvSpPr>
            <p:cNvPr id="7173" name="Rectangle 51"/>
            <p:cNvSpPr>
              <a:spLocks noChangeArrowheads="1"/>
            </p:cNvSpPr>
            <p:nvPr/>
          </p:nvSpPr>
          <p:spPr bwMode="auto">
            <a:xfrm>
              <a:off x="255" y="2064"/>
              <a:ext cx="5317" cy="1776"/>
            </a:xfrm>
            <a:prstGeom prst="rect">
              <a:avLst/>
            </a:prstGeom>
            <a:solidFill>
              <a:schemeClr val="bg1"/>
            </a:solidFill>
            <a:ln w="19050">
              <a:solidFill>
                <a:schemeClr val="tx1"/>
              </a:solidFill>
              <a:miter lim="800000"/>
              <a:headEnd/>
              <a:tailEnd/>
            </a:ln>
          </p:spPr>
          <p:txBody>
            <a:bodyPr wrap="none" anchor="ctr"/>
            <a:lstStyle/>
            <a:p>
              <a:endParaRPr lang="ar-SA"/>
            </a:p>
          </p:txBody>
        </p:sp>
        <p:grpSp>
          <p:nvGrpSpPr>
            <p:cNvPr id="7174" name="Group 50"/>
            <p:cNvGrpSpPr>
              <a:grpSpLocks/>
            </p:cNvGrpSpPr>
            <p:nvPr/>
          </p:nvGrpSpPr>
          <p:grpSpPr bwMode="auto">
            <a:xfrm>
              <a:off x="240" y="2200"/>
              <a:ext cx="5210" cy="1574"/>
              <a:chOff x="225" y="2189"/>
              <a:chExt cx="5210" cy="1574"/>
            </a:xfrm>
          </p:grpSpPr>
          <p:sp>
            <p:nvSpPr>
              <p:cNvPr id="7175" name="Text Box 15"/>
              <p:cNvSpPr txBox="1">
                <a:spLocks noChangeAspect="1" noChangeArrowheads="1"/>
              </p:cNvSpPr>
              <p:nvPr/>
            </p:nvSpPr>
            <p:spPr bwMode="auto">
              <a:xfrm>
                <a:off x="1563" y="2670"/>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7176" name="Text Box 16"/>
              <p:cNvSpPr txBox="1">
                <a:spLocks noChangeAspect="1" noChangeArrowheads="1"/>
              </p:cNvSpPr>
              <p:nvPr/>
            </p:nvSpPr>
            <p:spPr bwMode="auto">
              <a:xfrm>
                <a:off x="3289" y="2681"/>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grpSp>
            <p:nvGrpSpPr>
              <p:cNvPr id="7177" name="Group 23"/>
              <p:cNvGrpSpPr>
                <a:grpSpLocks/>
              </p:cNvGrpSpPr>
              <p:nvPr/>
            </p:nvGrpSpPr>
            <p:grpSpPr bwMode="auto">
              <a:xfrm>
                <a:off x="517" y="2556"/>
                <a:ext cx="584" cy="579"/>
                <a:chOff x="1234" y="2676"/>
                <a:chExt cx="584" cy="579"/>
              </a:xfrm>
            </p:grpSpPr>
            <p:sp>
              <p:nvSpPr>
                <p:cNvPr id="7201" name="WordArt 13"/>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2" name="WordArt 1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3" name="WordArt 1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4" name="WordArt 1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5" name="Oval 2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7178" name="WordArt 8"/>
              <p:cNvSpPr>
                <a:spLocks noChangeAspect="1" noChangeArrowheads="1" noChangeShapeType="1" noTextEdit="1"/>
              </p:cNvSpPr>
              <p:nvPr/>
            </p:nvSpPr>
            <p:spPr bwMode="auto">
              <a:xfrm>
                <a:off x="4273" y="3145"/>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7179" name="WordArt 9"/>
              <p:cNvSpPr>
                <a:spLocks noChangeAspect="1" noChangeArrowheads="1" noChangeShapeType="1" noTextEdit="1"/>
              </p:cNvSpPr>
              <p:nvPr/>
            </p:nvSpPr>
            <p:spPr bwMode="auto">
              <a:xfrm flipV="1">
                <a:off x="4707" y="2189"/>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grpSp>
            <p:nvGrpSpPr>
              <p:cNvPr id="7180" name="Group 25"/>
              <p:cNvGrpSpPr>
                <a:grpSpLocks/>
              </p:cNvGrpSpPr>
              <p:nvPr/>
            </p:nvGrpSpPr>
            <p:grpSpPr bwMode="auto">
              <a:xfrm>
                <a:off x="4851" y="2565"/>
                <a:ext cx="584" cy="579"/>
                <a:chOff x="1234" y="2676"/>
                <a:chExt cx="584" cy="579"/>
              </a:xfrm>
            </p:grpSpPr>
            <p:sp>
              <p:nvSpPr>
                <p:cNvPr id="7196" name="WordArt 26"/>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7" name="WordArt 27"/>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8" name="WordArt 28"/>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9" name="WordArt 29"/>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200" name="Oval 30"/>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7181" name="Group 31"/>
              <p:cNvGrpSpPr>
                <a:grpSpLocks/>
              </p:cNvGrpSpPr>
              <p:nvPr/>
            </p:nvGrpSpPr>
            <p:grpSpPr bwMode="auto">
              <a:xfrm>
                <a:off x="4001" y="2561"/>
                <a:ext cx="584" cy="579"/>
                <a:chOff x="1234" y="2676"/>
                <a:chExt cx="584" cy="579"/>
              </a:xfrm>
            </p:grpSpPr>
            <p:sp>
              <p:nvSpPr>
                <p:cNvPr id="7191" name="WordArt 32"/>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2" name="WordArt 33"/>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3" name="WordArt 34"/>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4" name="WordArt 35"/>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5" name="Oval 36"/>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7182" name="Group 37"/>
              <p:cNvGrpSpPr>
                <a:grpSpLocks/>
              </p:cNvGrpSpPr>
              <p:nvPr/>
            </p:nvGrpSpPr>
            <p:grpSpPr bwMode="auto">
              <a:xfrm>
                <a:off x="4430" y="2560"/>
                <a:ext cx="584" cy="579"/>
                <a:chOff x="1234" y="2676"/>
                <a:chExt cx="584" cy="579"/>
              </a:xfrm>
            </p:grpSpPr>
            <p:sp>
              <p:nvSpPr>
                <p:cNvPr id="7186" name="WordArt 38"/>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7" name="WordArt 39"/>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8" name="WordArt 40"/>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89" name="WordArt 41"/>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7190" name="Oval 42"/>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7183" name="WordArt 43"/>
              <p:cNvSpPr>
                <a:spLocks noChangeAspect="1" noChangeArrowheads="1" noChangeShapeType="1" noTextEdit="1"/>
              </p:cNvSpPr>
              <p:nvPr/>
            </p:nvSpPr>
            <p:spPr bwMode="auto">
              <a:xfrm>
                <a:off x="2349" y="2618"/>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7184" name="Text Box 45"/>
              <p:cNvSpPr txBox="1">
                <a:spLocks noChangeArrowheads="1"/>
              </p:cNvSpPr>
              <p:nvPr/>
            </p:nvSpPr>
            <p:spPr bwMode="auto">
              <a:xfrm>
                <a:off x="225" y="3317"/>
                <a:ext cx="1160"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Patient’s RBCs</a:t>
                </a:r>
              </a:p>
            </p:txBody>
          </p:sp>
          <p:sp>
            <p:nvSpPr>
              <p:cNvPr id="7185" name="Text Box 46"/>
              <p:cNvSpPr txBox="1">
                <a:spLocks noChangeArrowheads="1"/>
              </p:cNvSpPr>
              <p:nvPr/>
            </p:nvSpPr>
            <p:spPr bwMode="auto">
              <a:xfrm>
                <a:off x="2016" y="3321"/>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Coombs Reagent</a:t>
                </a:r>
              </a:p>
              <a:p>
                <a:pPr algn="ctr"/>
                <a:r>
                  <a:rPr lang="en-US" sz="2000" b="1" dirty="0"/>
                  <a:t>(Antiglobulin)</a:t>
                </a:r>
              </a:p>
            </p:txBody>
          </p:sp>
        </p:grpSp>
      </p:gr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28</a:t>
            </a:fld>
            <a:endParaRPr lang="en-IN" dirty="0"/>
          </a:p>
        </p:txBody>
      </p:sp>
    </p:spTree>
    <p:extLst>
      <p:ext uri="{BB962C8B-B14F-4D97-AF65-F5344CB8AC3E}">
        <p14:creationId xmlns:p14="http://schemas.microsoft.com/office/powerpoint/2010/main" xmlns="" val="2518357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19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0" end="0"/>
                                            </p:txEl>
                                          </p:spTgt>
                                        </p:tgtEl>
                                        <p:attrNameLst>
                                          <p:attrName>ppt_c</p:attrName>
                                        </p:attrNameLst>
                                      </p:cBhvr>
                                      <p:to>
                                        <a:schemeClr val="bg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19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1" end="1"/>
                                            </p:txEl>
                                          </p:spTgt>
                                        </p:tgtEl>
                                        <p:attrNameLst>
                                          <p:attrName>ppt_c</p:attrName>
                                        </p:attrNameLst>
                                      </p:cBhvr>
                                      <p:to>
                                        <a:schemeClr val="bg2"/>
                                      </p:to>
                                    </p:animClr>
                                  </p:subTnLst>
                                </p:cTn>
                              </p:par>
                              <p:par>
                                <p:cTn id="11" presetID="1" presetClass="entr" presetSubtype="0" fill="hold" grpId="0" nodeType="withEffect">
                                  <p:stCondLst>
                                    <p:cond delay="0"/>
                                  </p:stCondLst>
                                  <p:childTnLst>
                                    <p:set>
                                      <p:cBhvr>
                                        <p:cTn id="12" dur="1" fill="hold">
                                          <p:stCondLst>
                                            <p:cond delay="499"/>
                                          </p:stCondLst>
                                        </p:cTn>
                                        <p:tgtEl>
                                          <p:spTgt spid="819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197">
                                            <p:txEl>
                                              <p:pRg st="2" end="2"/>
                                            </p:txEl>
                                          </p:spTgt>
                                        </p:tgtEl>
                                        <p:attrNameLst>
                                          <p:attrName>ppt_c</p:attrName>
                                        </p:attrNameLst>
                                      </p:cBhvr>
                                      <p:to>
                                        <a:schemeClr val="bg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28600"/>
            <a:ext cx="7772400" cy="680120"/>
          </a:xfrm>
        </p:spPr>
        <p:txBody>
          <a:bodyPr>
            <a:noAutofit/>
          </a:bodyPr>
          <a:lstStyle/>
          <a:p>
            <a:r>
              <a:rPr lang="en-US" sz="4000" b="1" dirty="0" smtClean="0">
                <a:solidFill>
                  <a:srgbClr val="FF0000"/>
                </a:solidFill>
              </a:rPr>
              <a:t>Coombs (Antiglobulin)Tests</a:t>
            </a:r>
            <a:r>
              <a:rPr lang="en-US" b="1" dirty="0" smtClean="0">
                <a:solidFill>
                  <a:srgbClr val="FF0000"/>
                </a:solidFill>
              </a:rPr>
              <a:t> </a:t>
            </a:r>
          </a:p>
        </p:txBody>
      </p:sp>
      <p:sp>
        <p:nvSpPr>
          <p:cNvPr id="8195" name="Rectangle 3"/>
          <p:cNvSpPr>
            <a:spLocks noGrp="1" noChangeArrowheads="1"/>
          </p:cNvSpPr>
          <p:nvPr>
            <p:ph type="body" idx="1"/>
          </p:nvPr>
        </p:nvSpPr>
        <p:spPr>
          <a:xfrm>
            <a:off x="685800" y="1143000"/>
            <a:ext cx="8153400" cy="1263650"/>
          </a:xfrm>
        </p:spPr>
        <p:txBody>
          <a:bodyPr/>
          <a:lstStyle/>
          <a:p>
            <a:r>
              <a:rPr lang="en-US" dirty="0" smtClean="0"/>
              <a:t>Indirect Coombs Test</a:t>
            </a:r>
          </a:p>
          <a:p>
            <a:pPr lvl="1"/>
            <a:r>
              <a:rPr lang="en-US" dirty="0" smtClean="0"/>
              <a:t>Detects anti-erythrocyte antibodies in serum</a:t>
            </a:r>
          </a:p>
        </p:txBody>
      </p:sp>
      <p:grpSp>
        <p:nvGrpSpPr>
          <p:cNvPr id="2" name="Group 61"/>
          <p:cNvGrpSpPr>
            <a:grpSpLocks/>
          </p:cNvGrpSpPr>
          <p:nvPr/>
        </p:nvGrpSpPr>
        <p:grpSpPr bwMode="auto">
          <a:xfrm>
            <a:off x="306388" y="2590800"/>
            <a:ext cx="8501062" cy="1651000"/>
            <a:chOff x="193" y="1632"/>
            <a:chExt cx="5355" cy="1040"/>
          </a:xfrm>
        </p:grpSpPr>
        <p:sp>
          <p:nvSpPr>
            <p:cNvPr id="8229" name="Rectangle 60"/>
            <p:cNvSpPr>
              <a:spLocks noChangeArrowheads="1"/>
            </p:cNvSpPr>
            <p:nvPr/>
          </p:nvSpPr>
          <p:spPr bwMode="auto">
            <a:xfrm>
              <a:off x="193" y="1632"/>
              <a:ext cx="5355" cy="1040"/>
            </a:xfrm>
            <a:prstGeom prst="rect">
              <a:avLst/>
            </a:prstGeom>
            <a:solidFill>
              <a:schemeClr val="bg1"/>
            </a:solidFill>
            <a:ln w="19050">
              <a:solidFill>
                <a:schemeClr val="tx1"/>
              </a:solidFill>
              <a:miter lim="800000"/>
              <a:headEnd/>
              <a:tailEnd/>
            </a:ln>
          </p:spPr>
          <p:txBody>
            <a:bodyPr wrap="none" anchor="ctr"/>
            <a:lstStyle/>
            <a:p>
              <a:pPr algn="ctr"/>
              <a:endParaRPr lang="ar-SA"/>
            </a:p>
          </p:txBody>
        </p:sp>
        <p:grpSp>
          <p:nvGrpSpPr>
            <p:cNvPr id="8230" name="Group 53"/>
            <p:cNvGrpSpPr>
              <a:grpSpLocks/>
            </p:cNvGrpSpPr>
            <p:nvPr/>
          </p:nvGrpSpPr>
          <p:grpSpPr bwMode="auto">
            <a:xfrm>
              <a:off x="1516" y="1754"/>
              <a:ext cx="3731" cy="883"/>
              <a:chOff x="731" y="1776"/>
              <a:chExt cx="3731" cy="883"/>
            </a:xfrm>
          </p:grpSpPr>
          <p:sp>
            <p:nvSpPr>
              <p:cNvPr id="8232" name="Oval 41"/>
              <p:cNvSpPr>
                <a:spLocks noChangeAspect="1" noChangeArrowheads="1"/>
              </p:cNvSpPr>
              <p:nvPr/>
            </p:nvSpPr>
            <p:spPr bwMode="auto">
              <a:xfrm>
                <a:off x="2280" y="1928"/>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33" name="WordArt 42"/>
              <p:cNvSpPr>
                <a:spLocks noChangeAspect="1" noChangeArrowheads="1" noChangeShapeType="1" noTextEdit="1"/>
              </p:cNvSpPr>
              <p:nvPr/>
            </p:nvSpPr>
            <p:spPr bwMode="auto">
              <a:xfrm>
                <a:off x="1006" y="1968"/>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4" name="WordArt 43"/>
              <p:cNvSpPr>
                <a:spLocks noChangeAspect="1" noChangeArrowheads="1" noChangeShapeType="1" noTextEdit="1"/>
              </p:cNvSpPr>
              <p:nvPr/>
            </p:nvSpPr>
            <p:spPr bwMode="auto">
              <a:xfrm rot="5400000">
                <a:off x="3855" y="19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5" name="WordArt 44"/>
              <p:cNvSpPr>
                <a:spLocks noChangeAspect="1" noChangeArrowheads="1" noChangeShapeType="1" noTextEdit="1"/>
              </p:cNvSpPr>
              <p:nvPr/>
            </p:nvSpPr>
            <p:spPr bwMode="auto">
              <a:xfrm rot="10800000">
                <a:off x="4069" y="17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6" name="WordArt 45"/>
              <p:cNvSpPr>
                <a:spLocks noChangeAspect="1" noChangeArrowheads="1" noChangeShapeType="1" noTextEdit="1"/>
              </p:cNvSpPr>
              <p:nvPr/>
            </p:nvSpPr>
            <p:spPr bwMode="auto">
              <a:xfrm rot="-5400000">
                <a:off x="4277" y="19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7" name="WordArt 46"/>
              <p:cNvSpPr>
                <a:spLocks noChangeAspect="1" noChangeArrowheads="1" noChangeShapeType="1" noTextEdit="1"/>
              </p:cNvSpPr>
              <p:nvPr/>
            </p:nvSpPr>
            <p:spPr bwMode="auto">
              <a:xfrm>
                <a:off x="4068" y="21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38" name="Oval 47"/>
              <p:cNvSpPr>
                <a:spLocks noChangeAspect="1" noChangeArrowheads="1"/>
              </p:cNvSpPr>
              <p:nvPr/>
            </p:nvSpPr>
            <p:spPr bwMode="auto">
              <a:xfrm>
                <a:off x="4036" y="1932"/>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39" name="Text Box 48"/>
              <p:cNvSpPr txBox="1">
                <a:spLocks noChangeArrowheads="1"/>
              </p:cNvSpPr>
              <p:nvPr/>
            </p:nvSpPr>
            <p:spPr bwMode="auto">
              <a:xfrm>
                <a:off x="731" y="2217"/>
                <a:ext cx="759"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Patient’s </a:t>
                </a:r>
              </a:p>
              <a:p>
                <a:pPr algn="ctr"/>
                <a:r>
                  <a:rPr lang="en-US" sz="2000" b="1" dirty="0"/>
                  <a:t>Serum</a:t>
                </a:r>
              </a:p>
            </p:txBody>
          </p:sp>
          <p:sp>
            <p:nvSpPr>
              <p:cNvPr id="8240" name="Text Box 49"/>
              <p:cNvSpPr txBox="1">
                <a:spLocks noChangeArrowheads="1"/>
              </p:cNvSpPr>
              <p:nvPr/>
            </p:nvSpPr>
            <p:spPr bwMode="auto">
              <a:xfrm>
                <a:off x="2134" y="2215"/>
                <a:ext cx="578"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Target</a:t>
                </a:r>
              </a:p>
              <a:p>
                <a:r>
                  <a:rPr lang="en-US" sz="2000" b="1" dirty="0"/>
                  <a:t>RBCs</a:t>
                </a:r>
              </a:p>
            </p:txBody>
          </p:sp>
          <p:sp>
            <p:nvSpPr>
              <p:cNvPr id="8241" name="Text Box 50"/>
              <p:cNvSpPr txBox="1">
                <a:spLocks noChangeAspect="1" noChangeArrowheads="1"/>
              </p:cNvSpPr>
              <p:nvPr/>
            </p:nvSpPr>
            <p:spPr bwMode="auto">
              <a:xfrm>
                <a:off x="1610" y="187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8242" name="Text Box 52"/>
              <p:cNvSpPr txBox="1">
                <a:spLocks noChangeAspect="1" noChangeArrowheads="1"/>
              </p:cNvSpPr>
              <p:nvPr/>
            </p:nvSpPr>
            <p:spPr bwMode="auto">
              <a:xfrm>
                <a:off x="3033" y="1894"/>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grpSp>
        <p:sp>
          <p:nvSpPr>
            <p:cNvPr id="8231" name="Text Box 54"/>
            <p:cNvSpPr txBox="1">
              <a:spLocks noChangeArrowheads="1"/>
            </p:cNvSpPr>
            <p:nvPr/>
          </p:nvSpPr>
          <p:spPr bwMode="auto">
            <a:xfrm>
              <a:off x="277" y="1744"/>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Step 1</a:t>
              </a:r>
            </a:p>
          </p:txBody>
        </p:sp>
      </p:grpSp>
      <p:grpSp>
        <p:nvGrpSpPr>
          <p:cNvPr id="4" name="Group 63"/>
          <p:cNvGrpSpPr>
            <a:grpSpLocks/>
          </p:cNvGrpSpPr>
          <p:nvPr/>
        </p:nvGrpSpPr>
        <p:grpSpPr bwMode="auto">
          <a:xfrm>
            <a:off x="304800" y="4243388"/>
            <a:ext cx="8501063" cy="2387600"/>
            <a:chOff x="192" y="2673"/>
            <a:chExt cx="5355" cy="1504"/>
          </a:xfrm>
        </p:grpSpPr>
        <p:sp>
          <p:nvSpPr>
            <p:cNvPr id="8198" name="Rectangle 59"/>
            <p:cNvSpPr>
              <a:spLocks noChangeArrowheads="1"/>
            </p:cNvSpPr>
            <p:nvPr/>
          </p:nvSpPr>
          <p:spPr bwMode="auto">
            <a:xfrm>
              <a:off x="192" y="2673"/>
              <a:ext cx="5355" cy="1504"/>
            </a:xfrm>
            <a:prstGeom prst="rect">
              <a:avLst/>
            </a:prstGeom>
            <a:solidFill>
              <a:schemeClr val="bg1"/>
            </a:solidFill>
            <a:ln w="19050">
              <a:solidFill>
                <a:schemeClr val="tx1"/>
              </a:solidFill>
              <a:miter lim="800000"/>
              <a:headEnd/>
              <a:tailEnd/>
            </a:ln>
          </p:spPr>
          <p:txBody>
            <a:bodyPr wrap="none" anchor="ctr"/>
            <a:lstStyle/>
            <a:p>
              <a:pPr algn="ctr"/>
              <a:endParaRPr lang="ar-SA"/>
            </a:p>
          </p:txBody>
        </p:sp>
        <p:sp>
          <p:nvSpPr>
            <p:cNvPr id="8199" name="Text Box 7"/>
            <p:cNvSpPr txBox="1">
              <a:spLocks noChangeAspect="1" noChangeArrowheads="1"/>
            </p:cNvSpPr>
            <p:nvPr/>
          </p:nvSpPr>
          <p:spPr bwMode="auto">
            <a:xfrm>
              <a:off x="1959" y="3202"/>
              <a:ext cx="262" cy="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t>+</a:t>
              </a:r>
            </a:p>
          </p:txBody>
        </p:sp>
        <p:sp>
          <p:nvSpPr>
            <p:cNvPr id="8200" name="Text Box 8"/>
            <p:cNvSpPr txBox="1">
              <a:spLocks noChangeAspect="1" noChangeArrowheads="1"/>
            </p:cNvSpPr>
            <p:nvPr/>
          </p:nvSpPr>
          <p:spPr bwMode="auto">
            <a:xfrm>
              <a:off x="3399" y="3209"/>
              <a:ext cx="375" cy="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b="1" dirty="0">
                  <a:sym typeface="WP IconicSymbolsA" pitchFamily="2" charset="2"/>
                </a:rPr>
                <a:t>↔</a:t>
              </a:r>
            </a:p>
            <a:p>
              <a:endParaRPr lang="en-US" b="1" dirty="0">
                <a:sym typeface="WP IconicSymbolsA" pitchFamily="2" charset="2"/>
              </a:endParaRPr>
            </a:p>
          </p:txBody>
        </p:sp>
        <p:sp>
          <p:nvSpPr>
            <p:cNvPr id="8201" name="WordArt 10"/>
            <p:cNvSpPr>
              <a:spLocks noChangeAspect="1" noChangeArrowheads="1" noChangeShapeType="1" noTextEdit="1"/>
            </p:cNvSpPr>
            <p:nvPr/>
          </p:nvSpPr>
          <p:spPr bwMode="auto">
            <a:xfrm rot="5400000">
              <a:off x="1088" y="3305"/>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2" name="WordArt 11"/>
            <p:cNvSpPr>
              <a:spLocks noChangeAspect="1" noChangeArrowheads="1" noChangeShapeType="1" noTextEdit="1"/>
            </p:cNvSpPr>
            <p:nvPr/>
          </p:nvSpPr>
          <p:spPr bwMode="auto">
            <a:xfrm rot="10800000">
              <a:off x="1302" y="3095"/>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3" name="WordArt 12"/>
            <p:cNvSpPr>
              <a:spLocks noChangeAspect="1" noChangeArrowheads="1" noChangeShapeType="1" noTextEdit="1"/>
            </p:cNvSpPr>
            <p:nvPr/>
          </p:nvSpPr>
          <p:spPr bwMode="auto">
            <a:xfrm rot="-5400000">
              <a:off x="1510" y="3309"/>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4" name="WordArt 13"/>
            <p:cNvSpPr>
              <a:spLocks noChangeAspect="1" noChangeArrowheads="1" noChangeShapeType="1" noTextEdit="1"/>
            </p:cNvSpPr>
            <p:nvPr/>
          </p:nvSpPr>
          <p:spPr bwMode="auto">
            <a:xfrm>
              <a:off x="1301" y="3512"/>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05" name="Oval 14"/>
            <p:cNvSpPr>
              <a:spLocks noChangeAspect="1" noChangeArrowheads="1"/>
            </p:cNvSpPr>
            <p:nvPr/>
          </p:nvSpPr>
          <p:spPr bwMode="auto">
            <a:xfrm>
              <a:off x="1269" y="3251"/>
              <a:ext cx="269" cy="269"/>
            </a:xfrm>
            <a:prstGeom prst="ellipse">
              <a:avLst/>
            </a:prstGeom>
            <a:solidFill>
              <a:srgbClr val="FF0000"/>
            </a:solidFill>
            <a:ln w="9525">
              <a:solidFill>
                <a:schemeClr val="tx1"/>
              </a:solidFill>
              <a:round/>
              <a:headEnd/>
              <a:tailEnd/>
            </a:ln>
          </p:spPr>
          <p:txBody>
            <a:bodyPr wrap="none" anchor="ctr"/>
            <a:lstStyle/>
            <a:p>
              <a:endParaRPr lang="ar-SA"/>
            </a:p>
          </p:txBody>
        </p:sp>
        <p:sp>
          <p:nvSpPr>
            <p:cNvPr id="8206" name="WordArt 16"/>
            <p:cNvSpPr>
              <a:spLocks noChangeAspect="1" noChangeArrowheads="1" noChangeShapeType="1" noTextEdit="1"/>
            </p:cNvSpPr>
            <p:nvPr/>
          </p:nvSpPr>
          <p:spPr bwMode="auto">
            <a:xfrm>
              <a:off x="4339" y="3691"/>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8207" name="WordArt 17"/>
            <p:cNvSpPr>
              <a:spLocks noChangeAspect="1" noChangeArrowheads="1" noChangeShapeType="1" noTextEdit="1"/>
            </p:cNvSpPr>
            <p:nvPr/>
          </p:nvSpPr>
          <p:spPr bwMode="auto">
            <a:xfrm flipV="1">
              <a:off x="4751" y="2746"/>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grpSp>
          <p:nvGrpSpPr>
            <p:cNvPr id="8208" name="Group 18"/>
            <p:cNvGrpSpPr>
              <a:grpSpLocks/>
            </p:cNvGrpSpPr>
            <p:nvPr/>
          </p:nvGrpSpPr>
          <p:grpSpPr bwMode="auto">
            <a:xfrm>
              <a:off x="4888" y="3111"/>
              <a:ext cx="584" cy="579"/>
              <a:chOff x="1234" y="2676"/>
              <a:chExt cx="584" cy="579"/>
            </a:xfrm>
          </p:grpSpPr>
          <p:sp>
            <p:nvSpPr>
              <p:cNvPr id="8224" name="WordArt 19"/>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5" name="WordArt 20"/>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6" name="WordArt 21"/>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7" name="WordArt 22"/>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8" name="Oval 23"/>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8209" name="Group 24"/>
            <p:cNvGrpSpPr>
              <a:grpSpLocks/>
            </p:cNvGrpSpPr>
            <p:nvPr/>
          </p:nvGrpSpPr>
          <p:grpSpPr bwMode="auto">
            <a:xfrm>
              <a:off x="4067" y="3107"/>
              <a:ext cx="584" cy="579"/>
              <a:chOff x="1234" y="2676"/>
              <a:chExt cx="584" cy="579"/>
            </a:xfrm>
          </p:grpSpPr>
          <p:sp>
            <p:nvSpPr>
              <p:cNvPr id="8219" name="WordArt 25"/>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0" name="WordArt 26"/>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1" name="WordArt 27"/>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2" name="WordArt 28"/>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23" name="Oval 29"/>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grpSp>
          <p:nvGrpSpPr>
            <p:cNvPr id="8210" name="Group 30"/>
            <p:cNvGrpSpPr>
              <a:grpSpLocks/>
            </p:cNvGrpSpPr>
            <p:nvPr/>
          </p:nvGrpSpPr>
          <p:grpSpPr bwMode="auto">
            <a:xfrm>
              <a:off x="4485" y="3106"/>
              <a:ext cx="584" cy="579"/>
              <a:chOff x="1234" y="2676"/>
              <a:chExt cx="584" cy="579"/>
            </a:xfrm>
          </p:grpSpPr>
          <p:sp>
            <p:nvSpPr>
              <p:cNvPr id="8214" name="WordArt 31"/>
              <p:cNvSpPr>
                <a:spLocks noChangeAspect="1" noChangeArrowheads="1" noChangeShapeType="1" noTextEdit="1"/>
              </p:cNvSpPr>
              <p:nvPr/>
            </p:nvSpPr>
            <p:spPr bwMode="auto">
              <a:xfrm rot="5400000">
                <a:off x="1211" y="288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5" name="WordArt 32"/>
              <p:cNvSpPr>
                <a:spLocks noChangeAspect="1" noChangeArrowheads="1" noChangeShapeType="1" noTextEdit="1"/>
              </p:cNvSpPr>
              <p:nvPr/>
            </p:nvSpPr>
            <p:spPr bwMode="auto">
              <a:xfrm rot="10800000">
                <a:off x="1425" y="2676"/>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6" name="WordArt 33"/>
              <p:cNvSpPr>
                <a:spLocks noChangeAspect="1" noChangeArrowheads="1" noChangeShapeType="1" noTextEdit="1"/>
              </p:cNvSpPr>
              <p:nvPr/>
            </p:nvSpPr>
            <p:spPr bwMode="auto">
              <a:xfrm rot="-5400000">
                <a:off x="1633" y="2890"/>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7" name="WordArt 34"/>
              <p:cNvSpPr>
                <a:spLocks noChangeAspect="1" noChangeArrowheads="1" noChangeShapeType="1" noTextEdit="1"/>
              </p:cNvSpPr>
              <p:nvPr/>
            </p:nvSpPr>
            <p:spPr bwMode="auto">
              <a:xfrm>
                <a:off x="1424" y="3093"/>
                <a:ext cx="208" cy="162"/>
              </a:xfrm>
              <a:prstGeom prst="rect">
                <a:avLst/>
              </a:prstGeom>
            </p:spPr>
            <p:txBody>
              <a:bodyPr wrap="none" fromWordArt="1">
                <a:prstTxWarp prst="textPlain">
                  <a:avLst>
                    <a:gd name="adj" fmla="val 50056"/>
                  </a:avLst>
                </a:prstTxWarp>
              </a:bodyPr>
              <a:lstStyle/>
              <a:p>
                <a:pPr algn="ctr"/>
                <a:r>
                  <a:rPr lang="en-IN" sz="1400" kern="10" dirty="0">
                    <a:ln w="9525">
                      <a:solidFill>
                        <a:srgbClr val="000000"/>
                      </a:solidFill>
                      <a:round/>
                      <a:headEnd/>
                      <a:tailEnd/>
                    </a:ln>
                    <a:solidFill>
                      <a:srgbClr val="FFCC99"/>
                    </a:solidFill>
                    <a:latin typeface="Arial Black"/>
                  </a:rPr>
                  <a:t>Y</a:t>
                </a:r>
              </a:p>
            </p:txBody>
          </p:sp>
          <p:sp>
            <p:nvSpPr>
              <p:cNvPr id="8218" name="Oval 35"/>
              <p:cNvSpPr>
                <a:spLocks noChangeAspect="1" noChangeArrowheads="1"/>
              </p:cNvSpPr>
              <p:nvPr/>
            </p:nvSpPr>
            <p:spPr bwMode="auto">
              <a:xfrm>
                <a:off x="1392" y="2832"/>
                <a:ext cx="269" cy="269"/>
              </a:xfrm>
              <a:prstGeom prst="ellipse">
                <a:avLst/>
              </a:prstGeom>
              <a:solidFill>
                <a:srgbClr val="FF0000"/>
              </a:solidFill>
              <a:ln w="9525">
                <a:solidFill>
                  <a:schemeClr val="tx1"/>
                </a:solidFill>
                <a:round/>
                <a:headEnd/>
                <a:tailEnd/>
              </a:ln>
            </p:spPr>
            <p:txBody>
              <a:bodyPr wrap="none" anchor="ctr"/>
              <a:lstStyle/>
              <a:p>
                <a:endParaRPr lang="ar-SA"/>
              </a:p>
            </p:txBody>
          </p:sp>
        </p:grpSp>
        <p:sp>
          <p:nvSpPr>
            <p:cNvPr id="8211" name="WordArt 36"/>
            <p:cNvSpPr>
              <a:spLocks noChangeAspect="1" noChangeArrowheads="1" noChangeShapeType="1" noTextEdit="1"/>
            </p:cNvSpPr>
            <p:nvPr/>
          </p:nvSpPr>
          <p:spPr bwMode="auto">
            <a:xfrm>
              <a:off x="2580" y="3157"/>
              <a:ext cx="460" cy="360"/>
            </a:xfrm>
            <a:prstGeom prst="rect">
              <a:avLst/>
            </a:prstGeom>
          </p:spPr>
          <p:txBody>
            <a:bodyPr wrap="none" fromWordArt="1">
              <a:prstTxWarp prst="textPlain">
                <a:avLst>
                  <a:gd name="adj" fmla="val 50056"/>
                </a:avLst>
              </a:prstTxWarp>
            </a:bodyPr>
            <a:lstStyle/>
            <a:p>
              <a:pPr algn="ctr"/>
              <a:r>
                <a:rPr lang="en-IN" kern="10" dirty="0">
                  <a:ln w="9525">
                    <a:solidFill>
                      <a:srgbClr val="000000"/>
                    </a:solidFill>
                    <a:round/>
                    <a:headEnd/>
                    <a:tailEnd/>
                  </a:ln>
                  <a:solidFill>
                    <a:srgbClr val="99CCFF"/>
                  </a:solidFill>
                  <a:latin typeface="Arial Black"/>
                </a:rPr>
                <a:t>Y</a:t>
              </a:r>
            </a:p>
          </p:txBody>
        </p:sp>
        <p:sp>
          <p:nvSpPr>
            <p:cNvPr id="8212" name="Text Box 38"/>
            <p:cNvSpPr txBox="1">
              <a:spLocks noChangeArrowheads="1"/>
            </p:cNvSpPr>
            <p:nvPr/>
          </p:nvSpPr>
          <p:spPr bwMode="auto">
            <a:xfrm>
              <a:off x="2247" y="3715"/>
              <a:ext cx="1276" cy="4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pPr algn="ctr"/>
              <a:r>
                <a:rPr lang="en-US" sz="2000" b="1" dirty="0"/>
                <a:t>Coombs Reagent</a:t>
              </a:r>
            </a:p>
            <a:p>
              <a:pPr algn="ctr"/>
              <a:r>
                <a:rPr lang="en-US" sz="2000" b="1" dirty="0"/>
                <a:t>(Antiglobulin)</a:t>
              </a:r>
            </a:p>
          </p:txBody>
        </p:sp>
        <p:sp>
          <p:nvSpPr>
            <p:cNvPr id="8213" name="Text Box 57"/>
            <p:cNvSpPr txBox="1">
              <a:spLocks noChangeArrowheads="1"/>
            </p:cNvSpPr>
            <p:nvPr/>
          </p:nvSpPr>
          <p:spPr bwMode="auto">
            <a:xfrm>
              <a:off x="278" y="2736"/>
              <a:ext cx="538"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a:solidFill>
                    <a:schemeClr val="tx1"/>
                  </a:solidFill>
                  <a:latin typeface="Times New Roman" pitchFamily="18" charset="0"/>
                </a:defRPr>
              </a:lvl1pPr>
              <a:lvl2pPr marL="742950" indent="-285750">
                <a:defRPr sz="3200">
                  <a:solidFill>
                    <a:schemeClr val="tx1"/>
                  </a:solidFill>
                  <a:latin typeface="Times New Roman" pitchFamily="18" charset="0"/>
                </a:defRPr>
              </a:lvl2pPr>
              <a:lvl3pPr marL="1143000" indent="-228600">
                <a:defRPr sz="3200">
                  <a:solidFill>
                    <a:schemeClr val="tx1"/>
                  </a:solidFill>
                  <a:latin typeface="Times New Roman" pitchFamily="18" charset="0"/>
                </a:defRPr>
              </a:lvl3pPr>
              <a:lvl4pPr marL="1600200" indent="-228600">
                <a:defRPr sz="3200">
                  <a:solidFill>
                    <a:schemeClr val="tx1"/>
                  </a:solidFill>
                  <a:latin typeface="Times New Roman" pitchFamily="18" charset="0"/>
                </a:defRPr>
              </a:lvl4pPr>
              <a:lvl5pPr marL="2057400" indent="-228600">
                <a:defRPr sz="3200">
                  <a:solidFill>
                    <a:schemeClr val="tx1"/>
                  </a:solidFill>
                  <a:latin typeface="Times New Roman" pitchFamily="18" charset="0"/>
                </a:defRPr>
              </a:lvl5pPr>
              <a:lvl6pPr marL="2514600" indent="-228600" eaLnBrk="0" fontAlgn="base" hangingPunct="0">
                <a:spcBef>
                  <a:spcPct val="0"/>
                </a:spcBef>
                <a:spcAft>
                  <a:spcPct val="0"/>
                </a:spcAft>
                <a:defRPr sz="3200">
                  <a:solidFill>
                    <a:schemeClr val="tx1"/>
                  </a:solidFill>
                  <a:latin typeface="Times New Roman" pitchFamily="18" charset="0"/>
                </a:defRPr>
              </a:lvl6pPr>
              <a:lvl7pPr marL="2971800" indent="-228600" eaLnBrk="0" fontAlgn="base" hangingPunct="0">
                <a:spcBef>
                  <a:spcPct val="0"/>
                </a:spcBef>
                <a:spcAft>
                  <a:spcPct val="0"/>
                </a:spcAft>
                <a:defRPr sz="3200">
                  <a:solidFill>
                    <a:schemeClr val="tx1"/>
                  </a:solidFill>
                  <a:latin typeface="Times New Roman" pitchFamily="18" charset="0"/>
                </a:defRPr>
              </a:lvl7pPr>
              <a:lvl8pPr marL="3429000" indent="-228600" eaLnBrk="0" fontAlgn="base" hangingPunct="0">
                <a:spcBef>
                  <a:spcPct val="0"/>
                </a:spcBef>
                <a:spcAft>
                  <a:spcPct val="0"/>
                </a:spcAft>
                <a:defRPr sz="3200">
                  <a:solidFill>
                    <a:schemeClr val="tx1"/>
                  </a:solidFill>
                  <a:latin typeface="Times New Roman" pitchFamily="18" charset="0"/>
                </a:defRPr>
              </a:lvl8pPr>
              <a:lvl9pPr marL="3886200" indent="-228600" eaLnBrk="0" fontAlgn="base" hangingPunct="0">
                <a:spcBef>
                  <a:spcPct val="0"/>
                </a:spcBef>
                <a:spcAft>
                  <a:spcPct val="0"/>
                </a:spcAft>
                <a:defRPr sz="3200">
                  <a:solidFill>
                    <a:schemeClr val="tx1"/>
                  </a:solidFill>
                  <a:latin typeface="Times New Roman" pitchFamily="18" charset="0"/>
                </a:defRPr>
              </a:lvl9pPr>
            </a:lstStyle>
            <a:p>
              <a:r>
                <a:rPr lang="en-US" sz="2000" b="1" dirty="0"/>
                <a:t>Step 2</a:t>
              </a:r>
            </a:p>
          </p:txBody>
        </p:sp>
      </p:grpSp>
      <p:sp>
        <p:nvSpPr>
          <p:cNvPr id="3" name="Footer Placeholder 2"/>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29</a:t>
            </a:fld>
            <a:endParaRPr lang="en-IN" dirty="0"/>
          </a:p>
        </p:txBody>
      </p:sp>
    </p:spTree>
    <p:extLst>
      <p:ext uri="{BB962C8B-B14F-4D97-AF65-F5344CB8AC3E}">
        <p14:creationId xmlns:p14="http://schemas.microsoft.com/office/powerpoint/2010/main" xmlns="" val="13333104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CF76EB3E-CBD0-4A9F-B65A-81A12C842B9D}" type="slidenum">
              <a:rPr lang="en-GB"/>
              <a:pPr eaLnBrk="1" hangingPunct="1"/>
              <a:t>3</a:t>
            </a:fld>
            <a:endParaRPr lang="en-GB" dirty="0"/>
          </a:p>
        </p:txBody>
      </p:sp>
      <p:sp>
        <p:nvSpPr>
          <p:cNvPr id="5123" name="Rectangle 2"/>
          <p:cNvSpPr>
            <a:spLocks noGrp="1" noChangeArrowheads="1"/>
          </p:cNvSpPr>
          <p:nvPr>
            <p:ph type="title"/>
          </p:nvPr>
        </p:nvSpPr>
        <p:spPr/>
        <p:txBody>
          <a:bodyPr>
            <a:normAutofit/>
          </a:bodyPr>
          <a:lstStyle/>
          <a:p>
            <a:pPr eaLnBrk="1" hangingPunct="1"/>
            <a:r>
              <a:rPr lang="en-GB" b="1" dirty="0" smtClean="0">
                <a:solidFill>
                  <a:srgbClr val="FF0000"/>
                </a:solidFill>
              </a:rPr>
              <a:t>Slide Agglutination Test</a:t>
            </a:r>
          </a:p>
        </p:txBody>
      </p:sp>
      <p:sp>
        <p:nvSpPr>
          <p:cNvPr id="5124" name="Rectangle 3"/>
          <p:cNvSpPr>
            <a:spLocks noGrp="1" noChangeArrowheads="1"/>
          </p:cNvSpPr>
          <p:nvPr>
            <p:ph type="body" idx="1"/>
          </p:nvPr>
        </p:nvSpPr>
        <p:spPr>
          <a:xfrm>
            <a:off x="468313" y="1484313"/>
            <a:ext cx="8229600" cy="4525962"/>
          </a:xfrm>
        </p:spPr>
        <p:txBody>
          <a:bodyPr>
            <a:noAutofit/>
          </a:bodyPr>
          <a:lstStyle/>
          <a:p>
            <a:pPr eaLnBrk="1" hangingPunct="1">
              <a:lnSpc>
                <a:spcPct val="90000"/>
              </a:lnSpc>
            </a:pPr>
            <a:r>
              <a:rPr lang="en-GB" dirty="0" smtClean="0"/>
              <a:t>Used for serotyping (e.g. Salmonella)</a:t>
            </a:r>
          </a:p>
          <a:p>
            <a:pPr eaLnBrk="1" hangingPunct="1">
              <a:lnSpc>
                <a:spcPct val="90000"/>
              </a:lnSpc>
            </a:pPr>
            <a:r>
              <a:rPr lang="en-GB" dirty="0" smtClean="0"/>
              <a:t>Antigen: isolated Salmonella in suspension</a:t>
            </a:r>
          </a:p>
          <a:p>
            <a:pPr eaLnBrk="1" hangingPunct="1">
              <a:lnSpc>
                <a:spcPct val="90000"/>
              </a:lnSpc>
            </a:pPr>
            <a:r>
              <a:rPr lang="en-GB" dirty="0" smtClean="0"/>
              <a:t>Antibody: specific antisera against Salmonella</a:t>
            </a:r>
          </a:p>
          <a:p>
            <a:pPr eaLnBrk="1" hangingPunct="1">
              <a:lnSpc>
                <a:spcPct val="90000"/>
              </a:lnSpc>
            </a:pPr>
            <a:r>
              <a:rPr lang="en-GB" dirty="0" smtClean="0"/>
              <a:t>Place test Salmonella in a drop of saline on a slide               </a:t>
            </a:r>
          </a:p>
          <a:p>
            <a:pPr eaLnBrk="1" hangingPunct="1">
              <a:lnSpc>
                <a:spcPct val="90000"/>
              </a:lnSpc>
            </a:pPr>
            <a:r>
              <a:rPr lang="en-GB" dirty="0" smtClean="0"/>
              <a:t>Add a drop of antiserum, mix and rock slide for approx 1 minute</a:t>
            </a:r>
          </a:p>
          <a:p>
            <a:pPr eaLnBrk="1" hangingPunct="1">
              <a:lnSpc>
                <a:spcPct val="90000"/>
              </a:lnSpc>
            </a:pPr>
            <a:r>
              <a:rPr lang="en-GB" dirty="0" smtClean="0"/>
              <a:t>Examine for agglutination</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28747950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p:txBody>
          <a:bodyPr/>
          <a:lstStyle/>
          <a:p>
            <a:endParaRPr lang="en-IN"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910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30</a:t>
            </a:fld>
            <a:endParaRPr lang="en-IN" dirty="0"/>
          </a:p>
        </p:txBody>
      </p:sp>
    </p:spTree>
    <p:extLst>
      <p:ext uri="{BB962C8B-B14F-4D97-AF65-F5344CB8AC3E}">
        <p14:creationId xmlns:p14="http://schemas.microsoft.com/office/powerpoint/2010/main" xmlns="" val="26657244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762000"/>
            <a:ext cx="8229600" cy="838200"/>
          </a:xfrm>
        </p:spPr>
        <p:txBody>
          <a:bodyPr>
            <a:noAutofit/>
          </a:bodyPr>
          <a:lstStyle/>
          <a:p>
            <a:pPr algn="ctr" eaLnBrk="1" hangingPunct="1"/>
            <a:r>
              <a:rPr lang="en-PH" sz="5400" b="1" dirty="0" smtClean="0">
                <a:solidFill>
                  <a:srgbClr val="FF0000"/>
                </a:solidFill>
              </a:rPr>
              <a:t>Passive Agglutination</a:t>
            </a:r>
          </a:p>
        </p:txBody>
      </p:sp>
      <p:sp>
        <p:nvSpPr>
          <p:cNvPr id="22531" name="Content Placeholder 2"/>
          <p:cNvSpPr>
            <a:spLocks noGrp="1"/>
          </p:cNvSpPr>
          <p:nvPr>
            <p:ph idx="1"/>
          </p:nvPr>
        </p:nvSpPr>
        <p:spPr>
          <a:xfrm>
            <a:off x="457200" y="1628800"/>
            <a:ext cx="8229600" cy="4945038"/>
          </a:xfrm>
        </p:spPr>
        <p:txBody>
          <a:bodyPr>
            <a:normAutofit/>
          </a:bodyPr>
          <a:lstStyle/>
          <a:p>
            <a:pPr eaLnBrk="1" hangingPunct="1"/>
            <a:r>
              <a:rPr lang="en-PH" sz="3600" dirty="0" smtClean="0"/>
              <a:t>An agglutination reaction that employs particles that are coated with antigens not normally found in the cell surfaces</a:t>
            </a:r>
          </a:p>
          <a:p>
            <a:pPr eaLnBrk="1" hangingPunct="1"/>
            <a:r>
              <a:rPr lang="en-PH" sz="3600" dirty="0" smtClean="0"/>
              <a:t>Particle carriers include:</a:t>
            </a:r>
          </a:p>
          <a:p>
            <a:pPr lvl="1" eaLnBrk="1" hangingPunct="1"/>
            <a:r>
              <a:rPr lang="en-PH" sz="3200" dirty="0" smtClean="0">
                <a:solidFill>
                  <a:schemeClr val="tx1"/>
                </a:solidFill>
              </a:rPr>
              <a:t>Red blood cells</a:t>
            </a:r>
          </a:p>
          <a:p>
            <a:pPr lvl="1" eaLnBrk="1" hangingPunct="1"/>
            <a:r>
              <a:rPr lang="en-PH" sz="3200" dirty="0" smtClean="0">
                <a:solidFill>
                  <a:schemeClr val="tx1"/>
                </a:solidFill>
              </a:rPr>
              <a:t>Polystyrene latex</a:t>
            </a:r>
          </a:p>
          <a:p>
            <a:pPr lvl="1" eaLnBrk="1" hangingPunct="1"/>
            <a:r>
              <a:rPr lang="en-PH" sz="3200" dirty="0" smtClean="0">
                <a:solidFill>
                  <a:schemeClr val="tx1"/>
                </a:solidFill>
              </a:rPr>
              <a:t>Bentonite</a:t>
            </a:r>
          </a:p>
          <a:p>
            <a:pPr lvl="1" eaLnBrk="1" hangingPunct="1"/>
            <a:r>
              <a:rPr lang="en-PH" sz="3200" dirty="0" smtClean="0">
                <a:solidFill>
                  <a:schemeClr val="tx1"/>
                </a:solidFill>
              </a:rPr>
              <a:t>charcoal</a:t>
            </a:r>
          </a:p>
          <a:p>
            <a:pPr eaLnBrk="1" hangingPunct="1"/>
            <a:endParaRPr lang="en-PH"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31</a:t>
            </a:fld>
            <a:endParaRPr lang="en-IN" dirty="0"/>
          </a:p>
        </p:txBody>
      </p:sp>
    </p:spTree>
    <p:extLst>
      <p:ext uri="{BB962C8B-B14F-4D97-AF65-F5344CB8AC3E}">
        <p14:creationId xmlns:p14="http://schemas.microsoft.com/office/powerpoint/2010/main" xmlns="" val="315779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pPr eaLnBrk="1" hangingPunct="1"/>
            <a:r>
              <a:rPr lang="en-PH" sz="6000" b="1" dirty="0" smtClean="0">
                <a:solidFill>
                  <a:srgbClr val="FF0000"/>
                </a:solidFill>
              </a:rPr>
              <a:t>Passive Agglutination</a:t>
            </a:r>
          </a:p>
        </p:txBody>
      </p:sp>
      <p:sp>
        <p:nvSpPr>
          <p:cNvPr id="23555" name="Content Placeholder 2"/>
          <p:cNvSpPr>
            <a:spLocks noGrp="1"/>
          </p:cNvSpPr>
          <p:nvPr>
            <p:ph idx="1"/>
          </p:nvPr>
        </p:nvSpPr>
        <p:spPr/>
        <p:txBody>
          <a:bodyPr/>
          <a:lstStyle/>
          <a:p>
            <a:pPr eaLnBrk="1" hangingPunct="1"/>
            <a:r>
              <a:rPr lang="en-PH" sz="4000" dirty="0" smtClean="0"/>
              <a:t>Passive agglutination has been used in the detection of :</a:t>
            </a:r>
          </a:p>
          <a:p>
            <a:pPr lvl="1" eaLnBrk="1" hangingPunct="1"/>
            <a:r>
              <a:rPr lang="en-PH" sz="3600" dirty="0" smtClean="0">
                <a:solidFill>
                  <a:schemeClr val="tx1"/>
                </a:solidFill>
              </a:rPr>
              <a:t>Rheumatoid factor</a:t>
            </a:r>
          </a:p>
          <a:p>
            <a:pPr lvl="1" eaLnBrk="1" hangingPunct="1"/>
            <a:r>
              <a:rPr lang="en-PH" sz="3600" dirty="0" smtClean="0">
                <a:solidFill>
                  <a:schemeClr val="tx1"/>
                </a:solidFill>
              </a:rPr>
              <a:t>Antinuclear antibody in LE</a:t>
            </a:r>
          </a:p>
          <a:p>
            <a:pPr lvl="1" eaLnBrk="1" hangingPunct="1"/>
            <a:r>
              <a:rPr lang="en-PH" sz="3600" dirty="0" smtClean="0">
                <a:solidFill>
                  <a:schemeClr val="tx1"/>
                </a:solidFill>
              </a:rPr>
              <a:t>Ab to group A streptococcus antigens</a:t>
            </a:r>
          </a:p>
          <a:p>
            <a:pPr lvl="1" eaLnBrk="1" hangingPunct="1"/>
            <a:r>
              <a:rPr lang="en-PH" sz="3600" dirty="0" smtClean="0">
                <a:solidFill>
                  <a:schemeClr val="tx1"/>
                </a:solidFill>
              </a:rPr>
              <a:t>Ab to </a:t>
            </a:r>
            <a:r>
              <a:rPr lang="en-PH" sz="3600" i="1" dirty="0" smtClean="0">
                <a:solidFill>
                  <a:schemeClr val="tx1"/>
                </a:solidFill>
              </a:rPr>
              <a:t>Trichinella spiralis</a:t>
            </a:r>
          </a:p>
          <a:p>
            <a:pPr eaLnBrk="1" hangingPunct="1"/>
            <a:endParaRPr lang="en-PH"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32</a:t>
            </a:fld>
            <a:endParaRPr lang="en-IN" dirty="0"/>
          </a:p>
        </p:txBody>
      </p:sp>
    </p:spTree>
    <p:extLst>
      <p:ext uri="{BB962C8B-B14F-4D97-AF65-F5344CB8AC3E}">
        <p14:creationId xmlns:p14="http://schemas.microsoft.com/office/powerpoint/2010/main" xmlns="" val="1539321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N" sz="4800" b="1" dirty="0" smtClean="0">
                <a:solidFill>
                  <a:srgbClr val="FF0000"/>
                </a:solidFill>
              </a:rPr>
              <a:t>Reverse Passive Agglutination</a:t>
            </a:r>
            <a:endParaRPr lang="en-IN" sz="4800" b="1" dirty="0">
              <a:solidFill>
                <a:srgbClr val="FF0000"/>
              </a:solidFill>
            </a:endParaRPr>
          </a:p>
        </p:txBody>
      </p:sp>
      <p:sp>
        <p:nvSpPr>
          <p:cNvPr id="3" name="Content Placeholder 2"/>
          <p:cNvSpPr>
            <a:spLocks noGrp="1"/>
          </p:cNvSpPr>
          <p:nvPr>
            <p:ph idx="1"/>
          </p:nvPr>
        </p:nvSpPr>
        <p:spPr>
          <a:xfrm>
            <a:off x="457200" y="1484784"/>
            <a:ext cx="8229600" cy="4641379"/>
          </a:xfrm>
        </p:spPr>
        <p:txBody>
          <a:bodyPr>
            <a:noAutofit/>
          </a:bodyPr>
          <a:lstStyle/>
          <a:p>
            <a:pPr marL="365760" indent="-256032">
              <a:buClr>
                <a:schemeClr val="accent3"/>
              </a:buClr>
              <a:buFont typeface="Georgia"/>
              <a:buChar char="•"/>
              <a:defRPr/>
            </a:pPr>
            <a:r>
              <a:rPr lang="en-US" sz="2800" b="1" dirty="0">
                <a:solidFill>
                  <a:srgbClr val="FF0000"/>
                </a:solidFill>
              </a:rPr>
              <a:t>Antibody rather than antigen is attached to a carrier particle</a:t>
            </a:r>
          </a:p>
          <a:p>
            <a:pPr marL="365760" indent="-256032">
              <a:buClr>
                <a:schemeClr val="accent3"/>
              </a:buClr>
              <a:buFont typeface="Georgia"/>
              <a:buChar char="•"/>
              <a:defRPr/>
            </a:pPr>
            <a:r>
              <a:rPr lang="en-US" sz="2400" dirty="0"/>
              <a:t>For the detection of microbial antigens such as:</a:t>
            </a:r>
          </a:p>
          <a:p>
            <a:pPr marL="658368" lvl="1" indent="-246888">
              <a:buFont typeface="Georgia"/>
              <a:buChar char="▫"/>
              <a:defRPr/>
            </a:pPr>
            <a:r>
              <a:rPr lang="en-US" sz="2400" dirty="0"/>
              <a:t>Group A and B streptococcus</a:t>
            </a:r>
          </a:p>
          <a:p>
            <a:pPr marL="658368" lvl="1" indent="-246888">
              <a:buFont typeface="Georgia"/>
              <a:buChar char="▫"/>
              <a:defRPr/>
            </a:pPr>
            <a:r>
              <a:rPr lang="en-US" sz="2400" i="1" dirty="0"/>
              <a:t>Staphylococcus aureus</a:t>
            </a:r>
          </a:p>
          <a:p>
            <a:pPr marL="658368" lvl="1" indent="-246888">
              <a:buFont typeface="Georgia"/>
              <a:buChar char="▫"/>
              <a:defRPr/>
            </a:pPr>
            <a:r>
              <a:rPr lang="en-US" sz="2400" i="1" dirty="0"/>
              <a:t>Neisseria meningitidis</a:t>
            </a:r>
          </a:p>
          <a:p>
            <a:pPr marL="658368" lvl="1" indent="-246888">
              <a:buFont typeface="Georgia"/>
              <a:buChar char="▫"/>
              <a:defRPr/>
            </a:pPr>
            <a:r>
              <a:rPr lang="en-US" sz="2400" i="1" dirty="0"/>
              <a:t>Haemophilus influenzae</a:t>
            </a:r>
          </a:p>
          <a:p>
            <a:pPr marL="658368" lvl="1" indent="-246888">
              <a:buFont typeface="Georgia"/>
              <a:buChar char="▫"/>
              <a:defRPr/>
            </a:pPr>
            <a:r>
              <a:rPr lang="en-US" sz="2400" dirty="0"/>
              <a:t>Rotavirus</a:t>
            </a:r>
          </a:p>
          <a:p>
            <a:pPr marL="658368" lvl="1" indent="-246888">
              <a:buFont typeface="Georgia"/>
              <a:buChar char="▫"/>
              <a:defRPr/>
            </a:pPr>
            <a:r>
              <a:rPr lang="en-US" sz="2400" i="1" dirty="0"/>
              <a:t>Cryptococcus neoformans</a:t>
            </a:r>
          </a:p>
          <a:p>
            <a:pPr marL="658368" lvl="1" indent="-246888">
              <a:buFont typeface="Georgia"/>
              <a:buChar char="▫"/>
              <a:defRPr/>
            </a:pPr>
            <a:r>
              <a:rPr lang="en-US" sz="2400" i="1" dirty="0"/>
              <a:t>Mycoplasma pneumoniae</a:t>
            </a:r>
          </a:p>
          <a:p>
            <a:pPr marL="658368" lvl="1" indent="-246888">
              <a:buFont typeface="Georgia"/>
              <a:buChar char="▫"/>
              <a:defRPr/>
            </a:pPr>
            <a:r>
              <a:rPr lang="en-US" sz="2400" i="1" dirty="0"/>
              <a:t>Candida albican</a:t>
            </a:r>
            <a:r>
              <a:rPr lang="en-US" sz="2000" i="1" dirty="0"/>
              <a:t>s</a:t>
            </a:r>
          </a:p>
          <a:p>
            <a:endParaRPr lang="en-IN" sz="20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33</a:t>
            </a:fld>
            <a:endParaRPr lang="en-IN" dirty="0"/>
          </a:p>
        </p:txBody>
      </p:sp>
    </p:spTree>
    <p:extLst>
      <p:ext uri="{BB962C8B-B14F-4D97-AF65-F5344CB8AC3E}">
        <p14:creationId xmlns:p14="http://schemas.microsoft.com/office/powerpoint/2010/main" xmlns="" val="3858649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457200"/>
            <a:ext cx="8229600" cy="1066800"/>
          </a:xfrm>
        </p:spPr>
        <p:txBody>
          <a:bodyPr>
            <a:noAutofit/>
          </a:bodyPr>
          <a:lstStyle/>
          <a:p>
            <a:pPr eaLnBrk="1" hangingPunct="1"/>
            <a:r>
              <a:rPr lang="en-US" sz="6600" b="1" dirty="0" smtClean="0">
                <a:solidFill>
                  <a:srgbClr val="FF0000"/>
                </a:solidFill>
              </a:rPr>
              <a:t>Coagglutination</a:t>
            </a:r>
          </a:p>
        </p:txBody>
      </p:sp>
      <p:sp>
        <p:nvSpPr>
          <p:cNvPr id="30723" name="Rectangle 3"/>
          <p:cNvSpPr>
            <a:spLocks noGrp="1" noChangeArrowheads="1"/>
          </p:cNvSpPr>
          <p:nvPr>
            <p:ph type="body" idx="1"/>
          </p:nvPr>
        </p:nvSpPr>
        <p:spPr>
          <a:xfrm>
            <a:off x="457200" y="1828800"/>
            <a:ext cx="8229600" cy="4745038"/>
          </a:xfrm>
        </p:spPr>
        <p:txBody>
          <a:bodyPr>
            <a:normAutofit/>
          </a:bodyPr>
          <a:lstStyle/>
          <a:p>
            <a:pPr eaLnBrk="1" hangingPunct="1"/>
            <a:r>
              <a:rPr lang="en-US" sz="4000" dirty="0" smtClean="0"/>
              <a:t>Name given to systems using inert bacteria as the inert particles to which the antibody is attached</a:t>
            </a:r>
            <a:endParaRPr lang="en-US" sz="4000" i="1" dirty="0" smtClean="0"/>
          </a:p>
          <a:p>
            <a:pPr eaLnBrk="1" hangingPunct="1"/>
            <a:r>
              <a:rPr lang="en-US" sz="4000" i="1" dirty="0" smtClean="0"/>
              <a:t>S.aureus</a:t>
            </a:r>
            <a:r>
              <a:rPr lang="en-US" sz="4000" dirty="0" smtClean="0"/>
              <a:t>: most frequently used because it has protein A in its outer surface that naturally adsorbs the Fc portion of the antibody</a:t>
            </a:r>
          </a:p>
          <a:p>
            <a:pPr eaLnBrk="1" hangingPunct="1"/>
            <a:endParaRPr lang="en-US" sz="3600" dirty="0" smtClean="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34</a:t>
            </a:fld>
            <a:endParaRPr lang="en-IN" dirty="0"/>
          </a:p>
        </p:txBody>
      </p:sp>
    </p:spTree>
    <p:extLst>
      <p:ext uri="{BB962C8B-B14F-4D97-AF65-F5344CB8AC3E}">
        <p14:creationId xmlns:p14="http://schemas.microsoft.com/office/powerpoint/2010/main" xmlns="" val="22365443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457200" y="260648"/>
            <a:ext cx="8229600" cy="6313190"/>
          </a:xfrm>
        </p:spPr>
        <p:txBody>
          <a:bodyPr/>
          <a:lstStyle/>
          <a:p>
            <a:pPr algn="ctr" eaLnBrk="1" hangingPunct="1"/>
            <a:r>
              <a:rPr lang="en-US" sz="3600" b="1" dirty="0" smtClean="0">
                <a:solidFill>
                  <a:srgbClr val="FF0000"/>
                </a:solidFill>
              </a:rPr>
              <a:t>Highly specific but not very sensitive in detecting small quantities of antigen</a:t>
            </a:r>
          </a:p>
          <a:p>
            <a:pPr eaLnBrk="1" hangingPunct="1"/>
            <a:endParaRPr lang="en-US" dirty="0" smtClean="0"/>
          </a:p>
        </p:txBody>
      </p:sp>
      <p:pic>
        <p:nvPicPr>
          <p:cNvPr id="31747"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56792"/>
            <a:ext cx="9144000" cy="5301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35</a:t>
            </a:fld>
            <a:endParaRPr lang="en-IN" dirty="0"/>
          </a:p>
        </p:txBody>
      </p:sp>
    </p:spTree>
    <p:extLst>
      <p:ext uri="{BB962C8B-B14F-4D97-AF65-F5344CB8AC3E}">
        <p14:creationId xmlns:p14="http://schemas.microsoft.com/office/powerpoint/2010/main" xmlns="" val="13542278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FF0000"/>
                </a:solidFill>
              </a:rPr>
              <a:t>False-Positive Result</a:t>
            </a:r>
            <a:br>
              <a:rPr lang="en-US" b="1" dirty="0">
                <a:solidFill>
                  <a:srgbClr val="FF0000"/>
                </a:solidFill>
              </a:rPr>
            </a:br>
            <a:endParaRPr lang="en-IN" dirty="0"/>
          </a:p>
        </p:txBody>
      </p:sp>
      <p:sp>
        <p:nvSpPr>
          <p:cNvPr id="3" name="Content Placeholder 2"/>
          <p:cNvSpPr>
            <a:spLocks noGrp="1"/>
          </p:cNvSpPr>
          <p:nvPr>
            <p:ph idx="1"/>
          </p:nvPr>
        </p:nvSpPr>
        <p:spPr/>
        <p:txBody>
          <a:bodyPr>
            <a:noAutofit/>
          </a:bodyPr>
          <a:lstStyle/>
          <a:p>
            <a:r>
              <a:rPr lang="en-US" dirty="0"/>
              <a:t>If injected with hCG to trigger ovulation or to lengthen luteal phase of menstrual cycle.</a:t>
            </a:r>
          </a:p>
          <a:p>
            <a:r>
              <a:rPr lang="en-US" dirty="0"/>
              <a:t>Chorioepithelioma, hydatidiform mole or ingestion of aspirin</a:t>
            </a:r>
          </a:p>
          <a:p>
            <a:r>
              <a:rPr lang="en-US" dirty="0"/>
              <a:t>To detect the presence of a testicular tumor in </a:t>
            </a:r>
            <a:r>
              <a:rPr lang="en-US" dirty="0" smtClean="0"/>
              <a:t>men</a:t>
            </a:r>
            <a:endParaRPr lang="en-US" dirty="0"/>
          </a:p>
          <a:p>
            <a:pPr>
              <a:buNone/>
            </a:pPr>
            <a:r>
              <a:rPr lang="en-US" b="1" dirty="0">
                <a:solidFill>
                  <a:srgbClr val="FF0000"/>
                </a:solidFill>
              </a:rPr>
              <a:t>False Negative</a:t>
            </a:r>
          </a:p>
          <a:p>
            <a:r>
              <a:rPr lang="en-US" dirty="0"/>
              <a:t>Testing before reaching detectable levels of hCG.</a:t>
            </a:r>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36</a:t>
            </a:fld>
            <a:endParaRPr lang="en-IN" dirty="0"/>
          </a:p>
        </p:txBody>
      </p:sp>
    </p:spTree>
    <p:extLst>
      <p:ext uri="{BB962C8B-B14F-4D97-AF65-F5344CB8AC3E}">
        <p14:creationId xmlns:p14="http://schemas.microsoft.com/office/powerpoint/2010/main" xmlns="" val="32318232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a:solidFill>
                  <a:srgbClr val="FF0000"/>
                </a:solidFill>
              </a:rPr>
              <a:t>Immunofluorescence</a:t>
            </a:r>
            <a:br>
              <a:rPr lang="en-US" b="1" dirty="0">
                <a:solidFill>
                  <a:srgbClr val="FF0000"/>
                </a:solidFill>
              </a:rPr>
            </a:br>
            <a:endParaRPr lang="en-IN" b="1" dirty="0">
              <a:solidFill>
                <a:srgbClr val="FF0000"/>
              </a:solidFill>
            </a:endParaRPr>
          </a:p>
        </p:txBody>
      </p:sp>
      <p:sp>
        <p:nvSpPr>
          <p:cNvPr id="3" name="Content Placeholder 2"/>
          <p:cNvSpPr>
            <a:spLocks noGrp="1"/>
          </p:cNvSpPr>
          <p:nvPr>
            <p:ph idx="1"/>
          </p:nvPr>
        </p:nvSpPr>
        <p:spPr>
          <a:xfrm>
            <a:off x="457200" y="1268760"/>
            <a:ext cx="8229600" cy="4857403"/>
          </a:xfrm>
        </p:spPr>
        <p:txBody>
          <a:bodyPr>
            <a:noAutofit/>
          </a:bodyPr>
          <a:lstStyle/>
          <a:p>
            <a:r>
              <a:rPr lang="en-US" sz="3600" dirty="0"/>
              <a:t>Antibodies can be labeled with fluorescent </a:t>
            </a:r>
            <a:r>
              <a:rPr lang="en-US" sz="3600" dirty="0" smtClean="0"/>
              <a:t>dye Can </a:t>
            </a:r>
            <a:r>
              <a:rPr lang="en-US" sz="3600" dirty="0"/>
              <a:t>localize binding sites on </a:t>
            </a:r>
            <a:r>
              <a:rPr lang="en-US" sz="3600" dirty="0" smtClean="0"/>
              <a:t>cell </a:t>
            </a:r>
            <a:endParaRPr lang="en-US" sz="3600" dirty="0"/>
          </a:p>
          <a:p>
            <a:r>
              <a:rPr lang="en-US" sz="3600" dirty="0"/>
              <a:t>Dyes: Fluorescein, rhodamine, </a:t>
            </a:r>
            <a:r>
              <a:rPr lang="en-US" sz="3600" dirty="0" smtClean="0"/>
              <a:t>phycoerythrin can </a:t>
            </a:r>
            <a:r>
              <a:rPr lang="en-US" sz="3600" dirty="0"/>
              <a:t>be conjugated to Fc region of </a:t>
            </a:r>
            <a:r>
              <a:rPr lang="en-US" sz="3600" dirty="0" smtClean="0"/>
              <a:t>Ab (so </a:t>
            </a:r>
            <a:r>
              <a:rPr lang="en-US" sz="3600" dirty="0"/>
              <a:t>antigen binding is </a:t>
            </a:r>
            <a:r>
              <a:rPr lang="en-US" sz="3600" dirty="0" smtClean="0"/>
              <a:t>unaffected</a:t>
            </a:r>
            <a:endParaRPr lang="en-US" sz="3600" dirty="0"/>
          </a:p>
          <a:p>
            <a:r>
              <a:rPr lang="en-US" sz="3600" dirty="0"/>
              <a:t>Absorb at one wavelength and emit at another</a:t>
            </a:r>
          </a:p>
          <a:p>
            <a:endParaRPr lang="en-IN" sz="36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37</a:t>
            </a:fld>
            <a:endParaRPr lang="en-IN" dirty="0"/>
          </a:p>
        </p:txBody>
      </p:sp>
    </p:spTree>
    <p:extLst>
      <p:ext uri="{BB962C8B-B14F-4D97-AF65-F5344CB8AC3E}">
        <p14:creationId xmlns:p14="http://schemas.microsoft.com/office/powerpoint/2010/main" xmlns="" val="30355696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Line 2"/>
          <p:cNvSpPr>
            <a:spLocks noChangeShapeType="1"/>
          </p:cNvSpPr>
          <p:nvPr/>
        </p:nvSpPr>
        <p:spPr bwMode="auto">
          <a:xfrm flipH="1" flipV="1">
            <a:off x="3811412" y="4648201"/>
            <a:ext cx="608188" cy="42862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5" name="Line 3"/>
          <p:cNvSpPr>
            <a:spLocks noChangeShapeType="1"/>
          </p:cNvSpPr>
          <p:nvPr/>
        </p:nvSpPr>
        <p:spPr bwMode="auto">
          <a:xfrm flipH="1">
            <a:off x="3354212" y="4711701"/>
            <a:ext cx="457200" cy="47307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6" name="Line 4"/>
          <p:cNvSpPr>
            <a:spLocks noChangeShapeType="1"/>
          </p:cNvSpPr>
          <p:nvPr/>
        </p:nvSpPr>
        <p:spPr bwMode="auto">
          <a:xfrm flipV="1">
            <a:off x="3811412" y="3792538"/>
            <a:ext cx="0" cy="855662"/>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7" name="AutoShape 5"/>
          <p:cNvSpPr>
            <a:spLocks noChangeArrowheads="1"/>
          </p:cNvSpPr>
          <p:nvPr/>
        </p:nvSpPr>
        <p:spPr bwMode="auto">
          <a:xfrm>
            <a:off x="3845278" y="3916363"/>
            <a:ext cx="540455" cy="266700"/>
          </a:xfrm>
          <a:prstGeom prst="star16">
            <a:avLst>
              <a:gd name="adj" fmla="val 37500"/>
            </a:avLst>
          </a:prstGeom>
          <a:solidFill>
            <a:schemeClr val="tx2"/>
          </a:solidFill>
          <a:ln w="76200">
            <a:solidFill>
              <a:srgbClr val="00FF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8" name="AutoShape 6"/>
          <p:cNvSpPr>
            <a:spLocks noChangeArrowheads="1"/>
          </p:cNvSpPr>
          <p:nvPr/>
        </p:nvSpPr>
        <p:spPr bwMode="auto">
          <a:xfrm>
            <a:off x="3213101" y="5175251"/>
            <a:ext cx="73942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79" name="AutoShape 7"/>
          <p:cNvSpPr>
            <a:spLocks noChangeArrowheads="1"/>
          </p:cNvSpPr>
          <p:nvPr/>
        </p:nvSpPr>
        <p:spPr bwMode="auto">
          <a:xfrm>
            <a:off x="4964289" y="5175251"/>
            <a:ext cx="81421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0" name="Rectangle 9" descr="Narrow vertical"/>
          <p:cNvSpPr>
            <a:spLocks noChangeArrowheads="1"/>
          </p:cNvSpPr>
          <p:nvPr/>
        </p:nvSpPr>
        <p:spPr bwMode="auto">
          <a:xfrm>
            <a:off x="3588456" y="6207125"/>
            <a:ext cx="5024772" cy="77970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endParaRPr lang="en-US" sz="2000" dirty="0"/>
          </a:p>
          <a:p>
            <a:pPr defTabSz="1023938"/>
            <a:r>
              <a:rPr lang="en-US" sz="2400" dirty="0"/>
              <a:t>Antigens on Cells or on Tissue Sections</a:t>
            </a:r>
            <a:endParaRPr lang="en-US" sz="2000" dirty="0"/>
          </a:p>
        </p:txBody>
      </p:sp>
      <p:sp>
        <p:nvSpPr>
          <p:cNvPr id="28681" name="Line 10"/>
          <p:cNvSpPr>
            <a:spLocks noChangeShapeType="1"/>
          </p:cNvSpPr>
          <p:nvPr/>
        </p:nvSpPr>
        <p:spPr bwMode="auto">
          <a:xfrm flipH="1" flipV="1">
            <a:off x="3455812" y="5827714"/>
            <a:ext cx="438855" cy="669925"/>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2" name="Line 12"/>
          <p:cNvSpPr>
            <a:spLocks noChangeShapeType="1"/>
          </p:cNvSpPr>
          <p:nvPr/>
        </p:nvSpPr>
        <p:spPr bwMode="auto">
          <a:xfrm flipV="1">
            <a:off x="4673600" y="5888038"/>
            <a:ext cx="338667" cy="53340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3" name="Rectangle 13" descr="Narrow vertical"/>
          <p:cNvSpPr>
            <a:spLocks noChangeArrowheads="1"/>
          </p:cNvSpPr>
          <p:nvPr/>
        </p:nvSpPr>
        <p:spPr bwMode="auto">
          <a:xfrm>
            <a:off x="5372101" y="3752850"/>
            <a:ext cx="1583189" cy="58221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7" tIns="44450" rIns="90487" bIns="44450">
            <a:spAutoFit/>
          </a:bodyPr>
          <a:lstStyle/>
          <a:p>
            <a:r>
              <a:rPr lang="en-US" sz="3200" dirty="0"/>
              <a:t>UV Light</a:t>
            </a:r>
          </a:p>
        </p:txBody>
      </p:sp>
      <p:sp>
        <p:nvSpPr>
          <p:cNvPr id="28684" name="AutoShape 14"/>
          <p:cNvSpPr>
            <a:spLocks noChangeArrowheads="1"/>
          </p:cNvSpPr>
          <p:nvPr/>
        </p:nvSpPr>
        <p:spPr bwMode="auto">
          <a:xfrm flipH="1">
            <a:off x="4741334" y="3792538"/>
            <a:ext cx="474133" cy="381000"/>
          </a:xfrm>
          <a:prstGeom prst="rightArrow">
            <a:avLst>
              <a:gd name="adj1" fmla="val 50000"/>
              <a:gd name="adj2" fmla="val 70006"/>
            </a:avLst>
          </a:prstGeom>
          <a:solidFill>
            <a:srgbClr val="8901F3"/>
          </a:solidFill>
          <a:ln w="76200">
            <a:solidFill>
              <a:schemeClr val="tx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8685" name="AutoShape 15" descr="Narrow vertical"/>
          <p:cNvSpPr>
            <a:spLocks noChangeArrowheads="1"/>
          </p:cNvSpPr>
          <p:nvPr/>
        </p:nvSpPr>
        <p:spPr bwMode="auto">
          <a:xfrm>
            <a:off x="1524000" y="5507038"/>
            <a:ext cx="5689600" cy="228600"/>
          </a:xfrm>
          <a:prstGeom prst="star16">
            <a:avLst>
              <a:gd name="adj" fmla="val 37500"/>
            </a:avLst>
          </a:prstGeom>
          <a:pattFill prst="narVert">
            <a:fgClr>
              <a:srgbClr val="E5405D"/>
            </a:fgClr>
            <a:bgClr>
              <a:schemeClr val="accent1"/>
            </a:bgClr>
          </a:pattFill>
          <a:ln>
            <a:noFill/>
          </a:ln>
          <a:effectLst/>
          <a:extLs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pic>
        <p:nvPicPr>
          <p:cNvPr id="28686" name="Picture 16" descr="Narrow vertical"/>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099733" y="706438"/>
            <a:ext cx="3860800" cy="2851150"/>
          </a:xfrm>
          <a:prstGeom prst="rect">
            <a:avLst/>
          </a:prstGeom>
          <a:noFill/>
          <a:ln>
            <a:noFill/>
          </a:ln>
          <a:effectLst/>
          <a:extLst>
            <a:ext uri="{909E8E84-426E-40DD-AFC4-6F175D3DCCD1}">
              <a14:hiddenFill xmlns:a14="http://schemas.microsoft.com/office/drawing/2010/main" xmlns="">
                <a:solidFill>
                  <a:srgbClr val="E5405D"/>
                </a:solid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8687" name="Rectangle 17"/>
          <p:cNvSpPr>
            <a:spLocks noChangeArrowheads="1"/>
          </p:cNvSpPr>
          <p:nvPr/>
        </p:nvSpPr>
        <p:spPr bwMode="auto">
          <a:xfrm>
            <a:off x="323528" y="-11707"/>
            <a:ext cx="7554705" cy="779701"/>
          </a:xfrm>
          <a:prstGeom prst="rect">
            <a:avLst/>
          </a:prstGeom>
          <a:ln/>
        </p:spPr>
        <p:style>
          <a:lnRef idx="2">
            <a:schemeClr val="accent2"/>
          </a:lnRef>
          <a:fillRef idx="1">
            <a:schemeClr val="lt1"/>
          </a:fillRef>
          <a:effectRef idx="0">
            <a:schemeClr val="accent2"/>
          </a:effectRef>
          <a:fontRef idx="minor">
            <a:schemeClr val="dk1"/>
          </a:fontRef>
        </p:style>
        <p:txBody>
          <a:bodyPr wrap="square" lIns="103187" tIns="50800" rIns="103187" bIns="50800">
            <a:spAutoFit/>
          </a:bodyPr>
          <a:lstStyle/>
          <a:p>
            <a:pPr algn="ctr" defTabSz="1023938"/>
            <a:r>
              <a:rPr lang="en-US" sz="4400" b="1" dirty="0">
                <a:solidFill>
                  <a:srgbClr val="FF0000"/>
                </a:solidFill>
              </a:rPr>
              <a:t>Fluorescence</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38</a:t>
            </a:fld>
            <a:endParaRPr lang="en-IN" dirty="0"/>
          </a:p>
        </p:txBody>
      </p:sp>
    </p:spTree>
    <p:extLst>
      <p:ext uri="{BB962C8B-B14F-4D97-AF65-F5344CB8AC3E}">
        <p14:creationId xmlns:p14="http://schemas.microsoft.com/office/powerpoint/2010/main" xmlns="" val="217850027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descr="Narrow vertical"/>
          <p:cNvSpPr>
            <a:spLocks noChangeArrowheads="1"/>
          </p:cNvSpPr>
          <p:nvPr/>
        </p:nvSpPr>
        <p:spPr bwMode="auto">
          <a:xfrm>
            <a:off x="2593623" y="4541839"/>
            <a:ext cx="3272367" cy="84137"/>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699" name="AutoShape 7"/>
          <p:cNvSpPr>
            <a:spLocks noChangeArrowheads="1"/>
          </p:cNvSpPr>
          <p:nvPr/>
        </p:nvSpPr>
        <p:spPr bwMode="auto">
          <a:xfrm>
            <a:off x="3213101" y="4468813"/>
            <a:ext cx="358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00" name="AutoShape 8"/>
          <p:cNvSpPr>
            <a:spLocks noChangeArrowheads="1"/>
          </p:cNvSpPr>
          <p:nvPr/>
        </p:nvSpPr>
        <p:spPr bwMode="auto">
          <a:xfrm>
            <a:off x="4334933" y="4495801"/>
            <a:ext cx="357012" cy="487363"/>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nvGrpSpPr>
          <p:cNvPr id="15385" name="Group 25"/>
          <p:cNvGrpSpPr>
            <a:grpSpLocks/>
          </p:cNvGrpSpPr>
          <p:nvPr/>
        </p:nvGrpSpPr>
        <p:grpSpPr bwMode="auto">
          <a:xfrm>
            <a:off x="2746023" y="2232026"/>
            <a:ext cx="2130778" cy="1476375"/>
            <a:chOff x="1946" y="1406"/>
            <a:chExt cx="1510" cy="930"/>
          </a:xfrm>
        </p:grpSpPr>
        <p:sp>
          <p:nvSpPr>
            <p:cNvPr id="29715" name="AutoShape 5"/>
            <p:cNvSpPr>
              <a:spLocks noChangeArrowheads="1"/>
            </p:cNvSpPr>
            <p:nvPr/>
          </p:nvSpPr>
          <p:spPr bwMode="auto">
            <a:xfrm>
              <a:off x="2215" y="1406"/>
              <a:ext cx="432" cy="215"/>
            </a:xfrm>
            <a:prstGeom prst="star16">
              <a:avLst>
                <a:gd name="adj" fmla="val 37500"/>
              </a:avLst>
            </a:prstGeom>
            <a:solidFill>
              <a:srgbClr val="7FFF00"/>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6" name="Line 10"/>
            <p:cNvSpPr>
              <a:spLocks noChangeShapeType="1"/>
            </p:cNvSpPr>
            <p:nvPr/>
          </p:nvSpPr>
          <p:spPr bwMode="auto">
            <a:xfrm flipH="1" flipV="1">
              <a:off x="2269" y="1944"/>
              <a:ext cx="432"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7" name="Line 11"/>
            <p:cNvSpPr>
              <a:spLocks noChangeShapeType="1"/>
            </p:cNvSpPr>
            <p:nvPr/>
          </p:nvSpPr>
          <p:spPr bwMode="auto">
            <a:xfrm flipH="1">
              <a:off x="1946" y="1984"/>
              <a:ext cx="323"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8" name="Line 12"/>
            <p:cNvSpPr>
              <a:spLocks noChangeShapeType="1"/>
            </p:cNvSpPr>
            <p:nvPr/>
          </p:nvSpPr>
          <p:spPr bwMode="auto">
            <a:xfrm flipV="1">
              <a:off x="2269" y="1406"/>
              <a:ext cx="0" cy="53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9" name="Line 13"/>
            <p:cNvSpPr>
              <a:spLocks noChangeShapeType="1"/>
            </p:cNvSpPr>
            <p:nvPr/>
          </p:nvSpPr>
          <p:spPr bwMode="auto">
            <a:xfrm flipH="1" flipV="1">
              <a:off x="3024" y="1998"/>
              <a:ext cx="432"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0" name="Line 14"/>
            <p:cNvSpPr>
              <a:spLocks noChangeShapeType="1"/>
            </p:cNvSpPr>
            <p:nvPr/>
          </p:nvSpPr>
          <p:spPr bwMode="auto">
            <a:xfrm flipH="1">
              <a:off x="2701" y="2038"/>
              <a:ext cx="323"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1" name="Line 15"/>
            <p:cNvSpPr>
              <a:spLocks noChangeShapeType="1"/>
            </p:cNvSpPr>
            <p:nvPr/>
          </p:nvSpPr>
          <p:spPr bwMode="auto">
            <a:xfrm flipV="1">
              <a:off x="3024" y="1459"/>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22" name="AutoShape 16"/>
            <p:cNvSpPr>
              <a:spLocks noChangeArrowheads="1"/>
            </p:cNvSpPr>
            <p:nvPr/>
          </p:nvSpPr>
          <p:spPr bwMode="auto">
            <a:xfrm>
              <a:off x="2970" y="1513"/>
              <a:ext cx="432" cy="216"/>
            </a:xfrm>
            <a:prstGeom prst="star16">
              <a:avLst>
                <a:gd name="adj" fmla="val 37500"/>
              </a:avLst>
            </a:prstGeom>
            <a:solidFill>
              <a:srgbClr val="7FFF00"/>
            </a:solid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nvGrpSpPr>
          <p:cNvPr id="15384" name="Group 24"/>
          <p:cNvGrpSpPr>
            <a:grpSpLocks/>
          </p:cNvGrpSpPr>
          <p:nvPr/>
        </p:nvGrpSpPr>
        <p:grpSpPr bwMode="auto">
          <a:xfrm>
            <a:off x="3386667" y="3276600"/>
            <a:ext cx="1065389" cy="1392238"/>
            <a:chOff x="2377" y="1944"/>
            <a:chExt cx="755" cy="877"/>
          </a:xfrm>
        </p:grpSpPr>
        <p:sp>
          <p:nvSpPr>
            <p:cNvPr id="29712" name="Line 18"/>
            <p:cNvSpPr>
              <a:spLocks noChangeShapeType="1"/>
            </p:cNvSpPr>
            <p:nvPr/>
          </p:nvSpPr>
          <p:spPr bwMode="auto">
            <a:xfrm flipH="1" flipV="1">
              <a:off x="2701" y="2483"/>
              <a:ext cx="431"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3" name="Line 19"/>
            <p:cNvSpPr>
              <a:spLocks noChangeShapeType="1"/>
            </p:cNvSpPr>
            <p:nvPr/>
          </p:nvSpPr>
          <p:spPr bwMode="auto">
            <a:xfrm flipH="1">
              <a:off x="2377" y="2523"/>
              <a:ext cx="324"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14" name="Line 20"/>
            <p:cNvSpPr>
              <a:spLocks noChangeShapeType="1"/>
            </p:cNvSpPr>
            <p:nvPr/>
          </p:nvSpPr>
          <p:spPr bwMode="auto">
            <a:xfrm flipV="1">
              <a:off x="2701" y="1944"/>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sp>
        <p:nvSpPr>
          <p:cNvPr id="15369" name="Rectangle 9"/>
          <p:cNvSpPr>
            <a:spLocks noChangeArrowheads="1"/>
          </p:cNvSpPr>
          <p:nvPr/>
        </p:nvSpPr>
        <p:spPr bwMode="auto">
          <a:xfrm>
            <a:off x="2349500" y="860426"/>
            <a:ext cx="3204633" cy="779701"/>
          </a:xfrm>
          <a:prstGeom prst="rect">
            <a:avLst/>
          </a:prstGeom>
          <a:ln/>
          <a:extLst/>
        </p:spPr>
        <p:style>
          <a:lnRef idx="2">
            <a:schemeClr val="accent2"/>
          </a:lnRef>
          <a:fillRef idx="1">
            <a:schemeClr val="lt1"/>
          </a:fillRef>
          <a:effectRef idx="0">
            <a:schemeClr val="accent2"/>
          </a:effectRef>
          <a:fontRef idx="minor">
            <a:schemeClr val="dk1"/>
          </a:fontRef>
        </p:style>
        <p:txBody>
          <a:bodyPr lIns="103187" tIns="50800" rIns="103187" bIns="50800">
            <a:spAutoFit/>
          </a:bodyPr>
          <a:lstStyle/>
          <a:p>
            <a:pPr algn="ctr" defTabSz="1023938">
              <a:defRPr/>
            </a:pPr>
            <a:r>
              <a:rPr lang="en-US" sz="4400" dirty="0">
                <a:solidFill>
                  <a:srgbClr val="FF0000"/>
                </a:solidFill>
                <a:effectLst>
                  <a:outerShdw blurRad="38100" dist="38100" dir="2700000" algn="tl">
                    <a:srgbClr val="000000"/>
                  </a:outerShdw>
                </a:effectLst>
              </a:rPr>
              <a:t>Fluorescence</a:t>
            </a:r>
          </a:p>
        </p:txBody>
      </p:sp>
      <p:grpSp>
        <p:nvGrpSpPr>
          <p:cNvPr id="15394" name="Group 34"/>
          <p:cNvGrpSpPr>
            <a:grpSpLocks/>
          </p:cNvGrpSpPr>
          <p:nvPr/>
        </p:nvGrpSpPr>
        <p:grpSpPr bwMode="auto">
          <a:xfrm>
            <a:off x="5262034" y="1295400"/>
            <a:ext cx="2916766" cy="1725613"/>
            <a:chOff x="3729" y="816"/>
            <a:chExt cx="2067" cy="1087"/>
          </a:xfrm>
        </p:grpSpPr>
        <p:sp>
          <p:nvSpPr>
            <p:cNvPr id="29708" name="Rectangle 17" descr="Narrow vertical"/>
            <p:cNvSpPr>
              <a:spLocks noChangeArrowheads="1"/>
            </p:cNvSpPr>
            <p:nvPr/>
          </p:nvSpPr>
          <p:spPr bwMode="auto">
            <a:xfrm>
              <a:off x="4272" y="816"/>
              <a:ext cx="1524" cy="58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700" dirty="0">
                  <a:latin typeface="Athens" charset="0"/>
                </a:rPr>
                <a:t>Double layer</a:t>
              </a:r>
            </a:p>
            <a:p>
              <a:pPr defTabSz="1023938"/>
              <a:r>
                <a:rPr lang="en-US" sz="2700" dirty="0">
                  <a:latin typeface="Athens" charset="0"/>
                </a:rPr>
                <a:t>  Sandwich</a:t>
              </a:r>
            </a:p>
          </p:txBody>
        </p:sp>
        <p:grpSp>
          <p:nvGrpSpPr>
            <p:cNvPr id="29709" name="Group 33"/>
            <p:cNvGrpSpPr>
              <a:grpSpLocks/>
            </p:cNvGrpSpPr>
            <p:nvPr/>
          </p:nvGrpSpPr>
          <p:grpSpPr bwMode="auto">
            <a:xfrm>
              <a:off x="3729" y="1536"/>
              <a:ext cx="1569" cy="367"/>
              <a:chOff x="3729" y="1536"/>
              <a:chExt cx="1569" cy="367"/>
            </a:xfrm>
          </p:grpSpPr>
          <p:sp>
            <p:nvSpPr>
              <p:cNvPr id="29710" name="Rectangle 22" descr="Narrow vertical"/>
              <p:cNvSpPr>
                <a:spLocks noChangeArrowheads="1"/>
              </p:cNvSpPr>
              <p:nvPr/>
            </p:nvSpPr>
            <p:spPr bwMode="auto">
              <a:xfrm>
                <a:off x="4176" y="1536"/>
                <a:ext cx="1122" cy="367"/>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0487" tIns="44450" rIns="90487" bIns="44450">
                <a:spAutoFit/>
              </a:bodyPr>
              <a:lstStyle/>
              <a:p>
                <a:r>
                  <a:rPr lang="en-US" sz="3200" dirty="0"/>
                  <a:t>UV Light</a:t>
                </a:r>
              </a:p>
            </p:txBody>
          </p:sp>
          <p:sp>
            <p:nvSpPr>
              <p:cNvPr id="29711" name="AutoShape 23"/>
              <p:cNvSpPr>
                <a:spLocks noChangeArrowheads="1"/>
              </p:cNvSpPr>
              <p:nvPr/>
            </p:nvSpPr>
            <p:spPr bwMode="auto">
              <a:xfrm flipH="1">
                <a:off x="3729" y="1561"/>
                <a:ext cx="336" cy="240"/>
              </a:xfrm>
              <a:prstGeom prst="rightArrow">
                <a:avLst>
                  <a:gd name="adj1" fmla="val 50000"/>
                  <a:gd name="adj2" fmla="val 70006"/>
                </a:avLst>
              </a:prstGeom>
              <a:solidFill>
                <a:srgbClr val="8901F3"/>
              </a:solidFill>
              <a:ln w="76200">
                <a:solidFill>
                  <a:schemeClr val="tx2"/>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sp>
        <p:nvSpPr>
          <p:cNvPr id="29705" name="Text Box 26" descr="Narrow vertical"/>
          <p:cNvSpPr txBox="1">
            <a:spLocks noChangeArrowheads="1"/>
          </p:cNvSpPr>
          <p:nvPr/>
        </p:nvSpPr>
        <p:spPr bwMode="auto">
          <a:xfrm>
            <a:off x="4334934" y="5410200"/>
            <a:ext cx="2912533" cy="646331"/>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spcBef>
                <a:spcPct val="50000"/>
              </a:spcBef>
            </a:pPr>
            <a:r>
              <a:rPr lang="en-US" sz="3600" dirty="0"/>
              <a:t>Antigens</a:t>
            </a:r>
            <a:endParaRPr lang="en-US" dirty="0"/>
          </a:p>
        </p:txBody>
      </p:sp>
      <p:sp>
        <p:nvSpPr>
          <p:cNvPr id="29706" name="Line 28"/>
          <p:cNvSpPr>
            <a:spLocks noChangeShapeType="1"/>
          </p:cNvSpPr>
          <p:nvPr/>
        </p:nvSpPr>
        <p:spPr bwMode="auto">
          <a:xfrm flipH="1" flipV="1">
            <a:off x="3725334" y="5105400"/>
            <a:ext cx="474133" cy="457200"/>
          </a:xfrm>
          <a:prstGeom prst="line">
            <a:avLst/>
          </a:prstGeom>
          <a:noFill/>
          <a:ln w="76200">
            <a:solidFill>
              <a:srgbClr val="FE9B03"/>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9707" name="Line 30"/>
          <p:cNvSpPr>
            <a:spLocks noChangeShapeType="1"/>
          </p:cNvSpPr>
          <p:nvPr/>
        </p:nvSpPr>
        <p:spPr bwMode="auto">
          <a:xfrm flipV="1">
            <a:off x="4334934" y="5105400"/>
            <a:ext cx="67733" cy="457200"/>
          </a:xfrm>
          <a:prstGeom prst="line">
            <a:avLst/>
          </a:prstGeom>
          <a:noFill/>
          <a:ln w="76200">
            <a:solidFill>
              <a:srgbClr val="FE9B03"/>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39</a:t>
            </a:fld>
            <a:endParaRPr lang="en-IN" dirty="0"/>
          </a:p>
        </p:txBody>
      </p:sp>
    </p:spTree>
    <p:extLst>
      <p:ext uri="{BB962C8B-B14F-4D97-AF65-F5344CB8AC3E}">
        <p14:creationId xmlns:p14="http://schemas.microsoft.com/office/powerpoint/2010/main" xmlns="" val="2745226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15384"/>
                                        </p:tgtEl>
                                        <p:attrNameLst>
                                          <p:attrName>style.visibility</p:attrName>
                                        </p:attrNameLst>
                                      </p:cBhvr>
                                      <p:to>
                                        <p:strVal val="visible"/>
                                      </p:to>
                                    </p:set>
                                    <p:anim calcmode="lin" valueType="num">
                                      <p:cBhvr additive="base">
                                        <p:cTn id="7" dur="500" fill="hold"/>
                                        <p:tgtEl>
                                          <p:spTgt spid="15384"/>
                                        </p:tgtEl>
                                        <p:attrNameLst>
                                          <p:attrName>ppt_x</p:attrName>
                                        </p:attrNameLst>
                                      </p:cBhvr>
                                      <p:tavLst>
                                        <p:tav tm="0">
                                          <p:val>
                                            <p:strVal val="#ppt_x"/>
                                          </p:val>
                                        </p:tav>
                                        <p:tav tm="100000">
                                          <p:val>
                                            <p:strVal val="#ppt_x"/>
                                          </p:val>
                                        </p:tav>
                                      </p:tavLst>
                                    </p:anim>
                                    <p:anim calcmode="lin" valueType="num">
                                      <p:cBhvr additive="base">
                                        <p:cTn id="8" dur="500" fill="hold"/>
                                        <p:tgtEl>
                                          <p:spTgt spid="1538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nodeType="clickEffect">
                                  <p:stCondLst>
                                    <p:cond delay="0"/>
                                  </p:stCondLst>
                                  <p:childTnLst>
                                    <p:set>
                                      <p:cBhvr>
                                        <p:cTn id="12" dur="1" fill="hold">
                                          <p:stCondLst>
                                            <p:cond delay="0"/>
                                          </p:stCondLst>
                                        </p:cTn>
                                        <p:tgtEl>
                                          <p:spTgt spid="15385"/>
                                        </p:tgtEl>
                                        <p:attrNameLst>
                                          <p:attrName>style.visibility</p:attrName>
                                        </p:attrNameLst>
                                      </p:cBhvr>
                                      <p:to>
                                        <p:strVal val="visible"/>
                                      </p:to>
                                    </p:set>
                                    <p:anim calcmode="lin" valueType="num">
                                      <p:cBhvr additive="base">
                                        <p:cTn id="13" dur="500" fill="hold"/>
                                        <p:tgtEl>
                                          <p:spTgt spid="15385"/>
                                        </p:tgtEl>
                                        <p:attrNameLst>
                                          <p:attrName>ppt_x</p:attrName>
                                        </p:attrNameLst>
                                      </p:cBhvr>
                                      <p:tavLst>
                                        <p:tav tm="0">
                                          <p:val>
                                            <p:strVal val="#ppt_x"/>
                                          </p:val>
                                        </p:tav>
                                        <p:tav tm="100000">
                                          <p:val>
                                            <p:strVal val="#ppt_x"/>
                                          </p:val>
                                        </p:tav>
                                      </p:tavLst>
                                    </p:anim>
                                    <p:anim calcmode="lin" valueType="num">
                                      <p:cBhvr additive="base">
                                        <p:cTn id="14" dur="500" fill="hold"/>
                                        <p:tgtEl>
                                          <p:spTgt spid="1538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15394"/>
                                        </p:tgtEl>
                                        <p:attrNameLst>
                                          <p:attrName>style.visibility</p:attrName>
                                        </p:attrNameLst>
                                      </p:cBhvr>
                                      <p:to>
                                        <p:strVal val="visible"/>
                                      </p:to>
                                    </p:set>
                                    <p:anim calcmode="lin" valueType="num">
                                      <p:cBhvr additive="base">
                                        <p:cTn id="19" dur="500" fill="hold"/>
                                        <p:tgtEl>
                                          <p:spTgt spid="15394"/>
                                        </p:tgtEl>
                                        <p:attrNameLst>
                                          <p:attrName>ppt_x</p:attrName>
                                        </p:attrNameLst>
                                      </p:cBhvr>
                                      <p:tavLst>
                                        <p:tav tm="0">
                                          <p:val>
                                            <p:strVal val="#ppt_x"/>
                                          </p:val>
                                        </p:tav>
                                        <p:tav tm="100000">
                                          <p:val>
                                            <p:strVal val="#ppt_x"/>
                                          </p:val>
                                        </p:tav>
                                      </p:tavLst>
                                    </p:anim>
                                    <p:anim calcmode="lin" valueType="num">
                                      <p:cBhvr additive="base">
                                        <p:cTn id="20" dur="500" fill="hold"/>
                                        <p:tgtEl>
                                          <p:spTgt spid="153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eaLnBrk="0" fontAlgn="base" hangingPunct="0">
              <a:spcBef>
                <a:spcPct val="0"/>
              </a:spcBef>
              <a:spcAft>
                <a:spcPct val="0"/>
              </a:spcAft>
              <a:defRPr>
                <a:solidFill>
                  <a:schemeClr val="tx1"/>
                </a:solidFill>
                <a:latin typeface="Arial" charset="0"/>
                <a:cs typeface="Arial" charset="0"/>
              </a:defRPr>
            </a:lvl6pPr>
            <a:lvl7pPr marL="2971800" indent="-228600" algn="r" eaLnBrk="0" fontAlgn="base" hangingPunct="0">
              <a:spcBef>
                <a:spcPct val="0"/>
              </a:spcBef>
              <a:spcAft>
                <a:spcPct val="0"/>
              </a:spcAft>
              <a:defRPr>
                <a:solidFill>
                  <a:schemeClr val="tx1"/>
                </a:solidFill>
                <a:latin typeface="Arial" charset="0"/>
                <a:cs typeface="Arial" charset="0"/>
              </a:defRPr>
            </a:lvl7pPr>
            <a:lvl8pPr marL="3429000" indent="-228600" algn="r" eaLnBrk="0" fontAlgn="base" hangingPunct="0">
              <a:spcBef>
                <a:spcPct val="0"/>
              </a:spcBef>
              <a:spcAft>
                <a:spcPct val="0"/>
              </a:spcAft>
              <a:defRPr>
                <a:solidFill>
                  <a:schemeClr val="tx1"/>
                </a:solidFill>
                <a:latin typeface="Arial" charset="0"/>
                <a:cs typeface="Arial" charset="0"/>
              </a:defRPr>
            </a:lvl8pPr>
            <a:lvl9pPr marL="3886200" indent="-228600" algn="r" eaLnBrk="0" fontAlgn="base" hangingPunct="0">
              <a:spcBef>
                <a:spcPct val="0"/>
              </a:spcBef>
              <a:spcAft>
                <a:spcPct val="0"/>
              </a:spcAft>
              <a:defRPr>
                <a:solidFill>
                  <a:schemeClr val="tx1"/>
                </a:solidFill>
                <a:latin typeface="Arial" charset="0"/>
                <a:cs typeface="Arial" charset="0"/>
              </a:defRPr>
            </a:lvl9pPr>
          </a:lstStyle>
          <a:p>
            <a:pPr eaLnBrk="1" hangingPunct="1"/>
            <a:fld id="{216AC591-4B4B-43ED-A35B-1F39148CBA31}" type="slidenum">
              <a:rPr lang="en-GB"/>
              <a:pPr eaLnBrk="1" hangingPunct="1"/>
              <a:t>4</a:t>
            </a:fld>
            <a:endParaRPr lang="en-GB" dirty="0"/>
          </a:p>
        </p:txBody>
      </p:sp>
      <p:pic>
        <p:nvPicPr>
          <p:cNvPr id="6147" name="Picture 2" descr="SATDubl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56792"/>
            <a:ext cx="9144000" cy="5301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8" name="Rectangle 3"/>
          <p:cNvSpPr>
            <a:spLocks noGrp="1" noChangeArrowheads="1"/>
          </p:cNvSpPr>
          <p:nvPr>
            <p:ph type="title"/>
          </p:nvPr>
        </p:nvSpPr>
        <p:spPr>
          <a:noFill/>
        </p:spPr>
        <p:txBody>
          <a:bodyPr>
            <a:normAutofit/>
          </a:bodyPr>
          <a:lstStyle/>
          <a:p>
            <a:pPr eaLnBrk="1" hangingPunct="1"/>
            <a:r>
              <a:rPr lang="en-GB" sz="5400" b="1" dirty="0" smtClean="0">
                <a:solidFill>
                  <a:srgbClr val="FF0000"/>
                </a:solidFill>
              </a:rPr>
              <a:t>Slide Agglutination Test</a:t>
            </a:r>
          </a:p>
        </p:txBody>
      </p:sp>
      <p:sp>
        <p:nvSpPr>
          <p:cNvPr id="2" name="Footer Placeholder 1"/>
          <p:cNvSpPr>
            <a:spLocks noGrp="1"/>
          </p:cNvSpPr>
          <p:nvPr>
            <p:ph type="ftr" sz="quarter" idx="11"/>
          </p:nvPr>
        </p:nvSpPr>
        <p:spPr/>
        <p:txBody>
          <a:bodyPr/>
          <a:lstStyle/>
          <a:p>
            <a:r>
              <a:rPr lang="en-IN" smtClean="0"/>
              <a:t>Dr.T.V.Rao MD</a:t>
            </a:r>
            <a:endParaRPr lang="en-IN" dirty="0"/>
          </a:p>
        </p:txBody>
      </p:sp>
    </p:spTree>
    <p:extLst>
      <p:ext uri="{BB962C8B-B14F-4D97-AF65-F5344CB8AC3E}">
        <p14:creationId xmlns:p14="http://schemas.microsoft.com/office/powerpoint/2010/main" xmlns="" val="37733605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a:bodyPr>
          <a:lstStyle/>
          <a:p>
            <a:r>
              <a:rPr lang="en-US" sz="4800" b="1" dirty="0">
                <a:solidFill>
                  <a:srgbClr val="FF0000"/>
                </a:solidFill>
              </a:rPr>
              <a:t>Enzyme Immunoassay ( EIA )</a:t>
            </a:r>
            <a:endParaRPr lang="en-IN" sz="4800" b="1" dirty="0">
              <a:solidFill>
                <a:srgbClr val="FF0000"/>
              </a:solidFill>
            </a:endParaRPr>
          </a:p>
        </p:txBody>
      </p:sp>
      <p:sp>
        <p:nvSpPr>
          <p:cNvPr id="49155" name="Rectangle 3"/>
          <p:cNvSpPr>
            <a:spLocks noGrp="1" noChangeArrowheads="1"/>
          </p:cNvSpPr>
          <p:nvPr>
            <p:ph type="body" idx="1"/>
          </p:nvPr>
        </p:nvSpPr>
        <p:spPr/>
        <p:txBody>
          <a:bodyPr>
            <a:noAutofit/>
          </a:bodyPr>
          <a:lstStyle/>
          <a:p>
            <a:r>
              <a:rPr lang="en-US" sz="4400" dirty="0"/>
              <a:t>Introduced in 1966 alternative to fluorescent methods</a:t>
            </a:r>
          </a:p>
          <a:p>
            <a:r>
              <a:rPr lang="en-US" sz="4400" dirty="0"/>
              <a:t>Versatile, simple economical</a:t>
            </a:r>
          </a:p>
          <a:p>
            <a:r>
              <a:rPr lang="en-US" sz="4400" dirty="0"/>
              <a:t>Absence of radiation.</a:t>
            </a:r>
          </a:p>
          <a:p>
            <a:r>
              <a:rPr lang="en-US" sz="4400" dirty="0"/>
              <a:t>EIA means measuring enzymes labelled antigen, hapten, antibody</a:t>
            </a:r>
            <a:endParaRPr lang="en-IN" sz="44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40</a:t>
            </a:fld>
            <a:endParaRPr lang="en-IN" dirty="0"/>
          </a:p>
        </p:txBody>
      </p:sp>
    </p:spTree>
    <p:extLst>
      <p:ext uri="{BB962C8B-B14F-4D97-AF65-F5344CB8AC3E}">
        <p14:creationId xmlns:p14="http://schemas.microsoft.com/office/powerpoint/2010/main" xmlns="" val="42712873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Line 2"/>
          <p:cNvSpPr>
            <a:spLocks noChangeShapeType="1"/>
          </p:cNvSpPr>
          <p:nvPr/>
        </p:nvSpPr>
        <p:spPr bwMode="auto">
          <a:xfrm flipH="1" flipV="1">
            <a:off x="3811412" y="3941764"/>
            <a:ext cx="608188" cy="42862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3" name="Line 3"/>
          <p:cNvSpPr>
            <a:spLocks noChangeShapeType="1"/>
          </p:cNvSpPr>
          <p:nvPr/>
        </p:nvSpPr>
        <p:spPr bwMode="auto">
          <a:xfrm flipH="1">
            <a:off x="3354212" y="4005264"/>
            <a:ext cx="457200" cy="473075"/>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4" name="Line 4"/>
          <p:cNvSpPr>
            <a:spLocks noChangeShapeType="1"/>
          </p:cNvSpPr>
          <p:nvPr/>
        </p:nvSpPr>
        <p:spPr bwMode="auto">
          <a:xfrm flipV="1">
            <a:off x="3811412" y="3086101"/>
            <a:ext cx="0" cy="855663"/>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5" name="AutoShape 5"/>
          <p:cNvSpPr>
            <a:spLocks noChangeArrowheads="1"/>
          </p:cNvSpPr>
          <p:nvPr/>
        </p:nvSpPr>
        <p:spPr bwMode="auto">
          <a:xfrm>
            <a:off x="3845278" y="3209925"/>
            <a:ext cx="540455" cy="266700"/>
          </a:xfrm>
          <a:prstGeom prst="star16">
            <a:avLst>
              <a:gd name="adj" fmla="val 37500"/>
            </a:avLst>
          </a:prstGeom>
          <a:solidFill>
            <a:schemeClr val="tx2"/>
          </a:solidFill>
          <a:ln w="762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6" name="Rectangle 6" descr="Narrow vertical"/>
          <p:cNvSpPr>
            <a:spLocks noChangeArrowheads="1"/>
          </p:cNvSpPr>
          <p:nvPr/>
        </p:nvSpPr>
        <p:spPr bwMode="auto">
          <a:xfrm>
            <a:off x="2212622" y="4883151"/>
            <a:ext cx="4261556" cy="85725"/>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7" name="AutoShape 7"/>
          <p:cNvSpPr>
            <a:spLocks noChangeArrowheads="1"/>
          </p:cNvSpPr>
          <p:nvPr/>
        </p:nvSpPr>
        <p:spPr bwMode="auto">
          <a:xfrm>
            <a:off x="3213101" y="4468813"/>
            <a:ext cx="739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sp>
        <p:nvSpPr>
          <p:cNvPr id="30728" name="AutoShape 8"/>
          <p:cNvSpPr>
            <a:spLocks noChangeArrowheads="1"/>
          </p:cNvSpPr>
          <p:nvPr/>
        </p:nvSpPr>
        <p:spPr bwMode="auto">
          <a:xfrm>
            <a:off x="4964289" y="4468813"/>
            <a:ext cx="81421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29" name="Rectangle 9"/>
          <p:cNvSpPr>
            <a:spLocks noChangeArrowheads="1"/>
          </p:cNvSpPr>
          <p:nvPr/>
        </p:nvSpPr>
        <p:spPr bwMode="auto">
          <a:xfrm>
            <a:off x="828323" y="1630364"/>
            <a:ext cx="7401277" cy="964367"/>
          </a:xfrm>
          <a:prstGeom prst="rect">
            <a:avLst/>
          </a:prstGeom>
          <a:ln/>
        </p:spPr>
        <p:style>
          <a:lnRef idx="2">
            <a:schemeClr val="accent1"/>
          </a:lnRef>
          <a:fillRef idx="1">
            <a:schemeClr val="lt1"/>
          </a:fillRef>
          <a:effectRef idx="0">
            <a:schemeClr val="accent1"/>
          </a:effectRef>
          <a:fontRef idx="minor">
            <a:schemeClr val="dk1"/>
          </a:fontRef>
        </p:style>
        <p:txBody>
          <a:bodyPr lIns="103187" tIns="50800" rIns="103187" bIns="50800">
            <a:spAutoFit/>
          </a:bodyPr>
          <a:lstStyle/>
          <a:p>
            <a:pPr algn="ctr" defTabSz="1023938"/>
            <a:r>
              <a:rPr lang="en-US" sz="2800" dirty="0">
                <a:solidFill>
                  <a:srgbClr val="FF0000"/>
                </a:solidFill>
              </a:rPr>
              <a:t>     Peroxidase Enzyme is permanently attached </a:t>
            </a:r>
            <a:r>
              <a:rPr lang="en-US" sz="2800" dirty="0" smtClean="0">
                <a:solidFill>
                  <a:srgbClr val="FF0000"/>
                </a:solidFill>
              </a:rPr>
              <a:t>to </a:t>
            </a:r>
            <a:r>
              <a:rPr lang="en-US" sz="2800" dirty="0">
                <a:solidFill>
                  <a:srgbClr val="FF0000"/>
                </a:solidFill>
              </a:rPr>
              <a:t>Antibody Probe</a:t>
            </a:r>
            <a:r>
              <a:rPr lang="en-US" sz="2400" dirty="0">
                <a:solidFill>
                  <a:srgbClr val="FF0000"/>
                </a:solidFill>
              </a:rPr>
              <a:t>	             </a:t>
            </a:r>
          </a:p>
        </p:txBody>
      </p:sp>
      <p:sp>
        <p:nvSpPr>
          <p:cNvPr id="30730" name="Rectangle 10" descr="Narrow vertical"/>
          <p:cNvSpPr>
            <a:spLocks noChangeArrowheads="1"/>
          </p:cNvSpPr>
          <p:nvPr/>
        </p:nvSpPr>
        <p:spPr bwMode="auto">
          <a:xfrm>
            <a:off x="618932" y="5549900"/>
            <a:ext cx="7718459" cy="145680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3200" dirty="0"/>
              <a:t>Microtiter</a:t>
            </a:r>
            <a:r>
              <a:rPr lang="en-US" sz="2800" dirty="0"/>
              <a:t> ELISA</a:t>
            </a:r>
            <a:endParaRPr lang="en-US" sz="2400" dirty="0"/>
          </a:p>
          <a:p>
            <a:pPr algn="ctr" defTabSz="1023938"/>
            <a:r>
              <a:rPr lang="en-US" sz="2800" dirty="0"/>
              <a:t>Antigens are immobilized to the plastic surface of a </a:t>
            </a:r>
          </a:p>
          <a:p>
            <a:pPr algn="ctr" defTabSz="1023938"/>
            <a:r>
              <a:rPr lang="en-US" sz="2800" dirty="0"/>
              <a:t>Microtiter Plate</a:t>
            </a:r>
            <a:r>
              <a:rPr lang="en-US" sz="2000" dirty="0"/>
              <a:t> </a:t>
            </a:r>
          </a:p>
        </p:txBody>
      </p:sp>
      <p:sp>
        <p:nvSpPr>
          <p:cNvPr id="30731" name="Line 12"/>
          <p:cNvSpPr>
            <a:spLocks noChangeShapeType="1"/>
          </p:cNvSpPr>
          <p:nvPr/>
        </p:nvSpPr>
        <p:spPr bwMode="auto">
          <a:xfrm flipH="1">
            <a:off x="4334933" y="2362201"/>
            <a:ext cx="457200" cy="779463"/>
          </a:xfrm>
          <a:prstGeom prst="line">
            <a:avLst/>
          </a:prstGeom>
          <a:noFill/>
          <a:ln w="76200">
            <a:solidFill>
              <a:schemeClr val="tx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32" name="Rectangle 13" descr="Narrow vertical"/>
          <p:cNvSpPr>
            <a:spLocks noChangeArrowheads="1"/>
          </p:cNvSpPr>
          <p:nvPr/>
        </p:nvSpPr>
        <p:spPr bwMode="auto">
          <a:xfrm>
            <a:off x="1354666" y="914401"/>
            <a:ext cx="6413934" cy="53347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800" dirty="0"/>
              <a:t>Enzyme Linked Immuno-Sorbant Assay</a:t>
            </a:r>
            <a:r>
              <a:rPr lang="en-US" sz="2400" dirty="0"/>
              <a:t>  	</a:t>
            </a:r>
          </a:p>
        </p:txBody>
      </p:sp>
      <p:sp>
        <p:nvSpPr>
          <p:cNvPr id="30733" name="Rectangle 14" descr="Narrow vertical"/>
          <p:cNvSpPr>
            <a:spLocks noChangeArrowheads="1"/>
          </p:cNvSpPr>
          <p:nvPr/>
        </p:nvSpPr>
        <p:spPr bwMode="auto">
          <a:xfrm>
            <a:off x="3454400" y="1"/>
            <a:ext cx="1762854" cy="933589"/>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5400" b="1" dirty="0">
                <a:solidFill>
                  <a:srgbClr val="FF0000"/>
                </a:solidFill>
              </a:rPr>
              <a:t>ELISA</a:t>
            </a:r>
            <a:endParaRPr lang="en-US" sz="2800" b="1" dirty="0">
              <a:solidFill>
                <a:srgbClr val="FF0000"/>
              </a:solidFill>
            </a:endParaRPr>
          </a:p>
        </p:txBody>
      </p:sp>
      <p:sp>
        <p:nvSpPr>
          <p:cNvPr id="30734" name="AutoShape 16"/>
          <p:cNvSpPr>
            <a:spLocks noChangeArrowheads="1"/>
          </p:cNvSpPr>
          <p:nvPr/>
        </p:nvSpPr>
        <p:spPr bwMode="auto">
          <a:xfrm>
            <a:off x="4985456" y="4471988"/>
            <a:ext cx="739422" cy="487362"/>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grpSp>
        <p:nvGrpSpPr>
          <p:cNvPr id="14359" name="Group 23"/>
          <p:cNvGrpSpPr>
            <a:grpSpLocks/>
          </p:cNvGrpSpPr>
          <p:nvPr/>
        </p:nvGrpSpPr>
        <p:grpSpPr bwMode="auto">
          <a:xfrm>
            <a:off x="4605867" y="3048002"/>
            <a:ext cx="3996267" cy="830263"/>
            <a:chOff x="3264" y="1920"/>
            <a:chExt cx="2832" cy="523"/>
          </a:xfrm>
        </p:grpSpPr>
        <p:sp>
          <p:nvSpPr>
            <p:cNvPr id="30736" name="Text Box 17" descr="Narrow vertical"/>
            <p:cNvSpPr txBox="1">
              <a:spLocks noChangeArrowheads="1"/>
            </p:cNvSpPr>
            <p:nvPr/>
          </p:nvSpPr>
          <p:spPr bwMode="auto">
            <a:xfrm>
              <a:off x="3888" y="1920"/>
              <a:ext cx="2208" cy="523"/>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lgn="ctr">
                <a:spcBef>
                  <a:spcPct val="50000"/>
                </a:spcBef>
              </a:pPr>
              <a:r>
                <a:rPr lang="en-US" sz="2400" dirty="0">
                  <a:solidFill>
                    <a:srgbClr val="00FF00"/>
                  </a:solidFill>
                </a:rPr>
                <a:t>Substrate that turns from clear to green</a:t>
              </a:r>
              <a:endParaRPr lang="en-US" dirty="0"/>
            </a:p>
          </p:txBody>
        </p:sp>
        <p:sp>
          <p:nvSpPr>
            <p:cNvPr id="30737" name="Line 21"/>
            <p:cNvSpPr>
              <a:spLocks noChangeShapeType="1"/>
            </p:cNvSpPr>
            <p:nvPr/>
          </p:nvSpPr>
          <p:spPr bwMode="auto">
            <a:xfrm>
              <a:off x="3264" y="2016"/>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0738" name="Line 22"/>
            <p:cNvSpPr>
              <a:spLocks noChangeShapeType="1"/>
            </p:cNvSpPr>
            <p:nvPr/>
          </p:nvSpPr>
          <p:spPr bwMode="auto">
            <a:xfrm>
              <a:off x="3264" y="2160"/>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41</a:t>
            </a:fld>
            <a:endParaRPr lang="en-IN" dirty="0"/>
          </a:p>
        </p:txBody>
      </p:sp>
    </p:spTree>
    <p:extLst>
      <p:ext uri="{BB962C8B-B14F-4D97-AF65-F5344CB8AC3E}">
        <p14:creationId xmlns:p14="http://schemas.microsoft.com/office/powerpoint/2010/main" xmlns="" val="1605283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499"/>
                                          </p:stCondLst>
                                        </p:cTn>
                                        <p:tgtEl>
                                          <p:spTgt spid="14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38"/>
          <p:cNvGrpSpPr>
            <a:grpSpLocks/>
          </p:cNvGrpSpPr>
          <p:nvPr/>
        </p:nvGrpSpPr>
        <p:grpSpPr bwMode="auto">
          <a:xfrm>
            <a:off x="619479" y="0"/>
            <a:ext cx="7982655" cy="7007225"/>
            <a:chOff x="439" y="0"/>
            <a:chExt cx="5657" cy="4414"/>
          </a:xfrm>
        </p:grpSpPr>
        <p:sp>
          <p:nvSpPr>
            <p:cNvPr id="31748" name="Line 21"/>
            <p:cNvSpPr>
              <a:spLocks noChangeShapeType="1"/>
            </p:cNvSpPr>
            <p:nvPr/>
          </p:nvSpPr>
          <p:spPr bwMode="auto">
            <a:xfrm flipH="1" flipV="1">
              <a:off x="2701" y="2483"/>
              <a:ext cx="431" cy="270"/>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49" name="Line 22"/>
            <p:cNvSpPr>
              <a:spLocks noChangeShapeType="1"/>
            </p:cNvSpPr>
            <p:nvPr/>
          </p:nvSpPr>
          <p:spPr bwMode="auto">
            <a:xfrm flipH="1">
              <a:off x="2377" y="2523"/>
              <a:ext cx="324" cy="298"/>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0" name="Line 23"/>
            <p:cNvSpPr>
              <a:spLocks noChangeShapeType="1"/>
            </p:cNvSpPr>
            <p:nvPr/>
          </p:nvSpPr>
          <p:spPr bwMode="auto">
            <a:xfrm flipV="1">
              <a:off x="2701" y="1944"/>
              <a:ext cx="0" cy="539"/>
            </a:xfrm>
            <a:prstGeom prst="line">
              <a:avLst/>
            </a:prstGeom>
            <a:noFill/>
            <a:ln w="1270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1" name="AutoShape 24"/>
            <p:cNvSpPr>
              <a:spLocks noChangeArrowheads="1"/>
            </p:cNvSpPr>
            <p:nvPr/>
          </p:nvSpPr>
          <p:spPr bwMode="auto">
            <a:xfrm>
              <a:off x="2725" y="2022"/>
              <a:ext cx="383" cy="168"/>
            </a:xfrm>
            <a:prstGeom prst="star16">
              <a:avLst>
                <a:gd name="adj" fmla="val 37500"/>
              </a:avLst>
            </a:prstGeom>
            <a:solidFill>
              <a:schemeClr val="tx2"/>
            </a:solidFill>
            <a:ln w="762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2" name="Rectangle 25" descr="Narrow vertical"/>
            <p:cNvSpPr>
              <a:spLocks noChangeArrowheads="1"/>
            </p:cNvSpPr>
            <p:nvPr/>
          </p:nvSpPr>
          <p:spPr bwMode="auto">
            <a:xfrm>
              <a:off x="1568" y="3076"/>
              <a:ext cx="3020" cy="54"/>
            </a:xfrm>
            <a:prstGeom prst="rect">
              <a:avLst/>
            </a:prstGeom>
            <a:pattFill prst="narVert">
              <a:fgClr>
                <a:srgbClr val="E5405D"/>
              </a:fgClr>
              <a:bgClr>
                <a:schemeClr val="accent1"/>
              </a:bgClr>
            </a:pattFill>
            <a:ln>
              <a:noFill/>
            </a:ln>
            <a:effectLst/>
            <a:extLst>
              <a:ext uri="{91240B29-F687-4F45-9708-019B960494DF}">
                <a14:hiddenLine xmlns:a14="http://schemas.microsoft.com/office/drawing/2010/main" xmlns="" w="254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3" name="AutoShape 26"/>
            <p:cNvSpPr>
              <a:spLocks noChangeArrowheads="1"/>
            </p:cNvSpPr>
            <p:nvPr/>
          </p:nvSpPr>
          <p:spPr bwMode="auto">
            <a:xfrm>
              <a:off x="2277" y="2815"/>
              <a:ext cx="524"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sp>
          <p:nvSpPr>
            <p:cNvPr id="31754" name="AutoShape 27"/>
            <p:cNvSpPr>
              <a:spLocks noChangeArrowheads="1"/>
            </p:cNvSpPr>
            <p:nvPr/>
          </p:nvSpPr>
          <p:spPr bwMode="auto">
            <a:xfrm>
              <a:off x="3518" y="2815"/>
              <a:ext cx="577"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5" name="Rectangle 28"/>
            <p:cNvSpPr>
              <a:spLocks noChangeArrowheads="1"/>
            </p:cNvSpPr>
            <p:nvPr/>
          </p:nvSpPr>
          <p:spPr bwMode="auto">
            <a:xfrm>
              <a:off x="587" y="1027"/>
              <a:ext cx="5245" cy="530"/>
            </a:xfrm>
            <a:prstGeom prst="rect">
              <a:avLst/>
            </a:prstGeom>
            <a:ln/>
          </p:spPr>
          <p:style>
            <a:lnRef idx="2">
              <a:schemeClr val="accent2"/>
            </a:lnRef>
            <a:fillRef idx="1">
              <a:schemeClr val="lt1"/>
            </a:fillRef>
            <a:effectRef idx="0">
              <a:schemeClr val="accent2"/>
            </a:effectRef>
            <a:fontRef idx="minor">
              <a:schemeClr val="dk1"/>
            </a:fontRef>
          </p:style>
          <p:txBody>
            <a:bodyPr lIns="103187" tIns="50800" rIns="103187" bIns="50800">
              <a:spAutoFit/>
            </a:bodyPr>
            <a:lstStyle/>
            <a:p>
              <a:pPr defTabSz="1023938"/>
              <a:r>
                <a:rPr lang="en-US" sz="2400" dirty="0">
                  <a:solidFill>
                    <a:schemeClr val="hlink"/>
                  </a:solidFill>
                </a:rPr>
                <a:t>     Peroxidase Enzyme is permanently attached to the 		      Antibody Probe</a:t>
              </a:r>
              <a:r>
                <a:rPr lang="en-US" sz="2000" dirty="0">
                  <a:solidFill>
                    <a:schemeClr val="hlink"/>
                  </a:solidFill>
                </a:rPr>
                <a:t>	             </a:t>
              </a:r>
            </a:p>
          </p:txBody>
        </p:sp>
        <p:sp>
          <p:nvSpPr>
            <p:cNvPr id="31756" name="Rectangle 29" descr="Narrow vertical"/>
            <p:cNvSpPr>
              <a:spLocks noChangeArrowheads="1"/>
            </p:cNvSpPr>
            <p:nvPr/>
          </p:nvSpPr>
          <p:spPr bwMode="auto">
            <a:xfrm>
              <a:off x="439" y="3496"/>
              <a:ext cx="5470" cy="91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3200" dirty="0"/>
                <a:t>Microtiter</a:t>
              </a:r>
              <a:r>
                <a:rPr lang="en-US" sz="2800" dirty="0"/>
                <a:t> ELISA</a:t>
              </a:r>
              <a:endParaRPr lang="en-US" sz="2400" dirty="0"/>
            </a:p>
            <a:p>
              <a:pPr algn="ctr" defTabSz="1023938"/>
              <a:r>
                <a:rPr lang="en-US" sz="2800" dirty="0"/>
                <a:t>Antigens are immobilized to the plastic surface of a </a:t>
              </a:r>
            </a:p>
            <a:p>
              <a:pPr algn="ctr" defTabSz="1023938"/>
              <a:r>
                <a:rPr lang="en-US" sz="2800" dirty="0"/>
                <a:t>Microtiter Plate</a:t>
              </a:r>
              <a:r>
                <a:rPr lang="en-US" sz="2000" dirty="0"/>
                <a:t> </a:t>
              </a:r>
            </a:p>
          </p:txBody>
        </p:sp>
        <p:sp>
          <p:nvSpPr>
            <p:cNvPr id="31757" name="Line 30"/>
            <p:cNvSpPr>
              <a:spLocks noChangeShapeType="1"/>
            </p:cNvSpPr>
            <p:nvPr/>
          </p:nvSpPr>
          <p:spPr bwMode="auto">
            <a:xfrm flipH="1">
              <a:off x="3072" y="1488"/>
              <a:ext cx="324" cy="491"/>
            </a:xfrm>
            <a:prstGeom prst="line">
              <a:avLst/>
            </a:prstGeom>
            <a:noFill/>
            <a:ln w="76200">
              <a:solidFill>
                <a:schemeClr val="tx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58" name="Rectangle 31" descr="Narrow vertical"/>
            <p:cNvSpPr>
              <a:spLocks noChangeArrowheads="1"/>
            </p:cNvSpPr>
            <p:nvPr/>
          </p:nvSpPr>
          <p:spPr bwMode="auto">
            <a:xfrm>
              <a:off x="960" y="576"/>
              <a:ext cx="4545" cy="336"/>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defTabSz="1023938"/>
              <a:r>
                <a:rPr lang="en-US" sz="2800" dirty="0"/>
                <a:t>Enzyme Linked Immuno-Sorbant Assay</a:t>
              </a:r>
              <a:r>
                <a:rPr lang="en-US" sz="2400" dirty="0"/>
                <a:t>  	</a:t>
              </a:r>
            </a:p>
          </p:txBody>
        </p:sp>
        <p:sp>
          <p:nvSpPr>
            <p:cNvPr id="31759" name="Rectangle 32" descr="Narrow vertical"/>
            <p:cNvSpPr>
              <a:spLocks noChangeArrowheads="1"/>
            </p:cNvSpPr>
            <p:nvPr/>
          </p:nvSpPr>
          <p:spPr bwMode="auto">
            <a:xfrm>
              <a:off x="2375" y="0"/>
              <a:ext cx="1249" cy="588"/>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03187" tIns="50800" rIns="103187" bIns="50800">
              <a:spAutoFit/>
            </a:bodyPr>
            <a:lstStyle/>
            <a:p>
              <a:pPr algn="ctr" defTabSz="1023938"/>
              <a:r>
                <a:rPr lang="en-US" sz="5400" b="1" dirty="0">
                  <a:solidFill>
                    <a:srgbClr val="FF0000"/>
                  </a:solidFill>
                </a:rPr>
                <a:t>ELISA</a:t>
              </a:r>
              <a:endParaRPr lang="en-US" sz="2800" b="1" dirty="0">
                <a:solidFill>
                  <a:srgbClr val="FF0000"/>
                </a:solidFill>
              </a:endParaRPr>
            </a:p>
          </p:txBody>
        </p:sp>
        <p:sp>
          <p:nvSpPr>
            <p:cNvPr id="31760" name="AutoShape 33"/>
            <p:cNvSpPr>
              <a:spLocks noChangeArrowheads="1"/>
            </p:cNvSpPr>
            <p:nvPr/>
          </p:nvSpPr>
          <p:spPr bwMode="auto">
            <a:xfrm>
              <a:off x="3533" y="2817"/>
              <a:ext cx="524" cy="307"/>
            </a:xfrm>
            <a:prstGeom prst="plus">
              <a:avLst>
                <a:gd name="adj" fmla="val 24995"/>
              </a:avLst>
            </a:prstGeom>
            <a:solidFill>
              <a:schemeClr val="accent1"/>
            </a:solidFill>
            <a:ln w="25400">
              <a:solidFill>
                <a:schemeClr val="hlink"/>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2400" dirty="0">
                  <a:solidFill>
                    <a:srgbClr val="3C0023"/>
                  </a:solidFill>
                </a:rPr>
                <a:t>Ag</a:t>
              </a:r>
            </a:p>
          </p:txBody>
        </p:sp>
        <p:grpSp>
          <p:nvGrpSpPr>
            <p:cNvPr id="31761" name="Group 34"/>
            <p:cNvGrpSpPr>
              <a:grpSpLocks/>
            </p:cNvGrpSpPr>
            <p:nvPr/>
          </p:nvGrpSpPr>
          <p:grpSpPr bwMode="auto">
            <a:xfrm>
              <a:off x="3264" y="1920"/>
              <a:ext cx="2832" cy="756"/>
              <a:chOff x="3264" y="1920"/>
              <a:chExt cx="2832" cy="756"/>
            </a:xfrm>
          </p:grpSpPr>
          <p:sp>
            <p:nvSpPr>
              <p:cNvPr id="31762" name="Text Box 35" descr="Narrow vertical"/>
              <p:cNvSpPr txBox="1">
                <a:spLocks noChangeArrowheads="1"/>
              </p:cNvSpPr>
              <p:nvPr/>
            </p:nvSpPr>
            <p:spPr bwMode="auto">
              <a:xfrm>
                <a:off x="4159" y="1920"/>
                <a:ext cx="1937" cy="756"/>
              </a:xfrm>
              <a:prstGeom prst="rect">
                <a:avLst/>
              </a:prstGeom>
              <a:noFill/>
              <a:ln>
                <a:noFill/>
              </a:ln>
              <a:effectLst/>
              <a:extLst>
                <a:ext uri="{909E8E84-426E-40DD-AFC4-6F175D3DCCD1}">
                  <a14:hiddenFill xmlns:a14="http://schemas.microsoft.com/office/drawing/2010/main" xmlns="">
                    <a:pattFill prst="narVert">
                      <a:fgClr>
                        <a:srgbClr val="E5405D"/>
                      </a:fgClr>
                      <a:bgClr>
                        <a:schemeClr val="accent1"/>
                      </a:bgClr>
                    </a:pattFill>
                  </a14:hiddenFill>
                </a:ext>
                <a:ext uri="{91240B29-F687-4F45-9708-019B960494DF}">
                  <a14:hiddenLine xmlns:a14="http://schemas.microsoft.com/office/drawing/2010/main" xmlns="" w="762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b="1">
                    <a:solidFill>
                      <a:schemeClr val="tx1"/>
                    </a:solidFill>
                    <a:latin typeface="Arial" pitchFamily="34" charset="0"/>
                  </a:defRPr>
                </a:lvl1pPr>
                <a:lvl2pPr marL="742950" indent="-285750">
                  <a:defRPr b="1">
                    <a:solidFill>
                      <a:schemeClr val="tx1"/>
                    </a:solidFill>
                    <a:latin typeface="Arial" pitchFamily="34" charset="0"/>
                  </a:defRPr>
                </a:lvl2pPr>
                <a:lvl3pPr marL="1143000" indent="-228600">
                  <a:defRPr b="1">
                    <a:solidFill>
                      <a:schemeClr val="tx1"/>
                    </a:solidFill>
                    <a:latin typeface="Arial" pitchFamily="34" charset="0"/>
                  </a:defRPr>
                </a:lvl3pPr>
                <a:lvl4pPr marL="1600200" indent="-228600">
                  <a:defRPr b="1">
                    <a:solidFill>
                      <a:schemeClr val="tx1"/>
                    </a:solidFill>
                    <a:latin typeface="Arial" pitchFamily="34" charset="0"/>
                  </a:defRPr>
                </a:lvl4pPr>
                <a:lvl5pPr marL="2057400" indent="-228600">
                  <a:defRPr b="1">
                    <a:solidFill>
                      <a:schemeClr val="tx1"/>
                    </a:solidFill>
                    <a:latin typeface="Arial" pitchFamily="34" charset="0"/>
                  </a:defRPr>
                </a:lvl5pPr>
                <a:lvl6pPr marL="2514600" indent="-228600" eaLnBrk="0" fontAlgn="base" hangingPunct="0">
                  <a:lnSpc>
                    <a:spcPct val="90000"/>
                  </a:lnSpc>
                  <a:spcBef>
                    <a:spcPct val="0"/>
                  </a:spcBef>
                  <a:spcAft>
                    <a:spcPct val="0"/>
                  </a:spcAft>
                  <a:defRPr b="1">
                    <a:solidFill>
                      <a:schemeClr val="tx1"/>
                    </a:solidFill>
                    <a:latin typeface="Arial" pitchFamily="34" charset="0"/>
                  </a:defRPr>
                </a:lvl6pPr>
                <a:lvl7pPr marL="2971800" indent="-228600" eaLnBrk="0" fontAlgn="base" hangingPunct="0">
                  <a:lnSpc>
                    <a:spcPct val="90000"/>
                  </a:lnSpc>
                  <a:spcBef>
                    <a:spcPct val="0"/>
                  </a:spcBef>
                  <a:spcAft>
                    <a:spcPct val="0"/>
                  </a:spcAft>
                  <a:defRPr b="1">
                    <a:solidFill>
                      <a:schemeClr val="tx1"/>
                    </a:solidFill>
                    <a:latin typeface="Arial" pitchFamily="34" charset="0"/>
                  </a:defRPr>
                </a:lvl7pPr>
                <a:lvl8pPr marL="3429000" indent="-228600" eaLnBrk="0" fontAlgn="base" hangingPunct="0">
                  <a:lnSpc>
                    <a:spcPct val="90000"/>
                  </a:lnSpc>
                  <a:spcBef>
                    <a:spcPct val="0"/>
                  </a:spcBef>
                  <a:spcAft>
                    <a:spcPct val="0"/>
                  </a:spcAft>
                  <a:defRPr b="1">
                    <a:solidFill>
                      <a:schemeClr val="tx1"/>
                    </a:solidFill>
                    <a:latin typeface="Arial" pitchFamily="34" charset="0"/>
                  </a:defRPr>
                </a:lvl8pPr>
                <a:lvl9pPr marL="3886200" indent="-228600" eaLnBrk="0" fontAlgn="base" hangingPunct="0">
                  <a:lnSpc>
                    <a:spcPct val="90000"/>
                  </a:lnSpc>
                  <a:spcBef>
                    <a:spcPct val="0"/>
                  </a:spcBef>
                  <a:spcAft>
                    <a:spcPct val="0"/>
                  </a:spcAft>
                  <a:defRPr b="1">
                    <a:solidFill>
                      <a:schemeClr val="tx1"/>
                    </a:solidFill>
                    <a:latin typeface="Arial" pitchFamily="34" charset="0"/>
                  </a:defRPr>
                </a:lvl9pPr>
              </a:lstStyle>
              <a:p>
                <a:pPr algn="ctr">
                  <a:spcBef>
                    <a:spcPct val="50000"/>
                  </a:spcBef>
                </a:pPr>
                <a:r>
                  <a:rPr lang="en-US" sz="2400" dirty="0">
                    <a:solidFill>
                      <a:srgbClr val="669900"/>
                    </a:solidFill>
                  </a:rPr>
                  <a:t>Substrate that turns from clear to green</a:t>
                </a:r>
                <a:endParaRPr lang="en-US" dirty="0">
                  <a:solidFill>
                    <a:srgbClr val="669900"/>
                  </a:solidFill>
                </a:endParaRPr>
              </a:p>
            </p:txBody>
          </p:sp>
          <p:sp>
            <p:nvSpPr>
              <p:cNvPr id="31763" name="Line 36"/>
              <p:cNvSpPr>
                <a:spLocks noChangeShapeType="1"/>
              </p:cNvSpPr>
              <p:nvPr/>
            </p:nvSpPr>
            <p:spPr bwMode="auto">
              <a:xfrm>
                <a:off x="3264" y="2016"/>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sp>
            <p:nvSpPr>
              <p:cNvPr id="31764" name="Line 37"/>
              <p:cNvSpPr>
                <a:spLocks noChangeShapeType="1"/>
              </p:cNvSpPr>
              <p:nvPr/>
            </p:nvSpPr>
            <p:spPr bwMode="auto">
              <a:xfrm>
                <a:off x="3264" y="2160"/>
                <a:ext cx="528"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IN" dirty="0"/>
              </a:p>
            </p:txBody>
          </p:sp>
        </p:grpSp>
      </p:grpSp>
      <p:sp>
        <p:nvSpPr>
          <p:cNvPr id="73748" name="Rectangle 20" descr="60%"/>
          <p:cNvSpPr>
            <a:spLocks noChangeArrowheads="1"/>
          </p:cNvSpPr>
          <p:nvPr/>
        </p:nvSpPr>
        <p:spPr bwMode="auto">
          <a:xfrm>
            <a:off x="2699791" y="2590800"/>
            <a:ext cx="3078709" cy="1828800"/>
          </a:xfrm>
          <a:prstGeom prst="rect">
            <a:avLst/>
          </a:prstGeom>
          <a:ln/>
          <a:extLst/>
        </p:spPr>
        <p:style>
          <a:lnRef idx="1">
            <a:schemeClr val="accent3"/>
          </a:lnRef>
          <a:fillRef idx="3">
            <a:schemeClr val="accent3"/>
          </a:fillRef>
          <a:effectRef idx="2">
            <a:schemeClr val="accent3"/>
          </a:effectRef>
          <a:fontRef idx="minor">
            <a:schemeClr val="lt1"/>
          </a:fontRef>
        </p:style>
        <p:txBody>
          <a:bodyPr wrap="none" anchor="ctr"/>
          <a:lstStyle/>
          <a:p>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42</a:t>
            </a:fld>
            <a:endParaRPr lang="en-IN" dirty="0"/>
          </a:p>
        </p:txBody>
      </p:sp>
    </p:spTree>
    <p:extLst>
      <p:ext uri="{BB962C8B-B14F-4D97-AF65-F5344CB8AC3E}">
        <p14:creationId xmlns:p14="http://schemas.microsoft.com/office/powerpoint/2010/main" xmlns="" val="201402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3748"/>
                                        </p:tgtEl>
                                        <p:attrNameLst>
                                          <p:attrName>style.visibility</p:attrName>
                                        </p:attrNameLst>
                                      </p:cBhvr>
                                      <p:to>
                                        <p:strVal val="visible"/>
                                      </p:to>
                                    </p:set>
                                    <p:animEffect transition="in" filter="blinds(vertical)">
                                      <p:cBhvr>
                                        <p:cTn id="7" dur="500"/>
                                        <p:tgtEl>
                                          <p:spTgt spid="73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Autofit/>
          </a:bodyPr>
          <a:lstStyle/>
          <a:p>
            <a:r>
              <a:rPr lang="en-US" sz="7200" b="1" i="1" dirty="0">
                <a:solidFill>
                  <a:srgbClr val="FF0000"/>
                </a:solidFill>
              </a:rPr>
              <a:t>ELISA</a:t>
            </a:r>
            <a:endParaRPr lang="en-IN" sz="7200" b="1" i="1" dirty="0">
              <a:solidFill>
                <a:srgbClr val="FF0000"/>
              </a:solidFill>
            </a:endParaRPr>
          </a:p>
        </p:txBody>
      </p:sp>
      <p:sp>
        <p:nvSpPr>
          <p:cNvPr id="33795" name="Rectangle 3"/>
          <p:cNvSpPr>
            <a:spLocks noGrp="1" noChangeArrowheads="1"/>
          </p:cNvSpPr>
          <p:nvPr>
            <p:ph type="body" idx="1"/>
          </p:nvPr>
        </p:nvSpPr>
        <p:spPr/>
        <p:txBody>
          <a:bodyPr>
            <a:noAutofit/>
          </a:bodyPr>
          <a:lstStyle/>
          <a:p>
            <a:pPr>
              <a:lnSpc>
                <a:spcPct val="90000"/>
              </a:lnSpc>
            </a:pPr>
            <a:r>
              <a:rPr lang="en-IN" sz="3600" dirty="0"/>
              <a:t>The </a:t>
            </a:r>
            <a:r>
              <a:rPr lang="en-IN" sz="3600" b="1" dirty="0">
                <a:solidFill>
                  <a:srgbClr val="FF0000"/>
                </a:solidFill>
              </a:rPr>
              <a:t>ELISA (Enzyme-Linked </a:t>
            </a:r>
            <a:r>
              <a:rPr lang="en-IN" sz="3600" b="1" dirty="0" smtClean="0">
                <a:solidFill>
                  <a:srgbClr val="FF0000"/>
                </a:solidFill>
              </a:rPr>
              <a:t>Immuno-Sorbant </a:t>
            </a:r>
            <a:r>
              <a:rPr lang="en-IN" sz="3600" b="1" dirty="0">
                <a:solidFill>
                  <a:srgbClr val="FF0000"/>
                </a:solidFill>
              </a:rPr>
              <a:t>Assay) </a:t>
            </a:r>
            <a:r>
              <a:rPr lang="en-IN" sz="3600" dirty="0"/>
              <a:t>can be used both qualitatively and quantitatively to measure antigen-antibody binding. Depending on what variation you use, it will detect antigen (hormones, enzymes, microbial antigens, illicit drugs) or antibody (anti-HIV in the screening test for HIV infection) in body fluids or tissue culture </a:t>
            </a:r>
            <a:r>
              <a:rPr lang="en-IN" sz="3600" dirty="0" smtClean="0"/>
              <a:t>supernatants. </a:t>
            </a:r>
            <a:endParaRPr lang="en-IN" sz="36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43</a:t>
            </a:fld>
            <a:endParaRPr lang="en-IN" dirty="0"/>
          </a:p>
        </p:txBody>
      </p:sp>
    </p:spTree>
    <p:extLst>
      <p:ext uri="{BB962C8B-B14F-4D97-AF65-F5344CB8AC3E}">
        <p14:creationId xmlns:p14="http://schemas.microsoft.com/office/powerpoint/2010/main" xmlns="" val="10992185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en-US" sz="6000" b="1" dirty="0">
                <a:solidFill>
                  <a:srgbClr val="FF0000"/>
                </a:solidFill>
              </a:rPr>
              <a:t>ELISA</a:t>
            </a:r>
            <a:endParaRPr lang="en-IN" sz="6000" b="1" dirty="0">
              <a:solidFill>
                <a:srgbClr val="FF0000"/>
              </a:solidFill>
            </a:endParaRPr>
          </a:p>
        </p:txBody>
      </p:sp>
      <p:sp>
        <p:nvSpPr>
          <p:cNvPr id="4099" name="Rectangle 3"/>
          <p:cNvSpPr>
            <a:spLocks noGrp="1" noChangeArrowheads="1"/>
          </p:cNvSpPr>
          <p:nvPr>
            <p:ph type="body" idx="1"/>
          </p:nvPr>
        </p:nvSpPr>
        <p:spPr>
          <a:xfrm>
            <a:off x="457200" y="1412776"/>
            <a:ext cx="8229600" cy="4713387"/>
          </a:xfrm>
        </p:spPr>
        <p:txBody>
          <a:bodyPr>
            <a:noAutofit/>
          </a:bodyPr>
          <a:lstStyle/>
          <a:p>
            <a:r>
              <a:rPr lang="en-IN" sz="4000" b="1" dirty="0">
                <a:solidFill>
                  <a:srgbClr val="0070C0"/>
                </a:solidFill>
              </a:rPr>
              <a:t>Enzyme-Linked </a:t>
            </a:r>
            <a:r>
              <a:rPr lang="en-IN" sz="4000" b="1" dirty="0" smtClean="0">
                <a:solidFill>
                  <a:srgbClr val="0070C0"/>
                </a:solidFill>
              </a:rPr>
              <a:t>Immuno-Sorbant </a:t>
            </a:r>
            <a:r>
              <a:rPr lang="en-IN" sz="4000" b="1" dirty="0">
                <a:solidFill>
                  <a:srgbClr val="0070C0"/>
                </a:solidFill>
              </a:rPr>
              <a:t>Assay</a:t>
            </a:r>
            <a:r>
              <a:rPr lang="en-IN" sz="3600" dirty="0"/>
              <a:t>, also called </a:t>
            </a:r>
            <a:r>
              <a:rPr lang="en-IN" sz="3600" b="1" dirty="0"/>
              <a:t>ELISA</a:t>
            </a:r>
            <a:r>
              <a:rPr lang="en-IN" sz="3600" dirty="0"/>
              <a:t>, </a:t>
            </a:r>
            <a:r>
              <a:rPr lang="en-IN" sz="3600" b="1" dirty="0"/>
              <a:t>Enzyme ImmunoAssay</a:t>
            </a:r>
            <a:r>
              <a:rPr lang="en-IN" sz="3600" dirty="0"/>
              <a:t> or </a:t>
            </a:r>
            <a:r>
              <a:rPr lang="en-IN" sz="3600" b="1" dirty="0"/>
              <a:t>EIA</a:t>
            </a:r>
            <a:r>
              <a:rPr lang="en-IN" sz="3600" dirty="0"/>
              <a:t>, is a biochemical technique used mainly in immunology to detect the presence of an antibody or an antigen in a sample. The ELISA has been used as a diagnostic tool in medicine and plant pathology, as well as a quality control check in various industries.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44</a:t>
            </a:fld>
            <a:endParaRPr lang="en-IN" dirty="0"/>
          </a:p>
        </p:txBody>
      </p:sp>
    </p:spTree>
    <p:extLst>
      <p:ext uri="{BB962C8B-B14F-4D97-AF65-F5344CB8AC3E}">
        <p14:creationId xmlns:p14="http://schemas.microsoft.com/office/powerpoint/2010/main" xmlns="" val="13344852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r>
              <a:rPr lang="en-US" sz="4800" b="1" dirty="0">
                <a:solidFill>
                  <a:srgbClr val="FF0000"/>
                </a:solidFill>
              </a:rPr>
              <a:t>Enzyme Linked Immuno Assay</a:t>
            </a:r>
            <a:endParaRPr lang="en-IN" sz="4800" b="1" dirty="0">
              <a:solidFill>
                <a:srgbClr val="FF0000"/>
              </a:solidFill>
            </a:endParaRPr>
          </a:p>
        </p:txBody>
      </p:sp>
      <p:sp>
        <p:nvSpPr>
          <p:cNvPr id="50179" name="Rectangle 3"/>
          <p:cNvSpPr>
            <a:spLocks noGrp="1" noChangeArrowheads="1"/>
          </p:cNvSpPr>
          <p:nvPr>
            <p:ph sz="half" idx="1"/>
          </p:nvPr>
        </p:nvSpPr>
        <p:spPr/>
        <p:txBody>
          <a:bodyPr>
            <a:normAutofit/>
          </a:bodyPr>
          <a:lstStyle/>
          <a:p>
            <a:r>
              <a:rPr lang="en-US" sz="3200" dirty="0"/>
              <a:t>The Technique involves use of </a:t>
            </a:r>
            <a:r>
              <a:rPr lang="en-US" sz="3200" dirty="0" smtClean="0"/>
              <a:t>Immuno-Sorbant  </a:t>
            </a:r>
            <a:r>
              <a:rPr lang="en-US" sz="3200" dirty="0"/>
              <a:t>and absorbing material specific for one of the components of reaction, the antigen or antibody</a:t>
            </a:r>
            <a:endParaRPr lang="en-IN" sz="3200" dirty="0"/>
          </a:p>
        </p:txBody>
      </p:sp>
      <p:sp>
        <p:nvSpPr>
          <p:cNvPr id="2" name="Content Placeholder 1"/>
          <p:cNvSpPr>
            <a:spLocks noGrp="1"/>
          </p:cNvSpPr>
          <p:nvPr>
            <p:ph sz="half" idx="2"/>
          </p:nvPr>
        </p:nvSpPr>
        <p:spPr/>
        <p:txBody>
          <a:bodyPr/>
          <a:lstStyle/>
          <a:p>
            <a:endParaRPr lang="en-I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628800"/>
            <a:ext cx="4229075"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45</a:t>
            </a:fld>
            <a:endParaRPr lang="en-IN" dirty="0"/>
          </a:p>
        </p:txBody>
      </p:sp>
    </p:spTree>
    <p:extLst>
      <p:ext uri="{BB962C8B-B14F-4D97-AF65-F5344CB8AC3E}">
        <p14:creationId xmlns:p14="http://schemas.microsoft.com/office/powerpoint/2010/main" xmlns="" val="23535750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sz="4800" b="1" dirty="0">
                <a:solidFill>
                  <a:srgbClr val="FF0000"/>
                </a:solidFill>
              </a:rPr>
              <a:t>Components in ELISA testing</a:t>
            </a:r>
            <a:endParaRPr lang="en-IN" sz="4800" b="1" dirty="0">
              <a:solidFill>
                <a:srgbClr val="FF0000"/>
              </a:solidFill>
            </a:endParaRPr>
          </a:p>
        </p:txBody>
      </p:sp>
      <p:sp>
        <p:nvSpPr>
          <p:cNvPr id="56323" name="Rectangle 3"/>
          <p:cNvSpPr>
            <a:spLocks noGrp="1" noChangeArrowheads="1"/>
          </p:cNvSpPr>
          <p:nvPr>
            <p:ph type="body" idx="1"/>
          </p:nvPr>
        </p:nvSpPr>
        <p:spPr/>
        <p:txBody>
          <a:bodyPr>
            <a:noAutofit/>
          </a:bodyPr>
          <a:lstStyle/>
          <a:p>
            <a:r>
              <a:rPr lang="en-US" sz="4400" dirty="0"/>
              <a:t>Conjugate – Horseradish peroxidase</a:t>
            </a:r>
          </a:p>
          <a:p>
            <a:r>
              <a:rPr lang="en-US" sz="4400" dirty="0"/>
              <a:t>Substrate -  O-phenyle diamine dihydrochloride </a:t>
            </a:r>
          </a:p>
          <a:p>
            <a:r>
              <a:rPr lang="en-US" sz="4400" dirty="0"/>
              <a:t>The test is conducted in solid phase Polystyrene, Polyvinyl or polycarbonate tubes or in plastics</a:t>
            </a:r>
            <a:endParaRPr lang="en-IN" sz="44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46</a:t>
            </a:fld>
            <a:endParaRPr lang="en-IN" dirty="0"/>
          </a:p>
        </p:txBody>
      </p:sp>
    </p:spTree>
    <p:extLst>
      <p:ext uri="{BB962C8B-B14F-4D97-AF65-F5344CB8AC3E}">
        <p14:creationId xmlns:p14="http://schemas.microsoft.com/office/powerpoint/2010/main" xmlns="" val="12822631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r>
              <a:rPr lang="en-US" sz="6000" b="1" dirty="0">
                <a:solidFill>
                  <a:srgbClr val="0070C0"/>
                </a:solidFill>
              </a:rPr>
              <a:t>ELISA plate</a:t>
            </a:r>
            <a:endParaRPr lang="en-IN" sz="6000" b="1" dirty="0">
              <a:solidFill>
                <a:srgbClr val="0070C0"/>
              </a:solidFill>
            </a:endParaRPr>
          </a:p>
        </p:txBody>
      </p:sp>
      <p:sp>
        <p:nvSpPr>
          <p:cNvPr id="30723" name="Rectangle 3"/>
          <p:cNvSpPr>
            <a:spLocks noGrp="1" noChangeArrowheads="1"/>
          </p:cNvSpPr>
          <p:nvPr>
            <p:ph type="body" idx="1"/>
          </p:nvPr>
        </p:nvSpPr>
        <p:spPr/>
        <p:txBody>
          <a:bodyPr/>
          <a:lstStyle/>
          <a:p>
            <a:endParaRPr lang="en-US" dirty="0"/>
          </a:p>
        </p:txBody>
      </p:sp>
      <p:pic>
        <p:nvPicPr>
          <p:cNvPr id="3072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9750" y="1628775"/>
            <a:ext cx="8135938" cy="5229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47</a:t>
            </a:fld>
            <a:endParaRPr lang="en-IN" dirty="0"/>
          </a:p>
        </p:txBody>
      </p:sp>
    </p:spTree>
    <p:extLst>
      <p:ext uri="{BB962C8B-B14F-4D97-AF65-F5344CB8AC3E}">
        <p14:creationId xmlns:p14="http://schemas.microsoft.com/office/powerpoint/2010/main" xmlns="" val="2938413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a:bodyPr>
          <a:lstStyle/>
          <a:p>
            <a:r>
              <a:rPr lang="en-US" sz="6000" b="1" dirty="0">
                <a:solidFill>
                  <a:srgbClr val="FF0000"/>
                </a:solidFill>
              </a:rPr>
              <a:t>ELISA methodology</a:t>
            </a:r>
            <a:endParaRPr lang="en-IN" sz="6000" b="1" dirty="0">
              <a:solidFill>
                <a:srgbClr val="FF0000"/>
              </a:solidFill>
            </a:endParaRPr>
          </a:p>
        </p:txBody>
      </p:sp>
      <p:sp>
        <p:nvSpPr>
          <p:cNvPr id="6147" name="Rectangle 3"/>
          <p:cNvSpPr>
            <a:spLocks noGrp="1" noChangeArrowheads="1"/>
          </p:cNvSpPr>
          <p:nvPr>
            <p:ph type="body" idx="1"/>
          </p:nvPr>
        </p:nvSpPr>
        <p:spPr/>
        <p:txBody>
          <a:bodyPr>
            <a:noAutofit/>
          </a:bodyPr>
          <a:lstStyle/>
          <a:p>
            <a:pPr>
              <a:lnSpc>
                <a:spcPct val="90000"/>
              </a:lnSpc>
            </a:pPr>
            <a:r>
              <a:rPr lang="en-IN" sz="3600" dirty="0"/>
              <a:t>Performing an ELISA involves at least one antibody with specificity for a particular antigen. The sample with an unknown amount of antigen is immobilized on a solid support (usually a polystyrene microtiter plate) either non-specifically (via adsorption to the surface) or specifically (via capture by another antibody specific to the same antigen, in a "sandwich" ELISA).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48</a:t>
            </a:fld>
            <a:endParaRPr lang="en-IN" dirty="0"/>
          </a:p>
        </p:txBody>
      </p:sp>
    </p:spTree>
    <p:extLst>
      <p:ext uri="{BB962C8B-B14F-4D97-AF65-F5344CB8AC3E}">
        <p14:creationId xmlns:p14="http://schemas.microsoft.com/office/powerpoint/2010/main" xmlns="" val="2084293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a:bodyPr>
          <a:lstStyle/>
          <a:p>
            <a:r>
              <a:rPr lang="en-US" sz="4800" b="1" dirty="0">
                <a:solidFill>
                  <a:srgbClr val="FF0000"/>
                </a:solidFill>
              </a:rPr>
              <a:t>ELISA methodology</a:t>
            </a:r>
            <a:endParaRPr lang="en-US" sz="4800" dirty="0"/>
          </a:p>
        </p:txBody>
      </p:sp>
      <p:sp>
        <p:nvSpPr>
          <p:cNvPr id="52227" name="Rectangle 3"/>
          <p:cNvSpPr>
            <a:spLocks noGrp="1" noChangeArrowheads="1"/>
          </p:cNvSpPr>
          <p:nvPr>
            <p:ph type="body" idx="1"/>
          </p:nvPr>
        </p:nvSpPr>
        <p:spPr>
          <a:xfrm>
            <a:off x="457200" y="1412776"/>
            <a:ext cx="8229600" cy="4713387"/>
          </a:xfrm>
        </p:spPr>
        <p:txBody>
          <a:bodyPr>
            <a:noAutofit/>
          </a:bodyPr>
          <a:lstStyle/>
          <a:p>
            <a:r>
              <a:rPr lang="en-IN" sz="4000" dirty="0"/>
              <a:t>After the antigen is immobilized the detection antibody is added, forming a complex with the antigen. The detection antibody can be covalently linked to an enzyme, or can itself be detected by a secondary antibody which is linked to an enzyme through bioconjugation</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49</a:t>
            </a:fld>
            <a:endParaRPr lang="en-IN" dirty="0"/>
          </a:p>
        </p:txBody>
      </p:sp>
    </p:spTree>
    <p:extLst>
      <p:ext uri="{BB962C8B-B14F-4D97-AF65-F5344CB8AC3E}">
        <p14:creationId xmlns:p14="http://schemas.microsoft.com/office/powerpoint/2010/main" xmlns="" val="22168667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632"/>
            <a:ext cx="9144000" cy="1550243"/>
          </a:xfrm>
        </p:spPr>
        <p:txBody>
          <a:bodyPr>
            <a:normAutofit/>
          </a:bodyPr>
          <a:lstStyle/>
          <a:p>
            <a:pPr marL="484632">
              <a:defRPr/>
            </a:pPr>
            <a:r>
              <a:rPr lang="en-US" sz="6000" b="1" dirty="0" smtClean="0">
                <a:solidFill>
                  <a:srgbClr val="FF0000"/>
                </a:solidFill>
              </a:rPr>
              <a:t>Agglutination Test</a:t>
            </a:r>
            <a:endParaRPr lang="en-US" sz="6000" dirty="0">
              <a:solidFill>
                <a:schemeClr val="accent1">
                  <a:tint val="83000"/>
                  <a:satMod val="150000"/>
                </a:schemeClr>
              </a:solidFill>
            </a:endParaRPr>
          </a:p>
        </p:txBody>
      </p:sp>
      <p:pic>
        <p:nvPicPr>
          <p:cNvPr id="19459" name="Picture 7"/>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b="3375"/>
          <a:stretch>
            <a:fillRect/>
          </a:stretch>
        </p:blipFill>
        <p:spPr>
          <a:xfrm>
            <a:off x="0" y="1340768"/>
            <a:ext cx="9144000" cy="5400600"/>
          </a:xfrm>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a:t>
            </a:fld>
            <a:endParaRPr lang="en-IN" dirty="0"/>
          </a:p>
        </p:txBody>
      </p:sp>
    </p:spTree>
    <p:extLst>
      <p:ext uri="{BB962C8B-B14F-4D97-AF65-F5344CB8AC3E}">
        <p14:creationId xmlns:p14="http://schemas.microsoft.com/office/powerpoint/2010/main" xmlns="" val="5535001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r>
              <a:rPr lang="en-US" sz="6000" b="1" dirty="0">
                <a:solidFill>
                  <a:srgbClr val="FF0000"/>
                </a:solidFill>
              </a:rPr>
              <a:t>Sandwich ELISA</a:t>
            </a:r>
            <a:endParaRPr lang="en-IN" sz="6000" b="1" dirty="0">
              <a:solidFill>
                <a:srgbClr val="FF0000"/>
              </a:solidFill>
            </a:endParaRPr>
          </a:p>
        </p:txBody>
      </p:sp>
      <p:pic>
        <p:nvPicPr>
          <p:cNvPr id="7171"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50</a:t>
            </a:fld>
            <a:endParaRPr lang="en-IN" dirty="0"/>
          </a:p>
        </p:txBody>
      </p:sp>
    </p:spTree>
    <p:extLst>
      <p:ext uri="{BB962C8B-B14F-4D97-AF65-F5344CB8AC3E}">
        <p14:creationId xmlns:p14="http://schemas.microsoft.com/office/powerpoint/2010/main" xmlns="" val="299525905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en-US" sz="4800" b="1" dirty="0">
                <a:solidFill>
                  <a:srgbClr val="FF0000"/>
                </a:solidFill>
              </a:rPr>
              <a:t>Different methods of ELISA</a:t>
            </a:r>
            <a:endParaRPr lang="en-IN" sz="4800" b="1" dirty="0">
              <a:solidFill>
                <a:srgbClr val="FF0000"/>
              </a:solidFill>
            </a:endParaRPr>
          </a:p>
        </p:txBody>
      </p:sp>
      <p:sp>
        <p:nvSpPr>
          <p:cNvPr id="54275" name="Rectangle 3"/>
          <p:cNvSpPr>
            <a:spLocks noGrp="1" noChangeArrowheads="1"/>
          </p:cNvSpPr>
          <p:nvPr>
            <p:ph sz="half" idx="1"/>
          </p:nvPr>
        </p:nvSpPr>
        <p:spPr/>
        <p:txBody>
          <a:bodyPr>
            <a:normAutofit/>
          </a:bodyPr>
          <a:lstStyle/>
          <a:p>
            <a:r>
              <a:rPr lang="en-US" sz="4400" dirty="0"/>
              <a:t>Direct  and Indirect ELISA</a:t>
            </a:r>
          </a:p>
          <a:p>
            <a:r>
              <a:rPr lang="en-US" sz="4400" dirty="0"/>
              <a:t>Sandwich</a:t>
            </a:r>
          </a:p>
          <a:p>
            <a:r>
              <a:rPr lang="en-US" sz="4400" dirty="0"/>
              <a:t>Non competitive Sandwich</a:t>
            </a:r>
            <a:endParaRPr lang="en-IN" sz="4400" dirty="0"/>
          </a:p>
        </p:txBody>
      </p:sp>
      <p:sp>
        <p:nvSpPr>
          <p:cNvPr id="2" name="Content Placeholder 1"/>
          <p:cNvSpPr>
            <a:spLocks noGrp="1"/>
          </p:cNvSpPr>
          <p:nvPr>
            <p:ph sz="half" idx="2"/>
          </p:nvPr>
        </p:nvSpPr>
        <p:spPr/>
        <p:txBody>
          <a:bodyPr/>
          <a:lstStyle/>
          <a:p>
            <a:endParaRPr lang="en-I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83968" y="1412776"/>
            <a:ext cx="4464496" cy="49685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51</a:t>
            </a:fld>
            <a:endParaRPr lang="en-IN" dirty="0"/>
          </a:p>
        </p:txBody>
      </p:sp>
    </p:spTree>
    <p:extLst>
      <p:ext uri="{BB962C8B-B14F-4D97-AF65-F5344CB8AC3E}">
        <p14:creationId xmlns:p14="http://schemas.microsoft.com/office/powerpoint/2010/main" xmlns="" val="71175833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4000" b="1" dirty="0">
                <a:solidFill>
                  <a:srgbClr val="FF0000"/>
                </a:solidFill>
              </a:rPr>
              <a:t>ELISA – most popularly used method</a:t>
            </a:r>
            <a:endParaRPr lang="en-IN" sz="4000" b="1" dirty="0">
              <a:solidFill>
                <a:srgbClr val="FF0000"/>
              </a:solidFill>
            </a:endParaRPr>
          </a:p>
        </p:txBody>
      </p:sp>
      <p:sp>
        <p:nvSpPr>
          <p:cNvPr id="10243" name="Rectangle 3"/>
          <p:cNvSpPr>
            <a:spLocks noGrp="1" noChangeArrowheads="1"/>
          </p:cNvSpPr>
          <p:nvPr>
            <p:ph type="body" idx="1"/>
          </p:nvPr>
        </p:nvSpPr>
        <p:spPr>
          <a:xfrm>
            <a:off x="457200" y="1412776"/>
            <a:ext cx="8229600" cy="4713387"/>
          </a:xfrm>
        </p:spPr>
        <p:txBody>
          <a:bodyPr>
            <a:noAutofit/>
          </a:bodyPr>
          <a:lstStyle/>
          <a:p>
            <a:r>
              <a:rPr lang="en-IN" dirty="0"/>
              <a:t>The ELISA is probably the most commonly used immunological assay because of its versatility, </a:t>
            </a:r>
            <a:r>
              <a:rPr lang="en-IN" b="1" dirty="0">
                <a:solidFill>
                  <a:srgbClr val="0070C0"/>
                </a:solidFill>
              </a:rPr>
              <a:t>sensitivity</a:t>
            </a:r>
            <a:r>
              <a:rPr lang="en-IN" dirty="0">
                <a:solidFill>
                  <a:srgbClr val="0070C0"/>
                </a:solidFill>
              </a:rPr>
              <a:t> </a:t>
            </a:r>
            <a:r>
              <a:rPr lang="en-IN" dirty="0"/>
              <a:t>(ability to detect small amounts of antigen or antibody), </a:t>
            </a:r>
            <a:r>
              <a:rPr lang="en-IN" b="1" dirty="0">
                <a:solidFill>
                  <a:srgbClr val="FF0000"/>
                </a:solidFill>
              </a:rPr>
              <a:t>specificity</a:t>
            </a:r>
            <a:r>
              <a:rPr lang="en-IN" dirty="0">
                <a:solidFill>
                  <a:srgbClr val="FF0000"/>
                </a:solidFill>
              </a:rPr>
              <a:t> </a:t>
            </a:r>
            <a:r>
              <a:rPr lang="en-IN" dirty="0"/>
              <a:t>(ability to discriminate between closely related but antigenically different molecules), and ease of automation. Although some of the substrates are carcinogenic, they are generally considered safer than radioisotopes used in RIA (radioimmunoassay).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52</a:t>
            </a:fld>
            <a:endParaRPr lang="en-IN" dirty="0"/>
          </a:p>
        </p:txBody>
      </p:sp>
    </p:spTree>
    <p:extLst>
      <p:ext uri="{BB962C8B-B14F-4D97-AF65-F5344CB8AC3E}">
        <p14:creationId xmlns:p14="http://schemas.microsoft.com/office/powerpoint/2010/main" xmlns="" val="8843958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US" sz="6000" b="1" dirty="0">
                <a:solidFill>
                  <a:srgbClr val="FF0000"/>
                </a:solidFill>
              </a:rPr>
              <a:t>Uses of ELISA</a:t>
            </a:r>
            <a:endParaRPr lang="en-IN" sz="6000" b="1" dirty="0">
              <a:solidFill>
                <a:srgbClr val="FF0000"/>
              </a:solidFill>
            </a:endParaRPr>
          </a:p>
        </p:txBody>
      </p:sp>
      <p:sp>
        <p:nvSpPr>
          <p:cNvPr id="53251" name="Rectangle 3"/>
          <p:cNvSpPr>
            <a:spLocks noGrp="1" noChangeArrowheads="1"/>
          </p:cNvSpPr>
          <p:nvPr>
            <p:ph sz="half" idx="1"/>
          </p:nvPr>
        </p:nvSpPr>
        <p:spPr/>
        <p:txBody>
          <a:bodyPr>
            <a:noAutofit/>
          </a:bodyPr>
          <a:lstStyle/>
          <a:p>
            <a:r>
              <a:rPr lang="en-US" sz="3200" dirty="0"/>
              <a:t>Helps detection of Antigens, Antibodies, hormones and Enzymes</a:t>
            </a:r>
          </a:p>
          <a:p>
            <a:r>
              <a:rPr lang="en-US" sz="3200" dirty="0"/>
              <a:t>Eg in Microbiology</a:t>
            </a:r>
          </a:p>
          <a:p>
            <a:pPr>
              <a:buFontTx/>
              <a:buNone/>
            </a:pPr>
            <a:r>
              <a:rPr lang="en-US" sz="3200" dirty="0"/>
              <a:t> </a:t>
            </a:r>
            <a:r>
              <a:rPr lang="en-US" sz="3200" dirty="0" smtClean="0"/>
              <a:t>  Antigens </a:t>
            </a:r>
            <a:r>
              <a:rPr lang="en-US" sz="3200" dirty="0"/>
              <a:t>– HbS Ag </a:t>
            </a:r>
          </a:p>
          <a:p>
            <a:pPr>
              <a:buFontTx/>
              <a:buNone/>
            </a:pPr>
            <a:r>
              <a:rPr lang="en-US" sz="3200" dirty="0" smtClean="0"/>
              <a:t>   Antibodies </a:t>
            </a:r>
            <a:r>
              <a:rPr lang="en-US" sz="3200" dirty="0"/>
              <a:t>HIV, HCV, CMV, several other disease</a:t>
            </a:r>
            <a:endParaRPr lang="en-IN" sz="3200" dirty="0"/>
          </a:p>
        </p:txBody>
      </p:sp>
      <p:sp>
        <p:nvSpPr>
          <p:cNvPr id="2" name="Content Placeholder 1"/>
          <p:cNvSpPr>
            <a:spLocks noGrp="1"/>
          </p:cNvSpPr>
          <p:nvPr>
            <p:ph sz="half" idx="2"/>
          </p:nvPr>
        </p:nvSpPr>
        <p:spPr/>
        <p:txBody>
          <a:bodyPr/>
          <a:lstStyle/>
          <a:p>
            <a:endParaRPr lang="en-IN"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44008" y="1556792"/>
            <a:ext cx="4113262" cy="4824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53</a:t>
            </a:fld>
            <a:endParaRPr lang="en-IN" dirty="0"/>
          </a:p>
        </p:txBody>
      </p:sp>
    </p:spTree>
    <p:extLst>
      <p:ext uri="{BB962C8B-B14F-4D97-AF65-F5344CB8AC3E}">
        <p14:creationId xmlns:p14="http://schemas.microsoft.com/office/powerpoint/2010/main" xmlns="" val="18065840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Autofit/>
          </a:bodyPr>
          <a:lstStyle/>
          <a:p>
            <a:r>
              <a:rPr lang="en-US" sz="4000" b="1" dirty="0">
                <a:solidFill>
                  <a:srgbClr val="FF0000"/>
                </a:solidFill>
              </a:rPr>
              <a:t>Radio Immuno Assay</a:t>
            </a:r>
            <a:br>
              <a:rPr lang="en-US" sz="4000" b="1" dirty="0">
                <a:solidFill>
                  <a:srgbClr val="FF0000"/>
                </a:solidFill>
              </a:rPr>
            </a:br>
            <a:r>
              <a:rPr lang="en-US" sz="4000" b="1" dirty="0">
                <a:solidFill>
                  <a:srgbClr val="FF0000"/>
                </a:solidFill>
              </a:rPr>
              <a:t>Berson and Yallow</a:t>
            </a:r>
            <a:endParaRPr lang="en-IN" sz="4000" b="1" dirty="0">
              <a:solidFill>
                <a:srgbClr val="FF0000"/>
              </a:solidFill>
            </a:endParaRPr>
          </a:p>
        </p:txBody>
      </p:sp>
      <p:sp>
        <p:nvSpPr>
          <p:cNvPr id="83971" name="Rectangle 3"/>
          <p:cNvSpPr>
            <a:spLocks noGrp="1" noChangeArrowheads="1"/>
          </p:cNvSpPr>
          <p:nvPr>
            <p:ph type="body" idx="1"/>
          </p:nvPr>
        </p:nvSpPr>
        <p:spPr/>
        <p:txBody>
          <a:bodyPr>
            <a:noAutofit/>
          </a:bodyPr>
          <a:lstStyle/>
          <a:p>
            <a:r>
              <a:rPr lang="en-US" dirty="0"/>
              <a:t>Besides fluorescent dyes other labels can be used</a:t>
            </a:r>
          </a:p>
          <a:p>
            <a:r>
              <a:rPr lang="en-US" dirty="0"/>
              <a:t>Uses with Radio isotopes </a:t>
            </a:r>
          </a:p>
          <a:p>
            <a:r>
              <a:rPr lang="en-US" dirty="0"/>
              <a:t>Variety of tests are done for detection of antigen or antibody</a:t>
            </a:r>
          </a:p>
          <a:p>
            <a:r>
              <a:rPr lang="en-US" dirty="0"/>
              <a:t>The term binder ligand assay has been used</a:t>
            </a:r>
          </a:p>
          <a:p>
            <a:r>
              <a:rPr lang="en-US" dirty="0"/>
              <a:t>The minute amounts of substances can be detected</a:t>
            </a:r>
          </a:p>
          <a:p>
            <a:r>
              <a:rPr lang="en-US" dirty="0"/>
              <a:t>Used in Biology and Medicine </a:t>
            </a:r>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54</a:t>
            </a:fld>
            <a:endParaRPr lang="en-IN" dirty="0"/>
          </a:p>
        </p:txBody>
      </p:sp>
    </p:spTree>
    <p:extLst>
      <p:ext uri="{BB962C8B-B14F-4D97-AF65-F5344CB8AC3E}">
        <p14:creationId xmlns:p14="http://schemas.microsoft.com/office/powerpoint/2010/main" xmlns="" val="35024449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4800" b="1" dirty="0">
                <a:solidFill>
                  <a:srgbClr val="FF0000"/>
                </a:solidFill>
              </a:rPr>
              <a:t>Rosalyn S. Yalow and Sol Berson</a:t>
            </a:r>
          </a:p>
        </p:txBody>
      </p:sp>
      <p:sp>
        <p:nvSpPr>
          <p:cNvPr id="3" name="Content Placeholder 2"/>
          <p:cNvSpPr>
            <a:spLocks noGrp="1"/>
          </p:cNvSpPr>
          <p:nvPr>
            <p:ph idx="1"/>
          </p:nvPr>
        </p:nvSpPr>
        <p:spPr/>
        <p:txBody>
          <a:bodyPr/>
          <a:lstStyle/>
          <a:p>
            <a:endParaRPr lang="en-I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268760"/>
            <a:ext cx="9144000" cy="5555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55</a:t>
            </a:fld>
            <a:endParaRPr lang="en-IN" dirty="0"/>
          </a:p>
        </p:txBody>
      </p:sp>
    </p:spTree>
    <p:extLst>
      <p:ext uri="{BB962C8B-B14F-4D97-AF65-F5344CB8AC3E}">
        <p14:creationId xmlns:p14="http://schemas.microsoft.com/office/powerpoint/2010/main" xmlns="" val="18932089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sz="4800" b="1" dirty="0">
                <a:solidFill>
                  <a:srgbClr val="FF0000"/>
                </a:solidFill>
              </a:rPr>
              <a:t>RIA ( Radio Immuno Assay )</a:t>
            </a:r>
            <a:endParaRPr lang="en-IN" sz="4800" b="1" dirty="0">
              <a:solidFill>
                <a:srgbClr val="FF0000"/>
              </a:solidFill>
            </a:endParaRPr>
          </a:p>
        </p:txBody>
      </p:sp>
      <p:sp>
        <p:nvSpPr>
          <p:cNvPr id="13315" name="Rectangle 3"/>
          <p:cNvSpPr>
            <a:spLocks noGrp="1" noChangeArrowheads="1"/>
          </p:cNvSpPr>
          <p:nvPr>
            <p:ph sz="half" idx="1"/>
          </p:nvPr>
        </p:nvSpPr>
        <p:spPr/>
        <p:txBody>
          <a:bodyPr>
            <a:normAutofit lnSpcReduction="10000"/>
          </a:bodyPr>
          <a:lstStyle/>
          <a:p>
            <a:r>
              <a:rPr lang="en-IN" dirty="0"/>
              <a:t>The technique was introduced in 1960 by Berson and Yalow as an assay for the concentration of insulin in plasma. It represented the first time that hormone levels </a:t>
            </a:r>
            <a:r>
              <a:rPr lang="en-IN" i="1" dirty="0"/>
              <a:t>in the blood</a:t>
            </a:r>
            <a:r>
              <a:rPr lang="en-IN" dirty="0"/>
              <a:t> could be detected by an in </a:t>
            </a:r>
            <a:r>
              <a:rPr lang="en-IN" dirty="0" smtClean="0"/>
              <a:t>vitro</a:t>
            </a:r>
            <a:r>
              <a:rPr lang="en-IN" dirty="0"/>
              <a:t> </a:t>
            </a:r>
            <a:r>
              <a:rPr lang="en-IN" dirty="0" smtClean="0"/>
              <a:t>assay</a:t>
            </a:r>
            <a:r>
              <a:rPr lang="en-IN" dirty="0"/>
              <a:t>. </a:t>
            </a:r>
          </a:p>
        </p:txBody>
      </p:sp>
      <p:graphicFrame>
        <p:nvGraphicFramePr>
          <p:cNvPr id="3" name="Content Placeholder 2"/>
          <p:cNvGraphicFramePr>
            <a:graphicFrameLocks noGrp="1"/>
          </p:cNvGraphicFramePr>
          <p:nvPr>
            <p:ph sz="half" idx="2"/>
            <p:extLst>
              <p:ext uri="{D42A27DB-BD31-4B8C-83A1-F6EECF244321}">
                <p14:modId xmlns:p14="http://schemas.microsoft.com/office/powerpoint/2010/main" xmlns="" val="1635384699"/>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07129" y="1466559"/>
            <a:ext cx="4464496" cy="51125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56</a:t>
            </a:fld>
            <a:endParaRPr lang="en-IN" dirty="0"/>
          </a:p>
        </p:txBody>
      </p:sp>
    </p:spTree>
    <p:extLst>
      <p:ext uri="{BB962C8B-B14F-4D97-AF65-F5344CB8AC3E}">
        <p14:creationId xmlns:p14="http://schemas.microsoft.com/office/powerpoint/2010/main" xmlns="" val="93236188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normAutofit/>
          </a:bodyPr>
          <a:lstStyle/>
          <a:p>
            <a:r>
              <a:rPr lang="en-US" sz="6000" b="1" dirty="0" smtClean="0">
                <a:solidFill>
                  <a:srgbClr val="FF0000"/>
                </a:solidFill>
              </a:rPr>
              <a:t>Uses of RIA</a:t>
            </a:r>
            <a:endParaRPr lang="en-US" sz="6000" b="1" dirty="0">
              <a:solidFill>
                <a:srgbClr val="FF0000"/>
              </a:solidFill>
            </a:endParaRPr>
          </a:p>
        </p:txBody>
      </p:sp>
      <p:sp>
        <p:nvSpPr>
          <p:cNvPr id="84995" name="Rectangle 3"/>
          <p:cNvSpPr>
            <a:spLocks noGrp="1" noChangeArrowheads="1"/>
          </p:cNvSpPr>
          <p:nvPr>
            <p:ph type="body" idx="1"/>
          </p:nvPr>
        </p:nvSpPr>
        <p:spPr>
          <a:xfrm>
            <a:off x="457200" y="1484784"/>
            <a:ext cx="8229600" cy="4641379"/>
          </a:xfrm>
        </p:spPr>
        <p:txBody>
          <a:bodyPr>
            <a:noAutofit/>
          </a:bodyPr>
          <a:lstStyle/>
          <a:p>
            <a:pPr>
              <a:lnSpc>
                <a:spcPct val="90000"/>
              </a:lnSpc>
            </a:pPr>
            <a:r>
              <a:rPr lang="en-US" sz="3600" dirty="0"/>
              <a:t>Used for detection of Hormones, enzymes,tumour markers</a:t>
            </a:r>
          </a:p>
          <a:p>
            <a:pPr>
              <a:lnSpc>
                <a:spcPct val="90000"/>
              </a:lnSpc>
            </a:pPr>
            <a:r>
              <a:rPr lang="en-US" sz="3600" dirty="0"/>
              <a:t>IgE and viral antigens</a:t>
            </a:r>
          </a:p>
          <a:p>
            <a:pPr>
              <a:lnSpc>
                <a:spcPct val="90000"/>
              </a:lnSpc>
            </a:pPr>
            <a:r>
              <a:rPr lang="en-US" sz="3600" dirty="0"/>
              <a:t>RIA is a </a:t>
            </a:r>
            <a:r>
              <a:rPr lang="en-US" sz="3600" dirty="0" smtClean="0"/>
              <a:t>competitive </a:t>
            </a:r>
            <a:r>
              <a:rPr lang="en-US" sz="3600" dirty="0"/>
              <a:t>binding assay fixed amount of antibody and radiolabelled antigen react in the presence of unlabelled antigen</a:t>
            </a:r>
          </a:p>
          <a:p>
            <a:pPr>
              <a:lnSpc>
                <a:spcPct val="90000"/>
              </a:lnSpc>
            </a:pPr>
            <a:r>
              <a:rPr lang="en-US" sz="3600" dirty="0"/>
              <a:t>Detection is done for free and bound fractions, ratios calculated</a:t>
            </a:r>
            <a:endParaRPr lang="en-IN" sz="36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092280" y="1484784"/>
            <a:ext cx="2051720"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57</a:t>
            </a:fld>
            <a:endParaRPr lang="en-IN" dirty="0"/>
          </a:p>
        </p:txBody>
      </p:sp>
    </p:spTree>
    <p:extLst>
      <p:ext uri="{BB962C8B-B14F-4D97-AF65-F5344CB8AC3E}">
        <p14:creationId xmlns:p14="http://schemas.microsoft.com/office/powerpoint/2010/main" xmlns="" val="6346375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en-IN" sz="5400" b="1" dirty="0">
                <a:solidFill>
                  <a:srgbClr val="FF0000"/>
                </a:solidFill>
              </a:rPr>
              <a:t>Immunofluorescence</a:t>
            </a:r>
          </a:p>
        </p:txBody>
      </p:sp>
      <p:sp>
        <p:nvSpPr>
          <p:cNvPr id="15363" name="Rectangle 3"/>
          <p:cNvSpPr>
            <a:spLocks noGrp="1" noChangeArrowheads="1"/>
          </p:cNvSpPr>
          <p:nvPr>
            <p:ph sz="half" idx="1"/>
          </p:nvPr>
        </p:nvSpPr>
        <p:spPr/>
        <p:txBody>
          <a:bodyPr>
            <a:noAutofit/>
          </a:bodyPr>
          <a:lstStyle/>
          <a:p>
            <a:pPr>
              <a:lnSpc>
                <a:spcPct val="80000"/>
              </a:lnSpc>
            </a:pPr>
            <a:r>
              <a:rPr lang="en-IN" dirty="0"/>
              <a:t>The purpose of immunofluorescence is to detect the location and relative abundance of any protein for which you have an antibody. Once you have antibodies to your </a:t>
            </a:r>
            <a:r>
              <a:rPr lang="en-IN" dirty="0" smtClean="0"/>
              <a:t>favourite </a:t>
            </a:r>
            <a:r>
              <a:rPr lang="en-IN" dirty="0"/>
              <a:t>protein, you can use them to indicate where the protein is </a:t>
            </a:r>
            <a:r>
              <a:rPr lang="en-IN" dirty="0" smtClean="0"/>
              <a:t>located. </a:t>
            </a:r>
            <a:endParaRPr lang="en-IN" dirty="0"/>
          </a:p>
        </p:txBody>
      </p:sp>
      <p:sp>
        <p:nvSpPr>
          <p:cNvPr id="2" name="Content Placeholder 1"/>
          <p:cNvSpPr>
            <a:spLocks noGrp="1"/>
          </p:cNvSpPr>
          <p:nvPr>
            <p:ph sz="half" idx="2"/>
          </p:nvPr>
        </p:nvSpPr>
        <p:spPr/>
        <p:txBody>
          <a:bodyPr/>
          <a:lstStyle/>
          <a:p>
            <a:endParaRPr lang="en-IN" dirty="0"/>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16016" y="1593629"/>
            <a:ext cx="3983732"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58</a:t>
            </a:fld>
            <a:endParaRPr lang="en-IN" dirty="0"/>
          </a:p>
        </p:txBody>
      </p:sp>
    </p:spTree>
    <p:extLst>
      <p:ext uri="{BB962C8B-B14F-4D97-AF65-F5344CB8AC3E}">
        <p14:creationId xmlns:p14="http://schemas.microsoft.com/office/powerpoint/2010/main" xmlns="" val="1340282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r>
              <a:rPr lang="en-IN" sz="6000" b="1" dirty="0">
                <a:solidFill>
                  <a:srgbClr val="FF0000"/>
                </a:solidFill>
              </a:rPr>
              <a:t>Immunofluorescence</a:t>
            </a:r>
          </a:p>
        </p:txBody>
      </p:sp>
      <p:pic>
        <p:nvPicPr>
          <p:cNvPr id="35843"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59</a:t>
            </a:fld>
            <a:endParaRPr lang="en-IN" dirty="0"/>
          </a:p>
        </p:txBody>
      </p:sp>
    </p:spTree>
    <p:extLst>
      <p:ext uri="{BB962C8B-B14F-4D97-AF65-F5344CB8AC3E}">
        <p14:creationId xmlns:p14="http://schemas.microsoft.com/office/powerpoint/2010/main" xmlns="" val="27151639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8288"/>
            <a:ext cx="8229600" cy="1398587"/>
          </a:xfrm>
        </p:spPr>
        <p:txBody>
          <a:bodyPr>
            <a:noAutofit/>
          </a:bodyPr>
          <a:lstStyle/>
          <a:p>
            <a:pPr marL="484632" algn="ctr" eaLnBrk="1" fontAlgn="auto" hangingPunct="1">
              <a:spcAft>
                <a:spcPts val="0"/>
              </a:spcAft>
              <a:defRPr/>
            </a:pPr>
            <a:r>
              <a:rPr lang="en-US" b="1" dirty="0" smtClean="0">
                <a:solidFill>
                  <a:srgbClr val="FF0000"/>
                </a:solidFill>
              </a:rPr>
              <a:t>OTHER DIRECT AGGLUTINATION</a:t>
            </a:r>
            <a:br>
              <a:rPr lang="en-US" b="1" dirty="0" smtClean="0">
                <a:solidFill>
                  <a:srgbClr val="FF0000"/>
                </a:solidFill>
              </a:rPr>
            </a:br>
            <a:r>
              <a:rPr lang="en-US" b="1" dirty="0" smtClean="0">
                <a:solidFill>
                  <a:srgbClr val="FF0000"/>
                </a:solidFill>
              </a:rPr>
              <a:t>TESTS</a:t>
            </a:r>
            <a:endParaRPr lang="en-US" b="1" dirty="0">
              <a:solidFill>
                <a:srgbClr val="FF0000"/>
              </a:solidFill>
            </a:endParaRPr>
          </a:p>
        </p:txBody>
      </p:sp>
      <p:sp>
        <p:nvSpPr>
          <p:cNvPr id="18435" name="Content Placeholder 2"/>
          <p:cNvSpPr>
            <a:spLocks noGrp="1"/>
          </p:cNvSpPr>
          <p:nvPr>
            <p:ph idx="1"/>
          </p:nvPr>
        </p:nvSpPr>
        <p:spPr>
          <a:xfrm>
            <a:off x="251520" y="1556792"/>
            <a:ext cx="8712968" cy="4897983"/>
          </a:xfrm>
        </p:spPr>
        <p:txBody>
          <a:bodyPr>
            <a:normAutofit fontScale="85000" lnSpcReduction="20000"/>
          </a:bodyPr>
          <a:lstStyle/>
          <a:p>
            <a:pPr marL="0" indent="0" eaLnBrk="1" hangingPunct="1">
              <a:buNone/>
            </a:pPr>
            <a:endParaRPr lang="en-US" dirty="0" smtClean="0"/>
          </a:p>
          <a:p>
            <a:pPr eaLnBrk="1" hangingPunct="1"/>
            <a:r>
              <a:rPr lang="en-US" sz="4200" dirty="0" smtClean="0"/>
              <a:t>The particle antigen may be a bacterium.</a:t>
            </a:r>
          </a:p>
          <a:p>
            <a:pPr eaLnBrk="1" hangingPunct="1">
              <a:buFont typeface="Wingdings 2" pitchFamily="18" charset="2"/>
              <a:buNone/>
            </a:pPr>
            <a:r>
              <a:rPr lang="en-US" sz="4200" dirty="0" smtClean="0"/>
              <a:t>e.g.: Serotyping of E. coli, Salmonella using a specific antiserum</a:t>
            </a:r>
          </a:p>
          <a:p>
            <a:pPr eaLnBrk="1" hangingPunct="1"/>
            <a:r>
              <a:rPr lang="en-US" sz="4200" dirty="0" smtClean="0"/>
              <a:t>The particle antigen may be a parasite.</a:t>
            </a:r>
          </a:p>
          <a:p>
            <a:pPr eaLnBrk="1" hangingPunct="1">
              <a:buFont typeface="Wingdings 2" pitchFamily="18" charset="2"/>
              <a:buNone/>
            </a:pPr>
            <a:r>
              <a:rPr lang="en-US" sz="4200" dirty="0" smtClean="0"/>
              <a:t>e.g.: Serodiagnosis of Toxoplasmosis</a:t>
            </a:r>
          </a:p>
          <a:p>
            <a:pPr eaLnBrk="1" hangingPunct="1"/>
            <a:r>
              <a:rPr lang="en-US" sz="4200" dirty="0" smtClean="0"/>
              <a:t>The particle antigen may be a red blood cell.</a:t>
            </a:r>
          </a:p>
          <a:p>
            <a:pPr eaLnBrk="1" hangingPunct="1">
              <a:buFont typeface="Wingdings 2" pitchFamily="18" charset="2"/>
              <a:buNone/>
            </a:pPr>
            <a:r>
              <a:rPr lang="en-US" sz="4200" dirty="0" smtClean="0"/>
              <a:t>e.g.: Determination of blood groups</a:t>
            </a:r>
            <a:endParaRPr lang="en-US" sz="3300" dirty="0" smtClean="0"/>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4" name="Slide Number Placeholder 3"/>
          <p:cNvSpPr>
            <a:spLocks noGrp="1"/>
          </p:cNvSpPr>
          <p:nvPr>
            <p:ph type="sldNum" sz="quarter" idx="12"/>
          </p:nvPr>
        </p:nvSpPr>
        <p:spPr/>
        <p:txBody>
          <a:bodyPr/>
          <a:lstStyle/>
          <a:p>
            <a:fld id="{A8B34FDA-8676-4B42-AF1F-262FC450DB00}" type="slidenum">
              <a:rPr lang="en-IN" smtClean="0"/>
              <a:pPr/>
              <a:t>6</a:t>
            </a:fld>
            <a:endParaRPr lang="en-IN" dirty="0"/>
          </a:p>
        </p:txBody>
      </p:sp>
    </p:spTree>
    <p:extLst>
      <p:ext uri="{BB962C8B-B14F-4D97-AF65-F5344CB8AC3E}">
        <p14:creationId xmlns:p14="http://schemas.microsoft.com/office/powerpoint/2010/main" xmlns="" val="339487402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sz="4800" b="1" dirty="0">
                <a:solidFill>
                  <a:srgbClr val="FF0000"/>
                </a:solidFill>
              </a:rPr>
              <a:t>Fluorescent Methods</a:t>
            </a:r>
            <a:endParaRPr lang="en-IN" sz="4800" b="1" dirty="0">
              <a:solidFill>
                <a:srgbClr val="FF0000"/>
              </a:solidFill>
            </a:endParaRPr>
          </a:p>
        </p:txBody>
      </p:sp>
      <p:pic>
        <p:nvPicPr>
          <p:cNvPr id="1638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60</a:t>
            </a:fld>
            <a:endParaRPr lang="en-IN" dirty="0"/>
          </a:p>
        </p:txBody>
      </p:sp>
    </p:spTree>
    <p:extLst>
      <p:ext uri="{BB962C8B-B14F-4D97-AF65-F5344CB8AC3E}">
        <p14:creationId xmlns:p14="http://schemas.microsoft.com/office/powerpoint/2010/main" xmlns="" val="108603119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sz="4800" b="1" dirty="0">
                <a:solidFill>
                  <a:srgbClr val="FF0000"/>
                </a:solidFill>
              </a:rPr>
              <a:t>Direct and Indirect Methods</a:t>
            </a:r>
            <a:endParaRPr lang="en-IN" sz="4800" b="1" dirty="0">
              <a:solidFill>
                <a:srgbClr val="FF0000"/>
              </a:solidFill>
            </a:endParaRPr>
          </a:p>
        </p:txBody>
      </p:sp>
      <p:pic>
        <p:nvPicPr>
          <p:cNvPr id="17411"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61</a:t>
            </a:fld>
            <a:endParaRPr lang="en-IN" dirty="0"/>
          </a:p>
        </p:txBody>
      </p:sp>
    </p:spTree>
    <p:extLst>
      <p:ext uri="{BB962C8B-B14F-4D97-AF65-F5344CB8AC3E}">
        <p14:creationId xmlns:p14="http://schemas.microsoft.com/office/powerpoint/2010/main" xmlns="" val="23476057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a:bodyPr>
          <a:lstStyle/>
          <a:p>
            <a:r>
              <a:rPr lang="en-US" sz="6600" b="1" dirty="0">
                <a:solidFill>
                  <a:srgbClr val="FF0000"/>
                </a:solidFill>
              </a:rPr>
              <a:t>Western Blot</a:t>
            </a:r>
            <a:endParaRPr lang="en-IN" sz="6600" b="1" dirty="0">
              <a:solidFill>
                <a:srgbClr val="FF0000"/>
              </a:solidFill>
            </a:endParaRPr>
          </a:p>
        </p:txBody>
      </p:sp>
      <p:sp>
        <p:nvSpPr>
          <p:cNvPr id="21507" name="Rectangle 3"/>
          <p:cNvSpPr>
            <a:spLocks noGrp="1" noChangeArrowheads="1"/>
          </p:cNvSpPr>
          <p:nvPr>
            <p:ph type="body" idx="1"/>
          </p:nvPr>
        </p:nvSpPr>
        <p:spPr/>
        <p:txBody>
          <a:bodyPr/>
          <a:lstStyle/>
          <a:p>
            <a:r>
              <a:rPr lang="en-IN" dirty="0"/>
              <a:t> </a:t>
            </a:r>
            <a:r>
              <a:rPr lang="en-IN" dirty="0" smtClean="0"/>
              <a:t>Western </a:t>
            </a:r>
            <a:r>
              <a:rPr lang="en-IN" dirty="0"/>
              <a:t>blot analysis can detect your protein of interest from a mixture of a great number of proteins.  Western blotting can give you information about the size of your protein (with comparison to a size marker or ladder in kDa), and also give you information on protein expression (with comparison to a control such as untreated sample or another cell type or tissue).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62</a:t>
            </a:fld>
            <a:endParaRPr lang="en-IN" dirty="0"/>
          </a:p>
        </p:txBody>
      </p:sp>
    </p:spTree>
    <p:extLst>
      <p:ext uri="{BB962C8B-B14F-4D97-AF65-F5344CB8AC3E}">
        <p14:creationId xmlns:p14="http://schemas.microsoft.com/office/powerpoint/2010/main" xmlns="" val="1674348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en-US" sz="5400" b="1" dirty="0" smtClean="0">
                <a:solidFill>
                  <a:srgbClr val="FF0000"/>
                </a:solidFill>
              </a:rPr>
              <a:t>Western Blot Test</a:t>
            </a:r>
            <a:endParaRPr lang="en-US" sz="5400" b="1" dirty="0">
              <a:solidFill>
                <a:srgbClr val="FF0000"/>
              </a:solidFill>
            </a:endParaRPr>
          </a:p>
        </p:txBody>
      </p:sp>
      <p:sp>
        <p:nvSpPr>
          <p:cNvPr id="22531" name="Rectangle 3"/>
          <p:cNvSpPr>
            <a:spLocks noGrp="1" noChangeArrowheads="1"/>
          </p:cNvSpPr>
          <p:nvPr>
            <p:ph type="body" idx="1"/>
          </p:nvPr>
        </p:nvSpPr>
        <p:spPr/>
        <p:txBody>
          <a:bodyPr>
            <a:normAutofit/>
          </a:bodyPr>
          <a:lstStyle/>
          <a:p>
            <a:r>
              <a:rPr lang="en-IN" sz="3600" dirty="0"/>
              <a:t>The method originated from the laboratory of George Stark at Stanford. The name </a:t>
            </a:r>
            <a:r>
              <a:rPr lang="en-IN" sz="3600" b="1" dirty="0">
                <a:solidFill>
                  <a:srgbClr val="FF0000"/>
                </a:solidFill>
              </a:rPr>
              <a:t>western blot </a:t>
            </a:r>
            <a:r>
              <a:rPr lang="en-IN" sz="3600" dirty="0"/>
              <a:t>was given to the technique by W. Neal </a:t>
            </a:r>
            <a:r>
              <a:rPr lang="en-IN" sz="3600" dirty="0" smtClean="0"/>
              <a:t>Burnette </a:t>
            </a:r>
            <a:r>
              <a:rPr lang="en-IN" sz="3600" dirty="0"/>
              <a:t>and is a play on the name Southern blot, a technique for DNA detection developed earlier by Edwin Southern. Detection of RNA is termed northern blotting. </a:t>
            </a:r>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63</a:t>
            </a:fld>
            <a:endParaRPr lang="en-IN" dirty="0"/>
          </a:p>
        </p:txBody>
      </p:sp>
    </p:spTree>
    <p:extLst>
      <p:ext uri="{BB962C8B-B14F-4D97-AF65-F5344CB8AC3E}">
        <p14:creationId xmlns:p14="http://schemas.microsoft.com/office/powerpoint/2010/main" xmlns="" val="327271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a:bodyPr>
          <a:lstStyle/>
          <a:p>
            <a:r>
              <a:rPr lang="en-US" sz="4800" b="1" dirty="0" smtClean="0">
                <a:solidFill>
                  <a:srgbClr val="FF0000"/>
                </a:solidFill>
              </a:rPr>
              <a:t>Appearance </a:t>
            </a:r>
            <a:r>
              <a:rPr lang="en-US" sz="4800" b="1" dirty="0">
                <a:solidFill>
                  <a:srgbClr val="FF0000"/>
                </a:solidFill>
              </a:rPr>
              <a:t>of test readings</a:t>
            </a:r>
            <a:endParaRPr lang="en-IN" sz="4800" b="1" dirty="0">
              <a:solidFill>
                <a:srgbClr val="FF0000"/>
              </a:solidFill>
            </a:endParaRPr>
          </a:p>
        </p:txBody>
      </p:sp>
      <p:pic>
        <p:nvPicPr>
          <p:cNvPr id="25603"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64</a:t>
            </a:fld>
            <a:endParaRPr lang="en-IN" dirty="0"/>
          </a:p>
        </p:txBody>
      </p:sp>
    </p:spTree>
    <p:extLst>
      <p:ext uri="{BB962C8B-B14F-4D97-AF65-F5344CB8AC3E}">
        <p14:creationId xmlns:p14="http://schemas.microsoft.com/office/powerpoint/2010/main" xmlns="" val="15544800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868958"/>
          </a:xfrm>
        </p:spPr>
        <p:txBody>
          <a:bodyPr>
            <a:noAutofit/>
          </a:bodyPr>
          <a:lstStyle/>
          <a:p>
            <a:r>
              <a:rPr lang="en-US" sz="5400" b="1" dirty="0" smtClean="0">
                <a:solidFill>
                  <a:srgbClr val="FF0000"/>
                </a:solidFill>
              </a:rPr>
              <a:t>Flowcytometry </a:t>
            </a:r>
            <a:r>
              <a:rPr lang="en-US" sz="5400" b="1" dirty="0">
                <a:solidFill>
                  <a:srgbClr val="FF0000"/>
                </a:solidFill>
              </a:rPr>
              <a:t/>
            </a:r>
            <a:br>
              <a:rPr lang="en-US" sz="5400" b="1" dirty="0">
                <a:solidFill>
                  <a:srgbClr val="FF0000"/>
                </a:solidFill>
              </a:rPr>
            </a:br>
            <a:endParaRPr lang="en-IN" sz="5400" b="1" dirty="0">
              <a:solidFill>
                <a:srgbClr val="FF0000"/>
              </a:solidFill>
            </a:endParaRPr>
          </a:p>
        </p:txBody>
      </p:sp>
      <p:sp>
        <p:nvSpPr>
          <p:cNvPr id="4" name="Content Placeholder 3"/>
          <p:cNvSpPr>
            <a:spLocks noGrp="1"/>
          </p:cNvSpPr>
          <p:nvPr>
            <p:ph idx="1"/>
          </p:nvPr>
        </p:nvSpPr>
        <p:spPr>
          <a:xfrm>
            <a:off x="457200" y="1600200"/>
            <a:ext cx="8229600" cy="4524315"/>
          </a:xfrm>
          <a:prstGeom prst="rect">
            <a:avLst/>
          </a:prstGeom>
        </p:spPr>
        <p:txBody>
          <a:bodyPr wrap="square">
            <a:spAutoFit/>
          </a:bodyPr>
          <a:lstStyle/>
          <a:p>
            <a:r>
              <a:rPr lang="en-US" sz="4000" dirty="0"/>
              <a:t>FACS- </a:t>
            </a:r>
            <a:r>
              <a:rPr lang="en-US" sz="4000" dirty="0" smtClean="0"/>
              <a:t>fluorescence-activated </a:t>
            </a:r>
            <a:r>
              <a:rPr lang="en-US" sz="4000" dirty="0"/>
              <a:t>cell </a:t>
            </a:r>
            <a:r>
              <a:rPr lang="en-US" sz="4000" dirty="0" smtClean="0"/>
              <a:t>sorter Analyze </a:t>
            </a:r>
            <a:r>
              <a:rPr lang="en-US" sz="4000" dirty="0"/>
              <a:t>cell </a:t>
            </a:r>
            <a:r>
              <a:rPr lang="en-US" sz="4000" dirty="0" smtClean="0"/>
              <a:t>populations </a:t>
            </a:r>
            <a:endParaRPr lang="en-US" sz="4000" dirty="0"/>
          </a:p>
          <a:p>
            <a:r>
              <a:rPr lang="en-US" sz="4000" dirty="0"/>
              <a:t>Sort cells with different features into </a:t>
            </a:r>
            <a:r>
              <a:rPr lang="en-US" sz="4000" dirty="0" smtClean="0"/>
              <a:t>different containers </a:t>
            </a:r>
            <a:r>
              <a:rPr lang="en-US" sz="4000" dirty="0"/>
              <a:t>(e.g., T and B cells; cells </a:t>
            </a:r>
            <a:r>
              <a:rPr lang="en-US" sz="4000" dirty="0" smtClean="0"/>
              <a:t>that are </a:t>
            </a:r>
            <a:r>
              <a:rPr lang="en-US" sz="4000" dirty="0"/>
              <a:t>producing a cell-surface </a:t>
            </a:r>
            <a:r>
              <a:rPr lang="en-US" sz="4000" dirty="0" smtClean="0"/>
              <a:t>marker from </a:t>
            </a:r>
            <a:r>
              <a:rPr lang="en-US" sz="4000" dirty="0"/>
              <a:t>those that are not)</a:t>
            </a:r>
          </a:p>
        </p:txBody>
      </p:sp>
      <p:sp>
        <p:nvSpPr>
          <p:cNvPr id="3" name="Footer Placeholder 2"/>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65</a:t>
            </a:fld>
            <a:endParaRPr lang="en-IN" dirty="0"/>
          </a:p>
        </p:txBody>
      </p:sp>
    </p:spTree>
    <p:extLst>
      <p:ext uri="{BB962C8B-B14F-4D97-AF65-F5344CB8AC3E}">
        <p14:creationId xmlns:p14="http://schemas.microsoft.com/office/powerpoint/2010/main" xmlns="" val="330815140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WINDOWS\DESKTOP\My Documents\ucsc immunology\CH06-J~1.ZIP\CH06-JPEG\F06-16.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9550" y="101600"/>
            <a:ext cx="6184900" cy="665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66</a:t>
            </a:fld>
            <a:endParaRPr lang="en-IN" dirty="0"/>
          </a:p>
        </p:txBody>
      </p:sp>
    </p:spTree>
    <p:extLst>
      <p:ext uri="{BB962C8B-B14F-4D97-AF65-F5344CB8AC3E}">
        <p14:creationId xmlns:p14="http://schemas.microsoft.com/office/powerpoint/2010/main" xmlns="" val="33942005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940966"/>
          </a:xfrm>
        </p:spPr>
        <p:txBody>
          <a:bodyPr>
            <a:noAutofit/>
          </a:bodyPr>
          <a:lstStyle/>
          <a:p>
            <a:r>
              <a:rPr lang="en-US" sz="4800" b="1" dirty="0">
                <a:solidFill>
                  <a:srgbClr val="FF0000"/>
                </a:solidFill>
              </a:rPr>
              <a:t>Uses for flow cytometry</a:t>
            </a:r>
            <a:br>
              <a:rPr lang="en-US" sz="4800" b="1" dirty="0">
                <a:solidFill>
                  <a:srgbClr val="FF0000"/>
                </a:solidFill>
              </a:rPr>
            </a:br>
            <a:endParaRPr lang="en-IN" sz="4800" b="1" dirty="0">
              <a:solidFill>
                <a:srgbClr val="FF0000"/>
              </a:solidFill>
            </a:endParaRPr>
          </a:p>
        </p:txBody>
      </p:sp>
      <p:sp>
        <p:nvSpPr>
          <p:cNvPr id="3" name="Content Placeholder 2"/>
          <p:cNvSpPr>
            <a:spLocks noGrp="1"/>
          </p:cNvSpPr>
          <p:nvPr>
            <p:ph idx="1"/>
          </p:nvPr>
        </p:nvSpPr>
        <p:spPr>
          <a:xfrm>
            <a:off x="457200" y="1340768"/>
            <a:ext cx="8229600" cy="4785395"/>
          </a:xfrm>
        </p:spPr>
        <p:txBody>
          <a:bodyPr>
            <a:normAutofit fontScale="92500"/>
          </a:bodyPr>
          <a:lstStyle/>
          <a:p>
            <a:r>
              <a:rPr lang="en-US" sz="4000" dirty="0"/>
              <a:t>Percentage of a total population of </a:t>
            </a:r>
            <a:r>
              <a:rPr lang="en-US" sz="4000" dirty="0" smtClean="0"/>
              <a:t>cells</a:t>
            </a:r>
            <a:endParaRPr lang="en-US" sz="4000" dirty="0"/>
          </a:p>
          <a:p>
            <a:r>
              <a:rPr lang="en-US" sz="4000" dirty="0"/>
              <a:t>Measuring antigen density within a </a:t>
            </a:r>
            <a:r>
              <a:rPr lang="en-US" sz="4000" dirty="0" smtClean="0"/>
              <a:t>population of cells </a:t>
            </a:r>
            <a:endParaRPr lang="en-US" sz="4000" dirty="0"/>
          </a:p>
          <a:p>
            <a:r>
              <a:rPr lang="en-US" sz="4000" dirty="0"/>
              <a:t>Multiple antibodies can be used to assess </a:t>
            </a:r>
            <a:r>
              <a:rPr lang="en-US" sz="4000" dirty="0" smtClean="0"/>
              <a:t>several cell </a:t>
            </a:r>
            <a:r>
              <a:rPr lang="en-US" sz="4000" dirty="0"/>
              <a:t>surface antigens </a:t>
            </a:r>
            <a:r>
              <a:rPr lang="en-US" sz="4000" dirty="0" smtClean="0"/>
              <a:t>simultaneously</a:t>
            </a:r>
            <a:endParaRPr lang="en-US" sz="4000" dirty="0"/>
          </a:p>
          <a:p>
            <a:r>
              <a:rPr lang="en-US" sz="4000" dirty="0"/>
              <a:t>Clinical analysis (tumor characterization)</a:t>
            </a:r>
          </a:p>
          <a:p>
            <a:endParaRPr lang="en-IN" sz="3600" dirty="0"/>
          </a:p>
        </p:txBody>
      </p:sp>
      <p:sp>
        <p:nvSpPr>
          <p:cNvPr id="4" name="Footer Placeholder 3"/>
          <p:cNvSpPr>
            <a:spLocks noGrp="1"/>
          </p:cNvSpPr>
          <p:nvPr>
            <p:ph type="ftr" sz="quarter" idx="11"/>
          </p:nvPr>
        </p:nvSpPr>
        <p:spPr/>
        <p:txBody>
          <a:bodyPr/>
          <a:lstStyle/>
          <a:p>
            <a:r>
              <a:rPr lang="en-IN" smtClean="0"/>
              <a:t>Dr.T.V.Rao MD</a:t>
            </a:r>
            <a:endParaRPr lang="en-IN" dirty="0"/>
          </a:p>
        </p:txBody>
      </p:sp>
      <p:sp>
        <p:nvSpPr>
          <p:cNvPr id="5" name="Slide Number Placeholder 4"/>
          <p:cNvSpPr>
            <a:spLocks noGrp="1"/>
          </p:cNvSpPr>
          <p:nvPr>
            <p:ph type="sldNum" sz="quarter" idx="12"/>
          </p:nvPr>
        </p:nvSpPr>
        <p:spPr/>
        <p:txBody>
          <a:bodyPr/>
          <a:lstStyle/>
          <a:p>
            <a:fld id="{A8B34FDA-8676-4B42-AF1F-262FC450DB00}" type="slidenum">
              <a:rPr lang="en-IN" smtClean="0"/>
              <a:pPr/>
              <a:t>67</a:t>
            </a:fld>
            <a:endParaRPr lang="en-IN" dirty="0"/>
          </a:p>
        </p:txBody>
      </p:sp>
    </p:spTree>
    <p:extLst>
      <p:ext uri="{BB962C8B-B14F-4D97-AF65-F5344CB8AC3E}">
        <p14:creationId xmlns:p14="http://schemas.microsoft.com/office/powerpoint/2010/main" xmlns="" val="253062026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r>
              <a:rPr lang="en-US" sz="5400" b="1" dirty="0">
                <a:solidFill>
                  <a:srgbClr val="FF0000"/>
                </a:solidFill>
              </a:rPr>
              <a:t>Chemiluminescence's</a:t>
            </a:r>
          </a:p>
        </p:txBody>
      </p:sp>
      <p:sp>
        <p:nvSpPr>
          <p:cNvPr id="61443" name="Rectangle 3"/>
          <p:cNvSpPr>
            <a:spLocks noGrp="1" noChangeArrowheads="1"/>
          </p:cNvSpPr>
          <p:nvPr>
            <p:ph type="body" idx="1"/>
          </p:nvPr>
        </p:nvSpPr>
        <p:spPr/>
        <p:txBody>
          <a:bodyPr>
            <a:noAutofit/>
          </a:bodyPr>
          <a:lstStyle/>
          <a:p>
            <a:pPr>
              <a:lnSpc>
                <a:spcPct val="90000"/>
              </a:lnSpc>
            </a:pPr>
            <a:r>
              <a:rPr lang="en-US" dirty="0"/>
              <a:t>Chemiluminescence's  Chemical reaction emitting  energy in the form of light</a:t>
            </a:r>
          </a:p>
          <a:p>
            <a:pPr>
              <a:lnSpc>
                <a:spcPct val="90000"/>
              </a:lnSpc>
            </a:pPr>
            <a:r>
              <a:rPr lang="en-US" dirty="0"/>
              <a:t>Chemilumiscence  - Luminol  or acridinium esters causes signal in the process of antigen antibody reaction</a:t>
            </a:r>
          </a:p>
          <a:p>
            <a:pPr>
              <a:lnSpc>
                <a:spcPct val="90000"/>
              </a:lnSpc>
            </a:pPr>
            <a:r>
              <a:rPr lang="en-US" dirty="0"/>
              <a:t>Signal can be amplified, measured, and the concentration of the analyses sample</a:t>
            </a:r>
          </a:p>
          <a:p>
            <a:pPr>
              <a:lnSpc>
                <a:spcPct val="90000"/>
              </a:lnSpc>
            </a:pPr>
            <a:r>
              <a:rPr lang="en-US" dirty="0"/>
              <a:t>Uses the automated methods.</a:t>
            </a:r>
          </a:p>
          <a:p>
            <a:pPr>
              <a:lnSpc>
                <a:spcPct val="90000"/>
              </a:lnSpc>
            </a:pPr>
            <a:r>
              <a:rPr lang="en-US" dirty="0"/>
              <a:t>Increasingly used where the volume of work is large</a:t>
            </a:r>
            <a:endParaRPr lang="en-IN"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68</a:t>
            </a:fld>
            <a:endParaRPr lang="en-IN" dirty="0"/>
          </a:p>
        </p:txBody>
      </p:sp>
    </p:spTree>
    <p:extLst>
      <p:ext uri="{BB962C8B-B14F-4D97-AF65-F5344CB8AC3E}">
        <p14:creationId xmlns:p14="http://schemas.microsoft.com/office/powerpoint/2010/main" xmlns="" val="32215899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Autofit/>
          </a:bodyPr>
          <a:lstStyle/>
          <a:p>
            <a:r>
              <a:rPr lang="en-US" sz="4800" b="1" dirty="0">
                <a:solidFill>
                  <a:srgbClr val="FF0000"/>
                </a:solidFill>
              </a:rPr>
              <a:t>Chemiluminescence's Immuno Assay</a:t>
            </a:r>
            <a:endParaRPr lang="en-IN" sz="4800" b="1" dirty="0">
              <a:solidFill>
                <a:srgbClr val="FF0000"/>
              </a:solidFill>
            </a:endParaRPr>
          </a:p>
        </p:txBody>
      </p:sp>
      <p:pic>
        <p:nvPicPr>
          <p:cNvPr id="3686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69</a:t>
            </a:fld>
            <a:endParaRPr lang="en-IN" dirty="0"/>
          </a:p>
        </p:txBody>
      </p:sp>
    </p:spTree>
    <p:extLst>
      <p:ext uri="{BB962C8B-B14F-4D97-AF65-F5344CB8AC3E}">
        <p14:creationId xmlns:p14="http://schemas.microsoft.com/office/powerpoint/2010/main" xmlns="" val="3205041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pPr eaLnBrk="1" hangingPunct="1"/>
            <a:r>
              <a:rPr lang="en-US" altLang="en-US" sz="5400" b="1" dirty="0" smtClean="0">
                <a:solidFill>
                  <a:srgbClr val="FF0000"/>
                </a:solidFill>
              </a:rPr>
              <a:t>Introduction:</a:t>
            </a:r>
          </a:p>
        </p:txBody>
      </p:sp>
      <p:sp>
        <p:nvSpPr>
          <p:cNvPr id="4099" name="Rectangle 3"/>
          <p:cNvSpPr>
            <a:spLocks noGrp="1" noChangeArrowheads="1"/>
          </p:cNvSpPr>
          <p:nvPr>
            <p:ph type="body" idx="1"/>
          </p:nvPr>
        </p:nvSpPr>
        <p:spPr>
          <a:xfrm>
            <a:off x="381000" y="1447800"/>
            <a:ext cx="8458200" cy="4876800"/>
          </a:xfrm>
        </p:spPr>
        <p:txBody>
          <a:bodyPr/>
          <a:lstStyle/>
          <a:p>
            <a:pPr eaLnBrk="1" hangingPunct="1">
              <a:lnSpc>
                <a:spcPct val="90000"/>
              </a:lnSpc>
            </a:pPr>
            <a:r>
              <a:rPr lang="en-US" altLang="en-US" sz="2800" smtClean="0"/>
              <a:t>The complement fixation test (CFT) was extensively used in syphilis serology after being introduced by Wasserman in 1909. </a:t>
            </a:r>
          </a:p>
          <a:p>
            <a:pPr eaLnBrk="1" hangingPunct="1">
              <a:lnSpc>
                <a:spcPct val="90000"/>
              </a:lnSpc>
            </a:pPr>
            <a:r>
              <a:rPr lang="en-US" altLang="en-US" sz="2800" smtClean="0"/>
              <a:t>Complement is a protein (globulin) present in normal serum.</a:t>
            </a:r>
          </a:p>
          <a:p>
            <a:pPr eaLnBrk="1" hangingPunct="1">
              <a:lnSpc>
                <a:spcPct val="90000"/>
              </a:lnSpc>
            </a:pPr>
            <a:r>
              <a:rPr lang="en-US" altLang="en-US" sz="2800" smtClean="0"/>
              <a:t> Whole complement system is made up of nine components: C1 to C9 </a:t>
            </a:r>
          </a:p>
          <a:p>
            <a:pPr eaLnBrk="1" hangingPunct="1">
              <a:lnSpc>
                <a:spcPct val="90000"/>
              </a:lnSpc>
            </a:pPr>
            <a:r>
              <a:rPr lang="en-US" altLang="en-US" sz="2800" smtClean="0"/>
              <a:t>Complement proteins are heat labile and are destroyed by heating at 56°C for 20 – 30 minutes. </a:t>
            </a:r>
          </a:p>
          <a:p>
            <a:pPr eaLnBrk="1" hangingPunct="1">
              <a:lnSpc>
                <a:spcPct val="90000"/>
              </a:lnSpc>
            </a:pPr>
            <a:r>
              <a:rPr lang="en-US" altLang="en-US" sz="2800" smtClean="0"/>
              <a:t>Complement binds to Ag-Ab complex</a:t>
            </a:r>
          </a:p>
          <a:p>
            <a:pPr eaLnBrk="1" hangingPunct="1">
              <a:lnSpc>
                <a:spcPct val="90000"/>
              </a:lnSpc>
            </a:pPr>
            <a:r>
              <a:rPr lang="en-US" altLang="en-US" sz="2800" smtClean="0"/>
              <a:t>When the Ag is an RBC it causes lysis of RBC’s.</a:t>
            </a:r>
          </a:p>
        </p:txBody>
      </p:sp>
    </p:spTree>
    <p:extLst>
      <p:ext uri="{BB962C8B-B14F-4D97-AF65-F5344CB8AC3E}">
        <p14:creationId xmlns:p14="http://schemas.microsoft.com/office/powerpoint/2010/main" xmlns="" val="85220343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r>
              <a:rPr lang="en-US" b="1" dirty="0">
                <a:solidFill>
                  <a:srgbClr val="FF0000"/>
                </a:solidFill>
              </a:rPr>
              <a:t>Immunochromatographic Tests</a:t>
            </a:r>
            <a:endParaRPr lang="en-IN" b="1" dirty="0">
              <a:solidFill>
                <a:srgbClr val="FF0000"/>
              </a:solidFill>
            </a:endParaRPr>
          </a:p>
        </p:txBody>
      </p:sp>
      <p:sp>
        <p:nvSpPr>
          <p:cNvPr id="62467" name="Rectangle 3"/>
          <p:cNvSpPr>
            <a:spLocks noGrp="1" noChangeArrowheads="1"/>
          </p:cNvSpPr>
          <p:nvPr>
            <p:ph type="body" idx="1"/>
          </p:nvPr>
        </p:nvSpPr>
        <p:spPr>
          <a:xfrm>
            <a:off x="467544" y="1556792"/>
            <a:ext cx="8229600" cy="4525963"/>
          </a:xfrm>
        </p:spPr>
        <p:txBody>
          <a:bodyPr>
            <a:noAutofit/>
          </a:bodyPr>
          <a:lstStyle/>
          <a:p>
            <a:pPr>
              <a:lnSpc>
                <a:spcPct val="90000"/>
              </a:lnSpc>
            </a:pPr>
            <a:r>
              <a:rPr lang="en-US" sz="3600" dirty="0"/>
              <a:t>One step in diagnosing</a:t>
            </a:r>
          </a:p>
          <a:p>
            <a:pPr>
              <a:lnSpc>
                <a:spcPct val="90000"/>
              </a:lnSpc>
            </a:pPr>
            <a:r>
              <a:rPr lang="en-US" sz="3600" dirty="0"/>
              <a:t>Simple Economical.</a:t>
            </a:r>
          </a:p>
          <a:p>
            <a:pPr>
              <a:lnSpc>
                <a:spcPct val="90000"/>
              </a:lnSpc>
            </a:pPr>
            <a:r>
              <a:rPr lang="en-US" sz="3600" dirty="0"/>
              <a:t>Reliable</a:t>
            </a:r>
          </a:p>
          <a:p>
            <a:pPr>
              <a:lnSpc>
                <a:spcPct val="90000"/>
              </a:lnSpc>
            </a:pPr>
            <a:r>
              <a:rPr lang="en-US" sz="3600" dirty="0"/>
              <a:t>Eg HbsAg </a:t>
            </a:r>
          </a:p>
          <a:p>
            <a:pPr>
              <a:lnSpc>
                <a:spcPct val="90000"/>
              </a:lnSpc>
              <a:buFontTx/>
              <a:buNone/>
            </a:pPr>
            <a:r>
              <a:rPr lang="en-US" sz="3600" dirty="0"/>
              <a:t>      A small cassette system containing a membrane impregnated with antiHbsAg antibody colloidal gold dye conjugate </a:t>
            </a:r>
          </a:p>
          <a:p>
            <a:pPr>
              <a:lnSpc>
                <a:spcPct val="90000"/>
              </a:lnSpc>
              <a:buFontTx/>
              <a:buNone/>
            </a:pPr>
            <a:r>
              <a:rPr lang="en-US" sz="3600" dirty="0"/>
              <a:t>The membrane is exposed at three windows on the cassette</a:t>
            </a:r>
            <a:endParaRPr lang="en-IN" sz="3600" dirty="0"/>
          </a:p>
        </p:txBody>
      </p:sp>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70</a:t>
            </a:fld>
            <a:endParaRPr lang="en-IN" dirty="0"/>
          </a:p>
        </p:txBody>
      </p:sp>
    </p:spTree>
    <p:extLst>
      <p:ext uri="{BB962C8B-B14F-4D97-AF65-F5344CB8AC3E}">
        <p14:creationId xmlns:p14="http://schemas.microsoft.com/office/powerpoint/2010/main" xmlns="" val="20309159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r>
              <a:rPr lang="en-US" sz="4800" b="1" dirty="0">
                <a:solidFill>
                  <a:srgbClr val="FF0000"/>
                </a:solidFill>
              </a:rPr>
              <a:t>Immunochromatographic Tests</a:t>
            </a:r>
            <a:endParaRPr lang="en-IN" sz="4800" b="1" dirty="0">
              <a:solidFill>
                <a:srgbClr val="FF0000"/>
              </a:solidFill>
            </a:endParaRPr>
          </a:p>
        </p:txBody>
      </p:sp>
      <p:pic>
        <p:nvPicPr>
          <p:cNvPr id="47107" name="Picture 3"/>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r>
              <a:rPr lang="en-IN" smtClean="0"/>
              <a:t>Dr.T.V.Rao MD</a:t>
            </a:r>
            <a:endParaRPr lang="en-IN" dirty="0"/>
          </a:p>
        </p:txBody>
      </p:sp>
      <p:sp>
        <p:nvSpPr>
          <p:cNvPr id="3" name="Slide Number Placeholder 2"/>
          <p:cNvSpPr>
            <a:spLocks noGrp="1"/>
          </p:cNvSpPr>
          <p:nvPr>
            <p:ph type="sldNum" sz="quarter" idx="12"/>
          </p:nvPr>
        </p:nvSpPr>
        <p:spPr/>
        <p:txBody>
          <a:bodyPr/>
          <a:lstStyle/>
          <a:p>
            <a:fld id="{A8B34FDA-8676-4B42-AF1F-262FC450DB00}" type="slidenum">
              <a:rPr lang="en-IN" smtClean="0"/>
              <a:pPr/>
              <a:t>71</a:t>
            </a:fld>
            <a:endParaRPr lang="en-IN" dirty="0"/>
          </a:p>
        </p:txBody>
      </p:sp>
    </p:spTree>
    <p:extLst>
      <p:ext uri="{BB962C8B-B14F-4D97-AF65-F5344CB8AC3E}">
        <p14:creationId xmlns:p14="http://schemas.microsoft.com/office/powerpoint/2010/main" xmlns="" val="346862133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4"/>
          <p:cNvSpPr>
            <a:spLocks noGrp="1" noChangeArrowheads="1"/>
          </p:cNvSpPr>
          <p:nvPr>
            <p:ph type="title"/>
          </p:nvPr>
        </p:nvSpPr>
        <p:spPr/>
        <p:txBody>
          <a:bodyPr>
            <a:normAutofit/>
          </a:bodyPr>
          <a:lstStyle/>
          <a:p>
            <a:r>
              <a:rPr lang="en-US" sz="4800" b="1" dirty="0">
                <a:solidFill>
                  <a:srgbClr val="FF0000"/>
                </a:solidFill>
              </a:rPr>
              <a:t>Immunochromatographic Tests</a:t>
            </a:r>
            <a:endParaRPr lang="en-US" sz="4800" dirty="0"/>
          </a:p>
        </p:txBody>
      </p:sp>
      <p:sp>
        <p:nvSpPr>
          <p:cNvPr id="37893" name="Rectangle 5"/>
          <p:cNvSpPr>
            <a:spLocks noGrp="1" noChangeArrowheads="1"/>
          </p:cNvSpPr>
          <p:nvPr>
            <p:ph type="body" sz="half" idx="1"/>
          </p:nvPr>
        </p:nvSpPr>
        <p:spPr/>
        <p:txBody>
          <a:bodyPr>
            <a:noAutofit/>
          </a:bodyPr>
          <a:lstStyle/>
          <a:p>
            <a:r>
              <a:rPr lang="en-US" sz="4400" dirty="0"/>
              <a:t>A colored band appears at the second window</a:t>
            </a:r>
          </a:p>
          <a:p>
            <a:r>
              <a:rPr lang="en-US" sz="4400" dirty="0"/>
              <a:t>Control also can be recorded</a:t>
            </a:r>
            <a:endParaRPr lang="en-IN" sz="4400" dirty="0"/>
          </a:p>
        </p:txBody>
      </p:sp>
      <p:pic>
        <p:nvPicPr>
          <p:cNvPr id="37894" name="Picture 6"/>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p:pic>
      <p:sp>
        <p:nvSpPr>
          <p:cNvPr id="2" name="Footer Placeholder 1"/>
          <p:cNvSpPr>
            <a:spLocks noGrp="1"/>
          </p:cNvSpPr>
          <p:nvPr>
            <p:ph type="ftr" sz="quarter" idx="11"/>
          </p:nvPr>
        </p:nvSpPr>
        <p:spPr/>
        <p:txBody>
          <a:bodyPr/>
          <a:lstStyle/>
          <a:p>
            <a:pPr>
              <a:defRPr/>
            </a:pPr>
            <a:r>
              <a:rPr lang="en-IN" smtClean="0"/>
              <a:t>Dr.T.V.Rao MD</a:t>
            </a:r>
            <a:endParaRPr lang="en-IN" dirty="0"/>
          </a:p>
        </p:txBody>
      </p:sp>
      <p:sp>
        <p:nvSpPr>
          <p:cNvPr id="3" name="Slide Number Placeholder 2"/>
          <p:cNvSpPr>
            <a:spLocks noGrp="1"/>
          </p:cNvSpPr>
          <p:nvPr>
            <p:ph type="sldNum" sz="quarter" idx="12"/>
          </p:nvPr>
        </p:nvSpPr>
        <p:spPr/>
        <p:txBody>
          <a:bodyPr/>
          <a:lstStyle/>
          <a:p>
            <a:pPr>
              <a:defRPr/>
            </a:pPr>
            <a:fld id="{A3A8BDC3-9D10-404F-A947-DF954F01C608}" type="slidenum">
              <a:rPr lang="en-IN" smtClean="0"/>
              <a:pPr>
                <a:defRPr/>
              </a:pPr>
              <a:t>72</a:t>
            </a:fld>
            <a:endParaRPr lang="en-IN" dirty="0"/>
          </a:p>
        </p:txBody>
      </p:sp>
    </p:spTree>
    <p:extLst>
      <p:ext uri="{BB962C8B-B14F-4D97-AF65-F5344CB8AC3E}">
        <p14:creationId xmlns:p14="http://schemas.microsoft.com/office/powerpoint/2010/main" xmlns="" val="7360102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p:nvPr>
        </p:nvSpPr>
        <p:spPr/>
        <p:txBody>
          <a:bodyPr>
            <a:normAutofit/>
          </a:bodyPr>
          <a:lstStyle/>
          <a:p>
            <a:pPr eaLnBrk="1" hangingPunct="1"/>
            <a:r>
              <a:rPr lang="en-US" sz="5400" b="1" dirty="0" smtClean="0">
                <a:solidFill>
                  <a:srgbClr val="FF0000"/>
                </a:solidFill>
              </a:rPr>
              <a:t>Also called as Dot Methods</a:t>
            </a:r>
            <a:endParaRPr lang="en-IN" sz="5400" b="1" dirty="0" smtClean="0">
              <a:solidFill>
                <a:srgbClr val="FF0000"/>
              </a:solidFill>
            </a:endParaRPr>
          </a:p>
        </p:txBody>
      </p:sp>
      <p:pic>
        <p:nvPicPr>
          <p:cNvPr id="44035" name="Picture 5"/>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p:pic>
      <p:sp>
        <p:nvSpPr>
          <p:cNvPr id="44036" name="Rectangle 6"/>
          <p:cNvSpPr>
            <a:spLocks noGrp="1" noChangeArrowheads="1"/>
          </p:cNvSpPr>
          <p:nvPr>
            <p:ph type="body" sz="half" idx="2"/>
          </p:nvPr>
        </p:nvSpPr>
        <p:spPr/>
        <p:txBody>
          <a:bodyPr/>
          <a:lstStyle/>
          <a:p>
            <a:pPr eaLnBrk="1" hangingPunct="1"/>
            <a:r>
              <a:rPr lang="en-US" sz="2400" b="1" dirty="0" smtClean="0">
                <a:solidFill>
                  <a:srgbClr val="FF0000"/>
                </a:solidFill>
              </a:rPr>
              <a:t>The tests can be done by paramedical staff, as they are simple to read</a:t>
            </a:r>
          </a:p>
          <a:p>
            <a:pPr eaLnBrk="1" hangingPunct="1"/>
            <a:r>
              <a:rPr lang="en-US" sz="2800" dirty="0" smtClean="0"/>
              <a:t>Helps in emergency rooms.</a:t>
            </a:r>
          </a:p>
          <a:p>
            <a:pPr eaLnBrk="1" hangingPunct="1"/>
            <a:r>
              <a:rPr lang="en-US" sz="2800" dirty="0" smtClean="0"/>
              <a:t>The results are available within few minutes</a:t>
            </a:r>
          </a:p>
          <a:p>
            <a:pPr eaLnBrk="1" hangingPunct="1"/>
            <a:r>
              <a:rPr lang="en-US" sz="2800" dirty="0" smtClean="0"/>
              <a:t>The HIV and HBV infections can be done at the earliest</a:t>
            </a:r>
            <a:endParaRPr lang="en-IN" sz="2800" dirty="0" smtClean="0"/>
          </a:p>
        </p:txBody>
      </p:sp>
      <p:sp>
        <p:nvSpPr>
          <p:cNvPr id="2" name="Footer Placeholder 1"/>
          <p:cNvSpPr>
            <a:spLocks noGrp="1"/>
          </p:cNvSpPr>
          <p:nvPr>
            <p:ph type="ftr" sz="quarter" idx="11"/>
          </p:nvPr>
        </p:nvSpPr>
        <p:spPr/>
        <p:txBody>
          <a:bodyPr/>
          <a:lstStyle/>
          <a:p>
            <a:pPr>
              <a:defRPr/>
            </a:pPr>
            <a:r>
              <a:rPr lang="en-IN" smtClean="0"/>
              <a:t>Dr.T.V.Rao MD</a:t>
            </a:r>
            <a:endParaRPr lang="en-IN" dirty="0"/>
          </a:p>
        </p:txBody>
      </p:sp>
      <p:sp>
        <p:nvSpPr>
          <p:cNvPr id="3" name="Slide Number Placeholder 2"/>
          <p:cNvSpPr>
            <a:spLocks noGrp="1"/>
          </p:cNvSpPr>
          <p:nvPr>
            <p:ph type="sldNum" sz="quarter" idx="12"/>
          </p:nvPr>
        </p:nvSpPr>
        <p:spPr/>
        <p:txBody>
          <a:bodyPr/>
          <a:lstStyle/>
          <a:p>
            <a:pPr>
              <a:defRPr/>
            </a:pPr>
            <a:fld id="{FAB58797-DC62-4008-A1C4-E544BA4C462A}" type="slidenum">
              <a:rPr lang="en-IN" smtClean="0"/>
              <a:pPr>
                <a:defRPr/>
              </a:pPr>
              <a:t>73</a:t>
            </a:fld>
            <a:endParaRPr lang="en-IN" dirty="0"/>
          </a:p>
        </p:txBody>
      </p:sp>
    </p:spTree>
    <p:extLst>
      <p:ext uri="{BB962C8B-B14F-4D97-AF65-F5344CB8AC3E}">
        <p14:creationId xmlns:p14="http://schemas.microsoft.com/office/powerpoint/2010/main" xmlns="" val="127681484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IN"/>
          </a:p>
        </p:txBody>
      </p:sp>
      <p:sp>
        <p:nvSpPr>
          <p:cNvPr id="8" name="Content Placeholder 7"/>
          <p:cNvSpPr>
            <a:spLocks noGrp="1"/>
          </p:cNvSpPr>
          <p:nvPr>
            <p:ph idx="1"/>
          </p:nvPr>
        </p:nvSpPr>
        <p:spPr/>
        <p:txBody>
          <a:bodyPr/>
          <a:lstStyle/>
          <a:p>
            <a:endParaRPr lang="en-IN" dirty="0" smtClean="0"/>
          </a:p>
          <a:p>
            <a:pPr algn="ctr"/>
            <a:r>
              <a:rPr lang="en-IN" sz="3600" b="1" smtClean="0">
                <a:solidFill>
                  <a:srgbClr val="00B050"/>
                </a:solidFill>
              </a:rPr>
              <a:t>Programme Created </a:t>
            </a:r>
            <a:r>
              <a:rPr lang="en-IN" sz="3600" b="1" dirty="0" smtClean="0">
                <a:solidFill>
                  <a:srgbClr val="00B050"/>
                </a:solidFill>
              </a:rPr>
              <a:t>by Dr.T.V.Rao MD for Medical and Paramedical Students in the Developing world </a:t>
            </a:r>
          </a:p>
          <a:p>
            <a:pPr algn="ctr"/>
            <a:r>
              <a:rPr lang="en-IN" dirty="0" smtClean="0"/>
              <a:t>Email</a:t>
            </a:r>
          </a:p>
          <a:p>
            <a:pPr algn="ctr"/>
            <a:r>
              <a:rPr lang="en-IN" dirty="0" smtClean="0">
                <a:solidFill>
                  <a:srgbClr val="FF0000"/>
                </a:solidFill>
              </a:rPr>
              <a:t>doctortvrao@gmail.com</a:t>
            </a:r>
            <a:endParaRPr lang="en-IN" dirty="0">
              <a:solidFill>
                <a:srgbClr val="FF0000"/>
              </a:solidFill>
            </a:endParaRPr>
          </a:p>
        </p:txBody>
      </p:sp>
      <p:sp>
        <p:nvSpPr>
          <p:cNvPr id="5" name="Footer Placeholder 4"/>
          <p:cNvSpPr>
            <a:spLocks noGrp="1"/>
          </p:cNvSpPr>
          <p:nvPr>
            <p:ph type="ftr" sz="quarter" idx="11"/>
          </p:nvPr>
        </p:nvSpPr>
        <p:spPr/>
        <p:txBody>
          <a:bodyPr/>
          <a:lstStyle/>
          <a:p>
            <a:pPr>
              <a:defRPr/>
            </a:pPr>
            <a:r>
              <a:rPr lang="en-IN" smtClean="0"/>
              <a:t>Dr.T.V.Rao MD</a:t>
            </a:r>
            <a:endParaRPr lang="en-IN" dirty="0"/>
          </a:p>
        </p:txBody>
      </p:sp>
      <p:sp>
        <p:nvSpPr>
          <p:cNvPr id="6" name="Slide Number Placeholder 5"/>
          <p:cNvSpPr>
            <a:spLocks noGrp="1"/>
          </p:cNvSpPr>
          <p:nvPr>
            <p:ph type="sldNum" sz="quarter" idx="12"/>
          </p:nvPr>
        </p:nvSpPr>
        <p:spPr/>
        <p:txBody>
          <a:bodyPr/>
          <a:lstStyle/>
          <a:p>
            <a:pPr>
              <a:defRPr/>
            </a:pPr>
            <a:fld id="{FAB58797-DC62-4008-A1C4-E544BA4C462A}" type="slidenum">
              <a:rPr lang="en-IN" smtClean="0"/>
              <a:pPr>
                <a:defRPr/>
              </a:pPr>
              <a:t>74</a:t>
            </a:fld>
            <a:endParaRPr lang="en-IN" dirty="0"/>
          </a:p>
        </p:txBody>
      </p:sp>
    </p:spTree>
    <p:extLst>
      <p:ext uri="{BB962C8B-B14F-4D97-AF65-F5344CB8AC3E}">
        <p14:creationId xmlns:p14="http://schemas.microsoft.com/office/powerpoint/2010/main" xmlns="" val="2264507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57200"/>
            <a:ext cx="8291264" cy="493713"/>
          </a:xfrm>
        </p:spPr>
        <p:txBody>
          <a:bodyPr>
            <a:noAutofit/>
          </a:bodyPr>
          <a:lstStyle/>
          <a:p>
            <a:pPr eaLnBrk="1" hangingPunct="1"/>
            <a:r>
              <a:rPr lang="en-US" altLang="en-US" sz="4800" b="1" u="sng" dirty="0" smtClean="0">
                <a:solidFill>
                  <a:srgbClr val="FF0000"/>
                </a:solidFill>
              </a:rPr>
              <a:t>Principle</a:t>
            </a:r>
          </a:p>
        </p:txBody>
      </p:sp>
      <p:sp>
        <p:nvSpPr>
          <p:cNvPr id="5123" name="Rectangle 3"/>
          <p:cNvSpPr>
            <a:spLocks noGrp="1" noChangeArrowheads="1"/>
          </p:cNvSpPr>
          <p:nvPr>
            <p:ph type="body" idx="1"/>
          </p:nvPr>
        </p:nvSpPr>
        <p:spPr>
          <a:xfrm>
            <a:off x="304800" y="990600"/>
            <a:ext cx="8534400" cy="5486400"/>
          </a:xfrm>
        </p:spPr>
        <p:txBody>
          <a:bodyPr/>
          <a:lstStyle/>
          <a:p>
            <a:pPr eaLnBrk="1" hangingPunct="1">
              <a:lnSpc>
                <a:spcPct val="80000"/>
              </a:lnSpc>
            </a:pPr>
            <a:r>
              <a:rPr lang="en-US" altLang="en-US" sz="2400" smtClean="0"/>
              <a:t>Complement takes part in many of the immunological reactions. It gets absorbed during the combination of antigens and antibody. </a:t>
            </a:r>
          </a:p>
          <a:p>
            <a:pPr eaLnBrk="1" hangingPunct="1">
              <a:lnSpc>
                <a:spcPct val="80000"/>
              </a:lnSpc>
            </a:pPr>
            <a:endParaRPr lang="en-US" altLang="en-US" sz="900" smtClean="0"/>
          </a:p>
          <a:p>
            <a:pPr eaLnBrk="1" hangingPunct="1">
              <a:lnSpc>
                <a:spcPct val="80000"/>
              </a:lnSpc>
            </a:pPr>
            <a:r>
              <a:rPr lang="en-US" altLang="en-US" sz="2400" smtClean="0"/>
              <a:t>This property of antigen–antibody complex to fix the complement is used in complement fixation test for the identification of specific antibodies. </a:t>
            </a:r>
          </a:p>
          <a:p>
            <a:pPr eaLnBrk="1" hangingPunct="1">
              <a:lnSpc>
                <a:spcPct val="80000"/>
              </a:lnSpc>
            </a:pPr>
            <a:endParaRPr lang="en-US" altLang="en-US" sz="900" smtClean="0"/>
          </a:p>
          <a:p>
            <a:pPr eaLnBrk="1" hangingPunct="1">
              <a:lnSpc>
                <a:spcPct val="80000"/>
              </a:lnSpc>
            </a:pPr>
            <a:r>
              <a:rPr lang="en-US" altLang="en-US" sz="2400" smtClean="0"/>
              <a:t>The </a:t>
            </a:r>
            <a:r>
              <a:rPr lang="en-US" altLang="en-US" sz="2400" u="sng" smtClean="0"/>
              <a:t>haemolytic system</a:t>
            </a:r>
            <a:r>
              <a:rPr lang="en-US" altLang="en-US" sz="2400" smtClean="0"/>
              <a:t> containing </a:t>
            </a:r>
            <a:r>
              <a:rPr lang="en-US" altLang="en-US" sz="2400" u="sng" smtClean="0"/>
              <a:t>sheep erythrocytes</a:t>
            </a:r>
            <a:r>
              <a:rPr lang="en-US" altLang="en-US" sz="2400" smtClean="0"/>
              <a:t> (RBC) and its </a:t>
            </a:r>
            <a:r>
              <a:rPr lang="en-US" altLang="en-US" sz="2400" u="sng" smtClean="0"/>
              <a:t>corresponding antibody</a:t>
            </a:r>
            <a:r>
              <a:rPr lang="en-US" altLang="en-US" sz="2400" smtClean="0"/>
              <a:t> (amboceptor) is used as an </a:t>
            </a:r>
            <a:r>
              <a:rPr lang="en-US" altLang="en-US" sz="2400" u="sng" smtClean="0"/>
              <a:t>indicator</a:t>
            </a:r>
            <a:r>
              <a:rPr lang="en-US" altLang="en-US" sz="2400" smtClean="0"/>
              <a:t> which shows the utilization or availability of the complement. </a:t>
            </a:r>
          </a:p>
          <a:p>
            <a:pPr eaLnBrk="1" hangingPunct="1">
              <a:lnSpc>
                <a:spcPct val="80000"/>
              </a:lnSpc>
            </a:pPr>
            <a:endParaRPr lang="en-US" altLang="en-US" sz="900" smtClean="0"/>
          </a:p>
          <a:p>
            <a:pPr eaLnBrk="1" hangingPunct="1">
              <a:lnSpc>
                <a:spcPct val="80000"/>
              </a:lnSpc>
            </a:pPr>
            <a:r>
              <a:rPr lang="en-US" altLang="en-US" sz="2400" smtClean="0"/>
              <a:t>If the complement is fixed then there will be </a:t>
            </a:r>
            <a:r>
              <a:rPr lang="en-US" altLang="en-US" sz="2400" b="1" smtClean="0"/>
              <a:t>no lysis</a:t>
            </a:r>
            <a:r>
              <a:rPr lang="en-US" altLang="en-US" sz="2400" smtClean="0"/>
              <a:t> of sheep erythrocytes, thus denoting a </a:t>
            </a:r>
            <a:r>
              <a:rPr lang="en-US" altLang="en-US" sz="2400" b="1" smtClean="0"/>
              <a:t>positive test</a:t>
            </a:r>
            <a:r>
              <a:rPr lang="en-US" altLang="en-US" sz="2400" smtClean="0"/>
              <a:t>. </a:t>
            </a:r>
          </a:p>
          <a:p>
            <a:pPr eaLnBrk="1" hangingPunct="1">
              <a:lnSpc>
                <a:spcPct val="80000"/>
              </a:lnSpc>
            </a:pPr>
            <a:endParaRPr lang="en-US" altLang="en-US" sz="900" smtClean="0"/>
          </a:p>
          <a:p>
            <a:pPr eaLnBrk="1" hangingPunct="1">
              <a:lnSpc>
                <a:spcPct val="80000"/>
              </a:lnSpc>
            </a:pPr>
            <a:r>
              <a:rPr lang="en-US" altLang="en-US" sz="2400" smtClean="0"/>
              <a:t>If the complement is available then there will be </a:t>
            </a:r>
            <a:r>
              <a:rPr lang="en-US" altLang="en-US" sz="2400" b="1" smtClean="0"/>
              <a:t>haemolysis</a:t>
            </a:r>
            <a:r>
              <a:rPr lang="en-US" altLang="en-US" sz="2400" smtClean="0"/>
              <a:t> which is a property of complement, denoting a </a:t>
            </a:r>
            <a:r>
              <a:rPr lang="en-US" altLang="en-US" sz="2400" b="1" smtClean="0"/>
              <a:t>negative test</a:t>
            </a:r>
            <a:r>
              <a:rPr lang="en-US" altLang="en-US" sz="2400" smtClean="0"/>
              <a:t>.</a:t>
            </a:r>
          </a:p>
        </p:txBody>
      </p:sp>
    </p:spTree>
    <p:extLst>
      <p:ext uri="{BB962C8B-B14F-4D97-AF65-F5344CB8AC3E}">
        <p14:creationId xmlns:p14="http://schemas.microsoft.com/office/powerpoint/2010/main" xmlns="" val="1103863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pPr eaLnBrk="1" hangingPunct="1"/>
            <a:r>
              <a:rPr lang="en-IN" altLang="en-US" sz="4800" b="1" dirty="0" smtClean="0">
                <a:solidFill>
                  <a:srgbClr val="FF0000"/>
                </a:solidFill>
              </a:rPr>
              <a:t>Complement fixation (CF)</a:t>
            </a:r>
            <a:r>
              <a:rPr lang="en-IN" altLang="en-US" sz="4800" dirty="0" smtClean="0">
                <a:solidFill>
                  <a:srgbClr val="FF0000"/>
                </a:solidFill>
              </a:rPr>
              <a:t> </a:t>
            </a:r>
          </a:p>
        </p:txBody>
      </p:sp>
      <p:sp>
        <p:nvSpPr>
          <p:cNvPr id="30723" name="Rectangle 3"/>
          <p:cNvSpPr>
            <a:spLocks noGrp="1" noChangeArrowheads="1"/>
          </p:cNvSpPr>
          <p:nvPr>
            <p:ph type="body" idx="1"/>
          </p:nvPr>
        </p:nvSpPr>
        <p:spPr/>
        <p:txBody>
          <a:bodyPr/>
          <a:lstStyle/>
          <a:p>
            <a:pPr eaLnBrk="1" hangingPunct="1">
              <a:lnSpc>
                <a:spcPct val="90000"/>
              </a:lnSpc>
            </a:pPr>
            <a:r>
              <a:rPr lang="en-IN" altLang="en-US" sz="2800" smtClean="0"/>
              <a:t>Antibody and antigen allowed to combine in presence of complement </a:t>
            </a:r>
          </a:p>
          <a:p>
            <a:pPr eaLnBrk="1" hangingPunct="1">
              <a:lnSpc>
                <a:spcPct val="90000"/>
              </a:lnSpc>
            </a:pPr>
            <a:r>
              <a:rPr lang="en-IN" altLang="en-US" sz="2800" smtClean="0"/>
              <a:t>If complement is fixed by specific antigen-antibody reaction, it will be unable to combine with indicator system </a:t>
            </a:r>
          </a:p>
          <a:p>
            <a:pPr eaLnBrk="1" hangingPunct="1">
              <a:lnSpc>
                <a:spcPct val="90000"/>
              </a:lnSpc>
            </a:pPr>
            <a:r>
              <a:rPr lang="en-IN" altLang="en-US" sz="2800" b="1" smtClean="0"/>
              <a:t>Precautions</a:t>
            </a:r>
          </a:p>
          <a:p>
            <a:pPr eaLnBrk="1" hangingPunct="1">
              <a:lnSpc>
                <a:spcPct val="90000"/>
              </a:lnSpc>
            </a:pPr>
            <a:r>
              <a:rPr lang="en-IN" altLang="en-US" sz="2800" smtClean="0"/>
              <a:t>Serum </a:t>
            </a:r>
            <a:r>
              <a:rPr lang="en-IN" altLang="en-US" sz="2800" u="sng" smtClean="0"/>
              <a:t>must</a:t>
            </a:r>
            <a:r>
              <a:rPr lang="en-IN" altLang="en-US" sz="2800" smtClean="0"/>
              <a:t> be heat-activated </a:t>
            </a:r>
          </a:p>
          <a:p>
            <a:pPr eaLnBrk="1" hangingPunct="1">
              <a:lnSpc>
                <a:spcPct val="90000"/>
              </a:lnSpc>
            </a:pPr>
            <a:r>
              <a:rPr lang="en-IN" altLang="en-US" sz="2800" smtClean="0"/>
              <a:t>Stored serum becomes anti-complementary </a:t>
            </a:r>
          </a:p>
          <a:p>
            <a:pPr eaLnBrk="1" hangingPunct="1">
              <a:lnSpc>
                <a:spcPct val="90000"/>
              </a:lnSpc>
            </a:pPr>
            <a:r>
              <a:rPr lang="en-IN" altLang="en-US" sz="2800" smtClean="0"/>
              <a:t>Extensive QC/standardization required </a:t>
            </a:r>
          </a:p>
          <a:p>
            <a:pPr eaLnBrk="1" hangingPunct="1">
              <a:lnSpc>
                <a:spcPct val="90000"/>
              </a:lnSpc>
            </a:pPr>
            <a:r>
              <a:rPr lang="en-IN" altLang="en-US" sz="2800" smtClean="0"/>
              <a:t>Only use for IgM antibodies </a:t>
            </a:r>
          </a:p>
          <a:p>
            <a:pPr eaLnBrk="1" hangingPunct="1">
              <a:lnSpc>
                <a:spcPct val="90000"/>
              </a:lnSpc>
            </a:pPr>
            <a:endParaRPr lang="en-IN" altLang="en-US" sz="2800" smtClean="0"/>
          </a:p>
        </p:txBody>
      </p:sp>
    </p:spTree>
    <p:extLst>
      <p:ext uri="{BB962C8B-B14F-4D97-AF65-F5344CB8AC3E}">
        <p14:creationId xmlns:p14="http://schemas.microsoft.com/office/powerpoint/2010/main" xmlns="" val="41583109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HST_TIMELINE" val="3.8|16.3|22.9|31.6|50.5"/>
  <p:tag name="HST_TIMELINE_INTERVALS" val="|3.8|12.4|6.7|8.6"/>
  <p:tag name="TIMING" val="|3.8|12.4|6.7|8.6"/>
  <p:tag name="HST_ACTIVE_THIS_SESSION" val="NO"/>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325</TotalTime>
  <Words>2548</Words>
  <Application>Microsoft Office PowerPoint</Application>
  <PresentationFormat>Экран (4:3)</PresentationFormat>
  <Paragraphs>515</Paragraphs>
  <Slides>74</Slides>
  <Notes>11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74</vt:i4>
      </vt:variant>
    </vt:vector>
  </HeadingPairs>
  <TitlesOfParts>
    <vt:vector size="76" baseType="lpstr">
      <vt:lpstr>Office Theme</vt:lpstr>
      <vt:lpstr>Bitmap Image</vt:lpstr>
      <vt:lpstr>Antigen and Antibody  Reactions Agglutination Tests  Dr.T.V.Rao MD </vt:lpstr>
      <vt:lpstr>DIRECT AGGLUTINATION</vt:lpstr>
      <vt:lpstr>Slide Agglutination Test</vt:lpstr>
      <vt:lpstr>Slide Agglutination Test</vt:lpstr>
      <vt:lpstr>Agglutination Test</vt:lpstr>
      <vt:lpstr>OTHER DIRECT AGGLUTINATION TESTS</vt:lpstr>
      <vt:lpstr>Introduction:</vt:lpstr>
      <vt:lpstr>Principle</vt:lpstr>
      <vt:lpstr>Complement fixation (CF) </vt:lpstr>
      <vt:lpstr>Components of CFT</vt:lpstr>
      <vt:lpstr>Positive Test</vt:lpstr>
      <vt:lpstr>Слайд 12</vt:lpstr>
      <vt:lpstr>Results and Interpretations:</vt:lpstr>
      <vt:lpstr> Quantitative Micro Hemagglutination Test (HA)</vt:lpstr>
      <vt:lpstr>HEMAGGLUTINATION</vt:lpstr>
      <vt:lpstr>Haemagglutination</vt:lpstr>
      <vt:lpstr>Viral Haemagglutination</vt:lpstr>
      <vt:lpstr>HEMAGGLUTINATION INHIBITION TEST (HI)</vt:lpstr>
      <vt:lpstr>In the absence of anti-virus antibodies</vt:lpstr>
      <vt:lpstr>In the presence of anti-virus antibodies</vt:lpstr>
      <vt:lpstr>Слайд 21</vt:lpstr>
      <vt:lpstr>Heterophile Agglutination Tests</vt:lpstr>
      <vt:lpstr>Other tests</vt:lpstr>
      <vt:lpstr>Paul Bunnell test </vt:lpstr>
      <vt:lpstr>Cold Agglutination test</vt:lpstr>
      <vt:lpstr>Coombs (Antiglobulin)Tests </vt:lpstr>
      <vt:lpstr>Слайд 27</vt:lpstr>
      <vt:lpstr>Coombs (Antiglobulin)Tests </vt:lpstr>
      <vt:lpstr>Coombs (Antiglobulin)Tests </vt:lpstr>
      <vt:lpstr>Слайд 30</vt:lpstr>
      <vt:lpstr>Passive Agglutination</vt:lpstr>
      <vt:lpstr>Passive Agglutination</vt:lpstr>
      <vt:lpstr>Reverse Passive Agglutination</vt:lpstr>
      <vt:lpstr>Coagglutination</vt:lpstr>
      <vt:lpstr>Слайд 35</vt:lpstr>
      <vt:lpstr>False-Positive Result </vt:lpstr>
      <vt:lpstr>Immunofluorescence </vt:lpstr>
      <vt:lpstr>Слайд 38</vt:lpstr>
      <vt:lpstr>Слайд 39</vt:lpstr>
      <vt:lpstr>Enzyme Immunoassay ( EIA )</vt:lpstr>
      <vt:lpstr>Слайд 41</vt:lpstr>
      <vt:lpstr>Слайд 42</vt:lpstr>
      <vt:lpstr>ELISA</vt:lpstr>
      <vt:lpstr>ELISA</vt:lpstr>
      <vt:lpstr>Enzyme Linked Immuno Assay</vt:lpstr>
      <vt:lpstr>Components in ELISA testing</vt:lpstr>
      <vt:lpstr>ELISA plate</vt:lpstr>
      <vt:lpstr>ELISA methodology</vt:lpstr>
      <vt:lpstr>ELISA methodology</vt:lpstr>
      <vt:lpstr>Sandwich ELISA</vt:lpstr>
      <vt:lpstr>Different methods of ELISA</vt:lpstr>
      <vt:lpstr>ELISA – most popularly used method</vt:lpstr>
      <vt:lpstr>Uses of ELISA</vt:lpstr>
      <vt:lpstr>Radio Immuno Assay Berson and Yallow</vt:lpstr>
      <vt:lpstr>Rosalyn S. Yalow and Sol Berson</vt:lpstr>
      <vt:lpstr>RIA ( Radio Immuno Assay )</vt:lpstr>
      <vt:lpstr>Uses of RIA</vt:lpstr>
      <vt:lpstr>Immunofluorescence</vt:lpstr>
      <vt:lpstr>Immunofluorescence</vt:lpstr>
      <vt:lpstr>Fluorescent Methods</vt:lpstr>
      <vt:lpstr>Direct and Indirect Methods</vt:lpstr>
      <vt:lpstr>Western Blot</vt:lpstr>
      <vt:lpstr>Western Blot Test</vt:lpstr>
      <vt:lpstr>Appearance of test readings</vt:lpstr>
      <vt:lpstr>Flowcytometry  </vt:lpstr>
      <vt:lpstr>Слайд 66</vt:lpstr>
      <vt:lpstr>Uses for flow cytometry </vt:lpstr>
      <vt:lpstr>Chemiluminescence's</vt:lpstr>
      <vt:lpstr>Chemiluminescence's Immuno Assay</vt:lpstr>
      <vt:lpstr>Immunochromatographic Tests</vt:lpstr>
      <vt:lpstr>Immunochromatographic Tests</vt:lpstr>
      <vt:lpstr>Immunochromatographic Tests</vt:lpstr>
      <vt:lpstr>Also called as Dot Methods</vt:lpstr>
      <vt:lpstr>Слайд 74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Antigen and Antibody  Reactions</dc:title>
  <dc:creator>Lenovo</dc:creator>
  <cp:lastModifiedBy>Запорожский национальный университет</cp:lastModifiedBy>
  <cp:revision>81</cp:revision>
  <dcterms:created xsi:type="dcterms:W3CDTF">2012-02-03T01:59:00Z</dcterms:created>
  <dcterms:modified xsi:type="dcterms:W3CDTF">2014-11-11T12:40:06Z</dcterms:modified>
</cp:coreProperties>
</file>