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302" r:id="rId4"/>
    <p:sldId id="257" r:id="rId5"/>
    <p:sldId id="258" r:id="rId6"/>
    <p:sldId id="259" r:id="rId7"/>
    <p:sldId id="260" r:id="rId8"/>
    <p:sldId id="284" r:id="rId9"/>
    <p:sldId id="261" r:id="rId10"/>
    <p:sldId id="270" r:id="rId11"/>
    <p:sldId id="269" r:id="rId12"/>
    <p:sldId id="272" r:id="rId13"/>
    <p:sldId id="271" r:id="rId14"/>
    <p:sldId id="262" r:id="rId15"/>
    <p:sldId id="266" r:id="rId16"/>
    <p:sldId id="267" r:id="rId17"/>
    <p:sldId id="268" r:id="rId18"/>
    <p:sldId id="286" r:id="rId19"/>
    <p:sldId id="289" r:id="rId20"/>
    <p:sldId id="288" r:id="rId21"/>
    <p:sldId id="276" r:id="rId22"/>
    <p:sldId id="298" r:id="rId23"/>
    <p:sldId id="296" r:id="rId24"/>
    <p:sldId id="297" r:id="rId25"/>
    <p:sldId id="292" r:id="rId26"/>
    <p:sldId id="293" r:id="rId27"/>
    <p:sldId id="295" r:id="rId28"/>
    <p:sldId id="300" r:id="rId29"/>
    <p:sldId id="299" r:id="rId30"/>
    <p:sldId id="265" r:id="rId31"/>
    <p:sldId id="280" r:id="rId32"/>
    <p:sldId id="283" r:id="rId33"/>
    <p:sldId id="282" r:id="rId34"/>
    <p:sldId id="285" r:id="rId35"/>
    <p:sldId id="281" r:id="rId36"/>
    <p:sldId id="279" r:id="rId37"/>
    <p:sldId id="278" r:id="rId38"/>
    <p:sldId id="277" r:id="rId39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B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82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5B7EBE-9818-4C7A-A383-FDC5F3DD98F1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932977D-7369-4D5E-8721-3D0CE3037A9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6589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5B7EBE-9818-4C7A-A383-FDC5F3DD98F1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932977D-7369-4D5E-8721-3D0CE303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853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5B7EBE-9818-4C7A-A383-FDC5F3DD98F1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932977D-7369-4D5E-8721-3D0CE303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628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marL="0">
              <a:defRPr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5B7EBE-9818-4C7A-A383-FDC5F3DD98F1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932977D-7369-4D5E-8721-3D0CE303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386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97280" y="4453128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5B7EBE-9818-4C7A-A383-FDC5F3DD98F1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932977D-7369-4D5E-8721-3D0CE3037A9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9144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097279" y="1845734"/>
            <a:ext cx="4937760" cy="402336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17920" y="1845735"/>
            <a:ext cx="4937760" cy="402336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5B7EBE-9818-4C7A-A383-FDC5F3DD98F1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932977D-7369-4D5E-8721-3D0CE303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165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97280" y="1846052"/>
            <a:ext cx="4937760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097280" y="2582334"/>
            <a:ext cx="4937760" cy="337820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846052"/>
            <a:ext cx="4937760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17920" y="2582334"/>
            <a:ext cx="4937760" cy="337820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5B7EBE-9818-4C7A-A383-FDC5F3DD98F1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932977D-7369-4D5E-8721-3D0CE303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274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5B7EBE-9818-4C7A-A383-FDC5F3DD98F1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932977D-7369-4D5E-8721-3D0CE303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177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5B7EBE-9818-4C7A-A383-FDC5F3DD98F1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932977D-7369-4D5E-8721-3D0CE303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671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rtlCol="0"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800600" y="731520"/>
            <a:ext cx="6492240" cy="525780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926080"/>
            <a:ext cx="3200400" cy="3379124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 rtlCol="0"/>
          <a:lstStyle>
            <a:lvl1pPr algn="l">
              <a:defRPr/>
            </a:lvl1pPr>
          </a:lstStyle>
          <a:p>
            <a:fld id="{EA5B7EBE-9818-4C7A-A383-FDC5F3DD98F1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32977D-7369-4D5E-8721-3D0CE303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206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5B7EBE-9818-4C7A-A383-FDC5F3DD98F1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932977D-7369-4D5E-8721-3D0CE303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955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5B7EBE-9818-4C7A-A383-FDC5F3DD98F1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32977D-7369-4D5E-8721-3D0CE3037A9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4783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Внешнеторговые операции и выдача разрешений: есть изменения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912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25101"/>
            <a:ext cx="12192000" cy="4407549"/>
          </a:xfrm>
        </p:spPr>
        <p:txBody>
          <a:bodyPr anchor="ctr">
            <a:noAutofit/>
          </a:bodyPr>
          <a:lstStyle/>
          <a:p>
            <a:pPr algn="ctr"/>
            <a:r>
              <a:rPr lang="uk-UA" sz="5900" b="1" dirty="0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З</a:t>
            </a:r>
            <a:r>
              <a:rPr lang="ru-RU" sz="5900" b="1" dirty="0" err="1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овнішньоторговельні</a:t>
            </a:r>
            <a:r>
              <a:rPr lang="ru-RU" sz="5900" b="1" dirty="0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sz="5900" b="1" dirty="0" err="1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операції</a:t>
            </a:r>
            <a:r>
              <a:rPr lang="ru-RU" sz="5900" b="1" dirty="0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:</a:t>
            </a:r>
            <a:br>
              <a:rPr lang="ru-RU" sz="5900" b="1" dirty="0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</a:rPr>
            </a:br>
            <a:r>
              <a:rPr lang="ru-RU" sz="5900" b="1" dirty="0" err="1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їх</a:t>
            </a:r>
            <a:r>
              <a:rPr lang="ru-RU" sz="5900" b="1" dirty="0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sz="5900" b="1" dirty="0" err="1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сутність</a:t>
            </a:r>
            <a:r>
              <a:rPr lang="ru-RU" sz="5900" b="1" dirty="0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, </a:t>
            </a:r>
            <a:r>
              <a:rPr lang="ru-RU" sz="5900" b="1" dirty="0" err="1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класифікація</a:t>
            </a:r>
            <a:r>
              <a:rPr lang="ru-RU" sz="5900" b="1" dirty="0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 </a:t>
            </a:r>
            <a:br>
              <a:rPr lang="ru-RU" sz="5900" b="1" dirty="0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</a:rPr>
            </a:br>
            <a:r>
              <a:rPr lang="ru-RU" sz="5900" b="1" dirty="0" err="1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і</a:t>
            </a:r>
            <a:r>
              <a:rPr lang="ru-RU" sz="5900" b="1" dirty="0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sz="5900" b="1" dirty="0" err="1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методи</a:t>
            </a:r>
            <a:r>
              <a:rPr lang="ru-RU" sz="5900" b="1" dirty="0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sz="5900" b="1" dirty="0" err="1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здійснення</a:t>
            </a:r>
            <a:endParaRPr lang="ru-RU" sz="5900" b="1" dirty="0">
              <a:ln w="38100">
                <a:solidFill>
                  <a:schemeClr val="bg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black">
          <a:xfrm>
            <a:off x="0" y="4912022"/>
            <a:ext cx="12192000" cy="194597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pc="-5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2739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Машинотехнічна</a:t>
            </a:r>
            <a:r>
              <a:rPr lang="ru-RU" dirty="0"/>
              <a:t> </a:t>
            </a:r>
            <a:r>
              <a:rPr lang="ru-RU" dirty="0" err="1"/>
              <a:t>продукція</a:t>
            </a:r>
            <a:r>
              <a:rPr lang="ru-RU" dirty="0"/>
              <a:t> </a:t>
            </a:r>
            <a:r>
              <a:rPr lang="ru-RU" dirty="0" err="1" smtClean="0"/>
              <a:t>і</a:t>
            </a:r>
            <a:r>
              <a:rPr lang="uk-UA" dirty="0" smtClean="0"/>
              <a:t> устаткування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37361"/>
            <a:ext cx="5640309" cy="4518584"/>
          </a:xfrm>
        </p:spPr>
        <p:txBody>
          <a:bodyPr>
            <a:normAutofit/>
          </a:bodyPr>
          <a:lstStyle/>
          <a:p>
            <a:r>
              <a:rPr lang="uk-U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Машинотехнічна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продукція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являє собою групу товарів, які максимально точно визначають науково-технічний потенціал країни, рівень промислового розвитку і виробництва, і, відповідно, місце країни в міжнародному поділі праці.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Куда уходят военные машины | Пикаб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08" y="1737359"/>
            <a:ext cx="6551692" cy="4609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6476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err="1" smtClean="0"/>
              <a:t>Сировина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37360"/>
            <a:ext cx="7052650" cy="4563852"/>
          </a:xfrm>
        </p:spPr>
        <p:txBody>
          <a:bodyPr>
            <a:norm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Сировина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продукти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видобувної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промисловості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сільського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господарства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Основні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матеріали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продукція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обробної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промисловості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8" name="Picture 6" descr="вугіл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464" y="1737360"/>
            <a:ext cx="5002536" cy="2209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Некуда девать. На нефть нет спроса — Рамблер/финан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8423"/>
            <a:ext cx="7189463" cy="2923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Древесина. Виды и свойства | Столярка своими руками | Яндекс Дзе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464" y="3944116"/>
            <a:ext cx="5002536" cy="24382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730253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dirty="0" smtClean="0"/>
              <a:t>Продовольчі товари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845734"/>
            <a:ext cx="5323439" cy="4482638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Продоволь</a:t>
            </a:r>
            <a:r>
              <a:rPr lang="uk-UA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чі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товари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— товари, що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представляють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собою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харчові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продукти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в натуральному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переробленому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вигляді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бутильована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питна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вода,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алкогольна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продукція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безалкогольні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напої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молочні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вироби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тощо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СПОЖИВЧІ ЦІНИ НА СОЦІАЛЬНО ЗНАЧУЩІ ПРОДОВОЛЬЧІ ТОВАРИ У ВЕРЕСН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439" y="1737360"/>
            <a:ext cx="6868562" cy="4591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36746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dirty="0" smtClean="0"/>
              <a:t>Непродовольчі товари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37361"/>
            <a:ext cx="5196689" cy="4618172"/>
          </a:xfrm>
        </p:spPr>
        <p:txBody>
          <a:bodyPr>
            <a:normAutofit/>
          </a:bodyPr>
          <a:lstStyle/>
          <a:p>
            <a:r>
              <a:rPr lang="ru-RU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Непродовольчі</a:t>
            </a: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товари</a:t>
            </a: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продукти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виробничого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призначені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для продажу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громадянам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суб'єктам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господарської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але не з метою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вживання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їжу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людиною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і (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представниками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тваринного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світу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170" name="Picture 2" descr="Що таке непродовольчі товари? Види непродовольчих товарів - Іде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84" y="1737360"/>
            <a:ext cx="6454216" cy="4591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084382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dirty="0" smtClean="0"/>
              <a:t>За ступенем готовності товарів </a:t>
            </a:r>
            <a:br>
              <a:rPr lang="uk-UA" dirty="0" smtClean="0"/>
            </a:br>
            <a:r>
              <a:rPr lang="uk-UA" dirty="0" smtClean="0"/>
              <a:t>до продажу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00050" y="1737360"/>
            <a:ext cx="3243089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uk-UA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Постачання </a:t>
            </a:r>
            <a:r>
              <a:rPr lang="uk-UA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комплексного </a:t>
            </a:r>
            <a:r>
              <a:rPr lang="uk-UA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обладнання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4005" y="1684647"/>
            <a:ext cx="2934882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Постачання </a:t>
            </a:r>
            <a:r>
              <a:rPr lang="uk-UA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готової </a:t>
            </a:r>
            <a:r>
              <a:rPr lang="uk-UA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продукції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47006" y="1730144"/>
            <a:ext cx="3358948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Постачання розрізненого обладнання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Бухгалтерский учет: счет 43 &quot;Готовая продукция&quot;. Характеристик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9" y="3160051"/>
            <a:ext cx="3627834" cy="3186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Lego для взрослых: на продажу выставят разобранную на детали 40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251" y="3180901"/>
            <a:ext cx="3734904" cy="3186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Оборудование для производства вина, виноделия. Строительство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97" y="3174084"/>
            <a:ext cx="3483556" cy="3158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1425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/>
              <a:t>Готова </a:t>
            </a:r>
            <a:r>
              <a:rPr lang="ru-RU" dirty="0" err="1" smtClean="0"/>
              <a:t>продукц</a:t>
            </a:r>
            <a:r>
              <a:rPr lang="uk-UA" dirty="0" err="1" smtClean="0"/>
              <a:t>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37360"/>
            <a:ext cx="4988459" cy="4591012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Готова продукція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 – це продукція, яка після її придбання готова до використання за своїм призначенням.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Урок №18 Счет 43 «Готовая продукция» | Репетитор по бухгалтерскому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237" y="1737360"/>
            <a:ext cx="7918764" cy="4591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6003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dirty="0"/>
              <a:t>Розрізнене обладнання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37360"/>
            <a:ext cx="5386812" cy="4131734"/>
          </a:xfrm>
        </p:spPr>
        <p:txBody>
          <a:bodyPr>
            <a:normAutofit/>
          </a:bodyPr>
          <a:lstStyle/>
          <a:p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розрізненим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обладнанням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розуміються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окремі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вузли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деталі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запчастини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незібраному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розрізненому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вигляді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самі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об'єктом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купівлі-продажу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Качественные запчасти по лучшей цене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12" y="1737360"/>
            <a:ext cx="6805188" cy="4581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9225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dirty="0"/>
              <a:t>Комплексне обладнання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19" y="858072"/>
            <a:ext cx="6038661" cy="3287312"/>
          </a:xfrm>
        </p:spPr>
        <p:txBody>
          <a:bodyPr anchor="ctr">
            <a:normAutofit/>
          </a:bodyPr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Комплексне обладнання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 – це набір обладнання, який забезпечує єдиний технологічний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Комплексное оснащение | ЭлТех СПб - проектирование, поставк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4" y="3188117"/>
            <a:ext cx="6135684" cy="3159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Обзор новых производств: сентябрь 2016 г.» в блоге «Новые заводы 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737360"/>
            <a:ext cx="6070950" cy="4610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15932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dirty="0" smtClean="0"/>
              <a:t>Види зовнішньоторгових операцій: </a:t>
            </a:r>
            <a:r>
              <a:rPr lang="uk-UA" b="1" dirty="0" smtClean="0"/>
              <a:t>операції зустрічної торгівлі</a:t>
            </a:r>
            <a:endParaRPr lang="ru-RU" b="1" dirty="0"/>
          </a:p>
        </p:txBody>
      </p:sp>
      <p:pic>
        <p:nvPicPr>
          <p:cNvPr id="2050" name="Picture 2" descr="Зовнішньоторгові операції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" y="1737360"/>
            <a:ext cx="10058400" cy="4689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8699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/>
              <a:t>За формами </a:t>
            </a:r>
            <a:r>
              <a:rPr lang="ru-RU" dirty="0" err="1" smtClean="0"/>
              <a:t>товарообміну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5994" y="1835363"/>
            <a:ext cx="1732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Бартерні угоди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80098" y="1839435"/>
            <a:ext cx="3124841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uk-UA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Прямі компенсаційні угоди </a:t>
            </a:r>
            <a:endParaRPr lang="ru-RU" sz="2400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88154" y="1839435"/>
            <a:ext cx="2076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Зустрічні закупівлі </a:t>
            </a:r>
            <a:endParaRPr lang="ru-RU" sz="2400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72984" y="2008484"/>
            <a:ext cx="1223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</a:t>
            </a:r>
            <a:r>
              <a:rPr lang="uk-UA" sz="2400" dirty="0" err="1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оллінг</a:t>
            </a:r>
            <a:endParaRPr lang="ru-RU" sz="2400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62715" y="1823817"/>
            <a:ext cx="3171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Викуп застарілої </a:t>
            </a:r>
            <a:r>
              <a:rPr lang="uk-UA" sz="24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продукції</a:t>
            </a:r>
            <a:r>
              <a:rPr lang="uk-UA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ru-RU" sz="2400" dirty="0"/>
          </a:p>
        </p:txBody>
      </p:sp>
      <p:pic>
        <p:nvPicPr>
          <p:cNvPr id="14338" name="Picture 2" descr="Что такое бартер?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3" y="2764363"/>
            <a:ext cx="2193937" cy="3536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Прямая компенсационная сделка на IZI.ua (19328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663" y="2764363"/>
            <a:ext cx="2270818" cy="3536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Визнавали штрафи та пеню за договором з контрагентом: що з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64" y="2764363"/>
            <a:ext cx="2381373" cy="3536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Толлинг: как разделить производство и сэкономить | ЮК «Туров и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20" y="2764363"/>
            <a:ext cx="2033342" cy="3536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AUTO.RIA – Купить БМВ после ДТП - продажа BMW после ДТП, битые БМ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212" y="2764363"/>
            <a:ext cx="2765655" cy="3536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051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Внешнеторговые операции и выдача разрешений: есть изменения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43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2004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b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6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Сутність</a:t>
            </a:r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</a:t>
            </a:r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ЗТО.</a:t>
            </a:r>
            <a:b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6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здійснення</a:t>
            </a:r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ЗТО.</a:t>
            </a:r>
            <a:endParaRPr lang="ru-RU" sz="5900" b="1" dirty="0">
              <a:ln w="3810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black">
          <a:xfrm>
            <a:off x="1400174" y="6500812"/>
            <a:ext cx="10791825" cy="3571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pc="-5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2739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dirty="0" smtClean="0"/>
              <a:t>Бартер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операції натурального обміну)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131734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Бартер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—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це операція </a:t>
            </a:r>
            <a:r>
              <a:rPr 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безвалютного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обміну товарів одного чи різних видів на еквівалентну за вартістю кількість іншого товару чи товарів без використання фінансового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механізму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взаємних розрахунків.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Всемирная история денег. Часть 1: от бартера до первых банкнот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2EDE7"/>
              </a:clrFrom>
              <a:clrTo>
                <a:srgbClr val="F2EDE7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867" y="2748630"/>
            <a:ext cx="7484533" cy="3542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28259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Прямі компенсаційні угоди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5734"/>
            <a:ext cx="5377758" cy="4555066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Прямі компенсаційні угоди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передбачають узгодження між сторонами цін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товари,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які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поставляються контрагентами один одному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Сделка компенсационна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757" y="1737360"/>
            <a:ext cx="6283105" cy="4515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84759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dirty="0"/>
              <a:t>Поставка на комплектацію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737360"/>
            <a:ext cx="7172325" cy="4649153"/>
          </a:xfrm>
        </p:spPr>
        <p:txBody>
          <a:bodyPr>
            <a:noAutofit/>
          </a:bodyPr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Поставка на комплектацію (</a:t>
            </a:r>
            <a:r>
              <a:rPr lang="uk-U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transaction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uk-U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complectation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використовується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під час виготовлення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на замовлення </a:t>
            </a:r>
            <a:r>
              <a:rPr 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дороговартісного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комплектного устаткування і передбачає укладання двох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пов'язаних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контрактів: </a:t>
            </a:r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у першому контракті передбачається продаж комплектного устаткування;</a:t>
            </a:r>
          </a:p>
          <a:p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другому — зустрічна поставка частини обладнання та приладів для комплектації цього устаткування.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Фасад навісний вентильований. Повна комплектація фасаду. Доставк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646" y="1737360"/>
            <a:ext cx="5026354" cy="4616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27052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8663" y="286603"/>
            <a:ext cx="10944225" cy="1450757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Операції на давальницькій сировині (</a:t>
            </a:r>
            <a:r>
              <a:rPr lang="uk-UA" dirty="0" err="1" smtClean="0"/>
              <a:t>толлінгові</a:t>
            </a:r>
            <a:r>
              <a:rPr lang="uk-UA" dirty="0" smtClean="0"/>
              <a:t> операції)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0" y="1737360"/>
            <a:ext cx="5812325" cy="4591012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Сутність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k-UA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перацій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давальницькій сировині (</a:t>
            </a:r>
            <a:r>
              <a:rPr lang="uk-UA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толлінгу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полягає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у тому, що одна країна, яка володіє ресурсними можливостями, але не має достатніх виробничих потужностей для їх переробки, відправляє частину своїх ресурсів для їх переробки в іншу країну і розраховується за це частиною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виробленого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продукту.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В Украине понемногу начинает оживать легкая промышлен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324" y="1737360"/>
            <a:ext cx="6379675" cy="4591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2158642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dirty="0" smtClean="0"/>
              <a:t>Викуп застарілої продукції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37359"/>
            <a:ext cx="7903029" cy="4578773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Викуп застарілої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продукції, викуп 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техніки, яка була у використанні (</a:t>
            </a:r>
            <a:r>
              <a:rPr lang="uk-U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redemption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є ефективним комерційним заходом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здійснення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зустрічних операцій, оскільки для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експортера -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це можливість продати більш досконалу, більш дорогу сучасну продукцію, а для імпортера - можливість купити нову та одночасно звільнитись від морально застарілої техніки шляхом продажу її за залишковою вартістю, із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урахуванням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її у вартості придбаної нової техніки.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Рынок медизделий: борьба с импортом, протезы с NFC-чипом 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722475"/>
            <a:ext cx="4362450" cy="464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6085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err="1" smtClean="0"/>
              <a:t>Зустр</a:t>
            </a:r>
            <a:r>
              <a:rPr lang="uk-UA" dirty="0" err="1" smtClean="0"/>
              <a:t>ічна</a:t>
            </a:r>
            <a:r>
              <a:rPr lang="uk-UA" dirty="0" smtClean="0"/>
              <a:t> торгівля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9140147">
            <a:off x="9408521" y="1657387"/>
            <a:ext cx="212893" cy="1221581"/>
          </a:xfrm>
          <a:prstGeom prst="downArrow">
            <a:avLst>
              <a:gd name="adj1" fmla="val 50000"/>
              <a:gd name="adj2" fmla="val 278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228856" y="1790274"/>
            <a:ext cx="212893" cy="3207440"/>
          </a:xfrm>
          <a:prstGeom prst="downArrow">
            <a:avLst>
              <a:gd name="adj1" fmla="val 50000"/>
              <a:gd name="adj2" fmla="val 278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43249" y="5050628"/>
            <a:ext cx="27841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Операції, які передбачають участь продавця </a:t>
            </a:r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реалізації товарів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66300" y="2831224"/>
            <a:ext cx="22016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</a:t>
            </a:r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перації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рамках промислового співробітництва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68652" y="2798996"/>
            <a:ext cx="26124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Операції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які передбачають поставки на комплектацію</a:t>
            </a:r>
            <a:endParaRPr lang="ru-RU" sz="2000" dirty="0"/>
          </a:p>
        </p:txBody>
      </p:sp>
      <p:sp>
        <p:nvSpPr>
          <p:cNvPr id="17" name="Стрелка вниз 16"/>
          <p:cNvSpPr/>
          <p:nvPr/>
        </p:nvSpPr>
        <p:spPr>
          <a:xfrm rot="2369616">
            <a:off x="3048292" y="1661378"/>
            <a:ext cx="212893" cy="1221581"/>
          </a:xfrm>
          <a:prstGeom prst="downArrow">
            <a:avLst>
              <a:gd name="adj1" fmla="val 50000"/>
              <a:gd name="adj2" fmla="val 278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976693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/>
      <p:bldP spid="14" grpId="0"/>
      <p:bldP spid="16" grpId="0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90746" y="1737360"/>
            <a:ext cx="39200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Авансові</a:t>
            </a:r>
            <a:r>
              <a:rPr lang="ru-RU" sz="22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b="1" dirty="0" err="1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закупівлі</a:t>
            </a:r>
            <a:r>
              <a:rPr lang="ru-RU" sz="2200" b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передбачають</a:t>
            </a:r>
            <a:r>
              <a:rPr lang="ru-RU" sz="22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укладання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основного контракту, за </a:t>
            </a:r>
            <a:r>
              <a:rPr lang="ru-RU" sz="22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яким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близько</a:t>
            </a:r>
            <a:r>
              <a:rPr lang="ru-RU" sz="22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50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% </a:t>
            </a:r>
            <a:r>
              <a:rPr lang="ru-RU" sz="22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вартості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поставленого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товару </a:t>
            </a:r>
            <a:r>
              <a:rPr lang="ru-RU" sz="22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імпортер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сплачує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грошима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а </a:t>
            </a:r>
            <a:r>
              <a:rPr lang="ru-RU" sz="22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ще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50% - </a:t>
            </a:r>
            <a:r>
              <a:rPr lang="ru-RU" sz="22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зустрічною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поставкою </a:t>
            </a:r>
            <a:r>
              <a:rPr lang="ru-RU" sz="2200" dirty="0" err="1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товарів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але </a:t>
            </a:r>
            <a:r>
              <a:rPr lang="ru-RU" sz="22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цю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зустрічну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поставку </a:t>
            </a:r>
            <a:r>
              <a:rPr lang="ru-RU" sz="22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він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здійснює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авансом, </a:t>
            </a:r>
            <a:r>
              <a:rPr lang="ru-RU" sz="22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попередньо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2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тобто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до </a:t>
            </a:r>
            <a:r>
              <a:rPr lang="ru-RU" sz="22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основного </a:t>
            </a:r>
            <a:r>
              <a:rPr lang="ru-RU" sz="2200" dirty="0" err="1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постачання</a:t>
            </a:r>
            <a:r>
              <a:rPr lang="ru-RU" sz="22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ru-RU" sz="2200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pPr algn="ctr"/>
            <a:r>
              <a:rPr lang="uk-UA" dirty="0">
                <a:solidFill>
                  <a:srgbClr val="000000"/>
                </a:solidFill>
                <a:ea typeface="Times New Roman" panose="02020603050405020304" pitchFamily="18" charset="0"/>
              </a:rPr>
              <a:t>Операції, які передбачають участь продавця 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у </a:t>
            </a:r>
            <a:r>
              <a:rPr lang="uk-UA" dirty="0">
                <a:solidFill>
                  <a:srgbClr val="000000"/>
                </a:solidFill>
                <a:ea typeface="Times New Roman" panose="02020603050405020304" pitchFamily="18" charset="0"/>
              </a:rPr>
              <a:t>реалізації 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товарів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29479" y="1737360"/>
            <a:ext cx="279400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Зустрічні</a:t>
            </a:r>
            <a:r>
              <a:rPr lang="ru-RU" sz="22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b="1" dirty="0" err="1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закупівлі</a:t>
            </a:r>
            <a:r>
              <a:rPr lang="ru-RU" sz="22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(</a:t>
            </a:r>
            <a:r>
              <a:rPr lang="en-GB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reciprocal transaction</a:t>
            </a:r>
            <a:r>
              <a:rPr lang="en-GB" sz="22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r>
              <a:rPr lang="en-GB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ru-RU" sz="22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це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операції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2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 </a:t>
            </a:r>
            <a:r>
              <a:rPr lang="ru-RU" sz="22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яких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продавець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бере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зобов'язання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придбати</a:t>
            </a:r>
            <a:r>
              <a:rPr lang="ru-RU" sz="22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продукцію</a:t>
            </a:r>
            <a:r>
              <a:rPr lang="ru-RU" sz="22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в </a:t>
            </a:r>
            <a:r>
              <a:rPr lang="ru-RU" sz="2200" dirty="0" err="1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країні-покупця</a:t>
            </a:r>
            <a:r>
              <a:rPr lang="ru-RU" sz="22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ru-RU" sz="2200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9194" y="1737360"/>
            <a:ext cx="38430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Комерційна</a:t>
            </a:r>
            <a:r>
              <a:rPr lang="ru-RU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компенсація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back-to-back transactions) - </a:t>
            </a: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операції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партнери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обмінюються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товарною </a:t>
            </a: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продукцією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враховуючи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конкретну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грошову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вартість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взаєморозрахунки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здійснюють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шляхом </a:t>
            </a: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заліку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взаємних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вимог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80476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err="1" smtClean="0"/>
              <a:t>Зустр</a:t>
            </a:r>
            <a:r>
              <a:rPr lang="uk-UA" dirty="0" err="1" smtClean="0"/>
              <a:t>ічні</a:t>
            </a:r>
            <a:r>
              <a:rPr lang="uk-UA" dirty="0" smtClean="0"/>
              <a:t> закупівлі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73726"/>
            <a:ext cx="43034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i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Паралельна </a:t>
            </a:r>
            <a:r>
              <a:rPr lang="uk-UA" sz="2200" b="1" i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угода</a:t>
            </a:r>
            <a:r>
              <a:rPr lang="uk-UA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lang="uk-UA" sz="22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paralleled</a:t>
            </a:r>
            <a:r>
              <a:rPr lang="uk-UA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uk-UA" sz="22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deal</a:t>
            </a:r>
            <a:r>
              <a:rPr lang="uk-UA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 передбачає підписання двох окремих контрактів: одного – на початковий експорт і другого – на зустрічну </a:t>
            </a:r>
            <a:r>
              <a:rPr lang="uk-UA" sz="22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закупівлю.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03414" y="1864331"/>
            <a:ext cx="378133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i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Джентльменська угода</a:t>
            </a:r>
            <a:r>
              <a:rPr lang="uk-UA" sz="22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lang="uk-UA" sz="2200" dirty="0" err="1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offset</a:t>
            </a:r>
            <a:r>
              <a:rPr lang="uk-UA" sz="22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 передбачає, що експортер згоден закупити товари у імпортера в обумовленій кількості без підписання контракту.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60467" y="1864331"/>
            <a:ext cx="4381877" cy="3352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800"/>
              </a:spcAft>
            </a:pPr>
            <a:r>
              <a:rPr lang="uk-UA" sz="2200" b="1" i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Угоди </a:t>
            </a:r>
            <a:r>
              <a:rPr lang="uk-UA" sz="2200" b="1" i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передачею фінансових зобов’язань</a:t>
            </a:r>
            <a:r>
              <a:rPr lang="uk-UA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sz="22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switch</a:t>
            </a:r>
            <a:r>
              <a:rPr lang="uk-UA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передбачають передачу експортером своїх зобов’язань </a:t>
            </a:r>
            <a:r>
              <a:rPr lang="uk-UA" sz="22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із </a:t>
            </a:r>
            <a:r>
              <a:rPr lang="uk-UA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зустрічної закупівлі </a:t>
            </a:r>
            <a:r>
              <a:rPr lang="uk-UA" sz="22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товарів третій </a:t>
            </a:r>
            <a:r>
              <a:rPr lang="uk-UA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стороні, як правило, великій </a:t>
            </a:r>
            <a:r>
              <a:rPr lang="uk-UA" sz="22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торговельній </a:t>
            </a:r>
            <a:r>
              <a:rPr lang="uk-UA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фірмі.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Закон Украины «О туризме». О договоре между Вами и турфирмой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053" y="4114960"/>
            <a:ext cx="3385369" cy="2241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Картинки соглашение, Стоковые Фотографии и Роялти-Фри Изображения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04" y="4114960"/>
            <a:ext cx="4065005" cy="2241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976638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" y="286603"/>
            <a:ext cx="11372850" cy="1450757"/>
          </a:xfrm>
        </p:spPr>
        <p:txBody>
          <a:bodyPr anchor="ctr">
            <a:normAutofit/>
          </a:bodyPr>
          <a:lstStyle/>
          <a:p>
            <a:pPr algn="ctr"/>
            <a:r>
              <a:rPr lang="uk-UA" dirty="0"/>
              <a:t>Операції зустрічної торгівлі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у </a:t>
            </a:r>
            <a:r>
              <a:rPr lang="uk-UA" dirty="0"/>
              <a:t>рамках промислового співробітництва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581586"/>
            <a:ext cx="416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Підрядне кооперування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одна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сторін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замовник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доручає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іншій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стороні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виконавцю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виконання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певної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обумовлених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вимог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виконання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асортимент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обсяг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термін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комерційні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умови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тощо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замовник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передавати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підряднику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технологію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креслення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специфікації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обладнання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матеріали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5364" y="1754795"/>
            <a:ext cx="4426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Виробниче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кооперування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Шеврон 5"/>
          <p:cNvSpPr/>
          <p:nvPr/>
        </p:nvSpPr>
        <p:spPr>
          <a:xfrm rot="8159077">
            <a:off x="3044639" y="2049046"/>
            <a:ext cx="554081" cy="614071"/>
          </a:xfrm>
          <a:prstGeom prst="chevron">
            <a:avLst>
              <a:gd name="adj" fmla="val 60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Шеврон 6"/>
          <p:cNvSpPr/>
          <p:nvPr/>
        </p:nvSpPr>
        <p:spPr>
          <a:xfrm rot="5400000">
            <a:off x="5801815" y="2172760"/>
            <a:ext cx="554081" cy="762000"/>
          </a:xfrm>
          <a:prstGeom prst="chevron">
            <a:avLst>
              <a:gd name="adj" fmla="val 653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Шеврон 7"/>
          <p:cNvSpPr/>
          <p:nvPr/>
        </p:nvSpPr>
        <p:spPr>
          <a:xfrm rot="2114351">
            <a:off x="8564711" y="2066315"/>
            <a:ext cx="554081" cy="665623"/>
          </a:xfrm>
          <a:prstGeom prst="chevron">
            <a:avLst>
              <a:gd name="adj" fmla="val 653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78319" y="2760176"/>
            <a:ext cx="38010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Договірна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спеціалізація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виробництва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передбачає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розмежування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виконання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окремих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етапів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виробничих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здійснення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необхідності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перерозподілу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капітальних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вкладень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Договірна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спеціалізація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бути як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подетальна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технологічна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26322" y="2581586"/>
            <a:ext cx="42333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Спільне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виробництво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організовується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здійснення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конкретного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економічного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проєкту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створення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складних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видів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продукції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5428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1737360"/>
            <a:ext cx="5850467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Прості компенсаційні угоди</a:t>
            </a:r>
            <a:r>
              <a:rPr lang="uk-UA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співробітництво передбачають </a:t>
            </a:r>
            <a:r>
              <a:rPr lang="uk-UA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постачання </a:t>
            </a:r>
            <a:r>
              <a:rPr lang="uk-UA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експортером на умовах кредиту </a:t>
            </a:r>
            <a:r>
              <a:rPr lang="uk-UA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комплексного </a:t>
            </a:r>
            <a:r>
              <a:rPr lang="uk-UA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обладнання, ліцензій на використання винаходів </a:t>
            </a:r>
            <a:r>
              <a:rPr lang="uk-UA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ноу-хау, а також надання ним інжинірингових послуг </a:t>
            </a:r>
            <a:r>
              <a:rPr lang="uk-UA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подальше (після встановлення та пуску обладнання в експлуатацію) погашення імпортером вартості обладнання, ліцензій, інжинірингових послуг та вартості кредиту зустрічними поставками продукції, виробленої на цьому </a:t>
            </a:r>
            <a:r>
              <a:rPr lang="uk-UA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обладнанні.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31560" y="1737360"/>
            <a:ext cx="544406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Складні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компенсаційні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угоди,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глобальні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генеральні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угоди (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agreement)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особливий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вид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довгострокових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(5-10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великомасштабних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(100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дол. США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компенсаційних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операцій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таких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угодах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експортер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обладнання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зацікавлений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повністю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використовувати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компенсуючу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продукцію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таких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значних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обсягах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відмовляється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неї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користь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третьої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особи, яка в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міру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реалізації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продукції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компенсує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експортеру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вартість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обладнання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кредиту.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28637" y="286603"/>
            <a:ext cx="11158537" cy="145075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/>
              <a:t>Операції зустрічної торгівлі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у </a:t>
            </a:r>
            <a:r>
              <a:rPr lang="uk-UA" dirty="0"/>
              <a:t>рамках промислового співробітництва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964604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Внешнеторговые операции и выдача разрешений: есть изменения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43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81451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6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Сутність</a:t>
            </a:r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</a:t>
            </a:r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ЗТО.</a:t>
            </a:r>
            <a:b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900" b="1" dirty="0">
              <a:ln w="3810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black">
          <a:xfrm>
            <a:off x="1400174" y="6500812"/>
            <a:ext cx="10791825" cy="3571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pc="-5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2739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Угоди з </a:t>
            </a:r>
            <a:r>
              <a:rPr lang="uk-UA" dirty="0" smtClean="0"/>
              <a:t>купівлі-продажу </a:t>
            </a:r>
            <a:br>
              <a:rPr lang="uk-UA" dirty="0" smtClean="0"/>
            </a:br>
            <a:r>
              <a:rPr lang="uk-UA" dirty="0" smtClean="0"/>
              <a:t>результатів </a:t>
            </a:r>
            <a:r>
              <a:rPr lang="uk-UA" dirty="0"/>
              <a:t>творчої діяльності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1700" y="1827893"/>
            <a:ext cx="7886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Угоди з торгівлі </a:t>
            </a:r>
            <a:endParaRPr lang="uk-UA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науково-технічними досягненнями 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(НТД)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077585" y="2782000"/>
            <a:ext cx="344035" cy="721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749076" y="3572232"/>
            <a:ext cx="2377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</a:t>
            </a:r>
            <a:r>
              <a:rPr lang="uk-UA" sz="2400" dirty="0" err="1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атент</a:t>
            </a:r>
            <a:r>
              <a:rPr lang="uk-UA" sz="24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uk-UA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 винахід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26362" y="3572233"/>
            <a:ext cx="2055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Ліцензійні </a:t>
            </a:r>
            <a:r>
              <a:rPr lang="uk-UA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операції </a:t>
            </a:r>
            <a:endParaRPr lang="ru-RU" sz="2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011501" y="2782000"/>
            <a:ext cx="27588" cy="699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181926" y="3592931"/>
            <a:ext cx="2220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</a:t>
            </a:r>
            <a:r>
              <a:rPr lang="uk-UA" sz="24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оварні </a:t>
            </a:r>
            <a:r>
              <a:rPr lang="uk-UA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знаки </a:t>
            </a:r>
            <a:endParaRPr lang="ru-RU" sz="2400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984300" y="2771004"/>
            <a:ext cx="1110353" cy="774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9402149" y="3545469"/>
            <a:ext cx="1578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“Ноу–хау”</a:t>
            </a:r>
            <a:endParaRPr lang="ru-RU" sz="24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8859246" y="2872534"/>
            <a:ext cx="1146522" cy="721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09315" y="3662767"/>
            <a:ext cx="2114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Франчайзинг </a:t>
            </a:r>
            <a:endParaRPr lang="ru-RU" sz="2400" dirty="0"/>
          </a:p>
        </p:txBody>
      </p:sp>
      <p:cxnSp>
        <p:nvCxnSpPr>
          <p:cNvPr id="29" name="Прямая со стрелкой 28"/>
          <p:cNvCxnSpPr>
            <a:endCxn id="27" idx="0"/>
          </p:cNvCxnSpPr>
          <p:nvPr/>
        </p:nvCxnSpPr>
        <p:spPr>
          <a:xfrm flipH="1">
            <a:off x="1666656" y="2872534"/>
            <a:ext cx="1344962" cy="790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506" name="Picture 2" descr="Франчайзинг (франшиза) в Украине: недостатки, порядок оформления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" y="4502944"/>
            <a:ext cx="2767961" cy="1562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Патент на винахід в Україні: процедура отрима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385" y="4403229"/>
            <a:ext cx="2380813" cy="1920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Товарный знак — Википедия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339" y="412443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Что такое ноу-хау. Перевод и значение слова ноу-хау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480" y="4054596"/>
            <a:ext cx="2118310" cy="1934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Для чего нужна лицензия на онлайн казино?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032" y="4625752"/>
            <a:ext cx="1903307" cy="1521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38347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8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/>
              <a:t>Франчайзинг, патент на винах</a:t>
            </a:r>
            <a:r>
              <a:rPr lang="uk-UA" dirty="0" smtClean="0"/>
              <a:t>ід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37360"/>
            <a:ext cx="5975287" cy="4554798"/>
          </a:xfrm>
        </p:spPr>
        <p:txBody>
          <a:bodyPr>
            <a:normAutofit lnSpcReduction="10000"/>
          </a:bodyPr>
          <a:lstStyle/>
          <a:p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Патент 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на винахід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– це свідоцтво, яке видається компетентним державним органом винахіднику або його правонаступнику і засвідчує наявність у його власника монопольного права на використання цього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винаходу.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ранчайзинг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– система передачі або продажу ліцензій на технологію або товарний знак (наприклад, мережа ресторанів “Макдональдс” в Україні).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 descr="Патентування винаход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87" y="1737361"/>
            <a:ext cx="6216713" cy="2481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Франчайзинг в Германии - IQ DECI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88" y="4218914"/>
            <a:ext cx="6216714" cy="218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7034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dirty="0">
                <a:solidFill>
                  <a:srgbClr val="333333"/>
                </a:solidFill>
                <a:ea typeface="Calibri" panose="020F0502020204030204" pitchFamily="34" charset="0"/>
              </a:rPr>
              <a:t>Ліцензійні </a:t>
            </a:r>
            <a:r>
              <a:rPr lang="uk-UA" dirty="0" smtClean="0">
                <a:solidFill>
                  <a:srgbClr val="333333"/>
                </a:solidFill>
                <a:ea typeface="Calibri" panose="020F0502020204030204" pitchFamily="34" charset="0"/>
              </a:rPr>
              <a:t>операції, «Ноу-хау»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35521"/>
            <a:ext cx="6123709" cy="4637569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Ліцензійні операції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це надання стороною-патентовласником (ліцензіаром) іншій стороні, особі або фірмі (ліцензіату) права на промислове або комерційне використання винаходу, який користується патентним захистом, протягом обумовленого терміну і за певне винагородження.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Технічні знання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досвід (“ноу–хау”),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що передбачає передачу знань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досвіду шляхом надання технічної документації, креслень, секретів виробництва, які не підлягають патентуванню.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4" name="Picture 6" descr="Змінили найменування – отримайте нову ліцензію щодо операцій з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260" y="1735521"/>
            <a:ext cx="6011740" cy="215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10 ноу-хау, которые изменили мир: 140 лет General Electr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260" y="3895221"/>
            <a:ext cx="6011740" cy="28842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412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dirty="0" smtClean="0"/>
              <a:t>Товарні </a:t>
            </a:r>
            <a:r>
              <a:rPr lang="uk-UA" dirty="0"/>
              <a:t>знаки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202" y="2008697"/>
            <a:ext cx="5104344" cy="402336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uk-UA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оварний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знак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– це позначення, яке застосовується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того, щоб відрізнити товари (послуги) одних юридичних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фізичних осіб від однорідних товарів (послуг) інших юридичних (фізичних)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Товарний знак і торговельна марка, в чому різниця? | AboutMarketi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48" y="1011981"/>
            <a:ext cx="10051805" cy="5649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71998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dirty="0" smtClean="0"/>
              <a:t>2.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зовнішньоторговельних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5734"/>
            <a:ext cx="12192000" cy="4453466"/>
          </a:xfrm>
        </p:spPr>
        <p:txBody>
          <a:bodyPr>
            <a:noAutofit/>
          </a:bodyPr>
          <a:lstStyle/>
          <a:p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Прямий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метод (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прямі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продажі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передбачає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встановлення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прямих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зв'язків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виробником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постачальником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та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кінцевим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споживачем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Непрямий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посередницький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agency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метод -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передбачає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упівлю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та продаж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товарів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через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торгово-посередницьку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ланку на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підставі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укладання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спеціального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договору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агентської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комісійної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іншої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угоди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торговим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посередником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якій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передбачається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виконання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останнім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певних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обов'язків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пов'язаних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реалізацією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товару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продавця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за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агентську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комісійну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іншу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винагороду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2774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dirty="0"/>
              <a:t>Посередницька діяльність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99168"/>
            <a:ext cx="4861711" cy="3938258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Посередницька 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діяльність (непрямий метод продажів)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 передбачає здійснення комерційної діяльності через посередників.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5663" y="1221632"/>
            <a:ext cx="7846337" cy="51152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363565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dirty="0"/>
              <a:t>Комісійні </a:t>
            </a:r>
            <a:r>
              <a:rPr lang="uk-UA" dirty="0" smtClean="0"/>
              <a:t>та консигнаційні операції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" y="1737360"/>
            <a:ext cx="7351412" cy="4591012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Комісійні операції.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Вони здійснюються через посередників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комісіонерів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. Комісіонери за договором комісії отримують право виступати на ринку від свого імені, але за рахунок продавця (або покупця).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Різновидом договору комісії є 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договір консигнації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. За цим договором постачальники (консигнанти) постачають товари на склад посередників (консигнаторів), які реалізують їх покупцям.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8" name="Picture 4" descr="Осторожно, комиссионные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37360"/>
            <a:ext cx="4876800" cy="2209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Что такое консигнация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947310"/>
            <a:ext cx="4876799" cy="24715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98205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dirty="0" smtClean="0"/>
              <a:t>Агентські</a:t>
            </a:r>
            <a:r>
              <a:rPr lang="en-GB" dirty="0" smtClean="0"/>
              <a:t> </a:t>
            </a:r>
            <a:r>
              <a:rPr lang="ru-RU" dirty="0" smtClean="0"/>
              <a:t>і </a:t>
            </a:r>
            <a:r>
              <a:rPr lang="ru-RU" dirty="0" err="1" smtClean="0"/>
              <a:t>брокерські</a:t>
            </a:r>
            <a:r>
              <a:rPr lang="uk-UA" dirty="0" smtClean="0"/>
              <a:t> </a:t>
            </a:r>
            <a:r>
              <a:rPr lang="uk-UA" dirty="0"/>
              <a:t>операції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5734"/>
            <a:ext cx="6726725" cy="4491692"/>
          </a:xfrm>
        </p:spPr>
        <p:txBody>
          <a:bodyPr>
            <a:noAutofit/>
          </a:bodyPr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Агентські операції.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 Торговий агент виступає на ринку від імені і за рахунок постачальника товару (принципала).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Брокерські операції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 – це встановлення через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посередника-брокера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контакту між продавцем і покупцем. На відміну від агента брокер не є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кимось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представником і не знаходиться у договірних відносинах ні з однією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сторін.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725" y="1845734"/>
            <a:ext cx="5465275" cy="2438290"/>
          </a:xfrm>
          <a:prstGeom prst="rect">
            <a:avLst/>
          </a:prstGeom>
        </p:spPr>
      </p:pic>
      <p:pic>
        <p:nvPicPr>
          <p:cNvPr id="25602" name="Picture 2" descr="Отзыв-Брокер: ваш помощник в выборе надежного брокер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724" y="4284024"/>
            <a:ext cx="5465275" cy="20534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2827432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/>
              <a:t>Угоди </a:t>
            </a:r>
            <a:r>
              <a:rPr lang="ru-RU" dirty="0" err="1" smtClean="0"/>
              <a:t>змагального</a:t>
            </a:r>
            <a:r>
              <a:rPr lang="ru-RU" dirty="0" smtClean="0"/>
              <a:t> характеру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32069" y="1745508"/>
            <a:ext cx="3735762" cy="280076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algn="ctr">
              <a:spcAft>
                <a:spcPts val="825"/>
              </a:spcAft>
            </a:pPr>
            <a:r>
              <a:rPr lang="uk-UA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Товарна </a:t>
            </a:r>
            <a:r>
              <a:rPr lang="uk-UA" sz="22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біржа </a:t>
            </a:r>
            <a:r>
              <a:rPr lang="uk-UA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</a:t>
            </a:r>
            <a:r>
              <a:rPr lang="uk-UA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це найбільш розвинута форма регулярно функціонуючого оптового ринку товарів, які представляються за стандартами і зразками. 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7685" y="1736455"/>
            <a:ext cx="4427144" cy="178510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algn="ctr">
              <a:spcAft>
                <a:spcPts val="825"/>
              </a:spcAft>
            </a:pPr>
            <a:r>
              <a:rPr lang="uk-UA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Аукціони</a:t>
            </a:r>
            <a:r>
              <a:rPr lang="uk-UA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– це почерговий продаж на основі конкурсу покупців реальних товарів, що мають свої індивідуальні особливості</a:t>
            </a:r>
            <a:r>
              <a:rPr lang="uk-UA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73497" y="1745508"/>
            <a:ext cx="431850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Міжнародні торги (тендери)</a:t>
            </a:r>
            <a:r>
              <a:rPr lang="uk-UA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– це метод укладання договору </a:t>
            </a:r>
            <a:r>
              <a:rPr lang="uk-UA" sz="22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купівлі-продажу</a:t>
            </a:r>
            <a:r>
              <a:rPr lang="uk-UA" sz="22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uk-UA" sz="22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 якого </a:t>
            </a:r>
            <a:r>
              <a:rPr lang="uk-UA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покупець оголошує конкурс для продавців на товар із заздалегідь визначеними характеристиками. </a:t>
            </a:r>
            <a:endParaRPr lang="ru-RU" sz="2200" dirty="0"/>
          </a:p>
        </p:txBody>
      </p:sp>
      <p:pic>
        <p:nvPicPr>
          <p:cNvPr id="20482" name="Picture 2" descr="Чим примітна електронна товарна бірж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4917"/>
            <a:ext cx="3503693" cy="2203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Товарна біржа та аукці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019" y="3630441"/>
            <a:ext cx="3986810" cy="3137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Тендер на поставку непродовольственных товаров – Центр Развития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497" y="4207721"/>
            <a:ext cx="4347090" cy="2560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395487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Ліцензія на імпорт/експорт товар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0" y="4500564"/>
            <a:ext cx="12196820" cy="1836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914400"/>
            <a:ext cx="1165352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Зовнішньоторговельна операція</a:t>
            </a:r>
            <a:r>
              <a:rPr lang="uk-UA" sz="4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– це комплекс заходів, які використовують суб'єкти зовнішньоекономічної діяльності різних країн із метою здійснення і удосконалення зовнішньої торгівлі.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3426139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err="1" smtClean="0"/>
              <a:t>Класиф</a:t>
            </a:r>
            <a:r>
              <a:rPr lang="uk-UA" dirty="0" err="1" smtClean="0"/>
              <a:t>ікація</a:t>
            </a:r>
            <a:r>
              <a:rPr lang="uk-UA" dirty="0" smtClean="0"/>
              <a:t> </a:t>
            </a:r>
            <a:r>
              <a:rPr lang="uk-UA" dirty="0" err="1" smtClean="0"/>
              <a:t>ЗЕО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8801" y="1737360"/>
            <a:ext cx="9255357" cy="4527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4002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err="1" smtClean="0"/>
              <a:t>Класифікація</a:t>
            </a:r>
            <a:r>
              <a:rPr lang="ru-RU" dirty="0" smtClean="0"/>
              <a:t> ЗЕО за </a:t>
            </a:r>
            <a:r>
              <a:rPr lang="ru-RU" dirty="0" err="1"/>
              <a:t>напрямками</a:t>
            </a:r>
            <a:r>
              <a:rPr lang="ru-RU" dirty="0"/>
              <a:t> </a:t>
            </a:r>
            <a:r>
              <a:rPr lang="ru-RU" dirty="0" err="1" smtClean="0"/>
              <a:t>міжнародної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06680" y="1874067"/>
            <a:ext cx="155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Експорт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9584" y="1874067"/>
            <a:ext cx="1282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Імпорт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94888" y="1874067"/>
            <a:ext cx="1687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Реімпорт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54066" y="1874067"/>
            <a:ext cx="1901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Реекспорт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27277" y="1874067"/>
            <a:ext cx="1514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Транзит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Імпорт агропродукції в Україну цьогоріч збільшився на 21% – експер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04" y="2597949"/>
            <a:ext cx="2198812" cy="3585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оли виникають зобов'язання з ПДВ при експорті. Вісник. Офіційно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83" y="2597949"/>
            <a:ext cx="2167387" cy="3585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Реимпорт: документы, платежи и приме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36" y="2597949"/>
            <a:ext cx="2340710" cy="3585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Реэкспорт. Предлагаем операции реэкспорта товаров в Европ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077" y="2597949"/>
            <a:ext cx="2359210" cy="3585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Интенсивность трафика в Суэцком канале повышают скидками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325" y="2597949"/>
            <a:ext cx="2314166" cy="3585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1650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smtClean="0"/>
              <a:t>ЗЕО за </a:t>
            </a:r>
            <a:r>
              <a:rPr lang="ru-RU" dirty="0" err="1"/>
              <a:t>напрямками</a:t>
            </a:r>
            <a:r>
              <a:rPr lang="ru-RU" dirty="0"/>
              <a:t> </a:t>
            </a:r>
            <a:r>
              <a:rPr lang="ru-RU" dirty="0" err="1" smtClean="0"/>
              <a:t>міжнародної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800225"/>
            <a:ext cx="7740713" cy="4591521"/>
          </a:xfrm>
        </p:spPr>
        <p:txBody>
          <a:bodyPr>
            <a:noAutofit/>
          </a:bodyPr>
          <a:lstStyle/>
          <a:p>
            <a:endParaRPr lang="ru-RU" sz="2800" b="1" dirty="0" smtClean="0">
              <a:solidFill>
                <a:schemeClr val="tx1"/>
              </a:solidFill>
              <a:latin typeface="Arial" panose="020B0604020202020204" pitchFamily="34" charset="0"/>
              <a:cs typeface="Aharoni" pitchFamily="2" charset="-79"/>
            </a:endParaRPr>
          </a:p>
          <a:p>
            <a:r>
              <a:rPr 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haroni" pitchFamily="2" charset="-79"/>
              </a:rPr>
              <a:t>Експортні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haroni" pitchFamily="2" charset="-79"/>
              </a:rPr>
              <a:t>операції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передбачають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продаж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і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вив</a:t>
            </a:r>
            <a:r>
              <a:rPr lang="uk-UA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езення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товарів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за кордон для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передачі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їх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у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власність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іноземному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контрагенту.</a:t>
            </a:r>
          </a:p>
          <a:p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haroni" pitchFamily="2" charset="-79"/>
            </a:endParaRPr>
          </a:p>
          <a:p>
            <a:r>
              <a:rPr 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haroni" pitchFamily="2" charset="-79"/>
              </a:rPr>
              <a:t>Імпортні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haroni" pitchFamily="2" charset="-79"/>
              </a:rPr>
              <a:t>операції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haroni" pitchFamily="2" charset="-79"/>
              </a:rPr>
              <a:t>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—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закупівля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і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ввезення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іноземних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товарів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для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подальшої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їх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реалізації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на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внутрішньому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ринку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своєї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країни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чи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використання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підприємством-імпортером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у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виробничому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процесі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.</a:t>
            </a:r>
          </a:p>
        </p:txBody>
      </p:sp>
      <p:pic>
        <p:nvPicPr>
          <p:cNvPr id="4098" name="Picture 2" descr="Санкции на товары - Россия разрешила транзит подсанкционных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712" y="1819746"/>
            <a:ext cx="4451288" cy="44543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22269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smtClean="0"/>
              <a:t>ЗЕО за </a:t>
            </a:r>
            <a:r>
              <a:rPr lang="ru-RU" dirty="0" err="1"/>
              <a:t>напрямками</a:t>
            </a:r>
            <a:r>
              <a:rPr lang="ru-RU" dirty="0"/>
              <a:t> </a:t>
            </a:r>
            <a:r>
              <a:rPr lang="ru-RU" dirty="0" err="1" smtClean="0"/>
              <a:t>міжнародної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800225"/>
            <a:ext cx="7740713" cy="4591521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Реекспортна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операція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 </a:t>
            </a: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—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це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 продаж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і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вивезення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 за кордон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раніше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ввезеного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 товару,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який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 не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піддавався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 в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реекспортуючій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країні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ніякій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обробці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. </a:t>
            </a:r>
          </a:p>
          <a:p>
            <a:r>
              <a:rPr 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Реімпортна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операція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 </a:t>
            </a: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—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це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придбання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і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ввезення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з-за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 кордону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раніше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експортованого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 товару,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який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 не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зазнав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 там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ніякої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переробки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чи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доробки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itchFamily="2" charset="-79"/>
              </a:rPr>
              <a:t>.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cs typeface="Aharoni" pitchFamily="2" charset="-79"/>
            </a:endParaRPr>
          </a:p>
          <a:p>
            <a:r>
              <a:rPr lang="uk-UA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haroni" pitchFamily="2" charset="-79"/>
              </a:rPr>
              <a:t>Транзит</a:t>
            </a:r>
            <a:r>
              <a:rPr lang="uk-UA" sz="2800" dirty="0" smtClean="0">
                <a:solidFill>
                  <a:schemeClr val="tx1"/>
                </a:solidFill>
                <a:latin typeface="Arial" panose="020B0604020202020204" pitchFamily="34" charset="0"/>
                <a:cs typeface="Aharoni" pitchFamily="2" charset="-79"/>
              </a:rPr>
              <a:t> </a:t>
            </a: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— 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 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це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перевезення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вантажів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із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однієї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країни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в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іншу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через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проміжну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країну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haroni" pitchFamily="2" charset="-79"/>
              </a:rPr>
              <a:t>.</a:t>
            </a:r>
          </a:p>
        </p:txBody>
      </p:sp>
      <p:pic>
        <p:nvPicPr>
          <p:cNvPr id="4098" name="Picture 2" descr="Санкции на товары - Россия разрешила транзит подсанкционных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712" y="1819746"/>
            <a:ext cx="4451288" cy="44543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22269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286603"/>
            <a:ext cx="11072812" cy="1450757"/>
          </a:xfrm>
        </p:spPr>
        <p:txBody>
          <a:bodyPr anchor="ctr"/>
          <a:lstStyle/>
          <a:p>
            <a:pPr algn="ctr"/>
            <a:r>
              <a:rPr lang="ru-RU" dirty="0" err="1" smtClean="0"/>
              <a:t>Класифікація</a:t>
            </a:r>
            <a:r>
              <a:rPr lang="ru-RU" dirty="0" smtClean="0"/>
              <a:t> ЗЕО </a:t>
            </a:r>
            <a:r>
              <a:rPr lang="ru-RU" dirty="0"/>
              <a:t>за </a:t>
            </a:r>
            <a:r>
              <a:rPr lang="ru-RU" dirty="0" err="1" smtClean="0"/>
              <a:t>групами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68532" y="1757215"/>
            <a:ext cx="294863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Купівля-продаж</a:t>
            </a:r>
          </a:p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ировинних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товар</a:t>
            </a:r>
            <a:r>
              <a:rPr lang="uk-U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3467" y="1733255"/>
            <a:ext cx="3102395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Купівля-продаж </a:t>
            </a:r>
            <a:r>
              <a:rPr lang="uk-U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машинотехнічної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продукції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4973" y="1752267"/>
            <a:ext cx="2855193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Купівля-продаж продовольчих товарів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73208" y="1752267"/>
            <a:ext cx="303188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Купівля-продаж непродовольчих товарів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Купівля-продаж, реєстрація та переоформлення авто в 2020 роц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68301"/>
            <a:ext cx="2958918" cy="2978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Товарно-сировинний ринок - визначення і особливості біржі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28" y="3268301"/>
            <a:ext cx="3027840" cy="2978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оради та застереження покупцям від спеціалістів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3268301"/>
            <a:ext cx="3172180" cy="2978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омісійні магазини можуть зобов'язати надавати покупцям не менше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867" y="3263105"/>
            <a:ext cx="2803133" cy="2983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3742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11">
  <a:themeElements>
    <a:clrScheme name="Другая 1">
      <a:dk1>
        <a:sysClr val="windowText" lastClr="000000"/>
      </a:dk1>
      <a:lt1>
        <a:srgbClr val="FFFFFF"/>
      </a:lt1>
      <a:dk2>
        <a:srgbClr val="000000"/>
      </a:dk2>
      <a:lt2>
        <a:srgbClr val="F8F8F8"/>
      </a:lt2>
      <a:accent1>
        <a:srgbClr val="262626"/>
      </a:accent1>
      <a:accent2>
        <a:srgbClr val="0C0C0C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1" id="{22DC3AEB-5FCD-47BC-8B75-224A5224E7AF}" vid="{F5B9E280-1EC9-4D92-9DF8-21E89CB792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712</TotalTime>
  <Words>1082</Words>
  <Application>Microsoft Office PowerPoint</Application>
  <PresentationFormat>Произвольный</PresentationFormat>
  <Paragraphs>116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Тема11</vt:lpstr>
      <vt:lpstr>Зовнішньоторговельні операції: їх сутність, класифікація  і методи здійснення</vt:lpstr>
      <vt:lpstr>ПЛАН 1. Сутність і класифікація ЗТО. 2. Методи здійснення ЗТО.</vt:lpstr>
      <vt:lpstr> 1. Сутність і класифікація ЗТО. </vt:lpstr>
      <vt:lpstr>Слайд 4</vt:lpstr>
      <vt:lpstr>Класифікація ЗЕО</vt:lpstr>
      <vt:lpstr>Класифікація ЗЕО за напрямками міжнародної торгівлі</vt:lpstr>
      <vt:lpstr>Класифікація ЗЕО за напрямками міжнародної торгівлі</vt:lpstr>
      <vt:lpstr>Класифікація ЗЕО за напрямками міжнародної торгівлі</vt:lpstr>
      <vt:lpstr>Класифікація ЗЕО за групами товарів</vt:lpstr>
      <vt:lpstr>Машинотехнічна продукція і устаткування</vt:lpstr>
      <vt:lpstr>Сировина</vt:lpstr>
      <vt:lpstr>Продовольчі товари</vt:lpstr>
      <vt:lpstr>Непродовольчі товари</vt:lpstr>
      <vt:lpstr>За ступенем готовності товарів  до продажу</vt:lpstr>
      <vt:lpstr>Готова продукція</vt:lpstr>
      <vt:lpstr>Розрізнене обладнання </vt:lpstr>
      <vt:lpstr>Комплексне обладнання </vt:lpstr>
      <vt:lpstr>Види зовнішньоторгових операцій: операції зустрічної торгівлі</vt:lpstr>
      <vt:lpstr>За формами товарообміну</vt:lpstr>
      <vt:lpstr>Бартер (операції натурального обміну)</vt:lpstr>
      <vt:lpstr>Прямі компенсаційні угоди </vt:lpstr>
      <vt:lpstr>Поставка на комплектацію</vt:lpstr>
      <vt:lpstr>Операції на давальницькій сировині (толлінгові операції)</vt:lpstr>
      <vt:lpstr>Викуп застарілої продукції</vt:lpstr>
      <vt:lpstr>Зустрічна торгівля</vt:lpstr>
      <vt:lpstr>Операції, які передбачають участь продавця у реалізації товарів</vt:lpstr>
      <vt:lpstr>Зустрічні закупівлі</vt:lpstr>
      <vt:lpstr>Операції зустрічної торгівлі  у рамках промислового співробітництва</vt:lpstr>
      <vt:lpstr>Операції зустрічної торгівлі  у рамках промислового співробітництва</vt:lpstr>
      <vt:lpstr>Угоди з купівлі-продажу  результатів творчої діяльності </vt:lpstr>
      <vt:lpstr>Франчайзинг, патент на винахід</vt:lpstr>
      <vt:lpstr>Ліцензійні операції, «Ноу-хау»</vt:lpstr>
      <vt:lpstr>Товарні знаки </vt:lpstr>
      <vt:lpstr>2. Методи здійснення  зовнішньоторговельних операцій</vt:lpstr>
      <vt:lpstr>Посередницька діяльність </vt:lpstr>
      <vt:lpstr>Комісійні та консигнаційні операції</vt:lpstr>
      <vt:lpstr>Агентські і брокерські операції</vt:lpstr>
      <vt:lpstr>Угоди змагального характеру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and.reynext02@gmail.com</dc:creator>
  <cp:lastModifiedBy>Хозяин</cp:lastModifiedBy>
  <cp:revision>156</cp:revision>
  <dcterms:created xsi:type="dcterms:W3CDTF">2020-04-02T09:20:35Z</dcterms:created>
  <dcterms:modified xsi:type="dcterms:W3CDTF">2021-02-15T15:31:50Z</dcterms:modified>
</cp:coreProperties>
</file>