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</p:sldMasterIdLst>
  <p:sldIdLst>
    <p:sldId id="256" r:id="rId3"/>
    <p:sldId id="258" r:id="rId4"/>
    <p:sldId id="257" r:id="rId5"/>
    <p:sldId id="262" r:id="rId6"/>
    <p:sldId id="263" r:id="rId7"/>
    <p:sldId id="269" r:id="rId8"/>
    <p:sldId id="267" r:id="rId9"/>
    <p:sldId id="276" r:id="rId10"/>
    <p:sldId id="265" r:id="rId11"/>
    <p:sldId id="270" r:id="rId12"/>
    <p:sldId id="271" r:id="rId13"/>
    <p:sldId id="272" r:id="rId14"/>
    <p:sldId id="274" r:id="rId15"/>
    <p:sldId id="273" r:id="rId16"/>
    <p:sldId id="275" r:id="rId17"/>
    <p:sldId id="277" r:id="rId18"/>
    <p:sldId id="278" r:id="rId19"/>
    <p:sldId id="279" r:id="rId20"/>
    <p:sldId id="280" r:id="rId21"/>
    <p:sldId id="281" r:id="rId22"/>
    <p:sldId id="282" r:id="rId23"/>
    <p:sldId id="283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16F3-74CE-4267-AB9A-1D223218FEC6}" type="datetimeFigureOut">
              <a:rPr lang="uk-UA" smtClean="0">
                <a:solidFill>
                  <a:srgbClr val="073E87"/>
                </a:solidFill>
              </a:rPr>
              <a:pPr/>
              <a:t>19.02.2021</a:t>
            </a:fld>
            <a:endParaRPr lang="uk-UA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C51C0-FD69-4BA4-828F-BA8F35F47107}" type="slidenum">
              <a:rPr lang="uk-UA" smtClean="0">
                <a:solidFill>
                  <a:srgbClr val="073E87"/>
                </a:solidFill>
              </a:rPr>
              <a:pPr/>
              <a:t>‹#›</a:t>
            </a:fld>
            <a:endParaRPr lang="uk-UA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1502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16F3-74CE-4267-AB9A-1D223218FEC6}" type="datetimeFigureOut">
              <a:rPr lang="uk-UA" smtClean="0">
                <a:solidFill>
                  <a:srgbClr val="073E87"/>
                </a:solidFill>
              </a:rPr>
              <a:pPr/>
              <a:t>19.02.2021</a:t>
            </a:fld>
            <a:endParaRPr lang="uk-UA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C51C0-FD69-4BA4-828F-BA8F35F47107}" type="slidenum">
              <a:rPr lang="uk-UA" smtClean="0">
                <a:solidFill>
                  <a:srgbClr val="073E87"/>
                </a:solidFill>
              </a:rPr>
              <a:pPr/>
              <a:t>‹#›</a:t>
            </a:fld>
            <a:endParaRPr lang="uk-UA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4008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16F3-74CE-4267-AB9A-1D223218FEC6}" type="datetimeFigureOut">
              <a:rPr lang="uk-UA" smtClean="0">
                <a:solidFill>
                  <a:srgbClr val="073E87"/>
                </a:solidFill>
              </a:rPr>
              <a:pPr/>
              <a:t>19.02.2021</a:t>
            </a:fld>
            <a:endParaRPr lang="uk-UA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C51C0-FD69-4BA4-828F-BA8F35F47107}" type="slidenum">
              <a:rPr lang="uk-UA" smtClean="0">
                <a:solidFill>
                  <a:srgbClr val="073E87"/>
                </a:solidFill>
              </a:rPr>
              <a:pPr/>
              <a:t>‹#›</a:t>
            </a:fld>
            <a:endParaRPr lang="uk-UA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1393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16F3-74CE-4267-AB9A-1D223218FEC6}" type="datetimeFigureOut">
              <a:rPr lang="uk-UA" smtClean="0">
                <a:solidFill>
                  <a:srgbClr val="073E87"/>
                </a:solidFill>
              </a:rPr>
              <a:pPr/>
              <a:t>19.02.2021</a:t>
            </a:fld>
            <a:endParaRPr lang="uk-UA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C51C0-FD69-4BA4-828F-BA8F35F47107}" type="slidenum">
              <a:rPr lang="uk-UA" smtClean="0">
                <a:solidFill>
                  <a:srgbClr val="073E87"/>
                </a:solidFill>
              </a:rPr>
              <a:pPr/>
              <a:t>‹#›</a:t>
            </a:fld>
            <a:endParaRPr lang="uk-UA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553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16F3-74CE-4267-AB9A-1D223218FEC6}" type="datetimeFigureOut">
              <a:rPr lang="uk-UA" smtClean="0">
                <a:solidFill>
                  <a:srgbClr val="073E87"/>
                </a:solidFill>
              </a:rPr>
              <a:pPr/>
              <a:t>19.02.2021</a:t>
            </a:fld>
            <a:endParaRPr lang="uk-UA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C51C0-FD69-4BA4-828F-BA8F35F47107}" type="slidenum">
              <a:rPr lang="uk-UA" smtClean="0">
                <a:solidFill>
                  <a:srgbClr val="073E87"/>
                </a:solidFill>
              </a:rPr>
              <a:pPr/>
              <a:t>‹#›</a:t>
            </a:fld>
            <a:endParaRPr lang="uk-UA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6866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16F3-74CE-4267-AB9A-1D223218FEC6}" type="datetimeFigureOut">
              <a:rPr lang="uk-UA" smtClean="0">
                <a:solidFill>
                  <a:srgbClr val="073E87"/>
                </a:solidFill>
              </a:rPr>
              <a:pPr/>
              <a:t>19.02.2021</a:t>
            </a:fld>
            <a:endParaRPr lang="uk-UA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C51C0-FD69-4BA4-828F-BA8F35F47107}" type="slidenum">
              <a:rPr lang="uk-UA" smtClean="0">
                <a:solidFill>
                  <a:srgbClr val="073E87"/>
                </a:solidFill>
              </a:rPr>
              <a:pPr/>
              <a:t>‹#›</a:t>
            </a:fld>
            <a:endParaRPr lang="uk-UA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4036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16F3-74CE-4267-AB9A-1D223218FEC6}" type="datetimeFigureOut">
              <a:rPr lang="uk-UA" smtClean="0">
                <a:solidFill>
                  <a:srgbClr val="073E87"/>
                </a:solidFill>
              </a:rPr>
              <a:pPr/>
              <a:t>19.02.2021</a:t>
            </a:fld>
            <a:endParaRPr lang="uk-UA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C51C0-FD69-4BA4-828F-BA8F35F47107}" type="slidenum">
              <a:rPr lang="uk-UA" smtClean="0">
                <a:solidFill>
                  <a:srgbClr val="073E87"/>
                </a:solidFill>
              </a:rPr>
              <a:pPr/>
              <a:t>‹#›</a:t>
            </a:fld>
            <a:endParaRPr lang="uk-UA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0982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16F3-74CE-4267-AB9A-1D223218FEC6}" type="datetimeFigureOut">
              <a:rPr lang="uk-UA" smtClean="0">
                <a:solidFill>
                  <a:srgbClr val="073E87"/>
                </a:solidFill>
              </a:rPr>
              <a:pPr/>
              <a:t>19.02.2021</a:t>
            </a:fld>
            <a:endParaRPr lang="uk-UA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C51C0-FD69-4BA4-828F-BA8F35F47107}" type="slidenum">
              <a:rPr lang="uk-UA" smtClean="0">
                <a:solidFill>
                  <a:srgbClr val="073E87"/>
                </a:solidFill>
              </a:rPr>
              <a:pPr/>
              <a:t>‹#›</a:t>
            </a:fld>
            <a:endParaRPr lang="uk-UA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413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16F3-74CE-4267-AB9A-1D223218FEC6}" type="datetimeFigureOut">
              <a:rPr lang="uk-UA" smtClean="0">
                <a:solidFill>
                  <a:srgbClr val="073E87"/>
                </a:solidFill>
              </a:rPr>
              <a:pPr/>
              <a:t>19.02.2021</a:t>
            </a:fld>
            <a:endParaRPr lang="uk-UA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C51C0-FD69-4BA4-828F-BA8F35F47107}" type="slidenum">
              <a:rPr lang="uk-UA" smtClean="0">
                <a:solidFill>
                  <a:srgbClr val="073E87"/>
                </a:solidFill>
              </a:rPr>
              <a:pPr/>
              <a:t>‹#›</a:t>
            </a:fld>
            <a:endParaRPr lang="uk-UA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4381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16F3-74CE-4267-AB9A-1D223218FEC6}" type="datetimeFigureOut">
              <a:rPr lang="uk-UA" smtClean="0">
                <a:solidFill>
                  <a:srgbClr val="073E87"/>
                </a:solidFill>
              </a:rPr>
              <a:pPr/>
              <a:t>19.02.2021</a:t>
            </a:fld>
            <a:endParaRPr lang="uk-UA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C51C0-FD69-4BA4-828F-BA8F35F47107}" type="slidenum">
              <a:rPr lang="uk-UA" smtClean="0">
                <a:solidFill>
                  <a:srgbClr val="073E87"/>
                </a:solidFill>
              </a:rPr>
              <a:pPr/>
              <a:t>‹#›</a:t>
            </a:fld>
            <a:endParaRPr lang="uk-UA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2863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16F3-74CE-4267-AB9A-1D223218FEC6}" type="datetimeFigureOut">
              <a:rPr lang="uk-UA" smtClean="0">
                <a:solidFill>
                  <a:srgbClr val="073E87"/>
                </a:solidFill>
              </a:rPr>
              <a:pPr/>
              <a:t>19.02.2021</a:t>
            </a:fld>
            <a:endParaRPr lang="uk-UA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C51C0-FD69-4BA4-828F-BA8F35F47107}" type="slidenum">
              <a:rPr lang="uk-UA" smtClean="0">
                <a:solidFill>
                  <a:srgbClr val="073E87"/>
                </a:solidFill>
              </a:rPr>
              <a:pPr/>
              <a:t>‹#›</a:t>
            </a:fld>
            <a:endParaRPr lang="uk-UA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918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43716F3-74CE-4267-AB9A-1D223218FEC6}" type="datetimeFigureOut">
              <a:rPr lang="uk-UA" smtClean="0">
                <a:solidFill>
                  <a:srgbClr val="073E87"/>
                </a:solidFill>
              </a:rPr>
              <a:pPr/>
              <a:t>19.02.2021</a:t>
            </a:fld>
            <a:endParaRPr lang="uk-UA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uk-UA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FCC51C0-FD69-4BA4-828F-BA8F35F47107}" type="slidenum">
              <a:rPr lang="uk-UA" smtClean="0">
                <a:solidFill>
                  <a:srgbClr val="073E87"/>
                </a:solidFill>
              </a:rPr>
              <a:pPr/>
              <a:t>‹#›</a:t>
            </a:fld>
            <a:endParaRPr lang="uk-UA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740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38138"/>
            <a:ext cx="8964613" cy="4962525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tx1"/>
                </a:solidFill>
              </a:rPr>
              <a:t>Лекція 2</a:t>
            </a:r>
            <a:r>
              <a:rPr lang="uk-UA" dirty="0" smtClean="0">
                <a:solidFill>
                  <a:schemeClr val="tx1"/>
                </a:solidFill>
              </a:rPr>
              <a:t>. </a:t>
            </a:r>
            <a:r>
              <a:rPr lang="uk-UA" dirty="0" smtClean="0">
                <a:solidFill>
                  <a:schemeClr val="tx1"/>
                </a:solidFill>
              </a:rPr>
              <a:t>Просторово-територіальна </a:t>
            </a:r>
            <a:r>
              <a:rPr lang="uk-UA" dirty="0" smtClean="0">
                <a:solidFill>
                  <a:schemeClr val="tx1"/>
                </a:solidFill>
              </a:rPr>
              <a:t>організація </a:t>
            </a:r>
            <a:r>
              <a:rPr lang="uk-UA" dirty="0" smtClean="0">
                <a:solidFill>
                  <a:schemeClr val="tx1"/>
                </a:solidFill>
              </a:rPr>
              <a:t>й типізація країн </a:t>
            </a:r>
            <a:r>
              <a:rPr lang="uk-UA" dirty="0" smtClean="0">
                <a:solidFill>
                  <a:schemeClr val="tx1"/>
                </a:solidFill>
              </a:rPr>
              <a:t>світу</a:t>
            </a:r>
            <a:br>
              <a:rPr lang="uk-UA" dirty="0" smtClean="0">
                <a:solidFill>
                  <a:schemeClr val="tx1"/>
                </a:solidFill>
              </a:rPr>
            </a:br>
            <a:r>
              <a:rPr lang="uk-UA" dirty="0" smtClean="0">
                <a:solidFill>
                  <a:schemeClr val="tx1"/>
                </a:solidFill>
              </a:rPr>
              <a:t/>
            </a:r>
            <a:br>
              <a:rPr lang="uk-UA" dirty="0" smtClean="0">
                <a:solidFill>
                  <a:schemeClr val="tx1"/>
                </a:solidFill>
              </a:rPr>
            </a:br>
            <a:r>
              <a:rPr lang="uk-UA" dirty="0" smtClean="0">
                <a:solidFill>
                  <a:schemeClr val="tx1"/>
                </a:solidFill>
              </a:rPr>
              <a:t/>
            </a:r>
            <a:br>
              <a:rPr lang="uk-UA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01008"/>
            <a:ext cx="9036496" cy="3356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05643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2136" y="1700808"/>
            <a:ext cx="8352928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uk-UA" sz="3600" b="1" i="1" dirty="0">
                <a:solidFill>
                  <a:prstClr val="black"/>
                </a:solidFill>
              </a:rPr>
              <a:t>Положення відносно транспортних коридорів, ринків сировини та збуту товарів: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uk-UA" sz="3200" dirty="0">
                <a:solidFill>
                  <a:prstClr val="black"/>
                </a:solidFill>
              </a:rPr>
              <a:t>вихід до моря, річкові зв'язки,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uk-UA" sz="3200" dirty="0">
                <a:solidFill>
                  <a:prstClr val="black"/>
                </a:solidFill>
              </a:rPr>
              <a:t>торговельні відносини з сусідами,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uk-UA" sz="3200" dirty="0">
                <a:solidFill>
                  <a:prstClr val="black"/>
                </a:solidFill>
              </a:rPr>
              <a:t>забезпеченість власною сировиною</a:t>
            </a:r>
            <a:r>
              <a:rPr lang="uk-UA" sz="3200" dirty="0" smtClean="0">
                <a:solidFill>
                  <a:prstClr val="black"/>
                </a:solidFill>
              </a:rPr>
              <a:t>.</a:t>
            </a:r>
            <a:endParaRPr lang="uk-UA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10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859340"/>
            <a:ext cx="8208912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uk-UA" sz="3600" b="1" i="1" dirty="0">
                <a:solidFill>
                  <a:prstClr val="black"/>
                </a:solidFill>
              </a:rPr>
              <a:t>Положення відносно «гарячих точок» планети: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uk-UA" sz="3200" dirty="0">
                <a:solidFill>
                  <a:prstClr val="black"/>
                </a:solidFill>
              </a:rPr>
              <a:t>гарячі точки у прикордонних країнах,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uk-UA" sz="3200" dirty="0">
                <a:solidFill>
                  <a:prstClr val="black"/>
                </a:solidFill>
              </a:rPr>
              <a:t>військово-стратегічний потенціал країни, військові бази за кордоном,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uk-UA" sz="3200" dirty="0">
                <a:solidFill>
                  <a:prstClr val="black"/>
                </a:solidFill>
              </a:rPr>
              <a:t>участь країни в конфліктах, миротворчих операціях.</a:t>
            </a:r>
          </a:p>
        </p:txBody>
      </p:sp>
    </p:spTree>
    <p:extLst>
      <p:ext uri="{BB962C8B-B14F-4D97-AF65-F5344CB8AC3E}">
        <p14:creationId xmlns:p14="http://schemas.microsoft.com/office/powerpoint/2010/main" val="12708780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5176" y="188640"/>
            <a:ext cx="8640960" cy="7632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 smtClean="0"/>
              <a:t>2.3 Характеристика геополітичного та політико-географічного положення України. </a:t>
            </a:r>
          </a:p>
          <a:p>
            <a:endParaRPr lang="uk-UA" dirty="0" smtClean="0"/>
          </a:p>
          <a:p>
            <a:pPr algn="just"/>
            <a:r>
              <a:rPr lang="uk-UA" sz="2000" dirty="0" smtClean="0"/>
              <a:t>Україна розміщена одночасно у центральній і східній частині Європи, що визначає її геополітичне положення між двома світовими центрами політичного впливу - </a:t>
            </a:r>
            <a:r>
              <a:rPr lang="uk-UA" sz="2000" dirty="0"/>
              <a:t>к</a:t>
            </a:r>
            <a:r>
              <a:rPr lang="uk-UA" sz="2000" dirty="0" smtClean="0"/>
              <a:t>раїнами Європи, з одного боку, та Росією - з іншого.  Держава достатньо наближена до так званих європейських столиць, де перебувають центральні органи ЄС та НАТО: Брюсселя і Страсбурга. Водночас Україна віддалена від позаєвропейських центрів світової політики й економіки - </a:t>
            </a:r>
            <a:r>
              <a:rPr lang="uk-UA" sz="2000" dirty="0" err="1" smtClean="0"/>
              <a:t>Вашингтона</a:t>
            </a:r>
            <a:r>
              <a:rPr lang="uk-UA" sz="2000" dirty="0" smtClean="0"/>
              <a:t> і Токіо.</a:t>
            </a:r>
          </a:p>
          <a:p>
            <a:endParaRPr lang="uk-UA" sz="2000" dirty="0" smtClean="0"/>
          </a:p>
          <a:p>
            <a:pPr algn="just"/>
            <a:r>
              <a:rPr lang="uk-UA" sz="2000" dirty="0" smtClean="0"/>
              <a:t>Україна має значну кількість країн-сусідів, з якими склалися різні політичні відносини. </a:t>
            </a:r>
            <a:r>
              <a:rPr lang="uk-UA" sz="2000" dirty="0" err="1" smtClean="0"/>
              <a:t>Недемарковані</a:t>
            </a:r>
            <a:r>
              <a:rPr lang="uk-UA" sz="2000" dirty="0" smtClean="0"/>
              <a:t> східні кордони найбільш небезпечні через потоки контрабандних товарів, нелегальних мігрантів і бандитські угруповання. Крім того, Росія є ядерною державою. Усупереч міжнародним угодам у березні 2014 р. вона вчинила агресію - анексувала (приєднала в односторонньому порядку) Кримський півострів і проголосила там створення так званого Кримського федерального округу у складі Республіки Крим і міста федерального значення Севастополь. У квітні 2014 року на </a:t>
            </a:r>
            <a:r>
              <a:rPr lang="uk-UA" sz="2000" dirty="0"/>
              <a:t>сході </a:t>
            </a:r>
            <a:r>
              <a:rPr lang="uk-UA" sz="2000" dirty="0" smtClean="0"/>
              <a:t>України  проголосили створення невизнаних держав «ДНР» і «ЛНР». Це створює небезпеку конфліктів на всій території України.</a:t>
            </a:r>
          </a:p>
          <a:p>
            <a:endParaRPr lang="ru-RU" sz="2000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9326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96752"/>
            <a:ext cx="856895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uk-UA" sz="2000" dirty="0" smtClean="0">
                <a:solidFill>
                  <a:prstClr val="black"/>
                </a:solidFill>
              </a:rPr>
              <a:t>Несприятливим чинником є протяжний спільний кордон із невизнаною державою Придністров’я, яка проголосила повну незалежність від Молдови у 1992 р. Після збройного конфлікту сюди було введено 14-ту армію Росії, яка перебуває тут і донині. Сучасний політичний режим у Придністров’ї виник й існує завдяки військовій, політичній та економічній підтримці Росії й залишається осередком політичної напруги.</a:t>
            </a:r>
          </a:p>
          <a:p>
            <a:pPr lvl="0" algn="just"/>
            <a:endParaRPr lang="uk-UA" sz="2000" dirty="0" smtClean="0">
              <a:solidFill>
                <a:prstClr val="black"/>
              </a:solidFill>
            </a:endParaRPr>
          </a:p>
          <a:p>
            <a:pPr lvl="0" algn="just"/>
            <a:r>
              <a:rPr lang="uk-UA" sz="2000" dirty="0" smtClean="0">
                <a:solidFill>
                  <a:prstClr val="black"/>
                </a:solidFill>
              </a:rPr>
              <a:t>Західні кордони на суходолі повністю узгоджені. Вони проходять із країнами - членами військово-політичного блоку НАТО: Польщею, Словаччиною, Угорщиною та Румунією. Тривалий час Україна позиціонувала себе як без’ядерна поза- блокова нейтральна держава, однак після початку російської агресії в Криму та на сході заявила про намір приєднатися до єдиної системи оборони НАТО.</a:t>
            </a:r>
          </a:p>
          <a:p>
            <a:pPr lvl="0" algn="just"/>
            <a:endParaRPr lang="ru-RU" sz="2000" dirty="0" smtClean="0">
              <a:solidFill>
                <a:prstClr val="black"/>
              </a:solidFill>
            </a:endParaRPr>
          </a:p>
          <a:p>
            <a:pPr lvl="0" algn="just"/>
            <a:endParaRPr lang="ru-RU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8035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96752"/>
            <a:ext cx="8496944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pPr algn="just"/>
            <a:r>
              <a:rPr lang="uk-UA" sz="2400" dirty="0" smtClean="0"/>
              <a:t>Були спірні територіальні питання України з Румунією щодо належності острова Зміїний та розмежування чорноморського шельфу. У 1997 р. Румунія підтвердила непорушність кордонів станом на 1961 р., визнавши право України на острів Зміїний. Але відкриття на шельфі родовищ нафти і природного газу стало приводом для подання Румунією позову до Міжнародного суду ООН про нове розмежування чорноморського шельфу. У 2009 р. позов був розглянутий: острів залишився українським, а частина шельфу відійшла до Румунії.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6311127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2.4. Кордони країни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95536" y="1340768"/>
            <a:ext cx="8568952" cy="3450696"/>
          </a:xfrm>
          <a:ln>
            <a:noFill/>
          </a:ln>
        </p:spPr>
        <p:txBody>
          <a:bodyPr/>
          <a:lstStyle/>
          <a:p>
            <a:pPr marL="0" indent="0" algn="just">
              <a:buNone/>
            </a:pPr>
            <a:r>
              <a:rPr lang="uk-UA" b="1" i="1" dirty="0" smtClean="0">
                <a:latin typeface="TimesNewRoman,Italic"/>
              </a:rPr>
              <a:t>Державний кордон </a:t>
            </a:r>
            <a:r>
              <a:rPr lang="uk-UA" dirty="0" smtClean="0">
                <a:latin typeface="TimesNewRoman"/>
              </a:rPr>
              <a:t>– офіційно визначена лінія на поверхні Землі, що територіально охоплює суходіл, водний та повітряний простір. </a:t>
            </a:r>
          </a:p>
          <a:p>
            <a:pPr marL="0" indent="0" algn="just">
              <a:buNone/>
            </a:pPr>
            <a:r>
              <a:rPr lang="uk-UA" dirty="0" smtClean="0">
                <a:latin typeface="TimesNewRoman"/>
              </a:rPr>
              <a:t>Установлення, визнання та договірне закріплення державних кордонів є процесом, який неодмінно присутній у міжнародній практиці.</a:t>
            </a:r>
            <a:endParaRPr lang="uk-UA" dirty="0" smtClean="0"/>
          </a:p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645024"/>
            <a:ext cx="8640960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00382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800" dirty="0" smtClean="0"/>
              <a:t>1) делімітація – договірне визначення напряму й особливостей його проходження з розробкою відповідної карти;</a:t>
            </a:r>
          </a:p>
          <a:p>
            <a:pPr marL="0" indent="0" algn="just">
              <a:buNone/>
            </a:pPr>
            <a:r>
              <a:rPr lang="uk-UA" sz="2800" dirty="0" smtClean="0"/>
              <a:t>2) демаркація – установлення кордону на місцевості.</a:t>
            </a:r>
            <a:endParaRPr lang="uk-UA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Етапи становлення кордону:</a:t>
            </a:r>
            <a:br>
              <a:rPr lang="uk-UA" dirty="0" smtClean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332952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2.5. </a:t>
            </a:r>
            <a:r>
              <a:rPr lang="ru-RU" sz="3200" dirty="0" err="1"/>
              <a:t>Сучасна</a:t>
            </a:r>
            <a:r>
              <a:rPr lang="ru-RU" sz="3200" dirty="0"/>
              <a:t> система та </a:t>
            </a:r>
            <a:r>
              <a:rPr lang="ru-RU" sz="3200" dirty="0" err="1"/>
              <a:t>типізація</a:t>
            </a:r>
            <a:r>
              <a:rPr lang="ru-RU" sz="3200" dirty="0"/>
              <a:t> </a:t>
            </a:r>
            <a:r>
              <a:rPr lang="ru-RU" sz="3200" dirty="0" err="1"/>
              <a:t>країн</a:t>
            </a:r>
            <a:r>
              <a:rPr lang="ru-RU" sz="3200" dirty="0"/>
              <a:t> </a:t>
            </a:r>
            <a:r>
              <a:rPr lang="ru-RU" sz="3200" dirty="0" err="1"/>
              <a:t>світу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pic>
        <p:nvPicPr>
          <p:cNvPr id="614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420888"/>
            <a:ext cx="8424936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11133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196752"/>
            <a:ext cx="799288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dirty="0" smtClean="0"/>
              <a:t>Країна </a:t>
            </a:r>
            <a:r>
              <a:rPr lang="uk-UA" sz="2400" dirty="0" smtClean="0"/>
              <a:t>– це територія з визначеними міждержавними угодами кордонами й населенням, яке усвідомлює свою спільність як народу (нації) і свою відмінність від інших народів (націй). Країна може бути залежною чи незалежною від інших країн.</a:t>
            </a:r>
          </a:p>
          <a:p>
            <a:pPr algn="just"/>
            <a:r>
              <a:rPr lang="uk-UA" sz="2400" b="1" dirty="0" smtClean="0"/>
              <a:t>Держава</a:t>
            </a:r>
            <a:r>
              <a:rPr lang="uk-UA" sz="2400" dirty="0" smtClean="0"/>
              <a:t> – це суверенне політичне утворення, країна з певною територією, господарством та політичною владою; політична надбудова, інститут, котрий або створює інші інститути, або сприяє їхній появі.</a:t>
            </a:r>
          </a:p>
          <a:p>
            <a:pPr algn="just"/>
            <a:r>
              <a:rPr lang="uk-UA" sz="2400" b="1" dirty="0" smtClean="0">
                <a:solidFill>
                  <a:prstClr val="black"/>
                </a:solidFill>
              </a:rPr>
              <a:t>Держава</a:t>
            </a:r>
            <a:r>
              <a:rPr lang="uk-UA" sz="2400" dirty="0" smtClean="0">
                <a:solidFill>
                  <a:prstClr val="black"/>
                </a:solidFill>
              </a:rPr>
              <a:t> – </a:t>
            </a:r>
            <a:r>
              <a:rPr lang="uk-UA" sz="2400" dirty="0" smtClean="0"/>
              <a:t>це країна, населення якої законодавчо зафіксувало: свою спільність як народу; створену цим народом адміністративно-територіальну та адміністративно-правову системи; статус своєї країни в системі міжнародних правових відносин.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9237985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305342"/>
            <a:ext cx="842493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i="1" dirty="0" smtClean="0">
                <a:latin typeface="TimesNewRoman,Italic"/>
              </a:rPr>
              <a:t>Незалежна (суверенна) держава </a:t>
            </a:r>
            <a:r>
              <a:rPr lang="uk-UA" sz="2400" dirty="0" smtClean="0">
                <a:latin typeface="TimesNewRoman"/>
              </a:rPr>
              <a:t>– це країна, яка реалізує власну внутрішню й зовнішню політику на основі суверенної волі своїх громадян або правителя (монарха) і здатна проводити свою національну політику та відстоювати національні інтереси на міжнародній арені.</a:t>
            </a:r>
          </a:p>
          <a:p>
            <a:pPr algn="just"/>
            <a:endParaRPr lang="uk-UA" sz="2400" dirty="0" smtClean="0">
              <a:latin typeface="TimesNewRoman"/>
            </a:endParaRPr>
          </a:p>
          <a:p>
            <a:pPr algn="just"/>
            <a:r>
              <a:rPr lang="uk-UA" sz="2400" b="1" i="1" dirty="0" smtClean="0">
                <a:latin typeface="TimesNewRoman,Italic"/>
              </a:rPr>
              <a:t>Територія держави </a:t>
            </a:r>
            <a:r>
              <a:rPr lang="uk-UA" sz="2400" dirty="0" smtClean="0">
                <a:latin typeface="TimesNewRoman"/>
              </a:rPr>
              <a:t>– це визначена на основі норм міжнародного права частина простору земної кулі, яка перебуває під виключним суверенітетом цієї держави. Кожна країна має право на територіальну цілісність, кожна нація має право на самовизначення.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593980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</a:t>
            </a:r>
            <a:r>
              <a:rPr lang="uk-UA" dirty="0" smtClean="0"/>
              <a:t>. Географічне і </a:t>
            </a:r>
            <a:r>
              <a:rPr lang="uk-UA" dirty="0" err="1" smtClean="0"/>
              <a:t>геотуристичне</a:t>
            </a:r>
            <a:r>
              <a:rPr lang="uk-UA" dirty="0" smtClean="0"/>
              <a:t> положення</a:t>
            </a:r>
          </a:p>
          <a:p>
            <a:r>
              <a:rPr lang="uk-UA" dirty="0" smtClean="0"/>
              <a:t>2. Природне середовище</a:t>
            </a:r>
          </a:p>
          <a:p>
            <a:r>
              <a:rPr lang="uk-UA" dirty="0" smtClean="0"/>
              <a:t>3. Народонаселення</a:t>
            </a:r>
          </a:p>
          <a:p>
            <a:r>
              <a:rPr lang="uk-UA" dirty="0" smtClean="0"/>
              <a:t>4. Історичне минуле</a:t>
            </a:r>
          </a:p>
          <a:p>
            <a:r>
              <a:rPr lang="uk-UA" dirty="0" smtClean="0"/>
              <a:t>5. Культурні особливості</a:t>
            </a:r>
          </a:p>
          <a:p>
            <a:r>
              <a:rPr lang="uk-UA" dirty="0" smtClean="0"/>
              <a:t>6. Політичні та економічні умови розвитку туризму</a:t>
            </a:r>
          </a:p>
          <a:p>
            <a:r>
              <a:rPr lang="uk-UA" dirty="0" smtClean="0"/>
              <a:t>7. Екологічна ситуація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dirty="0" smtClean="0"/>
              <a:t>Орієнтовний план країнознавчої </a:t>
            </a:r>
            <a:r>
              <a:rPr lang="uk-UA" sz="3600" dirty="0" smtClean="0"/>
              <a:t>характеристики країни:</a:t>
            </a:r>
            <a:r>
              <a:rPr lang="uk-UA" sz="3600" dirty="0" smtClean="0"/>
              <a:t/>
            </a:r>
            <a:br>
              <a:rPr lang="uk-UA" sz="3600" dirty="0" smtClean="0"/>
            </a:b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40395870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859340"/>
            <a:ext cx="849694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/>
              <a:t>До складу державної території належать: сухопутний, водний та повітряний простір.</a:t>
            </a:r>
          </a:p>
          <a:p>
            <a:r>
              <a:rPr lang="uk-UA" sz="2400" dirty="0" smtClean="0"/>
              <a:t>Відповідно до норм міжнародного права виділяють території 3-х видів:</a:t>
            </a:r>
          </a:p>
          <a:p>
            <a:r>
              <a:rPr lang="uk-UA" sz="2400" dirty="0" smtClean="0"/>
              <a:t>1. Території суверенних держав.</a:t>
            </a:r>
          </a:p>
          <a:p>
            <a:r>
              <a:rPr lang="uk-UA" sz="2400" dirty="0" smtClean="0"/>
              <a:t>2. Залежні країни й території (колонії, протекторати, підопічні території).</a:t>
            </a:r>
          </a:p>
          <a:p>
            <a:r>
              <a:rPr lang="uk-UA" sz="2400" dirty="0" smtClean="0"/>
              <a:t>3. Води (акваторія) відкритого моря й територія Антарктиди.</a:t>
            </a:r>
          </a:p>
          <a:p>
            <a:endParaRPr lang="uk-UA" sz="2400" dirty="0"/>
          </a:p>
          <a:p>
            <a:r>
              <a:rPr lang="uk-UA" sz="2400" b="1" i="1" dirty="0" smtClean="0"/>
              <a:t>За геометричними ознаками території </a:t>
            </a:r>
            <a:r>
              <a:rPr lang="uk-UA" sz="2400" dirty="0" smtClean="0"/>
              <a:t>країн класифікують так: компактні, витягнуті та складної конфігурації.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6910144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2413338"/>
            <a:ext cx="79208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dirty="0" smtClean="0"/>
              <a:t>Основні об’єкти політичної карти світу:</a:t>
            </a:r>
          </a:p>
          <a:p>
            <a:r>
              <a:rPr lang="uk-UA" sz="2400" dirty="0" smtClean="0"/>
              <a:t>1. Суверенні держави</a:t>
            </a:r>
          </a:p>
          <a:p>
            <a:r>
              <a:rPr lang="uk-UA" sz="2400" dirty="0" smtClean="0"/>
              <a:t>2. Колонії</a:t>
            </a:r>
          </a:p>
          <a:p>
            <a:r>
              <a:rPr lang="uk-UA" sz="2400" dirty="0" smtClean="0"/>
              <a:t>3. Острівні території (“заморські департаменти”)</a:t>
            </a:r>
          </a:p>
          <a:p>
            <a:r>
              <a:rPr lang="uk-UA" sz="2400" dirty="0" smtClean="0"/>
              <a:t>4. Території з невизначеним статусом (Західна Сахара)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0468748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340768"/>
            <a:ext cx="8496944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b="1" i="1" dirty="0" smtClean="0"/>
              <a:t>Тип країни </a:t>
            </a:r>
            <a:r>
              <a:rPr lang="uk-UA" sz="2000" dirty="0" smtClean="0"/>
              <a:t>– об’єктивно сформований і відносно стійкий комплекс умов і</a:t>
            </a:r>
          </a:p>
          <a:p>
            <a:pPr algn="just"/>
            <a:r>
              <a:rPr lang="uk-UA" sz="2000" dirty="0" smtClean="0"/>
              <a:t>особливостей розвитку, що характеризує роль і місце країни у світовому</a:t>
            </a:r>
          </a:p>
          <a:p>
            <a:pPr algn="just"/>
            <a:r>
              <a:rPr lang="uk-UA" sz="2000" dirty="0" smtClean="0"/>
              <a:t>співтоваристві на певному етапі розвитку. Існування типів країн, їхня</a:t>
            </a:r>
          </a:p>
          <a:p>
            <a:pPr algn="just"/>
            <a:r>
              <a:rPr lang="uk-UA" sz="2000" dirty="0" smtClean="0"/>
              <a:t>історична еволюція є наслідком того, що в глобальній економіці зберігаються значні міждержавні відмінності як за рівнем доходу, так і за ступенем ефективності праці й капіталу.</a:t>
            </a:r>
          </a:p>
          <a:p>
            <a:pPr algn="just"/>
            <a:endParaRPr lang="uk-UA" sz="2000" dirty="0" smtClean="0"/>
          </a:p>
          <a:p>
            <a:pPr algn="just"/>
            <a:r>
              <a:rPr lang="uk-UA" sz="2000" dirty="0" smtClean="0"/>
              <a:t>Існують різні класифікації країн, які враховують багато показників, що</a:t>
            </a:r>
          </a:p>
          <a:p>
            <a:pPr algn="just"/>
            <a:r>
              <a:rPr lang="uk-UA" sz="2000" dirty="0" smtClean="0"/>
              <a:t>характеризують рівень економічного та соціального розвитку, історичні й</a:t>
            </a:r>
          </a:p>
          <a:p>
            <a:pPr algn="just"/>
            <a:r>
              <a:rPr lang="uk-UA" sz="2000" dirty="0" smtClean="0"/>
              <a:t>політичні аспекти, а саме: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sz="2000" dirty="0" smtClean="0"/>
              <a:t>за площею;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sz="2000" dirty="0" smtClean="0"/>
              <a:t>за чисельністю населення;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sz="2000" dirty="0" smtClean="0"/>
              <a:t>за політичною структурою;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sz="2000" dirty="0" smtClean="0"/>
              <a:t>за рівнем розвитку науки й техніки;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sz="2000" dirty="0" smtClean="0"/>
              <a:t>за рівнем соціально-економічного розвитку.</a:t>
            </a:r>
          </a:p>
          <a:p>
            <a:pPr marL="285750" indent="-285750"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4870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b="1" dirty="0" smtClean="0">
                <a:latin typeface="Arial,Bold"/>
              </a:rPr>
              <a:t>Географічне положення </a:t>
            </a:r>
            <a:r>
              <a:rPr lang="uk-UA" dirty="0" smtClean="0">
                <a:latin typeface="Arial"/>
              </a:rPr>
              <a:t>розкриває територіальні (просторові) відношення географічного об’єкту відносно інших реально існуючих об’єктів.</a:t>
            </a:r>
          </a:p>
          <a:p>
            <a:pPr marL="0" indent="0">
              <a:buNone/>
            </a:pPr>
            <a:endParaRPr lang="uk-UA" dirty="0" smtClean="0">
              <a:latin typeface="Arial"/>
            </a:endParaRPr>
          </a:p>
          <a:p>
            <a:pPr marL="0" indent="0">
              <a:buNone/>
            </a:pPr>
            <a:r>
              <a:rPr lang="uk-UA" dirty="0" smtClean="0">
                <a:latin typeface="TimesNewRoman"/>
              </a:rPr>
              <a:t>Ідея географічного положення як поняття полягає в розкритті територіальних відносин та відношення до інших географічних об'єктів.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2.1. Географічне положення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2743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3221117" y="2274178"/>
            <a:ext cx="2650452" cy="18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prstClr val="white"/>
                </a:solidFill>
              </a:rPr>
              <a:t>ГЕОГРАФІЧНЕ</a:t>
            </a:r>
          </a:p>
          <a:p>
            <a:pPr algn="ctr"/>
            <a:r>
              <a:rPr lang="ru-RU" sz="2000" dirty="0">
                <a:solidFill>
                  <a:prstClr val="white"/>
                </a:solidFill>
              </a:rPr>
              <a:t>ПОЛОЖЕННЯ</a:t>
            </a:r>
          </a:p>
        </p:txBody>
      </p:sp>
      <p:sp>
        <p:nvSpPr>
          <p:cNvPr id="15" name="Овал 14"/>
          <p:cNvSpPr/>
          <p:nvPr/>
        </p:nvSpPr>
        <p:spPr>
          <a:xfrm>
            <a:off x="2899187" y="548680"/>
            <a:ext cx="3175853" cy="10551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white"/>
                </a:solidFill>
              </a:rPr>
              <a:t>ФІЗИКО-</a:t>
            </a:r>
          </a:p>
          <a:p>
            <a:pPr algn="ctr"/>
            <a:r>
              <a:rPr lang="ru-RU" dirty="0">
                <a:solidFill>
                  <a:prstClr val="white"/>
                </a:solidFill>
              </a:rPr>
              <a:t>ГЕОГРАФІЧНЕ</a:t>
            </a:r>
          </a:p>
          <a:p>
            <a:pPr algn="ctr"/>
            <a:r>
              <a:rPr lang="ru-RU" dirty="0">
                <a:solidFill>
                  <a:prstClr val="white"/>
                </a:solidFill>
              </a:rPr>
              <a:t>ПОЛОЖЕННЯ</a:t>
            </a:r>
          </a:p>
        </p:txBody>
      </p:sp>
      <p:sp>
        <p:nvSpPr>
          <p:cNvPr id="16" name="Овал 15"/>
          <p:cNvSpPr/>
          <p:nvPr/>
        </p:nvSpPr>
        <p:spPr>
          <a:xfrm>
            <a:off x="162883" y="1325650"/>
            <a:ext cx="3054810" cy="109813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white"/>
                </a:solidFill>
              </a:rPr>
              <a:t>ЕКОНОМІКО-</a:t>
            </a:r>
          </a:p>
          <a:p>
            <a:pPr algn="ctr"/>
            <a:r>
              <a:rPr lang="ru-RU" dirty="0">
                <a:solidFill>
                  <a:prstClr val="white"/>
                </a:solidFill>
              </a:rPr>
              <a:t>ГЕОГРАФІЧНЕ</a:t>
            </a:r>
          </a:p>
          <a:p>
            <a:pPr algn="ctr"/>
            <a:r>
              <a:rPr lang="ru-RU" dirty="0">
                <a:solidFill>
                  <a:prstClr val="white"/>
                </a:solidFill>
              </a:rPr>
              <a:t>ПОЛОЖЕННЯ</a:t>
            </a:r>
          </a:p>
        </p:txBody>
      </p:sp>
      <p:sp>
        <p:nvSpPr>
          <p:cNvPr id="17" name="Овал 16"/>
          <p:cNvSpPr/>
          <p:nvPr/>
        </p:nvSpPr>
        <p:spPr>
          <a:xfrm>
            <a:off x="6003420" y="908720"/>
            <a:ext cx="3053323" cy="11243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white"/>
                </a:solidFill>
              </a:rPr>
              <a:t>ПОЛІТИКО-</a:t>
            </a:r>
          </a:p>
          <a:p>
            <a:pPr algn="ctr"/>
            <a:r>
              <a:rPr lang="ru-RU" dirty="0">
                <a:solidFill>
                  <a:prstClr val="white"/>
                </a:solidFill>
              </a:rPr>
              <a:t>ГЕОГРАФІЧНЕ</a:t>
            </a:r>
          </a:p>
          <a:p>
            <a:pPr algn="ctr"/>
            <a:r>
              <a:rPr lang="ru-RU" dirty="0">
                <a:solidFill>
                  <a:prstClr val="white"/>
                </a:solidFill>
              </a:rPr>
              <a:t>ПОЛОЖЕННЯ</a:t>
            </a:r>
          </a:p>
        </p:txBody>
      </p:sp>
      <p:sp>
        <p:nvSpPr>
          <p:cNvPr id="18" name="Овал 17"/>
          <p:cNvSpPr/>
          <p:nvPr/>
        </p:nvSpPr>
        <p:spPr>
          <a:xfrm>
            <a:off x="9018" y="2732345"/>
            <a:ext cx="2940580" cy="12442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white"/>
                </a:solidFill>
              </a:rPr>
              <a:t>ЕКОЛОГО-</a:t>
            </a:r>
          </a:p>
          <a:p>
            <a:pPr algn="ctr"/>
            <a:r>
              <a:rPr lang="ru-RU" dirty="0">
                <a:solidFill>
                  <a:prstClr val="white"/>
                </a:solidFill>
              </a:rPr>
              <a:t>ГЕОГРАФІЧНЕ</a:t>
            </a:r>
          </a:p>
          <a:p>
            <a:pPr algn="ctr"/>
            <a:r>
              <a:rPr lang="ru-RU" dirty="0">
                <a:solidFill>
                  <a:prstClr val="white"/>
                </a:solidFill>
              </a:rPr>
              <a:t>ПОЛОЖЕННЯ</a:t>
            </a:r>
          </a:p>
        </p:txBody>
      </p:sp>
      <p:sp>
        <p:nvSpPr>
          <p:cNvPr id="21" name="Овал 20"/>
          <p:cNvSpPr/>
          <p:nvPr/>
        </p:nvSpPr>
        <p:spPr>
          <a:xfrm>
            <a:off x="6110485" y="2631617"/>
            <a:ext cx="2946258" cy="1209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white"/>
                </a:solidFill>
              </a:rPr>
              <a:t>ГЕОПОЛІТИЧНЕ</a:t>
            </a:r>
          </a:p>
          <a:p>
            <a:pPr algn="ctr"/>
            <a:r>
              <a:rPr lang="ru-RU" dirty="0">
                <a:solidFill>
                  <a:prstClr val="white"/>
                </a:solidFill>
              </a:rPr>
              <a:t>ПОЛОЖЕННЯ</a:t>
            </a:r>
          </a:p>
        </p:txBody>
      </p:sp>
      <p:sp>
        <p:nvSpPr>
          <p:cNvPr id="22" name="Овал 21"/>
          <p:cNvSpPr/>
          <p:nvPr/>
        </p:nvSpPr>
        <p:spPr>
          <a:xfrm>
            <a:off x="6078484" y="4026281"/>
            <a:ext cx="2952328" cy="12525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white"/>
                </a:solidFill>
              </a:rPr>
              <a:t>ТРАНСПОРТНО-</a:t>
            </a:r>
          </a:p>
          <a:p>
            <a:pPr algn="ctr"/>
            <a:r>
              <a:rPr lang="ru-RU" dirty="0">
                <a:solidFill>
                  <a:prstClr val="white"/>
                </a:solidFill>
              </a:rPr>
              <a:t>ГЕОГРАФІЧНЕ</a:t>
            </a:r>
          </a:p>
          <a:p>
            <a:pPr algn="ctr"/>
            <a:r>
              <a:rPr lang="ru-RU" dirty="0">
                <a:solidFill>
                  <a:prstClr val="white"/>
                </a:solidFill>
              </a:rPr>
              <a:t>ПОЛОЖЕНН</a:t>
            </a:r>
          </a:p>
        </p:txBody>
      </p:sp>
      <p:sp>
        <p:nvSpPr>
          <p:cNvPr id="23" name="Овал 22"/>
          <p:cNvSpPr/>
          <p:nvPr/>
        </p:nvSpPr>
        <p:spPr>
          <a:xfrm>
            <a:off x="162883" y="4123927"/>
            <a:ext cx="3169364" cy="11549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white"/>
                </a:solidFill>
              </a:rPr>
              <a:t>МАТЕМАТИКО-</a:t>
            </a:r>
          </a:p>
          <a:p>
            <a:pPr algn="ctr"/>
            <a:r>
              <a:rPr lang="ru-RU" dirty="0">
                <a:solidFill>
                  <a:prstClr val="white"/>
                </a:solidFill>
              </a:rPr>
              <a:t>ГЕОГРАФІЧНЕ</a:t>
            </a:r>
          </a:p>
          <a:p>
            <a:pPr algn="ctr"/>
            <a:r>
              <a:rPr lang="ru-RU" dirty="0">
                <a:solidFill>
                  <a:prstClr val="white"/>
                </a:solidFill>
              </a:rPr>
              <a:t>ПОЛОЖЕННЯ</a:t>
            </a:r>
          </a:p>
        </p:txBody>
      </p:sp>
      <p:sp>
        <p:nvSpPr>
          <p:cNvPr id="24" name="Овал 23"/>
          <p:cNvSpPr/>
          <p:nvPr/>
        </p:nvSpPr>
        <p:spPr>
          <a:xfrm>
            <a:off x="3112144" y="4797152"/>
            <a:ext cx="3168352" cy="11736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white"/>
                </a:solidFill>
              </a:rPr>
              <a:t>ГЕОТУРИСТИЧНЕ</a:t>
            </a:r>
          </a:p>
          <a:p>
            <a:pPr algn="ctr"/>
            <a:r>
              <a:rPr lang="ru-RU" dirty="0">
                <a:solidFill>
                  <a:prstClr val="white"/>
                </a:solidFill>
              </a:rPr>
              <a:t>ПОЛОЖЕННЯ</a:t>
            </a:r>
          </a:p>
        </p:txBody>
      </p:sp>
      <p:cxnSp>
        <p:nvCxnSpPr>
          <p:cNvPr id="27" name="Прямая соединительная линия 26"/>
          <p:cNvCxnSpPr>
            <a:stCxn id="15" idx="4"/>
          </p:cNvCxnSpPr>
          <p:nvPr/>
        </p:nvCxnSpPr>
        <p:spPr>
          <a:xfrm flipH="1">
            <a:off x="4487113" y="1603795"/>
            <a:ext cx="1" cy="64735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stCxn id="6" idx="7"/>
            <a:endCxn id="17" idx="3"/>
          </p:cNvCxnSpPr>
          <p:nvPr/>
        </p:nvCxnSpPr>
        <p:spPr>
          <a:xfrm flipV="1">
            <a:off x="5483419" y="1868374"/>
            <a:ext cx="967150" cy="669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endCxn id="21" idx="2"/>
          </p:cNvCxnSpPr>
          <p:nvPr/>
        </p:nvCxnSpPr>
        <p:spPr>
          <a:xfrm>
            <a:off x="5871569" y="3236402"/>
            <a:ext cx="238916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" name="Прямая соединительная линия 1024"/>
          <p:cNvCxnSpPr/>
          <p:nvPr/>
        </p:nvCxnSpPr>
        <p:spPr>
          <a:xfrm>
            <a:off x="5653359" y="3666746"/>
            <a:ext cx="675336" cy="619728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8" name="Прямая соединительная линия 1027"/>
          <p:cNvCxnSpPr>
            <a:stCxn id="6" idx="4"/>
          </p:cNvCxnSpPr>
          <p:nvPr/>
        </p:nvCxnSpPr>
        <p:spPr>
          <a:xfrm>
            <a:off x="4546343" y="4074378"/>
            <a:ext cx="0" cy="722774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0" name="Прямая соединительная линия 1029"/>
          <p:cNvCxnSpPr>
            <a:stCxn id="6" idx="3"/>
          </p:cNvCxnSpPr>
          <p:nvPr/>
        </p:nvCxnSpPr>
        <p:spPr>
          <a:xfrm flipH="1">
            <a:off x="3083646" y="3810745"/>
            <a:ext cx="525621" cy="554359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4" name="Прямая соединительная линия 1033"/>
          <p:cNvCxnSpPr>
            <a:stCxn id="18" idx="6"/>
          </p:cNvCxnSpPr>
          <p:nvPr/>
        </p:nvCxnSpPr>
        <p:spPr>
          <a:xfrm flipV="1">
            <a:off x="2949598" y="3236402"/>
            <a:ext cx="158002" cy="1180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8" name="Прямая соединительная линия 1037"/>
          <p:cNvCxnSpPr/>
          <p:nvPr/>
        </p:nvCxnSpPr>
        <p:spPr>
          <a:xfrm>
            <a:off x="3028599" y="2132856"/>
            <a:ext cx="607297" cy="488373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1" name="Текст 1040"/>
          <p:cNvSpPr>
            <a:spLocks noGrp="1"/>
          </p:cNvSpPr>
          <p:nvPr>
            <p:ph type="body" sz="half" idx="2"/>
          </p:nvPr>
        </p:nvSpPr>
        <p:spPr>
          <a:xfrm>
            <a:off x="1043608" y="5877272"/>
            <a:ext cx="6768752" cy="864096"/>
          </a:xfrm>
        </p:spPr>
        <p:txBody>
          <a:bodyPr>
            <a:normAutofit fontScale="55000" lnSpcReduction="20000"/>
          </a:bodyPr>
          <a:lstStyle/>
          <a:p>
            <a:endParaRPr lang="uk-UA" dirty="0" smtClean="0"/>
          </a:p>
          <a:p>
            <a:pPr lvl="0" algn="ctr">
              <a:spcBef>
                <a:spcPts val="0"/>
              </a:spcBef>
              <a:buClrTx/>
              <a:buSzTx/>
            </a:pPr>
            <a:r>
              <a:rPr lang="uk-UA" sz="2800" dirty="0" smtClean="0"/>
              <a:t>Струк</a:t>
            </a:r>
            <a:r>
              <a:rPr lang="uk-UA" sz="4000" i="1" dirty="0" smtClean="0">
                <a:solidFill>
                  <a:srgbClr val="000000"/>
                </a:solidFill>
                <a:latin typeface="Arial,Italic"/>
              </a:rPr>
              <a:t>Види географічного положення</a:t>
            </a:r>
            <a:endParaRPr lang="uk-UA" sz="4000" dirty="0" smtClean="0">
              <a:solidFill>
                <a:prstClr val="black"/>
              </a:solidFill>
            </a:endParaRPr>
          </a:p>
          <a:p>
            <a:pPr algn="ctr"/>
            <a:r>
              <a:rPr lang="uk-UA" sz="4000" dirty="0" smtClean="0"/>
              <a:t>тура країнознавства</a:t>
            </a:r>
            <a:endParaRPr lang="uk-UA" sz="4000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5607376" y="1874718"/>
            <a:ext cx="792088" cy="752855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6" name="Прямая соединительная линия 1025"/>
          <p:cNvCxnSpPr>
            <a:stCxn id="18" idx="6"/>
          </p:cNvCxnSpPr>
          <p:nvPr/>
        </p:nvCxnSpPr>
        <p:spPr>
          <a:xfrm>
            <a:off x="2949598" y="3354478"/>
            <a:ext cx="268095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885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23528" y="980728"/>
            <a:ext cx="856895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200" b="1" i="1" dirty="0" smtClean="0">
                <a:latin typeface="TimesNewRoman,Italic"/>
              </a:rPr>
              <a:t>Фізико-географічне </a:t>
            </a:r>
            <a:r>
              <a:rPr lang="uk-UA" sz="2200" b="1" i="1" dirty="0" smtClean="0">
                <a:latin typeface="TimesNewRoman"/>
              </a:rPr>
              <a:t>положення </a:t>
            </a:r>
            <a:r>
              <a:rPr lang="uk-UA" sz="2200" dirty="0" smtClean="0">
                <a:latin typeface="TimesNewRoman"/>
              </a:rPr>
              <a:t>– це відносини: у географічній системі координат; у реальному фізико-географічному просторі з його тепловими поясами, природними зонами, суходолом і морем, у формах рельєфу, висотою над рівнем моря, відстанню до морів і океану тощо.</a:t>
            </a:r>
          </a:p>
          <a:p>
            <a:pPr algn="just"/>
            <a:endParaRPr lang="uk-UA" sz="2200" dirty="0" smtClean="0">
              <a:latin typeface="TimesNewRoman"/>
            </a:endParaRPr>
          </a:p>
          <a:p>
            <a:pPr algn="just"/>
            <a:r>
              <a:rPr lang="uk-UA" sz="2200" b="1" i="1" dirty="0">
                <a:latin typeface="TimesNewRoman"/>
              </a:rPr>
              <a:t>Математико-географічне положення </a:t>
            </a:r>
            <a:r>
              <a:rPr lang="uk-UA" sz="2200" dirty="0">
                <a:latin typeface="TimesNewRoman"/>
              </a:rPr>
              <a:t>– це розташування території відносно основних ліній градусної сітки. Характеризується протяжність території між крайніми точками території, що істотно впливає на формування природних умов</a:t>
            </a:r>
            <a:r>
              <a:rPr lang="uk-UA" sz="2200" dirty="0" smtClean="0">
                <a:latin typeface="TimesNewRoman"/>
              </a:rPr>
              <a:t>.</a:t>
            </a:r>
          </a:p>
          <a:p>
            <a:pPr algn="just"/>
            <a:endParaRPr lang="uk-UA" sz="2200" dirty="0" smtClean="0">
              <a:latin typeface="TimesNewRoman"/>
            </a:endParaRPr>
          </a:p>
          <a:p>
            <a:pPr algn="just"/>
            <a:r>
              <a:rPr lang="uk-UA" sz="2200" b="1" i="1" dirty="0" smtClean="0">
                <a:latin typeface="TimesNewRoman"/>
              </a:rPr>
              <a:t>Економіко-географічне положення </a:t>
            </a:r>
            <a:r>
              <a:rPr lang="uk-UA" sz="2200" dirty="0" smtClean="0">
                <a:latin typeface="TimesNewRoman"/>
              </a:rPr>
              <a:t>– це відношення якого-небудь місця, району чи міста до </a:t>
            </a:r>
            <a:r>
              <a:rPr lang="uk-UA" sz="2200" dirty="0" err="1" smtClean="0">
                <a:latin typeface="TimesNewRoman"/>
              </a:rPr>
              <a:t>даностей</a:t>
            </a:r>
            <a:r>
              <a:rPr lang="uk-UA" sz="2200" dirty="0" smtClean="0">
                <a:latin typeface="TimesNewRoman"/>
              </a:rPr>
              <a:t>, що лежать поза ним, які мають для нього те чи інше економічне значення. З економічної точки зору важливим є сусідство з розвинутими країнами і їхніми союзами.</a:t>
            </a:r>
          </a:p>
          <a:p>
            <a:pPr algn="just"/>
            <a:endParaRPr lang="uk-UA" sz="2400" dirty="0" smtClean="0">
              <a:latin typeface="TimesNewRoman"/>
            </a:endParaRPr>
          </a:p>
          <a:p>
            <a:pPr algn="just"/>
            <a:endParaRPr lang="uk-UA" sz="2000" dirty="0">
              <a:latin typeface="TimesNewRoman"/>
            </a:endParaRPr>
          </a:p>
          <a:p>
            <a:pPr algn="just"/>
            <a:endParaRPr lang="uk-UA" dirty="0">
              <a:latin typeface="TimesNewRoman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2910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268760"/>
            <a:ext cx="878497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b="1" i="1" dirty="0" smtClean="0"/>
              <a:t>Політико-географічне положення </a:t>
            </a:r>
            <a:r>
              <a:rPr lang="uk-UA" sz="2000" dirty="0" smtClean="0"/>
              <a:t>- відношення до політичних </a:t>
            </a:r>
            <a:r>
              <a:rPr lang="uk-UA" sz="2000" dirty="0" err="1" smtClean="0"/>
              <a:t>даностей</a:t>
            </a:r>
            <a:r>
              <a:rPr lang="uk-UA" sz="2000" dirty="0" smtClean="0"/>
              <a:t>, тобто, чи межує країна із країнами, які належать до політичних, або військових блоків, до країн, які мають ті чи інші світоглядні вподобання, певне місце й певний авторитет на світовій арені. Важливим є те, в якому військовому, політичному, господарському, екологічному й культурологічному оточенні знаходиться країна.</a:t>
            </a:r>
          </a:p>
          <a:p>
            <a:pPr algn="just"/>
            <a:endParaRPr lang="uk-UA" sz="2000" dirty="0" smtClean="0"/>
          </a:p>
          <a:p>
            <a:pPr lvl="0" algn="just"/>
            <a:r>
              <a:rPr lang="uk-UA" sz="2000" b="1" i="1" dirty="0" smtClean="0">
                <a:solidFill>
                  <a:prstClr val="black"/>
                </a:solidFill>
              </a:rPr>
              <a:t>Геополітичне положення </a:t>
            </a:r>
            <a:r>
              <a:rPr lang="uk-UA" sz="2000" dirty="0" smtClean="0">
                <a:solidFill>
                  <a:prstClr val="black"/>
                </a:solidFill>
              </a:rPr>
              <a:t>— положення держави відносно інших держав з точки зору загальнополітичних, економічних та військово-стратегічних інтересів.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uk-UA" sz="2000" dirty="0" smtClean="0">
                <a:solidFill>
                  <a:prstClr val="black"/>
                </a:solidFill>
              </a:rPr>
              <a:t> макрорівень — положення відносно світових центрів політики та економіки,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uk-UA" sz="2000" dirty="0" err="1" smtClean="0">
                <a:solidFill>
                  <a:prstClr val="black"/>
                </a:solidFill>
              </a:rPr>
              <a:t>мезорівень</a:t>
            </a:r>
            <a:r>
              <a:rPr lang="uk-UA" sz="2000" dirty="0" smtClean="0">
                <a:solidFill>
                  <a:prstClr val="black"/>
                </a:solidFill>
              </a:rPr>
              <a:t> — положення відносно великих регіонів та угруповань країн,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uk-UA" sz="2000" dirty="0" smtClean="0">
                <a:solidFill>
                  <a:prstClr val="black"/>
                </a:solidFill>
              </a:rPr>
              <a:t>мікрорівень — положення відносно сусідніх країн. </a:t>
            </a:r>
          </a:p>
          <a:p>
            <a:pPr lvl="0" algn="just"/>
            <a:r>
              <a:rPr lang="uk-UA" sz="2000" dirty="0" smtClean="0">
                <a:solidFill>
                  <a:prstClr val="black"/>
                </a:solidFill>
              </a:rPr>
              <a:t>Важливими елементами геополітичного положення слугують розміри країни, протяжність — компактність, обриси її кордонів, наявність виходу до морів.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888579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836712"/>
            <a:ext cx="903649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200" b="1" i="1" dirty="0" smtClean="0"/>
              <a:t>Транспортно-географічне положення </a:t>
            </a:r>
            <a:r>
              <a:rPr lang="uk-UA" sz="2200" dirty="0" smtClean="0"/>
              <a:t>– положення, що характеризує надійність </a:t>
            </a:r>
            <a:r>
              <a:rPr lang="uk-UA" sz="2200" dirty="0" err="1" smtClean="0"/>
              <a:t>життєво</a:t>
            </a:r>
            <a:r>
              <a:rPr lang="uk-UA" sz="2200" dirty="0" smtClean="0"/>
              <a:t> важливих зв’язків, які здійснюються транспортом. Характеризуються як відстанями, так і іншими показниками. У число цих умов входить і сама  віддаль зв’язку, і тип зв’язку, її технічні особливості – характер покриття автодоріг, пропускна здатність і </a:t>
            </a:r>
            <a:r>
              <a:rPr lang="uk-UA" sz="2200" dirty="0" err="1" smtClean="0"/>
              <a:t>т.д</a:t>
            </a:r>
            <a:r>
              <a:rPr lang="uk-UA" sz="2200" dirty="0" smtClean="0"/>
              <a:t>., а також конфігураційні особливості мережі.</a:t>
            </a:r>
          </a:p>
          <a:p>
            <a:pPr algn="just"/>
            <a:endParaRPr lang="uk-UA" sz="2200" dirty="0" smtClean="0"/>
          </a:p>
          <a:p>
            <a:pPr algn="just"/>
            <a:r>
              <a:rPr lang="uk-UA" sz="2200" b="1" i="1" dirty="0" smtClean="0"/>
              <a:t>Еколого-географічне положення -  </a:t>
            </a:r>
            <a:r>
              <a:rPr lang="uk-UA" sz="2200" dirty="0" smtClean="0"/>
              <a:t>оцінює розташування країни відносно екологічної ситуації в регіоні та її вплив на екологічний стан у самій країні. Воно визначається ступенем наближення або віддалення країни від екологічно значимих об'єктів як у позитивному, так і негативному значенні, зокрема, до країн і регіонів, що мають великий вплив на екологічну ситуацію у світі або на континенті.</a:t>
            </a:r>
          </a:p>
          <a:p>
            <a:pPr algn="just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41157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932040" y="548680"/>
            <a:ext cx="3818467" cy="2421467"/>
          </a:xfrm>
        </p:spPr>
        <p:txBody>
          <a:bodyPr>
            <a:noAutofit/>
          </a:bodyPr>
          <a:lstStyle/>
          <a:p>
            <a:pPr algn="just"/>
            <a:r>
              <a:rPr lang="uk-UA" sz="2400" b="1" i="1" dirty="0" err="1" smtClean="0">
                <a:solidFill>
                  <a:schemeClr val="tx1"/>
                </a:solidFill>
              </a:rPr>
              <a:t>Геотуристичне</a:t>
            </a:r>
            <a:r>
              <a:rPr lang="uk-UA" sz="2400" b="1" i="1" dirty="0" smtClean="0">
                <a:solidFill>
                  <a:schemeClr val="tx1"/>
                </a:solidFill>
              </a:rPr>
              <a:t> положення (ГТП) </a:t>
            </a:r>
            <a:r>
              <a:rPr lang="uk-UA" sz="2400" dirty="0" smtClean="0">
                <a:solidFill>
                  <a:schemeClr val="tx1"/>
                </a:solidFill>
              </a:rPr>
              <a:t>– розташування географічного об’єкту (окрема культурно-історична пам’ятка, поселення, регіон, країна тощо) стосовно інших об’єктів, територіальних зосереджень рекреаційно-туристичних ресурсів, туристичних потоків, транспортних вузлів і магістралей, ринків збуту/отримання туристичних послуг тощо.</a:t>
            </a:r>
          </a:p>
          <a:p>
            <a:endParaRPr lang="uk-UA" sz="2400" dirty="0">
              <a:solidFill>
                <a:schemeClr val="tx1"/>
              </a:solidFill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1" r="5441"/>
          <a:stretch>
            <a:fillRect/>
          </a:stretch>
        </p:blipFill>
        <p:spPr bwMode="auto">
          <a:xfrm>
            <a:off x="323528" y="476672"/>
            <a:ext cx="4464496" cy="439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1285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97346"/>
            <a:ext cx="820891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dirty="0" smtClean="0"/>
              <a:t>2.2 Характеристика політико-географічного положення країни</a:t>
            </a:r>
          </a:p>
          <a:p>
            <a:pPr algn="ctr"/>
            <a:r>
              <a:rPr lang="uk-UA" sz="3200" b="1" i="1" dirty="0" smtClean="0"/>
              <a:t>Політико-економічна оцінка державних кордонів: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3200" dirty="0" smtClean="0"/>
              <a:t>рівень економічного розвитку сусідніх країн,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3200" dirty="0" smtClean="0"/>
              <a:t>спільні кордони з тісними політичними та економічними партнерами,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3200" dirty="0" smtClean="0"/>
              <a:t>спільні кордони з країнами інших політичних та економічних блоків.</a:t>
            </a:r>
          </a:p>
        </p:txBody>
      </p:sp>
    </p:spTree>
    <p:extLst>
      <p:ext uri="{BB962C8B-B14F-4D97-AF65-F5344CB8AC3E}">
        <p14:creationId xmlns:p14="http://schemas.microsoft.com/office/powerpoint/2010/main" val="1504739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303</TotalTime>
  <Words>1468</Words>
  <Application>Microsoft Office PowerPoint</Application>
  <PresentationFormat>Экран (4:3)</PresentationFormat>
  <Paragraphs>120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22</vt:i4>
      </vt:variant>
    </vt:vector>
  </HeadingPairs>
  <TitlesOfParts>
    <vt:vector size="24" baseType="lpstr">
      <vt:lpstr>Волна</vt:lpstr>
      <vt:lpstr>1_Волна</vt:lpstr>
      <vt:lpstr>Лекція 2. Просторово-територіальна організація й типізація країн світу   </vt:lpstr>
      <vt:lpstr>Орієнтовний план країнознавчої характеристики країни: </vt:lpstr>
      <vt:lpstr>2.1. Географічне положення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2.4. Кордони країни</vt:lpstr>
      <vt:lpstr>Етапи становлення кордону: </vt:lpstr>
      <vt:lpstr>2.5. Сучасна система та типізація країн світу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2. Сучасна система країн світу 2.1   </dc:title>
  <dc:creator>Dell</dc:creator>
  <cp:lastModifiedBy>Пользователь Windows</cp:lastModifiedBy>
  <cp:revision>20</cp:revision>
  <dcterms:created xsi:type="dcterms:W3CDTF">2021-02-18T18:12:31Z</dcterms:created>
  <dcterms:modified xsi:type="dcterms:W3CDTF">2021-02-18T23:34:40Z</dcterms:modified>
</cp:coreProperties>
</file>