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62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Полигон!$A$2</c:f>
              <c:strCache>
                <c:ptCount val="1"/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numRef>
              <c:f>Полигон!$B$1:$G$1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Полигон!$B$2:$G$2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22-4AB3-86D8-393516D8A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4073264"/>
        <c:axId val="444073592"/>
      </c:lineChart>
      <c:catAx>
        <c:axId val="444073264"/>
        <c:scaling>
          <c:orientation val="minMax"/>
        </c:scaling>
        <c:delete val="0"/>
        <c:axPos val="b"/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073592"/>
        <c:crosses val="autoZero"/>
        <c:auto val="1"/>
        <c:lblAlgn val="ctr"/>
        <c:lblOffset val="100"/>
        <c:noMultiLvlLbl val="0"/>
      </c:catAx>
      <c:valAx>
        <c:axId val="444073592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07326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Лист2!$A$2</c:f>
              <c:strCache>
                <c:ptCount val="1"/>
                <c:pt idx="0">
                  <c:v>Частота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32F-4DB5-A61E-B3F61C2724A1}"/>
              </c:ext>
            </c:extLst>
          </c:dPt>
          <c:cat>
            <c:strRef>
              <c:f>Лист2!$B$1:$H$1</c:f>
              <c:strCache>
                <c:ptCount val="7"/>
                <c:pt idx="0">
                  <c:v>[44; 54)</c:v>
                </c:pt>
                <c:pt idx="1">
                  <c:v>[54; 64)</c:v>
                </c:pt>
                <c:pt idx="2">
                  <c:v>[64; 74)</c:v>
                </c:pt>
                <c:pt idx="3">
                  <c:v>[74; 84)</c:v>
                </c:pt>
                <c:pt idx="4">
                  <c:v>[84; 94)</c:v>
                </c:pt>
                <c:pt idx="5">
                  <c:v>[94; 104)</c:v>
                </c:pt>
                <c:pt idx="6">
                  <c:v>[104; 114)</c:v>
                </c:pt>
              </c:strCache>
            </c:strRef>
          </c:cat>
          <c:val>
            <c:numRef>
              <c:f>Лист2!$B$2:$H$2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9</c:v>
                </c:pt>
                <c:pt idx="4">
                  <c:v>6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2F-4DB5-A61E-B3F61C2724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"/>
        <c:overlap val="-76"/>
        <c:axId val="345690144"/>
        <c:axId val="345692112"/>
      </c:barChart>
      <c:catAx>
        <c:axId val="34569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692112"/>
        <c:crosses val="autoZero"/>
        <c:auto val="1"/>
        <c:lblAlgn val="ctr"/>
        <c:lblOffset val="100"/>
        <c:noMultiLvlLbl val="0"/>
      </c:catAx>
      <c:valAx>
        <c:axId val="34569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690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2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  <a:scene3d>
        <a:camera prst="orthographicFront"/>
        <a:lightRig rig="threePt" dir="t"/>
      </a:scene3d>
      <a:sp3d prstMaterial="translucentPowder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  <a:ln>
        <a:solidFill>
          <a:schemeClr val="phClr">
            <a:lumMod val="7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34D0A0-3EED-444A-8D30-C5E337F8D045}" type="doc">
      <dgm:prSet loTypeId="urn:microsoft.com/office/officeart/2008/layout/HalfCircleOrganizationChart" loCatId="hierarchy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1106E99-257D-4FB1-A937-F2F7830DB281}">
      <dgm:prSet phldrT="[Текст]"/>
      <dgm:spPr/>
      <dgm:t>
        <a:bodyPr/>
        <a:lstStyle/>
        <a:p>
          <a:r>
            <a:rPr lang="uk-UA" b="1" dirty="0" smtClean="0"/>
            <a:t>Варіаційний ряд</a:t>
          </a:r>
          <a:endParaRPr lang="ru-RU" b="1" dirty="0"/>
        </a:p>
      </dgm:t>
    </dgm:pt>
    <dgm:pt modelId="{DCC7F890-4C2C-4A2B-A4DE-8F17142BB264}" type="parTrans" cxnId="{9444EC2E-10D0-4598-AC96-29AD1ABB3ABD}">
      <dgm:prSet/>
      <dgm:spPr/>
      <dgm:t>
        <a:bodyPr/>
        <a:lstStyle/>
        <a:p>
          <a:endParaRPr lang="ru-RU"/>
        </a:p>
      </dgm:t>
    </dgm:pt>
    <dgm:pt modelId="{9BB52E94-9A3D-4F13-A938-DEEA90F9B54B}" type="sibTrans" cxnId="{9444EC2E-10D0-4598-AC96-29AD1ABB3ABD}">
      <dgm:prSet/>
      <dgm:spPr/>
      <dgm:t>
        <a:bodyPr/>
        <a:lstStyle/>
        <a:p>
          <a:endParaRPr lang="ru-RU"/>
        </a:p>
      </dgm:t>
    </dgm:pt>
    <dgm:pt modelId="{92190ECE-C6D7-4D4F-BC77-7D9476CE134F}">
      <dgm:prSet phldrT="[Текст]"/>
      <dgm:spPr/>
      <dgm:t>
        <a:bodyPr/>
        <a:lstStyle/>
        <a:p>
          <a:r>
            <a:rPr lang="uk-UA" dirty="0" smtClean="0"/>
            <a:t>Дискретний</a:t>
          </a:r>
          <a:endParaRPr lang="ru-RU" dirty="0"/>
        </a:p>
      </dgm:t>
    </dgm:pt>
    <dgm:pt modelId="{64828932-E515-4C3A-B730-508ED88D696B}" type="parTrans" cxnId="{FD8BC881-BF3E-43D0-98E1-EE9198200445}">
      <dgm:prSet/>
      <dgm:spPr/>
      <dgm:t>
        <a:bodyPr/>
        <a:lstStyle/>
        <a:p>
          <a:endParaRPr lang="ru-RU"/>
        </a:p>
      </dgm:t>
    </dgm:pt>
    <dgm:pt modelId="{719C0C16-0D4A-4AC0-889A-109369FF7FC8}" type="sibTrans" cxnId="{FD8BC881-BF3E-43D0-98E1-EE9198200445}">
      <dgm:prSet/>
      <dgm:spPr/>
      <dgm:t>
        <a:bodyPr/>
        <a:lstStyle/>
        <a:p>
          <a:endParaRPr lang="ru-RU"/>
        </a:p>
      </dgm:t>
    </dgm:pt>
    <dgm:pt modelId="{EEF4B544-4AF8-461E-95C1-B9E0AD1B1E07}">
      <dgm:prSet phldrT="[Текст]"/>
      <dgm:spPr/>
      <dgm:t>
        <a:bodyPr/>
        <a:lstStyle/>
        <a:p>
          <a:r>
            <a:rPr lang="uk-UA" dirty="0" smtClean="0"/>
            <a:t>Інтервальний </a:t>
          </a:r>
          <a:endParaRPr lang="ru-RU" dirty="0"/>
        </a:p>
      </dgm:t>
    </dgm:pt>
    <dgm:pt modelId="{C60670B4-32EE-4623-B75F-01777351AA89}" type="parTrans" cxnId="{23345526-C0FA-4318-96EC-D30712D216E9}">
      <dgm:prSet/>
      <dgm:spPr/>
      <dgm:t>
        <a:bodyPr/>
        <a:lstStyle/>
        <a:p>
          <a:endParaRPr lang="ru-RU"/>
        </a:p>
      </dgm:t>
    </dgm:pt>
    <dgm:pt modelId="{DA9A3784-6580-4F0B-951E-CC4844692040}" type="sibTrans" cxnId="{23345526-C0FA-4318-96EC-D30712D216E9}">
      <dgm:prSet/>
      <dgm:spPr/>
      <dgm:t>
        <a:bodyPr/>
        <a:lstStyle/>
        <a:p>
          <a:endParaRPr lang="ru-RU"/>
        </a:p>
      </dgm:t>
    </dgm:pt>
    <dgm:pt modelId="{3805353E-43EB-403E-9B56-CB73B7455954}" type="pres">
      <dgm:prSet presAssocID="{C134D0A0-3EED-444A-8D30-C5E337F8D045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65C743-8D54-4C04-8544-1162FC6535C7}" type="pres">
      <dgm:prSet presAssocID="{01106E99-257D-4FB1-A937-F2F7830DB281}" presName="hierRoot1" presStyleCnt="0">
        <dgm:presLayoutVars>
          <dgm:hierBranch val="init"/>
        </dgm:presLayoutVars>
      </dgm:prSet>
      <dgm:spPr/>
    </dgm:pt>
    <dgm:pt modelId="{78E8D911-A13E-4F29-B225-6979F89FA9F2}" type="pres">
      <dgm:prSet presAssocID="{01106E99-257D-4FB1-A937-F2F7830DB281}" presName="rootComposite1" presStyleCnt="0"/>
      <dgm:spPr/>
    </dgm:pt>
    <dgm:pt modelId="{4ECB47D2-DFDC-4DE8-9043-F6FC55B4461B}" type="pres">
      <dgm:prSet presAssocID="{01106E99-257D-4FB1-A937-F2F7830DB281}" presName="rootText1" presStyleLbl="alignAcc1" presStyleIdx="0" presStyleCnt="0" custScaleX="132161" custScaleY="1130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849C2D-3CBC-4E30-9FD5-524B9F79FC12}" type="pres">
      <dgm:prSet presAssocID="{01106E99-257D-4FB1-A937-F2F7830DB281}" presName="topArc1" presStyleLbl="parChTrans1D1" presStyleIdx="0" presStyleCnt="6"/>
      <dgm:spPr/>
    </dgm:pt>
    <dgm:pt modelId="{6C71730B-49B3-4234-ADEE-552CE02A76A2}" type="pres">
      <dgm:prSet presAssocID="{01106E99-257D-4FB1-A937-F2F7830DB281}" presName="bottomArc1" presStyleLbl="parChTrans1D1" presStyleIdx="1" presStyleCnt="6"/>
      <dgm:spPr/>
    </dgm:pt>
    <dgm:pt modelId="{861171A9-639D-41E1-A423-275ADF4845E3}" type="pres">
      <dgm:prSet presAssocID="{01106E99-257D-4FB1-A937-F2F7830DB281}" presName="topConnNode1" presStyleLbl="node1" presStyleIdx="0" presStyleCnt="0"/>
      <dgm:spPr/>
      <dgm:t>
        <a:bodyPr/>
        <a:lstStyle/>
        <a:p>
          <a:endParaRPr lang="ru-RU"/>
        </a:p>
      </dgm:t>
    </dgm:pt>
    <dgm:pt modelId="{8C9E7328-CF00-4312-8F8A-73842F0A7863}" type="pres">
      <dgm:prSet presAssocID="{01106E99-257D-4FB1-A937-F2F7830DB281}" presName="hierChild2" presStyleCnt="0"/>
      <dgm:spPr/>
    </dgm:pt>
    <dgm:pt modelId="{BEF2F5EC-F3D7-4B95-A298-CAE884FED59E}" type="pres">
      <dgm:prSet presAssocID="{64828932-E515-4C3A-B730-508ED88D696B}" presName="Name28" presStyleLbl="parChTrans1D2" presStyleIdx="0" presStyleCnt="2"/>
      <dgm:spPr/>
      <dgm:t>
        <a:bodyPr/>
        <a:lstStyle/>
        <a:p>
          <a:endParaRPr lang="ru-RU"/>
        </a:p>
      </dgm:t>
    </dgm:pt>
    <dgm:pt modelId="{66F1E7C2-925D-4829-B599-CCF573B552EE}" type="pres">
      <dgm:prSet presAssocID="{92190ECE-C6D7-4D4F-BC77-7D9476CE134F}" presName="hierRoot2" presStyleCnt="0">
        <dgm:presLayoutVars>
          <dgm:hierBranch val="init"/>
        </dgm:presLayoutVars>
      </dgm:prSet>
      <dgm:spPr/>
    </dgm:pt>
    <dgm:pt modelId="{02E322D1-69F4-4956-952C-A2713AD9C756}" type="pres">
      <dgm:prSet presAssocID="{92190ECE-C6D7-4D4F-BC77-7D9476CE134F}" presName="rootComposite2" presStyleCnt="0"/>
      <dgm:spPr/>
    </dgm:pt>
    <dgm:pt modelId="{9D7A1480-CB4E-439E-9288-DE42ADCDA500}" type="pres">
      <dgm:prSet presAssocID="{92190ECE-C6D7-4D4F-BC77-7D9476CE134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AEBEFD-D2FB-47A5-A750-DF9341D5A941}" type="pres">
      <dgm:prSet presAssocID="{92190ECE-C6D7-4D4F-BC77-7D9476CE134F}" presName="topArc2" presStyleLbl="parChTrans1D1" presStyleIdx="2" presStyleCnt="6"/>
      <dgm:spPr/>
    </dgm:pt>
    <dgm:pt modelId="{9B44A068-9C02-4CD7-8154-FD3AB7951F26}" type="pres">
      <dgm:prSet presAssocID="{92190ECE-C6D7-4D4F-BC77-7D9476CE134F}" presName="bottomArc2" presStyleLbl="parChTrans1D1" presStyleIdx="3" presStyleCnt="6"/>
      <dgm:spPr/>
    </dgm:pt>
    <dgm:pt modelId="{44A4BAE1-D74D-477D-B748-2DCABEBFD3E4}" type="pres">
      <dgm:prSet presAssocID="{92190ECE-C6D7-4D4F-BC77-7D9476CE134F}" presName="topConnNode2" presStyleLbl="node2" presStyleIdx="0" presStyleCnt="0"/>
      <dgm:spPr/>
      <dgm:t>
        <a:bodyPr/>
        <a:lstStyle/>
        <a:p>
          <a:endParaRPr lang="ru-RU"/>
        </a:p>
      </dgm:t>
    </dgm:pt>
    <dgm:pt modelId="{A57398E0-7D5D-4E8B-B9C0-8E8B58CFBDAD}" type="pres">
      <dgm:prSet presAssocID="{92190ECE-C6D7-4D4F-BC77-7D9476CE134F}" presName="hierChild4" presStyleCnt="0"/>
      <dgm:spPr/>
    </dgm:pt>
    <dgm:pt modelId="{4DEB876B-C950-41A6-ADA8-D9D2055DBCB3}" type="pres">
      <dgm:prSet presAssocID="{92190ECE-C6D7-4D4F-BC77-7D9476CE134F}" presName="hierChild5" presStyleCnt="0"/>
      <dgm:spPr/>
    </dgm:pt>
    <dgm:pt modelId="{16A30F6A-1952-499A-8B41-9AC6A9547263}" type="pres">
      <dgm:prSet presAssocID="{C60670B4-32EE-4623-B75F-01777351AA89}" presName="Name28" presStyleLbl="parChTrans1D2" presStyleIdx="1" presStyleCnt="2"/>
      <dgm:spPr/>
      <dgm:t>
        <a:bodyPr/>
        <a:lstStyle/>
        <a:p>
          <a:endParaRPr lang="ru-RU"/>
        </a:p>
      </dgm:t>
    </dgm:pt>
    <dgm:pt modelId="{2AF40776-AD9F-48DA-98E2-0C9956DD64A0}" type="pres">
      <dgm:prSet presAssocID="{EEF4B544-4AF8-461E-95C1-B9E0AD1B1E07}" presName="hierRoot2" presStyleCnt="0">
        <dgm:presLayoutVars>
          <dgm:hierBranch val="init"/>
        </dgm:presLayoutVars>
      </dgm:prSet>
      <dgm:spPr/>
    </dgm:pt>
    <dgm:pt modelId="{92265077-B1A0-4804-B618-908F70DF9F53}" type="pres">
      <dgm:prSet presAssocID="{EEF4B544-4AF8-461E-95C1-B9E0AD1B1E07}" presName="rootComposite2" presStyleCnt="0"/>
      <dgm:spPr/>
    </dgm:pt>
    <dgm:pt modelId="{19A3BB2A-2201-4727-AA17-A5D1FD4588A3}" type="pres">
      <dgm:prSet presAssocID="{EEF4B544-4AF8-461E-95C1-B9E0AD1B1E0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FEA6FD-DF9E-4F75-BE8C-8DC921E5B3F4}" type="pres">
      <dgm:prSet presAssocID="{EEF4B544-4AF8-461E-95C1-B9E0AD1B1E07}" presName="topArc2" presStyleLbl="parChTrans1D1" presStyleIdx="4" presStyleCnt="6"/>
      <dgm:spPr/>
    </dgm:pt>
    <dgm:pt modelId="{26527D06-436E-487F-8BE9-D49966C3621F}" type="pres">
      <dgm:prSet presAssocID="{EEF4B544-4AF8-461E-95C1-B9E0AD1B1E07}" presName="bottomArc2" presStyleLbl="parChTrans1D1" presStyleIdx="5" presStyleCnt="6"/>
      <dgm:spPr/>
    </dgm:pt>
    <dgm:pt modelId="{09CE35C0-CBFB-4930-83E1-ED1FD3FB4C4A}" type="pres">
      <dgm:prSet presAssocID="{EEF4B544-4AF8-461E-95C1-B9E0AD1B1E07}" presName="topConnNode2" presStyleLbl="node2" presStyleIdx="0" presStyleCnt="0"/>
      <dgm:spPr/>
      <dgm:t>
        <a:bodyPr/>
        <a:lstStyle/>
        <a:p>
          <a:endParaRPr lang="ru-RU"/>
        </a:p>
      </dgm:t>
    </dgm:pt>
    <dgm:pt modelId="{7B0B25E7-C111-4BCD-9566-715480EAA96F}" type="pres">
      <dgm:prSet presAssocID="{EEF4B544-4AF8-461E-95C1-B9E0AD1B1E07}" presName="hierChild4" presStyleCnt="0"/>
      <dgm:spPr/>
    </dgm:pt>
    <dgm:pt modelId="{16A041FE-5F5A-4C2C-968A-E4B1F1316E31}" type="pres">
      <dgm:prSet presAssocID="{EEF4B544-4AF8-461E-95C1-B9E0AD1B1E07}" presName="hierChild5" presStyleCnt="0"/>
      <dgm:spPr/>
    </dgm:pt>
    <dgm:pt modelId="{4DD87158-EBF7-4E1F-8F86-B34790CB0FE5}" type="pres">
      <dgm:prSet presAssocID="{01106E99-257D-4FB1-A937-F2F7830DB281}" presName="hierChild3" presStyleCnt="0"/>
      <dgm:spPr/>
    </dgm:pt>
  </dgm:ptLst>
  <dgm:cxnLst>
    <dgm:cxn modelId="{AC32BA00-5941-4493-B4D4-94AA9BF8995A}" type="presOf" srcId="{01106E99-257D-4FB1-A937-F2F7830DB281}" destId="{861171A9-639D-41E1-A423-275ADF4845E3}" srcOrd="1" destOrd="0" presId="urn:microsoft.com/office/officeart/2008/layout/HalfCircleOrganizationChart"/>
    <dgm:cxn modelId="{23345526-C0FA-4318-96EC-D30712D216E9}" srcId="{01106E99-257D-4FB1-A937-F2F7830DB281}" destId="{EEF4B544-4AF8-461E-95C1-B9E0AD1B1E07}" srcOrd="1" destOrd="0" parTransId="{C60670B4-32EE-4623-B75F-01777351AA89}" sibTransId="{DA9A3784-6580-4F0B-951E-CC4844692040}"/>
    <dgm:cxn modelId="{572D6988-D7A1-4153-BBC4-B40D59E7583F}" type="presOf" srcId="{01106E99-257D-4FB1-A937-F2F7830DB281}" destId="{4ECB47D2-DFDC-4DE8-9043-F6FC55B4461B}" srcOrd="0" destOrd="0" presId="urn:microsoft.com/office/officeart/2008/layout/HalfCircleOrganizationChart"/>
    <dgm:cxn modelId="{871CE2E6-7DD1-4E0D-AD35-C056F219E8E6}" type="presOf" srcId="{EEF4B544-4AF8-461E-95C1-B9E0AD1B1E07}" destId="{09CE35C0-CBFB-4930-83E1-ED1FD3FB4C4A}" srcOrd="1" destOrd="0" presId="urn:microsoft.com/office/officeart/2008/layout/HalfCircleOrganizationChart"/>
    <dgm:cxn modelId="{6B3AFEA0-B694-453C-BECF-38F25F3294DE}" type="presOf" srcId="{92190ECE-C6D7-4D4F-BC77-7D9476CE134F}" destId="{9D7A1480-CB4E-439E-9288-DE42ADCDA500}" srcOrd="0" destOrd="0" presId="urn:microsoft.com/office/officeart/2008/layout/HalfCircleOrganizationChart"/>
    <dgm:cxn modelId="{66F8474B-9E52-4A6E-A7E6-6F327472C4A3}" type="presOf" srcId="{C60670B4-32EE-4623-B75F-01777351AA89}" destId="{16A30F6A-1952-499A-8B41-9AC6A9547263}" srcOrd="0" destOrd="0" presId="urn:microsoft.com/office/officeart/2008/layout/HalfCircleOrganizationChart"/>
    <dgm:cxn modelId="{FD8BC881-BF3E-43D0-98E1-EE9198200445}" srcId="{01106E99-257D-4FB1-A937-F2F7830DB281}" destId="{92190ECE-C6D7-4D4F-BC77-7D9476CE134F}" srcOrd="0" destOrd="0" parTransId="{64828932-E515-4C3A-B730-508ED88D696B}" sibTransId="{719C0C16-0D4A-4AC0-889A-109369FF7FC8}"/>
    <dgm:cxn modelId="{49A007CF-C2D1-4C37-8467-EFB7CD3CAEB5}" type="presOf" srcId="{64828932-E515-4C3A-B730-508ED88D696B}" destId="{BEF2F5EC-F3D7-4B95-A298-CAE884FED59E}" srcOrd="0" destOrd="0" presId="urn:microsoft.com/office/officeart/2008/layout/HalfCircleOrganizationChart"/>
    <dgm:cxn modelId="{9444EC2E-10D0-4598-AC96-29AD1ABB3ABD}" srcId="{C134D0A0-3EED-444A-8D30-C5E337F8D045}" destId="{01106E99-257D-4FB1-A937-F2F7830DB281}" srcOrd="0" destOrd="0" parTransId="{DCC7F890-4C2C-4A2B-A4DE-8F17142BB264}" sibTransId="{9BB52E94-9A3D-4F13-A938-DEEA90F9B54B}"/>
    <dgm:cxn modelId="{C5DE31B3-138E-4B34-BBC2-F82153F83352}" type="presOf" srcId="{92190ECE-C6D7-4D4F-BC77-7D9476CE134F}" destId="{44A4BAE1-D74D-477D-B748-2DCABEBFD3E4}" srcOrd="1" destOrd="0" presId="urn:microsoft.com/office/officeart/2008/layout/HalfCircleOrganizationChart"/>
    <dgm:cxn modelId="{6DDF041A-E620-4EC7-BA49-94540A2A77D9}" type="presOf" srcId="{EEF4B544-4AF8-461E-95C1-B9E0AD1B1E07}" destId="{19A3BB2A-2201-4727-AA17-A5D1FD4588A3}" srcOrd="0" destOrd="0" presId="urn:microsoft.com/office/officeart/2008/layout/HalfCircleOrganizationChart"/>
    <dgm:cxn modelId="{C1D99D54-8474-4967-804A-0A0BC0F4F52C}" type="presOf" srcId="{C134D0A0-3EED-444A-8D30-C5E337F8D045}" destId="{3805353E-43EB-403E-9B56-CB73B7455954}" srcOrd="0" destOrd="0" presId="urn:microsoft.com/office/officeart/2008/layout/HalfCircleOrganizationChart"/>
    <dgm:cxn modelId="{087240FC-BAB0-4A79-BB1F-87056E08D1B6}" type="presParOf" srcId="{3805353E-43EB-403E-9B56-CB73B7455954}" destId="{9865C743-8D54-4C04-8544-1162FC6535C7}" srcOrd="0" destOrd="0" presId="urn:microsoft.com/office/officeart/2008/layout/HalfCircleOrganizationChart"/>
    <dgm:cxn modelId="{2B12A351-A2F1-4531-B2C1-2A8DF2BA2E5B}" type="presParOf" srcId="{9865C743-8D54-4C04-8544-1162FC6535C7}" destId="{78E8D911-A13E-4F29-B225-6979F89FA9F2}" srcOrd="0" destOrd="0" presId="urn:microsoft.com/office/officeart/2008/layout/HalfCircleOrganizationChart"/>
    <dgm:cxn modelId="{FBEB4C92-03D8-4F69-932F-5FB9ACE94805}" type="presParOf" srcId="{78E8D911-A13E-4F29-B225-6979F89FA9F2}" destId="{4ECB47D2-DFDC-4DE8-9043-F6FC55B4461B}" srcOrd="0" destOrd="0" presId="urn:microsoft.com/office/officeart/2008/layout/HalfCircleOrganizationChart"/>
    <dgm:cxn modelId="{62B2C4D2-FBF0-4966-900C-2DE441AB5F3C}" type="presParOf" srcId="{78E8D911-A13E-4F29-B225-6979F89FA9F2}" destId="{BC849C2D-3CBC-4E30-9FD5-524B9F79FC12}" srcOrd="1" destOrd="0" presId="urn:microsoft.com/office/officeart/2008/layout/HalfCircleOrganizationChart"/>
    <dgm:cxn modelId="{FBB9BF25-6549-4333-8E7C-80F3D4729755}" type="presParOf" srcId="{78E8D911-A13E-4F29-B225-6979F89FA9F2}" destId="{6C71730B-49B3-4234-ADEE-552CE02A76A2}" srcOrd="2" destOrd="0" presId="urn:microsoft.com/office/officeart/2008/layout/HalfCircleOrganizationChart"/>
    <dgm:cxn modelId="{7F5ED96A-1B0D-4203-A6E5-2B13F872D47A}" type="presParOf" srcId="{78E8D911-A13E-4F29-B225-6979F89FA9F2}" destId="{861171A9-639D-41E1-A423-275ADF4845E3}" srcOrd="3" destOrd="0" presId="urn:microsoft.com/office/officeart/2008/layout/HalfCircleOrganizationChart"/>
    <dgm:cxn modelId="{E5B4C7E5-E85B-4D03-9E30-702288CF322F}" type="presParOf" srcId="{9865C743-8D54-4C04-8544-1162FC6535C7}" destId="{8C9E7328-CF00-4312-8F8A-73842F0A7863}" srcOrd="1" destOrd="0" presId="urn:microsoft.com/office/officeart/2008/layout/HalfCircleOrganizationChart"/>
    <dgm:cxn modelId="{0F3CE606-68F8-4344-9268-882DCD83AE62}" type="presParOf" srcId="{8C9E7328-CF00-4312-8F8A-73842F0A7863}" destId="{BEF2F5EC-F3D7-4B95-A298-CAE884FED59E}" srcOrd="0" destOrd="0" presId="urn:microsoft.com/office/officeart/2008/layout/HalfCircleOrganizationChart"/>
    <dgm:cxn modelId="{88B45377-A4B5-4D08-AAEB-573CD125FBFC}" type="presParOf" srcId="{8C9E7328-CF00-4312-8F8A-73842F0A7863}" destId="{66F1E7C2-925D-4829-B599-CCF573B552EE}" srcOrd="1" destOrd="0" presId="urn:microsoft.com/office/officeart/2008/layout/HalfCircleOrganizationChart"/>
    <dgm:cxn modelId="{E3D19557-BCA9-411B-9BB7-DAEE42AC5C73}" type="presParOf" srcId="{66F1E7C2-925D-4829-B599-CCF573B552EE}" destId="{02E322D1-69F4-4956-952C-A2713AD9C756}" srcOrd="0" destOrd="0" presId="urn:microsoft.com/office/officeart/2008/layout/HalfCircleOrganizationChart"/>
    <dgm:cxn modelId="{A4500AE1-E586-4CE7-B799-73B861A990C5}" type="presParOf" srcId="{02E322D1-69F4-4956-952C-A2713AD9C756}" destId="{9D7A1480-CB4E-439E-9288-DE42ADCDA500}" srcOrd="0" destOrd="0" presId="urn:microsoft.com/office/officeart/2008/layout/HalfCircleOrganizationChart"/>
    <dgm:cxn modelId="{1B078150-984B-426C-A488-6B978A75E8B3}" type="presParOf" srcId="{02E322D1-69F4-4956-952C-A2713AD9C756}" destId="{DEAEBEFD-D2FB-47A5-A750-DF9341D5A941}" srcOrd="1" destOrd="0" presId="urn:microsoft.com/office/officeart/2008/layout/HalfCircleOrganizationChart"/>
    <dgm:cxn modelId="{15D111CE-8521-4915-874A-283DF1D6F79B}" type="presParOf" srcId="{02E322D1-69F4-4956-952C-A2713AD9C756}" destId="{9B44A068-9C02-4CD7-8154-FD3AB7951F26}" srcOrd="2" destOrd="0" presId="urn:microsoft.com/office/officeart/2008/layout/HalfCircleOrganizationChart"/>
    <dgm:cxn modelId="{06D408A4-5565-40E3-BCD7-CF2B445F1636}" type="presParOf" srcId="{02E322D1-69F4-4956-952C-A2713AD9C756}" destId="{44A4BAE1-D74D-477D-B748-2DCABEBFD3E4}" srcOrd="3" destOrd="0" presId="urn:microsoft.com/office/officeart/2008/layout/HalfCircleOrganizationChart"/>
    <dgm:cxn modelId="{D93DB3D7-7CF1-4F0D-AA80-2E6532AE0E28}" type="presParOf" srcId="{66F1E7C2-925D-4829-B599-CCF573B552EE}" destId="{A57398E0-7D5D-4E8B-B9C0-8E8B58CFBDAD}" srcOrd="1" destOrd="0" presId="urn:microsoft.com/office/officeart/2008/layout/HalfCircleOrganizationChart"/>
    <dgm:cxn modelId="{BA96576D-E428-4FB0-8FB1-D51AE052A44B}" type="presParOf" srcId="{66F1E7C2-925D-4829-B599-CCF573B552EE}" destId="{4DEB876B-C950-41A6-ADA8-D9D2055DBCB3}" srcOrd="2" destOrd="0" presId="urn:microsoft.com/office/officeart/2008/layout/HalfCircleOrganizationChart"/>
    <dgm:cxn modelId="{64C67063-20ED-4311-8B8C-FDAAAAC4BF99}" type="presParOf" srcId="{8C9E7328-CF00-4312-8F8A-73842F0A7863}" destId="{16A30F6A-1952-499A-8B41-9AC6A9547263}" srcOrd="2" destOrd="0" presId="urn:microsoft.com/office/officeart/2008/layout/HalfCircleOrganizationChart"/>
    <dgm:cxn modelId="{68C34CE7-8564-44AA-8081-086EA8DC1048}" type="presParOf" srcId="{8C9E7328-CF00-4312-8F8A-73842F0A7863}" destId="{2AF40776-AD9F-48DA-98E2-0C9956DD64A0}" srcOrd="3" destOrd="0" presId="urn:microsoft.com/office/officeart/2008/layout/HalfCircleOrganizationChart"/>
    <dgm:cxn modelId="{B5DA4043-B548-4F77-BB80-4FFA23250378}" type="presParOf" srcId="{2AF40776-AD9F-48DA-98E2-0C9956DD64A0}" destId="{92265077-B1A0-4804-B618-908F70DF9F53}" srcOrd="0" destOrd="0" presId="urn:microsoft.com/office/officeart/2008/layout/HalfCircleOrganizationChart"/>
    <dgm:cxn modelId="{4BFC7627-9425-41FE-AA2B-82DEA44DF525}" type="presParOf" srcId="{92265077-B1A0-4804-B618-908F70DF9F53}" destId="{19A3BB2A-2201-4727-AA17-A5D1FD4588A3}" srcOrd="0" destOrd="0" presId="urn:microsoft.com/office/officeart/2008/layout/HalfCircleOrganizationChart"/>
    <dgm:cxn modelId="{F88CBBAE-D927-4544-9A2B-E806E83BC427}" type="presParOf" srcId="{92265077-B1A0-4804-B618-908F70DF9F53}" destId="{83FEA6FD-DF9E-4F75-BE8C-8DC921E5B3F4}" srcOrd="1" destOrd="0" presId="urn:microsoft.com/office/officeart/2008/layout/HalfCircleOrganizationChart"/>
    <dgm:cxn modelId="{427E9D07-7235-4A1D-A00D-E88D55E37452}" type="presParOf" srcId="{92265077-B1A0-4804-B618-908F70DF9F53}" destId="{26527D06-436E-487F-8BE9-D49966C3621F}" srcOrd="2" destOrd="0" presId="urn:microsoft.com/office/officeart/2008/layout/HalfCircleOrganizationChart"/>
    <dgm:cxn modelId="{2D647B33-1C9B-44A8-AA3F-C1A484C2BEBB}" type="presParOf" srcId="{92265077-B1A0-4804-B618-908F70DF9F53}" destId="{09CE35C0-CBFB-4930-83E1-ED1FD3FB4C4A}" srcOrd="3" destOrd="0" presId="urn:microsoft.com/office/officeart/2008/layout/HalfCircleOrganizationChart"/>
    <dgm:cxn modelId="{0D705317-CC03-4A9D-821A-E2CDA8A87AD2}" type="presParOf" srcId="{2AF40776-AD9F-48DA-98E2-0C9956DD64A0}" destId="{7B0B25E7-C111-4BCD-9566-715480EAA96F}" srcOrd="1" destOrd="0" presId="urn:microsoft.com/office/officeart/2008/layout/HalfCircleOrganizationChart"/>
    <dgm:cxn modelId="{A3097C60-0A56-4706-9D18-159C8DB51B54}" type="presParOf" srcId="{2AF40776-AD9F-48DA-98E2-0C9956DD64A0}" destId="{16A041FE-5F5A-4C2C-968A-E4B1F1316E31}" srcOrd="2" destOrd="0" presId="urn:microsoft.com/office/officeart/2008/layout/HalfCircleOrganizationChart"/>
    <dgm:cxn modelId="{15C1BA5A-6E21-4861-AD79-5D69FDDBD7CB}" type="presParOf" srcId="{9865C743-8D54-4C04-8544-1162FC6535C7}" destId="{4DD87158-EBF7-4E1F-8F86-B34790CB0FE5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30F6A-1952-499A-8B41-9AC6A9547263}">
      <dsp:nvSpPr>
        <dsp:cNvPr id="0" name=""/>
        <dsp:cNvSpPr/>
      </dsp:nvSpPr>
      <dsp:spPr>
        <a:xfrm>
          <a:off x="2509837" y="2583664"/>
          <a:ext cx="1373501" cy="476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376"/>
              </a:lnTo>
              <a:lnTo>
                <a:pt x="1373501" y="238376"/>
              </a:lnTo>
              <a:lnTo>
                <a:pt x="1373501" y="4767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2F5EC-F3D7-4B95-A298-CAE884FED59E}">
      <dsp:nvSpPr>
        <dsp:cNvPr id="0" name=""/>
        <dsp:cNvSpPr/>
      </dsp:nvSpPr>
      <dsp:spPr>
        <a:xfrm>
          <a:off x="1136335" y="2583664"/>
          <a:ext cx="1373501" cy="476752"/>
        </a:xfrm>
        <a:custGeom>
          <a:avLst/>
          <a:gdLst/>
          <a:ahLst/>
          <a:cxnLst/>
          <a:rect l="0" t="0" r="0" b="0"/>
          <a:pathLst>
            <a:path>
              <a:moveTo>
                <a:pt x="1373501" y="0"/>
              </a:moveTo>
              <a:lnTo>
                <a:pt x="1373501" y="238376"/>
              </a:lnTo>
              <a:lnTo>
                <a:pt x="0" y="238376"/>
              </a:lnTo>
              <a:lnTo>
                <a:pt x="0" y="4767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849C2D-3CBC-4E30-9FD5-524B9F79FC12}">
      <dsp:nvSpPr>
        <dsp:cNvPr id="0" name=""/>
        <dsp:cNvSpPr/>
      </dsp:nvSpPr>
      <dsp:spPr>
        <a:xfrm>
          <a:off x="1759740" y="1300382"/>
          <a:ext cx="1500193" cy="128328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1730B-49B3-4234-ADEE-552CE02A76A2}">
      <dsp:nvSpPr>
        <dsp:cNvPr id="0" name=""/>
        <dsp:cNvSpPr/>
      </dsp:nvSpPr>
      <dsp:spPr>
        <a:xfrm>
          <a:off x="1759740" y="1300382"/>
          <a:ext cx="1500193" cy="128328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B47D2-DFDC-4DE8-9043-F6FC55B4461B}">
      <dsp:nvSpPr>
        <dsp:cNvPr id="0" name=""/>
        <dsp:cNvSpPr/>
      </dsp:nvSpPr>
      <dsp:spPr>
        <a:xfrm>
          <a:off x="1009644" y="1531373"/>
          <a:ext cx="3000386" cy="82130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kern="1200" dirty="0" smtClean="0"/>
            <a:t>Варіаційний ряд</a:t>
          </a:r>
          <a:endParaRPr lang="ru-RU" sz="3000" b="1" kern="1200" dirty="0"/>
        </a:p>
      </dsp:txBody>
      <dsp:txXfrm>
        <a:off x="1009644" y="1531373"/>
        <a:ext cx="3000386" cy="821300"/>
      </dsp:txXfrm>
    </dsp:sp>
    <dsp:sp modelId="{DEAEBEFD-D2FB-47A5-A750-DF9341D5A941}">
      <dsp:nvSpPr>
        <dsp:cNvPr id="0" name=""/>
        <dsp:cNvSpPr/>
      </dsp:nvSpPr>
      <dsp:spPr>
        <a:xfrm>
          <a:off x="568772" y="3060417"/>
          <a:ext cx="1135125" cy="113512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4A068-9C02-4CD7-8154-FD3AB7951F26}">
      <dsp:nvSpPr>
        <dsp:cNvPr id="0" name=""/>
        <dsp:cNvSpPr/>
      </dsp:nvSpPr>
      <dsp:spPr>
        <a:xfrm>
          <a:off x="568772" y="3060417"/>
          <a:ext cx="1135125" cy="113512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A1480-CB4E-439E-9288-DE42ADCDA500}">
      <dsp:nvSpPr>
        <dsp:cNvPr id="0" name=""/>
        <dsp:cNvSpPr/>
      </dsp:nvSpPr>
      <dsp:spPr>
        <a:xfrm>
          <a:off x="1210" y="3264739"/>
          <a:ext cx="2270250" cy="72648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Дискретний</a:t>
          </a:r>
          <a:endParaRPr lang="ru-RU" sz="3000" kern="1200" dirty="0"/>
        </a:p>
      </dsp:txBody>
      <dsp:txXfrm>
        <a:off x="1210" y="3264739"/>
        <a:ext cx="2270250" cy="726480"/>
      </dsp:txXfrm>
    </dsp:sp>
    <dsp:sp modelId="{83FEA6FD-DF9E-4F75-BE8C-8DC921E5B3F4}">
      <dsp:nvSpPr>
        <dsp:cNvPr id="0" name=""/>
        <dsp:cNvSpPr/>
      </dsp:nvSpPr>
      <dsp:spPr>
        <a:xfrm>
          <a:off x="3315776" y="3060417"/>
          <a:ext cx="1135125" cy="113512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27D06-436E-487F-8BE9-D49966C3621F}">
      <dsp:nvSpPr>
        <dsp:cNvPr id="0" name=""/>
        <dsp:cNvSpPr/>
      </dsp:nvSpPr>
      <dsp:spPr>
        <a:xfrm>
          <a:off x="3315776" y="3060417"/>
          <a:ext cx="1135125" cy="113512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A3BB2A-2201-4727-AA17-A5D1FD4588A3}">
      <dsp:nvSpPr>
        <dsp:cNvPr id="0" name=""/>
        <dsp:cNvSpPr/>
      </dsp:nvSpPr>
      <dsp:spPr>
        <a:xfrm>
          <a:off x="2748213" y="3264739"/>
          <a:ext cx="2270250" cy="72648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Інтервальний </a:t>
          </a:r>
          <a:endParaRPr lang="ru-RU" sz="3000" kern="1200" dirty="0"/>
        </a:p>
      </dsp:txBody>
      <dsp:txXfrm>
        <a:off x="2748213" y="3264739"/>
        <a:ext cx="2270250" cy="726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B9D9B-3838-4B63-A259-4BC2E6896801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1775-7C31-44EA-BFA9-1AE7115F6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76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9D007-E65D-49CD-A374-05744343EE7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018A6-DAF0-4800-980F-5D3052EFC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54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3E8D-A6AF-4227-9F25-732B9A781266}" type="datetime1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79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89EE-6B10-4871-B0A6-FE2E21744803}" type="datetime1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94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439B-AB3B-45BA-9D8D-54004676FDE9}" type="datetime1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545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C010-4EBC-4C0F-8067-2B3EE63DCC21}" type="datetime1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63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15FE-FA29-45C7-B51A-4C1E8597EBC5}" type="datetime1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4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183E-E64E-42A9-8355-9673892D3C92}" type="datetime1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02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46CF-FE71-446A-8ADD-74249568C74C}" type="datetime1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40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9BF4-BEA7-4865-9093-A1C1F6DD79D5}" type="datetime1">
              <a:rPr lang="ru-RU" smtClean="0"/>
              <a:t>13.02.2020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39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4F5E-31BE-4960-8522-801408B5C79D}" type="datetime1">
              <a:rPr lang="ru-RU" smtClean="0"/>
              <a:t>13.02.2020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14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F2C4-814F-4A62-A0AE-E5505AEFEB02}" type="datetime1">
              <a:rPr lang="ru-RU" smtClean="0"/>
              <a:t>13.02.2020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03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93C5CD1-F14D-4F80-BA39-349D1364D023}" type="datetime1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30B761-0CA6-41F0-BDA3-05A37710B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00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7B2F-89AB-4A71-8E1F-86CE8C40DF15}" type="datetime1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78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94B9D38-86E2-4629-9A7A-88B15EA9562A}" type="datetime1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30B761-0CA6-41F0-BDA3-05A37710B83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54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1847" y="1106101"/>
            <a:ext cx="8574622" cy="2616199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tx1"/>
                </a:solidFill>
              </a:rPr>
              <a:t>ВАРІАЦІЙНИЙ АНАЛІЗ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5336" y="4793192"/>
            <a:ext cx="6987645" cy="1388534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/>
              <a:t>Лекція 3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147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701040"/>
            <a:ext cx="10058400" cy="812800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tx1"/>
                </a:solidFill>
              </a:rPr>
              <a:t>Розподіл частот і табулювання </a:t>
            </a:r>
            <a:r>
              <a:rPr lang="uk-UA" b="1" dirty="0" smtClean="0">
                <a:solidFill>
                  <a:schemeClr val="tx1"/>
                </a:solidFill>
              </a:rPr>
              <a:t>даних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9158" y="1954812"/>
            <a:ext cx="10955482" cy="4212308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Нехай із генеральної сукупності вилучена вибірка обсягу </a:t>
            </a:r>
            <a:r>
              <a:rPr lang="uk-UA" sz="2800" b="1" dirty="0" smtClean="0">
                <a:solidFill>
                  <a:schemeClr val="tx1"/>
                </a:solidFill>
              </a:rPr>
              <a:t>n</a:t>
            </a:r>
            <a:r>
              <a:rPr lang="uk-UA" sz="2800" dirty="0" smtClean="0">
                <a:solidFill>
                  <a:schemeClr val="tx1"/>
                </a:solidFill>
              </a:rPr>
              <a:t>.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r>
              <a:rPr lang="uk-UA" sz="2800" dirty="0" smtClean="0">
                <a:solidFill>
                  <a:schemeClr val="tx1"/>
                </a:solidFill>
              </a:rPr>
              <a:t>Досліджується </a:t>
            </a:r>
            <a:r>
              <a:rPr lang="uk-UA" sz="2800" dirty="0">
                <a:solidFill>
                  <a:schemeClr val="tx1"/>
                </a:solidFill>
              </a:rPr>
              <a:t>деяка ознака (наприклад, рівень інтелекту, час реакції тощо). Тоді кожен елемент вибірки може набувати різних значень досліджуваної ознаки, які позначають </a:t>
            </a:r>
            <a:r>
              <a:rPr lang="uk-UA" sz="2800" b="1" dirty="0">
                <a:solidFill>
                  <a:schemeClr val="tx1"/>
                </a:solidFill>
              </a:rPr>
              <a:t>х</a:t>
            </a:r>
            <a:r>
              <a:rPr lang="uk-UA" sz="2800" b="1" baseline="-25000" dirty="0">
                <a:solidFill>
                  <a:schemeClr val="tx1"/>
                </a:solidFill>
              </a:rPr>
              <a:t>1</a:t>
            </a:r>
            <a:r>
              <a:rPr lang="uk-UA" sz="2800" b="1" dirty="0">
                <a:solidFill>
                  <a:schemeClr val="tx1"/>
                </a:solidFill>
              </a:rPr>
              <a:t> х</a:t>
            </a:r>
            <a:r>
              <a:rPr lang="uk-UA" sz="2800" b="1" baseline="-25000" dirty="0">
                <a:solidFill>
                  <a:schemeClr val="tx1"/>
                </a:solidFill>
              </a:rPr>
              <a:t>2</a:t>
            </a:r>
            <a:r>
              <a:rPr lang="uk-UA" sz="2800" b="1" dirty="0">
                <a:solidFill>
                  <a:schemeClr val="tx1"/>
                </a:solidFill>
              </a:rPr>
              <a:t>, ..., </a:t>
            </a:r>
            <a:r>
              <a:rPr lang="uk-UA" sz="2800" b="1" dirty="0" err="1">
                <a:solidFill>
                  <a:schemeClr val="tx1"/>
                </a:solidFill>
              </a:rPr>
              <a:t>х</a:t>
            </a:r>
            <a:r>
              <a:rPr lang="uk-UA" sz="2800" b="1" baseline="-25000" dirty="0" err="1">
                <a:solidFill>
                  <a:schemeClr val="tx1"/>
                </a:solidFill>
              </a:rPr>
              <a:t>k</a:t>
            </a:r>
            <a:r>
              <a:rPr lang="uk-UA" sz="2800" dirty="0">
                <a:solidFill>
                  <a:schemeClr val="tx1"/>
                </a:solidFill>
              </a:rPr>
              <a:t>, </a:t>
            </a:r>
            <a:r>
              <a:rPr lang="uk-UA" sz="2800" dirty="0" smtClean="0">
                <a:solidFill>
                  <a:schemeClr val="tx1"/>
                </a:solidFill>
              </a:rPr>
              <a:t>де </a:t>
            </a:r>
            <a:r>
              <a:rPr lang="en-US" sz="2800" b="1" dirty="0">
                <a:solidFill>
                  <a:schemeClr val="tx1"/>
                </a:solidFill>
              </a:rPr>
              <a:t>k</a:t>
            </a:r>
            <a:r>
              <a:rPr lang="uk-UA" sz="2800" b="1" dirty="0">
                <a:solidFill>
                  <a:schemeClr val="tx1"/>
                </a:solidFill>
              </a:rPr>
              <a:t> ≤ n</a:t>
            </a:r>
            <a:r>
              <a:rPr lang="uk-UA" sz="2800" dirty="0">
                <a:solidFill>
                  <a:schemeClr val="tx1"/>
                </a:solidFill>
              </a:rPr>
              <a:t>. 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r>
              <a:rPr lang="uk-UA" sz="2800" dirty="0" smtClean="0">
                <a:solidFill>
                  <a:schemeClr val="tx1"/>
                </a:solidFill>
              </a:rPr>
              <a:t>Значення </a:t>
            </a:r>
            <a:r>
              <a:rPr lang="uk-UA" sz="2800" dirty="0">
                <a:solidFill>
                  <a:schemeClr val="tx1"/>
                </a:solidFill>
              </a:rPr>
              <a:t>ознаки називають варіантом </a:t>
            </a:r>
            <a:r>
              <a:rPr lang="uk-UA" sz="2800" dirty="0" err="1">
                <a:solidFill>
                  <a:schemeClr val="tx1"/>
                </a:solidFill>
              </a:rPr>
              <a:t>х</a:t>
            </a:r>
            <a:r>
              <a:rPr lang="uk-UA" sz="2800" baseline="-25000" dirty="0" err="1">
                <a:solidFill>
                  <a:schemeClr val="tx1"/>
                </a:solidFill>
              </a:rPr>
              <a:t>i</a:t>
            </a:r>
            <a:r>
              <a:rPr lang="uk-UA" sz="2800" dirty="0">
                <a:solidFill>
                  <a:schemeClr val="tx1"/>
                </a:solidFill>
              </a:rPr>
              <a:t> де </a:t>
            </a:r>
            <a:r>
              <a:rPr lang="en-US" sz="2800" i="1" dirty="0" err="1">
                <a:solidFill>
                  <a:schemeClr val="tx1"/>
                </a:solidFill>
              </a:rPr>
              <a:t>i</a:t>
            </a:r>
            <a:r>
              <a:rPr lang="uk-UA" sz="2800" dirty="0">
                <a:solidFill>
                  <a:schemeClr val="tx1"/>
                </a:solidFill>
              </a:rPr>
              <a:t> - порядковий номер варіанти. </a:t>
            </a:r>
            <a:endParaRPr lang="ru-RU" sz="2800" dirty="0">
              <a:solidFill>
                <a:schemeClr val="tx1"/>
              </a:solidFill>
            </a:endParaRPr>
          </a:p>
          <a:p>
            <a:pPr algn="just"/>
            <a:r>
              <a:rPr lang="uk-UA" sz="2800" dirty="0">
                <a:solidFill>
                  <a:schemeClr val="tx1"/>
                </a:solidFill>
              </a:rPr>
              <a:t>Послідовність варіант, упорядкована за зростанням, називається </a:t>
            </a:r>
            <a:r>
              <a:rPr lang="uk-UA" sz="2800" b="1" dirty="0">
                <a:solidFill>
                  <a:schemeClr val="tx1"/>
                </a:solidFill>
              </a:rPr>
              <a:t>варіаційним рядом</a:t>
            </a:r>
            <a:r>
              <a:rPr lang="uk-UA" sz="2800" dirty="0">
                <a:solidFill>
                  <a:schemeClr val="tx1"/>
                </a:solidFill>
              </a:rPr>
              <a:t>. Число появ варіанти </a:t>
            </a:r>
            <a:r>
              <a:rPr lang="uk-UA" sz="2800" b="1" dirty="0" err="1">
                <a:solidFill>
                  <a:schemeClr val="tx1"/>
                </a:solidFill>
              </a:rPr>
              <a:t>х</a:t>
            </a:r>
            <a:r>
              <a:rPr lang="uk-UA" sz="2800" b="1" baseline="-25000" dirty="0" err="1">
                <a:solidFill>
                  <a:schemeClr val="tx1"/>
                </a:solidFill>
              </a:rPr>
              <a:t>i</a:t>
            </a:r>
            <a:r>
              <a:rPr lang="uk-UA" sz="2800" dirty="0">
                <a:solidFill>
                  <a:schemeClr val="tx1"/>
                </a:solidFill>
              </a:rPr>
              <a:t> називають частотою варіанти і позначають </a:t>
            </a:r>
            <a:r>
              <a:rPr lang="uk-UA" sz="2800" b="1" dirty="0" err="1">
                <a:solidFill>
                  <a:schemeClr val="tx1"/>
                </a:solidFill>
              </a:rPr>
              <a:t>n</a:t>
            </a:r>
            <a:r>
              <a:rPr lang="uk-UA" sz="2800" b="1" baseline="-25000" dirty="0" err="1">
                <a:solidFill>
                  <a:schemeClr val="tx1"/>
                </a:solidFill>
              </a:rPr>
              <a:t>i</a:t>
            </a:r>
            <a:r>
              <a:rPr lang="uk-UA" sz="2800" dirty="0">
                <a:solidFill>
                  <a:schemeClr val="tx1"/>
                </a:solidFill>
              </a:rPr>
              <a:t>. 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915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50240" y="514774"/>
                <a:ext cx="11196320" cy="6310136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uk-UA" sz="2800" dirty="0" smtClean="0">
                    <a:solidFill>
                      <a:schemeClr val="tx1"/>
                    </a:solidFill>
                  </a:rPr>
                  <a:t>Наприклад, в результаті дослідження отримані наступні дані: </a:t>
                </a:r>
              </a:p>
              <a:p>
                <a:pPr algn="ctr"/>
                <a:r>
                  <a:rPr lang="uk-UA" sz="2800" b="1" dirty="0" smtClean="0">
                    <a:solidFill>
                      <a:schemeClr val="tx1"/>
                    </a:solidFill>
                  </a:rPr>
                  <a:t>8, 5, 7, 8, 5, 8, 6. </a:t>
                </a:r>
                <a:endParaRPr lang="ru-RU" sz="2800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uk-UA" sz="2800" dirty="0">
                    <a:solidFill>
                      <a:schemeClr val="tx1"/>
                    </a:solidFill>
                  </a:rPr>
                  <a:t>Представимо їх у вигляді </a:t>
                </a:r>
                <a:r>
                  <a:rPr lang="uk-UA" sz="2800" b="1" i="1" dirty="0">
                    <a:solidFill>
                      <a:schemeClr val="tx1"/>
                    </a:solidFill>
                  </a:rPr>
                  <a:t>варіаційного ряду</a:t>
                </a:r>
                <a:r>
                  <a:rPr lang="uk-UA" sz="2800" dirty="0">
                    <a:solidFill>
                      <a:schemeClr val="tx1"/>
                    </a:solidFill>
                  </a:rPr>
                  <a:t>: </a:t>
                </a:r>
                <a:endParaRPr lang="uk-UA" sz="28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uk-UA" sz="2800" b="1" dirty="0" smtClean="0">
                    <a:solidFill>
                      <a:schemeClr val="tx1"/>
                    </a:solidFill>
                  </a:rPr>
                  <a:t>5</a:t>
                </a:r>
                <a:r>
                  <a:rPr lang="uk-UA" sz="2800" b="1" dirty="0">
                    <a:solidFill>
                      <a:schemeClr val="tx1"/>
                    </a:solidFill>
                  </a:rPr>
                  <a:t>, 5, 6, 7, 8, 8, 8. </a:t>
                </a:r>
                <a:endParaRPr lang="ru-RU" sz="2800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uk-UA" sz="2800" dirty="0">
                    <a:solidFill>
                      <a:schemeClr val="tx1"/>
                    </a:solidFill>
                  </a:rPr>
                  <a:t>Досліджувана ознака приймає чотири значення </a:t>
                </a:r>
                <a:endParaRPr lang="uk-UA" sz="28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uk-UA" sz="2800" b="1" dirty="0" smtClean="0">
                    <a:solidFill>
                      <a:schemeClr val="tx1"/>
                    </a:solidFill>
                  </a:rPr>
                  <a:t>х</a:t>
                </a:r>
                <a:r>
                  <a:rPr lang="uk-UA" sz="2800" b="1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uk-UA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uk-UA" sz="2800" b="1" dirty="0">
                    <a:solidFill>
                      <a:schemeClr val="tx1"/>
                    </a:solidFill>
                  </a:rPr>
                  <a:t>= 5, х</a:t>
                </a:r>
                <a:r>
                  <a:rPr lang="uk-UA" sz="2800" b="1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uk-UA" sz="2800" b="1" dirty="0">
                    <a:solidFill>
                      <a:schemeClr val="tx1"/>
                    </a:solidFill>
                  </a:rPr>
                  <a:t> = 6, х</a:t>
                </a:r>
                <a:r>
                  <a:rPr lang="uk-UA" sz="2800" b="1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uk-UA" sz="2800" b="1" dirty="0">
                    <a:solidFill>
                      <a:schemeClr val="tx1"/>
                    </a:solidFill>
                  </a:rPr>
                  <a:t> = 7, х</a:t>
                </a:r>
                <a:r>
                  <a:rPr lang="uk-UA" sz="2800" b="1" baseline="-25000" dirty="0">
                    <a:solidFill>
                      <a:schemeClr val="tx1"/>
                    </a:solidFill>
                  </a:rPr>
                  <a:t>4</a:t>
                </a:r>
                <a:r>
                  <a:rPr lang="uk-UA" sz="2800" b="1" dirty="0">
                    <a:solidFill>
                      <a:schemeClr val="tx1"/>
                    </a:solidFill>
                  </a:rPr>
                  <a:t> = </a:t>
                </a:r>
                <a:r>
                  <a:rPr lang="uk-UA" sz="2800" b="1" dirty="0" smtClean="0">
                    <a:solidFill>
                      <a:schemeClr val="tx1"/>
                    </a:solidFill>
                  </a:rPr>
                  <a:t>8</a:t>
                </a:r>
              </a:p>
              <a:p>
                <a:pPr algn="ctr"/>
                <a:r>
                  <a:rPr lang="uk-UA" sz="2800" dirty="0" smtClean="0">
                    <a:solidFill>
                      <a:schemeClr val="tx1"/>
                    </a:solidFill>
                  </a:rPr>
                  <a:t>які </a:t>
                </a:r>
                <a:r>
                  <a:rPr lang="uk-UA" sz="2800" dirty="0">
                    <a:solidFill>
                      <a:schemeClr val="tx1"/>
                    </a:solidFill>
                  </a:rPr>
                  <a:t>мають наступну частоту: </a:t>
                </a:r>
                <a:endParaRPr lang="uk-UA" sz="28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uk-UA" sz="2800" b="1" dirty="0" smtClean="0">
                    <a:solidFill>
                      <a:schemeClr val="tx1"/>
                    </a:solidFill>
                  </a:rPr>
                  <a:t>n</a:t>
                </a:r>
                <a:r>
                  <a:rPr lang="uk-UA" sz="2800" b="1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uk-UA" sz="2800" b="1" dirty="0" smtClean="0">
                    <a:solidFill>
                      <a:schemeClr val="tx1"/>
                    </a:solidFill>
                  </a:rPr>
                  <a:t>=2</a:t>
                </a:r>
                <a:r>
                  <a:rPr lang="uk-UA" sz="2800" b="1" dirty="0">
                    <a:solidFill>
                      <a:schemeClr val="tx1"/>
                    </a:solidFill>
                  </a:rPr>
                  <a:t>, n</a:t>
                </a:r>
                <a:r>
                  <a:rPr lang="uk-UA" sz="2800" b="1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uk-UA" sz="2800" b="1" dirty="0">
                    <a:solidFill>
                      <a:schemeClr val="tx1"/>
                    </a:solidFill>
                  </a:rPr>
                  <a:t>= 1, n</a:t>
                </a:r>
                <a:r>
                  <a:rPr lang="uk-UA" sz="2800" b="1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uk-UA" sz="2800" b="1" dirty="0">
                    <a:solidFill>
                      <a:schemeClr val="tx1"/>
                    </a:solidFill>
                  </a:rPr>
                  <a:t>= 1, </a:t>
                </a:r>
                <a:r>
                  <a:rPr lang="uk-UA" sz="2800" b="1" dirty="0" smtClean="0">
                    <a:solidFill>
                      <a:schemeClr val="tx1"/>
                    </a:solidFill>
                  </a:rPr>
                  <a:t>n</a:t>
                </a:r>
                <a:r>
                  <a:rPr lang="uk-UA" sz="2800" b="1" baseline="-25000" dirty="0" smtClean="0">
                    <a:solidFill>
                      <a:schemeClr val="tx1"/>
                    </a:solidFill>
                  </a:rPr>
                  <a:t>4</a:t>
                </a:r>
                <a:r>
                  <a:rPr lang="uk-UA" sz="2800" b="1" dirty="0" smtClean="0">
                    <a:solidFill>
                      <a:schemeClr val="tx1"/>
                    </a:solidFill>
                  </a:rPr>
                  <a:t>=3</a:t>
                </a:r>
              </a:p>
              <a:p>
                <a:pPr algn="ctr"/>
                <a:r>
                  <a:rPr lang="uk-UA" sz="2800" dirty="0" smtClean="0">
                    <a:solidFill>
                      <a:schemeClr val="tx1"/>
                    </a:solidFill>
                  </a:rPr>
                  <a:t>Сума </a:t>
                </a:r>
                <a:r>
                  <a:rPr lang="uk-UA" sz="2800" dirty="0">
                    <a:solidFill>
                      <a:schemeClr val="tx1"/>
                    </a:solidFill>
                  </a:rPr>
                  <a:t>частот усіх варіант дорівнює обсягу вибірки</a:t>
                </a:r>
                <a:endParaRPr lang="ru-RU" sz="2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uk-UA" sz="2800" b="1" dirty="0">
                    <a:solidFill>
                      <a:schemeClr val="tx1"/>
                    </a:solidFill>
                  </a:rPr>
                  <a:t>n</a:t>
                </a:r>
                <a:r>
                  <a:rPr lang="uk-UA" sz="2800" b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uk-UA" sz="2800" b="1" dirty="0">
                    <a:solidFill>
                      <a:schemeClr val="tx1"/>
                    </a:solidFill>
                  </a:rPr>
                  <a:t>+n</a:t>
                </a:r>
                <a:r>
                  <a:rPr lang="uk-UA" sz="2800" b="1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uk-UA" sz="2800" b="1" dirty="0">
                    <a:solidFill>
                      <a:schemeClr val="tx1"/>
                    </a:solidFill>
                  </a:rPr>
                  <a:t>+…+</a:t>
                </a:r>
                <a:r>
                  <a:rPr lang="uk-UA" sz="2800" b="1" dirty="0" err="1">
                    <a:solidFill>
                      <a:schemeClr val="tx1"/>
                    </a:solidFill>
                  </a:rPr>
                  <a:t>n</a:t>
                </a:r>
                <a:r>
                  <a:rPr lang="uk-UA" sz="2800" b="1" baseline="-25000" dirty="0" err="1">
                    <a:solidFill>
                      <a:schemeClr val="tx1"/>
                    </a:solidFill>
                  </a:rPr>
                  <a:t>k</a:t>
                </a:r>
                <a:r>
                  <a:rPr lang="uk-UA" sz="2800" b="1" dirty="0">
                    <a:solidFill>
                      <a:schemeClr val="tx1"/>
                    </a:solidFill>
                  </a:rPr>
                  <a:t>=n </a:t>
                </a:r>
                <a:r>
                  <a:rPr lang="uk-UA" sz="2800" dirty="0" smtClean="0">
                    <a:solidFill>
                      <a:schemeClr val="tx1"/>
                    </a:solidFill>
                  </a:rPr>
                  <a:t>або</a:t>
                </a:r>
                <a14:m>
                  <m:oMath xmlns:m="http://schemas.openxmlformats.org/officeDocument/2006/math">
                    <m:r>
                      <a:rPr lang="uk-UA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grow m:val="on"/>
                        <m:ctrlPr>
                          <a:rPr lang="ru-RU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uk-UA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uk-UA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uk-UA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uk-UA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  <m:e>
                        <m:sSub>
                          <m:sSubPr>
                            <m:ctrlPr>
                              <a:rPr lang="ru-RU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uk-UA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uk-UA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uk-UA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nary>
                  </m:oMath>
                </a14:m>
                <a:endParaRPr lang="ru-RU" sz="2800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uk-UA" sz="2800" dirty="0">
                    <a:solidFill>
                      <a:schemeClr val="tx1"/>
                    </a:solidFill>
                  </a:rPr>
                  <a:t>Для попереднього прикладу </a:t>
                </a:r>
                <a:r>
                  <a:rPr lang="uk-UA" sz="2800" b="1" dirty="0">
                    <a:solidFill>
                      <a:schemeClr val="tx1"/>
                    </a:solidFill>
                  </a:rPr>
                  <a:t>n</a:t>
                </a:r>
                <a:r>
                  <a:rPr lang="uk-UA" sz="2800" b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uk-UA" sz="2800" b="1" dirty="0">
                    <a:solidFill>
                      <a:schemeClr val="tx1"/>
                    </a:solidFill>
                  </a:rPr>
                  <a:t>+n</a:t>
                </a:r>
                <a:r>
                  <a:rPr lang="uk-UA" sz="2800" b="1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uk-UA" sz="2800" b="1" dirty="0">
                    <a:solidFill>
                      <a:schemeClr val="tx1"/>
                    </a:solidFill>
                  </a:rPr>
                  <a:t>+…+</a:t>
                </a:r>
                <a:r>
                  <a:rPr lang="uk-UA" sz="2800" b="1" dirty="0" err="1">
                    <a:solidFill>
                      <a:schemeClr val="tx1"/>
                    </a:solidFill>
                  </a:rPr>
                  <a:t>n</a:t>
                </a:r>
                <a:r>
                  <a:rPr lang="uk-UA" sz="2800" b="1" baseline="-25000" dirty="0" err="1">
                    <a:solidFill>
                      <a:schemeClr val="tx1"/>
                    </a:solidFill>
                  </a:rPr>
                  <a:t>k</a:t>
                </a:r>
                <a:r>
                  <a:rPr lang="uk-UA" sz="2800" b="1" dirty="0">
                    <a:solidFill>
                      <a:schemeClr val="tx1"/>
                    </a:solidFill>
                  </a:rPr>
                  <a:t>=2+1+1+3=7</a:t>
                </a:r>
                <a:endParaRPr lang="ru-RU" sz="2800" b="1" dirty="0">
                  <a:solidFill>
                    <a:schemeClr val="tx1"/>
                  </a:solidFill>
                </a:endParaRPr>
              </a:p>
              <a:p>
                <a:endParaRPr lang="ru-RU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0240" y="514774"/>
                <a:ext cx="11196320" cy="6310136"/>
              </a:xfrm>
              <a:blipFill>
                <a:blip r:embed="rId2"/>
                <a:stretch>
                  <a:fillRect t="-15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084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>
                <a:spLocks noGrp="1"/>
              </p:cNvSpPr>
              <p:nvPr>
                <p:ph idx="1"/>
              </p:nvPr>
            </p:nvSpPr>
            <p:spPr>
              <a:xfrm>
                <a:off x="721360" y="992294"/>
                <a:ext cx="11023600" cy="5337386"/>
              </a:xfrm>
            </p:spPr>
            <p:txBody>
              <a:bodyPr/>
              <a:lstStyle/>
              <a:p>
                <a:pPr algn="just">
                  <a:spcAft>
                    <a:spcPts val="1200"/>
                  </a:spcAft>
                </a:pPr>
                <a:r>
                  <a:rPr lang="uk-UA" sz="2800" dirty="0" smtClean="0">
                    <a:solidFill>
                      <a:schemeClr val="tx1"/>
                    </a:solidFill>
                  </a:rPr>
                  <a:t>Відношення частоти варіанти </a:t>
                </a:r>
                <a:r>
                  <a:rPr lang="uk-UA" sz="2800" b="1" dirty="0" err="1">
                    <a:solidFill>
                      <a:schemeClr val="tx1"/>
                    </a:solidFill>
                  </a:rPr>
                  <a:t>n</a:t>
                </a:r>
                <a:r>
                  <a:rPr lang="uk-UA" sz="2800" b="1" baseline="-25000" dirty="0" err="1">
                    <a:solidFill>
                      <a:schemeClr val="tx1"/>
                    </a:solidFill>
                  </a:rPr>
                  <a:t>i</a:t>
                </a:r>
                <a:r>
                  <a:rPr lang="uk-UA" sz="2800" dirty="0">
                    <a:solidFill>
                      <a:schemeClr val="tx1"/>
                    </a:solidFill>
                  </a:rPr>
                  <a:t>, до обсягу вибірки </a:t>
                </a:r>
                <a:r>
                  <a:rPr lang="uk-UA" sz="2800" b="1" dirty="0">
                    <a:solidFill>
                      <a:schemeClr val="tx1"/>
                    </a:solidFill>
                  </a:rPr>
                  <a:t>n</a:t>
                </a:r>
                <a:r>
                  <a:rPr lang="uk-UA" sz="2800" dirty="0">
                    <a:solidFill>
                      <a:schemeClr val="tx1"/>
                    </a:solidFill>
                  </a:rPr>
                  <a:t> називається відносною частотою варіанти і позначається </a:t>
                </a:r>
                <a:r>
                  <a:rPr lang="uk-UA" sz="2800" b="1" dirty="0" err="1">
                    <a:solidFill>
                      <a:schemeClr val="tx1"/>
                    </a:solidFill>
                  </a:rPr>
                  <a:t>w</a:t>
                </a:r>
                <a:r>
                  <a:rPr lang="uk-UA" sz="2800" b="1" baseline="-25000" dirty="0" err="1">
                    <a:solidFill>
                      <a:schemeClr val="tx1"/>
                    </a:solidFill>
                  </a:rPr>
                  <a:t>i</a:t>
                </a:r>
                <a:r>
                  <a:rPr lang="uk-UA" sz="2800" dirty="0">
                    <a:solidFill>
                      <a:schemeClr val="tx1"/>
                    </a:solidFill>
                  </a:rPr>
                  <a:t>: </a:t>
                </a:r>
                <a:endParaRPr lang="ru-RU" sz="2800" dirty="0">
                  <a:solidFill>
                    <a:schemeClr val="tx1"/>
                  </a:solidFill>
                </a:endParaRPr>
              </a:p>
              <a:p>
                <a:pPr algn="ctr">
                  <a:spcAft>
                    <a:spcPts val="1200"/>
                  </a:spcAft>
                </a:pPr>
                <a:r>
                  <a:rPr lang="uk-UA" sz="3600" b="1" dirty="0" smtClean="0">
                    <a:solidFill>
                      <a:schemeClr val="tx1"/>
                    </a:solidFill>
                  </a:rPr>
                  <a:t>W</a:t>
                </a:r>
                <a:r>
                  <a:rPr lang="uk-UA" sz="3600" b="1" baseline="-25000" dirty="0" err="1">
                    <a:solidFill>
                      <a:schemeClr val="tx1"/>
                    </a:solidFill>
                  </a:rPr>
                  <a:t>i</a:t>
                </a:r>
                <a:r>
                  <a:rPr lang="uk-UA" sz="3600" b="1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sz="3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uk-UA" sz="3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num>
                      <m:den>
                        <m:r>
                          <a:rPr lang="uk-UA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endParaRPr lang="ru-RU" sz="3200" b="1" dirty="0">
                  <a:solidFill>
                    <a:schemeClr val="tx1"/>
                  </a:solidFill>
                </a:endParaRPr>
              </a:p>
              <a:p>
                <a:pPr algn="just">
                  <a:spcAft>
                    <a:spcPts val="1200"/>
                  </a:spcAft>
                </a:pPr>
                <a:r>
                  <a:rPr lang="uk-UA" sz="2800" dirty="0">
                    <a:solidFill>
                      <a:schemeClr val="tx1"/>
                    </a:solidFill>
                  </a:rPr>
                  <a:t>Сума всіх відносних частот дорівнює </a:t>
                </a:r>
                <a:r>
                  <a:rPr lang="uk-UA" sz="2800" b="1" u="sng" dirty="0">
                    <a:solidFill>
                      <a:schemeClr val="tx1"/>
                    </a:solidFill>
                  </a:rPr>
                  <a:t>1</a:t>
                </a:r>
                <a:r>
                  <a:rPr lang="uk-UA" sz="2800" dirty="0">
                    <a:solidFill>
                      <a:schemeClr val="tx1"/>
                    </a:solidFill>
                  </a:rPr>
                  <a:t>: </a:t>
                </a:r>
                <a:endParaRPr lang="uk-UA" sz="2800" dirty="0" smtClean="0">
                  <a:solidFill>
                    <a:schemeClr val="tx1"/>
                  </a:solidFill>
                </a:endParaRPr>
              </a:p>
              <a:p>
                <a:pPr algn="ctr">
                  <a:spcAft>
                    <a:spcPts val="1200"/>
                  </a:spcAft>
                </a:pPr>
                <a:r>
                  <a:rPr lang="uk-UA" sz="3200" b="1" dirty="0" smtClean="0">
                    <a:solidFill>
                      <a:schemeClr val="tx1"/>
                    </a:solidFill>
                  </a:rPr>
                  <a:t>W</a:t>
                </a:r>
                <a:r>
                  <a:rPr lang="uk-UA" sz="3200" b="1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uk-UA" sz="32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uk-UA" sz="3200" b="1" dirty="0">
                    <a:solidFill>
                      <a:schemeClr val="tx1"/>
                    </a:solidFill>
                  </a:rPr>
                  <a:t>+ W</a:t>
                </a:r>
                <a:r>
                  <a:rPr lang="uk-UA" sz="3200" b="1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uk-UA" sz="3200" b="1" dirty="0">
                    <a:solidFill>
                      <a:schemeClr val="tx1"/>
                    </a:solidFill>
                  </a:rPr>
                  <a:t>+...+ W</a:t>
                </a:r>
                <a:r>
                  <a:rPr lang="uk-UA" sz="3200" b="1" baseline="-25000" dirty="0">
                    <a:solidFill>
                      <a:schemeClr val="tx1"/>
                    </a:solidFill>
                  </a:rPr>
                  <a:t>K</a:t>
                </a:r>
                <a:r>
                  <a:rPr lang="uk-UA" sz="3200" b="1" dirty="0">
                    <a:solidFill>
                      <a:schemeClr val="tx1"/>
                    </a:solidFill>
                  </a:rPr>
                  <a:t>= 1 </a:t>
                </a:r>
                <a:endParaRPr lang="ru-RU" sz="3200" b="1" dirty="0">
                  <a:solidFill>
                    <a:schemeClr val="tx1"/>
                  </a:solidFill>
                </a:endParaRPr>
              </a:p>
              <a:p>
                <a:pPr algn="just">
                  <a:spcAft>
                    <a:spcPts val="1200"/>
                  </a:spcAft>
                </a:pPr>
                <a:r>
                  <a:rPr lang="uk-UA" sz="2800" dirty="0">
                    <a:solidFill>
                      <a:schemeClr val="tx1"/>
                    </a:solidFill>
                  </a:rPr>
                  <a:t>Для попереднього прикладу </a:t>
                </a:r>
                <a:endParaRPr lang="uk-UA" sz="2800" dirty="0" smtClean="0">
                  <a:solidFill>
                    <a:schemeClr val="tx1"/>
                  </a:solidFill>
                </a:endParaRPr>
              </a:p>
              <a:p>
                <a:pPr algn="ctr">
                  <a:spcAft>
                    <a:spcPts val="1200"/>
                  </a:spcAft>
                </a:pPr>
                <a:r>
                  <a:rPr lang="uk-UA" sz="3200" b="1" dirty="0" smtClean="0">
                    <a:solidFill>
                      <a:schemeClr val="tx1"/>
                    </a:solidFill>
                  </a:rPr>
                  <a:t>W</a:t>
                </a:r>
                <a:r>
                  <a:rPr lang="uk-UA" sz="3200" b="1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uk-UA" sz="32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uk-UA" sz="3200" b="1" dirty="0">
                    <a:solidFill>
                      <a:schemeClr val="tx1"/>
                    </a:solidFill>
                  </a:rPr>
                  <a:t>+ W</a:t>
                </a:r>
                <a:r>
                  <a:rPr lang="uk-UA" sz="3200" b="1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uk-UA" sz="3200" b="1" dirty="0">
                    <a:solidFill>
                      <a:schemeClr val="tx1"/>
                    </a:solidFill>
                  </a:rPr>
                  <a:t>+ ...+ </a:t>
                </a:r>
                <a:r>
                  <a:rPr lang="uk-UA" sz="3200" b="1" dirty="0" err="1">
                    <a:solidFill>
                      <a:schemeClr val="tx1"/>
                    </a:solidFill>
                  </a:rPr>
                  <a:t>W</a:t>
                </a:r>
                <a:r>
                  <a:rPr lang="uk-UA" sz="3200" b="1" baseline="-25000" dirty="0" err="1">
                    <a:solidFill>
                      <a:schemeClr val="tx1"/>
                    </a:solidFill>
                  </a:rPr>
                  <a:t>k</a:t>
                </a:r>
                <a:r>
                  <a:rPr lang="uk-UA" sz="3200" b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uk-UA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uk-UA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uk-UA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uk-UA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uk-UA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uk-UA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uk-UA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uk-UA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uk-UA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uk-UA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uk-UA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ru-RU" sz="3200" b="1" dirty="0">
                  <a:solidFill>
                    <a:schemeClr val="tx1"/>
                  </a:solidFill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1360" y="992294"/>
                <a:ext cx="11023600" cy="5337386"/>
              </a:xfrm>
              <a:blipFill>
                <a:blip r:embed="rId2"/>
                <a:stretch>
                  <a:fillRect l="-1106" t="-1943" r="-19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571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76225"/>
            <a:ext cx="10058400" cy="1156335"/>
          </a:xfrm>
        </p:spPr>
        <p:txBody>
          <a:bodyPr/>
          <a:lstStyle/>
          <a:p>
            <a:pPr algn="ctr"/>
            <a:r>
              <a:rPr lang="uk-UA" sz="5400" b="1" dirty="0" smtClean="0">
                <a:solidFill>
                  <a:schemeClr val="tx1"/>
                </a:solidFill>
              </a:rPr>
              <a:t>Приклад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1" y="1845734"/>
            <a:ext cx="11077574" cy="4023360"/>
          </a:xfrm>
        </p:spPr>
        <p:txBody>
          <a:bodyPr/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 Провели експеримент. 60 осіб протягом певного часу мали дати відповіді (так або ні) на запитання. Підрахували кількість негативних відповідей. Далі розташували їх в порядку </a:t>
            </a:r>
            <a:r>
              <a:rPr lang="uk-UA" sz="2800" dirty="0" err="1">
                <a:solidFill>
                  <a:schemeClr val="tx1"/>
                </a:solidFill>
              </a:rPr>
              <a:t>неспадання</a:t>
            </a:r>
            <a:r>
              <a:rPr lang="uk-UA" sz="2800" dirty="0">
                <a:solidFill>
                  <a:schemeClr val="tx1"/>
                </a:solidFill>
              </a:rPr>
              <a:t> і отримали 7 груп спостережень: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13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238929"/>
              </p:ext>
            </p:extLst>
          </p:nvPr>
        </p:nvGraphicFramePr>
        <p:xfrm>
          <a:off x="4282758" y="3325228"/>
          <a:ext cx="3292792" cy="2839212"/>
        </p:xfrm>
        <a:graphic>
          <a:graphicData uri="http://schemas.openxmlformats.org/drawingml/2006/table">
            <a:tbl>
              <a:tblPr firstRow="1" firstCol="1" bandRow="1"/>
              <a:tblGrid>
                <a:gridCol w="1701730">
                  <a:extLst>
                    <a:ext uri="{9D8B030D-6E8A-4147-A177-3AD203B41FA5}">
                      <a16:colId xmlns:a16="http://schemas.microsoft.com/office/drawing/2014/main" val="1275036748"/>
                    </a:ext>
                  </a:extLst>
                </a:gridCol>
                <a:gridCol w="1591062">
                  <a:extLst>
                    <a:ext uri="{9D8B030D-6E8A-4147-A177-3AD203B41FA5}">
                      <a16:colId xmlns:a16="http://schemas.microsoft.com/office/drawing/2014/main" val="230778176"/>
                    </a:ext>
                  </a:extLst>
                </a:gridCol>
              </a:tblGrid>
              <a:tr h="573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</a:rPr>
                        <a:t>К-ть </a:t>
                      </a:r>
                      <a:r>
                        <a:rPr lang="uk-UA" sz="1800" b="1" i="1" dirty="0" err="1">
                          <a:effectLst/>
                        </a:rPr>
                        <a:t>негат</a:t>
                      </a:r>
                      <a:r>
                        <a:rPr lang="uk-UA" sz="1800" b="1" i="1" dirty="0">
                          <a:effectLst/>
                        </a:rPr>
                        <a:t>. відповідей</a:t>
                      </a:r>
                      <a:endParaRPr lang="ru-RU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</a:rPr>
                        <a:t>Кількість осіб</a:t>
                      </a:r>
                      <a:endParaRPr lang="ru-RU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0527866"/>
                  </a:ext>
                </a:extLst>
              </a:tr>
              <a:tr h="277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8688621"/>
                  </a:ext>
                </a:extLst>
              </a:tr>
              <a:tr h="277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0137155"/>
                  </a:ext>
                </a:extLst>
              </a:tr>
              <a:tr h="277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4592620"/>
                  </a:ext>
                </a:extLst>
              </a:tr>
              <a:tr h="277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5418650"/>
                  </a:ext>
                </a:extLst>
              </a:tr>
              <a:tr h="277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4336446"/>
                  </a:ext>
                </a:extLst>
              </a:tr>
              <a:tr h="277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613303"/>
                  </a:ext>
                </a:extLst>
              </a:tr>
              <a:tr h="277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379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20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14</a:t>
            </a:fld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3529579"/>
                  </p:ext>
                </p:extLst>
              </p:nvPr>
            </p:nvGraphicFramePr>
            <p:xfrm>
              <a:off x="1819274" y="1143001"/>
              <a:ext cx="8185960" cy="3924298"/>
            </p:xfrm>
            <a:graphic>
              <a:graphicData uri="http://schemas.openxmlformats.org/drawingml/2006/table">
                <a:tbl>
                  <a:tblPr firstRow="1" firstCol="1" bandRow="1">
                    <a:tableStyleId>{BC89EF96-8CEA-46FF-86C4-4CE0E7609802}</a:tableStyleId>
                  </a:tblPr>
                  <a:tblGrid>
                    <a:gridCol w="1823763">
                      <a:extLst>
                        <a:ext uri="{9D8B030D-6E8A-4147-A177-3AD203B41FA5}">
                          <a16:colId xmlns:a16="http://schemas.microsoft.com/office/drawing/2014/main" val="371657784"/>
                        </a:ext>
                      </a:extLst>
                    </a:gridCol>
                    <a:gridCol w="726697">
                      <a:extLst>
                        <a:ext uri="{9D8B030D-6E8A-4147-A177-3AD203B41FA5}">
                          <a16:colId xmlns:a16="http://schemas.microsoft.com/office/drawing/2014/main" val="4149695160"/>
                        </a:ext>
                      </a:extLst>
                    </a:gridCol>
                    <a:gridCol w="805232">
                      <a:extLst>
                        <a:ext uri="{9D8B030D-6E8A-4147-A177-3AD203B41FA5}">
                          <a16:colId xmlns:a16="http://schemas.microsoft.com/office/drawing/2014/main" val="4274959639"/>
                        </a:ext>
                      </a:extLst>
                    </a:gridCol>
                    <a:gridCol w="805232">
                      <a:extLst>
                        <a:ext uri="{9D8B030D-6E8A-4147-A177-3AD203B41FA5}">
                          <a16:colId xmlns:a16="http://schemas.microsoft.com/office/drawing/2014/main" val="3800397059"/>
                        </a:ext>
                      </a:extLst>
                    </a:gridCol>
                    <a:gridCol w="805232">
                      <a:extLst>
                        <a:ext uri="{9D8B030D-6E8A-4147-A177-3AD203B41FA5}">
                          <a16:colId xmlns:a16="http://schemas.microsoft.com/office/drawing/2014/main" val="2052760719"/>
                        </a:ext>
                      </a:extLst>
                    </a:gridCol>
                    <a:gridCol w="804108">
                      <a:extLst>
                        <a:ext uri="{9D8B030D-6E8A-4147-A177-3AD203B41FA5}">
                          <a16:colId xmlns:a16="http://schemas.microsoft.com/office/drawing/2014/main" val="2245404386"/>
                        </a:ext>
                      </a:extLst>
                    </a:gridCol>
                    <a:gridCol w="805232">
                      <a:extLst>
                        <a:ext uri="{9D8B030D-6E8A-4147-A177-3AD203B41FA5}">
                          <a16:colId xmlns:a16="http://schemas.microsoft.com/office/drawing/2014/main" val="3179606229"/>
                        </a:ext>
                      </a:extLst>
                    </a:gridCol>
                    <a:gridCol w="805232">
                      <a:extLst>
                        <a:ext uri="{9D8B030D-6E8A-4147-A177-3AD203B41FA5}">
                          <a16:colId xmlns:a16="http://schemas.microsoft.com/office/drawing/2014/main" val="2329760240"/>
                        </a:ext>
                      </a:extLst>
                    </a:gridCol>
                    <a:gridCol w="805232">
                      <a:extLst>
                        <a:ext uri="{9D8B030D-6E8A-4147-A177-3AD203B41FA5}">
                          <a16:colId xmlns:a16="http://schemas.microsoft.com/office/drawing/2014/main" val="2670136201"/>
                        </a:ext>
                      </a:extLst>
                    </a:gridCol>
                  </a:tblGrid>
                  <a:tr h="54220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 dirty="0">
                              <a:effectLst/>
                            </a:rPr>
                            <a:t>Індекс</a:t>
                          </a:r>
                          <a:endParaRPr lang="ru-RU" sz="2000" b="1" i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 dirty="0">
                              <a:effectLst/>
                            </a:rPr>
                            <a:t>і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 dirty="0">
                              <a:effectLst/>
                            </a:rPr>
                            <a:t>1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>
                              <a:effectLst/>
                            </a:rPr>
                            <a:t>2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>
                              <a:effectLst/>
                            </a:rPr>
                            <a:t>3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>
                              <a:effectLst/>
                            </a:rPr>
                            <a:t>4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>
                              <a:effectLst/>
                            </a:rPr>
                            <a:t>5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>
                              <a:effectLst/>
                            </a:rPr>
                            <a:t>6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>
                              <a:effectLst/>
                            </a:rPr>
                            <a:t>7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76287330"/>
                      </a:ext>
                    </a:extLst>
                  </a:tr>
                  <a:tr h="136105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 dirty="0">
                              <a:effectLst/>
                            </a:rPr>
                            <a:t>К-ть </a:t>
                          </a:r>
                          <a:r>
                            <a:rPr lang="uk-UA" sz="2400" dirty="0" err="1">
                              <a:effectLst/>
                            </a:rPr>
                            <a:t>негат</a:t>
                          </a:r>
                          <a:r>
                            <a:rPr lang="uk-UA" sz="2400" dirty="0">
                              <a:effectLst/>
                            </a:rPr>
                            <a:t>. відповідей</a:t>
                          </a:r>
                          <a:endParaRPr lang="ru-RU" sz="2000" b="1" i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 dirty="0">
                              <a:effectLst/>
                            </a:rPr>
                            <a:t>х</a:t>
                          </a:r>
                          <a:r>
                            <a:rPr lang="uk-UA" sz="2400" baseline="-25000" dirty="0">
                              <a:effectLst/>
                            </a:rPr>
                            <a:t>і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0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1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2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3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4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5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7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48139904"/>
                      </a:ext>
                    </a:extLst>
                  </a:tr>
                  <a:tr h="65999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 dirty="0">
                              <a:effectLst/>
                            </a:rPr>
                            <a:t>Частота </a:t>
                          </a:r>
                          <a:endParaRPr lang="ru-RU" sz="2000" b="1" i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m</a:t>
                          </a:r>
                          <a:r>
                            <a:rPr lang="en-US" sz="2400" baseline="-25000">
                              <a:effectLst/>
                            </a:rPr>
                            <a:t>i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8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17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16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10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6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2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1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92665870"/>
                      </a:ext>
                    </a:extLst>
                  </a:tr>
                  <a:tr h="136105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 dirty="0">
                              <a:effectLst/>
                            </a:rPr>
                            <a:t>Відносна частота </a:t>
                          </a:r>
                          <a:endParaRPr lang="ru-RU" sz="2000" b="1" i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W</a:t>
                          </a:r>
                          <a:r>
                            <a:rPr lang="en-US" sz="2400" baseline="-25000">
                              <a:effectLst/>
                            </a:rPr>
                            <a:t>i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uk-UA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num>
                                  <m:den>
                                    <m:r>
                                      <a:rPr lang="uk-UA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num>
                                  <m:den>
                                    <m:r>
                                      <a:rPr lang="uk-UA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uk-UA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uk-UA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uk-UA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uk-UA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29588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3529579"/>
                  </p:ext>
                </p:extLst>
              </p:nvPr>
            </p:nvGraphicFramePr>
            <p:xfrm>
              <a:off x="1819274" y="1143001"/>
              <a:ext cx="8185960" cy="3924298"/>
            </p:xfrm>
            <a:graphic>
              <a:graphicData uri="http://schemas.openxmlformats.org/drawingml/2006/table">
                <a:tbl>
                  <a:tblPr firstRow="1" firstCol="1" bandRow="1">
                    <a:tableStyleId>{BC89EF96-8CEA-46FF-86C4-4CE0E7609802}</a:tableStyleId>
                  </a:tblPr>
                  <a:tblGrid>
                    <a:gridCol w="1823763">
                      <a:extLst>
                        <a:ext uri="{9D8B030D-6E8A-4147-A177-3AD203B41FA5}">
                          <a16:colId xmlns:a16="http://schemas.microsoft.com/office/drawing/2014/main" val="371657784"/>
                        </a:ext>
                      </a:extLst>
                    </a:gridCol>
                    <a:gridCol w="726697">
                      <a:extLst>
                        <a:ext uri="{9D8B030D-6E8A-4147-A177-3AD203B41FA5}">
                          <a16:colId xmlns:a16="http://schemas.microsoft.com/office/drawing/2014/main" val="4149695160"/>
                        </a:ext>
                      </a:extLst>
                    </a:gridCol>
                    <a:gridCol w="805232">
                      <a:extLst>
                        <a:ext uri="{9D8B030D-6E8A-4147-A177-3AD203B41FA5}">
                          <a16:colId xmlns:a16="http://schemas.microsoft.com/office/drawing/2014/main" val="4274959639"/>
                        </a:ext>
                      </a:extLst>
                    </a:gridCol>
                    <a:gridCol w="805232">
                      <a:extLst>
                        <a:ext uri="{9D8B030D-6E8A-4147-A177-3AD203B41FA5}">
                          <a16:colId xmlns:a16="http://schemas.microsoft.com/office/drawing/2014/main" val="3800397059"/>
                        </a:ext>
                      </a:extLst>
                    </a:gridCol>
                    <a:gridCol w="805232">
                      <a:extLst>
                        <a:ext uri="{9D8B030D-6E8A-4147-A177-3AD203B41FA5}">
                          <a16:colId xmlns:a16="http://schemas.microsoft.com/office/drawing/2014/main" val="2052760719"/>
                        </a:ext>
                      </a:extLst>
                    </a:gridCol>
                    <a:gridCol w="804108">
                      <a:extLst>
                        <a:ext uri="{9D8B030D-6E8A-4147-A177-3AD203B41FA5}">
                          <a16:colId xmlns:a16="http://schemas.microsoft.com/office/drawing/2014/main" val="2245404386"/>
                        </a:ext>
                      </a:extLst>
                    </a:gridCol>
                    <a:gridCol w="805232">
                      <a:extLst>
                        <a:ext uri="{9D8B030D-6E8A-4147-A177-3AD203B41FA5}">
                          <a16:colId xmlns:a16="http://schemas.microsoft.com/office/drawing/2014/main" val="3179606229"/>
                        </a:ext>
                      </a:extLst>
                    </a:gridCol>
                    <a:gridCol w="805232">
                      <a:extLst>
                        <a:ext uri="{9D8B030D-6E8A-4147-A177-3AD203B41FA5}">
                          <a16:colId xmlns:a16="http://schemas.microsoft.com/office/drawing/2014/main" val="2329760240"/>
                        </a:ext>
                      </a:extLst>
                    </a:gridCol>
                    <a:gridCol w="805232">
                      <a:extLst>
                        <a:ext uri="{9D8B030D-6E8A-4147-A177-3AD203B41FA5}">
                          <a16:colId xmlns:a16="http://schemas.microsoft.com/office/drawing/2014/main" val="2670136201"/>
                        </a:ext>
                      </a:extLst>
                    </a:gridCol>
                  </a:tblGrid>
                  <a:tr h="54220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 dirty="0">
                              <a:effectLst/>
                            </a:rPr>
                            <a:t>Індекс</a:t>
                          </a:r>
                          <a:endParaRPr lang="ru-RU" sz="2000" b="1" i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 dirty="0">
                              <a:effectLst/>
                            </a:rPr>
                            <a:t>і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 dirty="0">
                              <a:effectLst/>
                            </a:rPr>
                            <a:t>1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>
                              <a:effectLst/>
                            </a:rPr>
                            <a:t>2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>
                              <a:effectLst/>
                            </a:rPr>
                            <a:t>3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>
                              <a:effectLst/>
                            </a:rPr>
                            <a:t>4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>
                              <a:effectLst/>
                            </a:rPr>
                            <a:t>5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>
                              <a:effectLst/>
                            </a:rPr>
                            <a:t>6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>
                              <a:effectLst/>
                            </a:rPr>
                            <a:t>7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76287330"/>
                      </a:ext>
                    </a:extLst>
                  </a:tr>
                  <a:tr h="136105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 dirty="0">
                              <a:effectLst/>
                            </a:rPr>
                            <a:t>К-ть </a:t>
                          </a:r>
                          <a:r>
                            <a:rPr lang="uk-UA" sz="2400" dirty="0" err="1">
                              <a:effectLst/>
                            </a:rPr>
                            <a:t>негат</a:t>
                          </a:r>
                          <a:r>
                            <a:rPr lang="uk-UA" sz="2400" dirty="0">
                              <a:effectLst/>
                            </a:rPr>
                            <a:t>. відповідей</a:t>
                          </a:r>
                          <a:endParaRPr lang="ru-RU" sz="2000" b="1" i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 dirty="0">
                              <a:effectLst/>
                            </a:rPr>
                            <a:t>х</a:t>
                          </a:r>
                          <a:r>
                            <a:rPr lang="uk-UA" sz="2400" baseline="-25000" dirty="0">
                              <a:effectLst/>
                            </a:rPr>
                            <a:t>і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0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1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2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3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4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5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7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48139904"/>
                      </a:ext>
                    </a:extLst>
                  </a:tr>
                  <a:tr h="65999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 dirty="0">
                              <a:effectLst/>
                            </a:rPr>
                            <a:t>Частота </a:t>
                          </a:r>
                          <a:endParaRPr lang="ru-RU" sz="2000" b="1" i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m</a:t>
                          </a:r>
                          <a:r>
                            <a:rPr lang="en-US" sz="2400" baseline="-25000">
                              <a:effectLst/>
                            </a:rPr>
                            <a:t>i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8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17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16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10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6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2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1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92665870"/>
                      </a:ext>
                    </a:extLst>
                  </a:tr>
                  <a:tr h="136105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400" dirty="0">
                              <a:effectLst/>
                            </a:rPr>
                            <a:t>Відносна частота </a:t>
                          </a:r>
                          <a:endParaRPr lang="ru-RU" sz="2000" b="1" i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W</a:t>
                          </a:r>
                          <a:r>
                            <a:rPr lang="en-US" sz="2400" baseline="-25000">
                              <a:effectLst/>
                            </a:rPr>
                            <a:t>i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18182" t="-192411" r="-603030" b="-8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18182" t="-192411" r="-503030" b="-8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518182" t="-192411" r="-403030" b="-8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618182" t="-192411" r="-303030" b="-8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12782" t="-192411" r="-200752" b="-8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818939" t="-192411" r="-102273" b="-8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918939" t="-192411" r="-2273" b="-8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9588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32439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chemeClr val="tx1"/>
                </a:solidFill>
              </a:rPr>
              <a:t>Способи формування статистичного розподілу 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1057" y="2183200"/>
            <a:ext cx="10570845" cy="4008050"/>
          </a:xfrm>
        </p:spPr>
        <p:txBody>
          <a:bodyPr>
            <a:norm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uk-UA" sz="3200" dirty="0" smtClean="0">
                <a:solidFill>
                  <a:schemeClr val="tx1"/>
                </a:solidFill>
              </a:rPr>
              <a:t>у </a:t>
            </a:r>
            <a:r>
              <a:rPr lang="uk-UA" sz="3200" dirty="0">
                <a:solidFill>
                  <a:schemeClr val="tx1"/>
                </a:solidFill>
              </a:rPr>
              <a:t>вигляді розподілу частот (відносних частот) - переліку варіант і відповідних їм частот (відносних частот</a:t>
            </a:r>
            <a:r>
              <a:rPr lang="uk-UA" sz="3200" dirty="0" smtClean="0">
                <a:solidFill>
                  <a:schemeClr val="tx1"/>
                </a:solidFill>
              </a:rPr>
              <a:t>)</a:t>
            </a:r>
            <a:endParaRPr lang="ru-RU" sz="3200" dirty="0">
              <a:solidFill>
                <a:schemeClr val="tx1"/>
              </a:solidFill>
            </a:endParaRP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uk-UA" sz="3200" dirty="0" smtClean="0">
                <a:solidFill>
                  <a:schemeClr val="tx1"/>
                </a:solidFill>
              </a:rPr>
              <a:t>у </a:t>
            </a:r>
            <a:r>
              <a:rPr lang="uk-UA" sz="3200" dirty="0">
                <a:solidFill>
                  <a:schemeClr val="tx1"/>
                </a:solidFill>
              </a:rPr>
              <a:t>вигляді інтервального розподілу (розподілу згрупованих частот) - послідовності інтервалів і відповідних їм частот (відносних частот</a:t>
            </a:r>
            <a:r>
              <a:rPr lang="uk-UA" sz="3200" dirty="0" smtClean="0">
                <a:solidFill>
                  <a:schemeClr val="tx1"/>
                </a:solidFill>
              </a:rPr>
              <a:t>)</a:t>
            </a:r>
            <a:endParaRPr lang="ru-RU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uk-UA" sz="2800" i="1" dirty="0">
                <a:solidFill>
                  <a:schemeClr val="tx1"/>
                </a:solidFill>
              </a:rPr>
              <a:t>Розподіл частот, як правило, використовується в разі, якщо вимірювана змінна є дискретною, а інтервальний розподіл - якщо змінна </a:t>
            </a:r>
            <a:r>
              <a:rPr lang="uk-UA" sz="2800" i="1" dirty="0" smtClean="0">
                <a:solidFill>
                  <a:schemeClr val="tx1"/>
                </a:solidFill>
              </a:rPr>
              <a:t>безперервна</a:t>
            </a:r>
            <a:endParaRPr lang="ru-RU" sz="28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893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90525"/>
            <a:ext cx="10058400" cy="1042035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chemeClr val="tx1"/>
                </a:solidFill>
              </a:rPr>
              <a:t>Приклад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21909"/>
            <a:ext cx="10058400" cy="4516966"/>
          </a:xfrm>
        </p:spPr>
        <p:txBody>
          <a:bodyPr>
            <a:noAutofit/>
          </a:bodyPr>
          <a:lstStyle/>
          <a:p>
            <a:r>
              <a:rPr lang="uk-UA" sz="2800" dirty="0">
                <a:solidFill>
                  <a:schemeClr val="tx1"/>
                </a:solidFill>
              </a:rPr>
              <a:t>В результаті емпіричного дослідження отримані наступні дані:</a:t>
            </a:r>
            <a:endParaRPr lang="ru-RU" sz="2800" dirty="0">
              <a:solidFill>
                <a:schemeClr val="tx1"/>
              </a:solidFill>
            </a:endParaRPr>
          </a:p>
          <a:p>
            <a:pPr algn="ctr"/>
            <a:r>
              <a:rPr lang="uk-UA" sz="2800" b="1" dirty="0">
                <a:solidFill>
                  <a:schemeClr val="tx1"/>
                </a:solidFill>
              </a:rPr>
              <a:t>1, 2, 1, 3, 5, 6, 7, 1, 2, 4, 5, 6, 3. </a:t>
            </a:r>
            <a:endParaRPr lang="ru-RU" sz="2800" b="1" dirty="0">
              <a:solidFill>
                <a:schemeClr val="tx1"/>
              </a:solidFill>
            </a:endParaRPr>
          </a:p>
          <a:p>
            <a:r>
              <a:rPr lang="uk-UA" sz="2800" dirty="0">
                <a:solidFill>
                  <a:schemeClr val="tx1"/>
                </a:solidFill>
              </a:rPr>
              <a:t>Задати статистичний розподіл вибірки.</a:t>
            </a:r>
            <a:endParaRPr lang="ru-RU" sz="2800" dirty="0">
              <a:solidFill>
                <a:schemeClr val="tx1"/>
              </a:solidFill>
            </a:endParaRPr>
          </a:p>
          <a:p>
            <a:pPr algn="ctr"/>
            <a:r>
              <a:rPr lang="uk-UA" sz="2800" b="1" i="1" u="sng" dirty="0" smtClean="0">
                <a:solidFill>
                  <a:schemeClr val="tx1"/>
                </a:solidFill>
              </a:rPr>
              <a:t>РОЗВ’ЯЗАННЯ</a:t>
            </a:r>
          </a:p>
          <a:p>
            <a:r>
              <a:rPr lang="uk-UA" sz="2800" dirty="0" smtClean="0">
                <a:solidFill>
                  <a:schemeClr val="tx1"/>
                </a:solidFill>
              </a:rPr>
              <a:t>Визначимо </a:t>
            </a:r>
            <a:r>
              <a:rPr lang="uk-UA" sz="2800" dirty="0">
                <a:solidFill>
                  <a:schemeClr val="tx1"/>
                </a:solidFill>
              </a:rPr>
              <a:t>обсяг вибірки: </a:t>
            </a:r>
            <a:endParaRPr lang="uk-UA" sz="2800" dirty="0" smtClean="0">
              <a:solidFill>
                <a:schemeClr val="tx1"/>
              </a:solidFill>
            </a:endParaRPr>
          </a:p>
          <a:p>
            <a:r>
              <a:rPr lang="uk-UA" sz="2800" b="1" dirty="0" smtClean="0">
                <a:solidFill>
                  <a:schemeClr val="tx1"/>
                </a:solidFill>
              </a:rPr>
              <a:t>n</a:t>
            </a:r>
            <a:r>
              <a:rPr lang="uk-UA" sz="2800" b="1" dirty="0">
                <a:solidFill>
                  <a:schemeClr val="tx1"/>
                </a:solidFill>
              </a:rPr>
              <a:t>= </a:t>
            </a:r>
            <a:r>
              <a:rPr lang="uk-UA" sz="2800" b="1" dirty="0" smtClean="0">
                <a:solidFill>
                  <a:schemeClr val="tx1"/>
                </a:solidFill>
              </a:rPr>
              <a:t>13</a:t>
            </a:r>
          </a:p>
          <a:p>
            <a:r>
              <a:rPr lang="uk-UA" sz="2800" dirty="0" smtClean="0">
                <a:solidFill>
                  <a:schemeClr val="tx1"/>
                </a:solidFill>
              </a:rPr>
              <a:t>Побудуємо </a:t>
            </a:r>
            <a:r>
              <a:rPr lang="uk-UA" sz="2800" dirty="0">
                <a:solidFill>
                  <a:schemeClr val="tx1"/>
                </a:solidFill>
              </a:rPr>
              <a:t>варіаційний ряд: </a:t>
            </a:r>
            <a:endParaRPr lang="uk-UA" sz="2800" dirty="0" smtClean="0">
              <a:solidFill>
                <a:schemeClr val="tx1"/>
              </a:solidFill>
            </a:endParaRPr>
          </a:p>
          <a:p>
            <a:r>
              <a:rPr lang="uk-UA" sz="2800" b="1" dirty="0" smtClean="0">
                <a:solidFill>
                  <a:schemeClr val="tx1"/>
                </a:solidFill>
              </a:rPr>
              <a:t>1</a:t>
            </a:r>
            <a:r>
              <a:rPr lang="uk-UA" sz="2800" b="1" dirty="0">
                <a:solidFill>
                  <a:schemeClr val="tx1"/>
                </a:solidFill>
              </a:rPr>
              <a:t>, 1, 1, 2, 2, 3, 3, 4, 5, 5, 6, 6, </a:t>
            </a:r>
            <a:r>
              <a:rPr lang="uk-UA" sz="2800" b="1" dirty="0" smtClean="0">
                <a:solidFill>
                  <a:schemeClr val="tx1"/>
                </a:solidFill>
              </a:rPr>
              <a:t>7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03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err="1">
                <a:solidFill>
                  <a:schemeClr val="tx1"/>
                </a:solidFill>
              </a:rPr>
              <a:t>Задамо</a:t>
            </a:r>
            <a:r>
              <a:rPr lang="uk-UA" b="1" dirty="0">
                <a:solidFill>
                  <a:schemeClr val="tx1"/>
                </a:solidFill>
              </a:rPr>
              <a:t> статистичний розподіл вибірки у вигляді частот і відносних частот</a:t>
            </a:r>
            <a:r>
              <a:rPr lang="uk-UA" b="1" dirty="0" smtClean="0">
                <a:solidFill>
                  <a:schemeClr val="tx1"/>
                </a:solidFill>
              </a:rPr>
              <a:t>:</a:t>
            </a:r>
            <a:endParaRPr lang="ru-RU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Объект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57026553"/>
                  </p:ext>
                </p:extLst>
              </p:nvPr>
            </p:nvGraphicFramePr>
            <p:xfrm>
              <a:off x="616589" y="2657476"/>
              <a:ext cx="5915021" cy="2343150"/>
            </p:xfrm>
            <a:graphic>
              <a:graphicData uri="http://schemas.openxmlformats.org/drawingml/2006/table">
                <a:tbl>
                  <a:tblPr firstRow="1" firstCol="1" bandRow="1">
                    <a:tableStyleId>{BC89EF96-8CEA-46FF-86C4-4CE0E7609802}</a:tableStyleId>
                  </a:tblPr>
                  <a:tblGrid>
                    <a:gridCol w="717677">
                      <a:extLst>
                        <a:ext uri="{9D8B030D-6E8A-4147-A177-3AD203B41FA5}">
                          <a16:colId xmlns:a16="http://schemas.microsoft.com/office/drawing/2014/main" val="3936912548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2937900366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3930337940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3467194981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3590827006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2279677600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2904435929"/>
                        </a:ext>
                      </a:extLst>
                    </a:gridCol>
                    <a:gridCol w="743100">
                      <a:extLst>
                        <a:ext uri="{9D8B030D-6E8A-4147-A177-3AD203B41FA5}">
                          <a16:colId xmlns:a16="http://schemas.microsoft.com/office/drawing/2014/main" val="949224025"/>
                        </a:ext>
                      </a:extLst>
                    </a:gridCol>
                  </a:tblGrid>
                  <a:tr h="69346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k-UA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uk-UA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3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4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5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6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7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09348995"/>
                      </a:ext>
                    </a:extLst>
                  </a:tr>
                  <a:tr h="75058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k-UA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  <m:sub>
                                    <m:r>
                                      <a:rPr lang="uk-UA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effectLst/>
                            </a:rPr>
                            <a:t>3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60293421"/>
                      </a:ext>
                    </a:extLst>
                  </a:tr>
                  <a:tr h="899107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k-UA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𝒘</m:t>
                                    </m:r>
                                  </m:e>
                                  <m:sub>
                                    <m:r>
                                      <a:rPr lang="uk-UA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0018316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Объект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57026553"/>
                  </p:ext>
                </p:extLst>
              </p:nvPr>
            </p:nvGraphicFramePr>
            <p:xfrm>
              <a:off x="616589" y="2657476"/>
              <a:ext cx="5915021" cy="2343150"/>
            </p:xfrm>
            <a:graphic>
              <a:graphicData uri="http://schemas.openxmlformats.org/drawingml/2006/table">
                <a:tbl>
                  <a:tblPr firstRow="1" firstCol="1" bandRow="1">
                    <a:tableStyleId>{BC89EF96-8CEA-46FF-86C4-4CE0E7609802}</a:tableStyleId>
                  </a:tblPr>
                  <a:tblGrid>
                    <a:gridCol w="717677">
                      <a:extLst>
                        <a:ext uri="{9D8B030D-6E8A-4147-A177-3AD203B41FA5}">
                          <a16:colId xmlns:a16="http://schemas.microsoft.com/office/drawing/2014/main" val="3936912548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2937900366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3930337940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3467194981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3590827006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2279677600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2904435929"/>
                        </a:ext>
                      </a:extLst>
                    </a:gridCol>
                    <a:gridCol w="743100">
                      <a:extLst>
                        <a:ext uri="{9D8B030D-6E8A-4147-A177-3AD203B41FA5}">
                          <a16:colId xmlns:a16="http://schemas.microsoft.com/office/drawing/2014/main" val="949224025"/>
                        </a:ext>
                      </a:extLst>
                    </a:gridCol>
                  </a:tblGrid>
                  <a:tr h="69346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847" t="-877" r="-725424" b="-240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3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4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5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6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7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09348995"/>
                      </a:ext>
                    </a:extLst>
                  </a:tr>
                  <a:tr h="75058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847" t="-92742" r="-725424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effectLst/>
                            </a:rPr>
                            <a:t>3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60293421"/>
                      </a:ext>
                    </a:extLst>
                  </a:tr>
                  <a:tr h="89910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847" t="-161486" r="-725424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97541" t="-161486" r="-601639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97541" t="-161486" r="-501639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00000" t="-161486" r="-405785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96721" t="-161486" r="-302459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96721" t="-161486" r="-202459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596721" t="-161486" r="-102459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696721" t="-161486" r="-2459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018316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17</a:t>
            </a:fld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829425" y="2978714"/>
                <a:ext cx="4810125" cy="14384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uk-UA" sz="2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Контроль:</a:t>
                </a:r>
                <a:r>
                  <a:rPr lang="uk-UA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3+2+2+1+2+2+1=13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endParaRPr lang="ru-RU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uk-U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den>
                    </m:f>
                    <m:r>
                      <m:rPr>
                        <m:nor/>
                      </m:rPr>
                      <a:rPr lang="uk-UA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uk-U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uk-UA" sz="24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uk-U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uk-UA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uk-U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uk-UA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uk-U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uk-UA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uk-U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den>
                    </m:f>
                    <m:r>
                      <a:rPr lang="uk-U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uk-U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uk-UA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a:rPr lang="uk-UA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den>
                    </m:f>
                    <m:r>
                      <a:rPr lang="uk-UA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endParaRPr lang="ru-RU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425" y="2978714"/>
                <a:ext cx="4810125" cy="1438407"/>
              </a:xfrm>
              <a:prstGeom prst="rect">
                <a:avLst/>
              </a:prstGeom>
              <a:blipFill>
                <a:blip r:embed="rId3"/>
                <a:stretch>
                  <a:fillRect t="-1695" b="-29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4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chemeClr val="tx1"/>
                </a:solidFill>
              </a:rPr>
              <a:t>Табулювання даних для інтервального розподілу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7230" y="2571750"/>
            <a:ext cx="10858500" cy="2390776"/>
          </a:xfrm>
        </p:spPr>
        <p:txBody>
          <a:bodyPr>
            <a:normAutofit/>
          </a:bodyPr>
          <a:lstStyle/>
          <a:p>
            <a:pPr algn="just"/>
            <a:r>
              <a:rPr lang="uk-UA" sz="3000" b="1" dirty="0">
                <a:solidFill>
                  <a:schemeClr val="tx1"/>
                </a:solidFill>
              </a:rPr>
              <a:t>1 етап </a:t>
            </a:r>
            <a:r>
              <a:rPr lang="uk-UA" sz="3000" dirty="0" smtClean="0">
                <a:solidFill>
                  <a:schemeClr val="tx1"/>
                </a:solidFill>
              </a:rPr>
              <a:t>– </a:t>
            </a:r>
            <a:r>
              <a:rPr lang="uk-UA" sz="3000" dirty="0">
                <a:solidFill>
                  <a:schemeClr val="tx1"/>
                </a:solidFill>
              </a:rPr>
              <a:t>визначення розмаху вибірки R. Для цього з максимального значення вибірки віднімають мінімальну: </a:t>
            </a:r>
            <a:endParaRPr lang="uk-UA" sz="3000" dirty="0" smtClean="0">
              <a:solidFill>
                <a:schemeClr val="tx1"/>
              </a:solidFill>
            </a:endParaRPr>
          </a:p>
          <a:p>
            <a:pPr algn="just"/>
            <a:endParaRPr lang="uk-UA" sz="3000" dirty="0" smtClean="0">
              <a:solidFill>
                <a:schemeClr val="tx1"/>
              </a:solidFill>
            </a:endParaRPr>
          </a:p>
          <a:p>
            <a:pPr algn="ctr"/>
            <a:r>
              <a:rPr lang="uk-UA" sz="3900" b="1" dirty="0" smtClean="0">
                <a:solidFill>
                  <a:schemeClr val="tx1"/>
                </a:solidFill>
              </a:rPr>
              <a:t>R </a:t>
            </a:r>
            <a:r>
              <a:rPr lang="uk-UA" sz="3900" b="1" dirty="0">
                <a:solidFill>
                  <a:schemeClr val="tx1"/>
                </a:solidFill>
              </a:rPr>
              <a:t>= </a:t>
            </a:r>
            <a:r>
              <a:rPr lang="uk-UA" sz="3900" b="1" dirty="0" err="1">
                <a:solidFill>
                  <a:schemeClr val="tx1"/>
                </a:solidFill>
              </a:rPr>
              <a:t>x</a:t>
            </a:r>
            <a:r>
              <a:rPr lang="uk-UA" sz="3900" b="1" baseline="-25000" dirty="0" err="1">
                <a:solidFill>
                  <a:schemeClr val="tx1"/>
                </a:solidFill>
              </a:rPr>
              <a:t>maх</a:t>
            </a:r>
            <a:r>
              <a:rPr lang="uk-UA" sz="3900" b="1" dirty="0" smtClean="0">
                <a:solidFill>
                  <a:schemeClr val="tx1"/>
                </a:solidFill>
              </a:rPr>
              <a:t>– </a:t>
            </a:r>
            <a:r>
              <a:rPr lang="uk-UA" sz="3900" b="1" dirty="0" err="1" smtClean="0">
                <a:solidFill>
                  <a:schemeClr val="tx1"/>
                </a:solidFill>
              </a:rPr>
              <a:t>x</a:t>
            </a:r>
            <a:r>
              <a:rPr lang="uk-UA" sz="3900" b="1" baseline="-25000" dirty="0" err="1" smtClean="0">
                <a:solidFill>
                  <a:schemeClr val="tx1"/>
                </a:solidFill>
              </a:rPr>
              <a:t>min</a:t>
            </a:r>
            <a:endParaRPr lang="ru-RU" sz="3900" dirty="0">
              <a:solidFill>
                <a:schemeClr val="tx1"/>
              </a:solidFill>
            </a:endParaRPr>
          </a:p>
          <a:p>
            <a:endParaRPr lang="uk-UA" sz="3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9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chemeClr val="tx1"/>
                </a:solidFill>
              </a:rPr>
              <a:t>Табулювання даних для інтервального розподілу</a:t>
            </a:r>
            <a:endParaRPr lang="ru-RU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45734"/>
                <a:ext cx="10858500" cy="4497916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uk-UA" sz="3000" b="1" dirty="0" smtClean="0">
                    <a:solidFill>
                      <a:schemeClr val="tx1"/>
                    </a:solidFill>
                  </a:rPr>
                  <a:t>2 етап </a:t>
                </a:r>
                <a:r>
                  <a:rPr lang="uk-UA" sz="3000" dirty="0">
                    <a:solidFill>
                      <a:schemeClr val="tx1"/>
                    </a:solidFill>
                  </a:rPr>
                  <a:t>– </a:t>
                </a:r>
                <a:r>
                  <a:rPr lang="uk-UA" sz="3000" dirty="0" smtClean="0">
                    <a:solidFill>
                      <a:schemeClr val="tx1"/>
                    </a:solidFill>
                  </a:rPr>
                  <a:t>визначення ширини інтервалу групування даних h. Перш ніж шукати ширину інтервалу, необхідно визначити кількість інтервалів групування</a:t>
                </a:r>
                <a:endParaRPr lang="ru-RU" sz="30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uk-UA" sz="3900" b="1" dirty="0">
                    <a:solidFill>
                      <a:schemeClr val="tx1"/>
                    </a:solidFill>
                  </a:rPr>
                  <a:t>k≈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9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uk-UA" sz="39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rad>
                  </m:oMath>
                </a14:m>
                <a:endParaRPr lang="ru-RU" sz="3000" b="1" dirty="0">
                  <a:solidFill>
                    <a:schemeClr val="tx1"/>
                  </a:solidFill>
                </a:endParaRPr>
              </a:p>
              <a:p>
                <a:pPr algn="just"/>
                <a:r>
                  <a:rPr lang="uk-UA" sz="2600" i="1" dirty="0">
                    <a:solidFill>
                      <a:schemeClr val="tx1"/>
                    </a:solidFill>
                  </a:rPr>
                  <a:t>n – об’єм вибірки</a:t>
                </a:r>
                <a:endParaRPr lang="ru-RU" sz="2600" i="1" dirty="0">
                  <a:solidFill>
                    <a:schemeClr val="tx1"/>
                  </a:solidFill>
                </a:endParaRPr>
              </a:p>
              <a:p>
                <a:r>
                  <a:rPr lang="uk-UA" sz="3000" dirty="0" smtClean="0">
                    <a:solidFill>
                      <a:schemeClr val="tx1"/>
                    </a:solidFill>
                  </a:rPr>
                  <a:t>Більш точною вважається формула, запропонована </a:t>
                </a:r>
                <a:r>
                  <a:rPr lang="uk-UA" sz="3000" dirty="0" err="1">
                    <a:solidFill>
                      <a:schemeClr val="tx1"/>
                    </a:solidFill>
                  </a:rPr>
                  <a:t>Стерджессом</a:t>
                </a:r>
                <a:endParaRPr lang="ru-RU" sz="30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uk-UA" sz="3000" b="1" dirty="0">
                    <a:solidFill>
                      <a:schemeClr val="tx1"/>
                    </a:solidFill>
                  </a:rPr>
                  <a:t>k=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sz="3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uk-UA" sz="3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uk-UA" sz="3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uk-UA" sz="3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uk-UA" sz="3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𝟑𝟐𝟐</m:t>
                        </m:r>
                        <m:r>
                          <a:rPr lang="uk-UA" sz="3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𝒍𝒈</m:t>
                        </m:r>
                      </m:e>
                      <m:sub>
                        <m:r>
                          <a:rPr lang="uk-UA" sz="3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en-US" sz="3000" b="1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uk-UA" sz="2400" dirty="0">
                    <a:solidFill>
                      <a:schemeClr val="tx1"/>
                    </a:solidFill>
                  </a:rPr>
                  <a:t>Для вибірок </a:t>
                </a:r>
                <a:r>
                  <a:rPr lang="uk-UA" sz="2400" dirty="0" smtClean="0">
                    <a:solidFill>
                      <a:schemeClr val="tx1"/>
                    </a:solidFill>
                  </a:rPr>
                  <a:t>об’ємом </a:t>
                </a:r>
                <a:r>
                  <a:rPr lang="uk-UA" sz="2400" b="1" dirty="0">
                    <a:solidFill>
                      <a:schemeClr val="tx1"/>
                    </a:solidFill>
                  </a:rPr>
                  <a:t>n </a:t>
                </a:r>
                <a:r>
                  <a:rPr lang="uk-UA" sz="2400" b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</a:t>
                </a:r>
                <a:r>
                  <a:rPr lang="uk-UA" sz="2400" b="1" dirty="0">
                    <a:solidFill>
                      <a:schemeClr val="tx1"/>
                    </a:solidFill>
                  </a:rPr>
                  <a:t>1000 </a:t>
                </a:r>
                <a:r>
                  <a:rPr lang="uk-UA" sz="2400" dirty="0">
                    <a:solidFill>
                      <a:schemeClr val="tx1"/>
                    </a:solidFill>
                  </a:rPr>
                  <a:t>слід віддавати перевагу формулі </a:t>
                </a:r>
                <a:r>
                  <a:rPr lang="uk-UA" sz="2400" dirty="0" err="1">
                    <a:solidFill>
                      <a:schemeClr val="tx1"/>
                    </a:solidFill>
                  </a:rPr>
                  <a:t>Стерджесса</a:t>
                </a:r>
                <a:endParaRPr lang="ru-RU" sz="2400" dirty="0">
                  <a:solidFill>
                    <a:schemeClr val="tx1"/>
                  </a:solidFill>
                </a:endParaRPr>
              </a:p>
              <a:p>
                <a:endParaRPr lang="ru-RU" sz="3000" dirty="0">
                  <a:solidFill>
                    <a:schemeClr val="tx1"/>
                  </a:solidFill>
                </a:endParaRPr>
              </a:p>
              <a:p>
                <a:endParaRPr lang="ru-RU" sz="3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45734"/>
                <a:ext cx="10858500" cy="4497916"/>
              </a:xfrm>
              <a:blipFill>
                <a:blip r:embed="rId2"/>
                <a:stretch>
                  <a:fillRect l="-1348" t="-2710" r="-21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69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6000" b="1" dirty="0" smtClean="0">
                <a:solidFill>
                  <a:schemeClr val="tx1"/>
                </a:solidFill>
              </a:rPr>
              <a:t>План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2436" y="2438399"/>
            <a:ext cx="10018713" cy="3124201"/>
          </a:xfrm>
        </p:spPr>
        <p:txBody>
          <a:bodyPr/>
          <a:lstStyle/>
          <a:p>
            <a:pPr marL="628650" lvl="0" indent="-628650">
              <a:buFont typeface="+mj-lt"/>
              <a:buAutoNum type="arabicPeriod"/>
            </a:pPr>
            <a:r>
              <a:rPr lang="uk-UA" sz="3200" dirty="0">
                <a:solidFill>
                  <a:schemeClr val="tx1"/>
                </a:solidFill>
              </a:rPr>
              <a:t>Варіаційна статистика: основні поняття.</a:t>
            </a:r>
            <a:endParaRPr lang="ru-RU" sz="3200" dirty="0">
              <a:solidFill>
                <a:schemeClr val="tx1"/>
              </a:solidFill>
            </a:endParaRPr>
          </a:p>
          <a:p>
            <a:pPr marL="628650" lvl="0" indent="-628650">
              <a:buFont typeface="+mj-lt"/>
              <a:buAutoNum type="arabicPeriod"/>
            </a:pPr>
            <a:r>
              <a:rPr lang="uk-UA" sz="3200" dirty="0">
                <a:solidFill>
                  <a:schemeClr val="tx1"/>
                </a:solidFill>
              </a:rPr>
              <a:t>Розподіл частот та табулювання даних.</a:t>
            </a:r>
            <a:endParaRPr lang="ru-RU" sz="3200" dirty="0">
              <a:solidFill>
                <a:schemeClr val="tx1"/>
              </a:solidFill>
            </a:endParaRPr>
          </a:p>
          <a:p>
            <a:pPr marL="628650" lvl="0" indent="-628650">
              <a:buFont typeface="+mj-lt"/>
              <a:buAutoNum type="arabicPeriod"/>
            </a:pPr>
            <a:r>
              <a:rPr lang="uk-UA" sz="3200" dirty="0">
                <a:solidFill>
                  <a:schemeClr val="tx1"/>
                </a:solidFill>
              </a:rPr>
              <a:t>Графічне представлення емпіричних даних. </a:t>
            </a:r>
            <a:endParaRPr lang="ru-RU" sz="3200" dirty="0">
              <a:solidFill>
                <a:schemeClr val="tx1"/>
              </a:solidFill>
            </a:endParaRPr>
          </a:p>
          <a:p>
            <a:pPr marL="628650" indent="-62865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608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chemeClr val="tx1"/>
                </a:solidFill>
              </a:rPr>
              <a:t>Табулювання даних для інтервального розподілу</a:t>
            </a:r>
            <a:endParaRPr lang="ru-RU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97230" y="2571749"/>
                <a:ext cx="10858500" cy="3286125"/>
              </a:xfrm>
            </p:spPr>
            <p:txBody>
              <a:bodyPr>
                <a:normAutofit fontScale="85000" lnSpcReduction="10000"/>
              </a:bodyPr>
              <a:lstStyle/>
              <a:p>
                <a:pPr algn="ctr"/>
                <a:r>
                  <a:rPr lang="uk-UA" sz="3800" b="1" dirty="0" smtClean="0">
                    <a:solidFill>
                      <a:schemeClr val="tx1"/>
                    </a:solidFill>
                  </a:rPr>
                  <a:t>2 етап:</a:t>
                </a:r>
                <a:endParaRPr lang="uk-UA" sz="3800" dirty="0">
                  <a:solidFill>
                    <a:schemeClr val="tx1"/>
                  </a:solidFill>
                </a:endParaRPr>
              </a:p>
              <a:p>
                <a:pPr algn="just"/>
                <a:r>
                  <a:rPr lang="uk-UA" sz="3500" dirty="0" smtClean="0">
                    <a:solidFill>
                      <a:schemeClr val="tx1"/>
                    </a:solidFill>
                  </a:rPr>
                  <a:t>Ширина інтервалу групування </a:t>
                </a:r>
                <a:r>
                  <a:rPr lang="uk-UA" sz="3500" b="1" dirty="0" smtClean="0">
                    <a:solidFill>
                      <a:schemeClr val="tx1"/>
                    </a:solidFill>
                  </a:rPr>
                  <a:t>h</a:t>
                </a:r>
                <a:r>
                  <a:rPr lang="uk-UA" sz="3500" dirty="0" smtClean="0">
                    <a:solidFill>
                      <a:schemeClr val="tx1"/>
                    </a:solidFill>
                  </a:rPr>
                  <a:t> підраховується шляхом ділення розмаху вибірки на кількість інтервалів: </a:t>
                </a:r>
              </a:p>
              <a:p>
                <a:pPr algn="just"/>
                <a:endParaRPr lang="ru-RU" sz="12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uk-UA" sz="5200" b="1" dirty="0">
                    <a:solidFill>
                      <a:schemeClr val="tx1"/>
                    </a:solidFill>
                  </a:rPr>
                  <a:t>h=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5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num>
                      <m:den>
                        <m:r>
                          <a:rPr lang="uk-UA" sz="5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den>
                    </m:f>
                  </m:oMath>
                </a14:m>
                <a:endParaRPr lang="ru-RU" b="1" dirty="0"/>
              </a:p>
              <a:p>
                <a:pPr algn="just"/>
                <a:r>
                  <a:rPr lang="uk-UA" sz="3000" dirty="0" smtClean="0">
                    <a:solidFill>
                      <a:schemeClr val="tx1"/>
                    </a:solidFill>
                  </a:rPr>
                  <a:t> </a:t>
                </a:r>
                <a:endParaRPr lang="uk-UA" sz="3000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7230" y="2571749"/>
                <a:ext cx="10858500" cy="3286125"/>
              </a:xfrm>
              <a:blipFill>
                <a:blip r:embed="rId2"/>
                <a:stretch>
                  <a:fillRect l="-1291" t="-5009" r="-21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54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chemeClr val="tx1"/>
                </a:solidFill>
              </a:rPr>
              <a:t>Табулювання даних для інтервального розподілу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553" y="2047239"/>
            <a:ext cx="10066020" cy="4257676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 smtClean="0">
                <a:solidFill>
                  <a:schemeClr val="tx1"/>
                </a:solidFill>
              </a:rPr>
              <a:t>3 етап – </a:t>
            </a:r>
            <a:r>
              <a:rPr lang="uk-UA" sz="2800" dirty="0" smtClean="0">
                <a:solidFill>
                  <a:schemeClr val="tx1"/>
                </a:solidFill>
              </a:rPr>
              <a:t>визначення </a:t>
            </a:r>
            <a:r>
              <a:rPr lang="uk-UA" sz="2800" dirty="0">
                <a:solidFill>
                  <a:schemeClr val="tx1"/>
                </a:solidFill>
              </a:rPr>
              <a:t>меж часткових інтервалів групування даних. </a:t>
            </a:r>
            <a:endParaRPr lang="uk-UA" sz="2800" dirty="0" smtClean="0">
              <a:solidFill>
                <a:schemeClr val="tx1"/>
              </a:solidFill>
            </a:endParaRPr>
          </a:p>
          <a:p>
            <a:pPr algn="just"/>
            <a:r>
              <a:rPr lang="uk-UA" sz="2800" dirty="0" smtClean="0">
                <a:solidFill>
                  <a:schemeClr val="tx1"/>
                </a:solidFill>
              </a:rPr>
              <a:t>При </a:t>
            </a:r>
            <a:r>
              <a:rPr lang="uk-UA" sz="2800" dirty="0">
                <a:solidFill>
                  <a:schemeClr val="tx1"/>
                </a:solidFill>
              </a:rPr>
              <a:t>цьому </a:t>
            </a:r>
            <a:r>
              <a:rPr lang="uk-UA" sz="2800" b="1" i="1" dirty="0">
                <a:solidFill>
                  <a:schemeClr val="tx1"/>
                </a:solidFill>
              </a:rPr>
              <a:t>ліва</a:t>
            </a:r>
            <a:r>
              <a:rPr lang="uk-UA" sz="2800" dirty="0">
                <a:solidFill>
                  <a:schemeClr val="tx1"/>
                </a:solidFill>
              </a:rPr>
              <a:t> межа першого інтервалу повинна бути менше або дорівнювати </a:t>
            </a:r>
            <a:r>
              <a:rPr lang="uk-UA" sz="2800" b="1" i="1" dirty="0" err="1">
                <a:solidFill>
                  <a:schemeClr val="tx1"/>
                </a:solidFill>
              </a:rPr>
              <a:t>x</a:t>
            </a:r>
            <a:r>
              <a:rPr lang="uk-UA" sz="2800" b="1" i="1" baseline="-25000" dirty="0" err="1">
                <a:solidFill>
                  <a:schemeClr val="tx1"/>
                </a:solidFill>
              </a:rPr>
              <a:t>mjn</a:t>
            </a:r>
            <a:r>
              <a:rPr lang="uk-UA" sz="2800" dirty="0">
                <a:solidFill>
                  <a:schemeClr val="tx1"/>
                </a:solidFill>
              </a:rPr>
              <a:t>. </a:t>
            </a:r>
            <a:endParaRPr lang="uk-UA" sz="2800" dirty="0" smtClean="0">
              <a:solidFill>
                <a:schemeClr val="tx1"/>
              </a:solidFill>
            </a:endParaRPr>
          </a:p>
          <a:p>
            <a:pPr algn="just"/>
            <a:r>
              <a:rPr lang="uk-UA" sz="2800" dirty="0" smtClean="0">
                <a:solidFill>
                  <a:schemeClr val="tx1"/>
                </a:solidFill>
              </a:rPr>
              <a:t>Кожна </a:t>
            </a:r>
            <a:r>
              <a:rPr lang="uk-UA" sz="2800" dirty="0">
                <a:solidFill>
                  <a:schemeClr val="tx1"/>
                </a:solidFill>
              </a:rPr>
              <a:t>наступна межа виходить з попередньої шляхом додавання ширини інтервалу. </a:t>
            </a:r>
            <a:endParaRPr lang="uk-UA" sz="2800" dirty="0" smtClean="0">
              <a:solidFill>
                <a:schemeClr val="tx1"/>
              </a:solidFill>
            </a:endParaRPr>
          </a:p>
          <a:p>
            <a:pPr algn="just"/>
            <a:r>
              <a:rPr lang="uk-UA" sz="2800" b="1" dirty="0" smtClean="0">
                <a:solidFill>
                  <a:schemeClr val="tx1"/>
                </a:solidFill>
              </a:rPr>
              <a:t>Права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межа останнього інтервалу повинна бути більше або дорівнювати </a:t>
            </a:r>
            <a:r>
              <a:rPr lang="uk-UA" sz="2800" b="1" dirty="0" err="1">
                <a:solidFill>
                  <a:schemeClr val="tx1"/>
                </a:solidFill>
              </a:rPr>
              <a:t>х</a:t>
            </a:r>
            <a:r>
              <a:rPr lang="uk-UA" sz="2800" b="1" baseline="-25000" dirty="0" err="1">
                <a:solidFill>
                  <a:schemeClr val="tx1"/>
                </a:solidFill>
              </a:rPr>
              <a:t>max</a:t>
            </a:r>
            <a:r>
              <a:rPr lang="uk-UA" sz="2800" dirty="0">
                <a:solidFill>
                  <a:schemeClr val="tx1"/>
                </a:solidFill>
              </a:rPr>
              <a:t>:</a:t>
            </a:r>
            <a:endParaRPr lang="ru-RU" sz="2800" b="1" dirty="0">
              <a:solidFill>
                <a:schemeClr val="tx1"/>
              </a:solidFill>
            </a:endParaRPr>
          </a:p>
          <a:p>
            <a:pPr algn="just"/>
            <a:r>
              <a:rPr lang="uk-UA" sz="3000" dirty="0" smtClean="0">
                <a:solidFill>
                  <a:schemeClr val="tx1"/>
                </a:solidFill>
              </a:rPr>
              <a:t> </a:t>
            </a:r>
            <a:endParaRPr lang="uk-UA" sz="3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21</a:t>
            </a:fld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5336756" y="5085981"/>
            <a:ext cx="4142524" cy="1046440"/>
            <a:chOff x="4036276" y="5187581"/>
            <a:chExt cx="4142524" cy="1046440"/>
          </a:xfrm>
        </p:grpSpPr>
        <p:cxnSp>
          <p:nvCxnSpPr>
            <p:cNvPr id="6" name="Прямая со стрелкой 5"/>
            <p:cNvCxnSpPr/>
            <p:nvPr/>
          </p:nvCxnSpPr>
          <p:spPr>
            <a:xfrm>
              <a:off x="4036276" y="5702454"/>
              <a:ext cx="4142524" cy="8347"/>
            </a:xfrm>
            <a:prstGeom prst="straightConnector1">
              <a:avLst/>
            </a:prstGeom>
            <a:ln w="444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Группа 11"/>
            <p:cNvGrpSpPr/>
            <p:nvPr/>
          </p:nvGrpSpPr>
          <p:grpSpPr>
            <a:xfrm>
              <a:off x="4036276" y="5187581"/>
              <a:ext cx="3940087" cy="1046440"/>
              <a:chOff x="4036276" y="5187581"/>
              <a:chExt cx="3940087" cy="104644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4561840" y="5325601"/>
                <a:ext cx="6807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4000" b="1" dirty="0" smtClean="0"/>
                  <a:t>(</a:t>
                </a:r>
                <a:endParaRPr lang="ru-RU" sz="4000" b="1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106285" y="5325601"/>
                <a:ext cx="6807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4000" b="1" dirty="0" smtClean="0"/>
                  <a:t>)</a:t>
                </a:r>
                <a:endParaRPr lang="ru-RU" sz="4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036276" y="5702454"/>
                <a:ext cx="7296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k-UA" sz="2800" b="1" i="1" dirty="0" err="1"/>
                  <a:t>x</a:t>
                </a:r>
                <a:r>
                  <a:rPr lang="uk-UA" sz="2800" b="1" i="1" baseline="-25000" dirty="0" err="1"/>
                  <a:t>mjn</a:t>
                </a:r>
                <a:endParaRPr lang="ru-RU" sz="28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96982" y="5710801"/>
                <a:ext cx="7793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k-UA" sz="2800" b="1" i="1" dirty="0" err="1" smtClean="0"/>
                  <a:t>x</a:t>
                </a:r>
                <a:r>
                  <a:rPr lang="uk-UA" sz="2800" b="1" i="1" baseline="-25000" dirty="0" err="1" smtClean="0"/>
                  <a:t>mах</a:t>
                </a:r>
                <a:endParaRPr lang="ru-RU" sz="28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902200" y="5187581"/>
                <a:ext cx="22040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800" b="1" i="1" dirty="0" smtClean="0"/>
                  <a:t>* * * * * * * *</a:t>
                </a:r>
                <a:endParaRPr lang="ru-RU" sz="28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897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chemeClr val="tx1"/>
                </a:solidFill>
              </a:rPr>
              <a:t>Табулювання даних для інтервального розподілу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95830"/>
            <a:ext cx="10058400" cy="3991610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>
                <a:solidFill>
                  <a:schemeClr val="tx1"/>
                </a:solidFill>
              </a:rPr>
              <a:t>4 </a:t>
            </a:r>
            <a:r>
              <a:rPr lang="uk-UA" sz="2800" b="1" dirty="0" smtClean="0">
                <a:solidFill>
                  <a:schemeClr val="tx1"/>
                </a:solidFill>
              </a:rPr>
              <a:t>етап – </a:t>
            </a:r>
            <a:r>
              <a:rPr lang="uk-UA" sz="2800" dirty="0" smtClean="0">
                <a:solidFill>
                  <a:schemeClr val="tx1"/>
                </a:solidFill>
              </a:rPr>
              <a:t>безпосередньо </a:t>
            </a:r>
            <a:r>
              <a:rPr lang="uk-UA" sz="2800" dirty="0">
                <a:solidFill>
                  <a:schemeClr val="tx1"/>
                </a:solidFill>
              </a:rPr>
              <a:t>табулювання даних. </a:t>
            </a:r>
            <a:endParaRPr lang="uk-UA" sz="2800" dirty="0" smtClean="0">
              <a:solidFill>
                <a:schemeClr val="tx1"/>
              </a:solidFill>
            </a:endParaRPr>
          </a:p>
          <a:p>
            <a:pPr algn="just"/>
            <a:r>
              <a:rPr lang="uk-UA" sz="2800" dirty="0" smtClean="0">
                <a:solidFill>
                  <a:schemeClr val="tx1"/>
                </a:solidFill>
              </a:rPr>
              <a:t>При </a:t>
            </a:r>
            <a:r>
              <a:rPr lang="uk-UA" sz="2800" dirty="0">
                <a:solidFill>
                  <a:schemeClr val="tx1"/>
                </a:solidFill>
              </a:rPr>
              <a:t>цьому підраховується, скільки елементів вибірки потрапило в кожен частковий інтервал. </a:t>
            </a:r>
            <a:endParaRPr lang="uk-UA" sz="2800" dirty="0" smtClean="0">
              <a:solidFill>
                <a:schemeClr val="tx1"/>
              </a:solidFill>
            </a:endParaRPr>
          </a:p>
          <a:p>
            <a:pPr algn="just"/>
            <a:r>
              <a:rPr lang="uk-UA" sz="2800" dirty="0" smtClean="0">
                <a:solidFill>
                  <a:schemeClr val="tx1"/>
                </a:solidFill>
              </a:rPr>
              <a:t>Значення</a:t>
            </a:r>
            <a:r>
              <a:rPr lang="uk-UA" sz="2800" dirty="0">
                <a:solidFill>
                  <a:schemeClr val="tx1"/>
                </a:solidFill>
              </a:rPr>
              <a:t>, що потрапляють точно на межу інтервалу, враховуються </a:t>
            </a:r>
            <a:r>
              <a:rPr lang="uk-UA" sz="2800" b="1" i="1" dirty="0">
                <a:solidFill>
                  <a:schemeClr val="tx1"/>
                </a:solidFill>
              </a:rPr>
              <a:t>один раз</a:t>
            </a:r>
            <a:r>
              <a:rPr lang="uk-UA" sz="2800" dirty="0">
                <a:solidFill>
                  <a:schemeClr val="tx1"/>
                </a:solidFill>
              </a:rPr>
              <a:t>. </a:t>
            </a:r>
            <a:endParaRPr lang="uk-UA" sz="2800" dirty="0" smtClean="0">
              <a:solidFill>
                <a:schemeClr val="tx1"/>
              </a:solidFill>
            </a:endParaRPr>
          </a:p>
          <a:p>
            <a:pPr algn="just"/>
            <a:r>
              <a:rPr lang="uk-UA" sz="2800" dirty="0" smtClean="0">
                <a:solidFill>
                  <a:schemeClr val="tx1"/>
                </a:solidFill>
              </a:rPr>
              <a:t>Результатом </a:t>
            </a:r>
            <a:r>
              <a:rPr lang="uk-UA" sz="2800" dirty="0">
                <a:solidFill>
                  <a:schemeClr val="tx1"/>
                </a:solidFill>
              </a:rPr>
              <a:t>табулювання даних є таблиця, що складається з трьох стовпців, перший з яких містить </a:t>
            </a:r>
            <a:r>
              <a:rPr lang="uk-UA" sz="2800" dirty="0" smtClean="0">
                <a:solidFill>
                  <a:schemeClr val="tx1"/>
                </a:solidFill>
              </a:rPr>
              <a:t>межі </a:t>
            </a:r>
            <a:r>
              <a:rPr lang="uk-UA" sz="2800" dirty="0">
                <a:solidFill>
                  <a:schemeClr val="tx1"/>
                </a:solidFill>
              </a:rPr>
              <a:t>часткових інтервалів, другий </a:t>
            </a:r>
            <a:r>
              <a:rPr lang="uk-UA" sz="2800" b="1" dirty="0">
                <a:solidFill>
                  <a:schemeClr val="tx1"/>
                </a:solidFill>
              </a:rPr>
              <a:t>–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частоти, третій </a:t>
            </a:r>
            <a:r>
              <a:rPr lang="uk-UA" sz="2800" b="1" dirty="0">
                <a:solidFill>
                  <a:schemeClr val="tx1"/>
                </a:solidFill>
              </a:rPr>
              <a:t>–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відносні частоти. </a:t>
            </a:r>
            <a:endParaRPr lang="ru-RU" sz="2800" dirty="0">
              <a:solidFill>
                <a:schemeClr val="tx1"/>
              </a:solidFill>
            </a:endParaRPr>
          </a:p>
          <a:p>
            <a:pPr algn="ctr"/>
            <a:endParaRPr lang="ru-RU" sz="3900" dirty="0">
              <a:solidFill>
                <a:schemeClr val="tx1"/>
              </a:solidFill>
            </a:endParaRPr>
          </a:p>
          <a:p>
            <a:endParaRPr lang="uk-UA" sz="3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49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25120"/>
            <a:ext cx="10058400" cy="1107440"/>
          </a:xfrm>
        </p:spPr>
        <p:txBody>
          <a:bodyPr/>
          <a:lstStyle/>
          <a:p>
            <a:pPr algn="ctr"/>
            <a:r>
              <a:rPr lang="uk-UA" sz="6000" b="1" dirty="0" smtClean="0">
                <a:solidFill>
                  <a:schemeClr val="tx1"/>
                </a:solidFill>
              </a:rPr>
              <a:t>Приклад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221654"/>
            <a:ext cx="10190480" cy="4118186"/>
          </a:xfrm>
        </p:spPr>
        <p:txBody>
          <a:bodyPr/>
          <a:lstStyle/>
          <a:p>
            <a:pPr algn="just"/>
            <a:r>
              <a:rPr lang="uk-UA" sz="3000" dirty="0">
                <a:solidFill>
                  <a:schemeClr val="tx1"/>
                </a:solidFill>
              </a:rPr>
              <a:t>В результаті вимірювання швидкості читання в класі з 38 учнів були отримані наступні результати:</a:t>
            </a:r>
            <a:endParaRPr lang="ru-RU" sz="3000" dirty="0">
              <a:solidFill>
                <a:schemeClr val="tx1"/>
              </a:solidFill>
            </a:endParaRPr>
          </a:p>
          <a:p>
            <a:pPr algn="ctr"/>
            <a:r>
              <a:rPr lang="uk-UA" sz="3000" dirty="0">
                <a:solidFill>
                  <a:schemeClr val="tx1"/>
                </a:solidFill>
              </a:rPr>
              <a:t>90, 66, 106, 84, 105, 83, 104, 82, 97, 97, 59, 95, 78, 70, 47, 95. 100, 69, 44, 80, 75, 75, 51, 109, 89, 58, 59, 72, 74, 75, 81, 71, 68, 112, 62, 91, 93, 84. </a:t>
            </a:r>
            <a:endParaRPr lang="ru-RU" sz="3000" dirty="0">
              <a:solidFill>
                <a:schemeClr val="tx1"/>
              </a:solidFill>
            </a:endParaRPr>
          </a:p>
          <a:p>
            <a:r>
              <a:rPr lang="uk-UA" sz="3000" dirty="0">
                <a:solidFill>
                  <a:schemeClr val="tx1"/>
                </a:solidFill>
              </a:rPr>
              <a:t>Задати статистичний розподіл вибірки</a:t>
            </a:r>
            <a:r>
              <a:rPr lang="uk-UA" sz="3000" dirty="0" smtClean="0">
                <a:solidFill>
                  <a:schemeClr val="tx1"/>
                </a:solidFill>
              </a:rPr>
              <a:t>.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154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589280"/>
            <a:ext cx="10058400" cy="853440"/>
          </a:xfrm>
        </p:spPr>
        <p:txBody>
          <a:bodyPr/>
          <a:lstStyle/>
          <a:p>
            <a:pPr algn="ctr"/>
            <a:r>
              <a:rPr lang="uk-UA" sz="5400" b="1" dirty="0" smtClean="0">
                <a:solidFill>
                  <a:schemeClr val="tx1"/>
                </a:solidFill>
              </a:rPr>
              <a:t>Розв’язання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94560"/>
            <a:ext cx="10058400" cy="3718560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Скористаємося інтервальним розподілом частот.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uk-UA" sz="3200" dirty="0">
                <a:solidFill>
                  <a:schemeClr val="tx1"/>
                </a:solidFill>
              </a:rPr>
              <a:t>1) визначимо розмах вибірки:</a:t>
            </a:r>
            <a:endParaRPr lang="ru-RU" sz="3200" dirty="0">
              <a:solidFill>
                <a:schemeClr val="tx1"/>
              </a:solidFill>
            </a:endParaRPr>
          </a:p>
          <a:p>
            <a:pPr algn="ctr"/>
            <a:r>
              <a:rPr lang="uk-UA" sz="3600" b="1" dirty="0" err="1">
                <a:solidFill>
                  <a:schemeClr val="tx1"/>
                </a:solidFill>
              </a:rPr>
              <a:t>x</a:t>
            </a:r>
            <a:r>
              <a:rPr lang="uk-UA" sz="3600" b="1" baseline="-25000" dirty="0" err="1">
                <a:solidFill>
                  <a:schemeClr val="tx1"/>
                </a:solidFill>
              </a:rPr>
              <a:t>maх</a:t>
            </a:r>
            <a:r>
              <a:rPr lang="uk-UA" sz="3600" b="1" dirty="0">
                <a:solidFill>
                  <a:schemeClr val="tx1"/>
                </a:solidFill>
              </a:rPr>
              <a:t>=112, </a:t>
            </a:r>
            <a:r>
              <a:rPr lang="uk-UA" sz="3600" b="1" baseline="-25000" dirty="0">
                <a:solidFill>
                  <a:schemeClr val="tx1"/>
                </a:solidFill>
              </a:rPr>
              <a:t> </a:t>
            </a:r>
            <a:r>
              <a:rPr lang="uk-UA" sz="3600" b="1" dirty="0" err="1" smtClean="0">
                <a:solidFill>
                  <a:schemeClr val="tx1"/>
                </a:solidFill>
              </a:rPr>
              <a:t>x</a:t>
            </a:r>
            <a:r>
              <a:rPr lang="uk-UA" sz="3600" b="1" baseline="-25000" dirty="0" err="1" smtClean="0">
                <a:solidFill>
                  <a:schemeClr val="tx1"/>
                </a:solidFill>
              </a:rPr>
              <a:t>min</a:t>
            </a:r>
            <a:r>
              <a:rPr lang="uk-UA" sz="3600" b="1" dirty="0" smtClean="0">
                <a:solidFill>
                  <a:schemeClr val="tx1"/>
                </a:solidFill>
              </a:rPr>
              <a:t>=44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uk-UA" sz="3600" b="1" dirty="0">
                <a:solidFill>
                  <a:schemeClr val="tx1"/>
                </a:solidFill>
              </a:rPr>
              <a:t>R = </a:t>
            </a:r>
            <a:r>
              <a:rPr lang="uk-UA" sz="3600" b="1" dirty="0" err="1">
                <a:solidFill>
                  <a:schemeClr val="tx1"/>
                </a:solidFill>
              </a:rPr>
              <a:t>x</a:t>
            </a:r>
            <a:r>
              <a:rPr lang="uk-UA" sz="3600" b="1" baseline="-25000" dirty="0" err="1">
                <a:solidFill>
                  <a:schemeClr val="tx1"/>
                </a:solidFill>
              </a:rPr>
              <a:t>maх</a:t>
            </a:r>
            <a:r>
              <a:rPr lang="uk-UA" sz="3600" b="1" dirty="0">
                <a:solidFill>
                  <a:schemeClr val="tx1"/>
                </a:solidFill>
              </a:rPr>
              <a:t>–</a:t>
            </a:r>
            <a:r>
              <a:rPr lang="uk-UA" sz="3600" b="1" dirty="0" err="1">
                <a:solidFill>
                  <a:schemeClr val="tx1"/>
                </a:solidFill>
              </a:rPr>
              <a:t>x</a:t>
            </a:r>
            <a:r>
              <a:rPr lang="uk-UA" sz="3600" b="1" baseline="-25000" dirty="0" err="1">
                <a:solidFill>
                  <a:schemeClr val="tx1"/>
                </a:solidFill>
              </a:rPr>
              <a:t>min</a:t>
            </a:r>
            <a:r>
              <a:rPr lang="uk-UA" sz="3600" b="1" dirty="0">
                <a:solidFill>
                  <a:schemeClr val="tx1"/>
                </a:solidFill>
              </a:rPr>
              <a:t>= </a:t>
            </a:r>
            <a:r>
              <a:rPr lang="uk-UA" sz="3600" b="1" dirty="0" smtClean="0">
                <a:solidFill>
                  <a:schemeClr val="tx1"/>
                </a:solidFill>
              </a:rPr>
              <a:t>112-44=68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195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589280"/>
            <a:ext cx="10058400" cy="853440"/>
          </a:xfrm>
        </p:spPr>
        <p:txBody>
          <a:bodyPr/>
          <a:lstStyle/>
          <a:p>
            <a:pPr algn="ctr"/>
            <a:r>
              <a:rPr lang="uk-UA" sz="5400" b="1" dirty="0" smtClean="0">
                <a:solidFill>
                  <a:schemeClr val="tx1"/>
                </a:solidFill>
              </a:rPr>
              <a:t>Розв’язання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55040" y="2131307"/>
                <a:ext cx="10058400" cy="4511040"/>
              </a:xfrm>
            </p:spPr>
            <p:txBody>
              <a:bodyPr>
                <a:normAutofit/>
              </a:bodyPr>
              <a:lstStyle/>
              <a:p>
                <a:r>
                  <a:rPr lang="uk-UA" sz="3200" dirty="0" smtClean="0">
                    <a:solidFill>
                      <a:schemeClr val="tx1"/>
                    </a:solidFill>
                  </a:rPr>
                  <a:t>2</a:t>
                </a:r>
                <a:r>
                  <a:rPr lang="uk-UA" sz="3200" dirty="0">
                    <a:solidFill>
                      <a:schemeClr val="tx1"/>
                    </a:solidFill>
                  </a:rPr>
                  <a:t>) визначимо ширину інтервалу групування даних h:</a:t>
                </a:r>
                <a:endParaRPr lang="ru-RU" sz="3200" dirty="0">
                  <a:solidFill>
                    <a:schemeClr val="tx1"/>
                  </a:solidFill>
                </a:endParaRPr>
              </a:p>
              <a:p>
                <a:r>
                  <a:rPr lang="uk-UA" sz="3200" b="1" dirty="0">
                    <a:solidFill>
                      <a:schemeClr val="tx1"/>
                    </a:solidFill>
                  </a:rPr>
                  <a:t>n=38</a:t>
                </a:r>
                <a:endParaRPr lang="ru-RU" sz="32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uk-UA" sz="4000" b="1" dirty="0">
                    <a:solidFill>
                      <a:schemeClr val="tx1"/>
                    </a:solidFill>
                  </a:rPr>
                  <a:t>k≈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uk-UA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rad>
                  </m:oMath>
                </a14:m>
                <a:r>
                  <a:rPr lang="uk-UA" sz="4000" b="1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uk-UA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𝟑𝟖</m:t>
                        </m:r>
                      </m:e>
                    </m:rad>
                  </m:oMath>
                </a14:m>
                <a:r>
                  <a:rPr lang="uk-UA" sz="4000" b="1" dirty="0">
                    <a:solidFill>
                      <a:schemeClr val="tx1"/>
                    </a:solidFill>
                  </a:rPr>
                  <a:t>≈6,2≈7</a:t>
                </a:r>
                <a:endParaRPr lang="ru-RU" sz="4000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uk-UA" sz="4000" b="1" dirty="0">
                    <a:solidFill>
                      <a:schemeClr val="tx1"/>
                    </a:solidFill>
                  </a:rPr>
                  <a:t> </a:t>
                </a:r>
                <a:endParaRPr lang="ru-RU" sz="4000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uk-UA" sz="4000" b="1" dirty="0">
                    <a:solidFill>
                      <a:schemeClr val="tx1"/>
                    </a:solidFill>
                  </a:rPr>
                  <a:t>h=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num>
                      <m:den>
                        <m:r>
                          <a:rPr lang="uk-UA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den>
                    </m:f>
                  </m:oMath>
                </a14:m>
                <a:r>
                  <a:rPr lang="uk-UA" sz="4000" b="1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𝟔𝟖</m:t>
                        </m:r>
                      </m:num>
                      <m:den>
                        <m:r>
                          <a:rPr lang="uk-UA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uk-UA" sz="4000" b="1" dirty="0">
                    <a:solidFill>
                      <a:schemeClr val="tx1"/>
                    </a:solidFill>
                  </a:rPr>
                  <a:t>≈9,7≈10</a:t>
                </a:r>
                <a:endParaRPr lang="ru-RU" sz="4000" b="1" dirty="0">
                  <a:solidFill>
                    <a:schemeClr val="tx1"/>
                  </a:solidFill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5040" y="2131307"/>
                <a:ext cx="10058400" cy="4511040"/>
              </a:xfrm>
              <a:blipFill>
                <a:blip r:embed="rId2"/>
                <a:stretch>
                  <a:fillRect l="-1576" t="-28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12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chemeClr val="tx1"/>
                </a:solidFill>
              </a:rPr>
              <a:t>Розв’язання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80" y="2218972"/>
            <a:ext cx="10617200" cy="4023360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chemeClr val="tx1"/>
                </a:solidFill>
              </a:rPr>
              <a:t>Ліву межу першого часткового інтервалу вибираємо рівною </a:t>
            </a:r>
            <a:endParaRPr lang="uk-UA" sz="3200" dirty="0" smtClean="0">
              <a:solidFill>
                <a:schemeClr val="tx1"/>
              </a:solidFill>
            </a:endParaRPr>
          </a:p>
          <a:p>
            <a:pPr algn="ctr"/>
            <a:r>
              <a:rPr lang="uk-UA" sz="3200" b="1" dirty="0" err="1" smtClean="0">
                <a:solidFill>
                  <a:schemeClr val="tx1"/>
                </a:solidFill>
              </a:rPr>
              <a:t>Х</a:t>
            </a:r>
            <a:r>
              <a:rPr lang="uk-UA" sz="3200" b="1" baseline="-25000" dirty="0" err="1" smtClean="0">
                <a:solidFill>
                  <a:schemeClr val="tx1"/>
                </a:solidFill>
              </a:rPr>
              <a:t>min</a:t>
            </a:r>
            <a:r>
              <a:rPr lang="uk-UA" sz="3200" b="1" dirty="0" smtClean="0">
                <a:solidFill>
                  <a:schemeClr val="tx1"/>
                </a:solidFill>
              </a:rPr>
              <a:t> </a:t>
            </a:r>
            <a:r>
              <a:rPr lang="uk-UA" sz="3200" b="1" dirty="0">
                <a:solidFill>
                  <a:schemeClr val="tx1"/>
                </a:solidFill>
              </a:rPr>
              <a:t>= </a:t>
            </a:r>
            <a:r>
              <a:rPr lang="uk-UA" sz="3200" b="1" dirty="0" smtClean="0">
                <a:solidFill>
                  <a:schemeClr val="tx1"/>
                </a:solidFill>
              </a:rPr>
              <a:t>44</a:t>
            </a:r>
            <a:endParaRPr lang="uk-UA" sz="3200" dirty="0">
              <a:solidFill>
                <a:schemeClr val="tx1"/>
              </a:solidFill>
            </a:endParaRPr>
          </a:p>
          <a:p>
            <a:r>
              <a:rPr lang="uk-UA" sz="3200" dirty="0" smtClean="0">
                <a:solidFill>
                  <a:schemeClr val="tx1"/>
                </a:solidFill>
              </a:rPr>
              <a:t>всі </a:t>
            </a:r>
            <a:r>
              <a:rPr lang="uk-UA" sz="3200" dirty="0">
                <a:solidFill>
                  <a:schemeClr val="tx1"/>
                </a:solidFill>
              </a:rPr>
              <a:t>наступні межі отримуємо з попередньої, додатком ширини інтервалу групування </a:t>
            </a:r>
            <a:endParaRPr lang="uk-UA" sz="3200" dirty="0" smtClean="0">
              <a:solidFill>
                <a:schemeClr val="tx1"/>
              </a:solidFill>
            </a:endParaRPr>
          </a:p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h=10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9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27</a:t>
            </a:fld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252508"/>
                  </p:ext>
                </p:extLst>
              </p:nvPr>
            </p:nvGraphicFramePr>
            <p:xfrm>
              <a:off x="2621280" y="213360"/>
              <a:ext cx="6390640" cy="5902961"/>
            </p:xfrm>
            <a:graphic>
              <a:graphicData uri="http://schemas.openxmlformats.org/drawingml/2006/table">
                <a:tbl>
                  <a:tblPr firstRow="1" firstCol="1" bandRow="1">
                    <a:tableStyleId>{BC89EF96-8CEA-46FF-86C4-4CE0E7609802}</a:tableStyleId>
                  </a:tblPr>
                  <a:tblGrid>
                    <a:gridCol w="2359093">
                      <a:extLst>
                        <a:ext uri="{9D8B030D-6E8A-4147-A177-3AD203B41FA5}">
                          <a16:colId xmlns:a16="http://schemas.microsoft.com/office/drawing/2014/main" val="2572003149"/>
                        </a:ext>
                      </a:extLst>
                    </a:gridCol>
                    <a:gridCol w="1946129">
                      <a:extLst>
                        <a:ext uri="{9D8B030D-6E8A-4147-A177-3AD203B41FA5}">
                          <a16:colId xmlns:a16="http://schemas.microsoft.com/office/drawing/2014/main" val="723567023"/>
                        </a:ext>
                      </a:extLst>
                    </a:gridCol>
                    <a:gridCol w="2085418">
                      <a:extLst>
                        <a:ext uri="{9D8B030D-6E8A-4147-A177-3AD203B41FA5}">
                          <a16:colId xmlns:a16="http://schemas.microsoft.com/office/drawing/2014/main" val="3221586206"/>
                        </a:ext>
                      </a:extLst>
                    </a:gridCol>
                  </a:tblGrid>
                  <a:tr h="69149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</a:rPr>
                            <a:t>Межа часткових інтервалів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Частота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Відносна частота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83780660"/>
                      </a:ext>
                    </a:extLst>
                  </a:tr>
                  <a:tr h="6691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</a:rPr>
                            <a:t>[44; 54)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</a:rPr>
                            <a:t>3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uk-UA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0137923"/>
                      </a:ext>
                    </a:extLst>
                  </a:tr>
                  <a:tr h="6678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[54; 64)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</a:rPr>
                            <a:t>4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uk-UA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23181040"/>
                      </a:ext>
                    </a:extLst>
                  </a:tr>
                  <a:tr h="6691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[64; 74)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6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uk-UA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6001236"/>
                      </a:ext>
                    </a:extLst>
                  </a:tr>
                  <a:tr h="6691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[74; 84)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9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uk-UA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83355048"/>
                      </a:ext>
                    </a:extLst>
                  </a:tr>
                  <a:tr h="6691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[84; 94)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6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uk-UA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220489726"/>
                      </a:ext>
                    </a:extLst>
                  </a:tr>
                  <a:tr h="6763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</a:rPr>
                            <a:t>[94; 104)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5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uk-UA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763705432"/>
                      </a:ext>
                    </a:extLst>
                  </a:tr>
                  <a:tr h="6763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</a:rPr>
                            <a:t>[104; 114)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5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uk-UA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45475753"/>
                      </a:ext>
                    </a:extLst>
                  </a:tr>
                  <a:tr h="5144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Сума частот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b="1" dirty="0">
                              <a:effectLst/>
                            </a:rPr>
                            <a:t>38</a:t>
                          </a:r>
                          <a:endParaRPr lang="ru-RU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uk-UA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𝟑𝟖</m:t>
                                  </m:r>
                                </m:num>
                                <m:den>
                                  <m:r>
                                    <a:rPr lang="uk-UA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𝟑𝟖</m:t>
                                  </m:r>
                                </m:den>
                              </m:f>
                            </m:oMath>
                          </a14:m>
                          <a:r>
                            <a:rPr lang="uk-UA" sz="2000" b="1" dirty="0" smtClean="0">
                              <a:effectLst/>
                            </a:rPr>
                            <a:t> = </a:t>
                          </a:r>
                          <a:r>
                            <a:rPr lang="uk-UA" sz="1800" b="1" dirty="0" smtClean="0">
                              <a:effectLst/>
                            </a:rPr>
                            <a:t>1</a:t>
                          </a:r>
                          <a:endParaRPr lang="ru-RU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950717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252508"/>
                  </p:ext>
                </p:extLst>
              </p:nvPr>
            </p:nvGraphicFramePr>
            <p:xfrm>
              <a:off x="2621280" y="213360"/>
              <a:ext cx="6390640" cy="5902961"/>
            </p:xfrm>
            <a:graphic>
              <a:graphicData uri="http://schemas.openxmlformats.org/drawingml/2006/table">
                <a:tbl>
                  <a:tblPr firstRow="1" firstCol="1" bandRow="1">
                    <a:tableStyleId>{BC89EF96-8CEA-46FF-86C4-4CE0E7609802}</a:tableStyleId>
                  </a:tblPr>
                  <a:tblGrid>
                    <a:gridCol w="2359093">
                      <a:extLst>
                        <a:ext uri="{9D8B030D-6E8A-4147-A177-3AD203B41FA5}">
                          <a16:colId xmlns:a16="http://schemas.microsoft.com/office/drawing/2014/main" val="2572003149"/>
                        </a:ext>
                      </a:extLst>
                    </a:gridCol>
                    <a:gridCol w="1946129">
                      <a:extLst>
                        <a:ext uri="{9D8B030D-6E8A-4147-A177-3AD203B41FA5}">
                          <a16:colId xmlns:a16="http://schemas.microsoft.com/office/drawing/2014/main" val="723567023"/>
                        </a:ext>
                      </a:extLst>
                    </a:gridCol>
                    <a:gridCol w="2085418">
                      <a:extLst>
                        <a:ext uri="{9D8B030D-6E8A-4147-A177-3AD203B41FA5}">
                          <a16:colId xmlns:a16="http://schemas.microsoft.com/office/drawing/2014/main" val="3221586206"/>
                        </a:ext>
                      </a:extLst>
                    </a:gridCol>
                  </a:tblGrid>
                  <a:tr h="69149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</a:rPr>
                            <a:t>Межа часткових інтервалів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Частота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Відносна частота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83780660"/>
                      </a:ext>
                    </a:extLst>
                  </a:tr>
                  <a:tr h="6691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</a:rPr>
                            <a:t>[44; 54)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</a:rPr>
                            <a:t>3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7310" t="-108257" r="-877" b="-6972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137923"/>
                      </a:ext>
                    </a:extLst>
                  </a:tr>
                  <a:tr h="6678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[54; 64)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</a:rPr>
                            <a:t>4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7310" t="-206364" r="-877" b="-59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23181040"/>
                      </a:ext>
                    </a:extLst>
                  </a:tr>
                  <a:tr h="6691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[64; 74)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6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7310" t="-306364" r="-877" b="-49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6001236"/>
                      </a:ext>
                    </a:extLst>
                  </a:tr>
                  <a:tr h="6691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[74; 84)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9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7310" t="-406364" r="-877" b="-39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83355048"/>
                      </a:ext>
                    </a:extLst>
                  </a:tr>
                  <a:tr h="6691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[84; 94)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6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7310" t="-511009" r="-877" b="-2944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0489726"/>
                      </a:ext>
                    </a:extLst>
                  </a:tr>
                  <a:tr h="6763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</a:rPr>
                            <a:t>[94; 104)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5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7310" t="-594643" r="-877" b="-1866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63705432"/>
                      </a:ext>
                    </a:extLst>
                  </a:tr>
                  <a:tr h="6763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dirty="0">
                              <a:effectLst/>
                            </a:rPr>
                            <a:t>[104; 114)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5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7310" t="-700901" r="-877" b="-882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5475753"/>
                      </a:ext>
                    </a:extLst>
                  </a:tr>
                  <a:tr h="5144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>
                              <a:effectLst/>
                            </a:rPr>
                            <a:t>Сума частот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800" b="1" dirty="0">
                              <a:effectLst/>
                            </a:rPr>
                            <a:t>38</a:t>
                          </a:r>
                          <a:endParaRPr lang="ru-RU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7310" t="-1058333" r="-877" b="-1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50717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41459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97280" y="402406"/>
            <a:ext cx="10058400" cy="985520"/>
          </a:xfrm>
        </p:spPr>
        <p:txBody>
          <a:bodyPr/>
          <a:lstStyle/>
          <a:p>
            <a:pPr algn="ctr"/>
            <a:r>
              <a:rPr lang="uk-UA" b="1" dirty="0" smtClean="0"/>
              <a:t>Розв’язання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3200" dirty="0">
                <a:solidFill>
                  <a:schemeClr val="tx1"/>
                </a:solidFill>
              </a:rPr>
              <a:t>Для контролю правильності групування потрібно обчислити суму частот, яка дорівнює обсягу вибірки. </a:t>
            </a:r>
            <a:endParaRPr lang="uk-UA" sz="3200" dirty="0" smtClean="0">
              <a:solidFill>
                <a:schemeClr val="tx1"/>
              </a:solidFill>
            </a:endParaRPr>
          </a:p>
          <a:p>
            <a:pPr algn="just"/>
            <a:r>
              <a:rPr lang="uk-UA" sz="3200" dirty="0" smtClean="0">
                <a:solidFill>
                  <a:schemeClr val="tx1"/>
                </a:solidFill>
              </a:rPr>
              <a:t>Аналіз </a:t>
            </a:r>
            <a:r>
              <a:rPr lang="uk-UA" sz="3200" dirty="0">
                <a:solidFill>
                  <a:schemeClr val="tx1"/>
                </a:solidFill>
              </a:rPr>
              <a:t>інтервального розподілу дозволяє зробити висновок, що основна частина учнів (21 </a:t>
            </a:r>
            <a:r>
              <a:rPr lang="uk-UA" sz="3200" dirty="0" smtClean="0">
                <a:solidFill>
                  <a:schemeClr val="tx1"/>
                </a:solidFill>
              </a:rPr>
              <a:t>особа) читають </a:t>
            </a:r>
            <a:r>
              <a:rPr lang="uk-UA" sz="3200" dirty="0">
                <a:solidFill>
                  <a:schemeClr val="tx1"/>
                </a:solidFill>
              </a:rPr>
              <a:t>зі швидкістю 64-94 слова </a:t>
            </a:r>
            <a:r>
              <a:rPr lang="uk-UA" sz="3200" dirty="0" smtClean="0">
                <a:solidFill>
                  <a:schemeClr val="tx1"/>
                </a:solidFill>
              </a:rPr>
              <a:t>на </a:t>
            </a:r>
            <a:r>
              <a:rPr lang="uk-UA" sz="3200" dirty="0">
                <a:solidFill>
                  <a:schemeClr val="tx1"/>
                </a:solidFill>
              </a:rPr>
              <a:t>хвилину. Але є учні (7 осіб), які читають з невисокою швидкістю, а також школярі (10 осіб) з високою швидкістю читання.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7845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" y="1879600"/>
            <a:ext cx="3332480" cy="2367279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/>
              <a:t>Графічне представлення емпіричних </a:t>
            </a:r>
            <a:r>
              <a:rPr lang="uk-UA" sz="4000" b="1" dirty="0" smtClean="0"/>
              <a:t>даних</a:t>
            </a:r>
            <a:endParaRPr lang="ru-RU" sz="4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983480" y="650239"/>
            <a:ext cx="5989320" cy="5728265"/>
          </a:xfrm>
        </p:spPr>
        <p:txBody>
          <a:bodyPr>
            <a:normAutofit/>
          </a:bodyPr>
          <a:lstStyle/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uk-UA" sz="2800" b="1" dirty="0" smtClean="0">
                <a:solidFill>
                  <a:schemeClr val="tx1"/>
                </a:solidFill>
              </a:rPr>
              <a:t>Полігон </a:t>
            </a:r>
            <a:r>
              <a:rPr lang="uk-UA" sz="2800" b="1" dirty="0">
                <a:solidFill>
                  <a:schemeClr val="tx1"/>
                </a:solidFill>
              </a:rPr>
              <a:t>частот</a:t>
            </a:r>
            <a:r>
              <a:rPr lang="uk-UA" sz="2800" dirty="0">
                <a:solidFill>
                  <a:schemeClr val="tx1"/>
                </a:solidFill>
              </a:rPr>
              <a:t> (</a:t>
            </a:r>
            <a:r>
              <a:rPr lang="uk-UA" sz="2800" dirty="0" smtClean="0">
                <a:solidFill>
                  <a:schemeClr val="tx1"/>
                </a:solidFill>
              </a:rPr>
              <a:t>полігон </a:t>
            </a:r>
            <a:r>
              <a:rPr lang="uk-UA" sz="2800" dirty="0">
                <a:solidFill>
                  <a:schemeClr val="tx1"/>
                </a:solidFill>
              </a:rPr>
              <a:t>розподілу</a:t>
            </a:r>
            <a:r>
              <a:rPr lang="uk-UA" sz="2800" dirty="0" smtClean="0">
                <a:solidFill>
                  <a:schemeClr val="tx1"/>
                </a:solidFill>
              </a:rPr>
              <a:t>) –ламана лінія, </a:t>
            </a:r>
            <a:r>
              <a:rPr lang="uk-UA" sz="2800" dirty="0">
                <a:solidFill>
                  <a:schemeClr val="tx1"/>
                </a:solidFill>
              </a:rPr>
              <a:t>відрізки якої з'єднують точки (х</a:t>
            </a:r>
            <a:r>
              <a:rPr lang="uk-UA" sz="2800" baseline="-25000" dirty="0">
                <a:solidFill>
                  <a:schemeClr val="tx1"/>
                </a:solidFill>
              </a:rPr>
              <a:t>1</a:t>
            </a:r>
            <a:r>
              <a:rPr lang="uk-UA" sz="2800" dirty="0">
                <a:solidFill>
                  <a:schemeClr val="tx1"/>
                </a:solidFill>
              </a:rPr>
              <a:t>, n</a:t>
            </a:r>
            <a:r>
              <a:rPr lang="uk-UA" sz="2800" baseline="-25000" dirty="0">
                <a:solidFill>
                  <a:schemeClr val="tx1"/>
                </a:solidFill>
              </a:rPr>
              <a:t>1</a:t>
            </a:r>
            <a:r>
              <a:rPr lang="uk-UA" sz="2800" dirty="0">
                <a:solidFill>
                  <a:schemeClr val="tx1"/>
                </a:solidFill>
              </a:rPr>
              <a:t>), (х</a:t>
            </a:r>
            <a:r>
              <a:rPr lang="uk-UA" sz="2800" baseline="-25000" dirty="0">
                <a:solidFill>
                  <a:schemeClr val="tx1"/>
                </a:solidFill>
              </a:rPr>
              <a:t>2</a:t>
            </a:r>
            <a:r>
              <a:rPr lang="uk-UA" sz="2800" dirty="0">
                <a:solidFill>
                  <a:schemeClr val="tx1"/>
                </a:solidFill>
              </a:rPr>
              <a:t>, n</a:t>
            </a:r>
            <a:r>
              <a:rPr lang="uk-UA" sz="2800" baseline="-25000" dirty="0">
                <a:solidFill>
                  <a:schemeClr val="tx1"/>
                </a:solidFill>
              </a:rPr>
              <a:t>2</a:t>
            </a:r>
            <a:r>
              <a:rPr lang="uk-UA" sz="2800" dirty="0">
                <a:solidFill>
                  <a:schemeClr val="tx1"/>
                </a:solidFill>
              </a:rPr>
              <a:t>), ... , (х</a:t>
            </a:r>
            <a:r>
              <a:rPr lang="uk-UA" sz="2800" baseline="-25000" dirty="0">
                <a:solidFill>
                  <a:schemeClr val="tx1"/>
                </a:solidFill>
              </a:rPr>
              <a:t>і</a:t>
            </a:r>
            <a:r>
              <a:rPr lang="uk-UA" sz="2800" dirty="0">
                <a:solidFill>
                  <a:schemeClr val="tx1"/>
                </a:solidFill>
              </a:rPr>
              <a:t>, </a:t>
            </a:r>
            <a:r>
              <a:rPr lang="uk-UA" sz="2800" dirty="0" err="1">
                <a:solidFill>
                  <a:schemeClr val="tx1"/>
                </a:solidFill>
              </a:rPr>
              <a:t>n</a:t>
            </a:r>
            <a:r>
              <a:rPr lang="uk-UA" sz="2800" baseline="-25000" dirty="0" err="1">
                <a:solidFill>
                  <a:schemeClr val="tx1"/>
                </a:solidFill>
              </a:rPr>
              <a:t>і</a:t>
            </a:r>
            <a:r>
              <a:rPr lang="uk-UA" sz="2800" dirty="0" smtClean="0">
                <a:solidFill>
                  <a:schemeClr val="tx1"/>
                </a:solidFill>
              </a:rPr>
              <a:t>)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uk-UA" sz="2800" dirty="0">
                <a:solidFill>
                  <a:schemeClr val="tx1"/>
                </a:solidFill>
              </a:rPr>
              <a:t>Для побудови полігону частот на осі абсцис відкладають варіанти х</a:t>
            </a:r>
            <a:r>
              <a:rPr lang="uk-UA" sz="2800" baseline="-25000" dirty="0">
                <a:solidFill>
                  <a:schemeClr val="tx1"/>
                </a:solidFill>
              </a:rPr>
              <a:t>і</a:t>
            </a:r>
            <a:r>
              <a:rPr lang="uk-UA" sz="2800" dirty="0">
                <a:solidFill>
                  <a:schemeClr val="tx1"/>
                </a:solidFill>
              </a:rPr>
              <a:t>, а на осі ординат - відповідні їм частоти </a:t>
            </a:r>
            <a:r>
              <a:rPr lang="uk-UA" sz="2800" dirty="0" err="1">
                <a:solidFill>
                  <a:schemeClr val="tx1"/>
                </a:solidFill>
              </a:rPr>
              <a:t>n</a:t>
            </a:r>
            <a:r>
              <a:rPr lang="uk-UA" sz="2800" baseline="-25000" dirty="0" err="1">
                <a:solidFill>
                  <a:schemeClr val="tx1"/>
                </a:solidFill>
              </a:rPr>
              <a:t>і</a:t>
            </a:r>
            <a:r>
              <a:rPr lang="uk-UA" sz="2800" dirty="0">
                <a:solidFill>
                  <a:schemeClr val="tx1"/>
                </a:solidFill>
              </a:rPr>
              <a:t>. </a:t>
            </a:r>
            <a:endParaRPr lang="uk-UA" sz="2800" dirty="0" smtClean="0">
              <a:solidFill>
                <a:schemeClr val="tx1"/>
              </a:solidFill>
            </a:endParaRP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uk-UA" sz="2800" dirty="0" smtClean="0">
                <a:solidFill>
                  <a:schemeClr val="tx1"/>
                </a:solidFill>
              </a:rPr>
              <a:t>Отримані </a:t>
            </a:r>
            <a:r>
              <a:rPr lang="uk-UA" sz="2800" dirty="0">
                <a:solidFill>
                  <a:schemeClr val="tx1"/>
                </a:solidFill>
              </a:rPr>
              <a:t>точки (</a:t>
            </a:r>
            <a:r>
              <a:rPr lang="uk-UA" sz="2800" dirty="0" err="1" smtClean="0">
                <a:solidFill>
                  <a:schemeClr val="tx1"/>
                </a:solidFill>
              </a:rPr>
              <a:t>х</a:t>
            </a:r>
            <a:r>
              <a:rPr lang="uk-UA" sz="2800" baseline="-25000" dirty="0" err="1" smtClean="0">
                <a:solidFill>
                  <a:schemeClr val="tx1"/>
                </a:solidFill>
              </a:rPr>
              <a:t>і</a:t>
            </a:r>
            <a:r>
              <a:rPr lang="uk-UA" sz="2800" dirty="0" err="1" smtClean="0">
                <a:solidFill>
                  <a:schemeClr val="tx1"/>
                </a:solidFill>
              </a:rPr>
              <a:t>,n</a:t>
            </a:r>
            <a:r>
              <a:rPr lang="uk-UA" sz="2800" baseline="-25000" dirty="0" err="1" smtClean="0">
                <a:solidFill>
                  <a:schemeClr val="tx1"/>
                </a:solidFill>
              </a:rPr>
              <a:t>і</a:t>
            </a:r>
            <a:r>
              <a:rPr lang="uk-UA" sz="2800" dirty="0">
                <a:solidFill>
                  <a:schemeClr val="tx1"/>
                </a:solidFill>
              </a:rPr>
              <a:t>) з'єднують відрізками. </a:t>
            </a:r>
            <a:endParaRPr lang="uk-UA" sz="2800" dirty="0" smtClean="0">
              <a:solidFill>
                <a:schemeClr val="tx1"/>
              </a:solidFill>
            </a:endParaRP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uk-UA" sz="2800" dirty="0" smtClean="0">
                <a:solidFill>
                  <a:schemeClr val="tx1"/>
                </a:solidFill>
              </a:rPr>
              <a:t>Полігон </a:t>
            </a:r>
            <a:r>
              <a:rPr lang="uk-UA" sz="2800" dirty="0">
                <a:solidFill>
                  <a:schemeClr val="tx1"/>
                </a:solidFill>
              </a:rPr>
              <a:t>частот дозволяє в графічному вигляді представити варіювання досліджуваної ознаки.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15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458053"/>
            <a:ext cx="11325225" cy="1450757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chemeClr val="tx1"/>
                </a:solidFill>
              </a:rPr>
              <a:t>Варіаційною статистикою </a:t>
            </a:r>
            <a:r>
              <a:rPr lang="uk-UA" sz="3600" dirty="0">
                <a:solidFill>
                  <a:schemeClr val="tx1"/>
                </a:solidFill>
              </a:rPr>
              <a:t>називають обчислення числових та функціональних характеристик емпіричного </a:t>
            </a:r>
            <a:r>
              <a:rPr lang="uk-UA" sz="3600" dirty="0" smtClean="0">
                <a:solidFill>
                  <a:schemeClr val="tx1"/>
                </a:solidFill>
              </a:rPr>
              <a:t>розподілу 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sz="half" idx="2"/>
          </p:nvPr>
        </p:nvSpPr>
        <p:spPr>
          <a:xfrm>
            <a:off x="557529" y="2108516"/>
            <a:ext cx="5501640" cy="3723323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chemeClr val="tx1"/>
                </a:solidFill>
              </a:rPr>
              <a:t>Варіаційний ряд </a:t>
            </a:r>
            <a:r>
              <a:rPr lang="uk-UA" sz="3200" dirty="0">
                <a:solidFill>
                  <a:schemeClr val="tx1"/>
                </a:solidFill>
              </a:rPr>
              <a:t>– це ряд даних, впорядкованих у порядку їхнього зростання чи </a:t>
            </a:r>
            <a:r>
              <a:rPr lang="uk-UA" sz="3200" dirty="0" smtClean="0">
                <a:solidFill>
                  <a:schemeClr val="tx1"/>
                </a:solidFill>
              </a:rPr>
              <a:t>зменшення. Це ряд </a:t>
            </a:r>
            <a:r>
              <a:rPr lang="uk-UA" sz="3200" dirty="0">
                <a:solidFill>
                  <a:schemeClr val="tx1"/>
                </a:solidFill>
              </a:rPr>
              <a:t>чисел, які характеризують розподіл одиниць досліджуваної сукупності залежно від величини ознаки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05700766"/>
              </p:ext>
            </p:extLst>
          </p:nvPr>
        </p:nvGraphicFramePr>
        <p:xfrm>
          <a:off x="6429375" y="800100"/>
          <a:ext cx="5019675" cy="5495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56922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472722"/>
            <a:ext cx="10058400" cy="1000477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chemeClr val="tx1"/>
                </a:solidFill>
              </a:rPr>
              <a:t>Приклад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i="1" dirty="0">
                <a:solidFill>
                  <a:schemeClr val="tx1"/>
                </a:solidFill>
              </a:rPr>
              <a:t>Побудувати полігон частот для даних з </a:t>
            </a:r>
            <a:r>
              <a:rPr lang="uk-UA" sz="2800" i="1" dirty="0" smtClean="0">
                <a:solidFill>
                  <a:schemeClr val="tx1"/>
                </a:solidFill>
              </a:rPr>
              <a:t>прикладу </a:t>
            </a:r>
            <a:endParaRPr lang="ru-RU" sz="2800" dirty="0">
              <a:solidFill>
                <a:schemeClr val="tx1"/>
              </a:solidFill>
            </a:endParaRPr>
          </a:p>
          <a:p>
            <a:pPr algn="ctr"/>
            <a:r>
              <a:rPr lang="uk-UA" sz="2800" b="1" u="sng" dirty="0" smtClean="0">
                <a:solidFill>
                  <a:schemeClr val="tx1"/>
                </a:solidFill>
              </a:rPr>
              <a:t>Розв'язання</a:t>
            </a:r>
          </a:p>
          <a:p>
            <a:r>
              <a:rPr lang="uk-UA" sz="2800" dirty="0" smtClean="0">
                <a:solidFill>
                  <a:schemeClr val="tx1"/>
                </a:solidFill>
              </a:rPr>
              <a:t>Скористаємося </a:t>
            </a:r>
            <a:r>
              <a:rPr lang="uk-UA" sz="2800" dirty="0">
                <a:solidFill>
                  <a:schemeClr val="tx1"/>
                </a:solidFill>
              </a:rPr>
              <a:t>розподілом частот, отриманих в </a:t>
            </a:r>
            <a:r>
              <a:rPr lang="uk-UA" sz="2800" dirty="0" smtClean="0">
                <a:solidFill>
                  <a:schemeClr val="tx1"/>
                </a:solidFill>
              </a:rPr>
              <a:t>прикладі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30</a:t>
            </a:fld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Объект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94896954"/>
                  </p:ext>
                </p:extLst>
              </p:nvPr>
            </p:nvGraphicFramePr>
            <p:xfrm>
              <a:off x="2902589" y="3525944"/>
              <a:ext cx="5915021" cy="2343150"/>
            </p:xfrm>
            <a:graphic>
              <a:graphicData uri="http://schemas.openxmlformats.org/drawingml/2006/table">
                <a:tbl>
                  <a:tblPr firstRow="1" firstCol="1" bandRow="1">
                    <a:tableStyleId>{BC89EF96-8CEA-46FF-86C4-4CE0E7609802}</a:tableStyleId>
                  </a:tblPr>
                  <a:tblGrid>
                    <a:gridCol w="717677">
                      <a:extLst>
                        <a:ext uri="{9D8B030D-6E8A-4147-A177-3AD203B41FA5}">
                          <a16:colId xmlns:a16="http://schemas.microsoft.com/office/drawing/2014/main" val="3936912548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2937900366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3930337940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3467194981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3590827006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2279677600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2904435929"/>
                        </a:ext>
                      </a:extLst>
                    </a:gridCol>
                    <a:gridCol w="743100">
                      <a:extLst>
                        <a:ext uri="{9D8B030D-6E8A-4147-A177-3AD203B41FA5}">
                          <a16:colId xmlns:a16="http://schemas.microsoft.com/office/drawing/2014/main" val="949224025"/>
                        </a:ext>
                      </a:extLst>
                    </a:gridCol>
                  </a:tblGrid>
                  <a:tr h="69346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k-UA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uk-UA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3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4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5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6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7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09348995"/>
                      </a:ext>
                    </a:extLst>
                  </a:tr>
                  <a:tr h="75058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k-UA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  <m:sub>
                                    <m:r>
                                      <a:rPr lang="uk-UA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effectLst/>
                            </a:rPr>
                            <a:t>3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60293421"/>
                      </a:ext>
                    </a:extLst>
                  </a:tr>
                  <a:tr h="899107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k-UA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𝒘</m:t>
                                    </m:r>
                                  </m:e>
                                  <m:sub>
                                    <m:r>
                                      <a:rPr lang="uk-UA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uk-UA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0018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Объект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94896954"/>
                  </p:ext>
                </p:extLst>
              </p:nvPr>
            </p:nvGraphicFramePr>
            <p:xfrm>
              <a:off x="2902589" y="3525944"/>
              <a:ext cx="5915021" cy="2343150"/>
            </p:xfrm>
            <a:graphic>
              <a:graphicData uri="http://schemas.openxmlformats.org/drawingml/2006/table">
                <a:tbl>
                  <a:tblPr firstRow="1" firstCol="1" bandRow="1">
                    <a:tableStyleId>{BC89EF96-8CEA-46FF-86C4-4CE0E7609802}</a:tableStyleId>
                  </a:tblPr>
                  <a:tblGrid>
                    <a:gridCol w="717677">
                      <a:extLst>
                        <a:ext uri="{9D8B030D-6E8A-4147-A177-3AD203B41FA5}">
                          <a16:colId xmlns:a16="http://schemas.microsoft.com/office/drawing/2014/main" val="3936912548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2937900366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3930337940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3467194981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3590827006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2279677600"/>
                        </a:ext>
                      </a:extLst>
                    </a:gridCol>
                    <a:gridCol w="742374">
                      <a:extLst>
                        <a:ext uri="{9D8B030D-6E8A-4147-A177-3AD203B41FA5}">
                          <a16:colId xmlns:a16="http://schemas.microsoft.com/office/drawing/2014/main" val="2904435929"/>
                        </a:ext>
                      </a:extLst>
                    </a:gridCol>
                    <a:gridCol w="743100">
                      <a:extLst>
                        <a:ext uri="{9D8B030D-6E8A-4147-A177-3AD203B41FA5}">
                          <a16:colId xmlns:a16="http://schemas.microsoft.com/office/drawing/2014/main" val="949224025"/>
                        </a:ext>
                      </a:extLst>
                    </a:gridCol>
                  </a:tblGrid>
                  <a:tr h="69346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847" t="-877" r="-725424" b="-2394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3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4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5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6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7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09348995"/>
                      </a:ext>
                    </a:extLst>
                  </a:tr>
                  <a:tr h="75058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847" t="-93496" r="-725424" b="-121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>
                              <a:effectLst/>
                            </a:rPr>
                            <a:t>3</a:t>
                          </a:r>
                          <a:endParaRPr lang="ru-RU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20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60293421"/>
                      </a:ext>
                    </a:extLst>
                  </a:tr>
                  <a:tr h="89910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847" t="-160811" r="-725424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97541" t="-160811" r="-601639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97541" t="-160811" r="-501639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00000" t="-160811" r="-405785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96721" t="-160811" r="-302459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96721" t="-160811" r="-202459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596721" t="-160811" r="-102459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696721" t="-160811" r="-2459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01831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817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14960"/>
            <a:ext cx="10058400" cy="1209040"/>
          </a:xfrm>
        </p:spPr>
        <p:txBody>
          <a:bodyPr>
            <a:noAutofit/>
          </a:bodyPr>
          <a:lstStyle/>
          <a:p>
            <a:r>
              <a:rPr lang="uk-UA" sz="3600" dirty="0">
                <a:solidFill>
                  <a:schemeClr val="tx1"/>
                </a:solidFill>
              </a:rPr>
              <a:t>Побудуємо точки з координатами: (1; 3), (2; 2), (3; 2), (4; 1), (5; 2), (6; 2), (7; 1) і з'єднаємо їх </a:t>
            </a:r>
            <a:r>
              <a:rPr lang="uk-UA" sz="3600" dirty="0" smtClean="0">
                <a:solidFill>
                  <a:schemeClr val="tx1"/>
                </a:solidFill>
              </a:rPr>
              <a:t>відрізками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31</a:t>
            </a:fld>
            <a:endParaRPr lang="ru-RU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30987362"/>
              </p:ext>
            </p:extLst>
          </p:nvPr>
        </p:nvGraphicFramePr>
        <p:xfrm>
          <a:off x="3205480" y="1524000"/>
          <a:ext cx="5842000" cy="3947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423920" y="5544370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Полігон частот, побудований на основі статистичного розподілу емпіричних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1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600" y="2128519"/>
            <a:ext cx="3383280" cy="228600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/>
              <a:t>Графічне представлення емпіричних даних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7080" y="152400"/>
            <a:ext cx="7106920" cy="5892800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/>
              <a:t>Гістограмою частот</a:t>
            </a:r>
            <a:r>
              <a:rPr lang="uk-UA" sz="2800" dirty="0"/>
              <a:t> (гістограмою) називають ступінчасту фігуру, що складається з прямокутників, підставами яких служать часткові інтервали </a:t>
            </a:r>
            <a:r>
              <a:rPr lang="uk-UA" sz="2800" b="1" dirty="0"/>
              <a:t>шириною h</a:t>
            </a:r>
            <a:r>
              <a:rPr lang="uk-UA" sz="2800" dirty="0"/>
              <a:t>, а </a:t>
            </a:r>
            <a:r>
              <a:rPr lang="uk-UA" sz="2800" b="1" dirty="0"/>
              <a:t>висотою - частота n.</a:t>
            </a:r>
            <a:endParaRPr lang="ru-RU" sz="2800" b="1" dirty="0"/>
          </a:p>
          <a:p>
            <a:pPr algn="just"/>
            <a:r>
              <a:rPr lang="uk-UA" sz="2800" dirty="0"/>
              <a:t>При побудові гістограми розподілу варіаційного ряду з нерівними інтервалами по осі ординат завдають не частоти, а щільність розподілу ознаки у відповідних інтервалах. </a:t>
            </a:r>
            <a:endParaRPr lang="ru-RU" sz="2800" dirty="0"/>
          </a:p>
          <a:p>
            <a:pPr algn="just"/>
            <a:r>
              <a:rPr lang="uk-UA" sz="2800" b="1" i="1" dirty="0"/>
              <a:t>Щільність розподілу – </a:t>
            </a:r>
            <a:r>
              <a:rPr lang="uk-UA" sz="2800" dirty="0"/>
              <a:t>це частота, розрахована на одиницю ширини інтервалу.</a:t>
            </a:r>
            <a:endParaRPr lang="ru-RU" sz="2800" dirty="0"/>
          </a:p>
          <a:p>
            <a:pPr algn="just"/>
            <a:r>
              <a:rPr lang="uk-UA" sz="2800" dirty="0"/>
              <a:t>Для побудови гістограми частот на осі абсцис відкладають часткові інтервали, а над ними будують прямокутники висотою </a:t>
            </a:r>
            <a:r>
              <a:rPr lang="uk-UA" sz="2800" dirty="0" err="1" smtClean="0"/>
              <a:t>n</a:t>
            </a:r>
            <a:r>
              <a:rPr lang="uk-UA" sz="2800" baseline="-25000" dirty="0" err="1" smtClean="0"/>
              <a:t>i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30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33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513048"/>
              </p:ext>
            </p:extLst>
          </p:nvPr>
        </p:nvGraphicFramePr>
        <p:xfrm>
          <a:off x="1953260" y="544956"/>
          <a:ext cx="8460740" cy="106862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134041">
                  <a:extLst>
                    <a:ext uri="{9D8B030D-6E8A-4147-A177-3AD203B41FA5}">
                      <a16:colId xmlns:a16="http://schemas.microsoft.com/office/drawing/2014/main" val="1814137808"/>
                    </a:ext>
                  </a:extLst>
                </a:gridCol>
                <a:gridCol w="809250">
                  <a:extLst>
                    <a:ext uri="{9D8B030D-6E8A-4147-A177-3AD203B41FA5}">
                      <a16:colId xmlns:a16="http://schemas.microsoft.com/office/drawing/2014/main" val="1455074698"/>
                    </a:ext>
                  </a:extLst>
                </a:gridCol>
                <a:gridCol w="809250">
                  <a:extLst>
                    <a:ext uri="{9D8B030D-6E8A-4147-A177-3AD203B41FA5}">
                      <a16:colId xmlns:a16="http://schemas.microsoft.com/office/drawing/2014/main" val="2169169913"/>
                    </a:ext>
                  </a:extLst>
                </a:gridCol>
                <a:gridCol w="809250">
                  <a:extLst>
                    <a:ext uri="{9D8B030D-6E8A-4147-A177-3AD203B41FA5}">
                      <a16:colId xmlns:a16="http://schemas.microsoft.com/office/drawing/2014/main" val="473424634"/>
                    </a:ext>
                  </a:extLst>
                </a:gridCol>
                <a:gridCol w="926377">
                  <a:extLst>
                    <a:ext uri="{9D8B030D-6E8A-4147-A177-3AD203B41FA5}">
                      <a16:colId xmlns:a16="http://schemas.microsoft.com/office/drawing/2014/main" val="961909994"/>
                    </a:ext>
                  </a:extLst>
                </a:gridCol>
                <a:gridCol w="960096">
                  <a:extLst>
                    <a:ext uri="{9D8B030D-6E8A-4147-A177-3AD203B41FA5}">
                      <a16:colId xmlns:a16="http://schemas.microsoft.com/office/drawing/2014/main" val="2317251399"/>
                    </a:ext>
                  </a:extLst>
                </a:gridCol>
                <a:gridCol w="925356">
                  <a:extLst>
                    <a:ext uri="{9D8B030D-6E8A-4147-A177-3AD203B41FA5}">
                      <a16:colId xmlns:a16="http://schemas.microsoft.com/office/drawing/2014/main" val="3858388305"/>
                    </a:ext>
                  </a:extLst>
                </a:gridCol>
                <a:gridCol w="1087120">
                  <a:extLst>
                    <a:ext uri="{9D8B030D-6E8A-4147-A177-3AD203B41FA5}">
                      <a16:colId xmlns:a16="http://schemas.microsoft.com/office/drawing/2014/main" val="1512344362"/>
                    </a:ext>
                  </a:extLst>
                </a:gridCol>
              </a:tblGrid>
              <a:tr h="592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Межі часткових інтервалів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[44; 54)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[54; 64)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[64; 74)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[74; 84)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[84; 94)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[94; 104)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[104; 114)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6042405"/>
                  </a:ext>
                </a:extLst>
              </a:tr>
              <a:tr h="47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Частота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1969493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2580685"/>
              </p:ext>
            </p:extLst>
          </p:nvPr>
        </p:nvGraphicFramePr>
        <p:xfrm>
          <a:off x="2684780" y="1933574"/>
          <a:ext cx="6215380" cy="4101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890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975360"/>
            <a:ext cx="10949621" cy="2497348"/>
          </a:xfrm>
        </p:spPr>
        <p:txBody>
          <a:bodyPr>
            <a:noAutofit/>
          </a:bodyPr>
          <a:lstStyle/>
          <a:p>
            <a:r>
              <a:rPr lang="uk-UA" sz="3600" b="1" i="1" dirty="0">
                <a:solidFill>
                  <a:schemeClr val="tx1"/>
                </a:solidFill>
              </a:rPr>
              <a:t>Дискретним</a:t>
            </a:r>
            <a:r>
              <a:rPr lang="uk-UA" sz="3600" dirty="0">
                <a:solidFill>
                  <a:schemeClr val="tx1"/>
                </a:solidFill>
              </a:rPr>
              <a:t> або </a:t>
            </a:r>
            <a:r>
              <a:rPr lang="uk-UA" sz="3600" b="1" i="1" dirty="0">
                <a:solidFill>
                  <a:schemeClr val="tx1"/>
                </a:solidFill>
              </a:rPr>
              <a:t>перервним</a:t>
            </a:r>
            <a:r>
              <a:rPr lang="uk-UA" sz="3600" dirty="0">
                <a:solidFill>
                  <a:schemeClr val="tx1"/>
                </a:solidFill>
              </a:rPr>
              <a:t> варіаційним рядом називаються розташовані в порядку зростання варіанти 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uk-UA" sz="3600" b="1" dirty="0">
                <a:solidFill>
                  <a:schemeClr val="tx1"/>
                </a:solidFill>
              </a:rPr>
              <a:t>x</a:t>
            </a:r>
            <a:r>
              <a:rPr lang="uk-UA" sz="3600" b="1" baseline="-25000" dirty="0">
                <a:solidFill>
                  <a:schemeClr val="tx1"/>
                </a:solidFill>
              </a:rPr>
              <a:t>1</a:t>
            </a:r>
            <a:r>
              <a:rPr lang="uk-UA" sz="3600" b="1" dirty="0">
                <a:solidFill>
                  <a:schemeClr val="tx1"/>
                </a:solidFill>
              </a:rPr>
              <a:t>, x</a:t>
            </a:r>
            <a:r>
              <a:rPr lang="uk-UA" sz="3600" b="1" baseline="-25000" dirty="0">
                <a:solidFill>
                  <a:schemeClr val="tx1"/>
                </a:solidFill>
              </a:rPr>
              <a:t>2, … </a:t>
            </a:r>
            <a:r>
              <a:rPr lang="uk-UA" sz="3600" b="1" dirty="0">
                <a:solidFill>
                  <a:schemeClr val="tx1"/>
                </a:solidFill>
              </a:rPr>
              <a:t>, </a:t>
            </a:r>
            <a:r>
              <a:rPr lang="uk-UA" sz="3600" b="1" dirty="0" err="1">
                <a:solidFill>
                  <a:schemeClr val="tx1"/>
                </a:solidFill>
              </a:rPr>
              <a:t>x</a:t>
            </a:r>
            <a:r>
              <a:rPr lang="uk-UA" sz="3600" b="1" baseline="-25000" dirty="0" err="1">
                <a:solidFill>
                  <a:schemeClr val="tx1"/>
                </a:solidFill>
              </a:rPr>
              <a:t>k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uk-UA" sz="3600" dirty="0">
                <a:solidFill>
                  <a:schemeClr val="tx1"/>
                </a:solidFill>
              </a:rPr>
              <a:t>які являють собою окремі ізольовані одне від іншого значення варійованої ознаки x </a:t>
            </a:r>
            <a:r>
              <a:rPr lang="uk-UA" sz="3600" dirty="0" smtClean="0">
                <a:solidFill>
                  <a:schemeClr val="tx1"/>
                </a:solidFill>
              </a:rPr>
              <a:t>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4</a:t>
            </a:fld>
            <a:endParaRPr lang="ru-RU"/>
          </a:p>
        </p:txBody>
      </p:sp>
      <p:pic>
        <p:nvPicPr>
          <p:cNvPr id="1028" name="Picture 4" descr="Картинки по запросу &quot;распределение png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473" y="3608174"/>
            <a:ext cx="6169487" cy="303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769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504189"/>
            <a:ext cx="10058400" cy="945305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err="1" smtClean="0">
                <a:solidFill>
                  <a:schemeClr val="tx1"/>
                </a:solidFill>
              </a:rPr>
              <a:t>Інтервальний</a:t>
            </a:r>
            <a:r>
              <a:rPr lang="ru-RU" sz="5400" b="1" dirty="0" smtClean="0">
                <a:solidFill>
                  <a:schemeClr val="tx1"/>
                </a:solidFill>
              </a:rPr>
              <a:t> </a:t>
            </a:r>
            <a:r>
              <a:rPr lang="ru-RU" sz="5400" b="1" dirty="0" err="1" smtClean="0">
                <a:solidFill>
                  <a:schemeClr val="tx1"/>
                </a:solidFill>
              </a:rPr>
              <a:t>варіаційний</a:t>
            </a:r>
            <a:r>
              <a:rPr lang="ru-RU" sz="5400" b="1" dirty="0" smtClean="0">
                <a:solidFill>
                  <a:schemeClr val="tx1"/>
                </a:solidFill>
              </a:rPr>
              <a:t> ряд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600" dirty="0">
                <a:solidFill>
                  <a:schemeClr val="tx1"/>
                </a:solidFill>
              </a:rPr>
              <a:t>називається ряд, в якому значення варіант задані у вигляді інтервалів, тобто значення ознаки X можуть відрізнятись одне від одного на </a:t>
            </a:r>
            <a:r>
              <a:rPr lang="uk-UA" sz="3600" dirty="0" smtClean="0">
                <a:solidFill>
                  <a:schemeClr val="tx1"/>
                </a:solidFill>
              </a:rPr>
              <a:t>будь-яку </a:t>
            </a:r>
            <a:r>
              <a:rPr lang="uk-UA" sz="3600" dirty="0">
                <a:solidFill>
                  <a:schemeClr val="tx1"/>
                </a:solidFill>
              </a:rPr>
              <a:t>малу </a:t>
            </a:r>
            <a:r>
              <a:rPr lang="uk-UA" sz="3600" dirty="0" smtClean="0">
                <a:solidFill>
                  <a:schemeClr val="tx1"/>
                </a:solidFill>
              </a:rPr>
              <a:t>величину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5</a:t>
            </a:fld>
            <a:endParaRPr lang="ru-RU"/>
          </a:p>
        </p:txBody>
      </p:sp>
      <p:pic>
        <p:nvPicPr>
          <p:cNvPr id="2050" name="Picture 2" descr="Картинки по запросу &quot;линейка png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3608382"/>
            <a:ext cx="4273203" cy="255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415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016000" y="487680"/>
            <a:ext cx="4775200" cy="112776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uk-UA" sz="3200" b="1" i="1" dirty="0">
                <a:solidFill>
                  <a:schemeClr val="tx1"/>
                </a:solidFill>
              </a:rPr>
              <a:t>Частота значення ознаки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sz="3200" dirty="0" smtClean="0">
                <a:solidFill>
                  <a:schemeClr val="tx1"/>
                </a:solidFill>
              </a:rPr>
              <a:t>(</a:t>
            </a:r>
            <a:r>
              <a:rPr lang="uk-UA" sz="3200" dirty="0">
                <a:solidFill>
                  <a:schemeClr val="tx1"/>
                </a:solidFill>
              </a:rPr>
              <a:t>або інтервалу)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97280" y="2165774"/>
            <a:ext cx="4693920" cy="33782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кількість </a:t>
            </a:r>
            <a:r>
              <a:rPr lang="uk-UA" sz="3200" dirty="0">
                <a:solidFill>
                  <a:schemeClr val="tx1"/>
                </a:solidFill>
              </a:rPr>
              <a:t>членів сукупності з деякою </a:t>
            </a:r>
            <a:r>
              <a:rPr lang="uk-UA" sz="3200" dirty="0" err="1">
                <a:solidFill>
                  <a:schemeClr val="tx1"/>
                </a:solidFill>
              </a:rPr>
              <a:t>варіантою</a:t>
            </a:r>
            <a:r>
              <a:rPr lang="uk-UA" sz="3200" dirty="0">
                <a:solidFill>
                  <a:schemeClr val="tx1"/>
                </a:solidFill>
              </a:rPr>
              <a:t> або відповідно кількість членів сукупності, варіанти яких лежать у даному </a:t>
            </a:r>
            <a:r>
              <a:rPr lang="uk-UA" sz="3200" dirty="0" smtClean="0">
                <a:solidFill>
                  <a:schemeClr val="tx1"/>
                </a:solidFill>
              </a:rPr>
              <a:t>інтервалі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421120" y="487680"/>
            <a:ext cx="4937760" cy="112776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uk-UA" sz="3200" b="1" i="1" dirty="0">
                <a:solidFill>
                  <a:schemeClr val="tx1"/>
                </a:solidFill>
              </a:rPr>
              <a:t>Ряд розподілу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752243" y="2165774"/>
            <a:ext cx="4937760" cy="33782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ряд </a:t>
            </a:r>
            <a:r>
              <a:rPr lang="uk-UA" sz="3200" dirty="0">
                <a:solidFill>
                  <a:schemeClr val="tx1"/>
                </a:solidFill>
              </a:rPr>
              <a:t>чисел, які характеризують розподіл одиниць досліджуваної сукупності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27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497840"/>
            <a:ext cx="10058400" cy="934720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Маємо варіаційний ряд: Х</a:t>
            </a:r>
            <a:r>
              <a:rPr lang="uk-UA" baseline="-25000" dirty="0">
                <a:solidFill>
                  <a:schemeClr val="tx1"/>
                </a:solidFill>
              </a:rPr>
              <a:t>1</a:t>
            </a:r>
            <a:r>
              <a:rPr lang="uk-UA" dirty="0">
                <a:solidFill>
                  <a:schemeClr val="tx1"/>
                </a:solidFill>
              </a:rPr>
              <a:t>, Х</a:t>
            </a:r>
            <a:r>
              <a:rPr lang="uk-UA" baseline="-25000" dirty="0">
                <a:solidFill>
                  <a:schemeClr val="tx1"/>
                </a:solidFill>
              </a:rPr>
              <a:t>2</a:t>
            </a:r>
            <a:r>
              <a:rPr lang="uk-UA" dirty="0">
                <a:solidFill>
                  <a:schemeClr val="tx1"/>
                </a:solidFill>
              </a:rPr>
              <a:t>, Х</a:t>
            </a:r>
            <a:r>
              <a:rPr lang="uk-UA" baseline="-25000" dirty="0">
                <a:solidFill>
                  <a:schemeClr val="tx1"/>
                </a:solidFill>
              </a:rPr>
              <a:t>3</a:t>
            </a:r>
            <a:r>
              <a:rPr lang="uk-UA" dirty="0">
                <a:solidFill>
                  <a:schemeClr val="tx1"/>
                </a:solidFill>
              </a:rPr>
              <a:t>, …, </a:t>
            </a:r>
            <a:r>
              <a:rPr lang="uk-UA" dirty="0" err="1" smtClean="0">
                <a:solidFill>
                  <a:schemeClr val="tx1"/>
                </a:solidFill>
              </a:rPr>
              <a:t>Х</a:t>
            </a:r>
            <a:r>
              <a:rPr lang="uk-UA" baseline="-25000" dirty="0" err="1" smtClean="0">
                <a:solidFill>
                  <a:schemeClr val="tx1"/>
                </a:solidFill>
              </a:rPr>
              <a:t>k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618987"/>
            <a:ext cx="10058400" cy="4023360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де </a:t>
            </a:r>
            <a:r>
              <a:rPr lang="uk-UA" sz="3200" dirty="0" err="1">
                <a:solidFill>
                  <a:schemeClr val="tx1"/>
                </a:solidFill>
              </a:rPr>
              <a:t>Х</a:t>
            </a:r>
            <a:r>
              <a:rPr lang="uk-UA" sz="3200" baseline="-25000" dirty="0" err="1">
                <a:solidFill>
                  <a:schemeClr val="tx1"/>
                </a:solidFill>
              </a:rPr>
              <a:t>i</a:t>
            </a:r>
            <a:r>
              <a:rPr lang="uk-UA" sz="3200" dirty="0">
                <a:solidFill>
                  <a:schemeClr val="tx1"/>
                </a:solidFill>
              </a:rPr>
              <a:t> — числа, які показують зміну (варіацію) ознаки, що вивчається, і називаються </a:t>
            </a:r>
            <a:r>
              <a:rPr lang="uk-UA" sz="3200" b="1" dirty="0">
                <a:solidFill>
                  <a:schemeClr val="tx1"/>
                </a:solidFill>
              </a:rPr>
              <a:t>варіантами</a:t>
            </a:r>
            <a:r>
              <a:rPr lang="uk-UA" sz="3200" dirty="0">
                <a:solidFill>
                  <a:schemeClr val="tx1"/>
                </a:solidFill>
              </a:rPr>
              <a:t>;</a:t>
            </a:r>
            <a:endParaRPr lang="ru-RU" sz="3200" dirty="0">
              <a:solidFill>
                <a:schemeClr val="tx1"/>
              </a:solidFill>
            </a:endParaRPr>
          </a:p>
          <a:p>
            <a:pPr algn="ctr"/>
            <a:r>
              <a:rPr lang="en-US" sz="3200" i="1" dirty="0" err="1" smtClean="0">
                <a:solidFill>
                  <a:schemeClr val="tx1"/>
                </a:solidFill>
              </a:rPr>
              <a:t>i</a:t>
            </a:r>
            <a:r>
              <a:rPr lang="uk-UA" sz="3200" dirty="0" smtClean="0">
                <a:solidFill>
                  <a:schemeClr val="tx1"/>
                </a:solidFill>
              </a:rPr>
              <a:t> </a:t>
            </a:r>
            <a:r>
              <a:rPr lang="uk-UA" sz="3200" dirty="0">
                <a:solidFill>
                  <a:schemeClr val="tx1"/>
                </a:solidFill>
              </a:rPr>
              <a:t>— номер варіанти </a:t>
            </a:r>
            <a:r>
              <a:rPr lang="uk-UA" sz="3200" dirty="0" smtClean="0">
                <a:solidFill>
                  <a:schemeClr val="tx1"/>
                </a:solidFill>
              </a:rPr>
              <a:t>(</a:t>
            </a:r>
            <a:r>
              <a:rPr lang="en-US" sz="3200" i="1" dirty="0" err="1" smtClean="0">
                <a:solidFill>
                  <a:schemeClr val="tx1"/>
                </a:solidFill>
              </a:rPr>
              <a:t>i</a:t>
            </a:r>
            <a:r>
              <a:rPr lang="uk-UA" sz="3200" dirty="0" smtClean="0">
                <a:solidFill>
                  <a:schemeClr val="tx1"/>
                </a:solidFill>
              </a:rPr>
              <a:t> </a:t>
            </a:r>
            <a:r>
              <a:rPr lang="uk-UA" sz="3200" dirty="0">
                <a:solidFill>
                  <a:schemeClr val="tx1"/>
                </a:solidFill>
              </a:rPr>
              <a:t>= 1</a:t>
            </a:r>
            <a:r>
              <a:rPr lang="uk-UA" sz="3200" dirty="0" smtClean="0">
                <a:solidFill>
                  <a:schemeClr val="tx1"/>
                </a:solidFill>
              </a:rPr>
              <a:t>,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uk-UA" sz="3200" dirty="0" smtClean="0">
                <a:solidFill>
                  <a:schemeClr val="tx1"/>
                </a:solidFill>
              </a:rPr>
              <a:t>2,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uk-UA" sz="3200" dirty="0" smtClean="0">
                <a:solidFill>
                  <a:schemeClr val="tx1"/>
                </a:solidFill>
              </a:rPr>
              <a:t>3</a:t>
            </a:r>
            <a:r>
              <a:rPr lang="uk-UA" sz="3200" dirty="0">
                <a:solidFill>
                  <a:schemeClr val="tx1"/>
                </a:solidFill>
              </a:rPr>
              <a:t>, </a:t>
            </a:r>
            <a:r>
              <a:rPr lang="uk-UA" sz="3200" dirty="0" smtClean="0">
                <a:solidFill>
                  <a:schemeClr val="tx1"/>
                </a:solidFill>
              </a:rPr>
              <a:t>…</a:t>
            </a:r>
            <a:r>
              <a:rPr lang="en-US" sz="3200" dirty="0" smtClean="0">
                <a:solidFill>
                  <a:schemeClr val="tx1"/>
                </a:solidFill>
              </a:rPr>
              <a:t>k</a:t>
            </a:r>
            <a:r>
              <a:rPr lang="uk-UA" sz="3200" dirty="0" smtClean="0">
                <a:solidFill>
                  <a:schemeClr val="tx1"/>
                </a:solidFill>
              </a:rPr>
              <a:t>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848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45440"/>
            <a:ext cx="10058400" cy="105664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Приклад 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960" y="1919252"/>
            <a:ext cx="10911840" cy="2347948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chemeClr val="tx1"/>
                </a:solidFill>
              </a:rPr>
              <a:t>При обстеженні студентів 1-го курсу за віком було зафіксовано такі дані: </a:t>
            </a:r>
            <a:endParaRPr lang="uk-UA" sz="3200" dirty="0" smtClean="0">
              <a:solidFill>
                <a:schemeClr val="tx1"/>
              </a:solidFill>
            </a:endParaRPr>
          </a:p>
          <a:p>
            <a:pPr algn="ctr"/>
            <a:r>
              <a:rPr lang="uk-UA" sz="2800" dirty="0" smtClean="0">
                <a:solidFill>
                  <a:schemeClr val="tx1"/>
                </a:solidFill>
              </a:rPr>
              <a:t>17,18,18,18,18,19,20,20,20,21,21,21,17,18,18,18,19,20,20,20,21,21,21,24</a:t>
            </a:r>
          </a:p>
          <a:p>
            <a:pPr algn="ctr"/>
            <a:endParaRPr lang="uk-UA" sz="2800" dirty="0">
              <a:solidFill>
                <a:schemeClr val="tx1"/>
              </a:solidFill>
            </a:endParaRPr>
          </a:p>
          <a:p>
            <a:pPr algn="ctr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68960" y="3753320"/>
            <a:ext cx="109118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/>
              <a:t>Якщо впорядкувати ці дані у зростаючому або </a:t>
            </a:r>
            <a:r>
              <a:rPr lang="uk-UA" sz="3200" dirty="0" smtClean="0"/>
              <a:t>спадаючому </a:t>
            </a:r>
            <a:r>
              <a:rPr lang="uk-UA" sz="3200" dirty="0"/>
              <a:t>порядку, то отримаємо </a:t>
            </a:r>
            <a:r>
              <a:rPr lang="uk-UA" sz="3200" b="1" dirty="0" err="1"/>
              <a:t>ранжований</a:t>
            </a:r>
            <a:r>
              <a:rPr lang="uk-UA" sz="3200" b="1" dirty="0"/>
              <a:t> ряд</a:t>
            </a:r>
            <a:r>
              <a:rPr lang="uk-UA" sz="3200" dirty="0"/>
              <a:t>. </a:t>
            </a:r>
            <a:endParaRPr lang="uk-UA" sz="3200" dirty="0" smtClean="0"/>
          </a:p>
          <a:p>
            <a:pPr algn="just"/>
            <a:r>
              <a:rPr lang="uk-UA" sz="3200" dirty="0" smtClean="0"/>
              <a:t>Числа</a:t>
            </a:r>
            <a:r>
              <a:rPr lang="uk-UA" sz="3200" dirty="0"/>
              <a:t>, які показують, скільки разів (як часто) зустрічаються окремі значення варіант, називаються </a:t>
            </a:r>
            <a:r>
              <a:rPr lang="uk-UA" sz="3200" b="1" dirty="0"/>
              <a:t>частотами</a:t>
            </a:r>
            <a:r>
              <a:rPr lang="uk-UA" sz="3200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4488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>
                <a:solidFill>
                  <a:schemeClr val="tx1"/>
                </a:solidFill>
              </a:rPr>
              <a:t>Позначимо частоту і-ї варіанти Х</a:t>
            </a:r>
            <a:r>
              <a:rPr lang="uk-UA" sz="3600" baseline="-25000" dirty="0">
                <a:solidFill>
                  <a:schemeClr val="tx1"/>
                </a:solidFill>
              </a:rPr>
              <a:t>і</a:t>
            </a:r>
            <a:r>
              <a:rPr lang="uk-UA" sz="3600" dirty="0">
                <a:solidFill>
                  <a:schemeClr val="tx1"/>
                </a:solidFill>
              </a:rPr>
              <a:t> через </a:t>
            </a:r>
            <a:r>
              <a:rPr lang="uk-UA" sz="3600" dirty="0" err="1">
                <a:solidFill>
                  <a:schemeClr val="tx1"/>
                </a:solidFill>
              </a:rPr>
              <a:t>n</a:t>
            </a:r>
            <a:r>
              <a:rPr lang="uk-UA" sz="3600" baseline="-25000" dirty="0" err="1">
                <a:solidFill>
                  <a:schemeClr val="tx1"/>
                </a:solidFill>
              </a:rPr>
              <a:t>i</a:t>
            </a:r>
            <a:r>
              <a:rPr lang="uk-UA" sz="3600" dirty="0">
                <a:solidFill>
                  <a:schemeClr val="tx1"/>
                </a:solidFill>
              </a:rPr>
              <a:t>, тоді </a:t>
            </a:r>
            <a:r>
              <a:rPr lang="uk-UA" sz="3600" dirty="0" err="1">
                <a:solidFill>
                  <a:schemeClr val="tx1"/>
                </a:solidFill>
              </a:rPr>
              <a:t>ранжований</a:t>
            </a:r>
            <a:r>
              <a:rPr lang="uk-UA" sz="3600" dirty="0">
                <a:solidFill>
                  <a:schemeClr val="tx1"/>
                </a:solidFill>
              </a:rPr>
              <a:t> дискретний варіаційний ряд запишеться у вигляді</a:t>
            </a:r>
            <a:r>
              <a:rPr lang="uk-UA" sz="3600" dirty="0" smtClean="0">
                <a:solidFill>
                  <a:schemeClr val="tx1"/>
                </a:solidFill>
              </a:rPr>
              <a:t>: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32226"/>
              </p:ext>
            </p:extLst>
          </p:nvPr>
        </p:nvGraphicFramePr>
        <p:xfrm>
          <a:off x="1819097" y="2143761"/>
          <a:ext cx="9027625" cy="3478279"/>
        </p:xfrm>
        <a:graphic>
          <a:graphicData uri="http://schemas.openxmlformats.org/drawingml/2006/table">
            <a:tbl>
              <a:tblPr firstRow="1" firstCol="1" bandRow="1"/>
              <a:tblGrid>
                <a:gridCol w="1213987">
                  <a:extLst>
                    <a:ext uri="{9D8B030D-6E8A-4147-A177-3AD203B41FA5}">
                      <a16:colId xmlns:a16="http://schemas.microsoft.com/office/drawing/2014/main" val="3659447708"/>
                    </a:ext>
                  </a:extLst>
                </a:gridCol>
                <a:gridCol w="1302618">
                  <a:extLst>
                    <a:ext uri="{9D8B030D-6E8A-4147-A177-3AD203B41FA5}">
                      <a16:colId xmlns:a16="http://schemas.microsoft.com/office/drawing/2014/main" val="2277584900"/>
                    </a:ext>
                  </a:extLst>
                </a:gridCol>
                <a:gridCol w="1608855">
                  <a:extLst>
                    <a:ext uri="{9D8B030D-6E8A-4147-A177-3AD203B41FA5}">
                      <a16:colId xmlns:a16="http://schemas.microsoft.com/office/drawing/2014/main" val="1148901114"/>
                    </a:ext>
                  </a:extLst>
                </a:gridCol>
                <a:gridCol w="1605620">
                  <a:extLst>
                    <a:ext uri="{9D8B030D-6E8A-4147-A177-3AD203B41FA5}">
                      <a16:colId xmlns:a16="http://schemas.microsoft.com/office/drawing/2014/main" val="3760298361"/>
                    </a:ext>
                  </a:extLst>
                </a:gridCol>
                <a:gridCol w="1560067">
                  <a:extLst>
                    <a:ext uri="{9D8B030D-6E8A-4147-A177-3AD203B41FA5}">
                      <a16:colId xmlns:a16="http://schemas.microsoft.com/office/drawing/2014/main" val="1644185011"/>
                    </a:ext>
                  </a:extLst>
                </a:gridCol>
                <a:gridCol w="1736478">
                  <a:extLst>
                    <a:ext uri="{9D8B030D-6E8A-4147-A177-3AD203B41FA5}">
                      <a16:colId xmlns:a16="http://schemas.microsoft.com/office/drawing/2014/main" val="174212979"/>
                    </a:ext>
                  </a:extLst>
                </a:gridCol>
              </a:tblGrid>
              <a:tr h="72108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effectLst/>
                        </a:rPr>
                        <a:t>Варіаційний ряд у загальному вигляді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effectLst/>
                        </a:rPr>
                        <a:t>Варіаційний ряд для прикладу 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979994"/>
                  </a:ext>
                </a:extLst>
              </a:tr>
              <a:tr h="752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Номер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варіанти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Значення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варіанти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Частота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варіанти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Номер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варіанти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Значення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варіанти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Частота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варіанти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 anchor="ctr"/>
                </a:tc>
                <a:extLst>
                  <a:ext uri="{0D108BD9-81ED-4DB2-BD59-A6C34878D82A}">
                    <a16:rowId xmlns:a16="http://schemas.microsoft.com/office/drawing/2014/main" val="1480311391"/>
                  </a:ext>
                </a:extLst>
              </a:tr>
              <a:tr h="2005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Х</a:t>
                      </a:r>
                      <a:r>
                        <a:rPr lang="uk-UA" sz="18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Х</a:t>
                      </a:r>
                      <a:r>
                        <a:rPr lang="uk-UA" sz="18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solidFill>
                            <a:schemeClr val="tx1"/>
                          </a:solidFill>
                          <a:effectLst/>
                        </a:rPr>
                        <a:t>Х</a:t>
                      </a:r>
                      <a:r>
                        <a:rPr lang="uk-UA" sz="1800" baseline="-25000" dirty="0" err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uk-UA" sz="18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uk-UA" sz="18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uk-UA" sz="1800" baseline="-25000" dirty="0" err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extLst>
                  <a:ext uri="{0D108BD9-81ED-4DB2-BD59-A6C34878D82A}">
                    <a16:rowId xmlns:a16="http://schemas.microsoft.com/office/drawing/2014/main" val="1418706228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B761-0CA6-41F0-BDA3-05A37710B83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77170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154</TotalTime>
  <Words>1983</Words>
  <Application>Microsoft Office PowerPoint</Application>
  <PresentationFormat>Широкоэкранный</PresentationFormat>
  <Paragraphs>368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Calibri</vt:lpstr>
      <vt:lpstr>Calibri Light</vt:lpstr>
      <vt:lpstr>Cambria Math</vt:lpstr>
      <vt:lpstr>Symbol</vt:lpstr>
      <vt:lpstr>Times New Roman</vt:lpstr>
      <vt:lpstr>Wingdings</vt:lpstr>
      <vt:lpstr>Ретро</vt:lpstr>
      <vt:lpstr>ВАРІАЦІЙНИЙ АНАЛІЗ</vt:lpstr>
      <vt:lpstr>План</vt:lpstr>
      <vt:lpstr>Варіаційною статистикою називають обчислення числових та функціональних характеристик емпіричного розподілу  </vt:lpstr>
      <vt:lpstr>Дискретним або перервним варіаційним рядом називаються розташовані в порядку зростання варіанти  x1, x2, … , xk які являють собою окремі ізольовані одне від іншого значення варійованої ознаки x  </vt:lpstr>
      <vt:lpstr>Інтервальний варіаційний ряд</vt:lpstr>
      <vt:lpstr>Презентация PowerPoint</vt:lpstr>
      <vt:lpstr>Маємо варіаційний ряд: Х1, Х2, Х3, …, Хk</vt:lpstr>
      <vt:lpstr>Приклад 1</vt:lpstr>
      <vt:lpstr>Позначимо частоту і-ї варіанти Хі через ni, тоді ранжований дискретний варіаційний ряд запишеться у вигляді:</vt:lpstr>
      <vt:lpstr>Розподіл частот і табулювання даних</vt:lpstr>
      <vt:lpstr>Презентация PowerPoint</vt:lpstr>
      <vt:lpstr>Презентация PowerPoint</vt:lpstr>
      <vt:lpstr>Приклад</vt:lpstr>
      <vt:lpstr>Презентация PowerPoint</vt:lpstr>
      <vt:lpstr>Способи формування статистичного розподілу </vt:lpstr>
      <vt:lpstr>Приклад</vt:lpstr>
      <vt:lpstr>Задамо статистичний розподіл вибірки у вигляді частот і відносних частот:</vt:lpstr>
      <vt:lpstr>Табулювання даних для інтервального розподілу</vt:lpstr>
      <vt:lpstr>Табулювання даних для інтервального розподілу</vt:lpstr>
      <vt:lpstr>Табулювання даних для інтервального розподілу</vt:lpstr>
      <vt:lpstr>Табулювання даних для інтервального розподілу</vt:lpstr>
      <vt:lpstr>Табулювання даних для інтервального розподілу</vt:lpstr>
      <vt:lpstr>Приклад</vt:lpstr>
      <vt:lpstr>Розв’язання</vt:lpstr>
      <vt:lpstr>Розв’язання</vt:lpstr>
      <vt:lpstr>Розв’язання</vt:lpstr>
      <vt:lpstr>Презентация PowerPoint</vt:lpstr>
      <vt:lpstr>Розв’язання</vt:lpstr>
      <vt:lpstr>Графічне представлення емпіричних даних</vt:lpstr>
      <vt:lpstr>Приклад</vt:lpstr>
      <vt:lpstr>Побудуємо точки з координатами: (1; 3), (2; 2), (3; 2), (4; 1), (5; 2), (6; 2), (7; 1) і з'єднаємо їх відрізками</vt:lpstr>
      <vt:lpstr>Графічне представлення емпіричних даних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ВАРІАЦІЙНИЙ АНАЛІЗ</dc:title>
  <dc:creator>Пользователь</dc:creator>
  <cp:lastModifiedBy>Пользователь</cp:lastModifiedBy>
  <cp:revision>47</cp:revision>
  <dcterms:created xsi:type="dcterms:W3CDTF">2020-02-12T20:42:15Z</dcterms:created>
  <dcterms:modified xsi:type="dcterms:W3CDTF">2020-02-13T20:34:09Z</dcterms:modified>
</cp:coreProperties>
</file>