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6" r:id="rId5"/>
    <p:sldId id="262" r:id="rId6"/>
    <p:sldId id="323" r:id="rId7"/>
    <p:sldId id="326" r:id="rId8"/>
    <p:sldId id="324" r:id="rId9"/>
    <p:sldId id="325" r:id="rId10"/>
    <p:sldId id="327" r:id="rId11"/>
    <p:sldId id="263" r:id="rId12"/>
    <p:sldId id="328" r:id="rId13"/>
    <p:sldId id="329" r:id="rId14"/>
    <p:sldId id="264" r:id="rId15"/>
    <p:sldId id="265" r:id="rId16"/>
    <p:sldId id="32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60649"/>
            <a:ext cx="8204448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ahnschrift SemiBold" pitchFamily="34" charset="0"/>
                <a:ea typeface="+mj-ea"/>
                <a:cs typeface="+mj-cs"/>
              </a:rPr>
              <a:t>ACADEMIC WRITING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47311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916832"/>
            <a:ext cx="5256584" cy="369681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С</a:t>
            </a:r>
            <a:r>
              <a:rPr lang="en-GB" sz="4000" dirty="0" err="1" smtClean="0">
                <a:solidFill>
                  <a:srgbClr val="C00000"/>
                </a:solidFill>
                <a:latin typeface="Arial Black" pitchFamily="34" charset="0"/>
              </a:rPr>
              <a:t>ritical</a:t>
            </a:r>
            <a:r>
              <a:rPr lang="en-GB" sz="4000" dirty="0" smtClean="0">
                <a:solidFill>
                  <a:srgbClr val="C00000"/>
                </a:solidFill>
                <a:latin typeface="Arial Black" pitchFamily="34" charset="0"/>
              </a:rPr>
              <a:t> thinking.</a:t>
            </a:r>
          </a:p>
          <a:p>
            <a:r>
              <a:rPr lang="en-GB" sz="4000" dirty="0" smtClean="0">
                <a:solidFill>
                  <a:srgbClr val="C00000"/>
                </a:solidFill>
                <a:latin typeface="Arial Black" pitchFamily="34" charset="0"/>
              </a:rPr>
              <a:t> Evaluating the sources.</a:t>
            </a:r>
          </a:p>
          <a:p>
            <a:endParaRPr lang="en-GB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en-GB" dirty="0" smtClean="0"/>
          </a:p>
          <a:p>
            <a:pPr algn="r"/>
            <a:r>
              <a:rPr lang="en-GB" dirty="0" smtClean="0">
                <a:solidFill>
                  <a:srgbClr val="002060"/>
                </a:solidFill>
              </a:rPr>
              <a:t> </a:t>
            </a:r>
            <a:endParaRPr lang="en-GB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Practice. Evaluating the sources 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handout 3 (.</a:t>
            </a:r>
            <a:r>
              <a:rPr lang="en-GB" dirty="0" err="1" smtClean="0"/>
              <a:t>pdf</a:t>
            </a:r>
            <a:r>
              <a:rPr lang="en-GB" dirty="0" smtClean="0"/>
              <a:t> file)  –task 1 exercises 1-3.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  <a:latin typeface="Bahnschrift SemiBold" pitchFamily="34" charset="0"/>
              </a:rPr>
              <a:t>Answer key</a:t>
            </a:r>
            <a:endParaRPr lang="en-GB" sz="32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1   B  academic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2  A  academic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3  C  popular academic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4  F  popular academic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5  D  non-academic*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GB" sz="6200" dirty="0" smtClean="0">
                <a:latin typeface="Times New Roman" pitchFamily="18" charset="0"/>
                <a:cs typeface="Times New Roman" pitchFamily="18" charset="0"/>
              </a:rPr>
              <a:t>6  E  academic (but informal)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Practice. Summarising the sources 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Handout class 2 task VIII, IX +Home task section (tasks 1-10)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Answers. Tasks 7-10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030019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7)1 attribute 2 better 3 information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8) 1 documented, attributed, unsupported, unfounded 2 reality, interpretation, speculation, guesswork 3 transcribe, report, interpret, comment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9) 1 Words related to facts: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facts, information, sources, records, interview 2 Words related to activities around facts: corroboration, attribution / attributed, report, double-checked, transcribed, confirmation, investigate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10) These words are essentially evaluative words related to facts and doing things with facts. Further examples from the texts could include: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documented proof, better, trustworthy, needed, of course, credibility. 	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Practice. Recognizing narrative in source texts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dirty="0" smtClean="0"/>
              <a:t>Class handout 3 (.</a:t>
            </a:r>
            <a:r>
              <a:rPr lang="en-GB" dirty="0" err="1" smtClean="0"/>
              <a:t>pdf</a:t>
            </a:r>
            <a:r>
              <a:rPr lang="en-GB" dirty="0" smtClean="0"/>
              <a:t> file)  –task 2 exercises  1-5.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Practice. Identifying writing styles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Class handout 3 (.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file)  –task 3 exercise 1.</a:t>
            </a:r>
          </a:p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task 4 exercise 1-2</a:t>
            </a:r>
          </a:p>
          <a:p>
            <a:pPr>
              <a:buNone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Home Assignment 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Class handout 3 (.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file)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task 5 exercises 1-3;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Class handout 4 (.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file) tasks 1-5 (all exercises in tasks)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2 </a:t>
            </a:r>
            <a:r>
              <a:rPr lang="en-GB" dirty="0" smtClean="0"/>
              <a:t>(</a:t>
            </a:r>
            <a:r>
              <a:rPr lang="en-GB" dirty="0" err="1" smtClean="0"/>
              <a:t>Moodle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Bahnschrift SemiBold" pitchFamily="34" charset="0"/>
              </a:rPr>
              <a:t>Module 2 </a:t>
            </a:r>
            <a:r>
              <a:rPr lang="en-GB" sz="2400" dirty="0" smtClean="0">
                <a:solidFill>
                  <a:srgbClr val="002060"/>
                </a:solidFill>
                <a:latin typeface="Bahnschrift SemiBold" pitchFamily="34" charset="0"/>
              </a:rPr>
              <a:t>Classes </a:t>
            </a:r>
            <a:r>
              <a:rPr lang="en-GB" sz="2400" dirty="0" smtClean="0">
                <a:solidFill>
                  <a:srgbClr val="002060"/>
                </a:solidFill>
                <a:latin typeface="Bahnschrift SemiBold" pitchFamily="34" charset="0"/>
              </a:rPr>
              <a:t>(</a:t>
            </a:r>
            <a:r>
              <a:rPr lang="en-GB" sz="2400" dirty="0" smtClean="0">
                <a:solidFill>
                  <a:srgbClr val="002060"/>
                </a:solidFill>
                <a:latin typeface="Bahnschrift SemiBold" pitchFamily="34" charset="0"/>
              </a:rPr>
              <a:t>3-4) </a:t>
            </a:r>
            <a:r>
              <a:rPr lang="en-GB" sz="2400" dirty="0" smtClean="0">
                <a:solidFill>
                  <a:srgbClr val="C00000"/>
                </a:solidFill>
                <a:latin typeface="Bahnschrift SemiBold" pitchFamily="34" charset="0"/>
              </a:rPr>
              <a:t>Academic reading and critical thinking</a:t>
            </a:r>
            <a:endParaRPr lang="en-GB" sz="2400" dirty="0"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361950" algn="just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Students are expected to adopt a critical approach to sources.</a:t>
            </a:r>
          </a:p>
          <a:p>
            <a:pPr marL="0" indent="361950" algn="just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This unit: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focuses on evaluating different types of sources;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explores levels of formality and marked language;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explores and practises critical analysis of texts;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develops note-taking and paraphrasing methods;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introduces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writing critical response to a text.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The Nature of Writing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Writing is a complex process that requires a number of various skills.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Approaches to writing: writing as a process vs. writing as a product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Questions: </a:t>
            </a:r>
            <a:r>
              <a:rPr lang="en-GB" dirty="0" err="1" smtClean="0"/>
              <a:t>Yakhontova</a:t>
            </a:r>
            <a:r>
              <a:rPr lang="en-GB" dirty="0" smtClean="0"/>
              <a:t>. Academic Writing   Task  4 pages 18-20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Writing: key advice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i="1" dirty="0" smtClean="0"/>
              <a:t>	Discuss your writing advice preferences with a partner/a small group and support them with appropriate arguments. </a:t>
            </a:r>
          </a:p>
          <a:p>
            <a:pPr>
              <a:buNone/>
            </a:pPr>
            <a:r>
              <a:rPr lang="en-GB" dirty="0" err="1" smtClean="0"/>
              <a:t>Yakhontova</a:t>
            </a:r>
            <a:r>
              <a:rPr lang="en-GB" dirty="0" smtClean="0"/>
              <a:t>. Academic Writing    Task 5 page 20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Bahnschrift SemiBold" pitchFamily="34" charset="0"/>
              </a:rPr>
              <a:t>Cultural Differences in Writing</a:t>
            </a:r>
            <a:br>
              <a:rPr lang="en-GB" sz="3200" b="1" dirty="0" smtClean="0">
                <a:solidFill>
                  <a:srgbClr val="C00000"/>
                </a:solidFill>
                <a:latin typeface="Bahnschrift SemiBold" pitchFamily="34" charset="0"/>
              </a:rPr>
            </a:br>
            <a:endParaRPr lang="en-GB" sz="3200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dirty="0" err="1" smtClean="0"/>
              <a:t>Yakhontova</a:t>
            </a:r>
            <a:r>
              <a:rPr lang="en-GB" dirty="0" smtClean="0"/>
              <a:t>. Academic Writing    Task 6-7 pages 21-22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Answer key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Task 6 Features 2 , 4 , 5 , 6 , and 10 are generally considered to be rather typical of Anglo-</a:t>
            </a:r>
          </a:p>
          <a:p>
            <a:pPr indent="190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American research texts (although this does not mean that features 1 , 3 , 7 , 8,and 9 never occur in them).</a:t>
            </a:r>
          </a:p>
          <a:p>
            <a:pPr indent="1905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Task 7 According to statistical data obtained in one research, the types of the titles in 2 , 3 , and 6 are frequently used by English authors, while the title structures listed under 1, 4, and 5 are much more favoured by Ukrainian writers.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Evaluating</a:t>
            </a:r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 </a:t>
            </a:r>
            <a:r>
              <a:rPr lang="en-GB" sz="3600" dirty="0" smtClean="0">
                <a:solidFill>
                  <a:srgbClr val="C00000"/>
                </a:solidFill>
                <a:latin typeface="Bahnschrift SemiBold" pitchFamily="34" charset="0"/>
              </a:rPr>
              <a:t>the sources </a:t>
            </a:r>
            <a:endParaRPr lang="en-GB" sz="3600" dirty="0"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Different types of sources and how reliable they are: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academic textbooks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=reliable (have been carefully checked);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journal article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s=reliable (peer-reviewed);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popular academic texts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for a non-expert audience =may provide background reading, but may not be appropriate to cite as evidence;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non-academic sources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(e.g. journalistic texts) =relevant to cite a recent example;</a:t>
            </a:r>
          </a:p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academic blogs/online forums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=useful for keeping up-to date, links to journal articles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  <a:latin typeface="Bahnschrift SemiBold" pitchFamily="34" charset="0"/>
              </a:rPr>
              <a:t>Evaluating your sources </a:t>
            </a:r>
            <a:endParaRPr lang="en-GB" dirty="0">
              <a:solidFill>
                <a:srgbClr val="C00000"/>
              </a:solidFill>
              <a:latin typeface="Bahnschrift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1) </a:t>
            </a:r>
            <a:r>
              <a:rPr lang="uk-UA" dirty="0" smtClean="0"/>
              <a:t>В мережі Інтернет та н</a:t>
            </a:r>
            <a:r>
              <a:rPr lang="ru-RU" dirty="0" smtClean="0"/>
              <a:t>а </a:t>
            </a:r>
            <a:r>
              <a:rPr lang="uk-UA" dirty="0" smtClean="0"/>
              <a:t>сайтах </a:t>
            </a:r>
            <a:r>
              <a:rPr lang="uk-UA" dirty="0"/>
              <a:t>міжнародних наукових журналів або </a:t>
            </a:r>
            <a:r>
              <a:rPr lang="uk-UA" dirty="0" err="1"/>
              <a:t>наукометричних</a:t>
            </a:r>
            <a:r>
              <a:rPr lang="uk-UA" dirty="0"/>
              <a:t> баз SCOPUS чи </a:t>
            </a:r>
            <a:r>
              <a:rPr lang="uk-UA" dirty="0" err="1"/>
              <a:t>Web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Science</a:t>
            </a:r>
            <a:r>
              <a:rPr lang="uk-UA" dirty="0"/>
              <a:t> знайдіть </a:t>
            </a:r>
            <a:r>
              <a:rPr lang="en-GB" dirty="0" smtClean="0"/>
              <a:t>3</a:t>
            </a:r>
            <a:r>
              <a:rPr lang="uk-UA" dirty="0" smtClean="0"/>
              <a:t> </a:t>
            </a:r>
            <a:r>
              <a:rPr lang="uk-UA" dirty="0"/>
              <a:t>статті за тематикою свого магістерського дослідження. </a:t>
            </a:r>
            <a:endParaRPr lang="uk-UA" dirty="0" smtClean="0"/>
          </a:p>
          <a:p>
            <a:pPr>
              <a:buNone/>
            </a:pPr>
            <a:r>
              <a:rPr lang="en-GB" b="1" dirty="0" smtClean="0"/>
              <a:t>	Use the table </a:t>
            </a:r>
            <a:r>
              <a:rPr lang="uk-UA" dirty="0" smtClean="0"/>
              <a:t>(</a:t>
            </a:r>
            <a:r>
              <a:rPr lang="en-GB" dirty="0" smtClean="0"/>
              <a:t>next slide) to comment on the suitability and relevance of the selected source</a:t>
            </a:r>
            <a:endParaRPr lang="uk-UA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488832" cy="55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551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Module 2 Classes (3-4) Academic reading and critical thinking</vt:lpstr>
      <vt:lpstr>The Nature of Writing</vt:lpstr>
      <vt:lpstr>Writing: key advice</vt:lpstr>
      <vt:lpstr>Cultural Differences in Writing </vt:lpstr>
      <vt:lpstr>Answer key</vt:lpstr>
      <vt:lpstr>Evaluating the sources </vt:lpstr>
      <vt:lpstr>Evaluating your sources </vt:lpstr>
      <vt:lpstr>Слайд 9</vt:lpstr>
      <vt:lpstr>Practice. Evaluating the sources </vt:lpstr>
      <vt:lpstr>Answer key</vt:lpstr>
      <vt:lpstr>Practice. Summarising the sources </vt:lpstr>
      <vt:lpstr>Answers. Tasks 7-10</vt:lpstr>
      <vt:lpstr>Practice. Recognizing narrative in source texts</vt:lpstr>
      <vt:lpstr>Practice. Identifying writing styles</vt:lpstr>
      <vt:lpstr>Home Assignment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Anastasiia</dc:creator>
  <cp:lastModifiedBy>Reviewer </cp:lastModifiedBy>
  <cp:revision>49</cp:revision>
  <dcterms:created xsi:type="dcterms:W3CDTF">2020-09-13T07:16:52Z</dcterms:created>
  <dcterms:modified xsi:type="dcterms:W3CDTF">2021-02-14T17:09:01Z</dcterms:modified>
</cp:coreProperties>
</file>