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4" r:id="rId2"/>
  </p:sldMasterIdLst>
  <p:notesMasterIdLst>
    <p:notesMasterId r:id="rId51"/>
  </p:notesMasterIdLst>
  <p:sldIdLst>
    <p:sldId id="318" r:id="rId3"/>
    <p:sldId id="256" r:id="rId4"/>
    <p:sldId id="257" r:id="rId5"/>
    <p:sldId id="258" r:id="rId6"/>
    <p:sldId id="259" r:id="rId7"/>
    <p:sldId id="261" r:id="rId8"/>
    <p:sldId id="262" r:id="rId9"/>
    <p:sldId id="264" r:id="rId10"/>
    <p:sldId id="265" r:id="rId11"/>
    <p:sldId id="267" r:id="rId12"/>
    <p:sldId id="270" r:id="rId13"/>
    <p:sldId id="271" r:id="rId14"/>
    <p:sldId id="272" r:id="rId15"/>
    <p:sldId id="273" r:id="rId16"/>
    <p:sldId id="277" r:id="rId17"/>
    <p:sldId id="278" r:id="rId18"/>
    <p:sldId id="280" r:id="rId19"/>
    <p:sldId id="282" r:id="rId20"/>
    <p:sldId id="283" r:id="rId21"/>
    <p:sldId id="319" r:id="rId22"/>
    <p:sldId id="320" r:id="rId23"/>
    <p:sldId id="287" r:id="rId24"/>
    <p:sldId id="288" r:id="rId25"/>
    <p:sldId id="289" r:id="rId26"/>
    <p:sldId id="293" r:id="rId27"/>
    <p:sldId id="294" r:id="rId28"/>
    <p:sldId id="295" r:id="rId29"/>
    <p:sldId id="296" r:id="rId30"/>
    <p:sldId id="297" r:id="rId31"/>
    <p:sldId id="298" r:id="rId32"/>
    <p:sldId id="299" r:id="rId33"/>
    <p:sldId id="300" r:id="rId34"/>
    <p:sldId id="301" r:id="rId35"/>
    <p:sldId id="321" r:id="rId36"/>
    <p:sldId id="303" r:id="rId37"/>
    <p:sldId id="304" r:id="rId38"/>
    <p:sldId id="306" r:id="rId39"/>
    <p:sldId id="307" r:id="rId40"/>
    <p:sldId id="308" r:id="rId41"/>
    <p:sldId id="309" r:id="rId42"/>
    <p:sldId id="310" r:id="rId43"/>
    <p:sldId id="311" r:id="rId44"/>
    <p:sldId id="312" r:id="rId45"/>
    <p:sldId id="313" r:id="rId46"/>
    <p:sldId id="314" r:id="rId47"/>
    <p:sldId id="315" r:id="rId48"/>
    <p:sldId id="316" r:id="rId49"/>
    <p:sldId id="322" r:id="rId5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6FA5BF-952B-48BB-92A2-CE64E1969A7F}" type="datetimeFigureOut">
              <a:rPr lang="ru-RU"/>
              <a:pPr>
                <a:defRPr/>
              </a:pPr>
              <a:t>03.03.2023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6DE5BFE-9453-4AA1-98FC-E01A58B8198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57;ga7fa4d0de6_0_1: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40962" name="Google Shape;58;ga7fa4d0de6_0_1:notes"/>
          <p:cNvSpPr txBox="1">
            <a:spLocks noGrp="1"/>
          </p:cNvSpPr>
          <p:nvPr>
            <p:ph type="body" idx="1"/>
          </p:nvPr>
        </p:nvSpPr>
        <p:spPr bwMode="auto">
          <a:xfrm>
            <a:off x="685800" y="4343400"/>
            <a:ext cx="5486400" cy="4114800"/>
          </a:xfrm>
          <a:noFill/>
        </p:spPr>
        <p:txBody>
          <a:bodyPr lIns="91425" tIns="91425" rIns="91425" bIns="91425"/>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65;ga7fa4d0de6_0_6: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43010" name="Google Shape;66;ga7fa4d0de6_0_6:notes"/>
          <p:cNvSpPr txBox="1">
            <a:spLocks noGrp="1"/>
          </p:cNvSpPr>
          <p:nvPr>
            <p:ph type="body" idx="1"/>
          </p:nvPr>
        </p:nvSpPr>
        <p:spPr bwMode="auto">
          <a:xfrm>
            <a:off x="685800" y="4343400"/>
            <a:ext cx="5486400" cy="4114800"/>
          </a:xfrm>
          <a:noFill/>
        </p:spPr>
        <p:txBody>
          <a:bodyPr lIns="91425" tIns="91425" rIns="91425" bIns="91425"/>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83;ga7fa4d0de6_0_16: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47106" name="Google Shape;84;ga7fa4d0de6_0_16:notes"/>
          <p:cNvSpPr txBox="1">
            <a:spLocks noGrp="1"/>
          </p:cNvSpPr>
          <p:nvPr>
            <p:ph type="body" idx="1"/>
          </p:nvPr>
        </p:nvSpPr>
        <p:spPr bwMode="auto">
          <a:xfrm>
            <a:off x="685800" y="4343400"/>
            <a:ext cx="5486400" cy="4114800"/>
          </a:xfrm>
          <a:noFill/>
        </p:spPr>
        <p:txBody>
          <a:bodyPr lIns="91425" tIns="91425" rIns="91425" bIns="91425"/>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89;ga7fa4d0de6_0_21: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49154" name="Google Shape;90;ga7fa4d0de6_0_21:notes"/>
          <p:cNvSpPr txBox="1">
            <a:spLocks noGrp="1"/>
          </p:cNvSpPr>
          <p:nvPr>
            <p:ph type="body" idx="1"/>
          </p:nvPr>
        </p:nvSpPr>
        <p:spPr bwMode="auto">
          <a:xfrm>
            <a:off x="685800" y="4343400"/>
            <a:ext cx="5486400" cy="4114800"/>
          </a:xfrm>
          <a:noFill/>
        </p:spPr>
        <p:txBody>
          <a:bodyPr lIns="91425" tIns="91425" rIns="91425" bIns="91425"/>
          <a:lstStyle/>
          <a:p>
            <a:pPr>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95;ga7fa4d0de6_0_26: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51202" name="Google Shape;96;ga7fa4d0de6_0_26:notes"/>
          <p:cNvSpPr txBox="1">
            <a:spLocks noGrp="1"/>
          </p:cNvSpPr>
          <p:nvPr>
            <p:ph type="body" idx="1"/>
          </p:nvPr>
        </p:nvSpPr>
        <p:spPr bwMode="auto">
          <a:xfrm>
            <a:off x="685800" y="4343400"/>
            <a:ext cx="5486400" cy="4114800"/>
          </a:xfrm>
          <a:noFill/>
        </p:spPr>
        <p:txBody>
          <a:bodyPr lIns="91425" tIns="91425" rIns="91425" bIns="91425"/>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0354" name="Group 2"/>
          <p:cNvGrpSpPr>
            <a:grpSpLocks/>
          </p:cNvGrpSpPr>
          <p:nvPr/>
        </p:nvGrpSpPr>
        <p:grpSpPr bwMode="auto">
          <a:xfrm>
            <a:off x="0" y="0"/>
            <a:ext cx="12198350" cy="6851650"/>
            <a:chOff x="1" y="0"/>
            <a:chExt cx="5763" cy="4316"/>
          </a:xfrm>
        </p:grpSpPr>
        <p:sp>
          <p:nvSpPr>
            <p:cNvPr id="1003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003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003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100358" name="Group 6"/>
            <p:cNvGrpSpPr>
              <a:grpSpLocks/>
            </p:cNvGrpSpPr>
            <p:nvPr/>
          </p:nvGrpSpPr>
          <p:grpSpPr bwMode="auto">
            <a:xfrm>
              <a:off x="288" y="0"/>
              <a:ext cx="5098" cy="4316"/>
              <a:chOff x="288" y="0"/>
              <a:chExt cx="5098" cy="4316"/>
            </a:xfrm>
          </p:grpSpPr>
          <p:sp>
            <p:nvSpPr>
              <p:cNvPr id="1003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1003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1003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003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1003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0037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10037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1003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10037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10037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10038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10038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10038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100383" name="Group 31"/>
            <p:cNvGrpSpPr>
              <a:grpSpLocks/>
            </p:cNvGrpSpPr>
            <p:nvPr/>
          </p:nvGrpSpPr>
          <p:grpSpPr bwMode="auto">
            <a:xfrm>
              <a:off x="1" y="392"/>
              <a:ext cx="5758" cy="1571"/>
              <a:chOff x="1" y="392"/>
              <a:chExt cx="5758" cy="1571"/>
            </a:xfrm>
          </p:grpSpPr>
          <p:sp>
            <p:nvSpPr>
              <p:cNvPr id="1003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1003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1003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1003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1003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10038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10039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100391" name="Rectangle 39"/>
          <p:cNvSpPr>
            <a:spLocks noGrp="1" noChangeArrowheads="1"/>
          </p:cNvSpPr>
          <p:nvPr>
            <p:ph type="ctrTitle" sz="quarter"/>
          </p:nvPr>
        </p:nvSpPr>
        <p:spPr>
          <a:xfrm>
            <a:off x="914400" y="1692275"/>
            <a:ext cx="10363200" cy="1736725"/>
          </a:xfrm>
        </p:spPr>
        <p:txBody>
          <a:bodyPr anchor="b"/>
          <a:lstStyle>
            <a:lvl1pPr>
              <a:defRPr sz="5400"/>
            </a:lvl1pPr>
          </a:lstStyle>
          <a:p>
            <a:r>
              <a:rPr lang="ru-RU"/>
              <a:t>Образец заголовка</a:t>
            </a:r>
          </a:p>
        </p:txBody>
      </p:sp>
      <p:sp>
        <p:nvSpPr>
          <p:cNvPr id="100392"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ru-RU"/>
              <a:t>Образец подзаголовка</a:t>
            </a:r>
          </a:p>
        </p:txBody>
      </p:sp>
      <p:sp>
        <p:nvSpPr>
          <p:cNvPr id="100393" name="Rectangle 41"/>
          <p:cNvSpPr>
            <a:spLocks noGrp="1" noChangeArrowheads="1"/>
          </p:cNvSpPr>
          <p:nvPr>
            <p:ph type="dt" sz="quarter" idx="2"/>
          </p:nvPr>
        </p:nvSpPr>
        <p:spPr/>
        <p:txBody>
          <a:bodyPr/>
          <a:lstStyle>
            <a:lvl1pPr>
              <a:defRPr/>
            </a:lvl1pPr>
          </a:lstStyle>
          <a:p>
            <a:fld id="{515591F5-15B6-4760-8FF0-6632CE2AE1CC}" type="datetimeFigureOut">
              <a:rPr lang="ru-RU"/>
              <a:pPr/>
              <a:t>03.03.2023</a:t>
            </a:fld>
            <a:endParaRPr lang="ru-RU"/>
          </a:p>
        </p:txBody>
      </p:sp>
      <p:sp>
        <p:nvSpPr>
          <p:cNvPr id="100394" name="Rectangle 42"/>
          <p:cNvSpPr>
            <a:spLocks noGrp="1" noChangeArrowheads="1"/>
          </p:cNvSpPr>
          <p:nvPr>
            <p:ph type="ftr" sz="quarter" idx="3"/>
          </p:nvPr>
        </p:nvSpPr>
        <p:spPr/>
        <p:txBody>
          <a:bodyPr/>
          <a:lstStyle>
            <a:lvl1pPr>
              <a:defRPr/>
            </a:lvl1pPr>
          </a:lstStyle>
          <a:p>
            <a:endParaRPr lang="ru-RU"/>
          </a:p>
        </p:txBody>
      </p:sp>
      <p:sp>
        <p:nvSpPr>
          <p:cNvPr id="100395" name="Rectangle 43"/>
          <p:cNvSpPr>
            <a:spLocks noGrp="1" noChangeArrowheads="1"/>
          </p:cNvSpPr>
          <p:nvPr>
            <p:ph type="sldNum" sz="quarter" idx="4"/>
          </p:nvPr>
        </p:nvSpPr>
        <p:spPr/>
        <p:txBody>
          <a:bodyPr/>
          <a:lstStyle>
            <a:lvl1pPr>
              <a:defRPr/>
            </a:lvl1pPr>
          </a:lstStyle>
          <a:p>
            <a:fld id="{3BCF28EA-382C-4D5A-A9C3-4E5782ECF0A0}"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69898C8B-862E-49FE-8B80-CB4C5DA67DFE}" type="datetimeFigureOut">
              <a:rPr lang="ru-RU"/>
              <a:pPr/>
              <a:t>03.03.2023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50601A-9F86-41BA-9CE5-616376EF815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5853112"/>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609600" y="277813"/>
            <a:ext cx="8077200" cy="585311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FEE82993-752C-4B11-BB71-759CA4C9D81A}" type="datetimeFigureOut">
              <a:rPr lang="ru-RU"/>
              <a:pPr/>
              <a:t>03.03.2023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58DED7-9CBC-443D-80C4-447A7FDEAD45}"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7"/>
          <p:cNvPicPr>
            <a:picLocks noChangeAspect="1"/>
          </p:cNvPicPr>
          <p:nvPr/>
        </p:nvPicPr>
        <p:blipFill>
          <a:blip r:embed="rId2"/>
          <a:srcRect l="3644"/>
          <a:stretch>
            <a:fillRect/>
          </a:stretch>
        </p:blipFill>
        <p:spPr bwMode="auto">
          <a:xfrm>
            <a:off x="0" y="2670175"/>
            <a:ext cx="4035425" cy="4187825"/>
          </a:xfrm>
          <a:prstGeom prst="rect">
            <a:avLst/>
          </a:prstGeom>
          <a:noFill/>
          <a:ln w="9525">
            <a:noFill/>
            <a:miter lim="800000"/>
            <a:headEnd/>
            <a:tailEnd/>
          </a:ln>
        </p:spPr>
      </p:pic>
      <p:pic>
        <p:nvPicPr>
          <p:cNvPr id="6"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7"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9"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1"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TextBox 11"/>
          <p:cNvSpPr txBox="1"/>
          <p:nvPr/>
        </p:nvSpPr>
        <p:spPr>
          <a:xfrm>
            <a:off x="898525" y="971550"/>
            <a:ext cx="801688" cy="1970088"/>
          </a:xfrm>
          <a:prstGeom prst="rect">
            <a:avLst/>
          </a:prstGeom>
          <a:noFill/>
        </p:spPr>
        <p:txBody>
          <a:bodyPr>
            <a:spAutoFit/>
          </a:bodyPr>
          <a:lstStyle/>
          <a:p>
            <a:pPr algn="r" fontAlgn="auto">
              <a:spcBef>
                <a:spcPts val="0"/>
              </a:spcBef>
              <a:spcAft>
                <a:spcPts val="0"/>
              </a:spcAft>
              <a:defRPr/>
            </a:pPr>
            <a:r>
              <a:rPr lang="en-US" sz="12200" dirty="0">
                <a:solidFill>
                  <a:schemeClr val="accent1">
                    <a:lumMod val="60000"/>
                    <a:lumOff val="40000"/>
                  </a:schemeClr>
                </a:solidFill>
                <a:latin typeface="Arial"/>
                <a:ea typeface="+mj-ea"/>
                <a:cs typeface="+mj-cs"/>
              </a:rPr>
              <a:t>“</a:t>
            </a:r>
          </a:p>
        </p:txBody>
      </p:sp>
      <p:sp>
        <p:nvSpPr>
          <p:cNvPr id="13" name="TextBox 10"/>
          <p:cNvSpPr txBox="1"/>
          <p:nvPr/>
        </p:nvSpPr>
        <p:spPr>
          <a:xfrm>
            <a:off x="9329738" y="2613025"/>
            <a:ext cx="803275" cy="1970088"/>
          </a:xfrm>
          <a:prstGeom prst="rect">
            <a:avLst/>
          </a:prstGeom>
          <a:noFill/>
        </p:spPr>
        <p:txBody>
          <a:bodyPr>
            <a:spAutoFit/>
          </a:bodyPr>
          <a:lstStyle/>
          <a:p>
            <a:pPr algn="r" fontAlgn="auto">
              <a:spcBef>
                <a:spcPts val="0"/>
              </a:spcBef>
              <a:spcAft>
                <a:spcPts val="0"/>
              </a:spcAft>
              <a:defRPr/>
            </a:pPr>
            <a:r>
              <a:rPr lang="en-US" sz="12200" dirty="0">
                <a:solidFill>
                  <a:schemeClr val="accent1">
                    <a:lumMod val="60000"/>
                    <a:lumOff val="40000"/>
                  </a:schemeClr>
                </a:solidFill>
                <a:latin typeface="Arial"/>
                <a:ea typeface="+mj-ea"/>
                <a:cs typeface="+mj-cs"/>
              </a:rPr>
              <a:t>”</a:t>
            </a:r>
          </a:p>
        </p:txBody>
      </p:sp>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14"/>
          </p:nvPr>
        </p:nvSpPr>
        <p:spPr/>
        <p:txBody>
          <a:bodyPr/>
          <a:lstStyle>
            <a:lvl1pPr>
              <a:defRPr/>
            </a:lvl1pPr>
          </a:lstStyle>
          <a:p>
            <a:pPr>
              <a:defRPr/>
            </a:pPr>
            <a:fld id="{ECDB0C7C-44A9-4391-8229-9AA4D82A0F70}" type="datetimeFigureOut">
              <a:rPr lang="ru-RU"/>
              <a:pPr>
                <a:defRPr/>
              </a:pPr>
              <a:t>03.03.2023</a:t>
            </a:fld>
            <a:endParaRPr lang="ru-RU"/>
          </a:p>
        </p:txBody>
      </p:sp>
      <p:sp>
        <p:nvSpPr>
          <p:cNvPr id="16" name="Footer Placeholder 4"/>
          <p:cNvSpPr>
            <a:spLocks noGrp="1"/>
          </p:cNvSpPr>
          <p:nvPr>
            <p:ph type="ftr" sz="quarter" idx="15"/>
          </p:nvPr>
        </p:nvSpPr>
        <p:spPr/>
        <p:txBody>
          <a:bodyPr/>
          <a:lstStyle>
            <a:lvl1pPr>
              <a:defRPr/>
            </a:lvl1pPr>
          </a:lstStyle>
          <a:p>
            <a:pPr>
              <a:defRPr/>
            </a:pPr>
            <a:endParaRPr lang="ru-RU"/>
          </a:p>
        </p:txBody>
      </p:sp>
      <p:sp>
        <p:nvSpPr>
          <p:cNvPr id="17" name="Slide Number Placeholder 5"/>
          <p:cNvSpPr>
            <a:spLocks noGrp="1"/>
          </p:cNvSpPr>
          <p:nvPr>
            <p:ph type="sldNum" sz="quarter" idx="16"/>
          </p:nvPr>
        </p:nvSpPr>
        <p:spPr/>
        <p:txBody>
          <a:bodyPr/>
          <a:lstStyle>
            <a:lvl1pPr>
              <a:defRPr/>
            </a:lvl1pPr>
          </a:lstStyle>
          <a:p>
            <a:pPr>
              <a:defRPr/>
            </a:pPr>
            <a:fld id="{BA1057DD-17EC-4E38-8F7D-FE6EBBFA99C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9" name="Picture 7"/>
          <p:cNvPicPr>
            <a:picLocks noChangeAspect="1"/>
          </p:cNvPicPr>
          <p:nvPr/>
        </p:nvPicPr>
        <p:blipFill>
          <a:blip r:embed="rId2"/>
          <a:srcRect l="3644"/>
          <a:stretch>
            <a:fillRect/>
          </a:stretch>
        </p:blipFill>
        <p:spPr bwMode="auto">
          <a:xfrm>
            <a:off x="0" y="2670175"/>
            <a:ext cx="4035425" cy="4187825"/>
          </a:xfrm>
          <a:prstGeom prst="rect">
            <a:avLst/>
          </a:prstGeom>
          <a:noFill/>
          <a:ln w="9525">
            <a:noFill/>
            <a:miter lim="800000"/>
            <a:headEnd/>
            <a:tailEnd/>
          </a:ln>
        </p:spPr>
      </p:pic>
      <p:pic>
        <p:nvPicPr>
          <p:cNvPr id="10"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11"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13"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5"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7"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Date Placeholder 3"/>
          <p:cNvSpPr>
            <a:spLocks noGrp="1"/>
          </p:cNvSpPr>
          <p:nvPr>
            <p:ph type="dt" sz="half" idx="18"/>
          </p:nvPr>
        </p:nvSpPr>
        <p:spPr/>
        <p:txBody>
          <a:bodyPr/>
          <a:lstStyle>
            <a:lvl1pPr>
              <a:defRPr/>
            </a:lvl1pPr>
          </a:lstStyle>
          <a:p>
            <a:pPr>
              <a:defRPr/>
            </a:pPr>
            <a:fld id="{4AC9CBAE-F3C0-460D-B870-351433632A9B}" type="datetimeFigureOut">
              <a:rPr lang="ru-RU"/>
              <a:pPr>
                <a:defRPr/>
              </a:pPr>
              <a:t>03.03.2023</a:t>
            </a:fld>
            <a:endParaRPr lang="ru-RU"/>
          </a:p>
        </p:txBody>
      </p:sp>
      <p:sp>
        <p:nvSpPr>
          <p:cNvPr id="22" name="Footer Placeholder 4"/>
          <p:cNvSpPr>
            <a:spLocks noGrp="1"/>
          </p:cNvSpPr>
          <p:nvPr>
            <p:ph type="ftr" sz="quarter" idx="19"/>
          </p:nvPr>
        </p:nvSpPr>
        <p:spPr/>
        <p:txBody>
          <a:bodyPr/>
          <a:lstStyle>
            <a:lvl1pPr>
              <a:defRPr/>
            </a:lvl1pPr>
          </a:lstStyle>
          <a:p>
            <a:pPr>
              <a:defRPr/>
            </a:pPr>
            <a:endParaRPr lang="ru-RU"/>
          </a:p>
        </p:txBody>
      </p:sp>
      <p:sp>
        <p:nvSpPr>
          <p:cNvPr id="23" name="Slide Number Placeholder 5"/>
          <p:cNvSpPr>
            <a:spLocks noGrp="1"/>
          </p:cNvSpPr>
          <p:nvPr>
            <p:ph type="sldNum" sz="quarter" idx="20"/>
          </p:nvPr>
        </p:nvSpPr>
        <p:spPr/>
        <p:txBody>
          <a:bodyPr/>
          <a:lstStyle>
            <a:lvl1pPr>
              <a:defRPr/>
            </a:lvl1pPr>
          </a:lstStyle>
          <a:p>
            <a:pPr>
              <a:defRPr/>
            </a:pPr>
            <a:fld id="{6CECCD30-1C4B-4E1A-9C98-300BA52BFDAF}"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Picture 7"/>
          <p:cNvPicPr>
            <a:picLocks noChangeAspect="1"/>
          </p:cNvPicPr>
          <p:nvPr/>
        </p:nvPicPr>
        <p:blipFill>
          <a:blip r:embed="rId2"/>
          <a:srcRect l="3644"/>
          <a:stretch>
            <a:fillRect/>
          </a:stretch>
        </p:blipFill>
        <p:spPr bwMode="auto">
          <a:xfrm>
            <a:off x="0" y="2670175"/>
            <a:ext cx="4035425" cy="4187825"/>
          </a:xfrm>
          <a:prstGeom prst="rect">
            <a:avLst/>
          </a:prstGeom>
          <a:noFill/>
          <a:ln w="9525">
            <a:noFill/>
            <a:miter lim="800000"/>
            <a:headEnd/>
            <a:tailEnd/>
          </a:ln>
        </p:spPr>
      </p:pic>
      <p:pic>
        <p:nvPicPr>
          <p:cNvPr id="13" name="Picture 6"/>
          <p:cNvPicPr>
            <a:picLocks noChangeAspect="1"/>
          </p:cNvPicPr>
          <p:nvPr/>
        </p:nvPicPr>
        <p:blipFill>
          <a:blip r:embed="rId3"/>
          <a:srcRect l="35640"/>
          <a:stretch>
            <a:fillRect/>
          </a:stretch>
        </p:blipFill>
        <p:spPr bwMode="auto">
          <a:xfrm>
            <a:off x="0" y="2892425"/>
            <a:ext cx="1522413" cy="2365375"/>
          </a:xfrm>
          <a:prstGeom prst="rect">
            <a:avLst/>
          </a:prstGeom>
          <a:noFill/>
          <a:ln w="9525">
            <a:noFill/>
            <a:miter lim="800000"/>
            <a:headEnd/>
            <a:tailEnd/>
          </a:ln>
        </p:spPr>
      </p:pic>
      <p:sp>
        <p:nvSpPr>
          <p:cNvPr id="15"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8"/>
          <p:cNvPicPr>
            <a:picLocks noChangeAspect="1"/>
          </p:cNvPicPr>
          <p:nvPr/>
        </p:nvPicPr>
        <p:blipFill>
          <a:blip r:embed="rId4"/>
          <a:srcRect t="28813"/>
          <a:stretch>
            <a:fillRect/>
          </a:stretch>
        </p:blipFill>
        <p:spPr bwMode="auto">
          <a:xfrm>
            <a:off x="7999413" y="0"/>
            <a:ext cx="1603375" cy="1141413"/>
          </a:xfrm>
          <a:prstGeom prst="rect">
            <a:avLst/>
          </a:prstGeom>
          <a:noFill/>
          <a:ln w="9525">
            <a:noFill/>
            <a:miter lim="800000"/>
            <a:headEnd/>
            <a:tailEnd/>
          </a:ln>
        </p:spPr>
      </p:pic>
      <p:pic>
        <p:nvPicPr>
          <p:cNvPr id="17" name="Picture 9"/>
          <p:cNvPicPr>
            <a:picLocks noChangeAspect="1"/>
          </p:cNvPicPr>
          <p:nvPr/>
        </p:nvPicPr>
        <p:blipFill>
          <a:blip r:embed="rId5"/>
          <a:srcRect b="23320"/>
          <a:stretch>
            <a:fillRect/>
          </a:stretch>
        </p:blipFill>
        <p:spPr bwMode="auto">
          <a:xfrm>
            <a:off x="8609013" y="6096000"/>
            <a:ext cx="993775" cy="762000"/>
          </a:xfrm>
          <a:prstGeom prst="rect">
            <a:avLst/>
          </a:prstGeom>
          <a:noFill/>
          <a:ln w="9525">
            <a:noFill/>
            <a:miter lim="800000"/>
            <a:headEnd/>
            <a:tailEnd/>
          </a:ln>
        </p:spPr>
      </p:pic>
      <p:sp>
        <p:nvSpPr>
          <p:cNvPr id="18"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19"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Date Placeholder 3"/>
          <p:cNvSpPr>
            <a:spLocks noGrp="1"/>
          </p:cNvSpPr>
          <p:nvPr>
            <p:ph type="dt" sz="half" idx="23"/>
          </p:nvPr>
        </p:nvSpPr>
        <p:spPr/>
        <p:txBody>
          <a:bodyPr/>
          <a:lstStyle>
            <a:lvl1pPr>
              <a:defRPr/>
            </a:lvl1pPr>
          </a:lstStyle>
          <a:p>
            <a:pPr>
              <a:defRPr/>
            </a:pPr>
            <a:fld id="{6AB6A93E-7829-4306-9751-469581AC4777}" type="datetimeFigureOut">
              <a:rPr lang="ru-RU"/>
              <a:pPr>
                <a:defRPr/>
              </a:pPr>
              <a:t>03.03.2023</a:t>
            </a:fld>
            <a:endParaRPr lang="ru-RU"/>
          </a:p>
        </p:txBody>
      </p:sp>
      <p:sp>
        <p:nvSpPr>
          <p:cNvPr id="25" name="Footer Placeholder 4"/>
          <p:cNvSpPr>
            <a:spLocks noGrp="1"/>
          </p:cNvSpPr>
          <p:nvPr>
            <p:ph type="ftr" sz="quarter" idx="24"/>
          </p:nvPr>
        </p:nvSpPr>
        <p:spPr/>
        <p:txBody>
          <a:bodyPr/>
          <a:lstStyle>
            <a:lvl1pPr>
              <a:defRPr/>
            </a:lvl1pPr>
          </a:lstStyle>
          <a:p>
            <a:pPr>
              <a:defRPr/>
            </a:pPr>
            <a:endParaRPr lang="ru-RU"/>
          </a:p>
        </p:txBody>
      </p:sp>
      <p:sp>
        <p:nvSpPr>
          <p:cNvPr id="26" name="Slide Number Placeholder 5"/>
          <p:cNvSpPr>
            <a:spLocks noGrp="1"/>
          </p:cNvSpPr>
          <p:nvPr>
            <p:ph type="sldNum" sz="quarter" idx="25"/>
          </p:nvPr>
        </p:nvSpPr>
        <p:spPr/>
        <p:txBody>
          <a:bodyPr/>
          <a:lstStyle>
            <a:lvl1pPr>
              <a:defRPr/>
            </a:lvl1pPr>
          </a:lstStyle>
          <a:p>
            <a:pPr>
              <a:defRPr/>
            </a:pPr>
            <a:fld id="{7E4E1A93-212D-47C8-BC8D-27627E454AE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fld id="{87ADFC3F-52F3-4756-A08A-5708CC76CAD8}" type="datetimeFigureOut">
              <a:rPr lang="ru-RU"/>
              <a:pPr/>
              <a:t>03.03.2023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C599996-C5E4-4DE1-BB20-013C00BEE48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fld id="{FA1DEE96-ACC8-41F8-ADD3-C30C13748E80}" type="datetimeFigureOut">
              <a:rPr lang="ru-RU"/>
              <a:pPr/>
              <a:t>03.03.2023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D244F9-6AB9-4218-839F-F680CA46A907}"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609600" y="1600200"/>
            <a:ext cx="5410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6172200" y="1600200"/>
            <a:ext cx="5410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p:txBody>
          <a:bodyPr/>
          <a:lstStyle>
            <a:lvl1pPr>
              <a:defRPr/>
            </a:lvl1pPr>
          </a:lstStyle>
          <a:p>
            <a:fld id="{8BECFE4F-3836-4B63-9ED6-0F183BBF78E7}" type="datetimeFigureOut">
              <a:rPr lang="ru-RU"/>
              <a:pPr/>
              <a:t>03.03.2023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F7CF876-56D6-425B-B849-DBE270E53BF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p:txBody>
          <a:bodyPr/>
          <a:lstStyle>
            <a:lvl1pPr>
              <a:defRPr/>
            </a:lvl1pPr>
          </a:lstStyle>
          <a:p>
            <a:fld id="{7867B6FD-0D5F-4BBB-8228-088298FEAD6F}" type="datetimeFigureOut">
              <a:rPr lang="ru-RU"/>
              <a:pPr/>
              <a:t>03.03.2023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8420174-E694-4602-A1E0-23354BC10ADF}"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Дата 2"/>
          <p:cNvSpPr>
            <a:spLocks noGrp="1"/>
          </p:cNvSpPr>
          <p:nvPr>
            <p:ph type="dt" sz="half" idx="10"/>
          </p:nvPr>
        </p:nvSpPr>
        <p:spPr/>
        <p:txBody>
          <a:bodyPr/>
          <a:lstStyle>
            <a:lvl1pPr>
              <a:defRPr/>
            </a:lvl1pPr>
          </a:lstStyle>
          <a:p>
            <a:fld id="{E0BDE732-9C6A-4F54-BEBD-C73573C778BA}" type="datetimeFigureOut">
              <a:rPr lang="ru-RU"/>
              <a:pPr/>
              <a:t>03.03.2023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5F4DEA2-7055-47AE-80CF-94BB48DA2B4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F9F96C4-6A92-4075-A6C4-40B732C8160D}" type="datetimeFigureOut">
              <a:rPr lang="ru-RU"/>
              <a:pPr/>
              <a:t>03.03.2023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D9EE3C7-A8ED-4267-B925-8DCA49F91F51}"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A2AB558F-FCBB-483A-BCFD-EC7CB1C957D9}" type="datetimeFigureOut">
              <a:rPr lang="ru-RU"/>
              <a:pPr/>
              <a:t>03.03.2023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024C33-1F75-4937-86BF-6D9175FA002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89C9FAEF-FDD9-4B63-AFAC-F71CCEDA47EB}" type="datetimeFigureOut">
              <a:rPr lang="ru-RU"/>
              <a:pPr/>
              <a:t>03.03.2023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341DD75-CAF8-456D-9531-3AA0365357A1}"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1588" y="0"/>
            <a:ext cx="12198350" cy="6851650"/>
            <a:chOff x="1" y="0"/>
            <a:chExt cx="5763" cy="4316"/>
          </a:xfrm>
        </p:grpSpPr>
        <p:sp>
          <p:nvSpPr>
            <p:cNvPr id="993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993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993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99334" name="Group 6"/>
            <p:cNvGrpSpPr>
              <a:grpSpLocks/>
            </p:cNvGrpSpPr>
            <p:nvPr/>
          </p:nvGrpSpPr>
          <p:grpSpPr bwMode="auto">
            <a:xfrm>
              <a:off x="288" y="0"/>
              <a:ext cx="5098" cy="4316"/>
              <a:chOff x="288" y="0"/>
              <a:chExt cx="5098" cy="4316"/>
            </a:xfrm>
          </p:grpSpPr>
          <p:sp>
            <p:nvSpPr>
              <p:cNvPr id="993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993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993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993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993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993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993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993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993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993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993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993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993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99359" name="Group 31"/>
            <p:cNvGrpSpPr>
              <a:grpSpLocks/>
            </p:cNvGrpSpPr>
            <p:nvPr/>
          </p:nvGrpSpPr>
          <p:grpSpPr bwMode="auto">
            <a:xfrm>
              <a:off x="1" y="392"/>
              <a:ext cx="5758" cy="1571"/>
              <a:chOff x="1" y="392"/>
              <a:chExt cx="5758" cy="1571"/>
            </a:xfrm>
          </p:grpSpPr>
          <p:sp>
            <p:nvSpPr>
              <p:cNvPr id="993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993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993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993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993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993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993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99367" name="Rectangle 39"/>
          <p:cNvSpPr>
            <a:spLocks noGrp="1" noChangeArrowheads="1"/>
          </p:cNvSpPr>
          <p:nvPr>
            <p:ph type="title"/>
          </p:nvPr>
        </p:nvSpPr>
        <p:spPr bwMode="auto">
          <a:xfrm>
            <a:off x="609600" y="277813"/>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99368"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fld id="{E686EE18-33D7-4B80-96F1-19861CE54128}" type="datetimeFigureOut">
              <a:rPr lang="ru-RU"/>
              <a:pPr/>
              <a:t>03.03.2023</a:t>
            </a:fld>
            <a:endParaRPr lang="ru-RU"/>
          </a:p>
        </p:txBody>
      </p:sp>
      <p:sp>
        <p:nvSpPr>
          <p:cNvPr id="99369"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a:p>
        </p:txBody>
      </p:sp>
      <p:sp>
        <p:nvSpPr>
          <p:cNvPr id="99370"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AA47C9FB-157A-4E1E-8960-2BD91AA6D981}" type="slidenum">
              <a:rPr lang="ru-RU"/>
              <a:pPr/>
              <a:t>‹#›</a:t>
            </a:fld>
            <a:endParaRPr lang="ru-RU"/>
          </a:p>
        </p:txBody>
      </p:sp>
      <p:sp>
        <p:nvSpPr>
          <p:cNvPr id="99371" name="Rectangle 43"/>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1148"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91149"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fontAlgn="auto">
              <a:spcBef>
                <a:spcPts val="0"/>
              </a:spcBef>
              <a:spcAft>
                <a:spcPts val="0"/>
              </a:spcAft>
              <a:defRPr sz="1100">
                <a:solidFill>
                  <a:schemeClr val="tx1">
                    <a:tint val="75000"/>
                    <a:alpha val="60000"/>
                  </a:schemeClr>
                </a:solidFill>
                <a:latin typeface="+mn-lt"/>
                <a:cs typeface="+mn-cs"/>
              </a:defRPr>
            </a:lvl1pPr>
          </a:lstStyle>
          <a:p>
            <a:pPr>
              <a:defRPr/>
            </a:pPr>
            <a:fld id="{6B80A98F-91AD-45A6-9C7E-663B7E421399}" type="datetimeFigureOut">
              <a:rPr lang="ru-RU"/>
              <a:pPr>
                <a:defRPr/>
              </a:pPr>
              <a:t>03.03.2023</a:t>
            </a:fld>
            <a:endParaRPr lang="ru-RU"/>
          </a:p>
        </p:txBody>
      </p:sp>
      <p:sp>
        <p:nvSpPr>
          <p:cNvPr id="18"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fontAlgn="auto">
              <a:spcBef>
                <a:spcPts val="0"/>
              </a:spcBef>
              <a:spcAft>
                <a:spcPts val="0"/>
              </a:spcAft>
              <a:defRPr sz="1100">
                <a:solidFill>
                  <a:schemeClr val="tx1">
                    <a:tint val="75000"/>
                    <a:alpha val="60000"/>
                  </a:schemeClr>
                </a:solidFill>
                <a:latin typeface="+mn-lt"/>
                <a:cs typeface="+mn-cs"/>
              </a:defRPr>
            </a:lvl1pPr>
          </a:lstStyle>
          <a:p>
            <a:pPr>
              <a:defRPr/>
            </a:pPr>
            <a:endParaRPr lang="ru-RU"/>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a:solidFill>
                  <a:schemeClr val="tx1">
                    <a:tint val="75000"/>
                  </a:schemeClr>
                </a:solidFill>
                <a:latin typeface="+mn-lt"/>
                <a:cs typeface="+mn-cs"/>
              </a:defRPr>
            </a:lvl1pPr>
          </a:lstStyle>
          <a:p>
            <a:pPr>
              <a:defRPr/>
            </a:pPr>
            <a:fld id="{A1CC07E0-3D63-4152-9C46-A52DC7402D6C}"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F53A5"/>
        </a:buClr>
        <a:buSzPct val="80000"/>
        <a:buFont typeface="Wingdings 3" pitchFamily="18" charset="2"/>
        <a:buChar char=""/>
        <a:defRPr sz="2000" kern="1200">
          <a:solidFill>
            <a:schemeClr val="tx1"/>
          </a:solidFill>
          <a:latin typeface="+mn-lt"/>
          <a:ea typeface="+mn-ea"/>
          <a:cs typeface="+mn-cs"/>
        </a:defRPr>
      </a:lvl1pPr>
      <a:lvl2pPr marL="742950" indent="-285750" algn="l" defTabSz="457200" rtl="0" fontAlgn="base">
        <a:spcBef>
          <a:spcPts val="1000"/>
        </a:spcBef>
        <a:spcAft>
          <a:spcPct val="0"/>
        </a:spcAft>
        <a:buClr>
          <a:srgbClr val="EF53A5"/>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EF53A5"/>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EF53A5"/>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EF53A5"/>
        </a:buClr>
        <a:buSzPct val="80000"/>
        <a:buFont typeface="Wingdings 3"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912813" y="260350"/>
            <a:ext cx="10363200" cy="1476375"/>
          </a:xfrm>
        </p:spPr>
        <p:txBody>
          <a:bodyPr/>
          <a:lstStyle/>
          <a:p>
            <a:r>
              <a:rPr lang="ru-RU" sz="2000" b="1">
                <a:solidFill>
                  <a:schemeClr val="tx1"/>
                </a:solidFill>
                <a:latin typeface="Times New Roman" pitchFamily="18" charset="0"/>
              </a:rPr>
              <a:t>ДЕРЖАВНИЙ ВИЩІЙ НАВЧАЛЬНИЙ ЗАКЛАД</a:t>
            </a:r>
            <a:br>
              <a:rPr lang="ru-RU" sz="2000" b="1">
                <a:solidFill>
                  <a:schemeClr val="tx1"/>
                </a:solidFill>
                <a:latin typeface="Times New Roman" pitchFamily="18" charset="0"/>
              </a:rPr>
            </a:br>
            <a:r>
              <a:rPr lang="en-US" sz="2000" b="1">
                <a:solidFill>
                  <a:schemeClr val="tx1"/>
                </a:solidFill>
                <a:latin typeface="Times New Roman" pitchFamily="18" charset="0"/>
              </a:rPr>
              <a:t>“</a:t>
            </a:r>
            <a:r>
              <a:rPr lang="uk-UA" sz="2000" b="1">
                <a:solidFill>
                  <a:schemeClr val="tx1"/>
                </a:solidFill>
                <a:latin typeface="Times New Roman" pitchFamily="18" charset="0"/>
              </a:rPr>
              <a:t> ЗАПОРІЗЬКИЙ НАЦІОНАЛЬНИЙ УНІВЕРСІТЕТ </a:t>
            </a:r>
            <a:r>
              <a:rPr lang="en-US" sz="2000" b="1">
                <a:solidFill>
                  <a:schemeClr val="tx1"/>
                </a:solidFill>
                <a:latin typeface="Times New Roman" pitchFamily="18" charset="0"/>
              </a:rPr>
              <a:t>“</a:t>
            </a:r>
            <a:br>
              <a:rPr lang="en-US" sz="2000" b="1">
                <a:solidFill>
                  <a:schemeClr val="tx1"/>
                </a:solidFill>
                <a:latin typeface="Times New Roman" pitchFamily="18" charset="0"/>
              </a:rPr>
            </a:br>
            <a:r>
              <a:rPr lang="ru-RU" sz="2000" b="1">
                <a:solidFill>
                  <a:schemeClr val="tx1"/>
                </a:solidFill>
                <a:latin typeface="Times New Roman" pitchFamily="18" charset="0"/>
              </a:rPr>
              <a:t>М</a:t>
            </a:r>
            <a:r>
              <a:rPr lang="uk-UA" sz="2000" b="1">
                <a:solidFill>
                  <a:schemeClr val="tx1"/>
                </a:solidFill>
                <a:latin typeface="Times New Roman" pitchFamily="18" charset="0"/>
              </a:rPr>
              <a:t>ІНІСТЕРСТВО ОСВІТИ І НАУКИ УКРАЇНИ</a:t>
            </a:r>
            <a:r>
              <a:rPr lang="uk-UA" sz="2000">
                <a:latin typeface="Times New Roman" pitchFamily="18" charset="0"/>
              </a:rPr>
              <a:t> </a:t>
            </a:r>
            <a:endParaRPr lang="ru-RU" sz="200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idx="4294967295"/>
          </p:nvPr>
        </p:nvSpPr>
        <p:spPr>
          <a:xfrm>
            <a:off x="4238625" y="180975"/>
            <a:ext cx="3154363" cy="496888"/>
          </a:xfrm>
        </p:spPr>
        <p:txBody>
          <a:bodyPr anchor="t" anchorCtr="0"/>
          <a:lstStyle/>
          <a:p>
            <a:r>
              <a:rPr lang="uk-UA" sz="2000" b="1">
                <a:latin typeface="Times New Roman" pitchFamily="18" charset="0"/>
                <a:cs typeface="Times New Roman" pitchFamily="18" charset="0"/>
              </a:rPr>
              <a:t>Висновок</a:t>
            </a:r>
            <a:endParaRPr lang="ru-RU" sz="2000" b="1">
              <a:latin typeface="Times New Roman" pitchFamily="18" charset="0"/>
              <a:cs typeface="Times New Roman" pitchFamily="18" charset="0"/>
            </a:endParaRPr>
          </a:p>
        </p:txBody>
      </p:sp>
      <p:sp>
        <p:nvSpPr>
          <p:cNvPr id="32770" name="Прямоугольник 3"/>
          <p:cNvSpPr>
            <a:spLocks noChangeArrowheads="1"/>
          </p:cNvSpPr>
          <p:nvPr/>
        </p:nvSpPr>
        <p:spPr bwMode="auto">
          <a:xfrm>
            <a:off x="0" y="1687513"/>
            <a:ext cx="12192000" cy="390683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Церебральні рухові порушення - це порушення контролю за рухами і позою, що виникають внаслідок пошкодження головного  мозку. Діти зберігають рухові зразки і пози, характерні для</a:t>
            </a:r>
            <a:r>
              <a:rPr lang="en-US">
                <a:latin typeface="Times New Roman" pitchFamily="18" charset="0"/>
                <a:cs typeface="Times New Roman" pitchFamily="18" charset="0"/>
              </a:rPr>
              <a:t> </a:t>
            </a:r>
            <a:r>
              <a:rPr lang="ru-RU">
                <a:latin typeface="Times New Roman" pitchFamily="18" charset="0"/>
                <a:cs typeface="Times New Roman" pitchFamily="18" charset="0"/>
              </a:rPr>
              <a:t>1-го року життя. Більш складні форми рухів порушені. Внаслідок ушкодження мозку припиняється або порушується дозрівання більш високоорганізованих клітин головного мозку, що ускладнює розвиток таких форм рухів, як повороти, тонкі руху, утримання рівноваги і т.д. Кожна форма ДЦП відрізняється специфікою рухового стану, однак є загальні для всіх форм порушення. Найважливішими з них є: паралічі, парези, порушення м'язового тонусу, насильницькі руху, порушення рівноваги і координації, рухи співдружності, патологічні тонічні рефлекси. Патологічні рухові зразки і пози, а також численні руху, зумовлені зміною тонусу. Такі «порочні» пози ведуть до</a:t>
            </a:r>
            <a:r>
              <a:rPr lang="en-US">
                <a:latin typeface="Times New Roman" pitchFamily="18" charset="0"/>
                <a:cs typeface="Times New Roman" pitchFamily="18" charset="0"/>
              </a:rPr>
              <a:t> </a:t>
            </a:r>
            <a:r>
              <a:rPr lang="ru-RU">
                <a:latin typeface="Times New Roman" pitchFamily="18" charset="0"/>
                <a:cs typeface="Times New Roman" pitchFamily="18" charset="0"/>
              </a:rPr>
              <a:t>аномальним рухам, перешкоджаючи нормальному розвитку рухів. Вплив цих рухових зразків зберігається надовго.</a:t>
            </a:r>
            <a:r>
              <a:rPr lang="en-US">
                <a:latin typeface="Times New Roman" pitchFamily="18" charset="0"/>
                <a:cs typeface="Times New Roman" pitchFamily="18" charset="0"/>
              </a:rPr>
              <a:t> </a:t>
            </a:r>
            <a:r>
              <a:rPr lang="ru-RU">
                <a:latin typeface="Times New Roman" pitchFamily="18" charset="0"/>
                <a:cs typeface="Times New Roman" pitchFamily="18" charset="0"/>
              </a:rPr>
              <a:t>Такі пози постійно зустрічаються у дитини з тетрапарезом, періодично виникають у дитини з гіперкінезами, а у дитини з гемипарезом зачіпають лише уражену сторону.</a:t>
            </a:r>
            <a:r>
              <a:rPr lang="en-US">
                <a:latin typeface="Times New Roman" pitchFamily="18" charset="0"/>
                <a:cs typeface="Times New Roman" pitchFamily="18" charset="0"/>
              </a:rPr>
              <a:t> </a:t>
            </a:r>
            <a:r>
              <a:rPr lang="ru-RU">
                <a:latin typeface="Times New Roman" pitchFamily="18" charset="0"/>
                <a:cs typeface="Times New Roman" pitchFamily="18" charset="0"/>
              </a:rPr>
              <a:t>Необхідність позбавлення від цих патологічних рухових зразків і поз - важливе свідчення для використання допоміжних пристосувань і спеціального устаткування.</a:t>
            </a:r>
          </a:p>
          <a:p>
            <a:endParaRPr lang="ru-RU" sz="1600">
              <a:latin typeface="Century Gothic" pitchFamily="34" charset="0"/>
            </a:endParaRPr>
          </a:p>
          <a:p>
            <a:endParaRPr lang="ru-RU">
              <a:latin typeface="Century Gothic" pitchFamily="34" charset="0"/>
            </a:endParaRPr>
          </a:p>
        </p:txBody>
      </p:sp>
      <p:pic>
        <p:nvPicPr>
          <p:cNvPr id="32774" name="Picture 6" descr="Порушення опорно-рухового апарату - Комунальна установа  &quot;Інклюзивно-ресурсний центр&quot; Олександрійської районної ради Кіровоградської  області"/>
          <p:cNvPicPr>
            <a:picLocks noChangeAspect="1" noChangeArrowheads="1"/>
          </p:cNvPicPr>
          <p:nvPr/>
        </p:nvPicPr>
        <p:blipFill>
          <a:blip r:embed="rId2"/>
          <a:srcRect/>
          <a:stretch>
            <a:fillRect/>
          </a:stretch>
        </p:blipFill>
        <p:spPr bwMode="auto">
          <a:xfrm>
            <a:off x="9220200" y="4838700"/>
            <a:ext cx="2857500" cy="1905000"/>
          </a:xfrm>
          <a:prstGeom prst="rect">
            <a:avLst/>
          </a:prstGeom>
          <a:noFill/>
        </p:spPr>
      </p:pic>
      <p:pic>
        <p:nvPicPr>
          <p:cNvPr id="32776" name="Picture 8" descr="Діти з порушенням опорно-рухового апарату :: Inklyuzivna-osvita1"/>
          <p:cNvPicPr>
            <a:picLocks noChangeAspect="1" noChangeArrowheads="1"/>
          </p:cNvPicPr>
          <p:nvPr/>
        </p:nvPicPr>
        <p:blipFill>
          <a:blip r:embed="rId3"/>
          <a:srcRect/>
          <a:stretch>
            <a:fillRect/>
          </a:stretch>
        </p:blipFill>
        <p:spPr bwMode="auto">
          <a:xfrm>
            <a:off x="114300" y="114300"/>
            <a:ext cx="2847975" cy="1562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763588"/>
            <a:ext cx="8229600" cy="4572000"/>
          </a:xfrm>
        </p:spPr>
        <p:txBody>
          <a:bodyPr>
            <a:normAutofit/>
          </a:bodyPr>
          <a:lstStyle/>
          <a:p>
            <a:pPr marL="0" indent="0" algn="ctr">
              <a:buFont typeface="Wingdings" pitchFamily="2" charset="2"/>
              <a:buNone/>
            </a:pPr>
            <a:r>
              <a:rPr lang="ru-RU" sz="2000" b="1">
                <a:effectLst/>
                <a:latin typeface="Times New Roman" pitchFamily="18" charset="0"/>
                <a:cs typeface="Times New Roman" pitchFamily="18" charset="0"/>
              </a:rPr>
              <a:t>Використання  допоміжних засобів при спастичних формах:</a:t>
            </a:r>
          </a:p>
          <a:p>
            <a:pPr marL="0" indent="0" algn="ctr">
              <a:buFont typeface="Wingdings" pitchFamily="2" charset="2"/>
              <a:buNone/>
            </a:pPr>
            <a:endParaRPr lang="ru-RU" sz="2000" b="1">
              <a:effectLst/>
              <a:latin typeface="Times New Roman" pitchFamily="18" charset="0"/>
              <a:cs typeface="Times New Roman" pitchFamily="18" charset="0"/>
            </a:endParaRPr>
          </a:p>
          <a:p>
            <a:pPr marL="0" indent="0"/>
            <a:r>
              <a:rPr lang="ru-RU" sz="1800">
                <a:effectLst/>
                <a:latin typeface="Times New Roman" pitchFamily="18" charset="0"/>
                <a:cs typeface="Times New Roman" pitchFamily="18" charset="0"/>
              </a:rPr>
              <a:t> Дає велику рухливість дитині; </a:t>
            </a:r>
          </a:p>
          <a:p>
            <a:pPr marL="0" indent="0"/>
            <a:r>
              <a:rPr lang="ru-RU" sz="1800">
                <a:effectLst/>
                <a:latin typeface="Times New Roman" pitchFamily="18" charset="0"/>
                <a:cs typeface="Times New Roman" pitchFamily="18" charset="0"/>
              </a:rPr>
              <a:t> Допомагає нормалізувати м'язовий тонус;</a:t>
            </a:r>
          </a:p>
          <a:p>
            <a:pPr marL="0" indent="0"/>
            <a:r>
              <a:rPr lang="ru-RU" sz="1800">
                <a:effectLst/>
                <a:latin typeface="Times New Roman" pitchFamily="18" charset="0"/>
                <a:cs typeface="Times New Roman" pitchFamily="18" charset="0"/>
              </a:rPr>
              <a:t> Допомагає освоїти нові рухи і пози;</a:t>
            </a:r>
          </a:p>
          <a:p>
            <a:pPr marL="0" indent="0"/>
            <a:r>
              <a:rPr lang="ru-RU" sz="1800">
                <a:effectLst/>
                <a:latin typeface="Times New Roman" pitchFamily="18" charset="0"/>
                <a:cs typeface="Times New Roman" pitchFamily="18" charset="0"/>
              </a:rPr>
              <a:t> Покращує відчуття власного тіла.</a:t>
            </a:r>
          </a:p>
          <a:p>
            <a:pPr marL="0" indent="0"/>
            <a:r>
              <a:rPr lang="ru-RU" sz="1800">
                <a:effectLst/>
                <a:latin typeface="Times New Roman" pitchFamily="18" charset="0"/>
                <a:cs typeface="Times New Roman" pitchFamily="18" charset="0"/>
              </a:rPr>
              <a:t> </a:t>
            </a:r>
            <a:r>
              <a:rPr lang="ru-RU" sz="1800" u="sng">
                <a:effectLst/>
                <a:latin typeface="Times New Roman" pitchFamily="18" charset="0"/>
                <a:cs typeface="Times New Roman" pitchFamily="18" charset="0"/>
              </a:rPr>
              <a:t>Використання допоміжних засобів при атетозі (гіперкінезах):</a:t>
            </a:r>
          </a:p>
          <a:p>
            <a:pPr marL="0" indent="0"/>
            <a:r>
              <a:rPr lang="ru-RU" sz="1800">
                <a:effectLst/>
                <a:latin typeface="Times New Roman" pitchFamily="18" charset="0"/>
                <a:cs typeface="Times New Roman" pitchFamily="18" charset="0"/>
              </a:rPr>
              <a:t> Покращує контроль за позою;</a:t>
            </a:r>
          </a:p>
          <a:p>
            <a:pPr marL="0" indent="0"/>
            <a:r>
              <a:rPr lang="ru-RU" sz="1800">
                <a:effectLst/>
                <a:latin typeface="Times New Roman" pitchFamily="18" charset="0"/>
                <a:cs typeface="Times New Roman" pitchFamily="18" charset="0"/>
              </a:rPr>
              <a:t> Стабільно обмежує надмірні рухи .</a:t>
            </a:r>
          </a:p>
        </p:txBody>
      </p:sp>
      <p:sp>
        <p:nvSpPr>
          <p:cNvPr id="33797" name="Прямоугольник 2"/>
          <p:cNvSpPr>
            <a:spLocks noChangeArrowheads="1"/>
          </p:cNvSpPr>
          <p:nvPr/>
        </p:nvSpPr>
        <p:spPr bwMode="auto">
          <a:xfrm>
            <a:off x="876300" y="95250"/>
            <a:ext cx="10477500" cy="396875"/>
          </a:xfrm>
          <a:prstGeom prst="rect">
            <a:avLst/>
          </a:prstGeom>
          <a:noFill/>
          <a:ln w="9525">
            <a:noFill/>
            <a:miter lim="800000"/>
            <a:headEnd/>
            <a:tailEnd/>
          </a:ln>
        </p:spPr>
        <p:txBody>
          <a:bodyPr>
            <a:spAutoFit/>
          </a:bodyPr>
          <a:lstStyle/>
          <a:p>
            <a:pPr algn="ctr"/>
            <a:r>
              <a:rPr lang="ru-RU" sz="2000" b="1">
                <a:effectLst>
                  <a:outerShdw blurRad="38100" dist="38100" dir="2700000" algn="tl">
                    <a:srgbClr val="000000"/>
                  </a:outerShdw>
                </a:effectLst>
                <a:latin typeface="Times New Roman" pitchFamily="18" charset="0"/>
                <a:cs typeface="Times New Roman" pitchFamily="18" charset="0"/>
              </a:rPr>
              <a:t>Показання для використання допоміжних засобів пристосувань</a:t>
            </a:r>
          </a:p>
        </p:txBody>
      </p:sp>
      <p:sp>
        <p:nvSpPr>
          <p:cNvPr id="33799" name="AutoShape 7" descr="Церебральний параліч: ранні симптоми, причини, лікування. | HealthApple"/>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33801" name="Picture 9" descr="Львів'ян просять допомогти хлопчику, хворому на церебральний параліч"/>
          <p:cNvPicPr>
            <a:picLocks noChangeAspect="1" noChangeArrowheads="1"/>
          </p:cNvPicPr>
          <p:nvPr/>
        </p:nvPicPr>
        <p:blipFill>
          <a:blip r:embed="rId2"/>
          <a:srcRect/>
          <a:stretch>
            <a:fillRect/>
          </a:stretch>
        </p:blipFill>
        <p:spPr bwMode="auto">
          <a:xfrm>
            <a:off x="133350" y="4373563"/>
            <a:ext cx="3248025" cy="2332037"/>
          </a:xfrm>
          <a:prstGeom prst="rect">
            <a:avLst/>
          </a:prstGeom>
          <a:noFill/>
        </p:spPr>
      </p:pic>
      <p:pic>
        <p:nvPicPr>
          <p:cNvPr id="33803" name="Picture 11" descr="Дитячий церебральний параліч: симптоми і лікування - Фарман"/>
          <p:cNvPicPr>
            <a:picLocks noChangeAspect="1" noChangeArrowheads="1"/>
          </p:cNvPicPr>
          <p:nvPr/>
        </p:nvPicPr>
        <p:blipFill>
          <a:blip r:embed="rId3"/>
          <a:srcRect/>
          <a:stretch>
            <a:fillRect/>
          </a:stretch>
        </p:blipFill>
        <p:spPr bwMode="auto">
          <a:xfrm>
            <a:off x="8315325" y="1873250"/>
            <a:ext cx="3514725" cy="23129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46050" y="138113"/>
            <a:ext cx="8424863" cy="4572000"/>
          </a:xfrm>
        </p:spPr>
        <p:txBody>
          <a:bodyPr>
            <a:normAutofit/>
          </a:bodyPr>
          <a:lstStyle/>
          <a:p>
            <a:pPr>
              <a:lnSpc>
                <a:spcPct val="90000"/>
              </a:lnSpc>
            </a:pPr>
            <a:r>
              <a:rPr lang="ru-RU" sz="2000">
                <a:effectLst/>
                <a:latin typeface="Times New Roman" pitchFamily="18" charset="0"/>
                <a:cs typeface="Times New Roman" pitchFamily="18" charset="0"/>
              </a:rPr>
              <a:t>Використання  допоміжних засобів при атонически-астатіческих формах: </a:t>
            </a:r>
          </a:p>
          <a:p>
            <a:pPr>
              <a:lnSpc>
                <a:spcPct val="90000"/>
              </a:lnSpc>
            </a:pPr>
            <a:r>
              <a:rPr lang="ru-RU" sz="2000">
                <a:effectLst/>
                <a:latin typeface="Times New Roman" pitchFamily="18" charset="0"/>
                <a:cs typeface="Times New Roman" pitchFamily="18" charset="0"/>
              </a:rPr>
              <a:t>Сприяє більш чіткому сприйняттю інформації від тіла (положе-ня тіла в просторі); </a:t>
            </a:r>
          </a:p>
          <a:p>
            <a:pPr>
              <a:lnSpc>
                <a:spcPct val="90000"/>
              </a:lnSpc>
            </a:pPr>
            <a:r>
              <a:rPr lang="ru-RU" sz="2000">
                <a:effectLst/>
                <a:latin typeface="Times New Roman" pitchFamily="18" charset="0"/>
                <a:cs typeface="Times New Roman" pitchFamily="18" charset="0"/>
              </a:rPr>
              <a:t>Досягаються великі стабільність, ритм і точність двіженій.</a:t>
            </a:r>
          </a:p>
          <a:p>
            <a:pPr>
              <a:lnSpc>
                <a:spcPct val="90000"/>
              </a:lnSpc>
            </a:pPr>
            <a:r>
              <a:rPr lang="ru-RU" sz="2000">
                <a:solidFill>
                  <a:srgbClr val="FFFFFF"/>
                </a:solidFill>
                <a:effectLst/>
                <a:latin typeface="Times New Roman" pitchFamily="18" charset="0"/>
                <a:cs typeface="Times New Roman" pitchFamily="18" charset="0"/>
              </a:rPr>
              <a:t>Використання </a:t>
            </a:r>
            <a:r>
              <a:rPr lang="ru-RU" sz="2000">
                <a:effectLst/>
                <a:latin typeface="Times New Roman" pitchFamily="18" charset="0"/>
                <a:cs typeface="Times New Roman" pitchFamily="18" charset="0"/>
              </a:rPr>
              <a:t>допоміжних засобів при важких множествен-них порушеннях: </a:t>
            </a:r>
          </a:p>
          <a:p>
            <a:pPr>
              <a:lnSpc>
                <a:spcPct val="90000"/>
              </a:lnSpc>
            </a:pPr>
            <a:r>
              <a:rPr lang="ru-RU" sz="2000">
                <a:effectLst/>
                <a:latin typeface="Times New Roman" pitchFamily="18" charset="0"/>
                <a:cs typeface="Times New Roman" pitchFamily="18" charset="0"/>
              </a:rPr>
              <a:t>Зменшує патологічні руху; </a:t>
            </a:r>
          </a:p>
          <a:p>
            <a:pPr>
              <a:lnSpc>
                <a:spcPct val="90000"/>
              </a:lnSpc>
            </a:pPr>
            <a:r>
              <a:rPr lang="ru-RU" sz="2000">
                <a:effectLst/>
                <a:latin typeface="Times New Roman" pitchFamily="18" charset="0"/>
                <a:cs typeface="Times New Roman" pitchFamily="18" charset="0"/>
              </a:rPr>
              <a:t>Перешкоджає патологічним положенням тіла; </a:t>
            </a:r>
          </a:p>
          <a:p>
            <a:pPr>
              <a:lnSpc>
                <a:spcPct val="90000"/>
              </a:lnSpc>
            </a:pPr>
            <a:r>
              <a:rPr lang="ru-RU" sz="2000">
                <a:effectLst/>
                <a:latin typeface="Times New Roman" pitchFamily="18" charset="0"/>
                <a:cs typeface="Times New Roman" pitchFamily="18" charset="0"/>
              </a:rPr>
              <a:t>Сприяє спілкуванню з навколишнім світом; </a:t>
            </a:r>
          </a:p>
          <a:p>
            <a:pPr>
              <a:lnSpc>
                <a:spcPct val="90000"/>
              </a:lnSpc>
            </a:pPr>
            <a:r>
              <a:rPr lang="ru-RU" sz="2000">
                <a:effectLst/>
                <a:latin typeface="Times New Roman" pitchFamily="18" charset="0"/>
                <a:cs typeface="Times New Roman" pitchFamily="18" charset="0"/>
              </a:rPr>
              <a:t>Дає можливість отримувати досвід руху і сприйняття; </a:t>
            </a:r>
          </a:p>
          <a:p>
            <a:pPr>
              <a:lnSpc>
                <a:spcPct val="90000"/>
              </a:lnSpc>
            </a:pPr>
            <a:r>
              <a:rPr lang="ru-RU" sz="2000">
                <a:effectLst/>
                <a:latin typeface="Times New Roman" pitchFamily="18" charset="0"/>
                <a:cs typeface="Times New Roman" pitchFamily="18" charset="0"/>
              </a:rPr>
              <a:t>Стимулює власну фізичну активність.</a:t>
            </a:r>
          </a:p>
          <a:p>
            <a:pPr>
              <a:lnSpc>
                <a:spcPct val="90000"/>
              </a:lnSpc>
            </a:pPr>
            <a:endParaRPr lang="ru-RU" sz="2000">
              <a:effectLst/>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2"/>
          <a:srcRect/>
          <a:stretch>
            <a:fillRect/>
          </a:stretch>
        </p:blipFill>
        <p:spPr bwMode="auto">
          <a:xfrm>
            <a:off x="9191625" y="209550"/>
            <a:ext cx="2501900" cy="3514725"/>
          </a:xfrm>
          <a:prstGeom prst="rect">
            <a:avLst/>
          </a:prstGeom>
          <a:noFill/>
          <a:ln w="9525">
            <a:noFill/>
            <a:miter lim="800000"/>
            <a:headEnd/>
            <a:tailEnd/>
          </a:ln>
        </p:spPr>
      </p:pic>
      <p:pic>
        <p:nvPicPr>
          <p:cNvPr id="34819" name="Picture 3"/>
          <p:cNvPicPr>
            <a:picLocks noChangeAspect="1" noChangeArrowheads="1"/>
          </p:cNvPicPr>
          <p:nvPr/>
        </p:nvPicPr>
        <p:blipFill>
          <a:blip r:embed="rId3"/>
          <a:srcRect/>
          <a:stretch>
            <a:fillRect/>
          </a:stretch>
        </p:blipFill>
        <p:spPr bwMode="auto">
          <a:xfrm>
            <a:off x="8472488" y="4352925"/>
            <a:ext cx="3182937"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1"/>
          <p:cNvSpPr>
            <a:spLocks noGrp="1"/>
          </p:cNvSpPr>
          <p:nvPr>
            <p:ph idx="4294967295"/>
          </p:nvPr>
        </p:nvSpPr>
        <p:spPr>
          <a:xfrm>
            <a:off x="3022600" y="136525"/>
            <a:ext cx="5410200" cy="6192838"/>
          </a:xfrm>
        </p:spPr>
        <p:txBody>
          <a:bodyPr/>
          <a:lstStyle/>
          <a:p>
            <a:pPr marL="0" indent="0" algn="ctr">
              <a:buFont typeface="Wingdings" pitchFamily="2" charset="2"/>
              <a:buNone/>
            </a:pPr>
            <a:r>
              <a:rPr lang="ru-RU" sz="2000" b="1">
                <a:latin typeface="Times New Roman" pitchFamily="18" charset="0"/>
                <a:cs typeface="Times New Roman" pitchFamily="18" charset="0"/>
              </a:rPr>
              <a:t>Про що слід задуматися, підбираючи допоміжний засіб і пристосування</a:t>
            </a:r>
            <a:r>
              <a:rPr lang="en-US" sz="2000" b="1">
                <a:latin typeface="Times New Roman" pitchFamily="18" charset="0"/>
                <a:cs typeface="Times New Roman" pitchFamily="18" charset="0"/>
              </a:rPr>
              <a:t>:</a:t>
            </a:r>
            <a:endParaRPr lang="uk-UA" sz="2000" b="1">
              <a:latin typeface="Times New Roman" pitchFamily="18" charset="0"/>
              <a:cs typeface="Times New Roman" pitchFamily="18" charset="0"/>
            </a:endParaRPr>
          </a:p>
          <a:p>
            <a:pPr marL="0" indent="0" algn="ctr">
              <a:buFont typeface="Wingdings" pitchFamily="2" charset="2"/>
              <a:buNone/>
            </a:pPr>
            <a:endParaRPr lang="uk-UA" sz="2000" b="1">
              <a:latin typeface="Times New Roman" pitchFamily="18" charset="0"/>
              <a:cs typeface="Times New Roman" pitchFamily="18" charset="0"/>
            </a:endParaRPr>
          </a:p>
          <a:p>
            <a:pPr marL="0" indent="0" algn="ctr">
              <a:buFont typeface="Wingdings" pitchFamily="2" charset="2"/>
              <a:buNone/>
            </a:pPr>
            <a:endParaRPr lang="uk-UA" sz="2000" b="1">
              <a:latin typeface="Times New Roman" pitchFamily="18" charset="0"/>
              <a:cs typeface="Times New Roman" pitchFamily="18" charset="0"/>
            </a:endParaRPr>
          </a:p>
          <a:p>
            <a:pPr marL="0" indent="0" algn="ctr">
              <a:buFont typeface="Wingdings" pitchFamily="2" charset="2"/>
              <a:buNone/>
            </a:pPr>
            <a:endParaRPr lang="ru-RU" sz="2000" b="1">
              <a:latin typeface="Times New Roman" pitchFamily="18" charset="0"/>
              <a:cs typeface="Times New Roman" pitchFamily="18" charset="0"/>
            </a:endParaRP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Вони повинні перешкоджати розвитку вторинних ускладнень (конт-рактур і деформацій). </a:t>
            </a: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Компенсувати фізичні обмеження дитини. </a:t>
            </a: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Зменшувати вплив або перешкоджати виникненню патологічес-ких рухових зразків. </a:t>
            </a: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Сприяти розвитку фізіологічних рухових зразків. </a:t>
            </a: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Полегшувати руху. </a:t>
            </a:r>
          </a:p>
          <a:p>
            <a:pPr marL="0" indent="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Надавати допомогу в </a:t>
            </a:r>
          </a:p>
          <a:p>
            <a:pPr marL="0" indent="0"/>
            <a:r>
              <a:rPr lang="en-US" sz="2000">
                <a:effectLst/>
                <a:latin typeface="Times New Roman" pitchFamily="18" charset="0"/>
                <a:cs typeface="Times New Roman" pitchFamily="18" charset="0"/>
              </a:rPr>
              <a:t> </a:t>
            </a:r>
            <a:r>
              <a:rPr lang="uk-UA" sz="2000">
                <a:effectLst/>
                <a:latin typeface="Times New Roman" pitchFamily="18" charset="0"/>
                <a:cs typeface="Times New Roman" pitchFamily="18" charset="0"/>
              </a:rPr>
              <a:t>П</a:t>
            </a:r>
            <a:r>
              <a:rPr lang="ru-RU" sz="2000">
                <a:effectLst/>
                <a:latin typeface="Times New Roman" pitchFamily="18" charset="0"/>
                <a:cs typeface="Times New Roman" pitchFamily="18" charset="0"/>
              </a:rPr>
              <a:t>овсякденному житті.</a:t>
            </a:r>
          </a:p>
        </p:txBody>
      </p:sp>
      <p:sp>
        <p:nvSpPr>
          <p:cNvPr id="35846" name="AutoShape 6" descr="Вибір допоміжних засобів для пересування - Innovo"/>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35848" name="Picture 8" descr="Ходунки та інші засоби реабілітації | Med-magazin.ua - мережа магазинів  медтехніки"/>
          <p:cNvPicPr>
            <a:picLocks noChangeAspect="1" noChangeArrowheads="1"/>
          </p:cNvPicPr>
          <p:nvPr/>
        </p:nvPicPr>
        <p:blipFill>
          <a:blip r:embed="rId2"/>
          <a:srcRect/>
          <a:stretch>
            <a:fillRect/>
          </a:stretch>
        </p:blipFill>
        <p:spPr bwMode="auto">
          <a:xfrm>
            <a:off x="8391525" y="352425"/>
            <a:ext cx="3581400" cy="2857500"/>
          </a:xfrm>
          <a:prstGeom prst="rect">
            <a:avLst/>
          </a:prstGeom>
          <a:noFill/>
        </p:spPr>
      </p:pic>
      <p:pic>
        <p:nvPicPr>
          <p:cNvPr id="35850" name="Picture 10" descr="Средства реабилитации улучшают качество жизни"/>
          <p:cNvPicPr>
            <a:picLocks noChangeAspect="1" noChangeArrowheads="1"/>
          </p:cNvPicPr>
          <p:nvPr/>
        </p:nvPicPr>
        <p:blipFill>
          <a:blip r:embed="rId3"/>
          <a:srcRect/>
          <a:stretch>
            <a:fillRect/>
          </a:stretch>
        </p:blipFill>
        <p:spPr bwMode="auto">
          <a:xfrm>
            <a:off x="133350" y="3686175"/>
            <a:ext cx="2762250" cy="2857500"/>
          </a:xfrm>
          <a:prstGeom prst="rect">
            <a:avLst/>
          </a:prstGeom>
          <a:noFill/>
        </p:spPr>
      </p:pic>
      <p:sp>
        <p:nvSpPr>
          <p:cNvPr id="35852" name="AutoShape 12" descr="Какие бывают средства реабилитации"/>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35854" name="Picture 14" descr="Ортопедия"/>
          <p:cNvPicPr>
            <a:picLocks noChangeAspect="1" noChangeArrowheads="1"/>
          </p:cNvPicPr>
          <p:nvPr/>
        </p:nvPicPr>
        <p:blipFill>
          <a:blip r:embed="rId4"/>
          <a:srcRect/>
          <a:stretch>
            <a:fillRect/>
          </a:stretch>
        </p:blipFill>
        <p:spPr bwMode="auto">
          <a:xfrm>
            <a:off x="7115175" y="4410075"/>
            <a:ext cx="4876800" cy="228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1"/>
          <p:cNvSpPr>
            <a:spLocks noGrp="1"/>
          </p:cNvSpPr>
          <p:nvPr>
            <p:ph idx="4294967295"/>
          </p:nvPr>
        </p:nvSpPr>
        <p:spPr>
          <a:xfrm>
            <a:off x="407988" y="222250"/>
            <a:ext cx="10744200" cy="3960813"/>
          </a:xfrm>
        </p:spPr>
        <p:txBody>
          <a:bodyPr/>
          <a:lstStyle/>
          <a:p>
            <a:pPr marL="609600" indent="-609600" algn="ctr">
              <a:buFont typeface="Wingdings" pitchFamily="2" charset="2"/>
              <a:buNone/>
            </a:pPr>
            <a:r>
              <a:rPr lang="ru-RU" sz="2000" b="1">
                <a:latin typeface="Times New Roman" pitchFamily="18" charset="0"/>
                <a:cs typeface="Times New Roman" pitchFamily="18" charset="0"/>
              </a:rPr>
              <a:t>Що важливо знати про використання допоміжних пристосувань і спеціального обладнання </a:t>
            </a:r>
            <a:r>
              <a:rPr lang="en-US" sz="2000" b="1">
                <a:latin typeface="Times New Roman" pitchFamily="18" charset="0"/>
                <a:cs typeface="Times New Roman" pitchFamily="18" charset="0"/>
              </a:rPr>
              <a:t>:</a:t>
            </a:r>
          </a:p>
          <a:p>
            <a:pPr marL="609600" indent="-609600" algn="ctr">
              <a:buFont typeface="Wingdings" pitchFamily="2" charset="2"/>
              <a:buNone/>
            </a:pPr>
            <a:endParaRPr lang="ru-RU" sz="2000" b="1">
              <a:latin typeface="Times New Roman" pitchFamily="18" charset="0"/>
              <a:cs typeface="Times New Roman" pitchFamily="18" charset="0"/>
            </a:endParaRPr>
          </a:p>
          <a:p>
            <a:pPr marL="609600" indent="-609600"/>
            <a:r>
              <a:rPr lang="en-US" sz="2000">
                <a:latin typeface="Times New Roman" pitchFamily="18" charset="0"/>
                <a:cs typeface="Times New Roman" pitchFamily="18" charset="0"/>
              </a:rPr>
              <a:t> </a:t>
            </a:r>
            <a:r>
              <a:rPr lang="ru-RU" sz="2000">
                <a:effectLst/>
                <a:latin typeface="Times New Roman" pitchFamily="18" charset="0"/>
                <a:cs typeface="Times New Roman" pitchFamily="18" charset="0"/>
              </a:rPr>
              <a:t>Їх можна використовувати на будь-якій стадії розвитку дитини і в будь-якому віці. </a:t>
            </a:r>
          </a:p>
          <a:p>
            <a:pPr marL="609600" indent="-609600"/>
            <a:r>
              <a:rPr lang="en-US" sz="2000">
                <a:effectLst/>
                <a:latin typeface="Times New Roman" pitchFamily="18" charset="0"/>
                <a:cs typeface="Times New Roman" pitchFamily="18" charset="0"/>
              </a:rPr>
              <a:t> </a:t>
            </a:r>
            <a:r>
              <a:rPr lang="ru-RU" sz="2000">
                <a:effectLst/>
                <a:latin typeface="Times New Roman" pitchFamily="18" charset="0"/>
                <a:cs typeface="Times New Roman" pitchFamily="18" charset="0"/>
              </a:rPr>
              <a:t>Вони повинні давати той обсяг допомоги, який необхідний. </a:t>
            </a:r>
          </a:p>
          <a:p>
            <a:pPr marL="609600" indent="-609600"/>
            <a:r>
              <a:rPr lang="ru-RU" sz="2000">
                <a:effectLst/>
                <a:latin typeface="Times New Roman" pitchFamily="18" charset="0"/>
                <a:cs typeface="Times New Roman" pitchFamily="18" charset="0"/>
              </a:rPr>
              <a:t> Кожен вид спеціального обладнання повинен бути обмежений в часі </a:t>
            </a:r>
          </a:p>
          <a:p>
            <a:pPr marL="609600" indent="-609600"/>
            <a:r>
              <a:rPr lang="ru-RU" sz="2000">
                <a:effectLst/>
                <a:latin typeface="Times New Roman" pitchFamily="18" charset="0"/>
                <a:cs typeface="Times New Roman" pitchFamily="18" charset="0"/>
              </a:rPr>
              <a:t>використання.</a:t>
            </a:r>
            <a:endParaRPr lang="en-US" sz="2000">
              <a:effectLst/>
              <a:latin typeface="Times New Roman" pitchFamily="18" charset="0"/>
              <a:cs typeface="Times New Roman" pitchFamily="18" charset="0"/>
            </a:endParaRPr>
          </a:p>
          <a:p>
            <a:pPr marL="609600" indent="-609600">
              <a:buClr>
                <a:srgbClr val="F3A447"/>
              </a:buClr>
            </a:pPr>
            <a:r>
              <a:rPr lang="en-US" sz="1800">
                <a:effectLst/>
                <a:latin typeface="Times New Roman" pitchFamily="18" charset="0"/>
                <a:cs typeface="Times New Roman" pitchFamily="18" charset="0"/>
              </a:rPr>
              <a:t> </a:t>
            </a:r>
            <a:r>
              <a:rPr lang="ru-RU" sz="1800">
                <a:effectLst/>
                <a:latin typeface="Times New Roman" pitchFamily="18" charset="0"/>
                <a:cs typeface="Times New Roman" pitchFamily="18" charset="0"/>
              </a:rPr>
              <a:t>Будь-які пристосування повинні покращувати положення тіла і руху дитини. </a:t>
            </a:r>
          </a:p>
          <a:p>
            <a:pPr marL="609600" indent="-609600">
              <a:buClr>
                <a:srgbClr val="F3A447"/>
              </a:buClr>
            </a:pPr>
            <a:r>
              <a:rPr lang="en-US" sz="1800">
                <a:solidFill>
                  <a:srgbClr val="FFFFFF"/>
                </a:solidFill>
                <a:effectLst/>
                <a:latin typeface="Times New Roman" pitchFamily="18" charset="0"/>
                <a:cs typeface="Times New Roman" pitchFamily="18" charset="0"/>
              </a:rPr>
              <a:t> </a:t>
            </a:r>
            <a:r>
              <a:rPr lang="ru-RU" sz="1800">
                <a:solidFill>
                  <a:srgbClr val="FFFFFF"/>
                </a:solidFill>
                <a:effectLst/>
                <a:latin typeface="Times New Roman" pitchFamily="18" charset="0"/>
                <a:cs typeface="Times New Roman" pitchFamily="18" charset="0"/>
              </a:rPr>
              <a:t>Будь-яке обладнання повинно за формою, кольором, зовнішнім виглядом соответствовать дитячому та сімейному побуті. </a:t>
            </a:r>
          </a:p>
          <a:p>
            <a:pPr marL="609600" indent="-609600">
              <a:buClr>
                <a:srgbClr val="F3A447"/>
              </a:buClr>
            </a:pPr>
            <a:r>
              <a:rPr lang="en-US" sz="1800">
                <a:solidFill>
                  <a:srgbClr val="FFFFFF"/>
                </a:solidFill>
                <a:effectLst/>
                <a:latin typeface="Times New Roman" pitchFamily="18" charset="0"/>
                <a:cs typeface="Times New Roman" pitchFamily="18" charset="0"/>
              </a:rPr>
              <a:t> </a:t>
            </a:r>
            <a:r>
              <a:rPr lang="ru-RU" sz="1800">
                <a:solidFill>
                  <a:srgbClr val="FFFFFF"/>
                </a:solidFill>
                <a:effectLst/>
                <a:latin typeface="Times New Roman" pitchFamily="18" charset="0"/>
                <a:cs typeface="Times New Roman" pitchFamily="18" charset="0"/>
              </a:rPr>
              <a:t>Спеціальне обладнання та допоміжні пристрої повинні бути підібрані індивідуально, обговорені в сім'ї, випробувані.</a:t>
            </a:r>
            <a:endParaRPr lang="en-US" sz="1800">
              <a:solidFill>
                <a:srgbClr val="FFFFFF"/>
              </a:solidFill>
              <a:effectLst/>
              <a:latin typeface="Times New Roman" pitchFamily="18" charset="0"/>
              <a:cs typeface="Times New Roman" pitchFamily="18" charset="0"/>
            </a:endParaRPr>
          </a:p>
          <a:p>
            <a:pPr marL="609600" indent="-609600"/>
            <a:r>
              <a:rPr lang="en-US" sz="1800">
                <a:effectLst/>
                <a:latin typeface="Times New Roman" pitchFamily="18" charset="0"/>
                <a:cs typeface="Times New Roman" pitchFamily="18" charset="0"/>
              </a:rPr>
              <a:t> </a:t>
            </a:r>
            <a:r>
              <a:rPr lang="ru-RU" sz="1800">
                <a:effectLst/>
                <a:latin typeface="Times New Roman" pitchFamily="18" charset="0"/>
                <a:cs typeface="Times New Roman" pitchFamily="18" charset="0"/>
              </a:rPr>
              <a:t>Сфера використання допоміжних засобів і пристосувань дуже широка. Вони застосовуються на корекційних заняттях, в повсед-невной життя дитини і батьків, для сидіння, транспортування, само-самостійності руху вперед.</a:t>
            </a:r>
          </a:p>
          <a:p>
            <a:pPr marL="609600" indent="-609600">
              <a:buClr>
                <a:srgbClr val="F3A447"/>
              </a:buClr>
            </a:pPr>
            <a:endParaRPr lang="ru-RU" sz="1800">
              <a:solidFill>
                <a:srgbClr val="FFFFFF"/>
              </a:solidFill>
              <a:effectLst/>
              <a:latin typeface="Times New Roman" pitchFamily="18" charset="0"/>
              <a:cs typeface="Times New Roman" pitchFamily="18" charset="0"/>
            </a:endParaRPr>
          </a:p>
          <a:p>
            <a:pPr marL="609600" indent="-609600">
              <a:buFont typeface="Wingdings" pitchFamily="2" charset="2"/>
              <a:buNone/>
            </a:pPr>
            <a:endParaRPr lang="ru-RU" sz="180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Google Shape;60;p14"/>
          <p:cNvSpPr>
            <a:spLocks noGrp="1"/>
          </p:cNvSpPr>
          <p:nvPr>
            <p:ph type="title" idx="4294967295"/>
          </p:nvPr>
        </p:nvSpPr>
        <p:spPr>
          <a:xfrm>
            <a:off x="415925" y="1557338"/>
            <a:ext cx="11360150" cy="2316162"/>
          </a:xfrm>
          <a:ln/>
        </p:spPr>
        <p:txBody>
          <a:bodyPr lIns="121900" tIns="121900" rIns="121900" bIns="121900" anchor="t" anchorCtr="0"/>
          <a:lstStyle/>
          <a:p>
            <a:pPr algn="l">
              <a:buSzPts val="2800"/>
            </a:pPr>
            <a:r>
              <a:rPr lang="ru-RU" sz="2000">
                <a:latin typeface="Times New Roman" pitchFamily="18" charset="0"/>
                <a:cs typeface="Times New Roman" pitchFamily="18" charset="0"/>
              </a:rPr>
              <a:t>Здорова дитина вільно сидить до 8-10 місяців життя. Пряма постава в положенні сидячи є передумовою для багатьох функцій, особливо для вільних цілеспрямованих дій. Багато дітей з порушеннями функцій опорно-рухового апарату не завжди до цього віку можуть самостійно сидіти. Іноді не залишається нічого іншого, як підтримувати пряму поставу, використовуючи стілець або спеціальне крісло</a:t>
            </a:r>
            <a:r>
              <a:rPr lang="en-US" sz="2000">
                <a:latin typeface="Times New Roman" pitchFamily="18" charset="0"/>
                <a:cs typeface="Times New Roman" pitchFamily="18" charset="0"/>
              </a:rPr>
              <a:t>.</a:t>
            </a:r>
            <a:br>
              <a:rPr lang="en-US" sz="2000">
                <a:latin typeface="Times New Roman" pitchFamily="18" charset="0"/>
                <a:cs typeface="Times New Roman" pitchFamily="18" charset="0"/>
              </a:rPr>
            </a:br>
            <a:endParaRPr lang="ru-RU" sz="2000"/>
          </a:p>
        </p:txBody>
      </p:sp>
      <p:sp>
        <p:nvSpPr>
          <p:cNvPr id="39940" name="Прямоугольник 1"/>
          <p:cNvSpPr>
            <a:spLocks noChangeArrowheads="1"/>
          </p:cNvSpPr>
          <p:nvPr/>
        </p:nvSpPr>
        <p:spPr bwMode="auto">
          <a:xfrm>
            <a:off x="1730375" y="0"/>
            <a:ext cx="8550275" cy="1066800"/>
          </a:xfrm>
          <a:prstGeom prst="rect">
            <a:avLst/>
          </a:prstGeom>
          <a:noFill/>
          <a:ln w="9525">
            <a:noFill/>
            <a:miter lim="800000"/>
            <a:headEnd/>
            <a:tailEnd/>
          </a:ln>
        </p:spPr>
        <p:txBody>
          <a:bodyPr>
            <a:spAutoFit/>
          </a:bodyPr>
          <a:lstStyle/>
          <a:p>
            <a:pPr algn="ct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000" b="1">
                <a:effectLst>
                  <a:outerShdw blurRad="38100" dist="38100" dir="2700000" algn="tl">
                    <a:srgbClr val="000000"/>
                  </a:outerShdw>
                </a:effectLst>
                <a:latin typeface="Times New Roman" pitchFamily="18" charset="0"/>
                <a:cs typeface="Times New Roman" pitchFamily="18" charset="0"/>
              </a:rPr>
              <a:t>Допоміжні пристосування та спеціальне обладнання для надання пози «сидячи»</a:t>
            </a:r>
          </a:p>
        </p:txBody>
      </p:sp>
      <p:pic>
        <p:nvPicPr>
          <p:cNvPr id="39942" name="Picture 6" descr="Меблі для дітей з порушеннями опорно-рухового апарату | Блог Inkluzia"/>
          <p:cNvPicPr>
            <a:picLocks noChangeAspect="1" noChangeArrowheads="1"/>
          </p:cNvPicPr>
          <p:nvPr/>
        </p:nvPicPr>
        <p:blipFill>
          <a:blip r:embed="rId3"/>
          <a:srcRect/>
          <a:stretch>
            <a:fillRect/>
          </a:stretch>
        </p:blipFill>
        <p:spPr bwMode="auto">
          <a:xfrm>
            <a:off x="561975" y="3419475"/>
            <a:ext cx="5143500" cy="3105150"/>
          </a:xfrm>
          <a:prstGeom prst="rect">
            <a:avLst/>
          </a:prstGeom>
          <a:noFill/>
        </p:spPr>
      </p:pic>
      <p:pic>
        <p:nvPicPr>
          <p:cNvPr id="39944" name="Picture 8" descr="Обладнання для дітей з ДЦП - ТОВ Норма Трейд"/>
          <p:cNvPicPr>
            <a:picLocks noChangeAspect="1" noChangeArrowheads="1"/>
          </p:cNvPicPr>
          <p:nvPr/>
        </p:nvPicPr>
        <p:blipFill>
          <a:blip r:embed="rId4"/>
          <a:srcRect/>
          <a:stretch>
            <a:fillRect/>
          </a:stretch>
        </p:blipFill>
        <p:spPr bwMode="auto">
          <a:xfrm>
            <a:off x="9334500" y="3338513"/>
            <a:ext cx="2266950" cy="31146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Google Shape;68;p15"/>
          <p:cNvSpPr>
            <a:spLocks noGrp="1"/>
          </p:cNvSpPr>
          <p:nvPr>
            <p:ph type="title" idx="4294967295"/>
          </p:nvPr>
        </p:nvSpPr>
        <p:spPr>
          <a:xfrm>
            <a:off x="415925" y="0"/>
            <a:ext cx="11360150" cy="763588"/>
          </a:xfrm>
          <a:ln/>
        </p:spPr>
        <p:txBody>
          <a:bodyPr lIns="121900" tIns="121900" rIns="121900" bIns="121900" anchor="t" anchorCtr="0"/>
          <a:lstStyle/>
          <a:p>
            <a:pPr algn="l">
              <a:buSzPts val="2800"/>
            </a:pPr>
            <a:r>
              <a:rPr lang="ru-RU" sz="2000">
                <a:effectLst/>
                <a:latin typeface="Times New Roman" pitchFamily="18" charset="0"/>
                <a:cs typeface="Times New Roman" pitchFamily="18" charset="0"/>
              </a:rPr>
              <a:t>Вибір спеціального стільчика для дитини, що має порушення</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опорно-рухового апарату, супроводжується певними труднощами: матеріали, розмір, особливості конструкції, функціональність,</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безпеку, зручність, естетика - це параметри, які враховуються</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в першу чергу.Тільки шляхом уважного спостереження та</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аналізу можна правильно підібрати дитячий стілець.</a:t>
            </a:r>
            <a:br>
              <a:rPr lang="ru-RU" sz="2000">
                <a:effectLst/>
                <a:latin typeface="Times New Roman" pitchFamily="18" charset="0"/>
                <a:cs typeface="Times New Roman" pitchFamily="18" charset="0"/>
              </a:rPr>
            </a:br>
            <a:endParaRPr lang="ru-RU" sz="2000">
              <a:effectLst/>
            </a:endParaRPr>
          </a:p>
        </p:txBody>
      </p:sp>
      <p:sp>
        <p:nvSpPr>
          <p:cNvPr id="41986" name="Google Shape;69;p15"/>
          <p:cNvSpPr>
            <a:spLocks noGrp="1"/>
          </p:cNvSpPr>
          <p:nvPr>
            <p:ph type="body" idx="4294967295"/>
          </p:nvPr>
        </p:nvSpPr>
        <p:spPr>
          <a:xfrm rot="10800000" flipH="1">
            <a:off x="8859838" y="3748088"/>
            <a:ext cx="2887662" cy="2387600"/>
          </a:xfrm>
          <a:ln/>
        </p:spPr>
        <p:txBody>
          <a:bodyPr lIns="121900" tIns="121900" rIns="121900" bIns="121900"/>
          <a:lstStyle/>
          <a:p>
            <a:pPr marL="0" indent="0">
              <a:spcBef>
                <a:spcPct val="0"/>
              </a:spcBef>
              <a:spcAft>
                <a:spcPts val="2138"/>
              </a:spcAft>
              <a:buSzPts val="1800"/>
              <a:buFont typeface="Wingdings" pitchFamily="2" charset="2"/>
              <a:buNone/>
            </a:pPr>
            <a:endParaRPr lang="ru-RU"/>
          </a:p>
        </p:txBody>
      </p:sp>
      <p:pic>
        <p:nvPicPr>
          <p:cNvPr id="41987" name="Google Shape;70;p15"/>
          <p:cNvPicPr preferRelativeResize="0">
            <a:picLocks noChangeAspect="1" noChangeArrowheads="1"/>
          </p:cNvPicPr>
          <p:nvPr/>
        </p:nvPicPr>
        <p:blipFill>
          <a:blip r:embed="rId3"/>
          <a:srcRect/>
          <a:stretch>
            <a:fillRect/>
          </a:stretch>
        </p:blipFill>
        <p:spPr bwMode="auto">
          <a:xfrm>
            <a:off x="8567738" y="3517900"/>
            <a:ext cx="3429000" cy="2909888"/>
          </a:xfrm>
          <a:prstGeom prst="rect">
            <a:avLst/>
          </a:prstGeom>
          <a:noFill/>
          <a:ln w="9525">
            <a:noFill/>
            <a:miter lim="800000"/>
            <a:headEnd/>
            <a:tailEnd/>
          </a:ln>
        </p:spPr>
      </p:pic>
      <p:pic>
        <p:nvPicPr>
          <p:cNvPr id="41991" name="Google Shape;79;p16"/>
          <p:cNvPicPr preferRelativeResize="0">
            <a:picLocks noChangeAspect="1" noChangeArrowheads="1"/>
          </p:cNvPicPr>
          <p:nvPr/>
        </p:nvPicPr>
        <p:blipFill>
          <a:blip r:embed="rId4"/>
          <a:srcRect/>
          <a:stretch>
            <a:fillRect/>
          </a:stretch>
        </p:blipFill>
        <p:spPr bwMode="auto">
          <a:xfrm>
            <a:off x="758825" y="3543300"/>
            <a:ext cx="2857500" cy="2857500"/>
          </a:xfrm>
          <a:prstGeom prst="rect">
            <a:avLst/>
          </a:prstGeom>
          <a:noFill/>
          <a:ln w="9525">
            <a:noFill/>
            <a:miter lim="800000"/>
            <a:headEnd/>
            <a:tailEnd/>
          </a:ln>
        </p:spPr>
      </p:pic>
      <p:pic>
        <p:nvPicPr>
          <p:cNvPr id="41992" name="Google Shape;80;p16"/>
          <p:cNvPicPr preferRelativeResize="0">
            <a:picLocks noChangeAspect="1" noChangeArrowheads="1"/>
          </p:cNvPicPr>
          <p:nvPr/>
        </p:nvPicPr>
        <p:blipFill>
          <a:blip r:embed="rId5"/>
          <a:srcRect/>
          <a:stretch>
            <a:fillRect/>
          </a:stretch>
        </p:blipFill>
        <p:spPr bwMode="auto">
          <a:xfrm>
            <a:off x="4946650" y="3543300"/>
            <a:ext cx="2857500" cy="2857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86;p17"/>
          <p:cNvSpPr>
            <a:spLocks noGrp="1"/>
          </p:cNvSpPr>
          <p:nvPr>
            <p:ph type="title" idx="4294967295"/>
          </p:nvPr>
        </p:nvSpPr>
        <p:spPr>
          <a:xfrm>
            <a:off x="371475" y="1400175"/>
            <a:ext cx="11360150" cy="3040063"/>
          </a:xfrm>
          <a:ln/>
        </p:spPr>
        <p:txBody>
          <a:bodyPr lIns="121900" tIns="121900" rIns="121900" bIns="121900" anchor="t" anchorCtr="0"/>
          <a:lstStyle/>
          <a:p>
            <a:pPr algn="l">
              <a:buSzPts val="2800"/>
            </a:pPr>
            <a:r>
              <a:rPr lang="ru-RU" sz="2000">
                <a:effectLst/>
                <a:latin typeface="Times New Roman" pitchFamily="18" charset="0"/>
                <a:cs typeface="Times New Roman" pitchFamily="18" charset="0"/>
              </a:rPr>
              <a:t>Багато дітей, спираючись на руки, можуть самостійно сидіти під час</a:t>
            </a:r>
            <a:r>
              <a:rPr lang="en-US" sz="2000">
                <a:effectLst/>
                <a:latin typeface="Times New Roman" pitchFamily="18" charset="0"/>
                <a:cs typeface="Times New Roman" pitchFamily="18" charset="0"/>
              </a:rPr>
              <a:t> </a:t>
            </a:r>
            <a:r>
              <a:rPr lang="uk-UA" sz="2000">
                <a:effectLst/>
                <a:latin typeface="Times New Roman" pitchFamily="18" charset="0"/>
                <a:cs typeface="Times New Roman" pitchFamily="18" charset="0"/>
              </a:rPr>
              <a:t>п</a:t>
            </a:r>
            <a:r>
              <a:rPr lang="ru-RU" sz="2000">
                <a:effectLst/>
                <a:latin typeface="Times New Roman" pitchFamily="18" charset="0"/>
                <a:cs typeface="Times New Roman" pitchFamily="18" charset="0"/>
              </a:rPr>
              <a:t>ерегляду телепередач або читання, але у них недостатньо розвинене рівновагу для діяльності, що вимагає використання обох рук, наприклад, їжі або одягання. Для самостійного одягання або роздягання найбільш підходять низький трикутний табурет, лава, поставлена ​​в кутку або низький стілець з підлокітниками. Такі моделі забезпечують дитині велику площу для самостійної підтримки, а також діти відчують себе впевненіше, маючи гарну опору для ніг.</a:t>
            </a:r>
            <a:br>
              <a:rPr lang="ru-RU" sz="2000">
                <a:effectLst/>
                <a:latin typeface="Times New Roman" pitchFamily="18" charset="0"/>
                <a:cs typeface="Times New Roman" pitchFamily="18" charset="0"/>
              </a:rPr>
            </a:br>
            <a:endParaRPr lang="ru-RU" sz="200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92;p18"/>
          <p:cNvSpPr>
            <a:spLocks noGrp="1"/>
          </p:cNvSpPr>
          <p:nvPr>
            <p:ph type="title" idx="4294967295"/>
          </p:nvPr>
        </p:nvSpPr>
        <p:spPr>
          <a:xfrm>
            <a:off x="196850" y="2540000"/>
            <a:ext cx="11360150" cy="763588"/>
          </a:xfrm>
          <a:ln/>
        </p:spPr>
        <p:txBody>
          <a:bodyPr lIns="121900" tIns="121900" rIns="121900" bIns="121900" anchor="t" anchorCtr="0"/>
          <a:lstStyle/>
          <a:p>
            <a:pPr marL="838200" indent="-838200" algn="l">
              <a:buSzPts val="2800"/>
            </a:pPr>
            <a:r>
              <a:rPr lang="ru-RU"/>
              <a:t/>
            </a:r>
            <a:br>
              <a:rPr lang="ru-RU"/>
            </a:br>
            <a:r>
              <a:rPr lang="ru-RU" sz="2000" b="1">
                <a:solidFill>
                  <a:schemeClr val="tx1"/>
                </a:solidFill>
                <a:latin typeface="Times New Roman" pitchFamily="18" charset="0"/>
                <a:cs typeface="Times New Roman" pitchFamily="18" charset="0"/>
              </a:rPr>
              <a:t>Основні вимоги до дитячого стільця</a:t>
            </a:r>
            <a:r>
              <a:rPr lang="en-US" sz="2000" b="1">
                <a:solidFill>
                  <a:schemeClr val="tx1"/>
                </a:solidFill>
                <a:latin typeface="Times New Roman" pitchFamily="18" charset="0"/>
                <a:cs typeface="Times New Roman" pitchFamily="18" charset="0"/>
              </a:rPr>
              <a:t>:</a:t>
            </a:r>
            <a:br>
              <a:rPr lang="en-US" sz="2000" b="1">
                <a:solidFill>
                  <a:schemeClr val="tx1"/>
                </a:solidFill>
                <a:latin typeface="Times New Roman" pitchFamily="18" charset="0"/>
                <a:cs typeface="Times New Roman" pitchFamily="18" charset="0"/>
              </a:rPr>
            </a:br>
            <a:r>
              <a:rPr lang="en-US" sz="2000" b="1">
                <a:solidFill>
                  <a:schemeClr val="tx1"/>
                </a:solidFill>
                <a:latin typeface="Times New Roman" pitchFamily="18" charset="0"/>
                <a:cs typeface="Times New Roman" pitchFamily="18" charset="0"/>
              </a:rPr>
              <a:t/>
            </a:r>
            <a:br>
              <a:rPr lang="en-US" sz="2000" b="1">
                <a:solidFill>
                  <a:schemeClr val="tx1"/>
                </a:solidFill>
                <a:latin typeface="Times New Roman" pitchFamily="18" charset="0"/>
                <a:cs typeface="Times New Roman" pitchFamily="18" charset="0"/>
              </a:rPr>
            </a:br>
            <a:r>
              <a:rPr lang="ru-RU" sz="2000">
                <a:effectLst/>
                <a:latin typeface="Times New Roman" pitchFamily="18" charset="0"/>
                <a:cs typeface="Times New Roman" pitchFamily="18" charset="0"/>
              </a:rPr>
              <a:t>• стілець повинен давати можливість дитині добре і вільно управляти головою і тулубом, утримувати і зберігати рівновагу; дозволяти вільно рухати ногами і плечима, завдяки чому він зможе</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витягати руки вперед і займатися;</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дитина повинна сидіти так, щоб нижня частина хребта стикалася зі спинкою стільця;</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ноги повинні бути зігнуті в тазостегнових і колінних суглобах (приблизно на 90 градусів);</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ступні повинні стояти рівно на підлозі або підніжці;</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положення напівлежачи - це не посадка, до такій позі можна вдаватися</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тільки як до тимчасового засобу і тільки на короткий час;</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endParaRPr lang="ru-RU" sz="2000"/>
          </a:p>
        </p:txBody>
      </p:sp>
      <p:pic>
        <p:nvPicPr>
          <p:cNvPr id="48131" name="Picture 3" descr="Вертикализатор для детей с ДЦП SQUIGGLES купить в Москве в  интернет-магазине МедикаМосква.рф"/>
          <p:cNvPicPr>
            <a:picLocks noChangeAspect="1" noChangeArrowheads="1"/>
          </p:cNvPicPr>
          <p:nvPr/>
        </p:nvPicPr>
        <p:blipFill>
          <a:blip r:embed="rId3"/>
          <a:srcRect/>
          <a:stretch>
            <a:fillRect/>
          </a:stretch>
        </p:blipFill>
        <p:spPr bwMode="auto">
          <a:xfrm>
            <a:off x="400050" y="542925"/>
            <a:ext cx="2571750" cy="2571750"/>
          </a:xfrm>
          <a:prstGeom prst="rect">
            <a:avLst/>
          </a:prstGeom>
          <a:noFill/>
        </p:spPr>
      </p:pic>
      <p:pic>
        <p:nvPicPr>
          <p:cNvPr id="48133" name="Picture 5" descr="Стільці та крісла GOLEM для дітей з ДЦП"/>
          <p:cNvPicPr>
            <a:picLocks noChangeAspect="1" noChangeArrowheads="1"/>
          </p:cNvPicPr>
          <p:nvPr/>
        </p:nvPicPr>
        <p:blipFill>
          <a:blip r:embed="rId4"/>
          <a:srcRect/>
          <a:stretch>
            <a:fillRect/>
          </a:stretch>
        </p:blipFill>
        <p:spPr bwMode="auto">
          <a:xfrm>
            <a:off x="3552825" y="561975"/>
            <a:ext cx="4019550" cy="2562225"/>
          </a:xfrm>
          <a:prstGeom prst="rect">
            <a:avLst/>
          </a:prstGeom>
          <a:noFill/>
        </p:spPr>
      </p:pic>
      <p:pic>
        <p:nvPicPr>
          <p:cNvPr id="48135" name="Picture 7" descr="Дитячі ортопедичні крісла для дітей з ДЦП, інвалідів, крісла ДЦП, опора для  сидіння"/>
          <p:cNvPicPr>
            <a:picLocks noChangeAspect="1" noChangeArrowheads="1"/>
          </p:cNvPicPr>
          <p:nvPr/>
        </p:nvPicPr>
        <p:blipFill>
          <a:blip r:embed="rId5"/>
          <a:srcRect/>
          <a:stretch>
            <a:fillRect/>
          </a:stretch>
        </p:blipFill>
        <p:spPr bwMode="auto">
          <a:xfrm>
            <a:off x="8096250" y="561975"/>
            <a:ext cx="3705225" cy="25622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Google Shape;98;p19"/>
          <p:cNvSpPr>
            <a:spLocks noGrp="1"/>
          </p:cNvSpPr>
          <p:nvPr>
            <p:ph type="title" idx="4294967295"/>
          </p:nvPr>
        </p:nvSpPr>
        <p:spPr>
          <a:xfrm>
            <a:off x="415925" y="593725"/>
            <a:ext cx="11360150" cy="763588"/>
          </a:xfrm>
          <a:ln/>
        </p:spPr>
        <p:txBody>
          <a:bodyPr lIns="121900" tIns="121900" rIns="121900" bIns="121900" anchor="t" anchorCtr="0"/>
          <a:lstStyle/>
          <a:p>
            <a:pPr algn="l">
              <a:buSzPts val="2800"/>
            </a:pPr>
            <a:r>
              <a:rPr lang="ru-RU" sz="2000">
                <a:effectLst/>
                <a:latin typeface="Times New Roman" pitchFamily="18" charset="0"/>
                <a:cs typeface="Times New Roman" pitchFamily="18" charset="0"/>
              </a:rPr>
              <a:t>• </a:t>
            </a:r>
            <a:r>
              <a:rPr lang="en-US" sz="2000">
                <a:effectLst/>
                <a:latin typeface="Times New Roman" pitchFamily="18" charset="0"/>
                <a:cs typeface="Times New Roman" pitchFamily="18" charset="0"/>
              </a:rPr>
              <a:t>C</a:t>
            </a:r>
            <a:r>
              <a:rPr lang="ru-RU" sz="2000">
                <a:effectLst/>
                <a:latin typeface="Times New Roman" pitchFamily="18" charset="0"/>
                <a:cs typeface="Times New Roman" pitchFamily="18" charset="0"/>
              </a:rPr>
              <a:t>тілець повинен сприяти придушенню патологічних рухових зразків;</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Правильно підібраний стілець дозволяє уникати асиметрії тіла дитини;</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Стілець повинен покращувати соціальну взаємодію;</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Стілець повинен мати додаткові знімні пристосування: регульована підніжка, фіксатор голови, ступень, таза, що фіксують нагрудньо-плечові ремені, абдуктор (пристосування для розведення ніг). </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
            </a:r>
            <a:br>
              <a:rPr lang="ru-RU" sz="2000">
                <a:effectLst/>
                <a:latin typeface="Times New Roman" pitchFamily="18" charset="0"/>
                <a:cs typeface="Times New Roman" pitchFamily="18" charset="0"/>
              </a:rPr>
            </a:br>
            <a:r>
              <a:rPr lang="ru-RU" sz="2000">
                <a:effectLst/>
                <a:latin typeface="Times New Roman" pitchFamily="18" charset="0"/>
                <a:cs typeface="Times New Roman" pitchFamily="18" charset="0"/>
              </a:rPr>
              <a:t>Однак використовувати їх слід індивідуально.</a:t>
            </a:r>
            <a:br>
              <a:rPr lang="ru-RU" sz="2000">
                <a:effectLst/>
                <a:latin typeface="Times New Roman" pitchFamily="18" charset="0"/>
                <a:cs typeface="Times New Roman" pitchFamily="18" charset="0"/>
              </a:rPr>
            </a:br>
            <a:endParaRPr lang="ru-RU" sz="2000">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ctrTitle" idx="4294967295"/>
          </p:nvPr>
        </p:nvSpPr>
        <p:spPr>
          <a:xfrm>
            <a:off x="1071563" y="396875"/>
            <a:ext cx="9144000" cy="401638"/>
          </a:xfrm>
        </p:spPr>
        <p:txBody>
          <a:bodyPr anchor="b" anchorCtr="0"/>
          <a:lstStyle/>
          <a:p>
            <a:r>
              <a:rPr lang="ru-RU" sz="2000" b="1">
                <a:latin typeface="Times New Roman" pitchFamily="18" charset="0"/>
                <a:cs typeface="Times New Roman" pitchFamily="18" charset="0"/>
              </a:rPr>
              <a:t>Що важливо знати про дитячий</a:t>
            </a:r>
            <a:br>
              <a:rPr lang="ru-RU" sz="2000" b="1">
                <a:latin typeface="Times New Roman" pitchFamily="18" charset="0"/>
                <a:cs typeface="Times New Roman" pitchFamily="18" charset="0"/>
              </a:rPr>
            </a:br>
            <a:r>
              <a:rPr lang="ru-RU" sz="2000" b="1">
                <a:latin typeface="Times New Roman" pitchFamily="18" charset="0"/>
                <a:cs typeface="Times New Roman" pitchFamily="18" charset="0"/>
              </a:rPr>
              <a:t>церебральний параліч</a:t>
            </a:r>
          </a:p>
        </p:txBody>
      </p:sp>
      <p:sp>
        <p:nvSpPr>
          <p:cNvPr id="22530" name="Прямоугольник 3"/>
          <p:cNvSpPr>
            <a:spLocks noChangeArrowheads="1"/>
          </p:cNvSpPr>
          <p:nvPr/>
        </p:nvSpPr>
        <p:spPr bwMode="auto">
          <a:xfrm>
            <a:off x="665163" y="1230313"/>
            <a:ext cx="10796587" cy="1311275"/>
          </a:xfrm>
          <a:prstGeom prst="rect">
            <a:avLst/>
          </a:prstGeom>
          <a:noFill/>
          <a:ln w="9525">
            <a:noFill/>
            <a:miter lim="800000"/>
            <a:headEnd/>
            <a:tailEnd/>
          </a:ln>
        </p:spPr>
        <p:txBody>
          <a:bodyPr>
            <a:spAutoFit/>
          </a:bodyPr>
          <a:lstStyle/>
          <a:p>
            <a:pPr algn="just"/>
            <a:r>
              <a:rPr lang="ru-RU" sz="2000" b="1" dirty="0">
                <a:latin typeface="Times New Roman" pitchFamily="18" charset="0"/>
                <a:cs typeface="Times New Roman" pitchFamily="18" charset="0"/>
              </a:rPr>
              <a:t>Дитячий </a:t>
            </a:r>
            <a:r>
              <a:rPr lang="ru-RU" sz="2000" b="1" dirty="0" err="1">
                <a:latin typeface="Times New Roman" pitchFamily="18" charset="0"/>
                <a:cs typeface="Times New Roman" pitchFamily="18" charset="0"/>
              </a:rPr>
              <a:t>церебральний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параліч</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поняття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об'єднує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безліч</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рухових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порушень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виникає</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результаті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пошкодження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порушення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головного </a:t>
            </a:r>
            <a:r>
              <a:rPr lang="ru-RU" sz="2000" dirty="0" err="1">
                <a:latin typeface="Times New Roman" pitchFamily="18" charset="0"/>
                <a:cs typeface="Times New Roman" pitchFamily="18" charset="0"/>
              </a:rPr>
              <a:t>мозку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стався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період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внутрішньоутробного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ранньому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Залежно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локалізації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ураження</a:t>
            </a:r>
            <a:r>
              <a:rPr lang="ru-RU" sz="2000" dirty="0">
                <a:latin typeface="Times New Roman" pitchFamily="18" charset="0"/>
                <a:cs typeface="Times New Roman" pitchFamily="18" charset="0"/>
              </a:rPr>
              <a:t> головного </a:t>
            </a:r>
            <a:r>
              <a:rPr lang="ru-RU" sz="2000" dirty="0" err="1">
                <a:latin typeface="Times New Roman" pitchFamily="18" charset="0"/>
                <a:cs typeface="Times New Roman" pitchFamily="18" charset="0"/>
              </a:rPr>
              <a:t>мозку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розрізняють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спастичні</a:t>
            </a:r>
            <a:r>
              <a:rPr lang="ru-RU" sz="2000" dirty="0">
                <a:latin typeface="Times New Roman" pitchFamily="18" charset="0"/>
                <a:cs typeface="Times New Roman" pitchFamily="18" charset="0"/>
              </a:rPr>
              <a:t>, атаксические і </a:t>
            </a:r>
            <a:r>
              <a:rPr lang="ru-RU" sz="2000" dirty="0" err="1">
                <a:latin typeface="Times New Roman" pitchFamily="18" charset="0"/>
                <a:cs typeface="Times New Roman" pitchFamily="18" charset="0"/>
              </a:rPr>
              <a:t>гіперкінетичні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форми</a:t>
            </a:r>
            <a:r>
              <a:rPr lang="ru-RU" sz="2000" dirty="0">
                <a:latin typeface="Times New Roman" pitchFamily="18" charset="0"/>
                <a:cs typeface="Times New Roman" pitchFamily="18" charset="0"/>
              </a:rPr>
              <a:t> ДЦП.</a:t>
            </a:r>
          </a:p>
        </p:txBody>
      </p:sp>
      <p:sp>
        <p:nvSpPr>
          <p:cNvPr id="22533" name="AutoShape 5" descr="Детский церебральный паралич"/>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2535" name="AutoShape 7" descr="Детский церебральный паралич"/>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2537" name="AutoShape 9" descr="Детский церебральный паралич"/>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2539" name="AutoShape 11" descr="Детский церебральный паралич"/>
          <p:cNvSpPr>
            <a:spLocks noChangeAspect="1" noChangeArrowheads="1"/>
          </p:cNvSpPr>
          <p:nvPr/>
        </p:nvSpPr>
        <p:spPr bwMode="auto">
          <a:xfrm>
            <a:off x="155575" y="46038"/>
            <a:ext cx="304800" cy="304800"/>
          </a:xfrm>
          <a:prstGeom prst="rect">
            <a:avLst/>
          </a:prstGeom>
          <a:noFill/>
        </p:spPr>
        <p:txBody>
          <a:bodyPr/>
          <a:lstStyle/>
          <a:p>
            <a:endParaRPr lang="ru-RU"/>
          </a:p>
        </p:txBody>
      </p:sp>
      <p:pic>
        <p:nvPicPr>
          <p:cNvPr id="22541" name="Picture 13" descr="5 родительских заблуждений о ДЦП — Благотворительный фонд &quot;Добросердие&quot;"/>
          <p:cNvPicPr>
            <a:picLocks noChangeAspect="1" noChangeArrowheads="1"/>
          </p:cNvPicPr>
          <p:nvPr/>
        </p:nvPicPr>
        <p:blipFill>
          <a:blip r:embed="rId2"/>
          <a:srcRect/>
          <a:stretch>
            <a:fillRect/>
          </a:stretch>
        </p:blipFill>
        <p:spPr bwMode="auto">
          <a:xfrm>
            <a:off x="784225" y="2800350"/>
            <a:ext cx="4848225" cy="3543300"/>
          </a:xfrm>
          <a:prstGeom prst="rect">
            <a:avLst/>
          </a:prstGeom>
          <a:noFill/>
        </p:spPr>
      </p:pic>
      <p:sp>
        <p:nvSpPr>
          <p:cNvPr id="22543" name="AutoShape 15" descr="Ребенок родился с ДЦП: кто виноват – врачи или родители? | Новости и  аналитика : Украина и мир : EtCetera"/>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2545" name="AutoShape 17" descr="Ребенок родился с ДЦП: кто виноват – врачи или родители? | Новости и  аналитика : Украина и мир : EtCetera"/>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22547" name="AutoShape 19" descr="Ребенок родился с ДЦП: кто виноват – врачи или родители? | Новости и  аналитика : Украина и мир : EtCetera"/>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22549" name="Picture 21" descr="Реабилитация детей с ДЦП в Санкт-Петербурге"/>
          <p:cNvPicPr>
            <a:picLocks noChangeAspect="1" noChangeArrowheads="1"/>
          </p:cNvPicPr>
          <p:nvPr/>
        </p:nvPicPr>
        <p:blipFill>
          <a:blip r:embed="rId3"/>
          <a:srcRect/>
          <a:stretch>
            <a:fillRect/>
          </a:stretch>
        </p:blipFill>
        <p:spPr bwMode="auto">
          <a:xfrm>
            <a:off x="6715125" y="2781300"/>
            <a:ext cx="4829175" cy="35337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ru-RU" sz="2000" b="1">
                <a:solidFill>
                  <a:schemeClr val="tx1"/>
                </a:solidFill>
                <a:latin typeface="Times New Roman" pitchFamily="18" charset="0"/>
                <a:cs typeface="Times New Roman" pitchFamily="18" charset="0"/>
              </a:rPr>
              <a:t>Різні можливості посадки дитини</a:t>
            </a:r>
          </a:p>
        </p:txBody>
      </p:sp>
      <p:pic>
        <p:nvPicPr>
          <p:cNvPr id="102405" name="Picture 5" descr="6 порад, як облаштувати робоче місце для дитини"/>
          <p:cNvPicPr>
            <a:picLocks noChangeAspect="1" noChangeArrowheads="1"/>
          </p:cNvPicPr>
          <p:nvPr/>
        </p:nvPicPr>
        <p:blipFill>
          <a:blip r:embed="rId2"/>
          <a:srcRect/>
          <a:stretch>
            <a:fillRect/>
          </a:stretch>
        </p:blipFill>
        <p:spPr bwMode="auto">
          <a:xfrm>
            <a:off x="0" y="1846263"/>
            <a:ext cx="4086225" cy="3209925"/>
          </a:xfrm>
          <a:prstGeom prst="rect">
            <a:avLst/>
          </a:prstGeom>
          <a:noFill/>
        </p:spPr>
      </p:pic>
      <p:pic>
        <p:nvPicPr>
          <p:cNvPr id="102410" name="Google Shape;107;p20"/>
          <p:cNvPicPr preferRelativeResize="0">
            <a:picLocks noChangeAspect="1" noChangeArrowheads="1"/>
          </p:cNvPicPr>
          <p:nvPr/>
        </p:nvPicPr>
        <p:blipFill>
          <a:blip r:embed="rId3"/>
          <a:srcRect/>
          <a:stretch>
            <a:fillRect/>
          </a:stretch>
        </p:blipFill>
        <p:spPr bwMode="auto">
          <a:xfrm>
            <a:off x="4721225" y="1838325"/>
            <a:ext cx="2552700" cy="3225800"/>
          </a:xfrm>
          <a:prstGeom prst="rect">
            <a:avLst/>
          </a:prstGeom>
          <a:noFill/>
          <a:ln w="9525">
            <a:noFill/>
            <a:miter lim="800000"/>
            <a:headEnd/>
            <a:tailEnd/>
          </a:ln>
        </p:spPr>
      </p:pic>
      <p:pic>
        <p:nvPicPr>
          <p:cNvPr id="102412" name="Picture 12" descr="Колінний стілець: особливості та види моделей - як вибрати | Ремонт от и до"/>
          <p:cNvPicPr>
            <a:picLocks noChangeAspect="1" noChangeArrowheads="1"/>
          </p:cNvPicPr>
          <p:nvPr/>
        </p:nvPicPr>
        <p:blipFill>
          <a:blip r:embed="rId4"/>
          <a:srcRect/>
          <a:stretch>
            <a:fillRect/>
          </a:stretch>
        </p:blipFill>
        <p:spPr bwMode="auto">
          <a:xfrm>
            <a:off x="8086725" y="1838325"/>
            <a:ext cx="4105275" cy="3190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descr="Спеціальна інвалідна крісло-коляска OMBRELO купити в Києві, Одесі, Дніпрі,  Львові, Харкові та у всіх містах України."/>
          <p:cNvPicPr>
            <a:picLocks noChangeAspect="1" noChangeArrowheads="1"/>
          </p:cNvPicPr>
          <p:nvPr/>
        </p:nvPicPr>
        <p:blipFill>
          <a:blip r:embed="rId2"/>
          <a:srcRect/>
          <a:stretch>
            <a:fillRect/>
          </a:stretch>
        </p:blipFill>
        <p:spPr bwMode="auto">
          <a:xfrm>
            <a:off x="8543925" y="228600"/>
            <a:ext cx="3305175" cy="2905125"/>
          </a:xfrm>
          <a:prstGeom prst="rect">
            <a:avLst/>
          </a:prstGeom>
          <a:noFill/>
        </p:spPr>
      </p:pic>
      <p:sp>
        <p:nvSpPr>
          <p:cNvPr id="108561" name="Rectangle 17"/>
          <p:cNvSpPr>
            <a:spLocks noGrp="1" noChangeArrowheads="1"/>
          </p:cNvSpPr>
          <p:nvPr>
            <p:ph type="body" idx="4294967295"/>
          </p:nvPr>
        </p:nvSpPr>
        <p:spPr>
          <a:xfrm>
            <a:off x="981075" y="1352550"/>
            <a:ext cx="10972800" cy="4530725"/>
          </a:xfrm>
        </p:spPr>
        <p:txBody>
          <a:bodyPr/>
          <a:lstStyle/>
          <a:p>
            <a:pPr>
              <a:buFont typeface="Wingdings" pitchFamily="2" charset="2"/>
              <a:buNone/>
            </a:pPr>
            <a:r>
              <a:rPr lang="ru-RU" sz="2000">
                <a:effectLst/>
              </a:rPr>
              <a:t>                                                                 </a:t>
            </a:r>
          </a:p>
          <a:p>
            <a:pPr>
              <a:buFont typeface="Wingdings" pitchFamily="2" charset="2"/>
              <a:buNone/>
            </a:pPr>
            <a:r>
              <a:rPr lang="uk-UA" sz="2000">
                <a:effectLst/>
                <a:latin typeface="Times New Roman" pitchFamily="18" charset="0"/>
              </a:rPr>
              <a:t>                                       Дитяча гойдалка </a:t>
            </a:r>
            <a:endParaRPr lang="ru-RU" sz="2000">
              <a:effectLst/>
              <a:latin typeface="Times New Roman" pitchFamily="18" charset="0"/>
            </a:endParaRPr>
          </a:p>
          <a:p>
            <a:pPr>
              <a:buFont typeface="Wingdings" pitchFamily="2" charset="2"/>
              <a:buNone/>
            </a:pPr>
            <a:endParaRPr lang="ru-RU" sz="2000">
              <a:effectLst/>
            </a:endParaRPr>
          </a:p>
          <a:p>
            <a:pPr>
              <a:buFont typeface="Wingdings" pitchFamily="2" charset="2"/>
              <a:buNone/>
            </a:pPr>
            <a:endParaRPr lang="ru-RU" sz="2000">
              <a:effectLst/>
            </a:endParaRPr>
          </a:p>
          <a:p>
            <a:pPr>
              <a:buFont typeface="Wingdings" pitchFamily="2" charset="2"/>
              <a:buNone/>
            </a:pPr>
            <a:endParaRPr lang="ru-RU" sz="2000">
              <a:effectLst/>
            </a:endParaRPr>
          </a:p>
          <a:p>
            <a:pPr>
              <a:buFont typeface="Wingdings" pitchFamily="2" charset="2"/>
              <a:buNone/>
            </a:pPr>
            <a:r>
              <a:rPr lang="ru-RU" sz="2000">
                <a:effectLst/>
              </a:rPr>
              <a:t>                                                                                            </a:t>
            </a:r>
            <a:r>
              <a:rPr lang="uk-UA" sz="2000">
                <a:effectLst/>
              </a:rPr>
              <a:t>Спеціальна коляска                       </a:t>
            </a:r>
            <a:endParaRPr lang="ru-RU" sz="2000">
              <a:effectLst/>
            </a:endParaRPr>
          </a:p>
        </p:txBody>
      </p:sp>
      <p:pic>
        <p:nvPicPr>
          <p:cNvPr id="108563" name="Picture 19" descr="Tako-квіточки. Купити Дитяча гойдалка Львів | Інтернет-магазин дитячих  товарів"/>
          <p:cNvPicPr>
            <a:picLocks noChangeAspect="1" noChangeArrowheads="1"/>
          </p:cNvPicPr>
          <p:nvPr/>
        </p:nvPicPr>
        <p:blipFill>
          <a:blip r:embed="rId3"/>
          <a:srcRect/>
          <a:stretch>
            <a:fillRect/>
          </a:stretch>
        </p:blipFill>
        <p:spPr bwMode="auto">
          <a:xfrm>
            <a:off x="190500" y="114300"/>
            <a:ext cx="3295650" cy="30003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628650" y="115888"/>
            <a:ext cx="10972800" cy="644525"/>
          </a:xfrm>
        </p:spPr>
        <p:txBody>
          <a:bodyPr anchor="b" anchorCtr="0"/>
          <a:lstStyle/>
          <a:p>
            <a:r>
              <a:rPr lang="ru-RU" sz="2000" b="1">
                <a:latin typeface="Times New Roman" pitchFamily="18" charset="0"/>
                <a:cs typeface="Times New Roman" pitchFamily="18" charset="0"/>
              </a:rPr>
              <a:t>Допоміжні пристосування для додання вертикальної пози</a:t>
            </a:r>
          </a:p>
        </p:txBody>
      </p:sp>
      <p:sp>
        <p:nvSpPr>
          <p:cNvPr id="3" name="Подзаголовок 2"/>
          <p:cNvSpPr>
            <a:spLocks noGrp="1"/>
          </p:cNvSpPr>
          <p:nvPr>
            <p:ph type="subTitle" idx="4294967295"/>
          </p:nvPr>
        </p:nvSpPr>
        <p:spPr>
          <a:xfrm>
            <a:off x="323850" y="1495425"/>
            <a:ext cx="7991475" cy="3892550"/>
          </a:xfrm>
        </p:spPr>
        <p:txBody>
          <a:bodyPr>
            <a:noAutofit/>
          </a:bodyPr>
          <a:lstStyle/>
          <a:p>
            <a:r>
              <a:rPr lang="ru-RU" sz="1800">
                <a:latin typeface="Times New Roman" pitchFamily="18" charset="0"/>
                <a:cs typeface="Times New Roman" pitchFamily="18" charset="0"/>
              </a:rPr>
              <a:t>ЗДОРОВА ДИТИНА ВЖЕ У ВІЦІ БЛИЗЬКО РОКУ ЗДАТНА ПРИЙМАТИ ВЕРТИКАЛЬНЕ ПОЛОЖЕННЯ. </a:t>
            </a:r>
          </a:p>
          <a:p>
            <a:r>
              <a:rPr lang="ru-RU" sz="1800">
                <a:latin typeface="Times New Roman" pitchFamily="18" charset="0"/>
                <a:cs typeface="Times New Roman" pitchFamily="18" charset="0"/>
              </a:rPr>
              <a:t>ЦЕ Є НАЙВАЖЛИВІШИМ ЕТАПОМ РОЗВИТКУ ЛЮДИНИ: ДИТИНА ПОЧИНАЄ БІЛЬШ АКТИВНО ВИВЧАТИ НАВКОЛИШНІЙ СВІТ, ВНУТРІШНІ ОРГАНИ І КІСТКИ ЗАЙМАЮТЬ ФІЗІОЛОГІЧНО ПРАВИЛЬНЕ ПОЛОЖЕННЯ, ПІДВИЩУЮЧИ САМОСТІЙНІСТЬ І ФУНКЦІОНАЛЬНІСТЬ. ДЕЯКІ ДІТИ З ПОРУШЕННЯМИ ФУНКЦІЙ ОПОРНО-РУХОВОГО АПАРАТУ НІКОЛИ САМОСТІЙНО НЕ ОСВОЯТЬ ПОЛОЖЕННЯ СТОЯЧИ. ПРОТЕ МИ ПОВИННІ ЗАБЕЗПЕЧИТИ ДИТИНІ ПОДАЛЬШЕ РУХОВИЙ РОЗВИТОК, І ДОПОМОЖУТЬ В ЦЬОМУ ПРИСТОСУВАННЯ ДЛЯ ВЕРТИКАЛІЗАЦІЇ ТІЛА - СТЕНДЕР (ВЕРТИКАЛІЗАТОР). </a:t>
            </a:r>
          </a:p>
        </p:txBody>
      </p:sp>
      <p:sp>
        <p:nvSpPr>
          <p:cNvPr id="58371" name="AutoShape 4" descr="ÐÐ¾Ð´ÑÐµÐ¼Ð½Ð¸Ðº-ÑÑÐµÐ½Ð´ÐµÑ Ð´Ð»Ñ Ð²Ð·ÑÐ¾ÑÐ»ÑÑ Ð¸Ð½Ð²Ð°Ð»Ð¸Ð´Ð¾Ð² Ð´Ð»Ñ ÑÐ°Ð¼Ð¾ÑÑÐ¾ÑÑÐµÐ»ÑÐ½Ð¾Ð³Ð¾ Ð¿ÐµÑÐµÐ¼ÐµÑÐµÐ½Ð¸Ñ  ÑÐµÐ»Ð¾Ð²ÐµÐºÐ°"/>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entury Gothic" pitchFamily="34" charset="0"/>
            </a:endParaRPr>
          </a:p>
        </p:txBody>
      </p:sp>
      <p:pic>
        <p:nvPicPr>
          <p:cNvPr id="58372" name="Picture 8" descr="Prodije Kid Standing Frame Supine, Prone or Hybrid Model - Motion (Formerly  Motion Specialties)"/>
          <p:cNvPicPr>
            <a:picLocks noChangeAspect="1" noChangeArrowheads="1"/>
          </p:cNvPicPr>
          <p:nvPr/>
        </p:nvPicPr>
        <p:blipFill>
          <a:blip r:embed="rId2"/>
          <a:srcRect/>
          <a:stretch>
            <a:fillRect/>
          </a:stretch>
        </p:blipFill>
        <p:spPr bwMode="auto">
          <a:xfrm>
            <a:off x="8643938" y="1144588"/>
            <a:ext cx="2816225" cy="2816225"/>
          </a:xfrm>
          <a:prstGeom prst="rect">
            <a:avLst/>
          </a:prstGeom>
          <a:noFill/>
          <a:ln w="9525">
            <a:noFill/>
            <a:miter lim="800000"/>
            <a:headEnd/>
            <a:tailEnd/>
          </a:ln>
        </p:spPr>
      </p:pic>
      <p:pic>
        <p:nvPicPr>
          <p:cNvPr id="58373" name="Picture 10" descr="Ð£Ð½Ð¸Ð²ÐµÑÑÐ°Ð»ÑÐ½ÑÐ¹ Ð²ÐµÑÑÐ¸ÐºÐ°Ð»Ð¸Ð·Ð°ÑÐ¾Ñ ÐÑÐ»ÑÑÐ¸ÑÑÐµÐ½Ð´ÐµÑ ÐÐ¶ÐµÐ½ÐºÑ"/>
          <p:cNvPicPr>
            <a:picLocks noChangeAspect="1" noChangeArrowheads="1"/>
          </p:cNvPicPr>
          <p:nvPr/>
        </p:nvPicPr>
        <p:blipFill>
          <a:blip r:embed="rId3"/>
          <a:srcRect/>
          <a:stretch>
            <a:fillRect/>
          </a:stretch>
        </p:blipFill>
        <p:spPr bwMode="auto">
          <a:xfrm>
            <a:off x="8645525" y="4238625"/>
            <a:ext cx="2841625"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ъект 2"/>
          <p:cNvSpPr>
            <a:spLocks noGrp="1"/>
          </p:cNvSpPr>
          <p:nvPr>
            <p:ph idx="4294967295"/>
          </p:nvPr>
        </p:nvSpPr>
        <p:spPr>
          <a:xfrm>
            <a:off x="831850" y="273050"/>
            <a:ext cx="10045700" cy="2716213"/>
          </a:xfrm>
        </p:spPr>
        <p:txBody>
          <a:bodyPr/>
          <a:lstStyle/>
          <a:p>
            <a:pPr>
              <a:buFont typeface="Wingdings" pitchFamily="2" charset="2"/>
              <a:buNone/>
            </a:pPr>
            <a:r>
              <a:rPr lang="ru-RU" sz="2000">
                <a:effectLst/>
                <a:latin typeface="Times New Roman" pitchFamily="18" charset="0"/>
                <a:cs typeface="Times New Roman" pitchFamily="18" charset="0"/>
              </a:rPr>
              <a:t>Вертикализатор полегшує контроль і ізольовані рухи голови, сприяє випрямляння тіла по </a:t>
            </a:r>
          </a:p>
          <a:p>
            <a:pPr>
              <a:buFont typeface="Wingdings" pitchFamily="2" charset="2"/>
              <a:buNone/>
            </a:pPr>
            <a:r>
              <a:rPr lang="ru-RU" sz="2000">
                <a:effectLst/>
                <a:latin typeface="Times New Roman" pitchFamily="18" charset="0"/>
                <a:cs typeface="Times New Roman" pitchFamily="18" charset="0"/>
              </a:rPr>
              <a:t>вертикалі, запобігає появі контрактур. Перебуваючи в позі стоячи в стендери, дитина </a:t>
            </a:r>
          </a:p>
          <a:p>
            <a:pPr>
              <a:buFont typeface="Wingdings" pitchFamily="2" charset="2"/>
              <a:buNone/>
            </a:pPr>
            <a:r>
              <a:rPr lang="ru-RU" sz="2000">
                <a:effectLst/>
                <a:latin typeface="Times New Roman" pitchFamily="18" charset="0"/>
                <a:cs typeface="Times New Roman" pitchFamily="18" charset="0"/>
              </a:rPr>
              <a:t>розвиває сприйняття власної ваги, бачить велику частину навколишнього простору, </a:t>
            </a:r>
          </a:p>
          <a:p>
            <a:pPr>
              <a:buFont typeface="Wingdings" pitchFamily="2" charset="2"/>
              <a:buNone/>
            </a:pPr>
            <a:r>
              <a:rPr lang="ru-RU" sz="2000">
                <a:effectLst/>
                <a:latin typeface="Times New Roman" pitchFamily="18" charset="0"/>
                <a:cs typeface="Times New Roman" pitchFamily="18" charset="0"/>
              </a:rPr>
              <a:t>покращує функціонування рук. Активна позиція стоячи справляє позитивний вплив на </a:t>
            </a:r>
          </a:p>
          <a:p>
            <a:pPr>
              <a:buFont typeface="Wingdings" pitchFamily="2" charset="2"/>
              <a:buNone/>
            </a:pPr>
            <a:r>
              <a:rPr lang="ru-RU" sz="2000">
                <a:effectLst/>
                <a:latin typeface="Times New Roman" pitchFamily="18" charset="0"/>
                <a:cs typeface="Times New Roman" pitchFamily="18" charset="0"/>
              </a:rPr>
              <a:t>кровообіг і травлення. Стендер є технічним засобом реабілітації, який виготовляється в </a:t>
            </a:r>
          </a:p>
          <a:p>
            <a:pPr>
              <a:buFont typeface="Wingdings" pitchFamily="2" charset="2"/>
              <a:buNone/>
            </a:pPr>
            <a:r>
              <a:rPr lang="ru-RU" sz="2000">
                <a:effectLst/>
                <a:latin typeface="Times New Roman" pitchFamily="18" charset="0"/>
                <a:cs typeface="Times New Roman" pitchFamily="18" charset="0"/>
              </a:rPr>
              <a:t>виробничих умовах.</a:t>
            </a:r>
          </a:p>
        </p:txBody>
      </p:sp>
      <p:pic>
        <p:nvPicPr>
          <p:cNvPr id="59396" name="Picture 4" descr="Детский вертикализатор CAT II INVENTO AkcesMed (Польша), цена 82000 грн.,  купить в Харькове — Prom.ua (ID#93220037)"/>
          <p:cNvPicPr>
            <a:picLocks noChangeAspect="1" noChangeArrowheads="1"/>
          </p:cNvPicPr>
          <p:nvPr/>
        </p:nvPicPr>
        <p:blipFill>
          <a:blip r:embed="rId2"/>
          <a:srcRect/>
          <a:stretch>
            <a:fillRect/>
          </a:stretch>
        </p:blipFill>
        <p:spPr bwMode="auto">
          <a:xfrm>
            <a:off x="885825" y="2514600"/>
            <a:ext cx="3200400" cy="4095750"/>
          </a:xfrm>
          <a:prstGeom prst="rect">
            <a:avLst/>
          </a:prstGeom>
          <a:noFill/>
        </p:spPr>
      </p:pic>
      <p:pic>
        <p:nvPicPr>
          <p:cNvPr id="59398" name="Picture 6" descr="Вертикализатор Smart (Смарт) AkcesMed (Польша): продажа, цена Харьков |  Днепропетровск | Украина. вертикализаторы от &quot;Медтехника &quot;Heaco&quot;&quot; - 94314939"/>
          <p:cNvPicPr>
            <a:picLocks noChangeAspect="1" noChangeArrowheads="1"/>
          </p:cNvPicPr>
          <p:nvPr/>
        </p:nvPicPr>
        <p:blipFill>
          <a:blip r:embed="rId3"/>
          <a:srcRect/>
          <a:stretch>
            <a:fillRect/>
          </a:stretch>
        </p:blipFill>
        <p:spPr bwMode="auto">
          <a:xfrm>
            <a:off x="8467725" y="2505075"/>
            <a:ext cx="3171825" cy="40862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76275" y="381000"/>
            <a:ext cx="10972800" cy="4530725"/>
          </a:xfrm>
        </p:spPr>
        <p:txBody>
          <a:bodyPr>
            <a:normAutofit/>
          </a:bodyPr>
          <a:lstStyle/>
          <a:p>
            <a:pPr marL="0" indent="0">
              <a:lnSpc>
                <a:spcPct val="80000"/>
              </a:lnSpc>
              <a:buFont typeface="Wingdings" pitchFamily="2" charset="2"/>
              <a:buNone/>
            </a:pPr>
            <a:r>
              <a:rPr lang="ru-RU" sz="2000">
                <a:effectLst/>
                <a:latin typeface="Times New Roman" pitchFamily="18" charset="0"/>
                <a:cs typeface="Times New Roman" pitchFamily="18" charset="0"/>
              </a:rPr>
              <a:t>Однак вдома в якості пристосування для додання пози стоячи використовують будь-яку похилу або вертикальну поверхню. Це може бути бочка, пральна машина активаторного типу, сходи та ін</a:t>
            </a:r>
            <a:r>
              <a:rPr lang="ru-RU" sz="2000">
                <a:solidFill>
                  <a:srgbClr val="FFFF00"/>
                </a:solidFill>
                <a:effectLst/>
                <a:latin typeface="Times New Roman" pitchFamily="18" charset="0"/>
                <a:cs typeface="Times New Roman" pitchFamily="18" charset="0"/>
              </a:rPr>
              <a:t>.  </a:t>
            </a:r>
          </a:p>
          <a:p>
            <a:pPr marL="0" indent="0">
              <a:lnSpc>
                <a:spcPct val="80000"/>
              </a:lnSpc>
              <a:buFont typeface="Wingdings" pitchFamily="2" charset="2"/>
              <a:buNone/>
            </a:pPr>
            <a:endParaRPr lang="ru-RU" sz="2000">
              <a:effectLst/>
              <a:latin typeface="Times New Roman" pitchFamily="18" charset="0"/>
              <a:cs typeface="Times New Roman" pitchFamily="18" charset="0"/>
            </a:endParaRPr>
          </a:p>
          <a:p>
            <a:pPr marL="0" indent="0">
              <a:lnSpc>
                <a:spcPct val="80000"/>
              </a:lnSpc>
              <a:buFont typeface="Wingdings" pitchFamily="2" charset="2"/>
              <a:buNone/>
            </a:pPr>
            <a:r>
              <a:rPr lang="ru-RU" sz="2000">
                <a:effectLst/>
                <a:latin typeface="Times New Roman" pitchFamily="18" charset="0"/>
                <a:cs typeface="Times New Roman" pitchFamily="18" charset="0"/>
              </a:rPr>
              <a:t>Кожне з даних пристроїв має відповідати ряду вимог:</a:t>
            </a:r>
          </a:p>
          <a:p>
            <a:pPr marL="0" indent="0">
              <a:lnSpc>
                <a:spcPct val="80000"/>
              </a:lnSpc>
              <a:buFont typeface="Wingdings" pitchFamily="2" charset="2"/>
              <a:buNone/>
            </a:pPr>
            <a:endParaRPr lang="ru-RU" sz="2000">
              <a:effectLst/>
              <a:latin typeface="Times New Roman" pitchFamily="18" charset="0"/>
              <a:cs typeface="Times New Roman" pitchFamily="18" charset="0"/>
            </a:endParaRPr>
          </a:p>
          <a:p>
            <a:pPr marL="0" indent="0">
              <a:lnSpc>
                <a:spcPct val="80000"/>
              </a:lnSpc>
            </a:pPr>
            <a:r>
              <a:rPr lang="ru-RU" sz="2000">
                <a:effectLst/>
                <a:latin typeface="Times New Roman" pitchFamily="18" charset="0"/>
                <a:cs typeface="Times New Roman" pitchFamily="18" charset="0"/>
              </a:rPr>
              <a:t> При асиметричному положенні тазу - використовувати стендер зі спеціальними додатковими ременями або жорстким фіксатором таза;</a:t>
            </a:r>
          </a:p>
          <a:p>
            <a:pPr marL="0" indent="0">
              <a:lnSpc>
                <a:spcPct val="80000"/>
              </a:lnSpc>
              <a:buFont typeface="Wingdings" pitchFamily="2" charset="2"/>
              <a:buNone/>
            </a:pPr>
            <a:endParaRPr lang="ru-RU" sz="2000">
              <a:effectLst/>
              <a:latin typeface="Times New Roman" pitchFamily="18" charset="0"/>
              <a:cs typeface="Times New Roman" pitchFamily="18" charset="0"/>
            </a:endParaRPr>
          </a:p>
          <a:p>
            <a:pPr marL="0" indent="0">
              <a:lnSpc>
                <a:spcPct val="80000"/>
              </a:lnSpc>
            </a:pPr>
            <a:r>
              <a:rPr lang="ru-RU" sz="2000">
                <a:effectLst/>
                <a:latin typeface="Times New Roman" pitchFamily="18" charset="0"/>
                <a:cs typeface="Times New Roman" pitchFamily="18" charset="0"/>
              </a:rPr>
              <a:t> Повинна бути можливість скоригувати різну довжину ніг;</a:t>
            </a:r>
          </a:p>
          <a:p>
            <a:pPr marL="0" indent="0">
              <a:lnSpc>
                <a:spcPct val="80000"/>
              </a:lnSpc>
              <a:buFont typeface="Wingdings" pitchFamily="2" charset="2"/>
              <a:buNone/>
            </a:pPr>
            <a:endParaRPr lang="ru-RU" sz="2000">
              <a:effectLst/>
              <a:latin typeface="Times New Roman" pitchFamily="18" charset="0"/>
              <a:cs typeface="Times New Roman" pitchFamily="18" charset="0"/>
            </a:endParaRPr>
          </a:p>
          <a:p>
            <a:pPr marL="0" indent="0">
              <a:lnSpc>
                <a:spcPct val="80000"/>
              </a:lnSpc>
            </a:pPr>
            <a:r>
              <a:rPr lang="ru-RU" sz="2000">
                <a:effectLst/>
                <a:latin typeface="Times New Roman" pitchFamily="18" charset="0"/>
                <a:cs typeface="Times New Roman" pitchFamily="18" charset="0"/>
              </a:rPr>
              <a:t> Фіксатор колін повинен встановлюватися в залежності від бажаного розведення нижніх кінцівок;</a:t>
            </a:r>
          </a:p>
          <a:p>
            <a:pPr marL="0" indent="0">
              <a:lnSpc>
                <a:spcPct val="80000"/>
              </a:lnSpc>
              <a:buFont typeface="Wingdings" pitchFamily="2" charset="2"/>
              <a:buNone/>
            </a:pPr>
            <a:endParaRPr lang="ru-RU" sz="2000">
              <a:effectLst/>
              <a:latin typeface="Times New Roman" pitchFamily="18" charset="0"/>
              <a:cs typeface="Times New Roman" pitchFamily="18" charset="0"/>
            </a:endParaRPr>
          </a:p>
          <a:p>
            <a:pPr marL="0" indent="0">
              <a:lnSpc>
                <a:spcPct val="80000"/>
              </a:lnSpc>
            </a:pPr>
            <a:r>
              <a:rPr lang="ru-RU" sz="2000">
                <a:effectLst/>
                <a:latin typeface="Times New Roman" pitchFamily="18" charset="0"/>
                <a:cs typeface="Times New Roman" pitchFamily="18" charset="0"/>
              </a:rPr>
              <a:t> Стендер повинен мати фіксатор стоп або направляючі для них, щоб забезпечити правильне положення.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idx="4294967295"/>
          </p:nvPr>
        </p:nvSpPr>
        <p:spPr>
          <a:xfrm>
            <a:off x="0" y="277813"/>
            <a:ext cx="10972800" cy="1139825"/>
          </a:xfrm>
        </p:spPr>
        <p:txBody>
          <a:bodyPr anchor="t" anchorCtr="0"/>
          <a:lstStyle/>
          <a:p>
            <a:r>
              <a:rPr lang="ru-RU" sz="2000" b="1">
                <a:latin typeface="Times New Roman" pitchFamily="18" charset="0"/>
                <a:cs typeface="Times New Roman" pitchFamily="18" charset="0"/>
              </a:rPr>
              <a:t>Допоміжні пристосування для</a:t>
            </a:r>
            <a:br>
              <a:rPr lang="ru-RU" sz="2000" b="1">
                <a:latin typeface="Times New Roman" pitchFamily="18" charset="0"/>
                <a:cs typeface="Times New Roman" pitchFamily="18" charset="0"/>
              </a:rPr>
            </a:br>
            <a:r>
              <a:rPr lang="ru-RU" sz="2000" b="1">
                <a:latin typeface="Times New Roman" pitchFamily="18" charset="0"/>
                <a:cs typeface="Times New Roman" pitchFamily="18" charset="0"/>
              </a:rPr>
              <a:t>пересування</a:t>
            </a:r>
          </a:p>
        </p:txBody>
      </p:sp>
      <p:sp>
        <p:nvSpPr>
          <p:cNvPr id="64514" name="Прямоугольник 3"/>
          <p:cNvSpPr>
            <a:spLocks noChangeArrowheads="1"/>
          </p:cNvSpPr>
          <p:nvPr/>
        </p:nvSpPr>
        <p:spPr bwMode="auto">
          <a:xfrm>
            <a:off x="479425" y="1981200"/>
            <a:ext cx="10855325" cy="25304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Рано чи пізно перед батьками, які виховують дитину з порушеннями опорно-рухового апарату, постає питання про придбання дитячої коляски. Перш за все, необхідно визначити, який тип коляски вам потрібен: коляска для самостійного пересування дитини або коляска для його транспортування. </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Слід брати до уваги труднощі, які відчуває дитина, сидячи в ній. Для дітей з порушеннями</a:t>
            </a:r>
          </a:p>
          <a:p>
            <a:r>
              <a:rPr lang="ru-RU" sz="2000">
                <a:latin typeface="Times New Roman" pitchFamily="18" charset="0"/>
                <a:cs typeface="Times New Roman" pitchFamily="18" charset="0"/>
              </a:rPr>
              <a:t>опорно-рухового апарату необхідна така коляска, в якій він може і повинен відчувати себе комфортно, активно, безпечно.</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p:txBody>
          <a:bodyPr anchor="t" anchorCtr="0"/>
          <a:lstStyle/>
          <a:p>
            <a:r>
              <a:rPr lang="ru-RU" sz="2000" b="1">
                <a:latin typeface="Times New Roman" pitchFamily="18" charset="0"/>
                <a:cs typeface="Times New Roman" pitchFamily="18" charset="0"/>
              </a:rPr>
              <a:t>Коляски для транспортування дітей</a:t>
            </a:r>
          </a:p>
        </p:txBody>
      </p:sp>
      <p:sp>
        <p:nvSpPr>
          <p:cNvPr id="65538" name="Объект 2"/>
          <p:cNvSpPr>
            <a:spLocks noGrp="1"/>
          </p:cNvSpPr>
          <p:nvPr>
            <p:ph type="body" idx="1"/>
          </p:nvPr>
        </p:nvSpPr>
        <p:spPr>
          <a:xfrm>
            <a:off x="723900" y="838200"/>
            <a:ext cx="10972800" cy="2797175"/>
          </a:xfrm>
        </p:spPr>
        <p:txBody>
          <a:bodyPr/>
          <a:lstStyle/>
          <a:p>
            <a:pPr marL="0" indent="0">
              <a:lnSpc>
                <a:spcPct val="80000"/>
              </a:lnSpc>
              <a:buFont typeface="Wingdings" pitchFamily="2" charset="2"/>
              <a:buNone/>
            </a:pPr>
            <a:r>
              <a:rPr lang="ru-RU">
                <a:latin typeface="Times New Roman" pitchFamily="18" charset="0"/>
                <a:cs typeface="Times New Roman" pitchFamily="18" charset="0"/>
              </a:rPr>
              <a:t>Припускають пасивне пересування, тобто дитина пересувається не самостійно, а за допомогою супроводжуючої особи. Такі коляски - часом єдина можливість для маленької людини пізнавати навколишній світ, отримувати нові відчуття, спілкуватися, відчувати себе комфортно, як удома, так і на прогулянці. Вони мають невеликі колеса, моделі на литих шинах припускають пересування на рівних твердих поверхнях і застосовуються в приміщеннях. Моделі на пневматичних шинах більш зручні для пересування по вулиці, так як амортизують невеликі нерівності, зі часом вимагають заміни і підкачки. Багато моделей мають складну раму, що дозволяє вивільнити місце для зберігання і створює зручність при транспортуванні як в громадському, так і особистому транспорті.</a:t>
            </a:r>
          </a:p>
        </p:txBody>
      </p:sp>
      <p:pic>
        <p:nvPicPr>
          <p:cNvPr id="65542" name="Picture 6" descr="Інвалідні коляски для дітей Otto Bock, купити дитячі коляски для інвалідів  в Києві, ціна у Львові, Дніпро, Одеса, опис та інструкція. Med-magazin.ua"/>
          <p:cNvPicPr>
            <a:picLocks noChangeAspect="1" noChangeArrowheads="1"/>
          </p:cNvPicPr>
          <p:nvPr/>
        </p:nvPicPr>
        <p:blipFill>
          <a:blip r:embed="rId2"/>
          <a:srcRect/>
          <a:stretch>
            <a:fillRect/>
          </a:stretch>
        </p:blipFill>
        <p:spPr bwMode="auto">
          <a:xfrm>
            <a:off x="657225" y="3752850"/>
            <a:ext cx="2543175" cy="2495550"/>
          </a:xfrm>
          <a:prstGeom prst="rect">
            <a:avLst/>
          </a:prstGeom>
          <a:noFill/>
        </p:spPr>
      </p:pic>
      <p:pic>
        <p:nvPicPr>
          <p:cNvPr id="65544" name="Picture 8" descr="Інвалідні коляски для дітей Otto Bock, купити дитячі коляски для інвалідів  в Києві, ціна у Львові, Дніпро, Одеса, опис та інструкція. Med-magazin.ua"/>
          <p:cNvPicPr>
            <a:picLocks noChangeAspect="1" noChangeArrowheads="1"/>
          </p:cNvPicPr>
          <p:nvPr/>
        </p:nvPicPr>
        <p:blipFill>
          <a:blip r:embed="rId3"/>
          <a:srcRect/>
          <a:stretch>
            <a:fillRect/>
          </a:stretch>
        </p:blipFill>
        <p:spPr bwMode="auto">
          <a:xfrm>
            <a:off x="4591050" y="3743325"/>
            <a:ext cx="2524125" cy="2514600"/>
          </a:xfrm>
          <a:prstGeom prst="rect">
            <a:avLst/>
          </a:prstGeom>
          <a:noFill/>
        </p:spPr>
      </p:pic>
      <p:pic>
        <p:nvPicPr>
          <p:cNvPr id="65546" name="Picture 10" descr="Дитячі інвалідні коляски ▷ отримати безкоштовно в Україні ➔ ОртоТехно |  Ортотехно"/>
          <p:cNvPicPr>
            <a:picLocks noChangeAspect="1" noChangeArrowheads="1"/>
          </p:cNvPicPr>
          <p:nvPr/>
        </p:nvPicPr>
        <p:blipFill>
          <a:blip r:embed="rId4"/>
          <a:srcRect/>
          <a:stretch>
            <a:fillRect/>
          </a:stretch>
        </p:blipFill>
        <p:spPr bwMode="auto">
          <a:xfrm>
            <a:off x="8743950" y="3743325"/>
            <a:ext cx="2524125" cy="24860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Заголовок 1"/>
          <p:cNvSpPr>
            <a:spLocks noGrp="1"/>
          </p:cNvSpPr>
          <p:nvPr>
            <p:ph type="title"/>
          </p:nvPr>
        </p:nvSpPr>
        <p:spPr/>
        <p:txBody>
          <a:bodyPr anchor="t" anchorCtr="0"/>
          <a:lstStyle/>
          <a:p>
            <a:r>
              <a:rPr lang="ru-RU" sz="2000" b="1">
                <a:latin typeface="Times New Roman" pitchFamily="18" charset="0"/>
                <a:cs typeface="Times New Roman" pitchFamily="18" charset="0"/>
              </a:rPr>
              <a:t>Коляски активного типу</a:t>
            </a:r>
          </a:p>
        </p:txBody>
      </p:sp>
      <p:sp>
        <p:nvSpPr>
          <p:cNvPr id="66562" name="Объект 2"/>
          <p:cNvSpPr>
            <a:spLocks noGrp="1"/>
          </p:cNvSpPr>
          <p:nvPr>
            <p:ph type="body" idx="1"/>
          </p:nvPr>
        </p:nvSpPr>
        <p:spPr>
          <a:xfrm>
            <a:off x="638175" y="3746500"/>
            <a:ext cx="10972800" cy="3111500"/>
          </a:xfrm>
        </p:spPr>
        <p:txBody>
          <a:bodyPr/>
          <a:lstStyle/>
          <a:p>
            <a:pPr>
              <a:lnSpc>
                <a:spcPct val="80000"/>
              </a:lnSpc>
              <a:buFont typeface="Wingdings" pitchFamily="2" charset="2"/>
              <a:buNone/>
            </a:pPr>
            <a:r>
              <a:rPr lang="ru-RU">
                <a:latin typeface="Times New Roman" pitchFamily="18" charset="0"/>
                <a:cs typeface="Times New Roman" pitchFamily="18" charset="0"/>
              </a:rPr>
              <a:t>Для самостійного пересування, виготовлені з надлегких матеріалів, витримують екстремальні </a:t>
            </a:r>
          </a:p>
          <a:p>
            <a:pPr>
              <a:lnSpc>
                <a:spcPct val="80000"/>
              </a:lnSpc>
              <a:buFont typeface="Wingdings" pitchFamily="2" charset="2"/>
              <a:buNone/>
            </a:pPr>
            <a:r>
              <a:rPr lang="ru-RU">
                <a:latin typeface="Times New Roman" pitchFamily="18" charset="0"/>
                <a:cs typeface="Times New Roman" pitchFamily="18" charset="0"/>
              </a:rPr>
              <a:t>навантаження - щоденні спуски по сходах, нерівності міських доріг, подолання невеликих </a:t>
            </a:r>
          </a:p>
          <a:p>
            <a:pPr>
              <a:lnSpc>
                <a:spcPct val="80000"/>
              </a:lnSpc>
              <a:buFont typeface="Wingdings" pitchFamily="2" charset="2"/>
              <a:buNone/>
            </a:pPr>
            <a:r>
              <a:rPr lang="ru-RU">
                <a:latin typeface="Times New Roman" pitchFamily="18" charset="0"/>
                <a:cs typeface="Times New Roman" pitchFamily="18" charset="0"/>
              </a:rPr>
              <a:t>перешкод. Такі інвалідні коляски, навпаки, мають великі колеса і дозволяють людям з частковою </a:t>
            </a:r>
          </a:p>
          <a:p>
            <a:pPr>
              <a:lnSpc>
                <a:spcPct val="80000"/>
              </a:lnSpc>
              <a:buFont typeface="Wingdings" pitchFamily="2" charset="2"/>
              <a:buNone/>
            </a:pPr>
            <a:r>
              <a:rPr lang="ru-RU">
                <a:latin typeface="Times New Roman" pitchFamily="18" charset="0"/>
                <a:cs typeface="Times New Roman" pitchFamily="18" charset="0"/>
              </a:rPr>
              <a:t>втратою функцій опорно-рухового апарату швидко і легко пересуватися і навіть займатися </a:t>
            </a:r>
          </a:p>
          <a:p>
            <a:pPr>
              <a:lnSpc>
                <a:spcPct val="80000"/>
              </a:lnSpc>
              <a:buFont typeface="Wingdings" pitchFamily="2" charset="2"/>
              <a:buNone/>
            </a:pPr>
            <a:r>
              <a:rPr lang="ru-RU">
                <a:latin typeface="Times New Roman" pitchFamily="18" charset="0"/>
                <a:cs typeface="Times New Roman" pitchFamily="18" charset="0"/>
              </a:rPr>
              <a:t>деякими видами спорту, створюючи відчуття повноцінного життя. Даний спосіб переміщення </a:t>
            </a:r>
          </a:p>
          <a:p>
            <a:pPr>
              <a:lnSpc>
                <a:spcPct val="80000"/>
              </a:lnSpc>
              <a:buFont typeface="Wingdings" pitchFamily="2" charset="2"/>
              <a:buNone/>
            </a:pPr>
            <a:r>
              <a:rPr lang="ru-RU">
                <a:latin typeface="Times New Roman" pitchFamily="18" charset="0"/>
                <a:cs typeface="Times New Roman" pitchFamily="18" charset="0"/>
              </a:rPr>
              <a:t>називають ручним або «ручним приводом». Пересування відбувається за допомогою обертання </a:t>
            </a:r>
          </a:p>
          <a:p>
            <a:pPr>
              <a:lnSpc>
                <a:spcPct val="80000"/>
              </a:lnSpc>
              <a:buFont typeface="Wingdings" pitchFamily="2" charset="2"/>
              <a:buNone/>
            </a:pPr>
            <a:r>
              <a:rPr lang="ru-RU">
                <a:latin typeface="Times New Roman" pitchFamily="18" charset="0"/>
                <a:cs typeface="Times New Roman" pitchFamily="18" charset="0"/>
              </a:rPr>
              <a:t>коліс, яке здійснює дитина. Безумовно, такий спосіб пересування доступний не кожному. Потрібні </a:t>
            </a:r>
          </a:p>
          <a:p>
            <a:pPr>
              <a:lnSpc>
                <a:spcPct val="80000"/>
              </a:lnSpc>
              <a:buFont typeface="Wingdings" pitchFamily="2" charset="2"/>
              <a:buNone/>
            </a:pPr>
            <a:r>
              <a:rPr lang="ru-RU">
                <a:latin typeface="Times New Roman" pitchFamily="18" charset="0"/>
                <a:cs typeface="Times New Roman" pitchFamily="18" charset="0"/>
              </a:rPr>
              <a:t>достатня сила м'язів, спритність рук, координація, рівновага і розумові здібності для здійснення </a:t>
            </a:r>
          </a:p>
          <a:p>
            <a:pPr>
              <a:lnSpc>
                <a:spcPct val="80000"/>
              </a:lnSpc>
              <a:buFont typeface="Wingdings" pitchFamily="2" charset="2"/>
              <a:buNone/>
            </a:pPr>
            <a:r>
              <a:rPr lang="ru-RU">
                <a:latin typeface="Times New Roman" pitchFamily="18" charset="0"/>
                <a:cs typeface="Times New Roman" pitchFamily="18" charset="0"/>
              </a:rPr>
              <a:t>безпечного самостійного пересування.</a:t>
            </a:r>
          </a:p>
        </p:txBody>
      </p:sp>
      <p:pic>
        <p:nvPicPr>
          <p:cNvPr id="66566" name="Picture 6" descr="Інвалідна коляска активного типу Colours Eclipse"/>
          <p:cNvPicPr>
            <a:picLocks noChangeAspect="1" noChangeArrowheads="1"/>
          </p:cNvPicPr>
          <p:nvPr/>
        </p:nvPicPr>
        <p:blipFill>
          <a:blip r:embed="rId2"/>
          <a:srcRect/>
          <a:stretch>
            <a:fillRect/>
          </a:stretch>
        </p:blipFill>
        <p:spPr bwMode="auto">
          <a:xfrm>
            <a:off x="704850" y="885825"/>
            <a:ext cx="2762250" cy="2647950"/>
          </a:xfrm>
          <a:prstGeom prst="rect">
            <a:avLst/>
          </a:prstGeom>
          <a:noFill/>
        </p:spPr>
      </p:pic>
      <p:pic>
        <p:nvPicPr>
          <p:cNvPr id="66568" name="Picture 8" descr="Инвалидные коляски активного типа"/>
          <p:cNvPicPr>
            <a:picLocks noChangeAspect="1" noChangeArrowheads="1"/>
          </p:cNvPicPr>
          <p:nvPr/>
        </p:nvPicPr>
        <p:blipFill>
          <a:blip r:embed="rId3"/>
          <a:srcRect/>
          <a:stretch>
            <a:fillRect/>
          </a:stretch>
        </p:blipFill>
        <p:spPr bwMode="auto">
          <a:xfrm>
            <a:off x="3867150" y="871538"/>
            <a:ext cx="4829175" cy="2705100"/>
          </a:xfrm>
          <a:prstGeom prst="rect">
            <a:avLst/>
          </a:prstGeom>
          <a:noFill/>
        </p:spPr>
      </p:pic>
      <p:sp>
        <p:nvSpPr>
          <p:cNvPr id="66570" name="AutoShape 10" descr="Активные инвалидные коляски из Германии Мир Титана"/>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66572" name="Picture 12" descr="Активные, спортивные инвалидные коляски - купить в Киеве, цена от  производителя | доставка по Украине"/>
          <p:cNvPicPr>
            <a:picLocks noChangeAspect="1" noChangeArrowheads="1"/>
          </p:cNvPicPr>
          <p:nvPr/>
        </p:nvPicPr>
        <p:blipFill>
          <a:blip r:embed="rId4"/>
          <a:srcRect/>
          <a:stretch>
            <a:fillRect/>
          </a:stretch>
        </p:blipFill>
        <p:spPr bwMode="auto">
          <a:xfrm>
            <a:off x="9182100" y="857250"/>
            <a:ext cx="2771775" cy="27051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609600" y="277813"/>
            <a:ext cx="10972800" cy="520700"/>
          </a:xfrm>
        </p:spPr>
        <p:txBody>
          <a:bodyPr anchor="t" anchorCtr="0"/>
          <a:lstStyle/>
          <a:p>
            <a:r>
              <a:rPr lang="ru-RU" sz="2000" b="1">
                <a:latin typeface="Times New Roman" pitchFamily="18" charset="0"/>
                <a:cs typeface="Times New Roman" pitchFamily="18" charset="0"/>
              </a:rPr>
              <a:t>Коляски та каталки з автоматичним (електричним) приводом</a:t>
            </a:r>
          </a:p>
        </p:txBody>
      </p:sp>
      <p:sp>
        <p:nvSpPr>
          <p:cNvPr id="67586" name="Объект 2"/>
          <p:cNvSpPr>
            <a:spLocks noGrp="1"/>
          </p:cNvSpPr>
          <p:nvPr>
            <p:ph type="body" idx="1"/>
          </p:nvPr>
        </p:nvSpPr>
        <p:spPr>
          <a:xfrm>
            <a:off x="638175" y="2895600"/>
            <a:ext cx="10972800" cy="2911475"/>
          </a:xfrm>
        </p:spPr>
        <p:txBody>
          <a:bodyPr/>
          <a:lstStyle/>
          <a:p>
            <a:pPr marL="0" indent="0">
              <a:buFont typeface="Wingdings" pitchFamily="2" charset="2"/>
              <a:buNone/>
            </a:pPr>
            <a:r>
              <a:rPr lang="ru-RU">
                <a:latin typeface="Times New Roman" pitchFamily="18" charset="0"/>
                <a:cs typeface="Times New Roman" pitchFamily="18" charset="0"/>
              </a:rPr>
              <a:t>Коляски з електроприводом дозволяють швидко і комфортно пересуватися, але певні складності експлуатації і висока вартість не дозволяють їм стати популярними в Республіці Білорусь. Сучасній різновидом інвалідних крісел-колясок з електричним приводом є скутер. </a:t>
            </a:r>
          </a:p>
          <a:p>
            <a:pPr marL="0" indent="0">
              <a:buFont typeface="Wingdings" pitchFamily="2" charset="2"/>
              <a:buNone/>
            </a:pPr>
            <a:endParaRPr lang="ru-RU">
              <a:latin typeface="Times New Roman" pitchFamily="18" charset="0"/>
              <a:cs typeface="Times New Roman" pitchFamily="18" charset="0"/>
            </a:endParaRPr>
          </a:p>
          <a:p>
            <a:pPr marL="0" indent="0">
              <a:buFont typeface="Wingdings" pitchFamily="2" charset="2"/>
              <a:buNone/>
            </a:pPr>
            <a:r>
              <a:rPr lang="ru-RU">
                <a:latin typeface="Times New Roman" pitchFamily="18" charset="0"/>
                <a:cs typeface="Times New Roman" pitchFamily="18" charset="0"/>
              </a:rPr>
              <a:t>За зовнішнім виглядом він схожий на звичайний моторолер.</a:t>
            </a:r>
          </a:p>
        </p:txBody>
      </p:sp>
      <p:pic>
        <p:nvPicPr>
          <p:cNvPr id="67590" name="Picture 6" descr="Електроколяски для інвалідів- безкоштовно візок з електроприводом в Україні"/>
          <p:cNvPicPr>
            <a:picLocks noChangeAspect="1" noChangeArrowheads="1"/>
          </p:cNvPicPr>
          <p:nvPr/>
        </p:nvPicPr>
        <p:blipFill>
          <a:blip r:embed="rId2"/>
          <a:srcRect/>
          <a:stretch>
            <a:fillRect/>
          </a:stretch>
        </p:blipFill>
        <p:spPr bwMode="auto">
          <a:xfrm>
            <a:off x="8105775" y="730250"/>
            <a:ext cx="2943225" cy="2070100"/>
          </a:xfrm>
          <a:prstGeom prst="rect">
            <a:avLst/>
          </a:prstGeom>
          <a:noFill/>
        </p:spPr>
      </p:pic>
      <p:pic>
        <p:nvPicPr>
          <p:cNvPr id="67592" name="Picture 8" descr="Купить инвалидную коляску с электроприводом - Volta Bikes. Киев, Одесса,  Харьков, Днепропетровск, Херсон, Львов, Николаев и др. города"/>
          <p:cNvPicPr>
            <a:picLocks noChangeAspect="1" noChangeArrowheads="1"/>
          </p:cNvPicPr>
          <p:nvPr/>
        </p:nvPicPr>
        <p:blipFill>
          <a:blip r:embed="rId3"/>
          <a:srcRect/>
          <a:stretch>
            <a:fillRect/>
          </a:stretch>
        </p:blipFill>
        <p:spPr bwMode="auto">
          <a:xfrm>
            <a:off x="923925" y="742950"/>
            <a:ext cx="2924175" cy="2085975"/>
          </a:xfrm>
          <a:prstGeom prst="rect">
            <a:avLst/>
          </a:prstGeom>
          <a:noFill/>
        </p:spPr>
      </p:pic>
      <p:pic>
        <p:nvPicPr>
          <p:cNvPr id="67594" name="Picture 10" descr="Інвалідні візки з електроприводом купити недорого з доставкою по Україні -  Світ Здоров'я"/>
          <p:cNvPicPr>
            <a:picLocks noChangeAspect="1" noChangeArrowheads="1"/>
          </p:cNvPicPr>
          <p:nvPr/>
        </p:nvPicPr>
        <p:blipFill>
          <a:blip r:embed="rId4"/>
          <a:srcRect/>
          <a:stretch>
            <a:fillRect/>
          </a:stretch>
        </p:blipFill>
        <p:spPr bwMode="auto">
          <a:xfrm>
            <a:off x="3829050" y="4667250"/>
            <a:ext cx="4610100" cy="20288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428625" y="801688"/>
            <a:ext cx="10972800" cy="1139825"/>
          </a:xfrm>
        </p:spPr>
        <p:txBody>
          <a:bodyPr/>
          <a:lstStyle/>
          <a:p>
            <a:r>
              <a:rPr lang="ru-RU" sz="1800">
                <a:latin typeface="Times New Roman" pitchFamily="18" charset="0"/>
                <a:cs typeface="Times New Roman" pitchFamily="18" charset="0"/>
              </a:rPr>
              <a:t>Визначившись з типом коляски, зверніть увагу на правила підбору. Перш за все необхідно враховувати анатомічні особливості дитини і фактори навколишнього середовища. Слід провести заміри дитини в 6 основних позиціях: ширина сидіння; глибина сидіння; довжина ніг; висота сидіння; висота передпліч; висота спинки. Це дозволить забезпечити розподіл його маси на якомога ширшій поверхні; полегшити переміщення і попередити зіткнення і тертя ділянок тіла про бічні стінки; встановивши оптимальну ширину крісла-коляски, звести до мінімуму проблему переміщення в дверях, ванній кімнаті та інших обмежених просторах. Погано підібране крісло-коляска може стати причиною травм, вторинної деформації і вимушеної недієздатності, а також інших ускладнень, які мають незворотній характер.</a:t>
            </a:r>
            <a:br>
              <a:rPr lang="ru-RU" sz="1800">
                <a:latin typeface="Times New Roman" pitchFamily="18" charset="0"/>
                <a:cs typeface="Times New Roman" pitchFamily="18" charset="0"/>
              </a:rPr>
            </a:br>
            <a:endParaRPr lang="ru-RU" sz="1800">
              <a:latin typeface="Times New Roman" pitchFamily="18" charset="0"/>
              <a:cs typeface="Times New Roman" pitchFamily="18" charset="0"/>
            </a:endParaRPr>
          </a:p>
        </p:txBody>
      </p:sp>
      <p:sp>
        <p:nvSpPr>
          <p:cNvPr id="3" name="Объект 2"/>
          <p:cNvSpPr>
            <a:spLocks noGrp="1"/>
          </p:cNvSpPr>
          <p:nvPr>
            <p:ph idx="4294967295"/>
          </p:nvPr>
        </p:nvSpPr>
        <p:spPr>
          <a:xfrm>
            <a:off x="533400" y="1981200"/>
            <a:ext cx="10972800" cy="3578225"/>
          </a:xfrm>
        </p:spPr>
        <p:txBody>
          <a:bodyPr>
            <a:noAutofit/>
          </a:bodyPr>
          <a:lstStyle/>
          <a:p>
            <a:pPr marL="0" indent="0">
              <a:lnSpc>
                <a:spcPct val="80000"/>
              </a:lnSpc>
              <a:buFont typeface="Wingdings" pitchFamily="2" charset="2"/>
              <a:buNone/>
            </a:pPr>
            <a:endParaRPr lang="ru-RU" sz="1800">
              <a:latin typeface="Times New Roman" pitchFamily="18" charset="0"/>
              <a:cs typeface="Times New Roman" pitchFamily="18" charset="0"/>
            </a:endParaRPr>
          </a:p>
          <a:p>
            <a:pPr marL="0" indent="0">
              <a:lnSpc>
                <a:spcPct val="80000"/>
              </a:lnSpc>
              <a:buFont typeface="Wingdings" pitchFamily="2" charset="2"/>
              <a:buNone/>
            </a:pPr>
            <a:endParaRPr lang="ru-RU" sz="1800">
              <a:latin typeface="Times New Roman" pitchFamily="18" charset="0"/>
              <a:cs typeface="Times New Roman" pitchFamily="18" charset="0"/>
            </a:endParaRPr>
          </a:p>
          <a:p>
            <a:pPr marL="0" indent="0">
              <a:lnSpc>
                <a:spcPct val="80000"/>
              </a:lnSpc>
              <a:buFont typeface="Wingdings" pitchFamily="2" charset="2"/>
              <a:buNone/>
            </a:pPr>
            <a:endParaRPr lang="ru-RU" sz="1800">
              <a:latin typeface="Times New Roman" pitchFamily="18" charset="0"/>
              <a:cs typeface="Times New Roman" pitchFamily="18" charset="0"/>
            </a:endParaRPr>
          </a:p>
          <a:p>
            <a:pPr marL="0" indent="0">
              <a:lnSpc>
                <a:spcPct val="80000"/>
              </a:lnSpc>
              <a:buFont typeface="Wingdings" pitchFamily="2" charset="2"/>
              <a:buNone/>
            </a:pPr>
            <a:endParaRPr lang="ru-RU" sz="1800">
              <a:latin typeface="Times New Roman" pitchFamily="18" charset="0"/>
              <a:cs typeface="Times New Roman" pitchFamily="18" charset="0"/>
            </a:endParaRPr>
          </a:p>
          <a:p>
            <a:pPr marL="0" indent="0">
              <a:lnSpc>
                <a:spcPct val="80000"/>
              </a:lnSpc>
              <a:buFont typeface="Wingdings" pitchFamily="2" charset="2"/>
              <a:buNone/>
            </a:pPr>
            <a:endParaRPr lang="ru-RU" sz="1800">
              <a:latin typeface="Times New Roman" pitchFamily="18" charset="0"/>
              <a:cs typeface="Times New Roman" pitchFamily="18" charset="0"/>
            </a:endParaRPr>
          </a:p>
          <a:p>
            <a:pPr marL="0" indent="0">
              <a:lnSpc>
                <a:spcPct val="80000"/>
              </a:lnSpc>
              <a:buFont typeface="Wingdings" pitchFamily="2" charset="2"/>
              <a:buNone/>
            </a:pPr>
            <a:r>
              <a:rPr lang="ru-RU" sz="1800">
                <a:latin typeface="Times New Roman" pitchFamily="18" charset="0"/>
                <a:cs typeface="Times New Roman" pitchFamily="18" charset="0"/>
              </a:rPr>
              <a:t>Крім того, слід враховувати:</a:t>
            </a:r>
          </a:p>
          <a:p>
            <a:pPr marL="0" indent="0">
              <a:lnSpc>
                <a:spcPct val="80000"/>
              </a:lnSpc>
            </a:pPr>
            <a:endParaRPr lang="ru-RU" sz="1800">
              <a:latin typeface="Times New Roman" pitchFamily="18" charset="0"/>
              <a:cs typeface="Times New Roman" pitchFamily="18" charset="0"/>
            </a:endParaRPr>
          </a:p>
          <a:p>
            <a:pPr marL="0" indent="0">
              <a:lnSpc>
                <a:spcPct val="80000"/>
              </a:lnSpc>
            </a:pPr>
            <a:r>
              <a:rPr lang="ru-RU" sz="1800">
                <a:latin typeface="Times New Roman" pitchFamily="18" charset="0"/>
                <a:cs typeface="Times New Roman" pitchFamily="18" charset="0"/>
              </a:rPr>
              <a:t> Вік і фізичні можливості користувача;</a:t>
            </a:r>
          </a:p>
          <a:p>
            <a:pPr marL="0" indent="0">
              <a:lnSpc>
                <a:spcPct val="80000"/>
              </a:lnSpc>
            </a:pPr>
            <a:r>
              <a:rPr lang="ru-RU" sz="1800">
                <a:latin typeface="Times New Roman" pitchFamily="18" charset="0"/>
                <a:cs typeface="Times New Roman" pitchFamily="18" charset="0"/>
              </a:rPr>
              <a:t> Зріст та вага;</a:t>
            </a:r>
          </a:p>
          <a:p>
            <a:pPr marL="0" indent="0">
              <a:lnSpc>
                <a:spcPct val="80000"/>
              </a:lnSpc>
            </a:pPr>
            <a:r>
              <a:rPr lang="ru-RU" sz="1800">
                <a:latin typeface="Times New Roman" pitchFamily="18" charset="0"/>
                <a:cs typeface="Times New Roman" pitchFamily="18" charset="0"/>
              </a:rPr>
              <a:t> Вид обмеження;</a:t>
            </a:r>
          </a:p>
          <a:p>
            <a:pPr marL="0" indent="0">
              <a:lnSpc>
                <a:spcPct val="80000"/>
              </a:lnSpc>
            </a:pPr>
            <a:r>
              <a:rPr lang="ru-RU" sz="1800">
                <a:latin typeface="Times New Roman" pitchFamily="18" charset="0"/>
                <a:cs typeface="Times New Roman" pitchFamily="18" charset="0"/>
              </a:rPr>
              <a:t> Стабільність в положенні сидячи;</a:t>
            </a:r>
          </a:p>
          <a:p>
            <a:pPr marL="0" indent="0">
              <a:lnSpc>
                <a:spcPct val="80000"/>
              </a:lnSpc>
            </a:pPr>
            <a:r>
              <a:rPr lang="ru-RU" sz="1800">
                <a:latin typeface="Times New Roman" pitchFamily="18" charset="0"/>
                <a:cs typeface="Times New Roman" pitchFamily="18" charset="0"/>
              </a:rPr>
              <a:t> Мета використання коляски;</a:t>
            </a:r>
          </a:p>
          <a:p>
            <a:pPr marL="0" indent="0">
              <a:lnSpc>
                <a:spcPct val="80000"/>
              </a:lnSpc>
            </a:pPr>
            <a:r>
              <a:rPr lang="ru-RU" sz="1800">
                <a:latin typeface="Times New Roman" pitchFamily="18" charset="0"/>
                <a:cs typeface="Times New Roman" pitchFamily="18" charset="0"/>
              </a:rPr>
              <a:t> Ступінь активності дитини;</a:t>
            </a:r>
          </a:p>
          <a:p>
            <a:pPr marL="0" indent="0">
              <a:lnSpc>
                <a:spcPct val="80000"/>
              </a:lnSpc>
            </a:pPr>
            <a:r>
              <a:rPr lang="ru-RU" sz="1800">
                <a:latin typeface="Times New Roman" pitchFamily="18" charset="0"/>
                <a:cs typeface="Times New Roman" pitchFamily="18" charset="0"/>
              </a:rPr>
              <a:t> Постійно або тимчасово використовується допоміжний засіб;</a:t>
            </a:r>
          </a:p>
          <a:p>
            <a:pPr marL="0" indent="0">
              <a:lnSpc>
                <a:spcPct val="80000"/>
              </a:lnSpc>
            </a:pPr>
            <a:r>
              <a:rPr lang="ru-RU" sz="1800">
                <a:latin typeface="Times New Roman" pitchFamily="18" charset="0"/>
                <a:cs typeface="Times New Roman" pitchFamily="18" charset="0"/>
              </a:rPr>
              <a:t> Безпеку;</a:t>
            </a:r>
          </a:p>
          <a:p>
            <a:pPr marL="0" indent="0">
              <a:lnSpc>
                <a:spcPct val="80000"/>
              </a:lnSpc>
            </a:pPr>
            <a:r>
              <a:rPr lang="ru-RU" sz="1800">
                <a:latin typeface="Times New Roman" pitchFamily="18" charset="0"/>
                <a:cs typeface="Times New Roman" pitchFamily="18" charset="0"/>
              </a:rPr>
              <a:t> Естетичні дані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idx="4294967295"/>
          </p:nvPr>
        </p:nvSpPr>
        <p:spPr>
          <a:xfrm>
            <a:off x="3205163" y="125413"/>
            <a:ext cx="5330825" cy="563562"/>
          </a:xfrm>
        </p:spPr>
        <p:txBody>
          <a:bodyPr anchor="t" anchorCtr="0"/>
          <a:lstStyle/>
          <a:p>
            <a:r>
              <a:rPr lang="ru-RU" sz="2000" b="1">
                <a:latin typeface="Times New Roman" pitchFamily="18" charset="0"/>
                <a:cs typeface="Times New Roman" pitchFamily="18" charset="0"/>
              </a:rPr>
              <a:t>Спастичні форми</a:t>
            </a:r>
          </a:p>
        </p:txBody>
      </p:sp>
      <p:sp>
        <p:nvSpPr>
          <p:cNvPr id="23554" name="Прямоугольник 4"/>
          <p:cNvSpPr>
            <a:spLocks noChangeArrowheads="1"/>
          </p:cNvSpPr>
          <p:nvPr/>
        </p:nvSpPr>
        <p:spPr bwMode="auto">
          <a:xfrm>
            <a:off x="498475" y="1201738"/>
            <a:ext cx="11491913" cy="28352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У дітей із спастикою в більшій чи меншій мірі проявляється підвищений м'язовий тонус. М'язи їх напружені сильніше, ніж потрібно, що і ускладнює руху. Кожен рух і кожна поза підпадають під вплив патологічних реакцій. Це призводить до обмеженого набору рухів. Дитина не може змінювати м'язовий тонус в залежності від рухових потреб, тому йому складно освоїти нормальні руху і нормальні положення тіла. Висока концентрація уваги, сильне емоційне напруження дитини підвищують тонус м'язів - і спастичність посилюється.</a:t>
            </a:r>
          </a:p>
          <a:p>
            <a:pPr algn="just"/>
            <a:endParaRPr lang="ru-RU" sz="2000" b="1">
              <a:latin typeface="Times New Roman" pitchFamily="18" charset="0"/>
              <a:cs typeface="Times New Roman" pitchFamily="18" charset="0"/>
            </a:endParaRPr>
          </a:p>
          <a:p>
            <a:pPr algn="just"/>
            <a:r>
              <a:rPr lang="ru-RU" sz="2000" b="1">
                <a:latin typeface="Times New Roman" pitchFamily="18" charset="0"/>
                <a:cs typeface="Times New Roman" pitchFamily="18" charset="0"/>
              </a:rPr>
              <a:t>Серед форм спастичних рухових порушень розрізняють:</a:t>
            </a:r>
          </a:p>
          <a:p>
            <a:pPr algn="just"/>
            <a:endParaRPr lang="ru-RU" sz="2000" b="1">
              <a:latin typeface="Times New Roman" pitchFamily="18" charset="0"/>
              <a:cs typeface="Times New Roman" pitchFamily="18" charset="0"/>
            </a:endParaRPr>
          </a:p>
        </p:txBody>
      </p:sp>
      <p:pic>
        <p:nvPicPr>
          <p:cNvPr id="23557" name="Picture 5" descr="Інклюзивна освіта"/>
          <p:cNvPicPr>
            <a:picLocks noChangeAspect="1" noChangeArrowheads="1"/>
          </p:cNvPicPr>
          <p:nvPr/>
        </p:nvPicPr>
        <p:blipFill>
          <a:blip r:embed="rId2"/>
          <a:srcRect/>
          <a:stretch>
            <a:fillRect/>
          </a:stretch>
        </p:blipFill>
        <p:spPr bwMode="auto">
          <a:xfrm>
            <a:off x="7327900" y="3914775"/>
            <a:ext cx="4705350" cy="27527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title" idx="4294967295"/>
          </p:nvPr>
        </p:nvSpPr>
        <p:spPr>
          <a:xfrm>
            <a:off x="0" y="277813"/>
            <a:ext cx="10972800" cy="1139825"/>
          </a:xfrm>
        </p:spPr>
        <p:txBody>
          <a:bodyPr anchor="t" anchorCtr="0"/>
          <a:lstStyle/>
          <a:p>
            <a:r>
              <a:rPr lang="ru-RU" sz="2000" b="1">
                <a:latin typeface="Times New Roman" pitchFamily="18" charset="0"/>
                <a:cs typeface="Times New Roman" pitchFamily="18" charset="0"/>
              </a:rPr>
              <a:t>Технічні характеристики коляски</a:t>
            </a:r>
          </a:p>
        </p:txBody>
      </p:sp>
      <p:sp>
        <p:nvSpPr>
          <p:cNvPr id="69634" name="Прямоугольник 3"/>
          <p:cNvSpPr>
            <a:spLocks noChangeArrowheads="1"/>
          </p:cNvSpPr>
          <p:nvPr/>
        </p:nvSpPr>
        <p:spPr bwMode="auto">
          <a:xfrm>
            <a:off x="0" y="949325"/>
            <a:ext cx="7532688" cy="4486275"/>
          </a:xfrm>
          <a:prstGeom prst="rect">
            <a:avLst/>
          </a:prstGeom>
          <a:noFill/>
          <a:ln w="9525">
            <a:noFill/>
            <a:miter lim="800000"/>
            <a:headEnd/>
            <a:tailEnd/>
          </a:ln>
        </p:spPr>
        <p:txBody>
          <a:bodyPr>
            <a:spAutoFit/>
          </a:bodyPr>
          <a:lstStyle/>
          <a:p>
            <a:pPr marL="285750" indent="-285750">
              <a:buFont typeface="Arial" charset="0"/>
              <a:buNone/>
            </a:pPr>
            <a:r>
              <a:rPr lang="ru-RU">
                <a:latin typeface="Times New Roman" pitchFamily="18" charset="0"/>
                <a:cs typeface="Times New Roman" pitchFamily="18" charset="0"/>
              </a:rPr>
              <a:t>Міцна, регульований кут нахилу, спинка сидіння (фанерна основа з шаром </a:t>
            </a:r>
          </a:p>
          <a:p>
            <a:pPr marL="285750" indent="-285750">
              <a:buFont typeface="Arial" charset="0"/>
              <a:buNone/>
            </a:pPr>
            <a:r>
              <a:rPr lang="ru-RU">
                <a:latin typeface="Times New Roman" pitchFamily="18" charset="0"/>
                <a:cs typeface="Times New Roman" pitchFamily="18" charset="0"/>
              </a:rPr>
              <a:t>поролону, покритого миється, практичною тканиною). Зверніть увагу на </a:t>
            </a:r>
          </a:p>
          <a:p>
            <a:pPr marL="285750" indent="-285750">
              <a:buFont typeface="Arial" charset="0"/>
              <a:buNone/>
            </a:pPr>
            <a:r>
              <a:rPr lang="ru-RU">
                <a:latin typeface="Times New Roman" pitchFamily="18" charset="0"/>
                <a:cs typeface="Times New Roman" pitchFamily="18" charset="0"/>
              </a:rPr>
              <a:t>кут нахилу: чи не занадто спереду сидіння піднято, що змушує дитину </a:t>
            </a:r>
          </a:p>
          <a:p>
            <a:pPr marL="285750" indent="-285750">
              <a:buFont typeface="Arial" charset="0"/>
              <a:buNone/>
            </a:pPr>
            <a:r>
              <a:rPr lang="ru-RU">
                <a:latin typeface="Times New Roman" pitchFamily="18" charset="0"/>
                <a:cs typeface="Times New Roman" pitchFamily="18" charset="0"/>
              </a:rPr>
              <a:t>надмірно згинати ноги в тазостегнових 21 суглобах. Оптимальний кут </a:t>
            </a:r>
          </a:p>
          <a:p>
            <a:pPr marL="285750" indent="-285750">
              <a:buFont typeface="Arial" charset="0"/>
              <a:buNone/>
            </a:pPr>
            <a:r>
              <a:rPr lang="ru-RU">
                <a:latin typeface="Times New Roman" pitchFamily="18" charset="0"/>
                <a:cs typeface="Times New Roman" pitchFamily="18" charset="0"/>
              </a:rPr>
              <a:t>нахилу спинки під час неспання - 100-120 градусів.</a:t>
            </a:r>
          </a:p>
          <a:p>
            <a:pPr marL="285750" indent="-285750">
              <a:buFont typeface="Arial" charset="0"/>
              <a:buNone/>
            </a:pPr>
            <a:r>
              <a:rPr lang="ru-RU">
                <a:latin typeface="Times New Roman" pitchFamily="18" charset="0"/>
                <a:cs typeface="Times New Roman" pitchFamily="18" charset="0"/>
              </a:rPr>
              <a:t>Надійне і міцне сидіння. Додатково можна використовувати </a:t>
            </a:r>
          </a:p>
          <a:p>
            <a:pPr marL="285750" indent="-285750">
              <a:buFont typeface="Arial" charset="0"/>
              <a:buNone/>
            </a:pPr>
            <a:r>
              <a:rPr lang="ru-RU">
                <a:latin typeface="Times New Roman" pitchFamily="18" charset="0"/>
                <a:cs typeface="Times New Roman" pitchFamily="18" charset="0"/>
              </a:rPr>
              <a:t>протипролежневі подушку, виготовлену з маленьких шматочків поролону, </a:t>
            </a:r>
          </a:p>
          <a:p>
            <a:pPr marL="285750" indent="-285750">
              <a:buFont typeface="Arial" charset="0"/>
              <a:buNone/>
            </a:pPr>
            <a:r>
              <a:rPr lang="ru-RU">
                <a:latin typeface="Times New Roman" pitchFamily="18" charset="0"/>
                <a:cs typeface="Times New Roman" pitchFamily="18" charset="0"/>
              </a:rPr>
              <a:t>яка допоможе дітям уникнути зісковзування вниз; сидіння має бути </a:t>
            </a:r>
          </a:p>
          <a:p>
            <a:pPr marL="285750" indent="-285750">
              <a:buFont typeface="Arial" charset="0"/>
              <a:buNone/>
            </a:pPr>
            <a:r>
              <a:rPr lang="ru-RU">
                <a:latin typeface="Times New Roman" pitchFamily="18" charset="0"/>
                <a:cs typeface="Times New Roman" pitchFamily="18" charset="0"/>
              </a:rPr>
              <a:t>вузьким, але зручним; слід враховувати зимовий одяг. При вимірі діє </a:t>
            </a:r>
          </a:p>
          <a:p>
            <a:pPr marL="285750" indent="-285750">
              <a:buFont typeface="Arial" charset="0"/>
              <a:buNone/>
            </a:pPr>
            <a:r>
              <a:rPr lang="ru-RU">
                <a:latin typeface="Times New Roman" pitchFamily="18" charset="0"/>
                <a:cs typeface="Times New Roman" pitchFamily="18" charset="0"/>
              </a:rPr>
              <a:t>правило кулака: в позі сидячи відстань між стегном і стінкою коляски </a:t>
            </a:r>
          </a:p>
          <a:p>
            <a:pPr marL="285750" indent="-285750">
              <a:buFont typeface="Arial" charset="0"/>
              <a:buNone/>
            </a:pPr>
            <a:r>
              <a:rPr lang="ru-RU">
                <a:latin typeface="Times New Roman" pitchFamily="18" charset="0"/>
                <a:cs typeface="Times New Roman" pitchFamily="18" charset="0"/>
              </a:rPr>
              <a:t>дорівнює ширині кулака.</a:t>
            </a:r>
          </a:p>
          <a:p>
            <a:pPr marL="285750" indent="-285750">
              <a:buFont typeface="Arial" charset="0"/>
              <a:buNone/>
            </a:pPr>
            <a:r>
              <a:rPr lang="ru-RU">
                <a:latin typeface="Times New Roman" pitchFamily="18" charset="0"/>
                <a:cs typeface="Times New Roman" pitchFamily="18" charset="0"/>
              </a:rPr>
              <a:t>Глибина сидіння: повинна забезпечувати розслаблення завдяки зручному </a:t>
            </a:r>
          </a:p>
          <a:p>
            <a:pPr marL="285750" indent="-285750">
              <a:buFont typeface="Arial" charset="0"/>
              <a:buNone/>
            </a:pPr>
            <a:r>
              <a:rPr lang="ru-RU">
                <a:latin typeface="Times New Roman" pitchFamily="18" charset="0"/>
                <a:cs typeface="Times New Roman" pitchFamily="18" charset="0"/>
              </a:rPr>
              <a:t>розміщенню стегна і, отже, бути якомога більшою. При підборі діє </a:t>
            </a:r>
          </a:p>
          <a:p>
            <a:pPr marL="285750" indent="-285750">
              <a:buFont typeface="Arial" charset="0"/>
              <a:buNone/>
            </a:pPr>
            <a:r>
              <a:rPr lang="ru-RU">
                <a:latin typeface="Times New Roman" pitchFamily="18" charset="0"/>
                <a:cs typeface="Times New Roman" pitchFamily="18" charset="0"/>
              </a:rPr>
              <a:t>правило: відстань між підколінної западиною і переднім краєм поверхні </a:t>
            </a:r>
          </a:p>
          <a:p>
            <a:pPr marL="285750" indent="-285750">
              <a:buFont typeface="Arial" charset="0"/>
              <a:buNone/>
            </a:pPr>
            <a:r>
              <a:rPr lang="ru-RU">
                <a:latin typeface="Times New Roman" pitchFamily="18" charset="0"/>
                <a:cs typeface="Times New Roman" pitchFamily="18" charset="0"/>
              </a:rPr>
              <a:t>сидіння одно товщині двох пальців.</a:t>
            </a:r>
          </a:p>
          <a:p>
            <a:pPr marL="285750" indent="-285750">
              <a:buFont typeface="Arial" charset="0"/>
              <a:buNone/>
            </a:pPr>
            <a:r>
              <a:rPr lang="ru-RU">
                <a:latin typeface="Times New Roman" pitchFamily="18" charset="0"/>
                <a:cs typeface="Times New Roman" pitchFamily="18" charset="0"/>
              </a:rPr>
              <a:t>Висота сидіння: регулюється відповідно до довжини гомілки.</a:t>
            </a:r>
          </a:p>
        </p:txBody>
      </p:sp>
      <p:pic>
        <p:nvPicPr>
          <p:cNvPr id="69635" name="Picture 2" descr="ÐÐ°Ðº Ð¿ÑÐ°Ð²Ð¸Ð»ÑÐ½Ð¾ Ð²ÑÐ±ÑÐ°ÑÑ Ð¸Ð½Ð²Ð°Ð»Ð¸Ð´Ð½ÑÑ ÐºÐ¾Ð»ÑÑÐºÑ | ÐÐ¾Ð¼Ð¾ÑÑ Ð¸Ð½Ð²Ð°Ð»Ð¸Ð´Ð°Ð¼ Ð£ÐºÑÐ°Ð¸Ð½Ñ"/>
          <p:cNvPicPr>
            <a:picLocks noChangeAspect="1" noChangeArrowheads="1"/>
          </p:cNvPicPr>
          <p:nvPr/>
        </p:nvPicPr>
        <p:blipFill>
          <a:blip r:embed="rId2"/>
          <a:srcRect/>
          <a:stretch>
            <a:fillRect/>
          </a:stretch>
        </p:blipFill>
        <p:spPr bwMode="auto">
          <a:xfrm>
            <a:off x="8942388" y="4991100"/>
            <a:ext cx="3249612" cy="1866900"/>
          </a:xfrm>
          <a:prstGeom prst="rect">
            <a:avLst/>
          </a:prstGeom>
          <a:noFill/>
          <a:ln w="9525">
            <a:noFill/>
            <a:miter lim="800000"/>
            <a:headEnd/>
            <a:tailEnd/>
          </a:ln>
        </p:spPr>
      </p:pic>
      <p:pic>
        <p:nvPicPr>
          <p:cNvPr id="69636" name="Picture 6" descr="http://protravmy.ru/sites/default/files/images/12-1.jpg"/>
          <p:cNvPicPr>
            <a:picLocks noChangeAspect="1" noChangeArrowheads="1"/>
          </p:cNvPicPr>
          <p:nvPr/>
        </p:nvPicPr>
        <p:blipFill>
          <a:blip r:embed="rId3"/>
          <a:srcRect/>
          <a:stretch>
            <a:fillRect/>
          </a:stretch>
        </p:blipFill>
        <p:spPr bwMode="auto">
          <a:xfrm>
            <a:off x="9028113" y="0"/>
            <a:ext cx="3163887" cy="1854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ъект 2"/>
          <p:cNvSpPr>
            <a:spLocks noGrp="1"/>
          </p:cNvSpPr>
          <p:nvPr>
            <p:ph idx="4294967295"/>
          </p:nvPr>
        </p:nvSpPr>
        <p:spPr>
          <a:xfrm>
            <a:off x="0" y="0"/>
            <a:ext cx="7227888" cy="6858000"/>
          </a:xfrm>
        </p:spPr>
        <p:txBody>
          <a:bodyPr/>
          <a:lstStyle/>
          <a:p>
            <a:pPr marL="0" indent="0">
              <a:buFont typeface="Wingdings" pitchFamily="2" charset="2"/>
              <a:buNone/>
            </a:pPr>
            <a:r>
              <a:rPr lang="ru-RU" sz="2000">
                <a:effectLst/>
                <a:latin typeface="Times New Roman" pitchFamily="18" charset="0"/>
                <a:cs typeface="Times New Roman" pitchFamily="18" charset="0"/>
              </a:rPr>
              <a:t>Регульована підставка для ніг: повинна бути по можливості знімна; ширина підставки - відповідати довжині ступні. Якщо дитині характерно відштовхування назад, коли ступні торкаються твердої поверхні, то слід обходитися без підставки до тих пір, поки дитина не перестане відштовхуватися. Оптимальне положення стопи і гомілки - 90 градусів. Горезвісне «пристегивание» стоп за допомогою ременів-фіксаторів до підставці стільця або коляски означає, що стопи зафіксовані в положенні корекції, тобто, простіше кажучи, «дитина сидить - лікування йде». Це і є лікування становищем. Зверніть увагу, чи дійсно стопи знаходяться в фізіологічно нормальному положенні ?! Якщо підставка для ніг розташована занадто високо, дитина буде упиратися в неї ногами, що спричинить за собою закидання голови і відведення плечей назад, випрямлення і схрещування ніг, через що він може зісковзнути вперед. Якщо підставка для ніг розташована занадто низько, дитина зможе її стосуватися тільки кінчиками пальців ніг, а це змусить його витягати ноги в тазостегнових і колінних суглобах.</a:t>
            </a:r>
          </a:p>
        </p:txBody>
      </p:sp>
      <p:pic>
        <p:nvPicPr>
          <p:cNvPr id="70658" name="Picture 2" descr="http://protravmy.ru/sites/default/files/images/11-1.jpg"/>
          <p:cNvPicPr>
            <a:picLocks noChangeAspect="1" noChangeArrowheads="1"/>
          </p:cNvPicPr>
          <p:nvPr/>
        </p:nvPicPr>
        <p:blipFill>
          <a:blip r:embed="rId2"/>
          <a:srcRect/>
          <a:stretch>
            <a:fillRect/>
          </a:stretch>
        </p:blipFill>
        <p:spPr bwMode="auto">
          <a:xfrm>
            <a:off x="7404100" y="290513"/>
            <a:ext cx="4254500" cy="18843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600200"/>
            <a:ext cx="10972800" cy="4530725"/>
          </a:xfrm>
        </p:spPr>
        <p:txBody>
          <a:bodyPr>
            <a:noAutofit/>
          </a:bodyPr>
          <a:lstStyle/>
          <a:p>
            <a:pPr>
              <a:lnSpc>
                <a:spcPct val="80000"/>
              </a:lnSpc>
            </a:pPr>
            <a:r>
              <a:rPr lang="ru-RU" sz="2000">
                <a:effectLst/>
                <a:latin typeface="Times New Roman" pitchFamily="18" charset="0"/>
                <a:cs typeface="Times New Roman" pitchFamily="18" charset="0"/>
              </a:rPr>
              <a:t>Застосування абдуктора виправдано, якщо ступні, стегна і коліна дитини надмірно повернені всередину і формується перехрещення. Абдуктор виготовляють з щільного матеріалу, але зверху необхідний поролоновий чохол, який перешкоджає натирання і надавливанию на стегна дитини. Зверніть увагу на місце кріплення абдуктора - він не повинен торкатися статевих органів дитини.</a:t>
            </a:r>
          </a:p>
          <a:p>
            <a:pPr>
              <a:lnSpc>
                <a:spcPct val="80000"/>
              </a:lnSpc>
              <a:buFont typeface="Wingdings" pitchFamily="2" charset="2"/>
              <a:buNone/>
            </a:pPr>
            <a:endParaRPr lang="ru-RU" sz="2000">
              <a:effectLst/>
              <a:latin typeface="Times New Roman" pitchFamily="18" charset="0"/>
              <a:cs typeface="Times New Roman" pitchFamily="18" charset="0"/>
            </a:endParaRPr>
          </a:p>
          <a:p>
            <a:pPr>
              <a:lnSpc>
                <a:spcPct val="80000"/>
              </a:lnSpc>
            </a:pPr>
            <a:r>
              <a:rPr lang="ru-RU" sz="2000">
                <a:effectLst/>
                <a:latin typeface="Times New Roman" pitchFamily="18" charset="0"/>
                <a:cs typeface="Times New Roman" pitchFamily="18" charset="0"/>
              </a:rPr>
              <a:t>Застосування фіксуючих пахових ременів: якщо дитина не утримує рівновагу в положенні сидячи, необхідні пахові ремені, що допомагають стабілізувати таз. Ремінь простягають по передній поверхні таза над тазостегнових суглобах під кутом 45 градусів спереду назад і закріплюють під сидінням. Якщо ремені зав'язані занадто високо або занадто туго, це може викликати спазми в м'язах стегна. В результаті дитина буде «завалюватися» вперед.</a:t>
            </a:r>
          </a:p>
          <a:p>
            <a:pPr>
              <a:lnSpc>
                <a:spcPct val="80000"/>
              </a:lnSpc>
            </a:pPr>
            <a:endParaRPr lang="ru-RU" sz="2000">
              <a:effectLst/>
              <a:latin typeface="Times New Roman" pitchFamily="18" charset="0"/>
              <a:cs typeface="Times New Roman" pitchFamily="18" charset="0"/>
            </a:endParaRPr>
          </a:p>
          <a:p>
            <a:pPr>
              <a:lnSpc>
                <a:spcPct val="80000"/>
              </a:lnSpc>
            </a:pPr>
            <a:r>
              <a:rPr lang="ru-RU" sz="2000">
                <a:effectLst/>
                <a:latin typeface="Times New Roman" pitchFamily="18" charset="0"/>
                <a:cs typeface="Times New Roman" pitchFamily="18" charset="0"/>
              </a:rPr>
              <a:t>Жилет безпеки або нагрудний ремінь допомагають утримувати рівно голову і тулуб дитини, який в положенні сидячи «завалюється» вперед.</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ъект 2"/>
          <p:cNvSpPr>
            <a:spLocks noGrp="1"/>
          </p:cNvSpPr>
          <p:nvPr>
            <p:ph idx="4294967295"/>
          </p:nvPr>
        </p:nvSpPr>
        <p:spPr>
          <a:xfrm>
            <a:off x="0" y="3190875"/>
            <a:ext cx="6618288" cy="4619625"/>
          </a:xfrm>
        </p:spPr>
        <p:txBody>
          <a:bodyPr/>
          <a:lstStyle/>
          <a:p>
            <a:r>
              <a:rPr lang="ru-RU" sz="2000">
                <a:effectLst/>
                <a:latin typeface="Times New Roman" pitchFamily="18" charset="0"/>
                <a:cs typeface="Times New Roman" pitchFamily="18" charset="0"/>
              </a:rPr>
              <a:t>Бічні опори стабілізують становище таза і утримують тулуб рівно по середній лінії, що надає дитині додаткову впевненість.</a:t>
            </a:r>
          </a:p>
          <a:p>
            <a:r>
              <a:rPr lang="ru-RU" sz="2000">
                <a:effectLst/>
                <a:latin typeface="Times New Roman" pitchFamily="18" charset="0"/>
                <a:cs typeface="Times New Roman" pitchFamily="18" charset="0"/>
              </a:rPr>
              <a:t>Перекладина - дуже корисне пристосування для коляски. Триматися за перекладину дитина може відразу, як тільки навчиться захоплювати предмети. Це дозволяє йому відчувати себе впевнено і стійко, сидіти з мінімальною підтримкою.</a:t>
            </a:r>
          </a:p>
          <a:p>
            <a:r>
              <a:rPr lang="ru-RU" sz="2000">
                <a:effectLst/>
                <a:latin typeface="Times New Roman" pitchFamily="18" charset="0"/>
                <a:cs typeface="Times New Roman" pitchFamily="18" charset="0"/>
              </a:rPr>
              <a:t>Рухливі ручки: по можливості регульовані по висоті для зручності людей, які здійснюють догляд.</a:t>
            </a:r>
          </a:p>
        </p:txBody>
      </p:sp>
      <p:pic>
        <p:nvPicPr>
          <p:cNvPr id="72706" name="Picture 2" descr="ÐÐ½Ð¾Ð³Ð¾ÑÑÐ½ÐºÑÐ¸Ð¾Ð½Ð°Ð»ÑÐ½Ð°Ñ Ð¸Ð½Ð²Ð°Ð»Ð¸Ð´Ð½Ð°Ñ ÐºÑÐµÑÐ»Ð¾-ÐºÐ¾Ð»ÑÑÐºÐ° SOLERO - Meyra"/>
          <p:cNvPicPr>
            <a:picLocks noChangeAspect="1" noChangeArrowheads="1"/>
          </p:cNvPicPr>
          <p:nvPr/>
        </p:nvPicPr>
        <p:blipFill>
          <a:blip r:embed="rId2"/>
          <a:srcRect/>
          <a:stretch>
            <a:fillRect/>
          </a:stretch>
        </p:blipFill>
        <p:spPr bwMode="auto">
          <a:xfrm>
            <a:off x="8113713" y="3119438"/>
            <a:ext cx="3440112" cy="334486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ru-RU" sz="2000" b="1">
                <a:latin typeface="Times New Roman" pitchFamily="18" charset="0"/>
                <a:cs typeface="Times New Roman" pitchFamily="18" charset="0"/>
              </a:rPr>
              <a:t>Допоміжні пристосування для</a:t>
            </a:r>
            <a:br>
              <a:rPr lang="ru-RU" sz="2000" b="1">
                <a:latin typeface="Times New Roman" pitchFamily="18" charset="0"/>
                <a:cs typeface="Times New Roman" pitchFamily="18" charset="0"/>
              </a:rPr>
            </a:br>
            <a:r>
              <a:rPr lang="ru-RU" sz="2000" b="1">
                <a:latin typeface="Times New Roman" pitchFamily="18" charset="0"/>
                <a:cs typeface="Times New Roman" pitchFamily="18" charset="0"/>
              </a:rPr>
              <a:t>полегшення побуту і проведення занять</a:t>
            </a:r>
          </a:p>
        </p:txBody>
      </p:sp>
      <p:sp>
        <p:nvSpPr>
          <p:cNvPr id="132099" name="Rectangle 3"/>
          <p:cNvSpPr>
            <a:spLocks noGrp="1" noChangeArrowheads="1"/>
          </p:cNvSpPr>
          <p:nvPr>
            <p:ph type="body" idx="1"/>
          </p:nvPr>
        </p:nvSpPr>
        <p:spPr/>
        <p:txBody>
          <a:bodyPr/>
          <a:lstStyle/>
          <a:p>
            <a:pPr algn="ctr">
              <a:lnSpc>
                <a:spcPct val="90000"/>
              </a:lnSpc>
              <a:buFont typeface="Wingdings" pitchFamily="2" charset="2"/>
              <a:buNone/>
            </a:pPr>
            <a:r>
              <a:rPr lang="uk-UA" b="1">
                <a:latin typeface="Times New Roman" pitchFamily="18" charset="0"/>
              </a:rPr>
              <a:t>Фітбол</a:t>
            </a:r>
          </a:p>
          <a:p>
            <a:pPr>
              <a:lnSpc>
                <a:spcPct val="90000"/>
              </a:lnSpc>
              <a:buFont typeface="Wingdings" pitchFamily="2" charset="2"/>
              <a:buNone/>
            </a:pPr>
            <a:r>
              <a:rPr lang="ru-RU" sz="2400">
                <a:latin typeface="Times New Roman" pitchFamily="18" charset="0"/>
                <a:cs typeface="Times New Roman" pitchFamily="18" charset="0"/>
              </a:rPr>
              <a:t>Являє собою великий круглий гімнастичний м'яч діаметром</a:t>
            </a:r>
          </a:p>
          <a:p>
            <a:pPr>
              <a:lnSpc>
                <a:spcPct val="90000"/>
              </a:lnSpc>
              <a:buFont typeface="Wingdings" pitchFamily="2" charset="2"/>
              <a:buNone/>
            </a:pPr>
            <a:r>
              <a:rPr lang="ru-RU" sz="2400">
                <a:latin typeface="Times New Roman" pitchFamily="18" charset="0"/>
                <a:cs typeface="Times New Roman" pitchFamily="18" charset="0"/>
              </a:rPr>
              <a:t>1,2м, надутий не до кінця (що дає можливість продавити в ньому руками</a:t>
            </a:r>
          </a:p>
          <a:p>
            <a:pPr>
              <a:lnSpc>
                <a:spcPct val="90000"/>
              </a:lnSpc>
              <a:buFont typeface="Wingdings" pitchFamily="2" charset="2"/>
              <a:buNone/>
            </a:pPr>
            <a:r>
              <a:rPr lang="ru-RU" sz="2400">
                <a:latin typeface="Times New Roman" pitchFamily="18" charset="0"/>
                <a:cs typeface="Times New Roman" pitchFamily="18" charset="0"/>
              </a:rPr>
              <a:t>досить велике поглиблення). М'яч застосовується для спонукання до руху,  </a:t>
            </a:r>
          </a:p>
          <a:p>
            <a:pPr>
              <a:lnSpc>
                <a:spcPct val="90000"/>
              </a:lnSpc>
              <a:buFont typeface="Wingdings" pitchFamily="2" charset="2"/>
              <a:buNone/>
            </a:pPr>
            <a:r>
              <a:rPr lang="ru-RU" sz="2400">
                <a:latin typeface="Times New Roman" pitchFamily="18" charset="0"/>
                <a:cs typeface="Times New Roman" pitchFamily="18" charset="0"/>
              </a:rPr>
              <a:t>розслаблення і поліпшення сприйняття власного тіла. коли</a:t>
            </a:r>
          </a:p>
          <a:p>
            <a:pPr>
              <a:lnSpc>
                <a:spcPct val="90000"/>
              </a:lnSpc>
              <a:buFont typeface="Wingdings" pitchFamily="2" charset="2"/>
              <a:buNone/>
            </a:pPr>
            <a:r>
              <a:rPr lang="ru-RU" sz="2400">
                <a:latin typeface="Times New Roman" pitchFamily="18" charset="0"/>
                <a:cs typeface="Times New Roman" pitchFamily="18" charset="0"/>
              </a:rPr>
              <a:t>дитини з серйозними руховими порушеннями кладуть в поглиблення</a:t>
            </a:r>
          </a:p>
          <a:p>
            <a:pPr>
              <a:lnSpc>
                <a:spcPct val="90000"/>
              </a:lnSpc>
              <a:buFont typeface="Wingdings" pitchFamily="2" charset="2"/>
              <a:buNone/>
            </a:pPr>
            <a:r>
              <a:rPr lang="ru-RU" sz="2400">
                <a:latin typeface="Times New Roman" pitchFamily="18" charset="0"/>
                <a:cs typeface="Times New Roman" pitchFamily="18" charset="0"/>
              </a:rPr>
              <a:t>в м'ячі, він розслаблюється, концентрується на відчуттях свого тіла, на</a:t>
            </a:r>
          </a:p>
          <a:p>
            <a:pPr>
              <a:lnSpc>
                <a:spcPct val="90000"/>
              </a:lnSpc>
              <a:buFont typeface="Wingdings" pitchFamily="2" charset="2"/>
              <a:buNone/>
            </a:pPr>
            <a:r>
              <a:rPr lang="ru-RU" sz="2400">
                <a:latin typeface="Times New Roman" pitchFamily="18" charset="0"/>
                <a:cs typeface="Times New Roman" pitchFamily="18" charset="0"/>
              </a:rPr>
              <a:t>рухах тіла в просторі, він відчуває впевненість, безпеку.</a:t>
            </a:r>
          </a:p>
          <a:p>
            <a:pPr>
              <a:lnSpc>
                <a:spcPct val="90000"/>
              </a:lnSpc>
              <a:buFont typeface="Wingdings" pitchFamily="2" charset="2"/>
              <a:buNone/>
            </a:pPr>
            <a:r>
              <a:rPr lang="ru-RU" sz="2400">
                <a:latin typeface="Times New Roman" pitchFamily="18" charset="0"/>
                <a:cs typeface="Times New Roman" pitchFamily="18" charset="0"/>
              </a:rPr>
              <a:t>Це положення гальмує асиметричні спастичні рухи і пози.</a:t>
            </a:r>
          </a:p>
          <a:p>
            <a:pPr>
              <a:lnSpc>
                <a:spcPct val="90000"/>
              </a:lnSpc>
              <a:buFont typeface="Wingdings" pitchFamily="2" charset="2"/>
              <a:buNone/>
            </a:pPr>
            <a:r>
              <a:rPr lang="ru-RU" sz="2400">
                <a:latin typeface="Times New Roman" pitchFamily="18" charset="0"/>
                <a:cs typeface="Times New Roman" pitchFamily="18" charset="0"/>
              </a:rPr>
              <a:t>Використання фітболу в якості своєрідного стільця може полегшити</a:t>
            </a:r>
          </a:p>
          <a:p>
            <a:pPr>
              <a:lnSpc>
                <a:spcPct val="90000"/>
              </a:lnSpc>
              <a:buFont typeface="Wingdings" pitchFamily="2" charset="2"/>
              <a:buNone/>
            </a:pPr>
            <a:r>
              <a:rPr lang="ru-RU" sz="2400">
                <a:latin typeface="Times New Roman" pitchFamily="18" charset="0"/>
                <a:cs typeface="Times New Roman" pitchFamily="18" charset="0"/>
              </a:rPr>
              <a:t>проведення корекційних занять психолога, логопеда.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Рисунок 5"/>
          <p:cNvPicPr>
            <a:picLocks noChangeAspect="1"/>
          </p:cNvPicPr>
          <p:nvPr/>
        </p:nvPicPr>
        <p:blipFill>
          <a:blip r:embed="rId2"/>
          <a:srcRect/>
          <a:stretch>
            <a:fillRect/>
          </a:stretch>
        </p:blipFill>
        <p:spPr bwMode="auto">
          <a:xfrm>
            <a:off x="9167813" y="158750"/>
            <a:ext cx="2824162" cy="3733800"/>
          </a:xfrm>
          <a:prstGeom prst="rect">
            <a:avLst/>
          </a:prstGeom>
          <a:noFill/>
          <a:ln w="9525">
            <a:noFill/>
            <a:miter lim="800000"/>
            <a:headEnd/>
            <a:tailEnd/>
          </a:ln>
        </p:spPr>
      </p:pic>
      <p:sp>
        <p:nvSpPr>
          <p:cNvPr id="74754" name="Заголовок 1"/>
          <p:cNvSpPr>
            <a:spLocks noGrp="1"/>
          </p:cNvSpPr>
          <p:nvPr>
            <p:ph type="title" idx="4294967295"/>
          </p:nvPr>
        </p:nvSpPr>
        <p:spPr>
          <a:xfrm>
            <a:off x="0" y="365125"/>
            <a:ext cx="12192000" cy="1325563"/>
          </a:xfrm>
        </p:spPr>
        <p:txBody>
          <a:bodyPr anchor="t" anchorCtr="0"/>
          <a:lstStyle/>
          <a:p>
            <a:r>
              <a:rPr lang="en-US" sz="2000" b="1">
                <a:latin typeface="Times New Roman" pitchFamily="18" charset="0"/>
                <a:cs typeface="Times New Roman" pitchFamily="18" charset="0"/>
              </a:rPr>
              <a:t>U-</a:t>
            </a:r>
            <a:r>
              <a:rPr lang="ru-RU" sz="2000" b="1">
                <a:latin typeface="Times New Roman" pitchFamily="18" charset="0"/>
                <a:cs typeface="Times New Roman" pitchFamily="18" charset="0"/>
              </a:rPr>
              <a:t>подібна подушка</a:t>
            </a:r>
          </a:p>
        </p:txBody>
      </p:sp>
      <p:sp>
        <p:nvSpPr>
          <p:cNvPr id="74755" name="Объект 2"/>
          <p:cNvSpPr>
            <a:spLocks noGrp="1"/>
          </p:cNvSpPr>
          <p:nvPr>
            <p:ph idx="4294967295"/>
          </p:nvPr>
        </p:nvSpPr>
        <p:spPr>
          <a:xfrm>
            <a:off x="0" y="1825625"/>
            <a:ext cx="8866188" cy="5032375"/>
          </a:xfrm>
        </p:spPr>
        <p:txBody>
          <a:bodyPr/>
          <a:lstStyle/>
          <a:p>
            <a:pPr marL="0" indent="0">
              <a:buFont typeface="Wingdings" pitchFamily="2" charset="2"/>
              <a:buNone/>
            </a:pPr>
            <a:r>
              <a:rPr lang="ru-RU" sz="2000">
                <a:effectLst/>
                <a:latin typeface="Times New Roman" pitchFamily="18" charset="0"/>
                <a:cs typeface="Times New Roman" pitchFamily="18" charset="0"/>
              </a:rPr>
              <a:t>Виготовлена ​​з щільного поролону і обтягнута штучною шкірою.</a:t>
            </a:r>
          </a:p>
          <a:p>
            <a:pPr marL="0" indent="0">
              <a:buFont typeface="Wingdings" pitchFamily="2" charset="2"/>
              <a:buNone/>
            </a:pPr>
            <a:r>
              <a:rPr lang="ru-RU" sz="2000">
                <a:effectLst/>
                <a:latin typeface="Times New Roman" pitchFamily="18" charset="0"/>
                <a:cs typeface="Times New Roman" pitchFamily="18" charset="0"/>
              </a:rPr>
              <a:t>Розміри: 60/50/18/25. Використовується для підтримки певної</a:t>
            </a:r>
          </a:p>
          <a:p>
            <a:pPr marL="0" indent="0">
              <a:buFont typeface="Wingdings" pitchFamily="2" charset="2"/>
              <a:buNone/>
            </a:pPr>
            <a:r>
              <a:rPr lang="ru-RU" sz="2000">
                <a:effectLst/>
                <a:latin typeface="Times New Roman" pitchFamily="18" charset="0"/>
                <a:cs typeface="Times New Roman" pitchFamily="18" charset="0"/>
              </a:rPr>
              <a:t>пози дитини, особливо - для поліпшення контролю за положенням голови. Подушка дає дитині можливість в положенні сидячи на четвереньках грати, проявляти активність. За допомогою подушки, поставленої</a:t>
            </a:r>
          </a:p>
          <a:p>
            <a:pPr marL="0" indent="0">
              <a:buFont typeface="Wingdings" pitchFamily="2" charset="2"/>
              <a:buNone/>
            </a:pPr>
            <a:r>
              <a:rPr lang="ru-RU" sz="2000">
                <a:effectLst/>
                <a:latin typeface="Times New Roman" pitchFamily="18" charset="0"/>
                <a:cs typeface="Times New Roman" pitchFamily="18" charset="0"/>
              </a:rPr>
              <a:t>набік, тренують реакції підтримки рівноваги: ​​дитину, що сидить</a:t>
            </a:r>
          </a:p>
          <a:p>
            <a:pPr marL="0" indent="0">
              <a:buFont typeface="Wingdings" pitchFamily="2" charset="2"/>
              <a:buNone/>
            </a:pPr>
            <a:r>
              <a:rPr lang="ru-RU" sz="2000">
                <a:effectLst/>
                <a:latin typeface="Times New Roman" pitchFamily="18" charset="0"/>
                <a:cs typeface="Times New Roman" pitchFamily="18" charset="0"/>
              </a:rPr>
              <a:t>в поглибленні, можна переміщати в будь-яких напрямках. особливо значущу</a:t>
            </a:r>
          </a:p>
          <a:p>
            <a:pPr marL="0" indent="0">
              <a:buFont typeface="Wingdings" pitchFamily="2" charset="2"/>
              <a:buNone/>
            </a:pPr>
            <a:r>
              <a:rPr lang="ru-RU" sz="2000">
                <a:effectLst/>
                <a:latin typeface="Times New Roman" pitchFamily="18" charset="0"/>
                <a:cs typeface="Times New Roman" pitchFamily="18" charset="0"/>
              </a:rPr>
              <a:t>допомога вона надає дітям, які нестабільно сидять і бояться падати</a:t>
            </a:r>
          </a:p>
          <a:p>
            <a:pPr marL="0" indent="0">
              <a:buFont typeface="Wingdings" pitchFamily="2" charset="2"/>
              <a:buNone/>
            </a:pPr>
            <a:r>
              <a:rPr lang="ru-RU" sz="2000">
                <a:effectLst/>
                <a:latin typeface="Times New Roman" pitchFamily="18" charset="0"/>
                <a:cs typeface="Times New Roman" pitchFamily="18" charset="0"/>
              </a:rPr>
              <a:t>вперед. В цьому випадку подушка оточує дитину з боків і спереду. на</a:t>
            </a:r>
          </a:p>
          <a:p>
            <a:pPr marL="0" indent="0">
              <a:buFont typeface="Wingdings" pitchFamily="2" charset="2"/>
              <a:buNone/>
            </a:pPr>
            <a:r>
              <a:rPr lang="ru-RU" sz="2000">
                <a:effectLst/>
                <a:latin typeface="Times New Roman" pitchFamily="18" charset="0"/>
                <a:cs typeface="Times New Roman" pitchFamily="18" charset="0"/>
              </a:rPr>
              <a:t>неї можна сідати верхи і, граючи, тренувати рівновагу (рис. 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idx="4294967295"/>
          </p:nvPr>
        </p:nvSpPr>
        <p:spPr>
          <a:xfrm>
            <a:off x="0" y="365125"/>
            <a:ext cx="12192000" cy="1325563"/>
          </a:xfrm>
        </p:spPr>
        <p:txBody>
          <a:bodyPr anchor="t" anchorCtr="0"/>
          <a:lstStyle/>
          <a:p>
            <a:r>
              <a:rPr lang="ru-RU" sz="2000" b="1">
                <a:latin typeface="Times New Roman" pitchFamily="18" charset="0"/>
                <a:cs typeface="Times New Roman" pitchFamily="18" charset="0"/>
              </a:rPr>
              <a:t>Валики різного розміру</a:t>
            </a:r>
            <a:r>
              <a:rPr lang="ru-RU" sz="2000"/>
              <a:t/>
            </a:r>
            <a:br>
              <a:rPr lang="ru-RU" sz="2000"/>
            </a:br>
            <a:endParaRPr lang="ru-RU" sz="2000"/>
          </a:p>
        </p:txBody>
      </p:sp>
      <p:sp>
        <p:nvSpPr>
          <p:cNvPr id="3" name="Объект 2"/>
          <p:cNvSpPr>
            <a:spLocks noGrp="1"/>
          </p:cNvSpPr>
          <p:nvPr>
            <p:ph idx="4294967295"/>
          </p:nvPr>
        </p:nvSpPr>
        <p:spPr>
          <a:xfrm>
            <a:off x="0" y="1233488"/>
            <a:ext cx="12192000" cy="5624512"/>
          </a:xfrm>
        </p:spPr>
        <p:txBody>
          <a:bodyPr>
            <a:normAutofit/>
          </a:bodyPr>
          <a:lstStyle/>
          <a:p>
            <a:pPr marL="0" indent="0">
              <a:lnSpc>
                <a:spcPct val="90000"/>
              </a:lnSpc>
              <a:buFont typeface="Wingdings" pitchFamily="2" charset="2"/>
              <a:buNone/>
            </a:pPr>
            <a:r>
              <a:rPr lang="ru-RU" sz="2000">
                <a:effectLst/>
                <a:latin typeface="Times New Roman" pitchFamily="18" charset="0"/>
                <a:cs typeface="Times New Roman" pitchFamily="18" charset="0"/>
              </a:rPr>
              <a:t>Виготовляються з щільного поролону різного діаметру і довжини. на</a:t>
            </a:r>
          </a:p>
          <a:p>
            <a:pPr marL="0" indent="0">
              <a:lnSpc>
                <a:spcPct val="90000"/>
              </a:lnSpc>
              <a:buFont typeface="Wingdings" pitchFamily="2" charset="2"/>
              <a:buNone/>
            </a:pPr>
            <a:r>
              <a:rPr lang="ru-RU" sz="2000">
                <a:effectLst/>
                <a:latin typeface="Times New Roman" pitchFamily="18" charset="0"/>
                <a:cs typeface="Times New Roman" pitchFamily="18" charset="0"/>
              </a:rPr>
              <a:t>них можна сидіти або лежати разом з дитиною. Рівновага тренується незалежно від того, сидить дитина на округлої поверхні або лежить</a:t>
            </a:r>
          </a:p>
          <a:p>
            <a:pPr marL="0" indent="0">
              <a:lnSpc>
                <a:spcPct val="90000"/>
              </a:lnSpc>
              <a:buFont typeface="Wingdings" pitchFamily="2" charset="2"/>
              <a:buNone/>
            </a:pPr>
            <a:r>
              <a:rPr lang="ru-RU" sz="2000">
                <a:effectLst/>
                <a:latin typeface="Times New Roman" pitchFamily="18" charset="0"/>
                <a:cs typeface="Times New Roman" pitchFamily="18" charset="0"/>
              </a:rPr>
              <a:t>на ній. Розгойдуючись на валику, діти тренують рівновагу і баланс. для</a:t>
            </a:r>
          </a:p>
          <a:p>
            <a:pPr marL="0" indent="0">
              <a:lnSpc>
                <a:spcPct val="90000"/>
              </a:lnSpc>
              <a:buFont typeface="Wingdings" pitchFamily="2" charset="2"/>
              <a:buNone/>
            </a:pPr>
            <a:r>
              <a:rPr lang="ru-RU" sz="2000">
                <a:effectLst/>
                <a:latin typeface="Times New Roman" pitchFamily="18" charset="0"/>
                <a:cs typeface="Times New Roman" pitchFamily="18" charset="0"/>
              </a:rPr>
              <a:t>кращого відходження секрету з дихальних шляхів дитини кладуть поперек валика, при цьому його голова злегка опущена вниз, і проводять легкий</a:t>
            </a:r>
          </a:p>
          <a:p>
            <a:pPr marL="0" indent="0">
              <a:lnSpc>
                <a:spcPct val="90000"/>
              </a:lnSpc>
              <a:buFont typeface="Wingdings" pitchFamily="2" charset="2"/>
              <a:buNone/>
            </a:pPr>
            <a:r>
              <a:rPr lang="ru-RU" sz="2000">
                <a:effectLst/>
                <a:latin typeface="Times New Roman" pitchFamily="18" charset="0"/>
                <a:cs typeface="Times New Roman" pitchFamily="18" charset="0"/>
              </a:rPr>
              <a:t>дренажний масаж. </a:t>
            </a:r>
            <a:endParaRPr lang="en-US" sz="2000">
              <a:effectLst/>
              <a:latin typeface="Times New Roman" pitchFamily="18" charset="0"/>
              <a:cs typeface="Times New Roman" pitchFamily="18" charset="0"/>
            </a:endParaRPr>
          </a:p>
          <a:p>
            <a:pPr marL="0" indent="0">
              <a:lnSpc>
                <a:spcPct val="90000"/>
              </a:lnSpc>
              <a:buFont typeface="Wingdings" pitchFamily="2" charset="2"/>
              <a:buNone/>
            </a:pPr>
            <a:r>
              <a:rPr lang="ru-RU" sz="2000">
                <a:effectLst/>
                <a:latin typeface="Times New Roman" pitchFamily="18" charset="0"/>
                <a:cs typeface="Times New Roman" pitchFamily="18" charset="0"/>
              </a:rPr>
              <a:t>Крім спеціальних, «професійно» виготовлених допоміжних пристосувань існують такі, які можна зробити самому.</a:t>
            </a:r>
          </a:p>
          <a:p>
            <a:pPr marL="0" indent="0">
              <a:lnSpc>
                <a:spcPct val="90000"/>
              </a:lnSpc>
              <a:buFont typeface="Wingdings" pitchFamily="2" charset="2"/>
              <a:buNone/>
            </a:pPr>
            <a:endParaRPr lang="ru-RU" sz="2000">
              <a:effectLst/>
              <a:latin typeface="Times New Roman" pitchFamily="18" charset="0"/>
              <a:cs typeface="Times New Roman" pitchFamily="18" charset="0"/>
            </a:endParaRPr>
          </a:p>
          <a:p>
            <a:pPr marL="0" indent="0">
              <a:lnSpc>
                <a:spcPct val="90000"/>
              </a:lnSpc>
              <a:buFont typeface="Wingdings" pitchFamily="2" charset="2"/>
              <a:buNone/>
            </a:pPr>
            <a:r>
              <a:rPr lang="ru-RU" sz="2000">
                <a:effectLst/>
                <a:latin typeface="Times New Roman" pitchFamily="18" charset="0"/>
                <a:cs typeface="Times New Roman" pitchFamily="18" charset="0"/>
              </a:rPr>
              <a:t>Перерахуємо мети використання таких найпростіших пристосувань:</a:t>
            </a:r>
          </a:p>
          <a:p>
            <a:pPr marL="0" indent="0">
              <a:lnSpc>
                <a:spcPct val="90000"/>
              </a:lnSpc>
              <a:buFont typeface="Wingdings" pitchFamily="2" charset="2"/>
              <a:buNone/>
            </a:pPr>
            <a:endParaRPr lang="ru-RU" sz="2000">
              <a:effectLst/>
              <a:latin typeface="Times New Roman" pitchFamily="18" charset="0"/>
              <a:cs typeface="Times New Roman" pitchFamily="18" charset="0"/>
            </a:endParaRPr>
          </a:p>
          <a:p>
            <a:pPr marL="0" indent="0">
              <a:lnSpc>
                <a:spcPct val="90000"/>
              </a:lnSpc>
            </a:pPr>
            <a:r>
              <a:rPr lang="ru-RU" sz="2000">
                <a:effectLst/>
                <a:latin typeface="Times New Roman" pitchFamily="18" charset="0"/>
                <a:cs typeface="Times New Roman" pitchFamily="18" charset="0"/>
              </a:rPr>
              <a:t> Зміна неправильних положень на фізіологічно правильні;</a:t>
            </a:r>
          </a:p>
          <a:p>
            <a:pPr marL="0" indent="0">
              <a:lnSpc>
                <a:spcPct val="90000"/>
              </a:lnSpc>
            </a:pPr>
            <a:r>
              <a:rPr lang="ru-RU" sz="2000">
                <a:effectLst/>
                <a:latin typeface="Times New Roman" pitchFamily="18" charset="0"/>
                <a:cs typeface="Times New Roman" pitchFamily="18" charset="0"/>
              </a:rPr>
              <a:t> Збагачення власного досвіду, який дитина отримує від свого тіла;</a:t>
            </a:r>
          </a:p>
          <a:p>
            <a:pPr marL="0" indent="0">
              <a:lnSpc>
                <a:spcPct val="90000"/>
              </a:lnSpc>
            </a:pPr>
            <a:r>
              <a:rPr lang="ru-RU" sz="2000">
                <a:effectLst/>
                <a:latin typeface="Times New Roman" pitchFamily="18" charset="0"/>
                <a:cs typeface="Times New Roman" pitchFamily="18" charset="0"/>
              </a:rPr>
              <a:t> Полегшення дихання і прийому їжі;</a:t>
            </a:r>
          </a:p>
          <a:p>
            <a:pPr marL="0" indent="0">
              <a:lnSpc>
                <a:spcPct val="90000"/>
              </a:lnSpc>
            </a:pPr>
            <a:r>
              <a:rPr lang="ru-RU" sz="2000">
                <a:effectLst/>
                <a:latin typeface="Times New Roman" pitchFamily="18" charset="0"/>
                <a:cs typeface="Times New Roman" pitchFamily="18" charset="0"/>
              </a:rPr>
              <a:t> Забезпечення самостійної активності дитини;</a:t>
            </a:r>
          </a:p>
          <a:p>
            <a:pPr marL="0" indent="0">
              <a:lnSpc>
                <a:spcPct val="90000"/>
              </a:lnSpc>
            </a:pPr>
            <a:r>
              <a:rPr lang="ru-RU" sz="2000">
                <a:effectLst/>
                <a:latin typeface="Times New Roman" pitchFamily="18" charset="0"/>
                <a:cs typeface="Times New Roman" pitchFamily="18" charset="0"/>
              </a:rPr>
              <a:t> Запобігання виникненню контрактур і деформацій.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idx="4294967295"/>
          </p:nvPr>
        </p:nvSpPr>
        <p:spPr/>
        <p:txBody>
          <a:bodyPr anchor="t" anchorCtr="0"/>
          <a:lstStyle/>
          <a:p>
            <a:r>
              <a:rPr lang="uk-UA" sz="2000" b="1">
                <a:latin typeface="Times New Roman" pitchFamily="18" charset="0"/>
              </a:rPr>
              <a:t>Плечова хустка</a:t>
            </a:r>
            <a:endParaRPr lang="ru-RU" sz="2000" b="1">
              <a:latin typeface="Times New Roman" pitchFamily="18" charset="0"/>
            </a:endParaRPr>
          </a:p>
        </p:txBody>
      </p:sp>
      <p:sp>
        <p:nvSpPr>
          <p:cNvPr id="3" name="Объект 2"/>
          <p:cNvSpPr>
            <a:spLocks noGrp="1"/>
          </p:cNvSpPr>
          <p:nvPr>
            <p:ph idx="4294967295"/>
          </p:nvPr>
        </p:nvSpPr>
        <p:spPr>
          <a:xfrm>
            <a:off x="0" y="1176338"/>
            <a:ext cx="9102725" cy="3660775"/>
          </a:xfrm>
        </p:spPr>
        <p:txBody>
          <a:bodyPr>
            <a:normAutofit/>
          </a:bodyPr>
          <a:lstStyle/>
          <a:p>
            <a:pPr marL="0" indent="0">
              <a:lnSpc>
                <a:spcPct val="90000"/>
              </a:lnSpc>
              <a:buFont typeface="Wingdings" pitchFamily="2" charset="2"/>
              <a:buNone/>
            </a:pPr>
            <a:r>
              <a:rPr lang="ru-RU" sz="2000">
                <a:effectLst/>
                <a:latin typeface="Times New Roman" pitchFamily="18" charset="0"/>
                <a:cs typeface="Times New Roman" pitchFamily="18" charset="0"/>
              </a:rPr>
              <a:t>Квадратна хустка (90х90) складають по діагоналі, краю зшивають. Потім нижній кут хустки подгибают. Обидва верхніх краю опускають до нижніх:</a:t>
            </a:r>
          </a:p>
          <a:p>
            <a:pPr marL="0" indent="0">
              <a:lnSpc>
                <a:spcPct val="90000"/>
              </a:lnSpc>
              <a:buFont typeface="Wingdings" pitchFamily="2" charset="2"/>
              <a:buNone/>
            </a:pPr>
            <a:r>
              <a:rPr lang="ru-RU" sz="2000">
                <a:effectLst/>
                <a:latin typeface="Times New Roman" pitchFamily="18" charset="0"/>
                <a:cs typeface="Times New Roman" pitchFamily="18" charset="0"/>
              </a:rPr>
              <a:t>точка 1 пришивається до точки 2. Відстань між точками 1 і 2 залежить</a:t>
            </a:r>
          </a:p>
          <a:p>
            <a:pPr marL="0" indent="0">
              <a:lnSpc>
                <a:spcPct val="90000"/>
              </a:lnSpc>
              <a:buFont typeface="Wingdings" pitchFamily="2" charset="2"/>
              <a:buNone/>
            </a:pPr>
            <a:r>
              <a:rPr lang="ru-RU" sz="2000">
                <a:effectLst/>
                <a:latin typeface="Times New Roman" pitchFamily="18" charset="0"/>
                <a:cs typeface="Times New Roman" pitchFamily="18" charset="0"/>
              </a:rPr>
              <a:t>від товщини руки дитини. Відстань між точками 1 і 3 дорівнює ширині</a:t>
            </a:r>
          </a:p>
          <a:p>
            <a:pPr marL="0" indent="0">
              <a:lnSpc>
                <a:spcPct val="90000"/>
              </a:lnSpc>
              <a:buFont typeface="Wingdings" pitchFamily="2" charset="2"/>
              <a:buNone/>
            </a:pPr>
            <a:r>
              <a:rPr lang="ru-RU" sz="2000">
                <a:effectLst/>
                <a:latin typeface="Times New Roman" pitchFamily="18" charset="0"/>
                <a:cs typeface="Times New Roman" pitchFamily="18" charset="0"/>
              </a:rPr>
              <a:t>плечей дитини. Точки фіксації в нижній частині хустки, тобто 2 і 4, повинні</a:t>
            </a:r>
          </a:p>
          <a:p>
            <a:pPr marL="0" indent="0">
              <a:lnSpc>
                <a:spcPct val="90000"/>
              </a:lnSpc>
              <a:buFont typeface="Wingdings" pitchFamily="2" charset="2"/>
              <a:buNone/>
            </a:pPr>
            <a:r>
              <a:rPr lang="ru-RU" sz="2000">
                <a:effectLst/>
                <a:latin typeface="Times New Roman" pitchFamily="18" charset="0"/>
                <a:cs typeface="Times New Roman" pitchFamily="18" charset="0"/>
              </a:rPr>
              <a:t>бути ближче один до одного - в цій частині знаходяться ліктьові суглоби. обидва</a:t>
            </a:r>
          </a:p>
          <a:p>
            <a:pPr marL="0" indent="0">
              <a:lnSpc>
                <a:spcPct val="90000"/>
              </a:lnSpc>
              <a:buFont typeface="Wingdings" pitchFamily="2" charset="2"/>
              <a:buNone/>
            </a:pPr>
            <a:r>
              <a:rPr lang="ru-RU" sz="2000">
                <a:effectLst/>
                <a:latin typeface="Times New Roman" pitchFamily="18" charset="0"/>
                <a:cs typeface="Times New Roman" pitchFamily="18" charset="0"/>
              </a:rPr>
              <a:t>вільних кінчика, які після фіксації залишаються попереду, використовуються для зав'язування хустки. Ремінь на хустку надаватися як сорочка і</a:t>
            </a:r>
          </a:p>
          <a:p>
            <a:pPr marL="0" indent="0">
              <a:lnSpc>
                <a:spcPct val="90000"/>
              </a:lnSpc>
              <a:buFont typeface="Wingdings" pitchFamily="2" charset="2"/>
              <a:buNone/>
            </a:pPr>
            <a:r>
              <a:rPr lang="ru-RU" sz="2000">
                <a:effectLst/>
                <a:latin typeface="Times New Roman" pitchFamily="18" charset="0"/>
                <a:cs typeface="Times New Roman" pitchFamily="18" charset="0"/>
              </a:rPr>
              <a:t>сприяє «приведення вперед» плечей, тобто виведенню їх в фізіологічне положення, зберігаючи свободу руху рук.</a:t>
            </a:r>
          </a:p>
        </p:txBody>
      </p:sp>
      <p:pic>
        <p:nvPicPr>
          <p:cNvPr id="76804" name="Picture 4" descr="Наплечный платок. Помощь детям с церебральным параличом"/>
          <p:cNvPicPr>
            <a:picLocks noChangeAspect="1" noChangeArrowheads="1"/>
          </p:cNvPicPr>
          <p:nvPr/>
        </p:nvPicPr>
        <p:blipFill>
          <a:blip r:embed="rId2"/>
          <a:srcRect/>
          <a:stretch>
            <a:fillRect/>
          </a:stretch>
        </p:blipFill>
        <p:spPr bwMode="auto">
          <a:xfrm>
            <a:off x="9102725" y="714375"/>
            <a:ext cx="3089275" cy="39909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Прямоугольник 1"/>
          <p:cNvSpPr>
            <a:spLocks noChangeArrowheads="1"/>
          </p:cNvSpPr>
          <p:nvPr/>
        </p:nvSpPr>
        <p:spPr bwMode="auto">
          <a:xfrm>
            <a:off x="0" y="0"/>
            <a:ext cx="12192000" cy="67976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Діти з ДЦП часто не можуть самостійно піднести обидві руки до обличчя.</a:t>
            </a:r>
          </a:p>
          <a:p>
            <a:r>
              <a:rPr lang="ru-RU" sz="2000">
                <a:latin typeface="Times New Roman" pitchFamily="18" charset="0"/>
                <a:cs typeface="Times New Roman" pitchFamily="18" charset="0"/>
              </a:rPr>
              <a:t>У цієї проблеми може бути кілька причин, але в будь-якому випадку допоможе неоплачений хустку. Крім того, це просте пристосування можна</a:t>
            </a:r>
          </a:p>
          <a:p>
            <a:r>
              <a:rPr lang="ru-RU" sz="2000">
                <a:latin typeface="Times New Roman" pitchFamily="18" charset="0"/>
                <a:cs typeface="Times New Roman" pitchFamily="18" charset="0"/>
              </a:rPr>
              <a:t>використовувати в різних положеннях і разом з іншими допоміжними пристосуваннями.</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Зав'язуючи хустку слабкіше або тугіше, ми індивідуально впливаємо на</a:t>
            </a:r>
          </a:p>
          <a:p>
            <a:r>
              <a:rPr lang="ru-RU" sz="2000">
                <a:latin typeface="Times New Roman" pitchFamily="18" charset="0"/>
                <a:cs typeface="Times New Roman" pitchFamily="18" charset="0"/>
              </a:rPr>
              <a:t>напруга м'язів.</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Дитина може згинати і розгинати руки в ліктьовому суглобі.</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Хустка «забороняє» проявлятися патологічних реакцій.</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Допомагає надмірно збудливим дитині перебувати в спокійному</a:t>
            </a:r>
          </a:p>
          <a:p>
            <a:r>
              <a:rPr lang="ru-RU" sz="2000">
                <a:latin typeface="Times New Roman" pitchFamily="18" charset="0"/>
                <a:cs typeface="Times New Roman" pitchFamily="18" charset="0"/>
              </a:rPr>
              <a:t>стані.</a:t>
            </a:r>
            <a:br>
              <a:rPr lang="ru-RU" sz="2000">
                <a:latin typeface="Times New Roman" pitchFamily="18" charset="0"/>
                <a:cs typeface="Times New Roman" pitchFamily="18" charset="0"/>
              </a:rPr>
            </a:br>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Самостійно перевертаються діти можуть робити це з ремнем хусткою. При цьому поворот чітко починається з повороту голови.</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Дитина може звести руки разом, піднести їх до рота, простежити очима руху власних рук.</a:t>
            </a:r>
          </a:p>
          <a:p>
            <a:endParaRPr lang="ru-RU" sz="2000">
              <a:latin typeface="Times New Roman" pitchFamily="18" charset="0"/>
              <a:cs typeface="Times New Roman" pitchFamily="18" charset="0"/>
            </a:endParaRPr>
          </a:p>
          <a:p>
            <a:r>
              <a:rPr lang="ru-RU" sz="2000">
                <a:latin typeface="Times New Roman" pitchFamily="18" charset="0"/>
                <a:cs typeface="Times New Roman" pitchFamily="18" charset="0"/>
              </a:rPr>
              <a:t>• Ремінь на хустку сприяє поліпшенню контролю за становищем</a:t>
            </a:r>
          </a:p>
          <a:p>
            <a:r>
              <a:rPr lang="ru-RU" sz="2000">
                <a:latin typeface="Times New Roman" pitchFamily="18" charset="0"/>
                <a:cs typeface="Times New Roman" pitchFamily="18" charset="0"/>
              </a:rPr>
              <a:t>голови - вона прагне зайняти симетричне випрямлена положення.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11 упражнений для снятия напряжения в шее и плечах"/>
          <p:cNvPicPr>
            <a:picLocks noChangeAspect="1" noChangeArrowheads="1"/>
          </p:cNvPicPr>
          <p:nvPr/>
        </p:nvPicPr>
        <p:blipFill>
          <a:blip r:embed="rId2"/>
          <a:srcRect/>
          <a:stretch>
            <a:fillRect/>
          </a:stretch>
        </p:blipFill>
        <p:spPr bwMode="auto">
          <a:xfrm>
            <a:off x="6727825" y="3908425"/>
            <a:ext cx="4949825" cy="2659063"/>
          </a:xfrm>
          <a:prstGeom prst="rect">
            <a:avLst/>
          </a:prstGeom>
          <a:noFill/>
          <a:ln w="9525">
            <a:noFill/>
            <a:miter lim="800000"/>
            <a:headEnd/>
            <a:tailEnd/>
          </a:ln>
        </p:spPr>
      </p:pic>
      <p:sp>
        <p:nvSpPr>
          <p:cNvPr id="78850" name="Заголовок 1"/>
          <p:cNvSpPr>
            <a:spLocks noGrp="1"/>
          </p:cNvSpPr>
          <p:nvPr>
            <p:ph type="title"/>
          </p:nvPr>
        </p:nvSpPr>
        <p:spPr/>
        <p:txBody>
          <a:bodyPr anchor="t" anchorCtr="0"/>
          <a:lstStyle/>
          <a:p>
            <a:r>
              <a:rPr lang="ru-RU" sz="2000" b="1">
                <a:latin typeface="Times New Roman" pitchFamily="18" charset="0"/>
                <a:cs typeface="Times New Roman" pitchFamily="18" charset="0"/>
              </a:rPr>
              <a:t>Потиличний валик</a:t>
            </a:r>
            <a:r>
              <a:rPr lang="ru-RU"/>
              <a:t/>
            </a:r>
            <a:br>
              <a:rPr lang="ru-RU"/>
            </a:br>
            <a:endParaRPr lang="ru-RU"/>
          </a:p>
        </p:txBody>
      </p:sp>
      <p:sp>
        <p:nvSpPr>
          <p:cNvPr id="3" name="Объект 2"/>
          <p:cNvSpPr>
            <a:spLocks noGrp="1"/>
          </p:cNvSpPr>
          <p:nvPr>
            <p:ph idx="4294967295"/>
          </p:nvPr>
        </p:nvSpPr>
        <p:spPr>
          <a:xfrm>
            <a:off x="752475" y="638175"/>
            <a:ext cx="10972800" cy="4530725"/>
          </a:xfrm>
        </p:spPr>
        <p:txBody>
          <a:bodyPr>
            <a:normAutofit fontScale="85000" lnSpcReduction="20000"/>
          </a:bodyPr>
          <a:lstStyle/>
          <a:p>
            <a:pPr marL="0" indent="0">
              <a:lnSpc>
                <a:spcPct val="90000"/>
              </a:lnSpc>
              <a:buFont typeface="Wingdings" pitchFamily="2" charset="2"/>
              <a:buNone/>
            </a:pPr>
            <a:r>
              <a:rPr lang="ru-RU">
                <a:latin typeface="Times New Roman" pitchFamily="18" charset="0"/>
                <a:cs typeface="Times New Roman" pitchFamily="18" charset="0"/>
              </a:rPr>
              <a:t>Квадратна хустка складають трикутником і загортають в нього</a:t>
            </a:r>
          </a:p>
          <a:p>
            <a:pPr marL="0" indent="0">
              <a:lnSpc>
                <a:spcPct val="90000"/>
              </a:lnSpc>
              <a:buFont typeface="Wingdings" pitchFamily="2" charset="2"/>
              <a:buNone/>
            </a:pPr>
            <a:r>
              <a:rPr lang="ru-RU">
                <a:latin typeface="Times New Roman" pitchFamily="18" charset="0"/>
                <a:cs typeface="Times New Roman" pitchFamily="18" charset="0"/>
              </a:rPr>
              <a:t>шматочок поролону. Тканина, якою поролон надає стійкості, кладуть</a:t>
            </a:r>
          </a:p>
          <a:p>
            <a:pPr marL="0" indent="0">
              <a:lnSpc>
                <a:spcPct val="90000"/>
              </a:lnSpc>
              <a:buFont typeface="Wingdings" pitchFamily="2" charset="2"/>
              <a:buNone/>
            </a:pPr>
            <a:r>
              <a:rPr lang="ru-RU">
                <a:latin typeface="Times New Roman" pitchFamily="18" charset="0"/>
                <a:cs typeface="Times New Roman" pitchFamily="18" charset="0"/>
              </a:rPr>
              <a:t>ззаду на шию дитини. Валик накладається на потиличну область і захоплює область від вуха до вуха дитини, але самі вуха не закриває. Товщина валика визначається індивідуально. Кінці хустки, що звисають справа і зліва від валика, перехрещують попереду, на грудині. За допомогою таких</a:t>
            </a:r>
          </a:p>
          <a:p>
            <a:pPr marL="0" indent="0">
              <a:lnSpc>
                <a:spcPct val="90000"/>
              </a:lnSpc>
              <a:buFont typeface="Wingdings" pitchFamily="2" charset="2"/>
              <a:buNone/>
            </a:pPr>
            <a:r>
              <a:rPr lang="ru-RU">
                <a:latin typeface="Times New Roman" pitchFamily="18" charset="0"/>
                <a:cs typeface="Times New Roman" pitchFamily="18" charset="0"/>
              </a:rPr>
              <a:t>напрямних голова дитини наводиться вперед. Повільно і обережно проводячи вперед кінці хустки, досягають вдалого вихідного положення, потім кінці заводять за спину і пов'язують. Таке просте пристосування можна застосовувати для дітей з недостатнім контролем за положенням голови, дітей зі зниженим тонусом,які не в змозі утримувати голову в випрямленій положенні.</a:t>
            </a:r>
          </a:p>
        </p:txBody>
      </p:sp>
      <p:pic>
        <p:nvPicPr>
          <p:cNvPr id="78853" name="Picture 5" descr="Ацій. Екстрена медична допомога рекомендовано Міністерством освіти І науки  України як навчальний посібник для студентів вищих навчальних закладів -  Диплом"/>
          <p:cNvPicPr>
            <a:picLocks noChangeAspect="1" noChangeArrowheads="1"/>
          </p:cNvPicPr>
          <p:nvPr/>
        </p:nvPicPr>
        <p:blipFill>
          <a:blip r:embed="rId3"/>
          <a:srcRect/>
          <a:stretch>
            <a:fillRect/>
          </a:stretch>
        </p:blipFill>
        <p:spPr bwMode="auto">
          <a:xfrm>
            <a:off x="747713" y="3890963"/>
            <a:ext cx="3590925" cy="26955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a:xfrm>
            <a:off x="3179763" y="57150"/>
            <a:ext cx="6180137" cy="955675"/>
          </a:xfrm>
        </p:spPr>
        <p:txBody>
          <a:bodyPr anchor="t" anchorCtr="0"/>
          <a:lstStyle/>
          <a:p>
            <a:r>
              <a:rPr lang="ru-RU" sz="2000" b="1">
                <a:latin typeface="Times New Roman" pitchFamily="18" charset="0"/>
                <a:cs typeface="Times New Roman" pitchFamily="18" charset="0"/>
              </a:rPr>
              <a:t>Спастичний геміпарез</a:t>
            </a:r>
          </a:p>
        </p:txBody>
      </p:sp>
      <p:sp>
        <p:nvSpPr>
          <p:cNvPr id="24578" name="Прямоугольник 4"/>
          <p:cNvSpPr>
            <a:spLocks noChangeArrowheads="1"/>
          </p:cNvSpPr>
          <p:nvPr/>
        </p:nvSpPr>
        <p:spPr bwMode="auto">
          <a:xfrm>
            <a:off x="485775" y="666750"/>
            <a:ext cx="11363325" cy="1558925"/>
          </a:xfrm>
          <a:prstGeom prst="rect">
            <a:avLst/>
          </a:prstGeom>
          <a:noFill/>
          <a:ln w="9525">
            <a:noFill/>
            <a:miter lim="800000"/>
            <a:headEnd/>
            <a:tailEnd/>
          </a:ln>
        </p:spPr>
        <p:txBody>
          <a:bodyPr>
            <a:spAutoFit/>
          </a:bodyPr>
          <a:lstStyle/>
          <a:p>
            <a:pPr algn="just"/>
            <a:r>
              <a:rPr lang="ru-RU" sz="1600">
                <a:latin typeface="Times New Roman" pitchFamily="18" charset="0"/>
                <a:cs typeface="Times New Roman" pitchFamily="18" charset="0"/>
              </a:rPr>
              <a:t>У дітей зі спастичним геміпарез відзначаються проблеми тільки з одного боку тіла, тобто порушені, скажімо, руху лівої руки або ноги. Точні, цілеспрямовані руху верхньої кінцівки і кисті і нижньої кінцівки і стопи практично неможливі через спастики. До руховим порушень додаються і порушення чутливості. Паралізована сторона не отримує достатньої сенсорного досвіду, крім того, порушено сприйняття власного тіла,  орієнтація по середній лінії тіла, а разом з нею і почуття середини   тіла. Можна спостерігати, як діти з гемипарезом «бережуть», або ігнорують уражену руку: вона приведена до грудей або знаходиться за спиною, долоню стиснута в кулак.</a:t>
            </a:r>
          </a:p>
        </p:txBody>
      </p:sp>
      <p:sp>
        <p:nvSpPr>
          <p:cNvPr id="24579" name="Прямоугольник 5"/>
          <p:cNvSpPr>
            <a:spLocks noChangeArrowheads="1"/>
          </p:cNvSpPr>
          <p:nvPr/>
        </p:nvSpPr>
        <p:spPr bwMode="auto">
          <a:xfrm>
            <a:off x="409575" y="2208213"/>
            <a:ext cx="11363325" cy="1619250"/>
          </a:xfrm>
          <a:prstGeom prst="rect">
            <a:avLst/>
          </a:prstGeom>
          <a:noFill/>
          <a:ln w="9525">
            <a:noFill/>
            <a:miter lim="800000"/>
            <a:headEnd/>
            <a:tailEnd/>
          </a:ln>
        </p:spPr>
        <p:txBody>
          <a:bodyPr>
            <a:spAutoFit/>
          </a:bodyPr>
          <a:lstStyle/>
          <a:p>
            <a:pPr algn="just"/>
            <a:endParaRPr lang="ru-RU" sz="2000">
              <a:latin typeface="Times New Roman" pitchFamily="18" charset="0"/>
              <a:cs typeface="Times New Roman" pitchFamily="18" charset="0"/>
            </a:endParaRPr>
          </a:p>
          <a:p>
            <a:pPr algn="just"/>
            <a:r>
              <a:rPr lang="ru-RU" sz="1600">
                <a:latin typeface="Times New Roman" pitchFamily="18" charset="0"/>
                <a:cs typeface="Times New Roman" pitchFamily="18" charset="0"/>
              </a:rPr>
              <a:t>Згодом така поза стає типовою. При спробі запропонувати гру, де потрібні одночасні руху обох рук (наприклад, ловити м'яч), дитина намагається це зробити однією рукою і, якщо спроба невдала, то відмовляється від гри взагалі. Порушення чутливості виражаються в непереносимості будь-яких дотиків до ураженій стороні і страху будь-яких рухів. Часто діти малюють себе односторонніми, тобто з однією рукою і ногою. Це може вказувати на погане сприйняття власного тіла. Через неправильне положення тіла згодом може бути встановлено обмеження рухливості суглобів (контрактури) в кінцівках і деформації.</a:t>
            </a:r>
          </a:p>
        </p:txBody>
      </p:sp>
      <p:pic>
        <p:nvPicPr>
          <p:cNvPr id="24583" name="Picture 7" descr="Массаж при ДЦП – спастический правосторонний гемипарез»"/>
          <p:cNvPicPr>
            <a:picLocks noChangeAspect="1" noChangeArrowheads="1"/>
          </p:cNvPicPr>
          <p:nvPr/>
        </p:nvPicPr>
        <p:blipFill>
          <a:blip r:embed="rId2"/>
          <a:srcRect/>
          <a:stretch>
            <a:fillRect/>
          </a:stretch>
        </p:blipFill>
        <p:spPr bwMode="auto">
          <a:xfrm>
            <a:off x="3284538" y="3933825"/>
            <a:ext cx="4814887" cy="28098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Корректор осанки для детей (корсет) - купить в Киеве по хорошей цене -  стоимость детского корсета в каталоге интернет магазина Торос Груп"/>
          <p:cNvPicPr>
            <a:picLocks noChangeAspect="1" noChangeArrowheads="1"/>
          </p:cNvPicPr>
          <p:nvPr/>
        </p:nvPicPr>
        <p:blipFill>
          <a:blip r:embed="rId2"/>
          <a:srcRect/>
          <a:stretch>
            <a:fillRect/>
          </a:stretch>
        </p:blipFill>
        <p:spPr bwMode="auto">
          <a:xfrm>
            <a:off x="8875713" y="1989138"/>
            <a:ext cx="3163887" cy="3706812"/>
          </a:xfrm>
          <a:prstGeom prst="rect">
            <a:avLst/>
          </a:prstGeom>
          <a:noFill/>
          <a:ln w="9525">
            <a:noFill/>
            <a:miter lim="800000"/>
            <a:headEnd/>
            <a:tailEnd/>
          </a:ln>
        </p:spPr>
      </p:pic>
      <p:sp>
        <p:nvSpPr>
          <p:cNvPr id="79875" name="Прямоугольник 4"/>
          <p:cNvSpPr>
            <a:spLocks noChangeArrowheads="1"/>
          </p:cNvSpPr>
          <p:nvPr/>
        </p:nvSpPr>
        <p:spPr bwMode="auto">
          <a:xfrm>
            <a:off x="0" y="0"/>
            <a:ext cx="12192000" cy="1617663"/>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sz="2800" b="1">
                <a:latin typeface="Times New Roman" pitchFamily="18" charset="0"/>
                <a:cs typeface="Times New Roman" pitchFamily="18" charset="0"/>
              </a:rPr>
              <a:t>Еластичний бинт і корсет</a:t>
            </a:r>
          </a:p>
          <a:p>
            <a:pPr algn="ctr"/>
            <a:endParaRPr lang="ru-RU">
              <a:latin typeface="Times New Roman" pitchFamily="18" charset="0"/>
              <a:cs typeface="Times New Roman" pitchFamily="18" charset="0"/>
            </a:endParaRPr>
          </a:p>
          <a:p>
            <a:r>
              <a:rPr lang="ru-RU">
                <a:latin typeface="Times New Roman" pitchFamily="18" charset="0"/>
                <a:cs typeface="Times New Roman" pitchFamily="18" charset="0"/>
              </a:rPr>
              <a:t>Еластичним бинтом шириною близько 25 см обмотайте дитини, подібно корсету. Якщо він добре це переносить і ви побачите позитивний результат, замовте спеціальний корсет з тканини з еластичними вставками. </a:t>
            </a:r>
          </a:p>
        </p:txBody>
      </p:sp>
      <p:pic>
        <p:nvPicPr>
          <p:cNvPr id="79883" name="Picture 11" descr="Бинт медичний еластичний середньої розтяжності Алком 5508 1.5мx8см купить в  Украине, по цене 31.55 грн | МЕДТЕХНИКА FMF"/>
          <p:cNvPicPr>
            <a:picLocks noChangeAspect="1" noChangeArrowheads="1"/>
          </p:cNvPicPr>
          <p:nvPr/>
        </p:nvPicPr>
        <p:blipFill>
          <a:blip r:embed="rId3"/>
          <a:srcRect/>
          <a:stretch>
            <a:fillRect/>
          </a:stretch>
        </p:blipFill>
        <p:spPr bwMode="auto">
          <a:xfrm>
            <a:off x="171450" y="2000250"/>
            <a:ext cx="3771900" cy="3733800"/>
          </a:xfrm>
          <a:prstGeom prst="rect">
            <a:avLst/>
          </a:prstGeom>
          <a:noFill/>
        </p:spPr>
      </p:pic>
      <p:sp>
        <p:nvSpPr>
          <p:cNvPr id="79885" name="AutoShape 13" descr="Корсет для корекції постави Люкс, Торос-Груп, тип 656-А - Корсети для спини  - Бандажі та корсети - Ортопедичні вироби"/>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79887" name="Picture 15" descr="Корсет для корекції постави дитячий Алком 1030 - Купить, заказать  ортопедические стельки | ORTHO"/>
          <p:cNvPicPr>
            <a:picLocks noChangeAspect="1" noChangeArrowheads="1"/>
          </p:cNvPicPr>
          <p:nvPr/>
        </p:nvPicPr>
        <p:blipFill>
          <a:blip r:embed="rId4"/>
          <a:srcRect/>
          <a:stretch>
            <a:fillRect/>
          </a:stretch>
        </p:blipFill>
        <p:spPr bwMode="auto">
          <a:xfrm>
            <a:off x="4448175" y="1993900"/>
            <a:ext cx="3867150" cy="37401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Прямоугольник 1"/>
          <p:cNvSpPr>
            <a:spLocks noChangeArrowheads="1"/>
          </p:cNvSpPr>
          <p:nvPr/>
        </p:nvSpPr>
        <p:spPr bwMode="auto">
          <a:xfrm>
            <a:off x="0" y="962025"/>
            <a:ext cx="12192000" cy="4003675"/>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Бічна довжина корсета обчислюється так: відступають 2 см вниз від пахви і проводять лінію вниз до великого вертіла; корсет не повинен тиснути на стегно, коли дитина сидить, тому необхідна виїмка на нижньому краї спереду. На спині корсет повинен доходити до</a:t>
            </a:r>
          </a:p>
          <a:p>
            <a:r>
              <a:rPr lang="ru-RU" sz="1600">
                <a:latin typeface="Times New Roman" pitchFamily="18" charset="0"/>
                <a:cs typeface="Times New Roman" pitchFamily="18" charset="0"/>
              </a:rPr>
              <a:t>середини лопаток. У стегна - до великих крутився і по задній поверхні таза опускається по центру, закриваючи крижі, а потім знову</a:t>
            </a:r>
          </a:p>
          <a:p>
            <a:r>
              <a:rPr lang="ru-RU" sz="1600">
                <a:latin typeface="Times New Roman" pitchFamily="18" charset="0"/>
                <a:cs typeface="Times New Roman" pitchFamily="18" charset="0"/>
              </a:rPr>
              <a:t>піднімається до великого рожна. Спереду корсет повинен бути на 3-4 см вище сосків. Внизу довжина визначається в положенні сидячи.</a:t>
            </a:r>
          </a:p>
          <a:p>
            <a:r>
              <a:rPr lang="ru-RU" sz="1600">
                <a:latin typeface="Times New Roman" pitchFamily="18" charset="0"/>
                <a:cs typeface="Times New Roman" pitchFamily="18" charset="0"/>
              </a:rPr>
              <a:t>Гумки вшиваються широкими вертикальними вставками з боків грудної клітини.</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У дітей з ДЦП часто переривчасте, поверхневе неритмічне дихання. Використання корсета, еластичного бинта, хустки сприяє нормалізації дихання, роблячи його більш глибоким, ритмічним. Дитина зосереджується на відчуттях свого тіла. Відбувається і активація кровопостачання, так як м'язове розслаблення тісно пов'язане з роз-слабленіем судин. Через деякий час можна помітити, як ноги, стопи і кисті дитини стають теплішими.</a:t>
            </a:r>
          </a:p>
          <a:p>
            <a:r>
              <a:rPr lang="ru-RU" sz="1600">
                <a:latin typeface="Times New Roman" pitchFamily="18" charset="0"/>
                <a:cs typeface="Times New Roman" pitchFamily="18" charset="0"/>
              </a:rPr>
              <a:t>Застосування корсета позитивно впливає також на процес прийому їжі і травлення. Правильне положення, яке приймає тулуб, сприяє активізації мови і губ, а також розслабленню кишечника. Корсет має сенс застосовувати для дітей зі зниженим тонусом</a:t>
            </a:r>
          </a:p>
          <a:p>
            <a:r>
              <a:rPr lang="ru-RU" sz="1600">
                <a:latin typeface="Times New Roman" pitchFamily="18" charset="0"/>
                <a:cs typeface="Times New Roman" pitchFamily="18" charset="0"/>
              </a:rPr>
              <a:t>м'язів тулуба і з недостатністю рухів. Одягати корсет необхідно на футболку або боді, не слід одночасно щільно затягувати все ремені. Час носіння корсета залежить від поставлених завдань: діти з нейром'язовими захворюваннями носять корсет довше і більш охоче, їм подобається, як корсет підтримує їх тіло і з'являється можливість глибше дихати. Якщо корсет використовують в процесі прийому їжі, то варто надягати його за деякий час до годування. Завдяки поліпшенню сприйняття власного тіла дитина краще ковтає. Регулярне носіння корсета часто допомагає дітям, які мають проблеми з дефекацією.</a:t>
            </a:r>
          </a:p>
        </p:txBody>
      </p:sp>
      <p:sp>
        <p:nvSpPr>
          <p:cNvPr id="80899" name="Rectangle 3"/>
          <p:cNvSpPr>
            <a:spLocks noGrp="1" noChangeArrowheads="1"/>
          </p:cNvSpPr>
          <p:nvPr>
            <p:ph type="title" idx="4294967295"/>
          </p:nvPr>
        </p:nvSpPr>
        <p:spPr>
          <a:xfrm>
            <a:off x="0" y="277813"/>
            <a:ext cx="10972800" cy="1139825"/>
          </a:xfrm>
        </p:spPr>
        <p:txBody>
          <a:bodyPr/>
          <a:lstStyle/>
          <a:p>
            <a:r>
              <a:rPr lang="ru-RU" sz="2000" b="1">
                <a:solidFill>
                  <a:schemeClr val="tx1"/>
                </a:solidFill>
                <a:latin typeface="Times New Roman" pitchFamily="18" charset="0"/>
              </a:rPr>
              <a:t>Корсет можна швидко надіти і зняти, але він повинен відповідати наступним вимогам:</a:t>
            </a:r>
            <a:r>
              <a:rPr lang="ru-RU" sz="4000">
                <a:solidFill>
                  <a:schemeClr val="tx1"/>
                </a:solidFill>
                <a:effectLst/>
              </a:rPr>
              <a:t/>
            </a:r>
            <a:br>
              <a:rPr lang="ru-RU" sz="4000">
                <a:solidFill>
                  <a:schemeClr val="tx1"/>
                </a:solidFill>
                <a:effectLst/>
              </a:rPr>
            </a:br>
            <a:endParaRPr lang="ru-RU" sz="4000">
              <a:solidFill>
                <a:schemeClr val="tx1"/>
              </a:soli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Заголовок 1"/>
          <p:cNvSpPr>
            <a:spLocks noGrp="1"/>
          </p:cNvSpPr>
          <p:nvPr>
            <p:ph type="title" idx="4294967295"/>
          </p:nvPr>
        </p:nvSpPr>
        <p:spPr>
          <a:xfrm>
            <a:off x="0" y="0"/>
            <a:ext cx="12192000" cy="811213"/>
          </a:xfrm>
        </p:spPr>
        <p:txBody>
          <a:bodyPr anchor="t" anchorCtr="0"/>
          <a:lstStyle/>
          <a:p>
            <a:r>
              <a:rPr lang="ru-RU" sz="2000" b="1">
                <a:latin typeface="Times New Roman" pitchFamily="18" charset="0"/>
                <a:cs typeface="Times New Roman" pitchFamily="18" charset="0"/>
              </a:rPr>
              <a:t>Важкий жилет, браслети-обважнювачі</a:t>
            </a:r>
            <a:r>
              <a:rPr lang="ru-RU"/>
              <a:t/>
            </a:r>
            <a:br>
              <a:rPr lang="ru-RU"/>
            </a:br>
            <a:endParaRPr lang="ru-RU"/>
          </a:p>
        </p:txBody>
      </p:sp>
      <p:sp>
        <p:nvSpPr>
          <p:cNvPr id="81922" name="Объект 2"/>
          <p:cNvSpPr>
            <a:spLocks noGrp="1"/>
          </p:cNvSpPr>
          <p:nvPr>
            <p:ph idx="4294967295"/>
          </p:nvPr>
        </p:nvSpPr>
        <p:spPr>
          <a:xfrm>
            <a:off x="0" y="1574800"/>
            <a:ext cx="12192000" cy="5102225"/>
          </a:xfrm>
        </p:spPr>
        <p:txBody>
          <a:bodyPr/>
          <a:lstStyle/>
          <a:p>
            <a:pPr marL="0" indent="0">
              <a:buFont typeface="Wingdings" pitchFamily="2" charset="2"/>
              <a:buNone/>
            </a:pPr>
            <a:r>
              <a:rPr lang="ru-RU" sz="1800">
                <a:latin typeface="Times New Roman" pitchFamily="18" charset="0"/>
                <a:cs typeface="Times New Roman" pitchFamily="18" charset="0"/>
              </a:rPr>
              <a:t>При самостійному виготовленні утяжеленного жилета необхідно на спині і з двох сторін на поличках звичайного жилета нашити невеликі кишеньки. У них можна класти вантаж різної ваги (наприклад, рибальські грузила або мішечки з піском). З боків задня частина з'єднується з передньою за допомогою липучок. Також можна на звичайну жилетку нашити «обважнювачі» для штор (продаються в магазині). Браслети на ноги або руки виготовляються аналогічно. Їх можна купити і в спортивних магазинах. Використовуючи більш важкий жилет, діти краще контролюють м'язову</a:t>
            </a:r>
          </a:p>
          <a:p>
            <a:pPr marL="0" indent="0">
              <a:buFont typeface="Wingdings" pitchFamily="2" charset="2"/>
              <a:buNone/>
            </a:pPr>
            <a:r>
              <a:rPr lang="ru-RU" sz="1800">
                <a:latin typeface="Times New Roman" pitchFamily="18" charset="0"/>
                <a:cs typeface="Times New Roman" pitchFamily="18" charset="0"/>
              </a:rPr>
              <a:t>напруга. Він дозволяє формувати стійку поставу, що дає можливість кінцівкам здійснювати цілеспрямовані руху. Крім</a:t>
            </a:r>
          </a:p>
          <a:p>
            <a:pPr marL="0" indent="0">
              <a:buFont typeface="Wingdings" pitchFamily="2" charset="2"/>
              <a:buNone/>
            </a:pPr>
            <a:r>
              <a:rPr lang="ru-RU" sz="1800">
                <a:latin typeface="Times New Roman" pitchFamily="18" charset="0"/>
                <a:cs typeface="Times New Roman" pitchFamily="18" charset="0"/>
              </a:rPr>
              <a:t>того, обважнювачі можуть виконувати різні функції в залежності від того, де знаходяться: кишені на плечах, у вигляді ременя на стегнах, манжети на зап'ястях, «устілки» у взутті. Важкий жилет рекомендується дітям зі зниженим і вагається тонусом, недостатньою координацією рухів кінцівок, гіперкінезами, атаксією. Особливо добре він зарекомендував себе на</a:t>
            </a:r>
          </a:p>
          <a:p>
            <a:pPr marL="0" indent="0">
              <a:buFont typeface="Wingdings" pitchFamily="2" charset="2"/>
              <a:buNone/>
            </a:pPr>
            <a:r>
              <a:rPr lang="ru-RU" sz="1800">
                <a:latin typeface="Times New Roman" pitchFamily="18" charset="0"/>
                <a:cs typeface="Times New Roman" pitchFamily="18" charset="0"/>
              </a:rPr>
              <a:t>заняттях по тренуванню самостійної ходьби і вертикалізації тіла. Завдяки жилету дитина краще випрямляється, його хода стає більш плавною, стопи, таз і хребет приймають більш правильне становище по відношенню один до одного. Важкий жилет (браслети) успішно використовують і в роботі з гіперактивними дітьми. Відчуття тиску ззовні заспокоює, концентрує увагу.</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p:txBody>
          <a:bodyPr anchor="t" anchorCtr="0"/>
          <a:lstStyle/>
          <a:p>
            <a:r>
              <a:rPr lang="ru-RU" sz="2000" b="1">
                <a:latin typeface="Times New Roman" pitchFamily="18" charset="0"/>
                <a:cs typeface="Times New Roman" pitchFamily="18" charset="0"/>
              </a:rPr>
              <a:t>Хустка для ніг</a:t>
            </a:r>
            <a:r>
              <a:rPr lang="ru-RU"/>
              <a:t/>
            </a:r>
            <a:br>
              <a:rPr lang="ru-RU"/>
            </a:br>
            <a:endParaRPr lang="ru-RU"/>
          </a:p>
        </p:txBody>
      </p:sp>
      <p:sp>
        <p:nvSpPr>
          <p:cNvPr id="82946" name="Объект 2"/>
          <p:cNvSpPr>
            <a:spLocks noGrp="1"/>
          </p:cNvSpPr>
          <p:nvPr>
            <p:ph type="body" idx="1"/>
          </p:nvPr>
        </p:nvSpPr>
        <p:spPr/>
        <p:txBody>
          <a:bodyPr/>
          <a:lstStyle/>
          <a:p>
            <a:pPr marL="0" indent="0">
              <a:buFont typeface="Wingdings" pitchFamily="2" charset="2"/>
              <a:buNone/>
            </a:pPr>
            <a:r>
              <a:rPr lang="ru-RU">
                <a:latin typeface="Times New Roman" pitchFamily="18" charset="0"/>
                <a:cs typeface="Times New Roman" pitchFamily="18" charset="0"/>
              </a:rPr>
              <a:t>Квадратна хустка складається трикутником і кладеться під сідниці дитини як пелюшка. Обидва бічних кінця хустки загортаються всередину, обмотуючи стегна, а потім відбувається ще один оборот на рівні колін так, щоб нога була повністю обгорнута; кінці на цьому рівні знову з'єднуються і зав'язуються. Завдяки хустці, ноги наводяться в сприятливе вихідне положення, що сприяє випрямляння таза.</a:t>
            </a:r>
          </a:p>
          <a:p>
            <a:pPr marL="0" indent="0">
              <a:buFont typeface="Wingdings" pitchFamily="2" charset="2"/>
              <a:buNone/>
            </a:pPr>
            <a:endParaRPr lang="ru-RU">
              <a:latin typeface="Times New Roman" pitchFamily="18" charset="0"/>
              <a:cs typeface="Times New Roman" pitchFamily="18" charset="0"/>
            </a:endParaRPr>
          </a:p>
          <a:p>
            <a:pPr marL="0" indent="0">
              <a:buFont typeface="Wingdings" pitchFamily="2" charset="2"/>
              <a:buNone/>
            </a:pPr>
            <a:r>
              <a:rPr lang="ru-RU">
                <a:latin typeface="Times New Roman" pitchFamily="18" charset="0"/>
                <a:cs typeface="Times New Roman" pitchFamily="18" charset="0"/>
              </a:rPr>
              <a:t>Підходить таке пристосування для дітей з млявим паралічем (наприклад, при спинномозкових грижах), гіпотонією, ноги яких так сильно вивернуті назовні, що коліна просто лежать на поверхні опори (поза «Жаби»), дітям з гіперкінезами, лежачим в асиметричній позі або з</a:t>
            </a:r>
          </a:p>
          <a:p>
            <a:pPr marL="0" indent="0">
              <a:buFont typeface="Wingdings" pitchFamily="2" charset="2"/>
              <a:buNone/>
            </a:pPr>
            <a:r>
              <a:rPr lang="ru-RU">
                <a:latin typeface="Times New Roman" pitchFamily="18" charset="0"/>
                <a:cs typeface="Times New Roman" pitchFamily="18" charset="0"/>
              </a:rPr>
              <a:t>нахилом в сторону (хустку допомагає виправленню пози).</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p:nvPr>
        </p:nvSpPr>
        <p:spPr/>
        <p:txBody>
          <a:bodyPr anchor="t" anchorCtr="0"/>
          <a:lstStyle/>
          <a:p>
            <a:r>
              <a:rPr lang="ru-RU" sz="2000" b="1">
                <a:latin typeface="Times New Roman" pitchFamily="18" charset="0"/>
                <a:cs typeface="Times New Roman" pitchFamily="18" charset="0"/>
              </a:rPr>
              <a:t>Хустка для сидіння</a:t>
            </a:r>
            <a:r>
              <a:rPr lang="ru-RU" sz="2000">
                <a:latin typeface="Times New Roman" pitchFamily="18" charset="0"/>
              </a:rPr>
              <a:t/>
            </a:r>
            <a:br>
              <a:rPr lang="ru-RU" sz="2000">
                <a:latin typeface="Times New Roman" pitchFamily="18" charset="0"/>
              </a:rPr>
            </a:br>
            <a:endParaRPr lang="ru-RU" sz="2000">
              <a:latin typeface="Times New Roman" pitchFamily="18" charset="0"/>
            </a:endParaRPr>
          </a:p>
        </p:txBody>
      </p:sp>
      <p:sp>
        <p:nvSpPr>
          <p:cNvPr id="3" name="Объект 2"/>
          <p:cNvSpPr>
            <a:spLocks noGrp="1"/>
          </p:cNvSpPr>
          <p:nvPr>
            <p:ph idx="4294967295"/>
          </p:nvPr>
        </p:nvSpPr>
        <p:spPr/>
        <p:txBody>
          <a:bodyPr>
            <a:normAutofit/>
          </a:bodyPr>
          <a:lstStyle/>
          <a:p>
            <a:pPr>
              <a:lnSpc>
                <a:spcPct val="80000"/>
              </a:lnSpc>
              <a:buFont typeface="Wingdings" pitchFamily="2" charset="2"/>
              <a:buNone/>
            </a:pPr>
            <a:r>
              <a:rPr lang="ru-RU" sz="1800">
                <a:latin typeface="Times New Roman" pitchFamily="18" charset="0"/>
                <a:cs typeface="Times New Roman" pitchFamily="18" charset="0"/>
              </a:rPr>
              <a:t>Для виготовлення такого пристосування досить матерчатого хустки середніх розмірів. Його згортають</a:t>
            </a:r>
          </a:p>
          <a:p>
            <a:pPr>
              <a:lnSpc>
                <a:spcPct val="80000"/>
              </a:lnSpc>
              <a:buFont typeface="Wingdings" pitchFamily="2" charset="2"/>
              <a:buNone/>
            </a:pPr>
            <a:r>
              <a:rPr lang="ru-RU" sz="1800">
                <a:latin typeface="Times New Roman" pitchFamily="18" charset="0"/>
                <a:cs typeface="Times New Roman" pitchFamily="18" charset="0"/>
              </a:rPr>
              <a:t>трикутником, кладуть на стілець і садять на нього дитину. Один кінець хустки, що знаходиться між його ніг,</a:t>
            </a:r>
          </a:p>
          <a:p>
            <a:pPr>
              <a:lnSpc>
                <a:spcPct val="80000"/>
              </a:lnSpc>
              <a:buFont typeface="Wingdings" pitchFamily="2" charset="2"/>
              <a:buNone/>
            </a:pPr>
            <a:r>
              <a:rPr lang="ru-RU" sz="1800">
                <a:latin typeface="Times New Roman" pitchFamily="18" charset="0"/>
                <a:cs typeface="Times New Roman" pitchFamily="18" charset="0"/>
              </a:rPr>
              <a:t>піднімається вгору. Створений таким чином бандаж підтягують поверх стегна назовні, щоб зв'язати його з</a:t>
            </a:r>
          </a:p>
          <a:p>
            <a:pPr>
              <a:lnSpc>
                <a:spcPct val="80000"/>
              </a:lnSpc>
              <a:buFont typeface="Wingdings" pitchFamily="2" charset="2"/>
              <a:buNone/>
            </a:pPr>
            <a:r>
              <a:rPr lang="ru-RU" sz="1800">
                <a:latin typeface="Times New Roman" pitchFamily="18" charset="0"/>
                <a:cs typeface="Times New Roman" pitchFamily="18" charset="0"/>
              </a:rPr>
              <a:t>боковим кінцем хустки, протягнутим через спинку стільця. Так само роблять з другим кінцем хустки з</a:t>
            </a:r>
          </a:p>
          <a:p>
            <a:pPr>
              <a:lnSpc>
                <a:spcPct val="80000"/>
              </a:lnSpc>
              <a:buFont typeface="Wingdings" pitchFamily="2" charset="2"/>
              <a:buNone/>
            </a:pPr>
            <a:r>
              <a:rPr lang="ru-RU" sz="1800">
                <a:latin typeface="Times New Roman" pitchFamily="18" charset="0"/>
                <a:cs typeface="Times New Roman" pitchFamily="18" charset="0"/>
              </a:rPr>
              <a:t>іншого краю стільця. Такий хустку застосовують для дітей, які вже можуть недовго сидіти</a:t>
            </a:r>
          </a:p>
          <a:p>
            <a:pPr>
              <a:lnSpc>
                <a:spcPct val="80000"/>
              </a:lnSpc>
              <a:buFont typeface="Wingdings" pitchFamily="2" charset="2"/>
              <a:buNone/>
            </a:pPr>
            <a:r>
              <a:rPr lang="ru-RU" sz="1800">
                <a:latin typeface="Times New Roman" pitchFamily="18" charset="0"/>
                <a:cs typeface="Times New Roman" pitchFamily="18" charset="0"/>
              </a:rPr>
              <a:t>самі, але не в змозі впевнено утримувати це положення. його можна</a:t>
            </a:r>
          </a:p>
          <a:p>
            <a:pPr>
              <a:lnSpc>
                <a:spcPct val="80000"/>
              </a:lnSpc>
              <a:buFont typeface="Wingdings" pitchFamily="2" charset="2"/>
              <a:buNone/>
            </a:pPr>
            <a:r>
              <a:rPr lang="ru-RU" sz="1800">
                <a:latin typeface="Times New Roman" pitchFamily="18" charset="0"/>
                <a:cs typeface="Times New Roman" pitchFamily="18" charset="0"/>
              </a:rPr>
              <a:t>використовувати на заняттях у дефектолога, якщо немає спеціального стільця.</a:t>
            </a:r>
          </a:p>
          <a:p>
            <a:pPr>
              <a:lnSpc>
                <a:spcPct val="80000"/>
              </a:lnSpc>
              <a:buFont typeface="Wingdings" pitchFamily="2" charset="2"/>
              <a:buNone/>
            </a:pPr>
            <a:r>
              <a:rPr lang="ru-RU" sz="1800">
                <a:latin typeface="Times New Roman" pitchFamily="18" charset="0"/>
                <a:cs typeface="Times New Roman" pitchFamily="18" charset="0"/>
              </a:rPr>
              <a:t>Замість хустки можна використовувати довгий шарф або пояс. В цьому</a:t>
            </a:r>
          </a:p>
          <a:p>
            <a:pPr>
              <a:lnSpc>
                <a:spcPct val="80000"/>
              </a:lnSpc>
              <a:buFont typeface="Wingdings" pitchFamily="2" charset="2"/>
              <a:buNone/>
            </a:pPr>
            <a:r>
              <a:rPr lang="ru-RU" sz="1800">
                <a:latin typeface="Times New Roman" pitchFamily="18" charset="0"/>
                <a:cs typeface="Times New Roman" pitchFamily="18" charset="0"/>
              </a:rPr>
              <a:t>випадку шарф кладуть на стілець, утворюючи попереду петлю, а кінці загортають за стійки спинки стільця. </a:t>
            </a:r>
          </a:p>
          <a:p>
            <a:pPr>
              <a:lnSpc>
                <a:spcPct val="80000"/>
              </a:lnSpc>
              <a:buFont typeface="Wingdings" pitchFamily="2" charset="2"/>
              <a:buNone/>
            </a:pPr>
            <a:r>
              <a:rPr lang="ru-RU" sz="1800">
                <a:latin typeface="Times New Roman" pitchFamily="18" charset="0"/>
                <a:cs typeface="Times New Roman" pitchFamily="18" charset="0"/>
              </a:rPr>
              <a:t>Коли дитина сидить на стільці, кінці шарфа протягують через петлю і затягують назад, фіксуючи до спинки </a:t>
            </a:r>
          </a:p>
          <a:p>
            <a:pPr>
              <a:lnSpc>
                <a:spcPct val="80000"/>
              </a:lnSpc>
              <a:buFont typeface="Wingdings" pitchFamily="2" charset="2"/>
              <a:buNone/>
            </a:pPr>
            <a:r>
              <a:rPr lang="ru-RU" sz="1800">
                <a:latin typeface="Times New Roman" pitchFamily="18" charset="0"/>
                <a:cs typeface="Times New Roman" pitchFamily="18" charset="0"/>
              </a:rPr>
              <a:t>стільця. В такому положенні дитина буде впевнено сидіти, чи не сповзати, його стегна</a:t>
            </a:r>
          </a:p>
          <a:p>
            <a:pPr>
              <a:lnSpc>
                <a:spcPct val="80000"/>
              </a:lnSpc>
              <a:buFont typeface="Wingdings" pitchFamily="2" charset="2"/>
              <a:buNone/>
            </a:pPr>
            <a:r>
              <a:rPr lang="ru-RU" sz="1800">
                <a:latin typeface="Times New Roman" pitchFamily="18" charset="0"/>
                <a:cs typeface="Times New Roman" pitchFamily="18" charset="0"/>
              </a:rPr>
              <a:t>знаходитимуться в фізіологічно правильному положенні. це збільшить</a:t>
            </a:r>
          </a:p>
          <a:p>
            <a:pPr>
              <a:lnSpc>
                <a:spcPct val="80000"/>
              </a:lnSpc>
              <a:buFont typeface="Wingdings" pitchFamily="2" charset="2"/>
              <a:buNone/>
            </a:pPr>
            <a:r>
              <a:rPr lang="ru-RU" sz="1800">
                <a:latin typeface="Times New Roman" pitchFamily="18" charset="0"/>
                <a:cs typeface="Times New Roman" pitchFamily="18" charset="0"/>
              </a:rPr>
              <a:t>активність, поліпшить увагу, так як дитина буде сконцентрований на</a:t>
            </a:r>
          </a:p>
          <a:p>
            <a:pPr>
              <a:lnSpc>
                <a:spcPct val="80000"/>
              </a:lnSpc>
              <a:buFont typeface="Wingdings" pitchFamily="2" charset="2"/>
              <a:buNone/>
            </a:pPr>
            <a:r>
              <a:rPr lang="ru-RU" sz="1800">
                <a:latin typeface="Times New Roman" pitchFamily="18" charset="0"/>
                <a:cs typeface="Times New Roman" pitchFamily="18" charset="0"/>
              </a:rPr>
              <a:t>занятті, а не на тому, щоб утримати рівновагу.</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981200" y="260350"/>
            <a:ext cx="8229600" cy="4105275"/>
          </a:xfrm>
        </p:spPr>
        <p:txBody>
          <a:bodyPr>
            <a:normAutofit/>
          </a:bodyPr>
          <a:lstStyle/>
          <a:p>
            <a:pPr marL="0" indent="0" algn="ctr">
              <a:buFont typeface="Wingdings" pitchFamily="2" charset="2"/>
              <a:buNone/>
            </a:pPr>
            <a:r>
              <a:rPr lang="ru-RU" sz="2000" b="1">
                <a:latin typeface="Times New Roman" pitchFamily="18" charset="0"/>
                <a:cs typeface="Times New Roman" pitchFamily="18" charset="0"/>
              </a:rPr>
              <a:t>Допоміжні пристосування для додання тілу правильне положення:</a:t>
            </a:r>
          </a:p>
          <a:p>
            <a:pPr marL="0" indent="0"/>
            <a:endParaRPr lang="ru-RU" sz="2000" u="sng">
              <a:latin typeface="Times New Roman" pitchFamily="18" charset="0"/>
              <a:cs typeface="Times New Roman" pitchFamily="18" charset="0"/>
            </a:endParaRPr>
          </a:p>
          <a:p>
            <a:pPr marL="0" indent="0"/>
            <a:r>
              <a:rPr lang="ru-RU" sz="2000" u="sng">
                <a:latin typeface="Times New Roman" pitchFamily="18" charset="0"/>
                <a:cs typeface="Times New Roman" pitchFamily="18" charset="0"/>
              </a:rPr>
              <a:t>«Рисова змія»</a:t>
            </a:r>
          </a:p>
          <a:p>
            <a:pPr marL="0" indent="0"/>
            <a:endParaRPr lang="ru-RU" sz="2000" u="sng">
              <a:latin typeface="Times New Roman" pitchFamily="18" charset="0"/>
              <a:cs typeface="Times New Roman" pitchFamily="18" charset="0"/>
            </a:endParaRPr>
          </a:p>
          <a:p>
            <a:pPr marL="0" indent="0">
              <a:buFont typeface="Wingdings" pitchFamily="2" charset="2"/>
              <a:buNone/>
            </a:pPr>
            <a:r>
              <a:rPr lang="ru-RU" sz="2000">
                <a:latin typeface="Times New Roman" pitchFamily="18" charset="0"/>
                <a:cs typeface="Times New Roman" pitchFamily="18" charset="0"/>
              </a:rPr>
              <a:t>Зручно застосовувати змію і для додання правильного положення лежачи на боці.</a:t>
            </a:r>
          </a:p>
          <a:p>
            <a:pPr marL="0" indent="0"/>
            <a:r>
              <a:rPr lang="ru-RU" sz="2000" u="sng">
                <a:latin typeface="Times New Roman" pitchFamily="18" charset="0"/>
                <a:cs typeface="Times New Roman" pitchFamily="18" charset="0"/>
              </a:rPr>
              <a:t>Згорнуте вовняне одеяло</a:t>
            </a:r>
          </a:p>
          <a:p>
            <a:pPr marL="0" indent="0">
              <a:buFont typeface="Wingdings" pitchFamily="2" charset="2"/>
              <a:buNone/>
            </a:pPr>
            <a:endParaRPr lang="ru-RU" sz="2000" u="sng">
              <a:latin typeface="Times New Roman" pitchFamily="18" charset="0"/>
              <a:cs typeface="Times New Roman" pitchFamily="18" charset="0"/>
            </a:endParaRPr>
          </a:p>
          <a:p>
            <a:pPr marL="0" indent="0">
              <a:buFont typeface="Wingdings" pitchFamily="2" charset="2"/>
              <a:buNone/>
            </a:pPr>
            <a:r>
              <a:rPr lang="ru-RU" sz="2000">
                <a:latin typeface="Times New Roman" pitchFamily="18" charset="0"/>
                <a:cs typeface="Times New Roman" pitchFamily="18" charset="0"/>
              </a:rPr>
              <a:t>Згорнуту ковдру можна використовувати для додання тілу положення лежачи на боці або на животі.</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152400"/>
            <a:ext cx="10972800" cy="4530725"/>
          </a:xfrm>
        </p:spPr>
        <p:txBody>
          <a:bodyPr>
            <a:normAutofit/>
          </a:bodyPr>
          <a:lstStyle/>
          <a:p>
            <a:endParaRPr lang="ru-RU" sz="2000" u="sng">
              <a:effectLst/>
              <a:latin typeface="Times New Roman" pitchFamily="18" charset="0"/>
              <a:cs typeface="Times New Roman" pitchFamily="18" charset="0"/>
            </a:endParaRPr>
          </a:p>
          <a:p>
            <a:pPr>
              <a:buFont typeface="Wingdings" pitchFamily="2" charset="2"/>
              <a:buNone/>
            </a:pPr>
            <a:r>
              <a:rPr lang="ru-RU" sz="2000" u="sng">
                <a:effectLst/>
                <a:latin typeface="Times New Roman" pitchFamily="18" charset="0"/>
                <a:cs typeface="Times New Roman" pitchFamily="18" charset="0"/>
              </a:rPr>
              <a:t>Автомобільна камера або надувний круг для плавання</a:t>
            </a:r>
          </a:p>
          <a:p>
            <a:pPr>
              <a:buFont typeface="Wingdings" pitchFamily="2" charset="2"/>
              <a:buNone/>
            </a:pPr>
            <a:r>
              <a:rPr lang="ru-RU" sz="2000">
                <a:effectLst/>
                <a:latin typeface="Times New Roman" pitchFamily="18" charset="0"/>
                <a:cs typeface="Times New Roman" pitchFamily="18" charset="0"/>
              </a:rPr>
              <a:t>За допомогою цих пристосувань можна додати тілу таке становище, при якому воно буде </a:t>
            </a:r>
          </a:p>
          <a:p>
            <a:pPr>
              <a:buFont typeface="Wingdings" pitchFamily="2" charset="2"/>
              <a:buNone/>
            </a:pPr>
            <a:r>
              <a:rPr lang="ru-RU" sz="2000">
                <a:effectLst/>
                <a:latin typeface="Times New Roman" pitchFamily="18" charset="0"/>
                <a:cs typeface="Times New Roman" pitchFamily="18" charset="0"/>
              </a:rPr>
              <a:t>функціонально зігнуте і при цьому симетрично, що дозволить звести руки разом, досягти </a:t>
            </a:r>
          </a:p>
          <a:p>
            <a:pPr>
              <a:buFont typeface="Wingdings" pitchFamily="2" charset="2"/>
              <a:buNone/>
            </a:pPr>
            <a:r>
              <a:rPr lang="ru-RU" sz="2000">
                <a:effectLst/>
                <a:latin typeface="Times New Roman" pitchFamily="18" charset="0"/>
                <a:cs typeface="Times New Roman" pitchFamily="18" charset="0"/>
              </a:rPr>
              <a:t>розслаблення і концентрації у дітей з підвищеним тонусом.</a:t>
            </a:r>
          </a:p>
          <a:p>
            <a:pPr>
              <a:buFont typeface="Wingdings" pitchFamily="2" charset="2"/>
              <a:buNone/>
            </a:pPr>
            <a:endParaRPr lang="ru-RU" sz="2000">
              <a:effectLst/>
              <a:latin typeface="Times New Roman" pitchFamily="18" charset="0"/>
              <a:cs typeface="Times New Roman" pitchFamily="18" charset="0"/>
            </a:endParaRPr>
          </a:p>
          <a:p>
            <a:pPr>
              <a:buFont typeface="Wingdings" pitchFamily="2" charset="2"/>
              <a:buNone/>
            </a:pPr>
            <a:r>
              <a:rPr lang="ru-RU" sz="2000" u="sng">
                <a:solidFill>
                  <a:srgbClr val="FFFFFF"/>
                </a:solidFill>
                <a:effectLst/>
                <a:latin typeface="Times New Roman" pitchFamily="18" charset="0"/>
                <a:cs typeface="Times New Roman" pitchFamily="18" charset="0"/>
              </a:rPr>
              <a:t>Функціональна протипролежнева подушка</a:t>
            </a:r>
          </a:p>
          <a:p>
            <a:pPr>
              <a:buClr>
                <a:srgbClr val="F3A447"/>
              </a:buClr>
              <a:buFont typeface="Wingdings" pitchFamily="2" charset="2"/>
              <a:buNone/>
            </a:pPr>
            <a:r>
              <a:rPr lang="ru-RU" sz="2000">
                <a:solidFill>
                  <a:srgbClr val="FFFFFF"/>
                </a:solidFill>
                <a:effectLst/>
                <a:latin typeface="Times New Roman" pitchFamily="18" charset="0"/>
                <a:cs typeface="Times New Roman" pitchFamily="18" charset="0"/>
              </a:rPr>
              <a:t>Подушку можна використовувати і для сну, і для сидіння на стільці, і для додання пози лежачи на </a:t>
            </a:r>
          </a:p>
          <a:p>
            <a:pPr>
              <a:buClr>
                <a:srgbClr val="F3A447"/>
              </a:buClr>
              <a:buFont typeface="Wingdings" pitchFamily="2" charset="2"/>
              <a:buNone/>
            </a:pPr>
            <a:r>
              <a:rPr lang="ru-RU" sz="2000">
                <a:solidFill>
                  <a:srgbClr val="FFFFFF"/>
                </a:solidFill>
                <a:effectLst/>
                <a:latin typeface="Times New Roman" pitchFamily="18" charset="0"/>
                <a:cs typeface="Times New Roman" pitchFamily="18" charset="0"/>
              </a:rPr>
              <a:t>животі.</a:t>
            </a:r>
          </a:p>
          <a:p>
            <a:pPr>
              <a:buFont typeface="Wingdings" pitchFamily="2" charset="2"/>
              <a:buNone/>
            </a:pPr>
            <a:endParaRPr lang="ru-RU" sz="2000">
              <a:effectLst/>
              <a:latin typeface="Times New Roman" pitchFamily="18" charset="0"/>
              <a:cs typeface="Times New Roman" pitchFamily="18" charset="0"/>
            </a:endParaRPr>
          </a:p>
          <a:p>
            <a:endParaRPr lang="ru-RU" sz="2000">
              <a:effectLst/>
            </a:endParaRPr>
          </a:p>
        </p:txBody>
      </p:sp>
      <p:sp>
        <p:nvSpPr>
          <p:cNvPr id="86024" name="AutoShape 8" descr="Детский надувной круг BW 76 см (36024) неоновый, 3 цвета оптом и в розницу  Игротека"/>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86026" name="AutoShape 10" descr="Детский надувной круг BW 76 см (36024) неоновый, 3 цвета оптом и в розницу  Игротека"/>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86028" name="AutoShape 12" descr="Круг надувной матовый неоновый Bestway 36025"/>
          <p:cNvSpPr>
            <a:spLocks noChangeAspect="1" noChangeArrowheads="1"/>
          </p:cNvSpPr>
          <p:nvPr/>
        </p:nvSpPr>
        <p:spPr bwMode="auto">
          <a:xfrm>
            <a:off x="155575" y="46038"/>
            <a:ext cx="304800" cy="304800"/>
          </a:xfrm>
          <a:prstGeom prst="rect">
            <a:avLst/>
          </a:prstGeom>
          <a:noFill/>
        </p:spPr>
        <p:txBody>
          <a:bodyPr/>
          <a:lstStyle/>
          <a:p>
            <a:endParaRPr lang="ru-RU"/>
          </a:p>
        </p:txBody>
      </p:sp>
      <p:pic>
        <p:nvPicPr>
          <p:cNvPr id="86030" name="Picture 14" descr="Надувной круг &quot;Пончик&quot;, 70 см., цена 74 грн., купить в Одессе — Prom.ua  (ID#981388031)"/>
          <p:cNvPicPr>
            <a:picLocks noChangeAspect="1" noChangeArrowheads="1"/>
          </p:cNvPicPr>
          <p:nvPr/>
        </p:nvPicPr>
        <p:blipFill>
          <a:blip r:embed="rId2"/>
          <a:srcRect/>
          <a:stretch>
            <a:fillRect/>
          </a:stretch>
        </p:blipFill>
        <p:spPr bwMode="auto">
          <a:xfrm>
            <a:off x="7286625" y="3554413"/>
            <a:ext cx="3638550" cy="2693987"/>
          </a:xfrm>
          <a:prstGeom prst="rect">
            <a:avLst/>
          </a:prstGeom>
          <a:noFill/>
        </p:spPr>
      </p:pic>
      <p:pic>
        <p:nvPicPr>
          <p:cNvPr id="86032" name="Picture 16" descr="Виды и типы противопролежневых подушек - как подобрать"/>
          <p:cNvPicPr>
            <a:picLocks noChangeAspect="1" noChangeArrowheads="1"/>
          </p:cNvPicPr>
          <p:nvPr/>
        </p:nvPicPr>
        <p:blipFill>
          <a:blip r:embed="rId3"/>
          <a:srcRect/>
          <a:stretch>
            <a:fillRect/>
          </a:stretch>
        </p:blipFill>
        <p:spPr bwMode="auto">
          <a:xfrm>
            <a:off x="352425" y="3546475"/>
            <a:ext cx="5153025" cy="27114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590550" y="-447675"/>
            <a:ext cx="10972800" cy="4530725"/>
          </a:xfrm>
        </p:spPr>
        <p:txBody>
          <a:bodyPr>
            <a:normAutofit/>
          </a:bodyPr>
          <a:lstStyle/>
          <a:p>
            <a:pPr>
              <a:lnSpc>
                <a:spcPct val="90000"/>
              </a:lnSpc>
            </a:pPr>
            <a:endParaRPr lang="ru-RU" sz="2000" u="sng">
              <a:effectLst/>
              <a:latin typeface="Times New Roman" pitchFamily="18" charset="0"/>
              <a:cs typeface="Times New Roman" pitchFamily="18" charset="0"/>
            </a:endParaRPr>
          </a:p>
          <a:p>
            <a:pPr>
              <a:lnSpc>
                <a:spcPct val="90000"/>
              </a:lnSpc>
              <a:buFont typeface="Wingdings" pitchFamily="2" charset="2"/>
              <a:buNone/>
            </a:pPr>
            <a:endParaRPr lang="ru-RU" sz="2000" u="sng">
              <a:effectLst/>
              <a:latin typeface="Times New Roman" pitchFamily="18" charset="0"/>
              <a:cs typeface="Times New Roman" pitchFamily="18" charset="0"/>
            </a:endParaRPr>
          </a:p>
          <a:p>
            <a:pPr>
              <a:lnSpc>
                <a:spcPct val="90000"/>
              </a:lnSpc>
              <a:buFont typeface="Wingdings" pitchFamily="2" charset="2"/>
              <a:buNone/>
            </a:pPr>
            <a:r>
              <a:rPr lang="ru-RU" sz="2000" u="sng">
                <a:effectLst/>
                <a:latin typeface="Times New Roman" pitchFamily="18" charset="0"/>
                <a:cs typeface="Times New Roman" pitchFamily="18" charset="0"/>
              </a:rPr>
              <a:t>Багатофункціональні подушки клиноподібної форми</a:t>
            </a:r>
          </a:p>
          <a:p>
            <a:pPr>
              <a:lnSpc>
                <a:spcPct val="90000"/>
              </a:lnSpc>
              <a:buFont typeface="Wingdings" pitchFamily="2" charset="2"/>
              <a:buNone/>
            </a:pPr>
            <a:endParaRPr lang="ru-RU" sz="2000" u="sng">
              <a:effectLst/>
              <a:latin typeface="Times New Roman" pitchFamily="18" charset="0"/>
              <a:cs typeface="Times New Roman" pitchFamily="18" charset="0"/>
            </a:endParaRPr>
          </a:p>
          <a:p>
            <a:pPr>
              <a:lnSpc>
                <a:spcPct val="90000"/>
              </a:lnSpc>
              <a:buFont typeface="Wingdings" pitchFamily="2" charset="2"/>
              <a:buNone/>
            </a:pPr>
            <a:r>
              <a:rPr lang="ru-RU" sz="2000">
                <a:effectLst/>
                <a:latin typeface="Times New Roman" pitchFamily="18" charset="0"/>
                <a:cs typeface="Times New Roman" pitchFamily="18" charset="0"/>
              </a:rPr>
              <a:t>Клин - це пристосування трикутної форми, площини якого </a:t>
            </a:r>
          </a:p>
          <a:p>
            <a:pPr>
              <a:lnSpc>
                <a:spcPct val="90000"/>
              </a:lnSpc>
              <a:buFont typeface="Wingdings" pitchFamily="2" charset="2"/>
              <a:buNone/>
            </a:pPr>
            <a:r>
              <a:rPr lang="ru-RU" sz="2000">
                <a:effectLst/>
                <a:latin typeface="Times New Roman" pitchFamily="18" charset="0"/>
                <a:cs typeface="Times New Roman" pitchFamily="18" charset="0"/>
              </a:rPr>
              <a:t>сходяться під гострим кутом.Добре мати набір таких клиновидних подушок: для додання пози </a:t>
            </a:r>
          </a:p>
          <a:p>
            <a:pPr>
              <a:lnSpc>
                <a:spcPct val="90000"/>
              </a:lnSpc>
              <a:buFont typeface="Wingdings" pitchFamily="2" charset="2"/>
              <a:buNone/>
            </a:pPr>
            <a:r>
              <a:rPr lang="ru-RU" sz="2000">
                <a:effectLst/>
                <a:latin typeface="Times New Roman" pitchFamily="18" charset="0"/>
                <a:cs typeface="Times New Roman" pitchFamily="18" charset="0"/>
              </a:rPr>
              <a:t>лежачи на животі, на спині, на сидінні стільця.</a:t>
            </a:r>
          </a:p>
          <a:p>
            <a:pPr>
              <a:lnSpc>
                <a:spcPct val="90000"/>
              </a:lnSpc>
              <a:buFont typeface="Wingdings" pitchFamily="2" charset="2"/>
              <a:buNone/>
            </a:pPr>
            <a:endParaRPr lang="ru-RU" sz="2000" u="sng">
              <a:effectLst/>
              <a:latin typeface="Times New Roman" pitchFamily="18" charset="0"/>
              <a:cs typeface="Times New Roman" pitchFamily="18" charset="0"/>
            </a:endParaRPr>
          </a:p>
          <a:p>
            <a:pPr>
              <a:lnSpc>
                <a:spcPct val="90000"/>
              </a:lnSpc>
              <a:buFont typeface="Wingdings" pitchFamily="2" charset="2"/>
              <a:buNone/>
            </a:pPr>
            <a:r>
              <a:rPr lang="ru-RU" sz="2000" u="sng">
                <a:effectLst/>
                <a:latin typeface="Times New Roman" pitchFamily="18" charset="0"/>
                <a:cs typeface="Times New Roman" pitchFamily="18" charset="0"/>
              </a:rPr>
              <a:t>Гамак </a:t>
            </a:r>
          </a:p>
          <a:p>
            <a:pPr>
              <a:lnSpc>
                <a:spcPct val="90000"/>
              </a:lnSpc>
              <a:buFont typeface="Wingdings" pitchFamily="2" charset="2"/>
              <a:buNone/>
            </a:pPr>
            <a:r>
              <a:rPr lang="ru-RU" sz="2000">
                <a:effectLst/>
                <a:latin typeface="Times New Roman" pitchFamily="18" charset="0"/>
                <a:cs typeface="Times New Roman" pitchFamily="18" charset="0"/>
              </a:rPr>
              <a:t>М'який гамак сам приймає форму тіла дитини. У такому положенні дитина поступово починає </a:t>
            </a:r>
          </a:p>
          <a:p>
            <a:pPr>
              <a:lnSpc>
                <a:spcPct val="90000"/>
              </a:lnSpc>
              <a:buFont typeface="Wingdings" pitchFamily="2" charset="2"/>
              <a:buNone/>
            </a:pPr>
            <a:r>
              <a:rPr lang="ru-RU" sz="2000">
                <a:effectLst/>
                <a:latin typeface="Times New Roman" pitchFamily="18" charset="0"/>
                <a:cs typeface="Times New Roman" pitchFamily="18" charset="0"/>
              </a:rPr>
              <a:t>зводити руки разом і підносити їх до рота, тренувати перевороти.</a:t>
            </a:r>
          </a:p>
        </p:txBody>
      </p:sp>
      <p:pic>
        <p:nvPicPr>
          <p:cNvPr id="87043" name="Picture 3"/>
          <p:cNvPicPr>
            <a:picLocks noChangeAspect="1" noChangeArrowheads="1"/>
          </p:cNvPicPr>
          <p:nvPr/>
        </p:nvPicPr>
        <p:blipFill>
          <a:blip r:embed="rId2"/>
          <a:srcRect/>
          <a:stretch>
            <a:fillRect/>
          </a:stretch>
        </p:blipFill>
        <p:spPr bwMode="auto">
          <a:xfrm>
            <a:off x="8770938" y="3749675"/>
            <a:ext cx="3078162" cy="2749550"/>
          </a:xfrm>
          <a:prstGeom prst="rect">
            <a:avLst/>
          </a:prstGeom>
          <a:noFill/>
          <a:ln w="9525">
            <a:noFill/>
            <a:miter lim="800000"/>
            <a:headEnd/>
            <a:tailEnd/>
          </a:ln>
        </p:spPr>
      </p:pic>
      <p:sp>
        <p:nvSpPr>
          <p:cNvPr id="87048" name="AutoShape 8" descr="Гамак + деревянный каркас.: 4 000 грн. - Сад / огород Хмельницкий на Olx"/>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87050" name="Picture 10" descr="ROZETKA | Гамак со стойкой WCG XL 200x100 см с рейками цветной. Цена,  купить Гамак со стойкой WCG XL 200x100 см с рейками цветной в Киеве,  Харькове, Днепропетровске, Одессе, Запорожье, Львове. Гамак"/>
          <p:cNvPicPr>
            <a:picLocks noChangeAspect="1" noChangeArrowheads="1"/>
          </p:cNvPicPr>
          <p:nvPr/>
        </p:nvPicPr>
        <p:blipFill>
          <a:blip r:embed="rId3"/>
          <a:srcRect/>
          <a:stretch>
            <a:fillRect/>
          </a:stretch>
        </p:blipFill>
        <p:spPr bwMode="auto">
          <a:xfrm>
            <a:off x="614363" y="3752850"/>
            <a:ext cx="6581775" cy="27527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628650" y="2497138"/>
            <a:ext cx="10972800" cy="1787525"/>
          </a:xfrm>
        </p:spPr>
        <p:txBody>
          <a:bodyPr/>
          <a:lstStyle/>
          <a:p>
            <a:r>
              <a:rPr lang="uk-UA" b="1">
                <a:latin typeface="Times New Roman" pitchFamily="18" charset="0"/>
              </a:rPr>
              <a:t>Дякую за увагу !</a:t>
            </a:r>
            <a:endParaRPr lang="ru-RU" b="1">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a:xfrm>
            <a:off x="1252538" y="223838"/>
            <a:ext cx="9404350" cy="552450"/>
          </a:xfrm>
        </p:spPr>
        <p:txBody>
          <a:bodyPr anchor="t" anchorCtr="0"/>
          <a:lstStyle/>
          <a:p>
            <a:r>
              <a:rPr lang="ru-RU" sz="2000" b="1">
                <a:latin typeface="Times New Roman" pitchFamily="18" charset="0"/>
                <a:cs typeface="Times New Roman" pitchFamily="18" charset="0"/>
              </a:rPr>
              <a:t>На що звернути увагу в ранньому дитинстві:</a:t>
            </a:r>
          </a:p>
        </p:txBody>
      </p:sp>
      <p:sp>
        <p:nvSpPr>
          <p:cNvPr id="25602" name="Прямоугольник 3"/>
          <p:cNvSpPr>
            <a:spLocks noChangeArrowheads="1"/>
          </p:cNvSpPr>
          <p:nvPr/>
        </p:nvSpPr>
        <p:spPr bwMode="auto">
          <a:xfrm>
            <a:off x="652463" y="835025"/>
            <a:ext cx="10701337" cy="25304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 3-й місяць: спостерігаються спонтанні рухи рук, уражена рука знаходиться на задній стороні тулуба, долоню стиснута в кулак;</a:t>
            </a:r>
          </a:p>
          <a:p>
            <a:pPr algn="just"/>
            <a:r>
              <a:rPr lang="ru-RU" sz="2000">
                <a:latin typeface="Times New Roman" pitchFamily="18" charset="0"/>
                <a:cs typeface="Times New Roman" pitchFamily="18" charset="0"/>
              </a:rPr>
              <a:t>• 5-й місяць: перевертається через патологічну сторону, рука залишається затиснутою під животом;</a:t>
            </a:r>
          </a:p>
          <a:p>
            <a:pPr algn="just"/>
            <a:r>
              <a:rPr lang="ru-RU" sz="2000">
                <a:latin typeface="Times New Roman" pitchFamily="18" charset="0"/>
                <a:cs typeface="Times New Roman" pitchFamily="18" charset="0"/>
              </a:rPr>
              <a:t>• 6-й місяць: хапати предмети може тільки з неушкодженої сторони, дію двома руками неможливо, асиметричне повзання на животі, повзання на 4 кінцівках не вдається. Часто діти пересуваються на сідницях, що викликає сколіоз.</a:t>
            </a:r>
          </a:p>
          <a:p>
            <a:pPr algn="just"/>
            <a:r>
              <a:rPr lang="ru-RU" sz="2000">
                <a:latin typeface="Times New Roman" pitchFamily="18" charset="0"/>
                <a:cs typeface="Times New Roman" pitchFamily="18" charset="0"/>
              </a:rPr>
              <a:t>• При порушенні підвищується тонус, швидкі рухи утруднені і неможливі.</a:t>
            </a:r>
          </a:p>
        </p:txBody>
      </p:sp>
      <p:sp>
        <p:nvSpPr>
          <p:cNvPr id="25603" name="Прямоугольник 4"/>
          <p:cNvSpPr>
            <a:spLocks noChangeArrowheads="1"/>
          </p:cNvSpPr>
          <p:nvPr/>
        </p:nvSpPr>
        <p:spPr bwMode="auto">
          <a:xfrm>
            <a:off x="4352925" y="3513138"/>
            <a:ext cx="2930525" cy="396875"/>
          </a:xfrm>
          <a:prstGeom prst="rect">
            <a:avLst/>
          </a:prstGeom>
          <a:noFill/>
          <a:ln w="9525">
            <a:noFill/>
            <a:miter lim="800000"/>
            <a:headEnd/>
            <a:tailEnd/>
          </a:ln>
        </p:spPr>
        <p:txBody>
          <a:bodyPr wrap="none">
            <a:spAutoFit/>
          </a:bodyPr>
          <a:lstStyle/>
          <a:p>
            <a:pPr algn="ctr"/>
            <a:r>
              <a:rPr lang="ru-RU" sz="2000" b="1">
                <a:effectLst>
                  <a:outerShdw blurRad="38100" dist="38100" dir="2700000" algn="tl">
                    <a:srgbClr val="000000"/>
                  </a:outerShdw>
                </a:effectLst>
                <a:latin typeface="Times New Roman" pitchFamily="18" charset="0"/>
                <a:cs typeface="Times New Roman" pitchFamily="18" charset="0"/>
              </a:rPr>
              <a:t>Спастичний тетрапарез</a:t>
            </a:r>
          </a:p>
        </p:txBody>
      </p:sp>
      <p:sp>
        <p:nvSpPr>
          <p:cNvPr id="25604" name="Прямоугольник 6"/>
          <p:cNvSpPr>
            <a:spLocks noChangeArrowheads="1"/>
          </p:cNvSpPr>
          <p:nvPr/>
        </p:nvSpPr>
        <p:spPr bwMode="auto">
          <a:xfrm>
            <a:off x="652463" y="3965575"/>
            <a:ext cx="10701337" cy="22256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При спастичний тетрапарез рухові порушення виражені і в руках, і в ногах дитини, тобто залучено</a:t>
            </a:r>
          </a:p>
          <a:p>
            <a:pPr algn="just"/>
            <a:r>
              <a:rPr lang="ru-RU" sz="2000">
                <a:latin typeface="Times New Roman" pitchFamily="18" charset="0"/>
                <a:cs typeface="Times New Roman" pitchFamily="18" charset="0"/>
              </a:rPr>
              <a:t>все тіло, при цьому порушується контроль за положенням голови і тулуба. У дітей руху всіх чотирьох кінцівок нескоординовані і виконуються з великими труднощами. Придбані рухові навички поєднуються з патологічними руховими стереотипами. Діти не можуть здійснювати цілеспрямовані руху, підлаштовуватися під зміни положення тіла. Їм важко утримувати рівновагу. часто розвиваються деформації та контрактури.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idx="4294967295"/>
          </p:nvPr>
        </p:nvSpPr>
        <p:spPr>
          <a:xfrm>
            <a:off x="838200" y="261938"/>
            <a:ext cx="10515600" cy="468312"/>
          </a:xfrm>
        </p:spPr>
        <p:txBody>
          <a:bodyPr anchor="t" anchorCtr="0"/>
          <a:lstStyle/>
          <a:p>
            <a:r>
              <a:rPr lang="ru-RU" sz="2000" b="1">
                <a:latin typeface="Times New Roman" pitchFamily="18" charset="0"/>
                <a:cs typeface="Times New Roman" pitchFamily="18" charset="0"/>
              </a:rPr>
              <a:t>На що звернути увагу в ранньому дитинстві:</a:t>
            </a:r>
          </a:p>
        </p:txBody>
      </p:sp>
      <p:sp>
        <p:nvSpPr>
          <p:cNvPr id="4" name="Прямоугольник 3"/>
          <p:cNvSpPr/>
          <p:nvPr/>
        </p:nvSpPr>
        <p:spPr>
          <a:xfrm>
            <a:off x="838200" y="879475"/>
            <a:ext cx="10515600" cy="2225675"/>
          </a:xfrm>
          <a:prstGeom prst="rect">
            <a:avLst/>
          </a:prstGeom>
        </p:spPr>
        <p:txBody>
          <a:bodyPr>
            <a:spAutoFit/>
          </a:bodyPr>
          <a:lstStyle/>
          <a:p>
            <a:pPr marL="285750" indent="-285750" algn="just">
              <a:buFont typeface="Arial" charset="0"/>
              <a:buChar char="•"/>
            </a:pPr>
            <a:r>
              <a:rPr lang="ru-RU" sz="2000">
                <a:latin typeface="Times New Roman" pitchFamily="18" charset="0"/>
                <a:cs typeface="Times New Roman" pitchFamily="18" charset="0"/>
              </a:rPr>
              <a:t>У новонародженого: відсутні смоктальний і ковтальний рефлекси,</a:t>
            </a:r>
          </a:p>
          <a:p>
            <a:pPr marL="285750" indent="-285750" algn="just">
              <a:buFontTx/>
              <a:buChar char="•"/>
            </a:pPr>
            <a:r>
              <a:rPr lang="ru-RU" sz="2000">
                <a:latin typeface="Times New Roman" pitchFamily="18" charset="0"/>
                <a:cs typeface="Times New Roman" pitchFamily="18" charset="0"/>
              </a:rPr>
              <a:t>спостерігається підвищений тонус м'язів;</a:t>
            </a:r>
          </a:p>
          <a:p>
            <a:pPr marL="285750" indent="-285750" algn="just">
              <a:buFontTx/>
              <a:buChar char="•"/>
            </a:pPr>
            <a:r>
              <a:rPr lang="ru-RU" sz="2000">
                <a:latin typeface="Times New Roman" pitchFamily="18" charset="0"/>
                <a:cs typeface="Times New Roman" pitchFamily="18" charset="0"/>
              </a:rPr>
              <a:t>3-й місяць: не піднімає голову, руки притиснуті до тіла;</a:t>
            </a:r>
          </a:p>
          <a:p>
            <a:pPr marL="285750" indent="-285750" algn="just">
              <a:buFontTx/>
              <a:buChar char="•"/>
            </a:pPr>
            <a:r>
              <a:rPr lang="ru-RU" sz="2000">
                <a:latin typeface="Times New Roman" pitchFamily="18" charset="0"/>
                <a:cs typeface="Times New Roman" pitchFamily="18" charset="0"/>
              </a:rPr>
              <a:t>4-й місяць: в положенні лежачи на животі не спирається на лікоть, довго присутній хапальний рефлекс, долоню стиснута, мало рухів, лікті відведені назад, простежування очима дію рук утруднено. Голова відведена назад, слабка міміка, часто рот відкритий, підвищена слинотеча, порушено жування. </a:t>
            </a:r>
          </a:p>
        </p:txBody>
      </p:sp>
      <p:pic>
        <p:nvPicPr>
          <p:cNvPr id="26627" name="Рисунок 4"/>
          <p:cNvPicPr>
            <a:picLocks noChangeAspect="1"/>
          </p:cNvPicPr>
          <p:nvPr/>
        </p:nvPicPr>
        <p:blipFill>
          <a:blip r:embed="rId2"/>
          <a:srcRect/>
          <a:stretch>
            <a:fillRect/>
          </a:stretch>
        </p:blipFill>
        <p:spPr bwMode="auto">
          <a:xfrm>
            <a:off x="6891338" y="3736975"/>
            <a:ext cx="4791075" cy="2835275"/>
          </a:xfrm>
          <a:prstGeom prst="rect">
            <a:avLst/>
          </a:prstGeom>
          <a:noFill/>
          <a:ln w="9525">
            <a:noFill/>
            <a:miter lim="800000"/>
            <a:headEnd/>
            <a:tailEnd/>
          </a:ln>
        </p:spPr>
      </p:pic>
      <p:sp>
        <p:nvSpPr>
          <p:cNvPr id="26631" name="AutoShape 7" descr="Парез — Википедия"/>
          <p:cNvSpPr>
            <a:spLocks noChangeAspect="1" noChangeArrowheads="1"/>
          </p:cNvSpPr>
          <p:nvPr/>
        </p:nvSpPr>
        <p:spPr bwMode="auto">
          <a:xfrm>
            <a:off x="5943600" y="3276600"/>
            <a:ext cx="304800" cy="304800"/>
          </a:xfrm>
          <a:prstGeom prst="rect">
            <a:avLst/>
          </a:prstGeom>
          <a:noFill/>
        </p:spPr>
        <p:txBody>
          <a:bodyPr/>
          <a:lstStyle/>
          <a:p>
            <a:endParaRPr lang="ru-RU"/>
          </a:p>
        </p:txBody>
      </p:sp>
      <p:sp>
        <p:nvSpPr>
          <p:cNvPr id="26633" name="AutoShape 9" descr="Парез — Википедия"/>
          <p:cNvSpPr>
            <a:spLocks noChangeAspect="1" noChangeArrowheads="1"/>
          </p:cNvSpPr>
          <p:nvPr/>
        </p:nvSpPr>
        <p:spPr bwMode="auto">
          <a:xfrm>
            <a:off x="155575" y="46038"/>
            <a:ext cx="304800" cy="304800"/>
          </a:xfrm>
          <a:prstGeom prst="rect">
            <a:avLst/>
          </a:prstGeom>
          <a:noFill/>
        </p:spPr>
        <p:txBody>
          <a:bodyPr/>
          <a:lstStyle/>
          <a:p>
            <a:endParaRPr lang="ru-RU"/>
          </a:p>
        </p:txBody>
      </p:sp>
      <p:sp>
        <p:nvSpPr>
          <p:cNvPr id="26635" name="AutoShape 11" descr="Парез — Википедия"/>
          <p:cNvSpPr>
            <a:spLocks noChangeAspect="1" noChangeArrowheads="1"/>
          </p:cNvSpPr>
          <p:nvPr/>
        </p:nvSpPr>
        <p:spPr bwMode="auto">
          <a:xfrm>
            <a:off x="5943600" y="3276600"/>
            <a:ext cx="304800" cy="304800"/>
          </a:xfrm>
          <a:prstGeom prst="rect">
            <a:avLst/>
          </a:prstGeom>
          <a:noFill/>
        </p:spPr>
        <p:txBody>
          <a:bodyPr/>
          <a:lstStyle/>
          <a:p>
            <a:endParaRPr lang="ru-RU"/>
          </a:p>
        </p:txBody>
      </p:sp>
      <p:pic>
        <p:nvPicPr>
          <p:cNvPr id="26637" name="Picture 13" descr="Гемипарез - НЦЗД"/>
          <p:cNvPicPr>
            <a:picLocks noChangeAspect="1" noChangeArrowheads="1"/>
          </p:cNvPicPr>
          <p:nvPr/>
        </p:nvPicPr>
        <p:blipFill>
          <a:blip r:embed="rId3"/>
          <a:srcRect/>
          <a:stretch>
            <a:fillRect/>
          </a:stretch>
        </p:blipFill>
        <p:spPr bwMode="auto">
          <a:xfrm>
            <a:off x="1195388" y="3729038"/>
            <a:ext cx="1514475" cy="28289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idx="4294967295"/>
          </p:nvPr>
        </p:nvSpPr>
        <p:spPr>
          <a:xfrm>
            <a:off x="3351213" y="26988"/>
            <a:ext cx="6034087" cy="661987"/>
          </a:xfrm>
        </p:spPr>
        <p:txBody>
          <a:bodyPr anchor="t" anchorCtr="0"/>
          <a:lstStyle/>
          <a:p>
            <a:r>
              <a:rPr lang="ru-RU" sz="2000" b="1">
                <a:latin typeface="Times New Roman" pitchFamily="18" charset="0"/>
                <a:cs typeface="Times New Roman" pitchFamily="18" charset="0"/>
              </a:rPr>
              <a:t>Спастична диплегія</a:t>
            </a:r>
          </a:p>
        </p:txBody>
      </p:sp>
      <p:sp>
        <p:nvSpPr>
          <p:cNvPr id="27650" name="Прямоугольник 3"/>
          <p:cNvSpPr>
            <a:spLocks noChangeArrowheads="1"/>
          </p:cNvSpPr>
          <p:nvPr/>
        </p:nvSpPr>
        <p:spPr bwMode="auto">
          <a:xfrm>
            <a:off x="0" y="703263"/>
            <a:ext cx="11234738" cy="13112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При спастичної диплегии велика частина рухових порушень присутній в нижній частині тіла і ногах, часто</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це поєднується з порушеннями тонкої моторики. Діти вільно освоюють вертикальні пози і навіть ходять, але використовують при цьому патологічні зразки рухів і поз. Спостерігається асиметрія в позах і рухах, що згодом призводить до контрактура і деформацій.</a:t>
            </a:r>
          </a:p>
        </p:txBody>
      </p:sp>
      <p:sp>
        <p:nvSpPr>
          <p:cNvPr id="27651" name="Прямоугольник 5"/>
          <p:cNvSpPr>
            <a:spLocks noChangeArrowheads="1"/>
          </p:cNvSpPr>
          <p:nvPr/>
        </p:nvSpPr>
        <p:spPr bwMode="auto">
          <a:xfrm>
            <a:off x="3351213" y="2220913"/>
            <a:ext cx="5507037" cy="396875"/>
          </a:xfrm>
          <a:prstGeom prst="rect">
            <a:avLst/>
          </a:prstGeom>
          <a:noFill/>
          <a:ln w="9525">
            <a:noFill/>
            <a:miter lim="800000"/>
            <a:headEnd/>
            <a:tailEnd/>
          </a:ln>
        </p:spPr>
        <p:txBody>
          <a:bodyPr wrap="none">
            <a:spAutoFit/>
          </a:bodyPr>
          <a:lstStyle/>
          <a:p>
            <a:pPr algn="ctr"/>
            <a:r>
              <a:rPr lang="ru-RU" sz="2000" b="1">
                <a:effectLst>
                  <a:outerShdw blurRad="38100" dist="38100" dir="2700000" algn="tl">
                    <a:srgbClr val="000000"/>
                  </a:outerShdw>
                </a:effectLst>
                <a:latin typeface="Times New Roman" pitchFamily="18" charset="0"/>
                <a:cs typeface="Times New Roman" pitchFamily="18" charset="0"/>
              </a:rPr>
              <a:t>На що звернути увагу в ранньому дитинстві</a:t>
            </a:r>
            <a:r>
              <a:rPr lang="en-US" sz="2000" b="1">
                <a:effectLst>
                  <a:outerShdw blurRad="38100" dist="38100" dir="2700000" algn="tl">
                    <a:srgbClr val="000000"/>
                  </a:outerShdw>
                </a:effectLst>
                <a:latin typeface="Times New Roman" pitchFamily="18" charset="0"/>
                <a:cs typeface="Times New Roman" pitchFamily="18" charset="0"/>
              </a:rPr>
              <a:t> : </a:t>
            </a:r>
            <a:endParaRPr lang="ru-RU" sz="2000" b="1">
              <a:effectLst>
                <a:outerShdw blurRad="38100" dist="38100" dir="2700000" algn="tl">
                  <a:srgbClr val="000000"/>
                </a:outerShdw>
              </a:effectLst>
              <a:latin typeface="Times New Roman" pitchFamily="18" charset="0"/>
              <a:cs typeface="Times New Roman" pitchFamily="18" charset="0"/>
            </a:endParaRPr>
          </a:p>
        </p:txBody>
      </p:sp>
      <p:sp>
        <p:nvSpPr>
          <p:cNvPr id="27652" name="Прямоугольник 6"/>
          <p:cNvSpPr>
            <a:spLocks noChangeArrowheads="1"/>
          </p:cNvSpPr>
          <p:nvPr/>
        </p:nvSpPr>
        <p:spPr bwMode="auto">
          <a:xfrm>
            <a:off x="601663" y="2624138"/>
            <a:ext cx="11234737" cy="701675"/>
          </a:xfrm>
          <a:prstGeom prst="rect">
            <a:avLst/>
          </a:prstGeom>
          <a:noFill/>
          <a:ln w="9525">
            <a:noFill/>
            <a:miter lim="800000"/>
            <a:headEnd/>
            <a:tailEnd/>
          </a:ln>
        </p:spPr>
        <p:txBody>
          <a:bodyPr>
            <a:spAutoFit/>
          </a:bodyPr>
          <a:lstStyle/>
          <a:p>
            <a:pPr marL="342900" indent="-342900">
              <a:buFont typeface="Arial" charset="0"/>
              <a:buChar char="•"/>
            </a:pPr>
            <a:r>
              <a:rPr lang="ru-RU" sz="2000">
                <a:latin typeface="Times New Roman" pitchFamily="18" charset="0"/>
                <a:cs typeface="Times New Roman" pitchFamily="18" charset="0"/>
              </a:rPr>
              <a:t>6 місяців: перевертається «одним блоком», повзає на животі при допомоги ліктів, ноги при цьому витягнуті, в подальшому - пересування стрибками, довге сидіння неможливо.</a:t>
            </a:r>
          </a:p>
        </p:txBody>
      </p:sp>
      <p:pic>
        <p:nvPicPr>
          <p:cNvPr id="27654" name="Рисунок 9"/>
          <p:cNvPicPr>
            <a:picLocks noChangeAspect="1"/>
          </p:cNvPicPr>
          <p:nvPr/>
        </p:nvPicPr>
        <p:blipFill>
          <a:blip r:embed="rId2"/>
          <a:srcRect/>
          <a:stretch>
            <a:fillRect/>
          </a:stretch>
        </p:blipFill>
        <p:spPr bwMode="auto">
          <a:xfrm>
            <a:off x="2376488" y="3727450"/>
            <a:ext cx="7116762" cy="28225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a:xfrm>
            <a:off x="250825" y="88900"/>
            <a:ext cx="11814175" cy="466725"/>
          </a:xfrm>
        </p:spPr>
        <p:txBody>
          <a:bodyPr anchor="t" anchorCtr="0"/>
          <a:lstStyle/>
          <a:p>
            <a:r>
              <a:rPr lang="ru-RU" sz="2000" b="1">
                <a:latin typeface="Times New Roman" pitchFamily="18" charset="0"/>
                <a:cs typeface="Times New Roman" pitchFamily="18" charset="0"/>
              </a:rPr>
              <a:t>Атаксія</a:t>
            </a:r>
          </a:p>
        </p:txBody>
      </p:sp>
      <p:sp>
        <p:nvSpPr>
          <p:cNvPr id="29698" name="Прямоугольник 3"/>
          <p:cNvSpPr>
            <a:spLocks noChangeArrowheads="1"/>
          </p:cNvSpPr>
          <p:nvPr/>
        </p:nvSpPr>
        <p:spPr bwMode="auto">
          <a:xfrm>
            <a:off x="803275" y="844550"/>
            <a:ext cx="10515600" cy="22256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Діти, які страждають атаксией, не можуть правильно оцінити силу, ритм, обсяг і спрямування своїх рухів, необхідних для виконання конкретного цілеспрямованого руху. Вони рухаються невпевнено,</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повільно, м'язовий тонус знижений. Це призводить до того, що діти погано утримують рівновагу у вертикальному положенні. Для них характерна</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погойдується хода з широко розставленими ногами. Через постійний страх падіння вони зменшують свою рухливість.</a:t>
            </a:r>
          </a:p>
          <a:p>
            <a:pPr algn="just"/>
            <a:endParaRPr lang="ru-RU" sz="2000">
              <a:latin typeface="Times New Roman" pitchFamily="18" charset="0"/>
              <a:cs typeface="Times New Roman" pitchFamily="18" charset="0"/>
            </a:endParaRPr>
          </a:p>
        </p:txBody>
      </p:sp>
      <p:sp>
        <p:nvSpPr>
          <p:cNvPr id="29699" name="Прямоугольник 6"/>
          <p:cNvSpPr>
            <a:spLocks noChangeArrowheads="1"/>
          </p:cNvSpPr>
          <p:nvPr/>
        </p:nvSpPr>
        <p:spPr bwMode="auto">
          <a:xfrm>
            <a:off x="0" y="2871788"/>
            <a:ext cx="10515600" cy="1738312"/>
          </a:xfrm>
          <a:prstGeom prst="rect">
            <a:avLst/>
          </a:prstGeom>
          <a:noFill/>
          <a:ln w="9525">
            <a:noFill/>
            <a:miter lim="800000"/>
            <a:headEnd/>
            <a:tailEnd/>
          </a:ln>
        </p:spPr>
        <p:txBody>
          <a:bodyPr>
            <a:spAutoFit/>
          </a:bodyPr>
          <a:lstStyle/>
          <a:p>
            <a:pPr algn="ctr"/>
            <a:r>
              <a:rPr lang="ru-RU" sz="2000">
                <a:latin typeface="Times New Roman" pitchFamily="18" charset="0"/>
                <a:cs typeface="Times New Roman" pitchFamily="18" charset="0"/>
              </a:rPr>
              <a:t>                                               </a:t>
            </a:r>
            <a:r>
              <a:rPr lang="ru-RU" sz="2000" b="1">
                <a:effectLst>
                  <a:outerShdw blurRad="38100" dist="38100" dir="2700000" algn="tl">
                    <a:srgbClr val="000000"/>
                  </a:outerShdw>
                </a:effectLst>
                <a:latin typeface="Times New Roman" pitchFamily="18" charset="0"/>
                <a:cs typeface="Times New Roman" pitchFamily="18" charset="0"/>
              </a:rPr>
              <a:t>На що звернути увагу в ранньому дитинстві:</a:t>
            </a:r>
            <a:endParaRPr lang="en-US" sz="2000" b="1">
              <a:effectLst>
                <a:outerShdw blurRad="38100" dist="38100" dir="2700000" algn="tl">
                  <a:srgbClr val="000000"/>
                </a:outerShdw>
              </a:effectLst>
              <a:latin typeface="Times New Roman" pitchFamily="18" charset="0"/>
              <a:cs typeface="Times New Roman" pitchFamily="18" charset="0"/>
            </a:endParaRPr>
          </a:p>
          <a:p>
            <a:endParaRPr lang="ru-RU" sz="2800" b="1">
              <a:latin typeface="Times New Roman" pitchFamily="18" charset="0"/>
              <a:cs typeface="Times New Roman" pitchFamily="18" charset="0"/>
            </a:endParaRPr>
          </a:p>
          <a:p>
            <a:pPr>
              <a:buFontTx/>
              <a:buChar char="•"/>
            </a:pPr>
            <a:r>
              <a:rPr lang="en-US" sz="2000">
                <a:latin typeface="Times New Roman" pitchFamily="18" charset="0"/>
                <a:cs typeface="Times New Roman" pitchFamily="18" charset="0"/>
              </a:rPr>
              <a:t> </a:t>
            </a:r>
            <a:r>
              <a:rPr lang="uk-UA" sz="2000">
                <a:latin typeface="Times New Roman" pitchFamily="18" charset="0"/>
                <a:cs typeface="Times New Roman" pitchFamily="18" charset="0"/>
              </a:rPr>
              <a:t>Н</a:t>
            </a:r>
            <a:r>
              <a:rPr lang="ru-RU" sz="2000">
                <a:latin typeface="Times New Roman" pitchFamily="18" charset="0"/>
                <a:cs typeface="Times New Roman" pitchFamily="18" charset="0"/>
              </a:rPr>
              <a:t>овонароджені: низький м'язовий тонус;</a:t>
            </a:r>
          </a:p>
          <a:p>
            <a:pPr>
              <a:buFontTx/>
              <a:buChar char="•"/>
            </a:pPr>
            <a:r>
              <a:rPr lang="ru-RU" sz="2000">
                <a:latin typeface="Times New Roman" pitchFamily="18" charset="0"/>
                <a:cs typeface="Times New Roman" pitchFamily="18" charset="0"/>
              </a:rPr>
              <a:t> 2-й-3-й місяці: не робить самостійних рухів;</a:t>
            </a:r>
          </a:p>
          <a:p>
            <a:pPr>
              <a:buFontTx/>
              <a:buChar char="•"/>
            </a:pPr>
            <a:r>
              <a:rPr lang="ru-RU" sz="2000">
                <a:latin typeface="Times New Roman" pitchFamily="18" charset="0"/>
                <a:cs typeface="Times New Roman" pitchFamily="18" charset="0"/>
              </a:rPr>
              <a:t> 18 місяців - повзає, в 3-7 років можлива самостійна ходьба.</a:t>
            </a:r>
          </a:p>
        </p:txBody>
      </p:sp>
      <p:pic>
        <p:nvPicPr>
          <p:cNvPr id="29703" name="Picture 7" descr="Атаксия: нарушение координации движений"/>
          <p:cNvPicPr>
            <a:picLocks noChangeAspect="1" noChangeArrowheads="1"/>
          </p:cNvPicPr>
          <p:nvPr/>
        </p:nvPicPr>
        <p:blipFill>
          <a:blip r:embed="rId2"/>
          <a:srcRect/>
          <a:stretch>
            <a:fillRect/>
          </a:stretch>
        </p:blipFill>
        <p:spPr bwMode="auto">
          <a:xfrm>
            <a:off x="2952750" y="4714875"/>
            <a:ext cx="6096000" cy="1943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a:xfrm>
            <a:off x="609600" y="277813"/>
            <a:ext cx="10972800" cy="492125"/>
          </a:xfrm>
        </p:spPr>
        <p:txBody>
          <a:bodyPr anchor="t" anchorCtr="0"/>
          <a:lstStyle/>
          <a:p>
            <a:r>
              <a:rPr lang="ru-RU" sz="2000" b="1">
                <a:latin typeface="Times New Roman" pitchFamily="18" charset="0"/>
                <a:cs typeface="Times New Roman" pitchFamily="18" charset="0"/>
              </a:rPr>
              <a:t>Атетоз (гіперкінези)</a:t>
            </a:r>
          </a:p>
        </p:txBody>
      </p:sp>
      <p:sp>
        <p:nvSpPr>
          <p:cNvPr id="30722" name="Прямоугольник 3"/>
          <p:cNvSpPr>
            <a:spLocks noChangeArrowheads="1"/>
          </p:cNvSpPr>
          <p:nvPr/>
        </p:nvSpPr>
        <p:spPr bwMode="auto">
          <a:xfrm>
            <a:off x="623888" y="768350"/>
            <a:ext cx="10739437" cy="585946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У дитини з атетозом часто відзначається виражене «рухове занепокоєння» (надлишкова, неконтрольована рухова активність). Це викликається швидкими непередбачуваними коливаннями м'язового тонусу. При цьому руху неконтрольовані, розмашисті, химерні. Такі діти не можуть зберігати положення тіла, особливо важко підтримувати пози, в яких потрібно долати силу тяжіння. Тим самим для них немає</a:t>
            </a:r>
            <a:r>
              <a:rPr lang="en-US">
                <a:latin typeface="Times New Roman" pitchFamily="18" charset="0"/>
                <a:cs typeface="Times New Roman" pitchFamily="18" charset="0"/>
              </a:rPr>
              <a:t> </a:t>
            </a:r>
            <a:r>
              <a:rPr lang="ru-RU">
                <a:latin typeface="Times New Roman" pitchFamily="18" charset="0"/>
                <a:cs typeface="Times New Roman" pitchFamily="18" charset="0"/>
              </a:rPr>
              <a:t>жодного безпечного положення тіла, якщо хоч якась його частина знаходиться в русі. Вони не можуть здійснювати повільні, точні, дозовані руху. Часто виникають проблеми з диханням - у них немає правильного ритм дихання, а це в свою чергу порушує плавність мови. Коливання тонусу призводять до порушення міміки, дитина починає гримасувати і видає неконтрольовані звуки. стійкі патологічні</a:t>
            </a:r>
            <a:r>
              <a:rPr lang="en-US">
                <a:latin typeface="Times New Roman" pitchFamily="18" charset="0"/>
                <a:cs typeface="Times New Roman" pitchFamily="18" charset="0"/>
              </a:rPr>
              <a:t> </a:t>
            </a:r>
            <a:r>
              <a:rPr lang="ru-RU">
                <a:latin typeface="Times New Roman" pitchFamily="18" charset="0"/>
                <a:cs typeface="Times New Roman" pitchFamily="18" charset="0"/>
              </a:rPr>
              <a:t>рефлекси ускладнюють симетричне випрямлення тіла і утримання голови по середній лінії.</a:t>
            </a:r>
          </a:p>
          <a:p>
            <a:pPr algn="ctr"/>
            <a:endParaRPr lang="uk-UA">
              <a:latin typeface="Times New Roman" pitchFamily="18" charset="0"/>
              <a:cs typeface="Times New Roman" pitchFamily="18" charset="0"/>
            </a:endParaRPr>
          </a:p>
          <a:p>
            <a:pPr algn="ctr"/>
            <a:r>
              <a:rPr lang="ru-RU" b="1">
                <a:latin typeface="Times New Roman" pitchFamily="18" charset="0"/>
              </a:rPr>
              <a:t>На що звернути увагу в ранньому дитинстві:</a:t>
            </a:r>
          </a:p>
          <a:p>
            <a:endParaRPr lang="uk-UA" b="1">
              <a:latin typeface="Times New Roman" pitchFamily="18" charset="0"/>
            </a:endParaRPr>
          </a:p>
          <a:p>
            <a:pPr>
              <a:buFontTx/>
              <a:buChar char="•"/>
            </a:pPr>
            <a:r>
              <a:rPr lang="ru-RU">
                <a:latin typeface="Times New Roman" pitchFamily="18" charset="0"/>
              </a:rPr>
              <a:t> Новонароджені: вкрай полохливі, спостерігаються труднощі з годуванням, часта блювота, </a:t>
            </a:r>
          </a:p>
          <a:p>
            <a:r>
              <a:rPr lang="ru-RU">
                <a:latin typeface="Times New Roman" pitchFamily="18" charset="0"/>
              </a:rPr>
              <a:t>знижений м'язовий тонус;</a:t>
            </a:r>
          </a:p>
          <a:p>
            <a:endParaRPr lang="ru-RU">
              <a:latin typeface="Times New Roman" pitchFamily="18" charset="0"/>
            </a:endParaRPr>
          </a:p>
          <a:p>
            <a:pPr>
              <a:buFontTx/>
              <a:buChar char="•"/>
            </a:pPr>
            <a:r>
              <a:rPr lang="ru-RU">
                <a:latin typeface="Times New Roman" pitchFamily="18" charset="0"/>
              </a:rPr>
              <a:t> 4-6 місяців - перший прояв гіперкінезів в м'язах мови;</a:t>
            </a:r>
          </a:p>
          <a:p>
            <a:endParaRPr lang="ru-RU">
              <a:latin typeface="Times New Roman" pitchFamily="18" charset="0"/>
            </a:endParaRPr>
          </a:p>
          <a:p>
            <a:pPr>
              <a:buFontTx/>
              <a:buChar char="•"/>
            </a:pPr>
            <a:r>
              <a:rPr lang="ru-RU">
                <a:latin typeface="Times New Roman" pitchFamily="18" charset="0"/>
              </a:rPr>
              <a:t> 2-4 роки - починають утримувати голову, сідати, до 4-7 років – можливо</a:t>
            </a:r>
          </a:p>
          <a:p>
            <a:endParaRPr lang="ru-RU">
              <a:latin typeface="Times New Roman" pitchFamily="18" charset="0"/>
            </a:endParaRPr>
          </a:p>
          <a:p>
            <a:pPr>
              <a:buFontTx/>
              <a:buChar char="•"/>
            </a:pPr>
            <a:r>
              <a:rPr lang="ru-RU">
                <a:latin typeface="Times New Roman" pitchFamily="18" charset="0"/>
              </a:rPr>
              <a:t> самостійне пересування.</a:t>
            </a:r>
          </a:p>
          <a:p>
            <a:endParaRPr lang="ru-RU" b="1">
              <a:latin typeface="Times New Roman" pitchFamily="18" charset="0"/>
            </a:endParaRPr>
          </a:p>
        </p:txBody>
      </p:sp>
      <p:sp>
        <p:nvSpPr>
          <p:cNvPr id="30723" name="Прямоугольник 4"/>
          <p:cNvSpPr>
            <a:spLocks noChangeArrowheads="1"/>
          </p:cNvSpPr>
          <p:nvPr/>
        </p:nvSpPr>
        <p:spPr bwMode="auto">
          <a:xfrm>
            <a:off x="652463" y="4329113"/>
            <a:ext cx="10739437" cy="396875"/>
          </a:xfrm>
          <a:prstGeom prst="rect">
            <a:avLst/>
          </a:prstGeom>
          <a:noFill/>
          <a:ln w="9525">
            <a:noFill/>
            <a:miter lim="800000"/>
            <a:headEnd/>
            <a:tailEnd/>
          </a:ln>
        </p:spPr>
        <p:txBody>
          <a:bodyPr>
            <a:spAutoFit/>
          </a:bodyPr>
          <a:lstStyle/>
          <a:p>
            <a:endParaRPr lang="ru-RU" sz="2000">
              <a:latin typeface="Times New Roman" pitchFamily="18" charset="0"/>
              <a:cs typeface="Times New Roman" pitchFamily="18" charset="0"/>
            </a:endParaRPr>
          </a:p>
        </p:txBody>
      </p:sp>
      <p:pic>
        <p:nvPicPr>
          <p:cNvPr id="30727" name="Picture 7" descr="Атетоз - причины, симптомы, диагностика и лечение"/>
          <p:cNvPicPr>
            <a:picLocks noChangeAspect="1" noChangeArrowheads="1"/>
          </p:cNvPicPr>
          <p:nvPr/>
        </p:nvPicPr>
        <p:blipFill>
          <a:blip r:embed="rId2"/>
          <a:srcRect/>
          <a:stretch>
            <a:fillRect/>
          </a:stretch>
        </p:blipFill>
        <p:spPr bwMode="auto">
          <a:xfrm>
            <a:off x="9353550" y="4791075"/>
            <a:ext cx="2533650" cy="1933575"/>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
        <a:ea typeface=""/>
        <a:cs typeface=""/>
      </a:majorFont>
      <a:minorFont>
        <a:latin typeface=""/>
        <a:ea typeface=""/>
        <a:cs typeface=""/>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327</TotalTime>
  <Words>4573</Words>
  <Application>Microsoft Office PowerPoint</Application>
  <PresentationFormat>Широкоэкранный</PresentationFormat>
  <Paragraphs>319</Paragraphs>
  <Slides>48</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48</vt:i4>
      </vt:variant>
    </vt:vector>
  </HeadingPairs>
  <TitlesOfParts>
    <vt:vector size="57" baseType="lpstr">
      <vt:lpstr>Arial</vt:lpstr>
      <vt:lpstr>Calibri</vt:lpstr>
      <vt:lpstr>Century Gothic</vt:lpstr>
      <vt:lpstr>Times New Roman</vt:lpstr>
      <vt:lpstr>Verdana</vt:lpstr>
      <vt:lpstr>Wingdings</vt:lpstr>
      <vt:lpstr>Wingdings 3</vt:lpstr>
      <vt:lpstr>Глобус</vt:lpstr>
      <vt:lpstr>Ион</vt:lpstr>
      <vt:lpstr>ДЕРЖАВНИЙ ВИЩІЙ НАВЧАЛЬНИЙ ЗАКЛАД “ ЗАПОРІЗЬКИЙ НАЦІОНАЛЬНИЙ УНІВЕРСІТЕТ “ МІНІСТЕРСТВО ОСВІТИ І НАУКИ УКРАЇНИ </vt:lpstr>
      <vt:lpstr>Що важливо знати про дитячий церебральний параліч</vt:lpstr>
      <vt:lpstr>Спастичні форми</vt:lpstr>
      <vt:lpstr>Спастичний геміпарез</vt:lpstr>
      <vt:lpstr>На що звернути увагу в ранньому дитинстві:</vt:lpstr>
      <vt:lpstr>На що звернути увагу в ранньому дитинстві:</vt:lpstr>
      <vt:lpstr>Спастична диплегія</vt:lpstr>
      <vt:lpstr>Атаксія</vt:lpstr>
      <vt:lpstr>Атетоз (гіперкінези)</vt:lpstr>
      <vt:lpstr>Висновок</vt:lpstr>
      <vt:lpstr>Презентация PowerPoint</vt:lpstr>
      <vt:lpstr>Презентация PowerPoint</vt:lpstr>
      <vt:lpstr>Презентация PowerPoint</vt:lpstr>
      <vt:lpstr>Презентация PowerPoint</vt:lpstr>
      <vt:lpstr>Здорова дитина вільно сидить до 8-10 місяців життя. Пряма постава в положенні сидячи є передумовою для багатьох функцій, особливо для вільних цілеспрямованих дій. Багато дітей з порушеннями функцій опорно-рухового апарату не завжди до цього віку можуть самостійно сидіти. Іноді не залишається нічого іншого, як підтримувати пряму поставу, використовуючи стілець або спеціальне крісло. </vt:lpstr>
      <vt:lpstr>Вибір спеціального стільчика для дитини, що має порушення опорно-рухового апарату, супроводжується певними труднощами: матеріали, розмір, особливості конструкції, функціональність, безпеку, зручність, естетика - це параметри, які враховуються в першу чергу.Тільки шляхом уважного спостереження та аналізу можна правильно підібрати дитячий стілець. </vt:lpstr>
      <vt:lpstr>Багато дітей, спираючись на руки, можуть самостійно сидіти під час перегляду телепередач або читання, але у них недостатньо розвинене рівновагу для діяльності, що вимагає використання обох рук, наприклад, їжі або одягання. Для самостійного одягання або роздягання найбільш підходять низький трикутний табурет, лава, поставлена ​​в кутку або низький стілець з підлокітниками. Такі моделі забезпечують дитині велику площу для самостійної підтримки, а також діти відчують себе впевненіше, маючи гарну опору для ніг. </vt:lpstr>
      <vt:lpstr> Основні вимоги до дитячого стільця:  • стілець повинен давати можливість дитині добре і вільно управляти головою і тулубом, утримувати і зберігати рівновагу; дозволяти вільно рухати ногами і плечима, завдяки чому він зможе витягати руки вперед і займатися; • дитина повинна сидіти так, щоб нижня частина хребта стикалася зі спинкою стільця; • ноги повинні бути зігнуті в тазостегнових і колінних суглобах (приблизно на 90 градусів); • ступні повинні стояти рівно на підлозі або підніжці; • положення напівлежачи - це не посадка, до такій позі можна вдаватися тільки як до тимчасового засобу і тільки на короткий час; </vt:lpstr>
      <vt:lpstr>• Cтілець повинен сприяти придушенню патологічних рухових зразків; • Правильно підібраний стілець дозволяє уникати асиметрії тіла дитини; • Стілець повинен покращувати соціальну взаємодію; • Стілець повинен мати додаткові знімні пристосування: регульована підніжка, фіксатор голови, ступень, таза, що фіксують нагрудньо-плечові ремені, абдуктор (пристосування для розведення ніг).   Однак використовувати їх слід індивідуально. </vt:lpstr>
      <vt:lpstr>Різні можливості посадки дитини</vt:lpstr>
      <vt:lpstr>Презентация PowerPoint</vt:lpstr>
      <vt:lpstr>Допоміжні пристосування для додання вертикальної пози</vt:lpstr>
      <vt:lpstr>Презентация PowerPoint</vt:lpstr>
      <vt:lpstr>Презентация PowerPoint</vt:lpstr>
      <vt:lpstr>Допоміжні пристосування для пересування</vt:lpstr>
      <vt:lpstr>Коляски для транспортування дітей</vt:lpstr>
      <vt:lpstr>Коляски активного типу</vt:lpstr>
      <vt:lpstr>Коляски та каталки з автоматичним (електричним) приводом</vt:lpstr>
      <vt:lpstr>Визначившись з типом коляски, зверніть увагу на правила підбору. Перш за все необхідно враховувати анатомічні особливості дитини і фактори навколишнього середовища. Слід провести заміри дитини в 6 основних позиціях: ширина сидіння; глибина сидіння; довжина ніг; висота сидіння; висота передпліч; висота спинки. Це дозволить забезпечити розподіл його маси на якомога ширшій поверхні; полегшити переміщення і попередити зіткнення і тертя ділянок тіла про бічні стінки; встановивши оптимальну ширину крісла-коляски, звести до мінімуму проблему переміщення в дверях, ванній кімнаті та інших обмежених просторах. Погано підібране крісло-коляска може стати причиною травм, вторинної деформації і вимушеної недієздатності, а також інших ускладнень, які мають незворотній характер. </vt:lpstr>
      <vt:lpstr>Технічні характеристики коляски</vt:lpstr>
      <vt:lpstr>Презентация PowerPoint</vt:lpstr>
      <vt:lpstr>Презентация PowerPoint</vt:lpstr>
      <vt:lpstr>Презентация PowerPoint</vt:lpstr>
      <vt:lpstr>Допоміжні пристосування для полегшення побуту і проведення занять</vt:lpstr>
      <vt:lpstr>U-подібна подушка</vt:lpstr>
      <vt:lpstr>Валики різного розміру </vt:lpstr>
      <vt:lpstr>Плечова хустка</vt:lpstr>
      <vt:lpstr>Презентация PowerPoint</vt:lpstr>
      <vt:lpstr>Потиличний валик </vt:lpstr>
      <vt:lpstr>Презентация PowerPoint</vt:lpstr>
      <vt:lpstr>Корсет можна швидко надіти і зняти, але він повинен відповідати наступним вимогам: </vt:lpstr>
      <vt:lpstr>Важкий жилет, браслети-обважнювачі </vt:lpstr>
      <vt:lpstr>Хустка для ніг </vt:lpstr>
      <vt:lpstr>Хустка для сидіння </vt:lpstr>
      <vt:lpstr>Презентация PowerPoint</vt:lpstr>
      <vt:lpstr>Презентация PowerPoint</vt:lpstr>
      <vt:lpstr>Презентация PowerPoint</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Що важливо знати про дитячий церебральний параліч</dc:title>
  <dc:creator>Пользователь</dc:creator>
  <cp:lastModifiedBy>Пользователь</cp:lastModifiedBy>
  <cp:revision>19</cp:revision>
  <dcterms:created xsi:type="dcterms:W3CDTF">2020-12-02T13:34:08Z</dcterms:created>
  <dcterms:modified xsi:type="dcterms:W3CDTF">2023-03-03T07:27:40Z</dcterms:modified>
</cp:coreProperties>
</file>