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ообщ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Сообщение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Информация о факте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Информация о факте</a:t>
            </a:r>
          </a:p>
        </p:txBody>
      </p:sp>
      <p:sp>
        <p:nvSpPr>
          <p:cNvPr id="10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Авторство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Авторство</a:t>
            </a:r>
          </a:p>
        </p:txBody>
      </p:sp>
      <p:sp>
        <p:nvSpPr>
          <p:cNvPr id="116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«Важная цитата»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Изображение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Изображение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Изображение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Изображение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3" name="Автор и дата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Автор и дата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Заголовок слайда</a:t>
            </a:r>
          </a:p>
        </p:txBody>
      </p:sp>
      <p:sp>
        <p:nvSpPr>
          <p:cNvPr id="3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Подзаголовок слайда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3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61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Заголовок раздела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Заголовок раздела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8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Заголовок повестки дня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Заголовок повестки дня</a:t>
            </a:r>
          </a:p>
        </p:txBody>
      </p:sp>
      <p:sp>
        <p:nvSpPr>
          <p:cNvPr id="89" name="Подзаголовок повестки дня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повестки дня</a:t>
            </a:r>
          </a:p>
        </p:txBody>
      </p:sp>
      <p:sp>
        <p:nvSpPr>
          <p:cNvPr id="90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Темы повестки дня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Заголовок слайда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Костюмы для вертикалізації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Костюмы для вертикалізації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Костюм Гравістат (Гравітон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Костюм Гравістат (Гравітон)</a:t>
            </a:r>
          </a:p>
        </p:txBody>
      </p:sp>
      <p:sp>
        <p:nvSpPr>
          <p:cNvPr id="155" name="Призначений для лікування хворих на дитячий церебральний параліч, наслідками черепно-мозкових травм і інсультів за методом динамічної пропріоцептивної корекції (ДПК).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 sz="4600" b="0">
                <a:solidFill>
                  <a:srgbClr val="333333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Призначений для лікування хворих на дитячий церебральний параліч, наслідками черепно-мозкових травм і інсультів за методом динамічної пропріоцептивної корекції (ДПК).</a:t>
            </a:r>
          </a:p>
        </p:txBody>
      </p:sp>
      <p:pic>
        <p:nvPicPr>
          <p:cNvPr id="156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21600000">
            <a:off x="12665788" y="1419725"/>
            <a:ext cx="10876550" cy="10876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Тяги задають регульоване компресійне навантаження, спрямоване вздовж довгої осі тіла, і коригують положення окремих рухових сегментів тулуба і нижніх кінцівок. Подолання додаткового опору збільшує активність постуральних м'язів, що веде до підвищення пра"/>
          <p:cNvSpPr txBox="1">
            <a:spLocks noGrp="1"/>
          </p:cNvSpPr>
          <p:nvPr>
            <p:ph type="body" idx="1"/>
          </p:nvPr>
        </p:nvSpPr>
        <p:spPr>
          <a:xfrm>
            <a:off x="1206500" y="1211484"/>
            <a:ext cx="21971000" cy="11293032"/>
          </a:xfrm>
          <a:prstGeom prst="rect">
            <a:avLst/>
          </a:prstGeom>
        </p:spPr>
        <p:txBody>
          <a:bodyPr/>
          <a:lstStyle>
            <a:lvl1pPr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4700">
                <a:solidFill>
                  <a:srgbClr val="333333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Тяги задають регульоване компресійне навантаження, спрямоване вздовж довгої осі тіла, і коригують положення окремих рухових сегментів тулуба і нижніх кінцівок. Подолання додаткового опору збільшує активність постуральних м'язів, що веде до підвищення працездатності людини.  Правильно підібрана осьова навантаження і функціональна корекція положення рухових сегментів тіла ротаційними тягами призводять до виникнення потоку нормализованной імпульсації, спрямованого від рецепторів суглобово- м'язово-зв'язкового апарату в центральну нервову систему.  Під впливом цього потоку відбуваються перетворення діяльності функціональної системи антигравітації та інших аналізаторів мозку, що є основою для розвитку фізіологічних рухів, емоцій і волі, в певній мірі - інтелекту і мови пацієнтів.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IMG_4208.jpeg" descr="IMG_4208.jpeg"/>
          <p:cNvPicPr>
            <a:picLocks noGrp="1" noChangeAspect="1"/>
          </p:cNvPicPr>
          <p:nvPr>
            <p:ph type="pic" idx="21"/>
          </p:nvPr>
        </p:nvPicPr>
        <p:blipFill>
          <a:blip r:embed="rId2">
            <a:extLst/>
          </a:blip>
          <a:srcRect t="919"/>
          <a:stretch>
            <a:fillRect/>
          </a:stretch>
        </p:blipFill>
        <p:spPr>
          <a:xfrm>
            <a:off x="9879341" y="1960295"/>
            <a:ext cx="14276405" cy="8646225"/>
          </a:xfrm>
          <a:prstGeom prst="rect">
            <a:avLst/>
          </a:prstGeom>
        </p:spPr>
      </p:pic>
      <p:sp>
        <p:nvSpPr>
          <p:cNvPr id="161" name="Нейро-реабілітаційний костюм «ЕВА»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8700" spc="-174"/>
            </a:lvl1pPr>
          </a:lstStyle>
          <a:p>
            <a:r>
              <a:t>Нейро-реабілітаційний костюм «ЕВА»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Реабілітаційні костюм розвантажувального типу (такі як: Атлант, Атлант Лайт і Фаетон) нейро-реабілітаційний костюм «Ева» оснований на кінезіотерапії.…"/>
          <p:cNvSpPr txBox="1">
            <a:spLocks noGrp="1"/>
          </p:cNvSpPr>
          <p:nvPr>
            <p:ph type="body" idx="1"/>
          </p:nvPr>
        </p:nvSpPr>
        <p:spPr>
          <a:xfrm>
            <a:off x="1206500" y="918469"/>
            <a:ext cx="21971000" cy="11586047"/>
          </a:xfrm>
          <a:prstGeom prst="rect">
            <a:avLst/>
          </a:prstGeom>
        </p:spPr>
        <p:txBody>
          <a:bodyPr/>
          <a:lstStyle/>
          <a:p>
            <a:pPr marL="0" indent="0" defTabSz="355600">
              <a:lnSpc>
                <a:spcPct val="100000"/>
              </a:lnSpc>
              <a:spcBef>
                <a:spcPts val="0"/>
              </a:spcBef>
              <a:buSzTx/>
              <a:buNone/>
              <a:defRPr sz="5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Реабілітаційні костюм розвантажувального типу (такі як: Атлант, Атлант Лайт і Фаетон) нейро-реабілітаційний костюм «Ева» оснований на кінезіотерапії.  </a:t>
            </a:r>
          </a:p>
          <a:p>
            <a:pPr marL="0" indent="0" defTabSz="355600">
              <a:lnSpc>
                <a:spcPct val="100000"/>
              </a:lnSpc>
              <a:spcBef>
                <a:spcPts val="0"/>
              </a:spcBef>
              <a:buSzTx/>
              <a:buNone/>
              <a:defRPr sz="5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«Ева», так само як і Атлант з Фаетоном має воздушні камери, при заповненні повітрям яких, створюється еластичний і, в той же час, міцний каркас, що дозволяє дитині зайняти вертикальне положення в просторі і виконувати необхідний мінімум вправ по реабілітації, основним з яких є ходіння.  Повітряні камери костюма «ЕВА» расположенние уздовж м'язів антагоністів, створюють напругу, яка активує частини мозку, що відповідають за рухові функції.  Іншими словами, костюм зв’язує мозок і м'язи міцнішим зв'язком, якого не було до цього, змушує їх діяти воєдино, в одній зв'язці.  Цей принцип активації рухової активності є основоположним для всіх пневмо-костюмів, Атлан, Фаетон Іева.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Певні особливості, які позитивно виділяють костюм «Ева» на тлі інших:…"/>
          <p:cNvSpPr txBox="1">
            <a:spLocks noGrp="1"/>
          </p:cNvSpPr>
          <p:nvPr>
            <p:ph type="body" idx="1"/>
          </p:nvPr>
        </p:nvSpPr>
        <p:spPr>
          <a:xfrm>
            <a:off x="1206500" y="875911"/>
            <a:ext cx="21971000" cy="11628605"/>
          </a:xfrm>
          <a:prstGeom prst="rect">
            <a:avLst/>
          </a:prstGeom>
        </p:spPr>
        <p:txBody>
          <a:bodyPr/>
          <a:lstStyle/>
          <a:p>
            <a:pPr marL="0" indent="0" defTabSz="355600">
              <a:lnSpc>
                <a:spcPct val="100000"/>
              </a:lnSpc>
              <a:spcBef>
                <a:spcPts val="0"/>
              </a:spcBef>
              <a:buSzTx/>
              <a:buNone/>
              <a:defRPr sz="5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Певні особливості, які позитивно виділяють костюм «Ева» на тлі інших:</a:t>
            </a:r>
          </a:p>
          <a:p>
            <a:pPr marL="0" indent="0" defTabSz="355600">
              <a:lnSpc>
                <a:spcPct val="100000"/>
              </a:lnSpc>
              <a:spcBef>
                <a:spcPts val="0"/>
              </a:spcBef>
              <a:buSzTx/>
              <a:buNone/>
              <a:defRPr sz="5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defTabSz="355600">
              <a:lnSpc>
                <a:spcPct val="100000"/>
              </a:lnSpc>
              <a:spcBef>
                <a:spcPts val="0"/>
              </a:spcBef>
              <a:buSzTx/>
              <a:buNone/>
              <a:defRPr sz="5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Основною перевагою костюма «Ева» є можливість використання його в басейні, на увазі його плавучості, що досягається за рахунок особливої структури матеріалу.</a:t>
            </a:r>
          </a:p>
          <a:p>
            <a:pPr marL="0" indent="0" defTabSz="355600">
              <a:lnSpc>
                <a:spcPct val="100000"/>
              </a:lnSpc>
              <a:spcBef>
                <a:spcPts val="0"/>
              </a:spcBef>
              <a:buSzTx/>
              <a:buNone/>
              <a:defRPr sz="57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defTabSz="355600">
              <a:lnSpc>
                <a:spcPct val="100000"/>
              </a:lnSpc>
              <a:spcBef>
                <a:spcPts val="0"/>
              </a:spcBef>
              <a:buSzTx/>
              <a:buNone/>
              <a:defRPr sz="5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Наступною особливістю костюма «ЕВА» є його невисока ціна, якщо порівнювати її з ціною на інші костюми.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Нейро-ортопедичний реабілітаційний пневмокостюм РПК «Атлант»"/>
          <p:cNvSpPr txBox="1">
            <a:spLocks noGrp="1"/>
          </p:cNvSpPr>
          <p:nvPr>
            <p:ph type="title"/>
          </p:nvPr>
        </p:nvSpPr>
        <p:spPr>
          <a:xfrm>
            <a:off x="1549939" y="603444"/>
            <a:ext cx="9779001" cy="5882273"/>
          </a:xfrm>
          <a:prstGeom prst="rect">
            <a:avLst/>
          </a:prstGeom>
        </p:spPr>
        <p:txBody>
          <a:bodyPr/>
          <a:lstStyle>
            <a:lvl1pPr>
              <a:defRPr sz="8100" spc="-162"/>
            </a:lvl1pPr>
          </a:lstStyle>
          <a:p>
            <a:r>
              <a:t>Нейро-ортопедичний реабілітаційний пневмокостюм РПК «Атлант»</a:t>
            </a:r>
          </a:p>
        </p:txBody>
      </p:sp>
      <p:pic>
        <p:nvPicPr>
          <p:cNvPr id="168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11463" y="817743"/>
            <a:ext cx="8050530" cy="12080514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Костюм призначений для реабілітації неврологічних хворих з руховими порушеннями, внаслідок черепно-мозкової травми, гострого порушення мозкового кровообігу, пошкодження хребта і спинного мозку, дитячого церебрального паралічу (ДЦП), а також при захворюва"/>
          <p:cNvSpPr txBox="1"/>
          <p:nvPr/>
        </p:nvSpPr>
        <p:spPr>
          <a:xfrm>
            <a:off x="1114197" y="6796182"/>
            <a:ext cx="11648411" cy="5907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355600">
              <a:defRPr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Костюм призначений для реабілітації неврологічних хворих з руховими порушеннями, внаслідок черепно-мозкової травми, гострого порушення мозкового кровообігу, пошкодження хребта і спинного мозку, дитячого церебрального паралічу (ДЦП), а також при захворюваннях опорно-рухової системи (остеохондроз, артроз, остеопороз і т.д.).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Костюм виконаний у вигляді щільно облягаючого комбінезона, в якому є натяжні пристрої - надуваємі насосом трубчасті камери, розташовані уздовж кінцівок і тулуба по ходу м'язів-антагоністів.…"/>
          <p:cNvSpPr txBox="1">
            <a:spLocks noGrp="1"/>
          </p:cNvSpPr>
          <p:nvPr>
            <p:ph type="body" idx="1"/>
          </p:nvPr>
        </p:nvSpPr>
        <p:spPr>
          <a:xfrm>
            <a:off x="1206500" y="1225337"/>
            <a:ext cx="21971000" cy="1126532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291591">
              <a:lnSpc>
                <a:spcPct val="100000"/>
              </a:lnSpc>
              <a:spcBef>
                <a:spcPts val="0"/>
              </a:spcBef>
              <a:buSzTx/>
              <a:buNone/>
              <a:defRPr sz="44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Костюм виконаний у вигляді щільно облягаючого комбінезона, в якому є натяжні пристрої - надуваємі насосом трубчасті камери, розташовані уздовж кінцівок і тулуба по ходу м'язів-антагоністів.</a:t>
            </a:r>
          </a:p>
          <a:p>
            <a:pPr marL="0" indent="0" defTabSz="291591">
              <a:lnSpc>
                <a:spcPct val="100000"/>
              </a:lnSpc>
              <a:spcBef>
                <a:spcPts val="0"/>
              </a:spcBef>
              <a:buSzTx/>
              <a:buNone/>
              <a:defRPr sz="442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defTabSz="291591">
              <a:lnSpc>
                <a:spcPct val="100000"/>
              </a:lnSpc>
              <a:spcBef>
                <a:spcPts val="0"/>
              </a:spcBef>
              <a:buSzTx/>
              <a:buNone/>
              <a:defRPr sz="44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Наповнені повітрям, камери натягують оболонку костюма, створюють посегментарно обтиснення м'язів тулуба і кінцівок, що активізує пропріорецептори, посилюється афферентация, потужний потік імпульсів активізує центральну нервову систему, що забезпечує нейрофізіологічні умови для утримання пози, з подальшою розбудовою систем супраспинального рухового контролю на більш близькоого до норми фізіологічного  стану.</a:t>
            </a:r>
          </a:p>
          <a:p>
            <a:pPr marL="0" indent="0" defTabSz="291591">
              <a:lnSpc>
                <a:spcPct val="100000"/>
              </a:lnSpc>
              <a:spcBef>
                <a:spcPts val="0"/>
              </a:spcBef>
              <a:buSzTx/>
              <a:buNone/>
              <a:defRPr sz="442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defTabSz="291591">
              <a:lnSpc>
                <a:spcPct val="100000"/>
              </a:lnSpc>
              <a:spcBef>
                <a:spcPts val="0"/>
              </a:spcBef>
              <a:buSzTx/>
              <a:buNone/>
              <a:defRPr sz="44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Досягнутий у такий спосіб корсет забезпечує утримання вертикальної пози, коригується правильна постава, формується фізіологічний вигин хребта, здійснюється фізіологічне ортезування кінцівок.</a:t>
            </a:r>
          </a:p>
          <a:p>
            <a:pPr marL="0" indent="0" defTabSz="291591">
              <a:lnSpc>
                <a:spcPct val="100000"/>
              </a:lnSpc>
              <a:spcBef>
                <a:spcPts val="0"/>
              </a:spcBef>
              <a:buSzTx/>
              <a:buNone/>
              <a:defRPr sz="4428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0" defTabSz="291591">
              <a:lnSpc>
                <a:spcPct val="100000"/>
              </a:lnSpc>
              <a:spcBef>
                <a:spcPts val="0"/>
              </a:spcBef>
              <a:buSzTx/>
              <a:buNone/>
              <a:defRPr sz="44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 хворого з'являються здатності до пересування, утримування пози, поліпшуються диференційовані руху, відновлюється іннервація апарату артикуляції, відновлюється мова при дизартрії, оральної апраксії, дислалії, дисфонії.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Произвольный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Helvetica Light</vt:lpstr>
      <vt:lpstr>Helvetica Neue</vt:lpstr>
      <vt:lpstr>Helvetica Neue Medium</vt:lpstr>
      <vt:lpstr>Times New Roman</vt:lpstr>
      <vt:lpstr>21_BasicWhite</vt:lpstr>
      <vt:lpstr>Костюмы для вертикалізації </vt:lpstr>
      <vt:lpstr>Костюм Гравістат (Гравітон)</vt:lpstr>
      <vt:lpstr>Презентация PowerPoint</vt:lpstr>
      <vt:lpstr>Нейро-реабілітаційний костюм «ЕВА»</vt:lpstr>
      <vt:lpstr>Презентация PowerPoint</vt:lpstr>
      <vt:lpstr>Презентация PowerPoint</vt:lpstr>
      <vt:lpstr>Нейро-ортопедичний реабілітаційний пневмокостюм РПК «Атлант»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Костюмы для вертикалізації</dc:title>
  <dc:creator>Пользователь</dc:creator>
  <cp:lastModifiedBy>Пользователь</cp:lastModifiedBy>
  <cp:revision>4</cp:revision>
  <dcterms:modified xsi:type="dcterms:W3CDTF">2023-03-03T07:28:40Z</dcterms:modified>
</cp:coreProperties>
</file>