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06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4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195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06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30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1734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8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05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5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3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6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1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4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63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8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3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EBF0C1-D59E-4D35-9E89-D680AD5D797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302B2E-DA1C-4728-90E7-A4A7D77F6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17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172474" cy="2971801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класифікації</a:t>
            </a:r>
            <a:r>
              <a:rPr lang="ru-RU" dirty="0"/>
              <a:t> великих </a:t>
            </a:r>
            <a:r>
              <a:rPr lang="ru-RU" dirty="0" err="1"/>
              <a:t>моторних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з  </a:t>
            </a:r>
            <a:r>
              <a:rPr lang="ru-RU" dirty="0" err="1"/>
              <a:t>церебральним</a:t>
            </a:r>
            <a:r>
              <a:rPr lang="ru-RU" dirty="0"/>
              <a:t> </a:t>
            </a:r>
            <a:r>
              <a:rPr lang="ru-RU" dirty="0" err="1"/>
              <a:t>паралічем</a:t>
            </a:r>
            <a:r>
              <a:rPr lang="ru-RU" dirty="0"/>
              <a:t>. </a:t>
            </a:r>
            <a:r>
              <a:rPr lang="ru-RU" dirty="0" err="1"/>
              <a:t>Розширена</a:t>
            </a:r>
            <a:r>
              <a:rPr lang="ru-RU" dirty="0"/>
              <a:t> та уточнена 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6392" y="5527525"/>
            <a:ext cx="4700588" cy="1947333"/>
          </a:xfrm>
        </p:spPr>
        <p:txBody>
          <a:bodyPr/>
          <a:lstStyle/>
          <a:p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Підготовила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студентка 4 курсу</a:t>
            </a:r>
          </a:p>
          <a:p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6.2277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групи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Меснянкіна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ілона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617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172" y="928914"/>
            <a:ext cx="1087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У </a:t>
            </a:r>
            <a:r>
              <a:rPr lang="ru-RU" sz="2000" dirty="0"/>
              <a:t>2007 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впроваджена</a:t>
            </a:r>
            <a:r>
              <a:rPr lang="ru-RU" sz="2000" dirty="0"/>
              <a:t> </a:t>
            </a:r>
            <a:r>
              <a:rPr lang="ru-RU" sz="2000" dirty="0" err="1"/>
              <a:t>розширена</a:t>
            </a:r>
            <a:r>
              <a:rPr lang="ru-RU" sz="2000" dirty="0"/>
              <a:t> та </a:t>
            </a:r>
            <a:r>
              <a:rPr lang="ru-RU" sz="2000" dirty="0" smtClean="0"/>
              <a:t>уточнена </a:t>
            </a:r>
            <a:r>
              <a:rPr lang="ru-RU" sz="2000" dirty="0" err="1"/>
              <a:t>версія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класифікації</a:t>
            </a:r>
            <a:r>
              <a:rPr lang="ru-RU" sz="2000" dirty="0"/>
              <a:t> великих </a:t>
            </a:r>
            <a:r>
              <a:rPr lang="ru-RU" sz="2000" dirty="0" err="1" smtClean="0"/>
              <a:t>моторних</a:t>
            </a:r>
            <a:r>
              <a:rPr lang="ru-RU" sz="2000" dirty="0" smtClean="0"/>
              <a:t> </a:t>
            </a:r>
            <a:r>
              <a:rPr lang="ru-RU" sz="2000" dirty="0" err="1"/>
              <a:t>функцій</a:t>
            </a:r>
            <a:r>
              <a:rPr lang="ru-RU" sz="2000" dirty="0"/>
              <a:t>, яка є аналогом </a:t>
            </a:r>
            <a:r>
              <a:rPr lang="ru-RU" sz="2000" dirty="0" err="1"/>
              <a:t>попередньої</a:t>
            </a:r>
            <a:r>
              <a:rPr lang="ru-RU" sz="2000" dirty="0"/>
              <a:t>, але </a:t>
            </a:r>
            <a:r>
              <a:rPr lang="ru-RU" sz="2000" dirty="0" err="1"/>
              <a:t>додатково</a:t>
            </a:r>
            <a:r>
              <a:rPr lang="ru-RU" sz="2000" dirty="0"/>
              <a:t> </a:t>
            </a:r>
            <a:r>
              <a:rPr lang="ru-RU" sz="2000" dirty="0" err="1"/>
              <a:t>включає</a:t>
            </a:r>
            <a:r>
              <a:rPr lang="ru-RU" sz="2000" dirty="0"/>
              <a:t> </a:t>
            </a:r>
            <a:r>
              <a:rPr lang="ru-RU" sz="2000" dirty="0" err="1"/>
              <a:t>опис</a:t>
            </a:r>
            <a:r>
              <a:rPr lang="ru-RU" sz="2000" dirty="0"/>
              <a:t> </a:t>
            </a:r>
            <a:r>
              <a:rPr lang="ru-RU" sz="2000" dirty="0" err="1"/>
              <a:t>функціональних</a:t>
            </a:r>
            <a:r>
              <a:rPr lang="ru-RU" sz="2000" dirty="0"/>
              <a:t> </a:t>
            </a:r>
            <a:r>
              <a:rPr lang="ru-RU" sz="2000" dirty="0" err="1" smtClean="0"/>
              <a:t>можливостей</a:t>
            </a:r>
            <a:r>
              <a:rPr lang="ru-RU" sz="2000" dirty="0" smtClean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віком</a:t>
            </a:r>
            <a:r>
              <a:rPr lang="ru-RU" sz="2000" dirty="0"/>
              <a:t> 12–18 </a:t>
            </a:r>
            <a:r>
              <a:rPr lang="ru-RU" sz="2000" dirty="0" err="1"/>
              <a:t>років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пов’язано</a:t>
            </a:r>
            <a:r>
              <a:rPr lang="ru-RU" sz="2000" dirty="0"/>
              <a:t> з </a:t>
            </a:r>
            <a:r>
              <a:rPr lang="ru-RU" sz="2000" dirty="0" err="1"/>
              <a:t>деяким</a:t>
            </a:r>
            <a:r>
              <a:rPr lang="ru-RU" sz="2000" dirty="0"/>
              <a:t> спадом у </a:t>
            </a:r>
            <a:r>
              <a:rPr lang="ru-RU" sz="2000" dirty="0" err="1"/>
              <a:t>руховій</a:t>
            </a:r>
            <a:r>
              <a:rPr lang="ru-RU" sz="2000" dirty="0"/>
              <a:t> </a:t>
            </a:r>
            <a:r>
              <a:rPr lang="ru-RU" sz="2000" dirty="0" err="1"/>
              <a:t>активності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12-річного </a:t>
            </a:r>
            <a:r>
              <a:rPr lang="ru-RU" sz="2000" dirty="0" err="1"/>
              <a:t>віку</a:t>
            </a:r>
            <a:r>
              <a:rPr lang="ru-RU" sz="2000" dirty="0"/>
              <a:t>, </a:t>
            </a:r>
            <a:r>
              <a:rPr lang="ru-RU" sz="2000" dirty="0" err="1"/>
              <a:t>формуванням</a:t>
            </a:r>
            <a:r>
              <a:rPr lang="ru-RU" sz="2000" dirty="0"/>
              <a:t> контрактур у </a:t>
            </a:r>
            <a:r>
              <a:rPr lang="ru-RU" sz="2000" dirty="0" err="1" smtClean="0"/>
              <a:t>кінцівках</a:t>
            </a:r>
            <a:r>
              <a:rPr lang="ru-RU" sz="2000" dirty="0"/>
              <a:t>, </a:t>
            </a:r>
            <a:r>
              <a:rPr lang="ru-RU" sz="2000" dirty="0" err="1"/>
              <a:t>періодом</a:t>
            </a:r>
            <a:r>
              <a:rPr lang="ru-RU" sz="2000" dirty="0"/>
              <a:t> </a:t>
            </a:r>
            <a:r>
              <a:rPr lang="ru-RU" sz="2000" dirty="0" err="1"/>
              <a:t>інтенсивного</a:t>
            </a:r>
            <a:r>
              <a:rPr lang="ru-RU" sz="2000" dirty="0"/>
              <a:t> росту, коли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функцій</a:t>
            </a:r>
            <a:r>
              <a:rPr lang="ru-RU" sz="2000" dirty="0"/>
              <a:t> </a:t>
            </a:r>
            <a:r>
              <a:rPr lang="ru-RU" sz="2000" dirty="0" err="1"/>
              <a:t>значно</a:t>
            </a:r>
            <a:r>
              <a:rPr lang="ru-RU" sz="2000" dirty="0"/>
              <a:t> </a:t>
            </a:r>
            <a:r>
              <a:rPr lang="ru-RU" sz="2000" dirty="0" err="1"/>
              <a:t>сповільнюється</a:t>
            </a:r>
            <a:r>
              <a:rPr lang="ru-RU" sz="2000" dirty="0"/>
              <a:t>, </a:t>
            </a:r>
            <a:r>
              <a:rPr lang="ru-RU" sz="2000" dirty="0" err="1"/>
              <a:t>можливий</a:t>
            </a:r>
            <a:r>
              <a:rPr lang="ru-RU" sz="2000" dirty="0"/>
              <a:t> “</a:t>
            </a:r>
            <a:r>
              <a:rPr lang="ru-RU" sz="2000" dirty="0" err="1"/>
              <a:t>крок</a:t>
            </a:r>
            <a:r>
              <a:rPr lang="ru-RU" sz="2000" dirty="0"/>
              <a:t> назад” у </a:t>
            </a:r>
            <a:r>
              <a:rPr lang="ru-RU" sz="2000" dirty="0" err="1"/>
              <a:t>руховому</a:t>
            </a:r>
            <a:r>
              <a:rPr lang="ru-RU" sz="2000" dirty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За </a:t>
            </a:r>
            <a:r>
              <a:rPr lang="ru-RU" sz="2000" dirty="0" err="1"/>
              <a:t>цією</a:t>
            </a:r>
            <a:r>
              <a:rPr lang="ru-RU" sz="2000" dirty="0"/>
              <a:t> </a:t>
            </a:r>
            <a:r>
              <a:rPr lang="ru-RU" sz="2000" dirty="0" err="1"/>
              <a:t>класифікацією</a:t>
            </a:r>
            <a:r>
              <a:rPr lang="ru-RU" sz="2000" dirty="0"/>
              <a:t> </a:t>
            </a:r>
            <a:r>
              <a:rPr lang="ru-RU" sz="2000" dirty="0" err="1"/>
              <a:t>усі</a:t>
            </a:r>
            <a:r>
              <a:rPr lang="ru-RU" sz="2000" dirty="0"/>
              <a:t> </a:t>
            </a:r>
            <a:r>
              <a:rPr lang="ru-RU" sz="2000" dirty="0" err="1"/>
              <a:t>пацієнти</a:t>
            </a:r>
            <a:r>
              <a:rPr lang="ru-RU" sz="2000" dirty="0"/>
              <a:t> з </a:t>
            </a:r>
            <a:r>
              <a:rPr lang="ru-RU" sz="2000" dirty="0" err="1" smtClean="0"/>
              <a:t>церебральними</a:t>
            </a:r>
            <a:r>
              <a:rPr lang="ru-RU" sz="2000" dirty="0" smtClean="0"/>
              <a:t> </a:t>
            </a:r>
            <a:r>
              <a:rPr lang="ru-RU" sz="2000" dirty="0" err="1"/>
              <a:t>паралічами</a:t>
            </a:r>
            <a:r>
              <a:rPr lang="ru-RU" sz="2000" dirty="0"/>
              <a:t> </a:t>
            </a:r>
            <a:r>
              <a:rPr lang="ru-RU" sz="2000" dirty="0" err="1"/>
              <a:t>розподіляються</a:t>
            </a:r>
            <a:r>
              <a:rPr lang="ru-RU" sz="2000" dirty="0"/>
              <a:t> за </a:t>
            </a:r>
            <a:r>
              <a:rPr lang="ru-RU" sz="2000" dirty="0" err="1"/>
              <a:t>своїми</a:t>
            </a:r>
            <a:r>
              <a:rPr lang="ru-RU" sz="2000" dirty="0"/>
              <a:t> </a:t>
            </a:r>
            <a:r>
              <a:rPr lang="ru-RU" sz="2000" dirty="0" err="1"/>
              <a:t>моторними</a:t>
            </a:r>
            <a:r>
              <a:rPr lang="ru-RU" sz="2000" dirty="0"/>
              <a:t> </a:t>
            </a:r>
            <a:r>
              <a:rPr lang="ru-RU" sz="2000" dirty="0" err="1"/>
              <a:t>можливостями</a:t>
            </a:r>
            <a:r>
              <a:rPr lang="ru-RU" sz="2000" dirty="0"/>
              <a:t> на </a:t>
            </a:r>
            <a:r>
              <a:rPr lang="ru-RU" sz="2000" dirty="0" err="1"/>
              <a:t>п’ять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. </a:t>
            </a:r>
            <a:r>
              <a:rPr lang="ru-RU" sz="2000" dirty="0" err="1"/>
              <a:t>Поділ</a:t>
            </a:r>
            <a:r>
              <a:rPr lang="ru-RU" sz="2000" dirty="0"/>
              <a:t>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функціональних</a:t>
            </a:r>
            <a:r>
              <a:rPr lang="ru-RU" sz="2000" dirty="0"/>
              <a:t> </a:t>
            </a:r>
            <a:r>
              <a:rPr lang="ru-RU" sz="2000" dirty="0" err="1" smtClean="0"/>
              <a:t>можливостях</a:t>
            </a:r>
            <a:r>
              <a:rPr lang="ru-RU" sz="2000" dirty="0" smtClean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, </a:t>
            </a:r>
            <a:r>
              <a:rPr lang="ru-RU" sz="2000" dirty="0" err="1"/>
              <a:t>потребі</a:t>
            </a:r>
            <a:r>
              <a:rPr lang="ru-RU" sz="2000" dirty="0"/>
              <a:t> у </a:t>
            </a:r>
            <a:r>
              <a:rPr lang="ru-RU" sz="2000" dirty="0" err="1"/>
              <a:t>допоміжному</a:t>
            </a:r>
            <a:r>
              <a:rPr lang="ru-RU" sz="2000" dirty="0"/>
              <a:t> </a:t>
            </a:r>
            <a:r>
              <a:rPr lang="ru-RU" sz="2000" dirty="0" err="1" smtClean="0"/>
              <a:t>обладнанні</a:t>
            </a:r>
            <a:r>
              <a:rPr lang="ru-RU" sz="2000" dirty="0"/>
              <a:t>, </a:t>
            </a:r>
            <a:r>
              <a:rPr lang="ru-RU" sz="2000" dirty="0" err="1"/>
              <a:t>включно</a:t>
            </a:r>
            <a:r>
              <a:rPr lang="ru-RU" sz="2000" dirty="0"/>
              <a:t> з </a:t>
            </a:r>
            <a:r>
              <a:rPr lang="ru-RU" sz="2000" dirty="0" err="1"/>
              <a:t>обладнанням</a:t>
            </a:r>
            <a:r>
              <a:rPr lang="ru-RU" sz="2000" dirty="0"/>
              <a:t> для </a:t>
            </a:r>
            <a:r>
              <a:rPr lang="ru-RU" sz="2000" dirty="0" err="1"/>
              <a:t>пересування</a:t>
            </a:r>
            <a:r>
              <a:rPr lang="ru-RU" sz="2000" dirty="0"/>
              <a:t> (</a:t>
            </a:r>
            <a:r>
              <a:rPr lang="ru-RU" sz="2000" dirty="0" smtClean="0"/>
              <a:t>ходунки</a:t>
            </a:r>
            <a:r>
              <a:rPr lang="ru-RU" sz="2000" dirty="0"/>
              <a:t>, </a:t>
            </a:r>
            <a:r>
              <a:rPr lang="ru-RU" sz="2000" dirty="0" err="1"/>
              <a:t>милиці</a:t>
            </a:r>
            <a:r>
              <a:rPr lang="ru-RU" sz="2000" dirty="0"/>
              <a:t>, </a:t>
            </a:r>
            <a:r>
              <a:rPr lang="ru-RU" sz="2000" dirty="0" err="1"/>
              <a:t>палички</a:t>
            </a:r>
            <a:r>
              <a:rPr lang="ru-RU" sz="2000" dirty="0"/>
              <a:t>, </a:t>
            </a:r>
            <a:r>
              <a:rPr lang="ru-RU" sz="2000" dirty="0" err="1"/>
              <a:t>візочок</a:t>
            </a:r>
            <a:r>
              <a:rPr lang="ru-RU" sz="2000" dirty="0"/>
              <a:t>), і </a:t>
            </a:r>
            <a:r>
              <a:rPr lang="ru-RU" sz="2000" dirty="0" err="1"/>
              <a:t>меншою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на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. «</a:t>
            </a:r>
            <a:r>
              <a:rPr lang="ru-RU" sz="2000" dirty="0" err="1"/>
              <a:t>Рівню</a:t>
            </a:r>
            <a:r>
              <a:rPr lang="ru-RU" sz="2000" dirty="0"/>
              <a:t> І» </a:t>
            </a:r>
            <a:r>
              <a:rPr lang="ru-RU" sz="2000" dirty="0" err="1"/>
              <a:t>відповідають</a:t>
            </a:r>
            <a:r>
              <a:rPr lang="ru-RU" sz="2000" dirty="0"/>
              <a:t> </a:t>
            </a:r>
            <a:r>
              <a:rPr lang="ru-RU" sz="2000" dirty="0" err="1"/>
              <a:t>діти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ходити</a:t>
            </a:r>
            <a:r>
              <a:rPr lang="ru-RU" sz="2000" dirty="0"/>
              <a:t> без </a:t>
            </a:r>
            <a:r>
              <a:rPr lang="ru-RU" sz="2000" dirty="0" err="1"/>
              <a:t>обмежень</a:t>
            </a:r>
            <a:r>
              <a:rPr lang="ru-RU" sz="2000" dirty="0"/>
              <a:t>, але не </a:t>
            </a:r>
            <a:r>
              <a:rPr lang="ru-RU" sz="2000" dirty="0" err="1"/>
              <a:t>справляються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складнішими</a:t>
            </a:r>
            <a:r>
              <a:rPr lang="ru-RU" sz="2000" dirty="0"/>
              <a:t> </a:t>
            </a:r>
            <a:r>
              <a:rPr lang="ru-RU" sz="2000" dirty="0" err="1"/>
              <a:t>моторними</a:t>
            </a:r>
            <a:r>
              <a:rPr lang="ru-RU" sz="2000" dirty="0"/>
              <a:t> </a:t>
            </a:r>
            <a:r>
              <a:rPr lang="ru-RU" sz="2000" dirty="0" err="1"/>
              <a:t>завданнями</a:t>
            </a:r>
            <a:r>
              <a:rPr lang="ru-RU" sz="2000" dirty="0"/>
              <a:t>. «</a:t>
            </a:r>
            <a:r>
              <a:rPr lang="ru-RU" sz="2000" dirty="0" err="1"/>
              <a:t>Рівню</a:t>
            </a:r>
            <a:r>
              <a:rPr lang="ru-RU" sz="2000" dirty="0"/>
              <a:t> </a:t>
            </a:r>
            <a:r>
              <a:rPr lang="en-US" sz="2000" dirty="0"/>
              <a:t>V» </a:t>
            </a:r>
            <a:r>
              <a:rPr lang="ru-RU" sz="2000" dirty="0" err="1"/>
              <a:t>відповідають</a:t>
            </a:r>
            <a:r>
              <a:rPr lang="ru-RU" sz="2000" dirty="0"/>
              <a:t> </a:t>
            </a:r>
            <a:r>
              <a:rPr lang="ru-RU" sz="2000" dirty="0" err="1"/>
              <a:t>діти</a:t>
            </a:r>
            <a:r>
              <a:rPr lang="ru-RU" sz="2000" dirty="0"/>
              <a:t> з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обмеженими</a:t>
            </a:r>
            <a:r>
              <a:rPr lang="ru-RU" sz="2000" dirty="0"/>
              <a:t> </a:t>
            </a:r>
            <a:r>
              <a:rPr lang="ru-RU" sz="2000" dirty="0" err="1"/>
              <a:t>можливостями</a:t>
            </a:r>
            <a:r>
              <a:rPr lang="ru-RU" sz="2000" dirty="0"/>
              <a:t> </a:t>
            </a:r>
            <a:r>
              <a:rPr lang="ru-RU" sz="2000" dirty="0" err="1"/>
              <a:t>самостійного</a:t>
            </a:r>
            <a:r>
              <a:rPr lang="ru-RU" sz="2000" dirty="0"/>
              <a:t> </a:t>
            </a:r>
            <a:r>
              <a:rPr lang="ru-RU" sz="2000" dirty="0" err="1" smtClean="0"/>
              <a:t>пересування</a:t>
            </a:r>
            <a:r>
              <a:rPr lang="ru-RU" sz="2000" dirty="0" smtClean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з </a:t>
            </a:r>
            <a:r>
              <a:rPr lang="ru-RU" sz="2000" dirty="0" err="1"/>
              <a:t>допоміжним</a:t>
            </a:r>
            <a:r>
              <a:rPr lang="ru-RU" sz="2000" dirty="0"/>
              <a:t> </a:t>
            </a:r>
            <a:r>
              <a:rPr lang="ru-RU" sz="2000" dirty="0" err="1"/>
              <a:t>обладнанням</a:t>
            </a:r>
            <a:r>
              <a:rPr lang="ru-RU" sz="2000" dirty="0"/>
              <a:t> і </a:t>
            </a:r>
            <a:r>
              <a:rPr lang="ru-RU" sz="2000" dirty="0" err="1" smtClean="0"/>
              <a:t>слабким</a:t>
            </a:r>
            <a:r>
              <a:rPr lang="ru-RU" sz="2000" dirty="0" smtClean="0"/>
              <a:t> </a:t>
            </a:r>
            <a:r>
              <a:rPr lang="ru-RU" sz="2000" dirty="0"/>
              <a:t>контролем </a:t>
            </a:r>
            <a:r>
              <a:rPr lang="ru-RU" sz="2000" dirty="0" err="1"/>
              <a:t>положення</a:t>
            </a:r>
            <a:r>
              <a:rPr lang="ru-RU" sz="2000" dirty="0"/>
              <a:t> </a:t>
            </a:r>
            <a:r>
              <a:rPr lang="ru-RU" sz="2000" dirty="0" err="1"/>
              <a:t>тулуба</a:t>
            </a:r>
            <a:r>
              <a:rPr lang="ru-RU" sz="2000" dirty="0"/>
              <a:t> та </a:t>
            </a:r>
            <a:r>
              <a:rPr lang="ru-RU" sz="2000" dirty="0" err="1"/>
              <a:t>голови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4760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8" y="1132115"/>
            <a:ext cx="101890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err="1" smtClean="0"/>
              <a:t>Цю</a:t>
            </a:r>
            <a:r>
              <a:rPr lang="ru-RU" sz="2400" dirty="0" smtClean="0"/>
              <a:t> </a:t>
            </a:r>
            <a:r>
              <a:rPr lang="ru-RU" sz="2400" dirty="0" err="1"/>
              <a:t>класифікацію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швидко</a:t>
            </a:r>
            <a:r>
              <a:rPr lang="ru-RU" sz="2400" dirty="0"/>
              <a:t> та легко </a:t>
            </a:r>
            <a:r>
              <a:rPr lang="ru-RU" sz="2400" dirty="0" err="1" smtClean="0"/>
              <a:t>застосовувати</a:t>
            </a:r>
            <a:r>
              <a:rPr lang="ru-RU" sz="2400" dirty="0"/>
              <a:t>, вона </a:t>
            </a:r>
            <a:r>
              <a:rPr lang="ru-RU" sz="2400" dirty="0" err="1"/>
              <a:t>зосереджує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на </a:t>
            </a:r>
            <a:r>
              <a:rPr lang="ru-RU" sz="2400" dirty="0" err="1" smtClean="0"/>
              <a:t>визначенні</a:t>
            </a:r>
            <a:r>
              <a:rPr lang="ru-RU" sz="2400" dirty="0" smtClean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найкраще</a:t>
            </a:r>
            <a:r>
              <a:rPr lang="ru-RU" sz="2400" dirty="0"/>
              <a:t> </a:t>
            </a:r>
            <a:r>
              <a:rPr lang="ru-RU" sz="2400" dirty="0" err="1"/>
              <a:t>відповідає</a:t>
            </a:r>
            <a:r>
              <a:rPr lang="ru-RU" sz="2400" dirty="0"/>
              <a:t> </a:t>
            </a:r>
            <a:r>
              <a:rPr lang="ru-RU" sz="2400" dirty="0" err="1"/>
              <a:t>можливостям</a:t>
            </a:r>
            <a:r>
              <a:rPr lang="ru-RU" sz="2400" dirty="0"/>
              <a:t> та </a:t>
            </a:r>
            <a:r>
              <a:rPr lang="ru-RU" sz="2400" dirty="0" err="1"/>
              <a:t>обмеженням</a:t>
            </a:r>
            <a:r>
              <a:rPr lang="ru-RU" sz="2400" dirty="0"/>
              <a:t>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на </a:t>
            </a:r>
            <a:r>
              <a:rPr lang="ru-RU" sz="2400" dirty="0" smtClean="0"/>
              <a:t>момент </a:t>
            </a:r>
            <a:r>
              <a:rPr lang="ru-RU" sz="2400" dirty="0" err="1"/>
              <a:t>обстеження</a:t>
            </a:r>
            <a:r>
              <a:rPr lang="ru-RU" sz="2400" dirty="0"/>
              <a:t>. </a:t>
            </a:r>
            <a:r>
              <a:rPr lang="ru-RU" sz="2400" dirty="0" err="1"/>
              <a:t>Наголос</a:t>
            </a:r>
            <a:r>
              <a:rPr lang="ru-RU" sz="2400" dirty="0"/>
              <a:t> </a:t>
            </a:r>
            <a:r>
              <a:rPr lang="ru-RU" sz="2400" dirty="0" err="1"/>
              <a:t>робиться</a:t>
            </a:r>
            <a:r>
              <a:rPr lang="ru-RU" sz="2400" dirty="0"/>
              <a:t> на </a:t>
            </a:r>
            <a:r>
              <a:rPr lang="ru-RU" sz="2400" dirty="0" err="1"/>
              <a:t>типовій</a:t>
            </a:r>
            <a:r>
              <a:rPr lang="ru-RU" sz="2400" dirty="0"/>
              <a:t> </a:t>
            </a:r>
            <a:r>
              <a:rPr lang="ru-RU" sz="2400" dirty="0" err="1"/>
              <a:t>поведінці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вдома</a:t>
            </a:r>
            <a:r>
              <a:rPr lang="ru-RU" sz="2400" dirty="0"/>
              <a:t>, у </a:t>
            </a:r>
            <a:r>
              <a:rPr lang="ru-RU" sz="2400" dirty="0" err="1"/>
              <a:t>школі</a:t>
            </a:r>
            <a:r>
              <a:rPr lang="ru-RU" sz="2400" dirty="0"/>
              <a:t> та у </a:t>
            </a:r>
            <a:r>
              <a:rPr lang="ru-RU" sz="2400" dirty="0" err="1"/>
              <a:t>суспільстві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, то для кожного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подано </a:t>
            </a:r>
            <a:r>
              <a:rPr lang="ru-RU" sz="2400" dirty="0" err="1"/>
              <a:t>окремий</a:t>
            </a:r>
            <a:r>
              <a:rPr lang="ru-RU" sz="2400" dirty="0"/>
              <a:t> </a:t>
            </a:r>
            <a:r>
              <a:rPr lang="ru-RU" sz="2400" dirty="0" err="1"/>
              <a:t>опис</a:t>
            </a:r>
            <a:r>
              <a:rPr lang="ru-RU" sz="2400" dirty="0"/>
              <a:t> для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вікових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 (до 2 </a:t>
            </a:r>
            <a:r>
              <a:rPr lang="ru-RU" sz="2400" dirty="0" err="1"/>
              <a:t>років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2 до 4, </a:t>
            </a:r>
            <a:r>
              <a:rPr lang="ru-RU" sz="2400" dirty="0" err="1"/>
              <a:t>від</a:t>
            </a:r>
            <a:r>
              <a:rPr lang="ru-RU" sz="2400" dirty="0"/>
              <a:t> 4 до 6, </a:t>
            </a:r>
            <a:r>
              <a:rPr lang="ru-RU" sz="2400" dirty="0" err="1"/>
              <a:t>від</a:t>
            </a:r>
            <a:r>
              <a:rPr lang="ru-RU" sz="2400" dirty="0"/>
              <a:t> 6 до 12, </a:t>
            </a:r>
            <a:r>
              <a:rPr lang="ru-RU" sz="2400" dirty="0" err="1"/>
              <a:t>від</a:t>
            </a:r>
            <a:r>
              <a:rPr lang="ru-RU" sz="2400" dirty="0"/>
              <a:t> 12 до 18 </a:t>
            </a:r>
            <a:r>
              <a:rPr lang="ru-RU" sz="2400" dirty="0" err="1"/>
              <a:t>років</a:t>
            </a:r>
            <a:r>
              <a:rPr lang="ru-RU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833407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86" y="1059543"/>
            <a:ext cx="10711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Класифікацію</a:t>
            </a:r>
            <a:r>
              <a:rPr lang="ru-RU" sz="2400" dirty="0" smtClean="0"/>
              <a:t> </a:t>
            </a:r>
            <a:r>
              <a:rPr lang="ru-RU" sz="2400" dirty="0"/>
              <a:t>великих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 у </a:t>
            </a:r>
            <a:r>
              <a:rPr lang="ru-RU" sz="2400" dirty="0" err="1"/>
              <a:t>клінічній</a:t>
            </a:r>
            <a:r>
              <a:rPr lang="ru-RU" sz="2400" dirty="0"/>
              <a:t> </a:t>
            </a:r>
            <a:r>
              <a:rPr lang="ru-RU" sz="2400" dirty="0" err="1"/>
              <a:t>практиці</a:t>
            </a:r>
            <a:r>
              <a:rPr lang="ru-RU" sz="2400" dirty="0"/>
              <a:t>, </a:t>
            </a:r>
            <a:r>
              <a:rPr lang="ru-RU" sz="2400" dirty="0" err="1" smtClean="0"/>
              <a:t>наукових</a:t>
            </a:r>
            <a:r>
              <a:rPr lang="ru-RU" sz="2400" dirty="0" smtClean="0"/>
              <a:t> </a:t>
            </a:r>
            <a:r>
              <a:rPr lang="ru-RU" sz="2400" dirty="0" err="1"/>
              <a:t>дослідженнях</a:t>
            </a:r>
            <a:r>
              <a:rPr lang="ru-RU" sz="2400" dirty="0"/>
              <a:t>, </a:t>
            </a:r>
            <a:r>
              <a:rPr lang="ru-RU" sz="2400" dirty="0" err="1"/>
              <a:t>навчанні</a:t>
            </a:r>
            <a:r>
              <a:rPr lang="ru-RU" sz="2400" dirty="0"/>
              <a:t> та </a:t>
            </a:r>
            <a:r>
              <a:rPr lang="ru-RU" sz="2400" dirty="0" err="1"/>
              <a:t>управлінні</a:t>
            </a:r>
            <a:r>
              <a:rPr lang="ru-RU" sz="2400" dirty="0"/>
              <a:t> </a:t>
            </a:r>
            <a:r>
              <a:rPr lang="ru-RU" sz="2400" dirty="0" err="1" smtClean="0"/>
              <a:t>охороною</a:t>
            </a:r>
            <a:r>
              <a:rPr lang="ru-RU" sz="2400" dirty="0" smtClean="0"/>
              <a:t> </a:t>
            </a:r>
            <a:r>
              <a:rPr lang="ru-RU" sz="2400" dirty="0" err="1"/>
              <a:t>здоров’я</a:t>
            </a:r>
            <a:r>
              <a:rPr lang="ru-RU" sz="2400" dirty="0"/>
              <a:t>. </a:t>
            </a: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визначивши</a:t>
            </a:r>
            <a:r>
              <a:rPr lang="ru-RU" sz="2400" dirty="0"/>
              <a:t> </a:t>
            </a:r>
            <a:r>
              <a:rPr lang="ru-RU" sz="2400" dirty="0" err="1"/>
              <a:t>певний</a:t>
            </a:r>
            <a:r>
              <a:rPr lang="ru-RU" sz="2400" dirty="0"/>
              <a:t> </a:t>
            </a:r>
            <a:r>
              <a:rPr lang="ru-RU" sz="2400" dirty="0" err="1" smtClean="0"/>
              <a:t>рівень</a:t>
            </a:r>
            <a:r>
              <a:rPr lang="ru-RU" sz="2400" dirty="0"/>
              <a:t>,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визначити</a:t>
            </a:r>
            <a:r>
              <a:rPr lang="ru-RU" sz="2400" dirty="0"/>
              <a:t> прогноз та </a:t>
            </a:r>
            <a:r>
              <a:rPr lang="ru-RU" sz="2400" dirty="0" err="1" smtClean="0"/>
              <a:t>середньостатистичні</a:t>
            </a:r>
            <a:r>
              <a:rPr lang="ru-RU" sz="2400" dirty="0" smtClean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в </a:t>
            </a:r>
            <a:r>
              <a:rPr lang="ru-RU" sz="2400" dirty="0" err="1"/>
              <a:t>майбутньому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err="1" smtClean="0"/>
              <a:t>Український</a:t>
            </a:r>
            <a:r>
              <a:rPr lang="ru-RU" sz="2400" dirty="0" smtClean="0"/>
              <a:t> </a:t>
            </a:r>
            <a:r>
              <a:rPr lang="ru-RU" sz="2400" dirty="0" err="1"/>
              <a:t>варіант</a:t>
            </a:r>
            <a:r>
              <a:rPr lang="ru-RU" sz="2400" dirty="0"/>
              <a:t> </a:t>
            </a:r>
            <a:r>
              <a:rPr lang="ru-RU" sz="2400" dirty="0" err="1"/>
              <a:t>Розширеної</a:t>
            </a:r>
            <a:r>
              <a:rPr lang="ru-RU" sz="2400" dirty="0"/>
              <a:t> та </a:t>
            </a:r>
            <a:r>
              <a:rPr lang="ru-RU" sz="2400" dirty="0" err="1"/>
              <a:t>уточненої</a:t>
            </a:r>
            <a:r>
              <a:rPr lang="ru-RU" sz="2400" dirty="0"/>
              <a:t> </a:t>
            </a:r>
            <a:r>
              <a:rPr lang="ru-RU" sz="2400" dirty="0" err="1"/>
              <a:t>версії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великих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/>
              <a:t>підготовлений</a:t>
            </a:r>
            <a:r>
              <a:rPr lang="ru-RU" sz="2400" dirty="0"/>
              <a:t> </a:t>
            </a:r>
            <a:r>
              <a:rPr lang="ru-RU" sz="2400" dirty="0" err="1"/>
              <a:t>співробітниками</a:t>
            </a:r>
            <a:r>
              <a:rPr lang="ru-RU" sz="2400" dirty="0"/>
              <a:t> </a:t>
            </a:r>
            <a:r>
              <a:rPr lang="ru-RU" sz="2400" dirty="0" err="1" smtClean="0"/>
              <a:t>Міжнародної</a:t>
            </a:r>
            <a:r>
              <a:rPr lang="ru-RU" sz="2400" dirty="0" smtClean="0"/>
              <a:t> </a:t>
            </a:r>
            <a:r>
              <a:rPr lang="ru-RU" sz="2400" dirty="0" err="1"/>
              <a:t>клініки</a:t>
            </a:r>
            <a:r>
              <a:rPr lang="ru-RU" sz="2400" dirty="0"/>
              <a:t> </a:t>
            </a:r>
            <a:r>
              <a:rPr lang="ru-RU" sz="2400" dirty="0" err="1"/>
              <a:t>відновного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/>
              <a:t>. </a:t>
            </a:r>
            <a:r>
              <a:rPr lang="ru-RU" sz="2400" dirty="0" err="1" smtClean="0"/>
              <a:t>Рекомендуємо</a:t>
            </a:r>
            <a:r>
              <a:rPr lang="ru-RU" sz="2400" dirty="0" smtClean="0"/>
              <a:t> </a:t>
            </a:r>
            <a:r>
              <a:rPr lang="ru-RU" sz="2400" dirty="0" err="1"/>
              <a:t>її</a:t>
            </a:r>
            <a:r>
              <a:rPr lang="ru-RU" sz="2400" dirty="0"/>
              <a:t> до широкого </a:t>
            </a:r>
            <a:r>
              <a:rPr lang="ru-RU" sz="2400" dirty="0" err="1"/>
              <a:t>впровадження</a:t>
            </a:r>
            <a:r>
              <a:rPr lang="ru-RU" sz="2400" dirty="0"/>
              <a:t> в </a:t>
            </a:r>
            <a:r>
              <a:rPr lang="ru-RU" sz="2400" dirty="0" err="1" smtClean="0"/>
              <a:t>клінічну</a:t>
            </a:r>
            <a:r>
              <a:rPr lang="ru-RU" sz="2400" dirty="0" smtClean="0"/>
              <a:t> </a:t>
            </a:r>
            <a:r>
              <a:rPr lang="ru-RU" sz="2400" dirty="0"/>
              <a:t>практику та </a:t>
            </a:r>
            <a:r>
              <a:rPr lang="ru-RU" sz="2400" dirty="0" err="1"/>
              <a:t>наукову</a:t>
            </a:r>
            <a:r>
              <a:rPr lang="ru-RU" sz="2400" dirty="0"/>
              <a:t> </a:t>
            </a:r>
            <a:r>
              <a:rPr lang="ru-RU" sz="2400" dirty="0" smtClean="0"/>
              <a:t>роботу.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420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914" y="682171"/>
            <a:ext cx="103341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Система </a:t>
            </a:r>
            <a:r>
              <a:rPr lang="ru-RU" sz="2000" dirty="0" err="1"/>
              <a:t>класифікації</a:t>
            </a:r>
            <a:r>
              <a:rPr lang="ru-RU" sz="2000" dirty="0"/>
              <a:t> великих </a:t>
            </a:r>
            <a:r>
              <a:rPr lang="ru-RU" sz="2000" dirty="0" err="1"/>
              <a:t>моторних</a:t>
            </a:r>
            <a:r>
              <a:rPr lang="ru-RU" sz="2000" dirty="0"/>
              <a:t> </a:t>
            </a:r>
            <a:r>
              <a:rPr lang="ru-RU" sz="2000" dirty="0" err="1"/>
              <a:t>функцій</a:t>
            </a:r>
            <a:r>
              <a:rPr lang="ru-RU" sz="2000" dirty="0"/>
              <a:t> </a:t>
            </a:r>
            <a:r>
              <a:rPr lang="ru-RU" sz="2000" dirty="0" err="1"/>
              <a:t>Розширена</a:t>
            </a:r>
            <a:r>
              <a:rPr lang="ru-RU" sz="2000" dirty="0"/>
              <a:t> та уточнена </a:t>
            </a:r>
            <a:r>
              <a:rPr lang="ru-RU" sz="2000" dirty="0" err="1" smtClean="0"/>
              <a:t>версія</a:t>
            </a:r>
            <a:endParaRPr lang="ru-RU" sz="2000" dirty="0" smtClean="0"/>
          </a:p>
          <a:p>
            <a:endParaRPr lang="uk-UA" sz="2000" dirty="0"/>
          </a:p>
          <a:p>
            <a:pPr algn="just"/>
            <a:r>
              <a:rPr lang="ru-RU" sz="2000" dirty="0" smtClean="0"/>
              <a:t>	Система </a:t>
            </a:r>
            <a:r>
              <a:rPr lang="ru-RU" sz="2000" dirty="0" err="1"/>
              <a:t>класифікації</a:t>
            </a:r>
            <a:r>
              <a:rPr lang="ru-RU" sz="2000" dirty="0"/>
              <a:t> великих </a:t>
            </a:r>
            <a:r>
              <a:rPr lang="ru-RU" sz="2000" dirty="0" err="1"/>
              <a:t>моторних</a:t>
            </a:r>
            <a:r>
              <a:rPr lang="ru-RU" sz="2000" dirty="0"/>
              <a:t> </a:t>
            </a:r>
            <a:r>
              <a:rPr lang="ru-RU" sz="2000" dirty="0" err="1" smtClean="0"/>
              <a:t>функцій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/>
              <a:t>дітей</a:t>
            </a:r>
            <a:r>
              <a:rPr lang="ru-RU" sz="2000" dirty="0"/>
              <a:t> з ДЦП </a:t>
            </a:r>
            <a:r>
              <a:rPr lang="ru-RU" sz="2000" dirty="0" err="1"/>
              <a:t>базується</a:t>
            </a:r>
            <a:r>
              <a:rPr lang="ru-RU" sz="2000" dirty="0"/>
              <a:t> на </a:t>
            </a:r>
            <a:r>
              <a:rPr lang="ru-RU" sz="2000" dirty="0" err="1"/>
              <a:t>рухах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не </a:t>
            </a:r>
            <a:r>
              <a:rPr lang="ru-RU" sz="2000" dirty="0" err="1" smtClean="0"/>
              <a:t>потребують</a:t>
            </a:r>
            <a:r>
              <a:rPr lang="ru-RU" sz="2000" dirty="0" smtClean="0"/>
              <a:t> </a:t>
            </a:r>
            <a:r>
              <a:rPr lang="ru-RU" sz="2000" dirty="0" err="1"/>
              <a:t>сторонньої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, з акцентом на </a:t>
            </a:r>
            <a:r>
              <a:rPr lang="ru-RU" sz="2000" dirty="0" err="1" smtClean="0"/>
              <a:t>сидінні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можливостях</a:t>
            </a:r>
            <a:r>
              <a:rPr lang="ru-RU" sz="2000" dirty="0"/>
              <a:t> </a:t>
            </a:r>
            <a:r>
              <a:rPr lang="ru-RU" sz="2000" dirty="0" err="1"/>
              <a:t>пересування</a:t>
            </a:r>
            <a:r>
              <a:rPr lang="ru-RU" sz="2000" dirty="0"/>
              <a:t> </a:t>
            </a:r>
            <a:r>
              <a:rPr lang="ru-RU" sz="2000" dirty="0" err="1"/>
              <a:t>пацієнта</a:t>
            </a:r>
            <a:r>
              <a:rPr lang="ru-RU" sz="2000" dirty="0"/>
              <a:t>. Коли </a:t>
            </a:r>
            <a:r>
              <a:rPr lang="ru-RU" sz="2000" dirty="0" err="1"/>
              <a:t>визначалась</a:t>
            </a:r>
            <a:r>
              <a:rPr lang="ru-RU" sz="2000" dirty="0"/>
              <a:t> 5-рівнева система </a:t>
            </a:r>
            <a:r>
              <a:rPr lang="ru-RU" sz="2000" dirty="0" err="1"/>
              <a:t>класифікації</a:t>
            </a:r>
            <a:r>
              <a:rPr lang="ru-RU" sz="2000" dirty="0"/>
              <a:t>, </a:t>
            </a:r>
            <a:r>
              <a:rPr lang="ru-RU" sz="2000" dirty="0" smtClean="0"/>
              <a:t>нашим </a:t>
            </a:r>
            <a:r>
              <a:rPr lang="ru-RU" sz="2000" dirty="0" err="1"/>
              <a:t>базовим</a:t>
            </a:r>
            <a:r>
              <a:rPr lang="ru-RU" sz="2000" dirty="0"/>
              <a:t> </a:t>
            </a:r>
            <a:r>
              <a:rPr lang="ru-RU" sz="2000" dirty="0" err="1"/>
              <a:t>критерієм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відмінності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рівнями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значними</a:t>
            </a:r>
            <a:r>
              <a:rPr lang="ru-RU" sz="2000" dirty="0"/>
              <a:t> в </a:t>
            </a:r>
            <a:r>
              <a:rPr lang="ru-RU" sz="2000" dirty="0" err="1"/>
              <a:t>повсякденному</a:t>
            </a:r>
            <a:r>
              <a:rPr lang="ru-RU" sz="2000" dirty="0"/>
              <a:t> </a:t>
            </a:r>
            <a:r>
              <a:rPr lang="ru-RU" sz="2000" dirty="0" err="1"/>
              <a:t>житті</a:t>
            </a:r>
            <a:r>
              <a:rPr lang="ru-RU" sz="2000" dirty="0"/>
              <a:t>. </a:t>
            </a:r>
            <a:r>
              <a:rPr lang="ru-RU" sz="2000" dirty="0" err="1"/>
              <a:t>Відімінності</a:t>
            </a:r>
            <a:r>
              <a:rPr lang="ru-RU" sz="2000" dirty="0"/>
              <a:t> </a:t>
            </a:r>
            <a:r>
              <a:rPr lang="ru-RU" sz="2000" dirty="0" err="1"/>
              <a:t>базуються</a:t>
            </a:r>
            <a:r>
              <a:rPr lang="ru-RU" sz="2000" dirty="0"/>
              <a:t> на </a:t>
            </a:r>
            <a:r>
              <a:rPr lang="ru-RU" sz="2000" dirty="0" err="1"/>
              <a:t>функціональних</a:t>
            </a:r>
            <a:r>
              <a:rPr lang="ru-RU" sz="2000" dirty="0"/>
              <a:t> </a:t>
            </a:r>
            <a:r>
              <a:rPr lang="ru-RU" sz="2000" dirty="0" err="1"/>
              <a:t>обмеженнях</a:t>
            </a:r>
            <a:r>
              <a:rPr lang="ru-RU" sz="2000" dirty="0"/>
              <a:t>, </a:t>
            </a:r>
            <a:r>
              <a:rPr lang="ru-RU" sz="2000" dirty="0" err="1"/>
              <a:t>потребі</a:t>
            </a:r>
            <a:r>
              <a:rPr lang="ru-RU" sz="2000" dirty="0"/>
              <a:t> в </a:t>
            </a:r>
            <a:r>
              <a:rPr lang="ru-RU" sz="2000" dirty="0" err="1"/>
              <a:t>допоміжних</a:t>
            </a:r>
            <a:r>
              <a:rPr lang="ru-RU" sz="2000" dirty="0"/>
              <a:t> </a:t>
            </a:r>
            <a:r>
              <a:rPr lang="ru-RU" sz="2000" dirty="0" err="1"/>
              <a:t>засобах</a:t>
            </a:r>
            <a:r>
              <a:rPr lang="ru-RU" sz="2000" dirty="0"/>
              <a:t> (</a:t>
            </a:r>
            <a:r>
              <a:rPr lang="ru-RU" sz="2000" dirty="0" smtClean="0"/>
              <a:t>таких </a:t>
            </a:r>
            <a:r>
              <a:rPr lang="ru-RU" sz="2000" dirty="0"/>
              <a:t>як </a:t>
            </a:r>
            <a:r>
              <a:rPr lang="ru-RU" sz="2000" dirty="0" err="1"/>
              <a:t>ролятор</a:t>
            </a:r>
            <a:r>
              <a:rPr lang="ru-RU" sz="2000" dirty="0"/>
              <a:t>, </a:t>
            </a:r>
            <a:r>
              <a:rPr lang="ru-RU" sz="2000" dirty="0" err="1"/>
              <a:t>милиці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палиці</a:t>
            </a:r>
            <a:r>
              <a:rPr lang="ru-RU" sz="2000" dirty="0"/>
              <a:t>)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 smtClean="0"/>
              <a:t>пересуванні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інвалідному</a:t>
            </a:r>
            <a:r>
              <a:rPr lang="ru-RU" sz="2000" dirty="0"/>
              <a:t> </a:t>
            </a:r>
            <a:r>
              <a:rPr lang="ru-RU" sz="2000" dirty="0" err="1"/>
              <a:t>візку</a:t>
            </a:r>
            <a:r>
              <a:rPr lang="ru-RU" sz="2000" dirty="0"/>
              <a:t>, і </a:t>
            </a:r>
            <a:r>
              <a:rPr lang="ru-RU" sz="2000" dirty="0" err="1"/>
              <a:t>значно</a:t>
            </a:r>
            <a:r>
              <a:rPr lang="ru-RU" sz="2000" dirty="0"/>
              <a:t> </a:t>
            </a:r>
            <a:r>
              <a:rPr lang="ru-RU" sz="2000" dirty="0" err="1"/>
              <a:t>меншою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залежать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. </a:t>
            </a:r>
            <a:r>
              <a:rPr lang="ru-RU" sz="2000" dirty="0" err="1"/>
              <a:t>Відмінності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рівнями</a:t>
            </a:r>
            <a:r>
              <a:rPr lang="ru-RU" sz="2000" dirty="0"/>
              <a:t> </a:t>
            </a:r>
            <a:r>
              <a:rPr lang="en-US" sz="2000" dirty="0"/>
              <a:t>I </a:t>
            </a:r>
            <a:r>
              <a:rPr lang="ru-RU" sz="2000" dirty="0"/>
              <a:t>та </a:t>
            </a:r>
            <a:r>
              <a:rPr lang="en-US" sz="2000" dirty="0"/>
              <a:t>II </a:t>
            </a:r>
            <a:r>
              <a:rPr lang="ru-RU" sz="2000" dirty="0"/>
              <a:t>не є такими </a:t>
            </a:r>
            <a:r>
              <a:rPr lang="ru-RU" sz="2000" dirty="0" err="1"/>
              <a:t>чіткими</a:t>
            </a:r>
            <a:r>
              <a:rPr lang="ru-RU" sz="2000" dirty="0"/>
              <a:t>, як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 smtClean="0"/>
              <a:t>рівнями</a:t>
            </a:r>
            <a:r>
              <a:rPr lang="ru-RU" sz="2000" dirty="0"/>
              <a:t>, особливо для </a:t>
            </a:r>
            <a:r>
              <a:rPr lang="ru-RU" sz="2000" dirty="0" err="1"/>
              <a:t>немовлят</a:t>
            </a:r>
            <a:r>
              <a:rPr lang="ru-RU" sz="2000" dirty="0"/>
              <a:t> </a:t>
            </a:r>
            <a:r>
              <a:rPr lang="ru-RU" sz="2000" dirty="0" err="1"/>
              <a:t>віком</a:t>
            </a:r>
            <a:r>
              <a:rPr lang="ru-RU" sz="2000" dirty="0"/>
              <a:t> до 2 </a:t>
            </a:r>
            <a:r>
              <a:rPr lang="ru-RU" sz="2000" dirty="0" err="1"/>
              <a:t>років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3915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88571"/>
            <a:ext cx="1046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err="1" smtClean="0"/>
              <a:t>Розширена</a:t>
            </a:r>
            <a:r>
              <a:rPr lang="ru-RU" sz="2400" dirty="0" smtClean="0"/>
              <a:t> </a:t>
            </a:r>
            <a:r>
              <a:rPr lang="ru-RU" sz="2400" dirty="0" err="1"/>
              <a:t>версія</a:t>
            </a:r>
            <a:r>
              <a:rPr lang="ru-RU" sz="2400" dirty="0"/>
              <a:t> 2007 року </a:t>
            </a:r>
            <a:r>
              <a:rPr lang="ru-RU" sz="2400" dirty="0" err="1"/>
              <a:t>включає</a:t>
            </a:r>
            <a:r>
              <a:rPr lang="ru-RU" sz="2400" dirty="0"/>
              <a:t> </a:t>
            </a:r>
            <a:r>
              <a:rPr lang="ru-RU" sz="2400" dirty="0" err="1"/>
              <a:t>вікову</a:t>
            </a:r>
            <a:r>
              <a:rPr lang="ru-RU" sz="2400" dirty="0"/>
              <a:t> </a:t>
            </a:r>
            <a:r>
              <a:rPr lang="ru-RU" sz="2400" dirty="0" err="1"/>
              <a:t>групу</a:t>
            </a:r>
            <a:r>
              <a:rPr lang="ru-RU" sz="2400" dirty="0"/>
              <a:t> 12-18 </a:t>
            </a:r>
            <a:r>
              <a:rPr lang="ru-RU" sz="2400" dirty="0" err="1"/>
              <a:t>років</a:t>
            </a:r>
            <a:r>
              <a:rPr lang="ru-RU" sz="2400" dirty="0"/>
              <a:t>, є </a:t>
            </a:r>
            <a:r>
              <a:rPr lang="ru-RU" sz="2400" dirty="0" err="1"/>
              <a:t>співзвучною</a:t>
            </a:r>
            <a:r>
              <a:rPr lang="ru-RU" sz="2400" dirty="0"/>
              <a:t> до </a:t>
            </a:r>
            <a:r>
              <a:rPr lang="ru-RU" sz="2400" dirty="0" err="1"/>
              <a:t>міжнародної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, </a:t>
            </a:r>
            <a:r>
              <a:rPr lang="ru-RU" sz="2400" dirty="0" err="1"/>
              <a:t>розладів</a:t>
            </a:r>
            <a:r>
              <a:rPr lang="ru-RU" sz="2400" dirty="0"/>
              <a:t> та </a:t>
            </a:r>
            <a:r>
              <a:rPr lang="ru-RU" sz="2400" dirty="0" err="1" smtClean="0"/>
              <a:t>здоров’я</a:t>
            </a:r>
            <a:r>
              <a:rPr lang="ru-RU" sz="2400" dirty="0" smtClean="0"/>
              <a:t> </a:t>
            </a:r>
            <a:r>
              <a:rPr lang="ru-RU" sz="2400" dirty="0"/>
              <a:t>ВООЗ. Ми </a:t>
            </a:r>
            <a:r>
              <a:rPr lang="ru-RU" sz="2400" dirty="0" err="1"/>
              <a:t>радимо</a:t>
            </a:r>
            <a:r>
              <a:rPr lang="ru-RU" sz="2400" dirty="0"/>
              <a:t> </a:t>
            </a:r>
            <a:r>
              <a:rPr lang="ru-RU" sz="2400" dirty="0" err="1"/>
              <a:t>користувачам</a:t>
            </a:r>
            <a:r>
              <a:rPr lang="ru-RU" sz="2400" dirty="0"/>
              <a:t> </a:t>
            </a:r>
            <a:r>
              <a:rPr lang="ru-RU" sz="2400" dirty="0" err="1"/>
              <a:t>уникати</a:t>
            </a:r>
            <a:r>
              <a:rPr lang="ru-RU" sz="2400" dirty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</a:t>
            </a:r>
            <a:r>
              <a:rPr lang="ru-RU" sz="2400" dirty="0" err="1"/>
              <a:t>навколишніх</a:t>
            </a:r>
            <a:r>
              <a:rPr lang="ru-RU" sz="2400" dirty="0"/>
              <a:t> та </a:t>
            </a:r>
            <a:r>
              <a:rPr lang="ru-RU" sz="2400" dirty="0" err="1"/>
              <a:t>суб’єктивних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при </a:t>
            </a:r>
            <a:r>
              <a:rPr lang="ru-RU" sz="2400" dirty="0" err="1"/>
              <a:t>визначенні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. Фокус </a:t>
            </a:r>
            <a:r>
              <a:rPr lang="ru-RU" sz="2400" dirty="0" err="1"/>
              <a:t>класифікації</a:t>
            </a:r>
            <a:r>
              <a:rPr lang="ru-RU" sz="2400" dirty="0"/>
              <a:t> на </a:t>
            </a:r>
            <a:r>
              <a:rPr lang="ru-RU" sz="2400" dirty="0" err="1" smtClean="0"/>
              <a:t>визначенні</a:t>
            </a:r>
            <a:r>
              <a:rPr lang="ru-RU" sz="2400" dirty="0" smtClean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найбільше</a:t>
            </a:r>
            <a:r>
              <a:rPr lang="ru-RU" sz="2400" dirty="0"/>
              <a:t> </a:t>
            </a:r>
            <a:r>
              <a:rPr lang="ru-RU" sz="2400" dirty="0" err="1"/>
              <a:t>відповідає</a:t>
            </a:r>
            <a:r>
              <a:rPr lang="ru-RU" sz="2400" dirty="0"/>
              <a:t> </a:t>
            </a:r>
            <a:r>
              <a:rPr lang="ru-RU" sz="2400" dirty="0" err="1" smtClean="0"/>
              <a:t>можливостям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обмеженням</a:t>
            </a:r>
            <a:r>
              <a:rPr lang="ru-RU" sz="2400" dirty="0"/>
              <a:t> у великих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функціях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підлітка</a:t>
            </a:r>
            <a:r>
              <a:rPr lang="ru-RU" sz="2400" dirty="0"/>
              <a:t>. Акцент </a:t>
            </a:r>
            <a:r>
              <a:rPr lang="ru-RU" sz="2400" dirty="0" err="1" smtClean="0"/>
              <a:t>робиться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типовій</a:t>
            </a:r>
            <a:r>
              <a:rPr lang="ru-RU" sz="2400" dirty="0"/>
              <a:t> </a:t>
            </a:r>
            <a:r>
              <a:rPr lang="ru-RU" sz="2400" dirty="0" err="1"/>
              <a:t>поведінці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вдома</a:t>
            </a:r>
            <a:r>
              <a:rPr lang="ru-RU" sz="2400" dirty="0"/>
              <a:t>, в </a:t>
            </a:r>
            <a:r>
              <a:rPr lang="ru-RU" sz="2400" dirty="0" err="1"/>
              <a:t>школі</a:t>
            </a:r>
            <a:r>
              <a:rPr lang="ru-RU" sz="2400" dirty="0"/>
              <a:t> та в </a:t>
            </a:r>
            <a:r>
              <a:rPr lang="ru-RU" sz="2400" dirty="0" err="1"/>
              <a:t>середовищі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вони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 smtClean="0"/>
              <a:t>виконати</a:t>
            </a:r>
            <a:r>
              <a:rPr lang="ru-RU" sz="2400" dirty="0"/>
              <a:t>), а не на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максимальних</a:t>
            </a:r>
            <a:r>
              <a:rPr lang="ru-RU" sz="2400" dirty="0"/>
              <a:t> </a:t>
            </a:r>
            <a:r>
              <a:rPr lang="ru-RU" sz="2400" dirty="0" err="1"/>
              <a:t>можливостях</a:t>
            </a:r>
            <a:r>
              <a:rPr lang="ru-RU" sz="2400" dirty="0"/>
              <a:t>. </a:t>
            </a:r>
            <a:r>
              <a:rPr lang="ru-RU" sz="2400" dirty="0" err="1"/>
              <a:t>Отже</a:t>
            </a:r>
            <a:r>
              <a:rPr lang="ru-RU" sz="2400" dirty="0"/>
              <a:t>, </a:t>
            </a:r>
            <a:r>
              <a:rPr lang="ru-RU" sz="2400" dirty="0" err="1"/>
              <a:t>важливо</a:t>
            </a:r>
            <a:r>
              <a:rPr lang="ru-RU" sz="2400" dirty="0"/>
              <a:t> </a:t>
            </a:r>
            <a:r>
              <a:rPr lang="ru-RU" sz="2400" dirty="0" err="1"/>
              <a:t>класифікувати</a:t>
            </a:r>
            <a:r>
              <a:rPr lang="ru-RU" sz="2400" dirty="0"/>
              <a:t> </a:t>
            </a:r>
            <a:r>
              <a:rPr lang="ru-RU" sz="2400" dirty="0" err="1"/>
              <a:t>поточні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і не </a:t>
            </a:r>
            <a:r>
              <a:rPr lang="ru-RU" sz="2400" dirty="0" err="1"/>
              <a:t>включати</a:t>
            </a:r>
            <a:r>
              <a:rPr lang="ru-RU" sz="2400" dirty="0"/>
              <a:t> </a:t>
            </a:r>
            <a:r>
              <a:rPr lang="ru-RU" sz="2400" dirty="0" err="1"/>
              <a:t>судження</a:t>
            </a:r>
            <a:r>
              <a:rPr lang="ru-RU" sz="2400" dirty="0"/>
              <a:t> про </a:t>
            </a:r>
            <a:r>
              <a:rPr lang="ru-RU" sz="2400" dirty="0" err="1"/>
              <a:t>можливий</a:t>
            </a:r>
            <a:r>
              <a:rPr lang="ru-RU" sz="2400" dirty="0"/>
              <a:t> прогноз у </a:t>
            </a:r>
            <a:r>
              <a:rPr lang="ru-RU" sz="2400" dirty="0" err="1" smtClean="0"/>
              <a:t>лікуванні</a:t>
            </a:r>
            <a:r>
              <a:rPr lang="ru-RU" sz="2400" dirty="0" smtClean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 smtClean="0"/>
              <a:t>рух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7553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428" y="638628"/>
            <a:ext cx="95213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Заголовок </a:t>
            </a:r>
            <a:r>
              <a:rPr lang="ru-RU" sz="2400" dirty="0"/>
              <a:t>кожного </a:t>
            </a:r>
            <a:r>
              <a:rPr lang="ru-RU" sz="2400" dirty="0" err="1"/>
              <a:t>рівня</a:t>
            </a:r>
            <a:r>
              <a:rPr lang="ru-RU" sz="2400" dirty="0"/>
              <a:t> є методом </a:t>
            </a:r>
            <a:r>
              <a:rPr lang="ru-RU" sz="2400" dirty="0" err="1" smtClean="0"/>
              <a:t>пересування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є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характерним</a:t>
            </a:r>
            <a:r>
              <a:rPr lang="ru-RU" sz="2400" dirty="0"/>
              <a:t> для </a:t>
            </a:r>
            <a:r>
              <a:rPr lang="ru-RU" sz="2400" dirty="0" err="1"/>
              <a:t>дитини</a:t>
            </a:r>
            <a:r>
              <a:rPr lang="ru-RU" sz="2400" dirty="0"/>
              <a:t> у </a:t>
            </a:r>
            <a:r>
              <a:rPr lang="ru-RU" sz="2400" dirty="0" err="1"/>
              <a:t>віці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6 </a:t>
            </a:r>
            <a:r>
              <a:rPr lang="ru-RU" sz="2400" dirty="0" err="1"/>
              <a:t>років</a:t>
            </a:r>
            <a:r>
              <a:rPr lang="ru-RU" sz="2400" dirty="0"/>
              <a:t>. </a:t>
            </a:r>
            <a:r>
              <a:rPr lang="ru-RU" sz="2400" dirty="0" err="1"/>
              <a:t>Опис</a:t>
            </a:r>
            <a:r>
              <a:rPr lang="ru-RU" sz="2400" dirty="0"/>
              <a:t> </a:t>
            </a:r>
            <a:r>
              <a:rPr lang="ru-RU" sz="2400" dirty="0" err="1"/>
              <a:t>функціональних</a:t>
            </a:r>
            <a:r>
              <a:rPr lang="ru-RU" sz="2400" dirty="0"/>
              <a:t> </a:t>
            </a:r>
            <a:r>
              <a:rPr lang="ru-RU" sz="2400" dirty="0" err="1" smtClean="0"/>
              <a:t>можливостей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обмежень</a:t>
            </a:r>
            <a:r>
              <a:rPr lang="ru-RU" sz="2400" dirty="0"/>
              <a:t> для </a:t>
            </a:r>
            <a:r>
              <a:rPr lang="ru-RU" sz="2400" dirty="0" err="1"/>
              <a:t>кожної</a:t>
            </a:r>
            <a:r>
              <a:rPr lang="ru-RU" sz="2400" dirty="0"/>
              <a:t> </a:t>
            </a:r>
            <a:r>
              <a:rPr lang="ru-RU" sz="2400" dirty="0" err="1"/>
              <a:t>вікової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є </a:t>
            </a:r>
            <a:r>
              <a:rPr lang="ru-RU" sz="2400" dirty="0" err="1"/>
              <a:t>узагальнюючим</a:t>
            </a:r>
            <a:r>
              <a:rPr lang="ru-RU" sz="2400" dirty="0"/>
              <a:t> і не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наміру</a:t>
            </a:r>
            <a:r>
              <a:rPr lang="ru-RU" sz="2400" dirty="0"/>
              <a:t> </a:t>
            </a:r>
            <a:r>
              <a:rPr lang="ru-RU" sz="2400" dirty="0" err="1"/>
              <a:t>включати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 smtClean="0"/>
              <a:t>аспекти</a:t>
            </a:r>
            <a:r>
              <a:rPr lang="ru-RU" sz="2400" dirty="0" smtClean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виконані</a:t>
            </a:r>
            <a:r>
              <a:rPr lang="ru-RU" sz="2400" dirty="0"/>
              <a:t> </a:t>
            </a:r>
            <a:r>
              <a:rPr lang="ru-RU" sz="2400" dirty="0" err="1" smtClean="0"/>
              <a:t>індивідом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дитиною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підлітком</a:t>
            </a:r>
            <a:r>
              <a:rPr lang="ru-RU" sz="2400" dirty="0"/>
              <a:t>).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немовля</a:t>
            </a:r>
            <a:r>
              <a:rPr lang="ru-RU" sz="2400" dirty="0"/>
              <a:t> з </a:t>
            </a:r>
            <a:r>
              <a:rPr lang="ru-RU" sz="2400" dirty="0" err="1"/>
              <a:t>геміплегією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не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лазити</a:t>
            </a:r>
            <a:r>
              <a:rPr lang="ru-RU" sz="2400" dirty="0"/>
              <a:t> рачки, але </a:t>
            </a:r>
            <a:r>
              <a:rPr lang="ru-RU" sz="2400" dirty="0" err="1"/>
              <a:t>підходить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опис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en-US" sz="2400" dirty="0"/>
              <a:t>I </a:t>
            </a:r>
            <a:r>
              <a:rPr lang="ru-RU" sz="2400" dirty="0"/>
              <a:t>за </a:t>
            </a:r>
            <a:r>
              <a:rPr lang="ru-RU" sz="2400" dirty="0" err="1"/>
              <a:t>іншими</a:t>
            </a:r>
            <a:r>
              <a:rPr lang="ru-RU" sz="2400" dirty="0"/>
              <a:t> </a:t>
            </a:r>
            <a:r>
              <a:rPr lang="ru-RU" sz="2400" dirty="0" smtClean="0"/>
              <a:t>параметрами </a:t>
            </a:r>
            <a:r>
              <a:rPr lang="ru-RU" sz="2400" dirty="0"/>
              <a:t>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вставати</a:t>
            </a:r>
            <a:r>
              <a:rPr lang="ru-RU" sz="2400" dirty="0"/>
              <a:t> і </a:t>
            </a:r>
            <a:r>
              <a:rPr lang="ru-RU" sz="2400" dirty="0" err="1"/>
              <a:t>ходити</a:t>
            </a:r>
            <a:r>
              <a:rPr lang="ru-RU" sz="2400" dirty="0"/>
              <a:t> </a:t>
            </a:r>
            <a:r>
              <a:rPr lang="ru-RU" sz="2400" dirty="0" err="1"/>
              <a:t>біля</a:t>
            </a:r>
            <a:r>
              <a:rPr lang="ru-RU" sz="2400" dirty="0"/>
              <a:t> </a:t>
            </a:r>
            <a:r>
              <a:rPr lang="ru-RU" sz="2400" dirty="0" smtClean="0"/>
              <a:t>опори</a:t>
            </a:r>
            <a:r>
              <a:rPr lang="ru-RU" sz="2400" dirty="0"/>
              <a:t>), </a:t>
            </a:r>
            <a:r>
              <a:rPr lang="ru-RU" sz="2400" dirty="0" err="1"/>
              <a:t>класифікуватиметься</a:t>
            </a:r>
            <a:r>
              <a:rPr lang="ru-RU" sz="2400" dirty="0"/>
              <a:t> як </a:t>
            </a:r>
            <a:r>
              <a:rPr lang="ru-RU" sz="2400" dirty="0" err="1"/>
              <a:t>дитина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en-US" sz="2400" dirty="0"/>
              <a:t>I. </a:t>
            </a:r>
            <a:r>
              <a:rPr lang="ru-RU" sz="2400" dirty="0" smtClean="0"/>
              <a:t>Шкала </a:t>
            </a:r>
            <a:r>
              <a:rPr lang="ru-RU" sz="2400" dirty="0"/>
              <a:t>є порядковою, без </a:t>
            </a:r>
            <a:r>
              <a:rPr lang="ru-RU" sz="2400" dirty="0" err="1"/>
              <a:t>наміру</a:t>
            </a:r>
            <a:r>
              <a:rPr lang="ru-RU" sz="2400" dirty="0"/>
              <a:t> </a:t>
            </a:r>
            <a:r>
              <a:rPr lang="ru-RU" sz="2400" dirty="0" err="1"/>
              <a:t>врахувати</a:t>
            </a:r>
            <a:r>
              <a:rPr lang="ru-RU" sz="2400" dirty="0"/>
              <a:t> </a:t>
            </a:r>
            <a:r>
              <a:rPr lang="ru-RU" sz="2400" dirty="0" err="1"/>
              <a:t>однакові</a:t>
            </a:r>
            <a:r>
              <a:rPr lang="ru-RU" sz="2400" dirty="0"/>
              <a:t> </a:t>
            </a:r>
            <a:r>
              <a:rPr lang="ru-RU" sz="2400" dirty="0" err="1"/>
              <a:t>відмінності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рівнями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 smtClean="0"/>
              <a:t>підлітки</a:t>
            </a:r>
            <a:r>
              <a:rPr lang="ru-RU" sz="2400" dirty="0" smtClean="0"/>
              <a:t> </a:t>
            </a:r>
            <a:r>
              <a:rPr lang="ru-RU" sz="2400" dirty="0"/>
              <a:t>з ДЦП </a:t>
            </a:r>
            <a:r>
              <a:rPr lang="ru-RU" sz="2400" dirty="0" err="1"/>
              <a:t>однаково</a:t>
            </a:r>
            <a:r>
              <a:rPr lang="ru-RU" sz="2400" dirty="0"/>
              <a:t> </a:t>
            </a:r>
            <a:r>
              <a:rPr lang="ru-RU" sz="2400" dirty="0" err="1"/>
              <a:t>розподілені</a:t>
            </a:r>
            <a:r>
              <a:rPr lang="ru-RU" sz="2400" dirty="0"/>
              <a:t> по 5 </a:t>
            </a:r>
            <a:r>
              <a:rPr lang="ru-RU" sz="2400" dirty="0" err="1"/>
              <a:t>рівнях</a:t>
            </a:r>
            <a:r>
              <a:rPr lang="ru-RU" sz="2400" dirty="0"/>
              <a:t>. </a:t>
            </a:r>
            <a:r>
              <a:rPr lang="ru-RU" sz="2400" dirty="0" err="1"/>
              <a:t>Опис</a:t>
            </a:r>
            <a:r>
              <a:rPr lang="ru-RU" sz="2400" dirty="0"/>
              <a:t> </a:t>
            </a:r>
            <a:r>
              <a:rPr lang="ru-RU" sz="2400" dirty="0" err="1"/>
              <a:t>відмінностей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кожною парою </a:t>
            </a:r>
            <a:r>
              <a:rPr lang="ru-RU" sz="2400" dirty="0" err="1"/>
              <a:t>рівнів</a:t>
            </a:r>
            <a:r>
              <a:rPr lang="ru-RU" sz="2400" dirty="0"/>
              <a:t> служить для </a:t>
            </a:r>
            <a:r>
              <a:rPr lang="ru-RU" sz="2400" dirty="0" err="1"/>
              <a:t>допомоги</a:t>
            </a:r>
            <a:r>
              <a:rPr lang="ru-RU" sz="2400" dirty="0"/>
              <a:t> у </a:t>
            </a:r>
            <a:r>
              <a:rPr lang="ru-RU" sz="2400" dirty="0" err="1"/>
              <a:t>визначенні</a:t>
            </a:r>
            <a:r>
              <a:rPr lang="ru-RU" sz="2400" dirty="0"/>
              <a:t> того </a:t>
            </a:r>
            <a:r>
              <a:rPr lang="ru-RU" sz="2400" dirty="0" err="1"/>
              <a:t>рівня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найбільше</a:t>
            </a:r>
            <a:r>
              <a:rPr lang="ru-RU" sz="2400" dirty="0"/>
              <a:t> </a:t>
            </a:r>
            <a:r>
              <a:rPr lang="ru-RU" sz="2400" dirty="0" err="1"/>
              <a:t>відповідає</a:t>
            </a:r>
            <a:r>
              <a:rPr lang="ru-RU" sz="2400" dirty="0"/>
              <a:t> </a:t>
            </a:r>
            <a:r>
              <a:rPr lang="ru-RU" sz="2400" dirty="0" err="1"/>
              <a:t>поточним</a:t>
            </a:r>
            <a:r>
              <a:rPr lang="ru-RU" sz="2400" dirty="0"/>
              <a:t> </a:t>
            </a:r>
            <a:r>
              <a:rPr lang="ru-RU" sz="2400" dirty="0" err="1"/>
              <a:t>руховим</a:t>
            </a:r>
            <a:r>
              <a:rPr lang="ru-RU" sz="2400" dirty="0"/>
              <a:t> </a:t>
            </a:r>
            <a:r>
              <a:rPr lang="ru-RU" sz="2400" dirty="0" err="1"/>
              <a:t>можливостям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676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285" y="870857"/>
            <a:ext cx="104502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Ми </a:t>
            </a:r>
            <a:r>
              <a:rPr lang="ru-RU" sz="2400" dirty="0" err="1"/>
              <a:t>визнаємо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рухові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залежать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, особливо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раннього</a:t>
            </a:r>
            <a:r>
              <a:rPr lang="ru-RU" sz="2400" dirty="0"/>
              <a:t> </a:t>
            </a:r>
            <a:r>
              <a:rPr lang="ru-RU" sz="2400" dirty="0" err="1"/>
              <a:t>дитячого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 і </a:t>
            </a:r>
            <a:r>
              <a:rPr lang="ru-RU" sz="2400" dirty="0" err="1"/>
              <a:t>періоду</a:t>
            </a:r>
            <a:r>
              <a:rPr lang="ru-RU" sz="2400" dirty="0"/>
              <a:t> </a:t>
            </a:r>
            <a:r>
              <a:rPr lang="ru-RU" sz="2400" dirty="0" err="1"/>
              <a:t>немовляти</a:t>
            </a:r>
            <a:r>
              <a:rPr lang="ru-RU" sz="2400" dirty="0"/>
              <a:t>. Для кожного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 smtClean="0"/>
              <a:t>створений</a:t>
            </a:r>
            <a:r>
              <a:rPr lang="ru-RU" sz="2400" dirty="0" smtClean="0"/>
              <a:t> </a:t>
            </a:r>
            <a:r>
              <a:rPr lang="ru-RU" sz="2400" dirty="0" err="1"/>
              <a:t>окремий</a:t>
            </a:r>
            <a:r>
              <a:rPr lang="ru-RU" sz="2400" dirty="0"/>
              <a:t> </a:t>
            </a:r>
            <a:r>
              <a:rPr lang="ru-RU" sz="2400" dirty="0" err="1"/>
              <a:t>опис</a:t>
            </a:r>
            <a:r>
              <a:rPr lang="ru-RU" sz="2400" dirty="0"/>
              <a:t> для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вікових</a:t>
            </a:r>
            <a:r>
              <a:rPr lang="ru-RU" sz="2400" dirty="0"/>
              <a:t> </a:t>
            </a:r>
            <a:r>
              <a:rPr lang="ru-RU" sz="2400" dirty="0" err="1"/>
              <a:t>груп</a:t>
            </a:r>
            <a:r>
              <a:rPr lang="ru-RU" sz="2400" dirty="0"/>
              <a:t>.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ru-RU" sz="2400" dirty="0" err="1"/>
              <a:t>віком</a:t>
            </a:r>
            <a:r>
              <a:rPr lang="ru-RU" sz="2400" dirty="0"/>
              <a:t> до 2 </a:t>
            </a:r>
            <a:r>
              <a:rPr lang="ru-RU" sz="2400" dirty="0" err="1"/>
              <a:t>років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вони є </a:t>
            </a:r>
            <a:r>
              <a:rPr lang="ru-RU" sz="2400" dirty="0" err="1"/>
              <a:t>недоношеними</a:t>
            </a:r>
            <a:r>
              <a:rPr lang="ru-RU" sz="2400" dirty="0"/>
              <a:t>, </a:t>
            </a:r>
            <a:r>
              <a:rPr lang="ru-RU" sz="2400" dirty="0" err="1"/>
              <a:t>повинні</a:t>
            </a:r>
            <a:r>
              <a:rPr lang="ru-RU" sz="2400" dirty="0"/>
              <a:t> </a:t>
            </a:r>
            <a:r>
              <a:rPr lang="ru-RU" sz="2400" dirty="0" err="1"/>
              <a:t>класифікуватися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коректування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. </a:t>
            </a:r>
            <a:r>
              <a:rPr lang="ru-RU" sz="2400" dirty="0" err="1"/>
              <a:t>Опис</a:t>
            </a:r>
            <a:r>
              <a:rPr lang="ru-RU" sz="2400" dirty="0"/>
              <a:t> для </a:t>
            </a:r>
            <a:r>
              <a:rPr lang="ru-RU" sz="2400" dirty="0" err="1"/>
              <a:t>дітей</a:t>
            </a:r>
            <a:r>
              <a:rPr lang="ru-RU" sz="2400" dirty="0"/>
              <a:t> 6-12 </a:t>
            </a:r>
            <a:r>
              <a:rPr lang="ru-RU" sz="2400" dirty="0" err="1"/>
              <a:t>років</a:t>
            </a:r>
            <a:r>
              <a:rPr lang="ru-RU" sz="2400" dirty="0"/>
              <a:t> та 12-18 </a:t>
            </a:r>
            <a:r>
              <a:rPr lang="ru-RU" sz="2400" dirty="0" err="1"/>
              <a:t>років</a:t>
            </a:r>
            <a:r>
              <a:rPr lang="ru-RU" sz="2400" dirty="0"/>
              <a:t> </a:t>
            </a:r>
            <a:r>
              <a:rPr lang="ru-RU" sz="2400" dirty="0" err="1" smtClean="0"/>
              <a:t>відображає</a:t>
            </a:r>
            <a:r>
              <a:rPr lang="ru-RU" sz="2400" dirty="0" smtClean="0"/>
              <a:t> </a:t>
            </a:r>
            <a:r>
              <a:rPr lang="ru-RU" sz="2400" dirty="0" err="1"/>
              <a:t>потенційний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</a:t>
            </a:r>
            <a:r>
              <a:rPr lang="ru-RU" sz="2400" dirty="0" err="1"/>
              <a:t>навколишніх</a:t>
            </a:r>
            <a:r>
              <a:rPr lang="ru-RU" sz="2400" dirty="0"/>
              <a:t> </a:t>
            </a:r>
            <a:r>
              <a:rPr lang="ru-RU" sz="2400" dirty="0" err="1" smtClean="0"/>
              <a:t>факторів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відстані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проходить </a:t>
            </a:r>
            <a:r>
              <a:rPr lang="ru-RU" sz="2400" dirty="0" err="1"/>
              <a:t>дитина</a:t>
            </a:r>
            <a:r>
              <a:rPr lang="ru-RU" sz="2400" dirty="0"/>
              <a:t> в </a:t>
            </a:r>
            <a:r>
              <a:rPr lang="ru-RU" sz="2400" dirty="0" err="1"/>
              <a:t>школі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в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місцях</a:t>
            </a:r>
            <a:r>
              <a:rPr lang="ru-RU" sz="2400" dirty="0"/>
              <a:t>) і </a:t>
            </a:r>
            <a:r>
              <a:rPr lang="ru-RU" sz="2400" dirty="0" err="1"/>
              <a:t>особистих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витрати</a:t>
            </a:r>
            <a:r>
              <a:rPr lang="ru-RU" sz="2400" dirty="0"/>
              <a:t> </a:t>
            </a:r>
            <a:r>
              <a:rPr lang="ru-RU" sz="2400" dirty="0" err="1"/>
              <a:t>енергії</a:t>
            </a:r>
            <a:r>
              <a:rPr lang="ru-RU" sz="2400" dirty="0"/>
              <a:t> і </a:t>
            </a:r>
            <a:r>
              <a:rPr lang="ru-RU" sz="2400" dirty="0" err="1"/>
              <a:t>бажана</a:t>
            </a:r>
            <a:r>
              <a:rPr lang="ru-RU" sz="2400" dirty="0"/>
              <a:t> </a:t>
            </a:r>
            <a:r>
              <a:rPr lang="ru-RU" sz="2400" dirty="0" err="1"/>
              <a:t>соціальна</a:t>
            </a:r>
            <a:r>
              <a:rPr lang="ru-RU" sz="2400" dirty="0"/>
              <a:t> </a:t>
            </a:r>
            <a:r>
              <a:rPr lang="ru-RU" sz="2400" dirty="0" err="1"/>
              <a:t>активність</a:t>
            </a:r>
            <a:r>
              <a:rPr lang="ru-RU" sz="2400" dirty="0"/>
              <a:t>) на </a:t>
            </a:r>
            <a:r>
              <a:rPr lang="ru-RU" sz="2400" dirty="0" err="1"/>
              <a:t>способи</a:t>
            </a:r>
            <a:r>
              <a:rPr lang="ru-RU" sz="2400" dirty="0"/>
              <a:t> </a:t>
            </a:r>
            <a:r>
              <a:rPr lang="ru-RU" sz="2400" dirty="0" err="1"/>
              <a:t>пересування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1204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571" y="1146629"/>
            <a:ext cx="10450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ОСНОВНИЙ ОПИС ДЛЯ КОЖНОГО </a:t>
            </a:r>
            <a:r>
              <a:rPr lang="ru-RU" sz="2400" b="1" dirty="0" smtClean="0"/>
              <a:t>РІВНЯ</a:t>
            </a:r>
          </a:p>
          <a:p>
            <a:pPr algn="just"/>
            <a:endParaRPr lang="uk-UA" sz="2400" dirty="0"/>
          </a:p>
          <a:p>
            <a:pPr algn="just"/>
            <a:r>
              <a:rPr lang="ru-RU" sz="2400" dirty="0"/>
              <a:t>РІВЕНЬ I – ходить без </a:t>
            </a:r>
            <a:r>
              <a:rPr lang="ru-RU" sz="2400" dirty="0" err="1"/>
              <a:t>обмежень</a:t>
            </a:r>
            <a:r>
              <a:rPr lang="ru-RU" sz="2400" dirty="0"/>
              <a:t> </a:t>
            </a:r>
            <a:endParaRPr lang="ru-RU" sz="2400" dirty="0" smtClean="0"/>
          </a:p>
          <a:p>
            <a:pPr algn="just"/>
            <a:r>
              <a:rPr lang="ru-RU" sz="2400" dirty="0" smtClean="0"/>
              <a:t>РІВЕНЬ </a:t>
            </a:r>
            <a:r>
              <a:rPr lang="ru-RU" sz="2400" dirty="0"/>
              <a:t>II – ходить з </a:t>
            </a:r>
            <a:r>
              <a:rPr lang="ru-RU" sz="2400" dirty="0" err="1"/>
              <a:t>обмеженнями</a:t>
            </a:r>
            <a:r>
              <a:rPr lang="ru-RU" sz="2400" dirty="0"/>
              <a:t> </a:t>
            </a:r>
            <a:endParaRPr lang="ru-RU" sz="2400" dirty="0" smtClean="0"/>
          </a:p>
          <a:p>
            <a:pPr algn="just"/>
            <a:r>
              <a:rPr lang="ru-RU" sz="2400" dirty="0" smtClean="0"/>
              <a:t>РІВЕНЬ </a:t>
            </a:r>
            <a:r>
              <a:rPr lang="ru-RU" sz="2400" dirty="0"/>
              <a:t>III – ходить з </a:t>
            </a:r>
            <a:r>
              <a:rPr lang="ru-RU" sz="2400" dirty="0" err="1"/>
              <a:t>допоміжними</a:t>
            </a:r>
            <a:r>
              <a:rPr lang="ru-RU" sz="2400" dirty="0"/>
              <a:t> </a:t>
            </a:r>
            <a:r>
              <a:rPr lang="ru-RU" sz="2400" dirty="0" err="1" smtClean="0"/>
              <a:t>засобами</a:t>
            </a:r>
            <a:endParaRPr lang="ru-RU" sz="2400" dirty="0" smtClean="0"/>
          </a:p>
          <a:p>
            <a:pPr algn="just"/>
            <a:r>
              <a:rPr lang="ru-RU" sz="2400" dirty="0"/>
              <a:t>РІВЕНЬ IV – </a:t>
            </a:r>
            <a:r>
              <a:rPr lang="ru-RU" sz="2400" dirty="0" err="1"/>
              <a:t>самостійне</a:t>
            </a:r>
            <a:r>
              <a:rPr lang="ru-RU" sz="2400" dirty="0"/>
              <a:t> </a:t>
            </a:r>
            <a:r>
              <a:rPr lang="ru-RU" sz="2400" dirty="0" err="1"/>
              <a:t>пересування</a:t>
            </a:r>
            <a:r>
              <a:rPr lang="ru-RU" sz="2400" dirty="0"/>
              <a:t> </a:t>
            </a:r>
            <a:r>
              <a:rPr lang="ru-RU" sz="2400" dirty="0" err="1"/>
              <a:t>обмежене</a:t>
            </a:r>
            <a:r>
              <a:rPr lang="ru-RU" sz="2400" dirty="0"/>
              <a:t>,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коляски з мотором </a:t>
            </a:r>
            <a:endParaRPr lang="ru-RU" sz="2400" dirty="0" smtClean="0"/>
          </a:p>
          <a:p>
            <a:pPr algn="just"/>
            <a:r>
              <a:rPr lang="ru-RU" sz="2400" dirty="0" smtClean="0"/>
              <a:t>РІВЕНЬ </a:t>
            </a:r>
            <a:r>
              <a:rPr lang="ru-RU" sz="2400" dirty="0"/>
              <a:t>V – </a:t>
            </a:r>
            <a:r>
              <a:rPr lang="ru-RU" sz="2400" dirty="0" err="1"/>
              <a:t>дитину</a:t>
            </a:r>
            <a:r>
              <a:rPr lang="ru-RU" sz="2400" dirty="0"/>
              <a:t> </a:t>
            </a:r>
            <a:r>
              <a:rPr lang="ru-RU" sz="2400" dirty="0" err="1"/>
              <a:t>транспортують</a:t>
            </a:r>
            <a:r>
              <a:rPr lang="ru-RU" sz="2400" dirty="0"/>
              <a:t> </a:t>
            </a:r>
            <a:r>
              <a:rPr lang="ru-RU" sz="2400" dirty="0" err="1"/>
              <a:t>інші</a:t>
            </a:r>
            <a:r>
              <a:rPr lang="ru-RU" sz="2400" dirty="0"/>
              <a:t> в </a:t>
            </a:r>
            <a:r>
              <a:rPr lang="ru-RU" sz="2400" dirty="0" err="1" smtClean="0"/>
              <a:t>інвалідній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колясці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7438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571" y="217714"/>
            <a:ext cx="1030514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ВІДМІННОСТІ МІЖ </a:t>
            </a:r>
            <a:r>
              <a:rPr lang="ru-RU" sz="2400" b="1" dirty="0" smtClean="0"/>
              <a:t>РІВНЯМИ</a:t>
            </a:r>
          </a:p>
          <a:p>
            <a:pPr algn="just"/>
            <a:endParaRPr lang="uk-UA" sz="2400" dirty="0"/>
          </a:p>
          <a:p>
            <a:pPr algn="just"/>
            <a:r>
              <a:rPr lang="ru-RU" sz="2400" dirty="0" smtClean="0"/>
              <a:t>	</a:t>
            </a:r>
            <a:r>
              <a:rPr lang="ru-RU" sz="2400" b="1" dirty="0" err="1" smtClean="0"/>
              <a:t>Відмінність</a:t>
            </a:r>
            <a:r>
              <a:rPr lang="ru-RU" sz="2400" b="1" dirty="0" smtClean="0"/>
              <a:t> </a:t>
            </a:r>
            <a:r>
              <a:rPr lang="ru-RU" sz="2400" b="1" dirty="0" err="1"/>
              <a:t>між</a:t>
            </a:r>
            <a:r>
              <a:rPr lang="ru-RU" sz="2400" b="1" dirty="0"/>
              <a:t> І та ІІ </a:t>
            </a:r>
            <a:r>
              <a:rPr lang="ru-RU" sz="2400" b="1" dirty="0" err="1"/>
              <a:t>рівнями</a:t>
            </a:r>
            <a:r>
              <a:rPr lang="ru-RU" sz="2400" dirty="0"/>
              <a:t>. У </a:t>
            </a:r>
            <a:r>
              <a:rPr lang="ru-RU" sz="2400" dirty="0" err="1" smtClean="0"/>
              <a:t>порівнянні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дітьми</a:t>
            </a:r>
            <a:r>
              <a:rPr lang="ru-RU" sz="2400" dirty="0"/>
              <a:t> та </a:t>
            </a:r>
            <a:r>
              <a:rPr lang="ru-RU" sz="2400" dirty="0" err="1"/>
              <a:t>підлітками</a:t>
            </a:r>
            <a:r>
              <a:rPr lang="ru-RU" sz="2400" dirty="0"/>
              <a:t> І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en-US" sz="2400" dirty="0"/>
              <a:t>II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обмеження</a:t>
            </a:r>
            <a:r>
              <a:rPr lang="ru-RU" sz="2400" dirty="0"/>
              <a:t> при </a:t>
            </a:r>
            <a:r>
              <a:rPr lang="ru-RU" sz="2400" dirty="0" err="1"/>
              <a:t>ходьбі</a:t>
            </a:r>
            <a:r>
              <a:rPr lang="ru-RU" sz="2400" dirty="0"/>
              <a:t> на </a:t>
            </a:r>
            <a:r>
              <a:rPr lang="ru-RU" sz="2400" dirty="0" err="1"/>
              <a:t>довгі</a:t>
            </a:r>
            <a:r>
              <a:rPr lang="ru-RU" sz="2400" dirty="0"/>
              <a:t> </a:t>
            </a:r>
            <a:r>
              <a:rPr lang="ru-RU" sz="2400" dirty="0" err="1"/>
              <a:t>відстані</a:t>
            </a:r>
            <a:r>
              <a:rPr lang="ru-RU" sz="2400" dirty="0"/>
              <a:t> і </a:t>
            </a:r>
            <a:r>
              <a:rPr lang="ru-RU" sz="2400" dirty="0" err="1"/>
              <a:t>утриманні</a:t>
            </a:r>
            <a:r>
              <a:rPr lang="ru-RU" sz="2400" dirty="0"/>
              <a:t> </a:t>
            </a:r>
            <a:r>
              <a:rPr lang="ru-RU" sz="2400" dirty="0" err="1"/>
              <a:t>рівноваги</a:t>
            </a:r>
            <a:r>
              <a:rPr lang="ru-RU" sz="2400" dirty="0"/>
              <a:t>,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потребувати</a:t>
            </a:r>
            <a:r>
              <a:rPr lang="ru-RU" sz="2400" dirty="0"/>
              <a:t> </a:t>
            </a:r>
            <a:r>
              <a:rPr lang="ru-RU" sz="2400" dirty="0" err="1" smtClean="0"/>
              <a:t>допоміжних</a:t>
            </a:r>
            <a:r>
              <a:rPr lang="ru-RU" sz="2400" dirty="0" smtClean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для </a:t>
            </a:r>
            <a:r>
              <a:rPr lang="ru-RU" sz="2400" dirty="0" err="1"/>
              <a:t>пересування</a:t>
            </a:r>
            <a:r>
              <a:rPr lang="ru-RU" sz="2400" dirty="0"/>
              <a:t>, коли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r>
              <a:rPr lang="ru-RU" sz="2400" dirty="0" err="1"/>
              <a:t>вчаться</a:t>
            </a:r>
            <a:r>
              <a:rPr lang="ru-RU" sz="2400" dirty="0"/>
              <a:t> </a:t>
            </a:r>
            <a:r>
              <a:rPr lang="ru-RU" sz="2400" dirty="0" err="1"/>
              <a:t>ходити</a:t>
            </a:r>
            <a:r>
              <a:rPr lang="ru-RU" sz="2400" dirty="0"/>
              <a:t>;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для </a:t>
            </a:r>
            <a:r>
              <a:rPr lang="ru-RU" sz="2400" dirty="0" err="1"/>
              <a:t>пересування</a:t>
            </a:r>
            <a:r>
              <a:rPr lang="ru-RU" sz="2400" dirty="0"/>
              <a:t> </a:t>
            </a:r>
            <a:r>
              <a:rPr lang="ru-RU" sz="2400" dirty="0" err="1"/>
              <a:t>коляскового</a:t>
            </a:r>
            <a:r>
              <a:rPr lang="ru-RU" sz="2400" dirty="0"/>
              <a:t> типу, коли </a:t>
            </a:r>
            <a:r>
              <a:rPr lang="ru-RU" sz="2400" dirty="0" err="1" smtClean="0"/>
              <a:t>подорожують</a:t>
            </a:r>
            <a:r>
              <a:rPr lang="ru-RU" sz="2400" dirty="0" smtClean="0"/>
              <a:t> </a:t>
            </a:r>
            <a:r>
              <a:rPr lang="ru-RU" sz="2400" dirty="0" err="1"/>
              <a:t>надворі</a:t>
            </a:r>
            <a:r>
              <a:rPr lang="ru-RU" sz="2400" dirty="0"/>
              <a:t> і в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місцях</a:t>
            </a:r>
            <a:r>
              <a:rPr lang="ru-RU" sz="2400" dirty="0"/>
              <a:t> на </a:t>
            </a:r>
            <a:r>
              <a:rPr lang="ru-RU" sz="2400" dirty="0" err="1"/>
              <a:t>довгі</a:t>
            </a:r>
            <a:r>
              <a:rPr lang="ru-RU" sz="2400" dirty="0"/>
              <a:t> </a:t>
            </a:r>
            <a:r>
              <a:rPr lang="ru-RU" sz="2400" dirty="0" err="1"/>
              <a:t>відстані</a:t>
            </a:r>
            <a:r>
              <a:rPr lang="ru-RU" sz="2400" dirty="0"/>
              <a:t>; </a:t>
            </a:r>
            <a:r>
              <a:rPr lang="ru-RU" sz="2400" dirty="0" err="1"/>
              <a:t>потребують</a:t>
            </a:r>
            <a:r>
              <a:rPr lang="ru-RU" sz="2400" dirty="0"/>
              <a:t> перил для </a:t>
            </a:r>
            <a:r>
              <a:rPr lang="ru-RU" sz="2400" dirty="0" err="1"/>
              <a:t>піднімання</a:t>
            </a:r>
            <a:r>
              <a:rPr lang="ru-RU" sz="2400" dirty="0"/>
              <a:t> </a:t>
            </a:r>
            <a:r>
              <a:rPr lang="ru-RU" sz="2400" dirty="0" err="1"/>
              <a:t>вгору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сходження</a:t>
            </a:r>
            <a:r>
              <a:rPr lang="ru-RU" sz="2400" dirty="0"/>
              <a:t> вниз по сходах; є не такими </a:t>
            </a:r>
            <a:r>
              <a:rPr lang="ru-RU" sz="2400" dirty="0" err="1" smtClean="0"/>
              <a:t>спроможними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бігу</a:t>
            </a:r>
            <a:r>
              <a:rPr lang="ru-RU" sz="2400" dirty="0"/>
              <a:t> і </a:t>
            </a:r>
            <a:r>
              <a:rPr lang="ru-RU" sz="2400" dirty="0" err="1"/>
              <a:t>підстрибування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b="1" dirty="0" err="1" smtClean="0"/>
              <a:t>Відмінність</a:t>
            </a:r>
            <a:r>
              <a:rPr lang="ru-RU" sz="2400" b="1" dirty="0" smtClean="0"/>
              <a:t> </a:t>
            </a:r>
            <a:r>
              <a:rPr lang="ru-RU" sz="2400" b="1" dirty="0" err="1"/>
              <a:t>між</a:t>
            </a:r>
            <a:r>
              <a:rPr lang="ru-RU" sz="2400" b="1" dirty="0"/>
              <a:t> І та ІІІ </a:t>
            </a:r>
            <a:r>
              <a:rPr lang="ru-RU" sz="2400" b="1" dirty="0" err="1"/>
              <a:t>рівнями</a:t>
            </a:r>
            <a:r>
              <a:rPr lang="ru-RU" sz="2400" dirty="0"/>
              <a:t>.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en-US" sz="2400" dirty="0"/>
              <a:t>II </a:t>
            </a:r>
            <a:r>
              <a:rPr lang="ru-RU" sz="2400" dirty="0" err="1"/>
              <a:t>рівня</a:t>
            </a:r>
            <a:r>
              <a:rPr lang="ru-RU" sz="2400" dirty="0"/>
              <a:t> не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допоміжних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для ходи </a:t>
            </a:r>
            <a:r>
              <a:rPr lang="ru-RU" sz="2400" dirty="0" err="1"/>
              <a:t>після</a:t>
            </a:r>
            <a:r>
              <a:rPr lang="ru-RU" sz="2400" dirty="0"/>
              <a:t> 4-річного </a:t>
            </a:r>
            <a:r>
              <a:rPr lang="ru-RU" sz="2400" dirty="0" err="1"/>
              <a:t>віку</a:t>
            </a:r>
            <a:r>
              <a:rPr lang="ru-RU" sz="2400" dirty="0"/>
              <a:t> (</a:t>
            </a:r>
            <a:r>
              <a:rPr lang="ru-RU" sz="2400" dirty="0" err="1"/>
              <a:t>хоча</a:t>
            </a:r>
            <a:r>
              <a:rPr lang="ru-RU" sz="2400" dirty="0"/>
              <a:t> вони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 smtClean="0"/>
              <a:t>періодично</a:t>
            </a:r>
            <a:r>
              <a:rPr lang="ru-RU" sz="2400" dirty="0" smtClean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). </a:t>
            </a:r>
            <a:r>
              <a:rPr lang="ru-RU" sz="2400" dirty="0" err="1"/>
              <a:t>Діти</a:t>
            </a:r>
            <a:r>
              <a:rPr lang="ru-RU" sz="2400" dirty="0"/>
              <a:t> і </a:t>
            </a:r>
            <a:r>
              <a:rPr lang="ru-RU" sz="2400" dirty="0" err="1"/>
              <a:t>підлітки</a:t>
            </a:r>
            <a:r>
              <a:rPr lang="ru-RU" sz="2400" dirty="0"/>
              <a:t> </a:t>
            </a:r>
            <a:r>
              <a:rPr lang="en-US" sz="2400" dirty="0"/>
              <a:t>III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допоміжних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для </a:t>
            </a:r>
            <a:r>
              <a:rPr lang="ru-RU" sz="2400" dirty="0" err="1" smtClean="0"/>
              <a:t>пересування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приміщенні</a:t>
            </a:r>
            <a:r>
              <a:rPr lang="ru-RU" sz="2400" dirty="0"/>
              <a:t> і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для </a:t>
            </a:r>
            <a:r>
              <a:rPr lang="ru-RU" sz="2400" dirty="0" err="1"/>
              <a:t>пересування</a:t>
            </a:r>
            <a:r>
              <a:rPr lang="ru-RU" sz="2400" dirty="0"/>
              <a:t> </a:t>
            </a:r>
            <a:r>
              <a:rPr lang="ru-RU" sz="2400" dirty="0" err="1"/>
              <a:t>коляскового</a:t>
            </a:r>
            <a:r>
              <a:rPr lang="ru-RU" sz="2400" dirty="0"/>
              <a:t> типу </a:t>
            </a:r>
            <a:r>
              <a:rPr lang="ru-RU" sz="2400" dirty="0" err="1"/>
              <a:t>надворі</a:t>
            </a:r>
            <a:r>
              <a:rPr lang="ru-RU" sz="2400" dirty="0"/>
              <a:t> та в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місцях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556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5" y="624114"/>
            <a:ext cx="103196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400" b="1" dirty="0" err="1" smtClean="0"/>
              <a:t>Відмінність</a:t>
            </a:r>
            <a:r>
              <a:rPr lang="ru-RU" sz="2400" b="1" dirty="0" smtClean="0"/>
              <a:t> </a:t>
            </a:r>
            <a:r>
              <a:rPr lang="ru-RU" sz="2400" b="1" dirty="0" err="1"/>
              <a:t>між</a:t>
            </a:r>
            <a:r>
              <a:rPr lang="ru-RU" sz="2400" b="1" dirty="0"/>
              <a:t> ІІІ та </a:t>
            </a:r>
            <a:r>
              <a:rPr lang="en-US" sz="2400" b="1" dirty="0"/>
              <a:t>IV </a:t>
            </a:r>
            <a:r>
              <a:rPr lang="ru-RU" sz="2400" b="1" dirty="0" err="1"/>
              <a:t>рівнями</a:t>
            </a:r>
            <a:r>
              <a:rPr lang="ru-RU" sz="2400" dirty="0"/>
              <a:t>. </a:t>
            </a:r>
            <a:r>
              <a:rPr lang="ru-RU" sz="2400" dirty="0" err="1"/>
              <a:t>Діти</a:t>
            </a:r>
            <a:r>
              <a:rPr lang="ru-RU" sz="2400" dirty="0"/>
              <a:t> та молодь </a:t>
            </a:r>
            <a:r>
              <a:rPr lang="en-US" sz="2400" dirty="0"/>
              <a:t>III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сидять</a:t>
            </a:r>
            <a:r>
              <a:rPr lang="ru-RU" sz="2400" dirty="0"/>
              <a:t> </a:t>
            </a:r>
            <a:r>
              <a:rPr lang="ru-RU" sz="2400" dirty="0" err="1"/>
              <a:t>самостійно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як </a:t>
            </a:r>
            <a:r>
              <a:rPr lang="ru-RU" sz="2400" dirty="0" smtClean="0"/>
              <a:t>максимум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незначної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, є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незалежними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переміщення</a:t>
            </a:r>
            <a:r>
              <a:rPr lang="ru-RU" sz="2400" dirty="0"/>
              <a:t> в </a:t>
            </a:r>
            <a:r>
              <a:rPr lang="ru-RU" sz="2400" dirty="0" err="1"/>
              <a:t>стоячому</a:t>
            </a:r>
            <a:r>
              <a:rPr lang="ru-RU" sz="2400" dirty="0"/>
              <a:t> </a:t>
            </a:r>
            <a:r>
              <a:rPr lang="ru-RU" sz="2400" dirty="0" err="1"/>
              <a:t>положенні</a:t>
            </a:r>
            <a:r>
              <a:rPr lang="ru-RU" sz="2400" dirty="0"/>
              <a:t>, </a:t>
            </a:r>
            <a:r>
              <a:rPr lang="ru-RU" sz="2400" dirty="0" err="1"/>
              <a:t>ходять</a:t>
            </a:r>
            <a:r>
              <a:rPr lang="ru-RU" sz="2400" dirty="0"/>
              <a:t> з </a:t>
            </a:r>
            <a:r>
              <a:rPr lang="ru-RU" sz="2400" dirty="0" err="1"/>
              <a:t>допоміжними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. </a:t>
            </a:r>
            <a:r>
              <a:rPr lang="ru-RU" sz="2400" dirty="0" err="1"/>
              <a:t>Діти</a:t>
            </a:r>
            <a:r>
              <a:rPr lang="ru-RU" sz="2400" dirty="0"/>
              <a:t> і </a:t>
            </a:r>
            <a:r>
              <a:rPr lang="ru-RU" sz="2400" dirty="0" err="1"/>
              <a:t>підлітки</a:t>
            </a:r>
            <a:r>
              <a:rPr lang="ru-RU" sz="2400" dirty="0"/>
              <a:t> </a:t>
            </a:r>
            <a:r>
              <a:rPr lang="en-US" sz="2400" dirty="0"/>
              <a:t>IV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сидіти</a:t>
            </a:r>
            <a:r>
              <a:rPr lang="ru-RU" sz="2400" dirty="0"/>
              <a:t> (</a:t>
            </a:r>
            <a:r>
              <a:rPr lang="ru-RU" sz="2400" dirty="0" err="1"/>
              <a:t>зазвичай</a:t>
            </a:r>
            <a:r>
              <a:rPr lang="ru-RU" sz="2400" dirty="0"/>
              <a:t> з </a:t>
            </a:r>
            <a:r>
              <a:rPr lang="ru-RU" sz="2400" dirty="0" err="1"/>
              <a:t>підтримкою</a:t>
            </a:r>
            <a:r>
              <a:rPr lang="ru-RU" sz="2400" dirty="0"/>
              <a:t>), але </a:t>
            </a:r>
            <a:r>
              <a:rPr lang="ru-RU" sz="2400" dirty="0" err="1"/>
              <a:t>самостійне</a:t>
            </a:r>
            <a:r>
              <a:rPr lang="ru-RU" sz="2400" dirty="0"/>
              <a:t> </a:t>
            </a:r>
            <a:r>
              <a:rPr lang="ru-RU" sz="2400" dirty="0" err="1"/>
              <a:t>пересування</a:t>
            </a:r>
            <a:r>
              <a:rPr lang="ru-RU" sz="2400" dirty="0"/>
              <a:t> </a:t>
            </a:r>
            <a:r>
              <a:rPr lang="ru-RU" sz="2400" dirty="0" err="1" smtClean="0"/>
              <a:t>обмежене</a:t>
            </a:r>
            <a:r>
              <a:rPr lang="ru-RU" sz="2400" dirty="0"/>
              <a:t>. </a:t>
            </a:r>
            <a:r>
              <a:rPr lang="ru-RU" sz="2400" dirty="0" err="1"/>
              <a:t>Діти</a:t>
            </a:r>
            <a:r>
              <a:rPr lang="ru-RU" sz="2400" dirty="0"/>
              <a:t> і </a:t>
            </a:r>
            <a:r>
              <a:rPr lang="ru-RU" sz="2400" dirty="0" err="1"/>
              <a:t>підлітки</a:t>
            </a:r>
            <a:r>
              <a:rPr lang="ru-RU" sz="2400" dirty="0"/>
              <a:t> </a:t>
            </a:r>
            <a:r>
              <a:rPr lang="en-US" sz="2400" dirty="0"/>
              <a:t>IV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частіше</a:t>
            </a:r>
            <a:r>
              <a:rPr lang="ru-RU" sz="2400" dirty="0"/>
              <a:t> </a:t>
            </a:r>
            <a:r>
              <a:rPr lang="ru-RU" sz="2400" dirty="0" err="1" smtClean="0"/>
              <a:t>транспортуються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інвалідній</a:t>
            </a:r>
            <a:r>
              <a:rPr lang="ru-RU" sz="2400" dirty="0"/>
              <a:t> </a:t>
            </a:r>
            <a:r>
              <a:rPr lang="ru-RU" sz="2400" dirty="0" err="1"/>
              <a:t>колясці</a:t>
            </a:r>
            <a:r>
              <a:rPr lang="ru-RU" sz="2400" dirty="0"/>
              <a:t> з </a:t>
            </a:r>
            <a:r>
              <a:rPr lang="ru-RU" sz="2400" dirty="0" err="1" smtClean="0"/>
              <a:t>самоініційованим</a:t>
            </a:r>
            <a:r>
              <a:rPr lang="ru-RU" sz="2400" dirty="0" smtClean="0"/>
              <a:t> </a:t>
            </a:r>
            <a:r>
              <a:rPr lang="ru-RU" sz="2400" dirty="0" err="1"/>
              <a:t>рухом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в </a:t>
            </a:r>
            <a:r>
              <a:rPr lang="ru-RU" sz="2400" dirty="0" err="1"/>
              <a:t>інвалідній</a:t>
            </a:r>
            <a:r>
              <a:rPr lang="ru-RU" sz="2400" dirty="0"/>
              <a:t> </a:t>
            </a:r>
            <a:r>
              <a:rPr lang="ru-RU" sz="2400" dirty="0" err="1"/>
              <a:t>колясці</a:t>
            </a:r>
            <a:r>
              <a:rPr lang="ru-RU" sz="2400" dirty="0"/>
              <a:t> з </a:t>
            </a:r>
            <a:r>
              <a:rPr lang="ru-RU" sz="2400" dirty="0" err="1"/>
              <a:t>електронним</a:t>
            </a:r>
            <a:r>
              <a:rPr lang="ru-RU" sz="2400" dirty="0"/>
              <a:t> </a:t>
            </a:r>
            <a:r>
              <a:rPr lang="ru-RU" sz="2400" dirty="0" err="1"/>
              <a:t>управлінням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b="1" dirty="0" err="1" smtClean="0"/>
              <a:t>Відмінність</a:t>
            </a:r>
            <a:r>
              <a:rPr lang="ru-RU" sz="2400" b="1" dirty="0" smtClean="0"/>
              <a:t> </a:t>
            </a:r>
            <a:r>
              <a:rPr lang="ru-RU" sz="2400" b="1" dirty="0" err="1"/>
              <a:t>між</a:t>
            </a:r>
            <a:r>
              <a:rPr lang="ru-RU" sz="2400" b="1" dirty="0"/>
              <a:t> </a:t>
            </a:r>
            <a:r>
              <a:rPr lang="en-US" sz="2400" b="1" dirty="0"/>
              <a:t>IV </a:t>
            </a:r>
            <a:r>
              <a:rPr lang="ru-RU" sz="2400" b="1" dirty="0"/>
              <a:t>та </a:t>
            </a:r>
            <a:r>
              <a:rPr lang="en-US" sz="2400" b="1" dirty="0"/>
              <a:t>V </a:t>
            </a:r>
            <a:r>
              <a:rPr lang="ru-RU" sz="2400" b="1" dirty="0" err="1"/>
              <a:t>рівнями</a:t>
            </a:r>
            <a:r>
              <a:rPr lang="ru-RU" sz="2400" dirty="0"/>
              <a:t>.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en-US" sz="2400" dirty="0"/>
              <a:t>V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значні</a:t>
            </a:r>
            <a:r>
              <a:rPr lang="ru-RU" sz="2400" dirty="0"/>
              <a:t> </a:t>
            </a:r>
            <a:r>
              <a:rPr lang="ru-RU" sz="2400" dirty="0" err="1"/>
              <a:t>обмеження</a:t>
            </a:r>
            <a:r>
              <a:rPr lang="ru-RU" sz="2400" dirty="0"/>
              <a:t> контролю </a:t>
            </a:r>
            <a:r>
              <a:rPr lang="ru-RU" sz="2400" dirty="0" err="1"/>
              <a:t>рухів</a:t>
            </a:r>
            <a:r>
              <a:rPr lang="ru-RU" sz="2400" dirty="0"/>
              <a:t> </a:t>
            </a:r>
            <a:r>
              <a:rPr lang="ru-RU" sz="2400" dirty="0" err="1"/>
              <a:t>голови</a:t>
            </a:r>
            <a:r>
              <a:rPr lang="ru-RU" sz="2400" dirty="0"/>
              <a:t> та </a:t>
            </a:r>
            <a:r>
              <a:rPr lang="ru-RU" sz="2400" dirty="0" err="1"/>
              <a:t>тулуба</a:t>
            </a:r>
            <a:r>
              <a:rPr lang="ru-RU" sz="2400" dirty="0"/>
              <a:t>,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/>
              <a:t>допоміжних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 і </a:t>
            </a:r>
            <a:r>
              <a:rPr lang="ru-RU" sz="2400" dirty="0" err="1"/>
              <a:t>фізичної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. </a:t>
            </a:r>
            <a:r>
              <a:rPr lang="ru-RU" sz="2400" dirty="0" err="1"/>
              <a:t>Самостійне</a:t>
            </a:r>
            <a:r>
              <a:rPr lang="ru-RU" sz="2400" dirty="0"/>
              <a:t> </a:t>
            </a:r>
            <a:r>
              <a:rPr lang="ru-RU" sz="2400" dirty="0" err="1"/>
              <a:t>пересування</a:t>
            </a:r>
            <a:r>
              <a:rPr lang="ru-RU" sz="2400" dirty="0"/>
              <a:t> </a:t>
            </a:r>
            <a:r>
              <a:rPr lang="ru-RU" sz="2400" dirty="0" err="1"/>
              <a:t>можливе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тоді</a:t>
            </a:r>
            <a:r>
              <a:rPr lang="ru-RU" sz="2400" dirty="0"/>
              <a:t>, коли </a:t>
            </a:r>
            <a:r>
              <a:rPr lang="ru-RU" sz="2400" dirty="0" err="1"/>
              <a:t>дитина</a:t>
            </a:r>
            <a:r>
              <a:rPr lang="ru-RU" sz="2400" dirty="0"/>
              <a:t>/</a:t>
            </a:r>
            <a:r>
              <a:rPr lang="ru-RU" sz="2400" dirty="0" err="1"/>
              <a:t>підліток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навчитись</a:t>
            </a:r>
            <a:r>
              <a:rPr lang="ru-RU" sz="2400" dirty="0"/>
              <a:t>, як </a:t>
            </a:r>
            <a:r>
              <a:rPr lang="ru-RU" sz="2400" dirty="0" err="1" smtClean="0"/>
              <a:t>оперувати</a:t>
            </a:r>
            <a:r>
              <a:rPr lang="ru-RU" sz="2400" dirty="0" smtClean="0"/>
              <a:t> </a:t>
            </a:r>
            <a:r>
              <a:rPr lang="ru-RU" sz="2400" dirty="0" err="1"/>
              <a:t>інвалідною</a:t>
            </a:r>
            <a:r>
              <a:rPr lang="ru-RU" sz="2400" dirty="0"/>
              <a:t> </a:t>
            </a:r>
            <a:r>
              <a:rPr lang="ru-RU" sz="2400" dirty="0" err="1"/>
              <a:t>коляскою</a:t>
            </a:r>
            <a:r>
              <a:rPr lang="ru-RU" sz="2400" dirty="0"/>
              <a:t> з </a:t>
            </a:r>
            <a:r>
              <a:rPr lang="ru-RU" sz="2400" dirty="0" err="1"/>
              <a:t>електронним</a:t>
            </a:r>
            <a:r>
              <a:rPr lang="ru-RU" sz="2400" dirty="0"/>
              <a:t> </a:t>
            </a:r>
            <a:r>
              <a:rPr lang="ru-RU" sz="2400" dirty="0" err="1"/>
              <a:t>управлінням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704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171" y="1233715"/>
            <a:ext cx="106970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Система </a:t>
            </a:r>
            <a:r>
              <a:rPr lang="ru-RU" sz="2400" dirty="0" err="1"/>
              <a:t>класифікації</a:t>
            </a:r>
            <a:r>
              <a:rPr lang="ru-RU" sz="2400" dirty="0"/>
              <a:t> великих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(</a:t>
            </a:r>
            <a:r>
              <a:rPr lang="en-US" sz="2400" dirty="0"/>
              <a:t>Gross Motor Function Classification System) </a:t>
            </a:r>
            <a:r>
              <a:rPr lang="ru-RU" sz="2400" dirty="0" err="1"/>
              <a:t>застосовується</a:t>
            </a:r>
            <a:r>
              <a:rPr lang="ru-RU" sz="2400" dirty="0"/>
              <a:t> для </a:t>
            </a:r>
            <a:r>
              <a:rPr lang="ru-RU" sz="2400" dirty="0" err="1"/>
              <a:t>об’єктивної</a:t>
            </a:r>
            <a:r>
              <a:rPr lang="ru-RU" sz="2400" dirty="0"/>
              <a:t>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у </a:t>
            </a:r>
            <a:r>
              <a:rPr lang="ru-RU" sz="2400" dirty="0" err="1"/>
              <a:t>дітей</a:t>
            </a:r>
            <a:r>
              <a:rPr lang="ru-RU" sz="2400" dirty="0"/>
              <a:t> з </a:t>
            </a:r>
            <a:r>
              <a:rPr lang="ru-RU" sz="2400" dirty="0" err="1"/>
              <a:t>церебральним</a:t>
            </a:r>
            <a:r>
              <a:rPr lang="ru-RU" sz="2400" dirty="0"/>
              <a:t> </a:t>
            </a:r>
            <a:r>
              <a:rPr lang="ru-RU" sz="2400" dirty="0" err="1"/>
              <a:t>паралічем</a:t>
            </a:r>
            <a:r>
              <a:rPr lang="ru-RU" sz="2400" dirty="0"/>
              <a:t>, </a:t>
            </a:r>
            <a:r>
              <a:rPr lang="ru-RU" sz="2400" dirty="0" err="1"/>
              <a:t>базуючись</a:t>
            </a:r>
            <a:r>
              <a:rPr lang="ru-RU" sz="2400" dirty="0"/>
              <a:t> на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функціональних</a:t>
            </a:r>
            <a:r>
              <a:rPr lang="ru-RU" sz="2400" dirty="0"/>
              <a:t> </a:t>
            </a:r>
            <a:r>
              <a:rPr lang="ru-RU" sz="2400" dirty="0" err="1"/>
              <a:t>можливостях</a:t>
            </a:r>
            <a:r>
              <a:rPr lang="ru-RU" sz="2400" dirty="0"/>
              <a:t>, </a:t>
            </a:r>
            <a:r>
              <a:rPr lang="ru-RU" sz="2400" dirty="0" err="1"/>
              <a:t>потребі</a:t>
            </a:r>
            <a:r>
              <a:rPr lang="ru-RU" sz="2400" dirty="0"/>
              <a:t> у </a:t>
            </a:r>
            <a:r>
              <a:rPr lang="ru-RU" sz="2400" dirty="0" err="1"/>
              <a:t>допоміжних</a:t>
            </a:r>
            <a:r>
              <a:rPr lang="ru-RU" sz="2400" dirty="0"/>
              <a:t> </a:t>
            </a:r>
            <a:r>
              <a:rPr lang="ru-RU" sz="2400" dirty="0" err="1"/>
              <a:t>пристроях</a:t>
            </a:r>
            <a:r>
              <a:rPr lang="ru-RU" sz="2400" dirty="0"/>
              <a:t> та </a:t>
            </a:r>
            <a:r>
              <a:rPr lang="ru-RU" sz="2400" dirty="0" err="1" smtClean="0"/>
              <a:t>можливостях</a:t>
            </a:r>
            <a:r>
              <a:rPr lang="ru-RU" sz="2400" dirty="0" smtClean="0"/>
              <a:t> </a:t>
            </a:r>
            <a:r>
              <a:rPr lang="ru-RU" sz="2400" dirty="0" err="1"/>
              <a:t>пересування</a:t>
            </a:r>
            <a:r>
              <a:rPr lang="ru-RU" sz="2400" dirty="0"/>
              <a:t>. </a:t>
            </a:r>
            <a:r>
              <a:rPr lang="ru-RU" sz="2400" dirty="0" err="1"/>
              <a:t>Класифікація</a:t>
            </a:r>
            <a:r>
              <a:rPr lang="ru-RU" sz="2400" dirty="0"/>
              <a:t> є </a:t>
            </a:r>
            <a:r>
              <a:rPr lang="ru-RU" sz="2400" dirty="0" err="1"/>
              <a:t>загальновизнаним</a:t>
            </a:r>
            <a:r>
              <a:rPr lang="ru-RU" sz="2400" dirty="0"/>
              <a:t> </a:t>
            </a:r>
            <a:r>
              <a:rPr lang="ru-RU" sz="2400" dirty="0" err="1" smtClean="0"/>
              <a:t>світовим</a:t>
            </a:r>
            <a:r>
              <a:rPr lang="ru-RU" sz="2400" dirty="0" smtClean="0"/>
              <a:t> </a:t>
            </a:r>
            <a:r>
              <a:rPr lang="ru-RU" sz="2400" dirty="0"/>
              <a:t>стандартом, </a:t>
            </a:r>
            <a:r>
              <a:rPr lang="ru-RU" sz="2400" dirty="0" err="1"/>
              <a:t>валідність</a:t>
            </a:r>
            <a:r>
              <a:rPr lang="ru-RU" sz="2400" dirty="0"/>
              <a:t> та </a:t>
            </a:r>
            <a:r>
              <a:rPr lang="ru-RU" sz="2400" dirty="0" err="1"/>
              <a:t>надійність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перевірена</a:t>
            </a:r>
            <a:r>
              <a:rPr lang="ru-RU" sz="2400" dirty="0"/>
              <a:t> у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 smtClean="0"/>
              <a:t>дослідженнях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У </a:t>
            </a:r>
            <a:r>
              <a:rPr lang="ru-RU" sz="2400" dirty="0"/>
              <a:t>2007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розроблена</a:t>
            </a:r>
            <a:r>
              <a:rPr lang="ru-RU" sz="2400" dirty="0"/>
              <a:t> нова </a:t>
            </a:r>
            <a:r>
              <a:rPr lang="ru-RU" sz="2400" dirty="0" err="1"/>
              <a:t>розширена</a:t>
            </a:r>
            <a:r>
              <a:rPr lang="ru-RU" sz="2400" dirty="0"/>
              <a:t> та уточнена </a:t>
            </a:r>
            <a:r>
              <a:rPr lang="ru-RU" sz="2400" dirty="0" err="1"/>
              <a:t>версія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великих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 яка є </a:t>
            </a:r>
            <a:r>
              <a:rPr lang="ru-RU" sz="2400" dirty="0" smtClean="0"/>
              <a:t>аналогом </a:t>
            </a:r>
            <a:r>
              <a:rPr lang="ru-RU" sz="2400" dirty="0" err="1"/>
              <a:t>попередньої</a:t>
            </a:r>
            <a:r>
              <a:rPr lang="ru-RU" sz="2400" dirty="0"/>
              <a:t>, але </a:t>
            </a:r>
            <a:r>
              <a:rPr lang="ru-RU" sz="2400" dirty="0" err="1"/>
              <a:t>додатково</a:t>
            </a:r>
            <a:r>
              <a:rPr lang="ru-RU" sz="2400" dirty="0"/>
              <a:t> </a:t>
            </a:r>
            <a:r>
              <a:rPr lang="ru-RU" sz="2400" dirty="0" err="1"/>
              <a:t>включає</a:t>
            </a:r>
            <a:r>
              <a:rPr lang="ru-RU" sz="2400" dirty="0"/>
              <a:t> </a:t>
            </a:r>
            <a:r>
              <a:rPr lang="ru-RU" sz="2400" dirty="0" err="1"/>
              <a:t>опис</a:t>
            </a:r>
            <a:r>
              <a:rPr lang="ru-RU" sz="2400" dirty="0"/>
              <a:t> </a:t>
            </a:r>
            <a:r>
              <a:rPr lang="ru-RU" sz="2400" dirty="0" err="1" smtClean="0"/>
              <a:t>функціональних</a:t>
            </a:r>
            <a:r>
              <a:rPr lang="ru-RU" sz="2400" dirty="0" smtClean="0"/>
              <a:t> </a:t>
            </a:r>
            <a:r>
              <a:rPr lang="ru-RU" sz="2400" dirty="0" err="1"/>
              <a:t>можливостей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віком</a:t>
            </a:r>
            <a:r>
              <a:rPr lang="ru-RU" sz="2400" dirty="0"/>
              <a:t> 12–18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6814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9" y="625693"/>
            <a:ext cx="113646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Шкала великих </a:t>
            </a:r>
            <a:r>
              <a:rPr lang="ru-RU" sz="2400" b="1" dirty="0" err="1"/>
              <a:t>моторних</a:t>
            </a:r>
            <a:r>
              <a:rPr lang="ru-RU" sz="2400" b="1" dirty="0"/>
              <a:t> </a:t>
            </a:r>
            <a:r>
              <a:rPr lang="ru-RU" sz="2400" b="1" dirty="0" err="1"/>
              <a:t>функцій</a:t>
            </a:r>
            <a:r>
              <a:rPr lang="ru-RU" sz="2400" b="1" dirty="0"/>
              <a:t> – </a:t>
            </a:r>
            <a:r>
              <a:rPr lang="ru-RU" sz="2400" b="1" dirty="0" err="1"/>
              <a:t>розширена</a:t>
            </a:r>
            <a:r>
              <a:rPr lang="ru-RU" sz="2400" b="1" dirty="0"/>
              <a:t> та </a:t>
            </a:r>
            <a:r>
              <a:rPr lang="ru-RU" sz="2400" b="1" dirty="0" err="1" smtClean="0"/>
              <a:t>доповнена</a:t>
            </a:r>
            <a:endParaRPr lang="uk-UA" dirty="0"/>
          </a:p>
          <a:p>
            <a:pPr algn="just"/>
            <a:r>
              <a:rPr lang="uk-UA" sz="2000" dirty="0" smtClean="0"/>
              <a:t>До 2 років: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I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сідати</a:t>
            </a:r>
            <a:r>
              <a:rPr lang="ru-RU" sz="2000" dirty="0"/>
              <a:t> та </a:t>
            </a:r>
            <a:r>
              <a:rPr lang="ru-RU" sz="2000" dirty="0" err="1"/>
              <a:t>сидіти</a:t>
            </a:r>
            <a:r>
              <a:rPr lang="ru-RU" sz="2000" dirty="0"/>
              <a:t> на </a:t>
            </a:r>
            <a:r>
              <a:rPr lang="ru-RU" sz="2000" dirty="0" err="1" smtClean="0"/>
              <a:t>підлозі</a:t>
            </a:r>
            <a:r>
              <a:rPr lang="ru-RU" sz="2000" dirty="0" smtClean="0"/>
              <a:t> </a:t>
            </a:r>
            <a:r>
              <a:rPr lang="ru-RU" sz="2000" dirty="0"/>
              <a:t>без </a:t>
            </a:r>
            <a:r>
              <a:rPr lang="ru-RU" sz="2000" dirty="0" err="1"/>
              <a:t>допомоги</a:t>
            </a:r>
            <a:r>
              <a:rPr lang="ru-RU" sz="2000" dirty="0"/>
              <a:t> рук, руками </a:t>
            </a:r>
            <a:r>
              <a:rPr lang="ru-RU" sz="2000" dirty="0" err="1"/>
              <a:t>маніпулювати</a:t>
            </a:r>
            <a:r>
              <a:rPr lang="ru-RU" sz="2000" dirty="0"/>
              <a:t> </a:t>
            </a:r>
            <a:r>
              <a:rPr lang="ru-RU" sz="2000" dirty="0" err="1"/>
              <a:t>іграшками</a:t>
            </a:r>
            <a:r>
              <a:rPr lang="ru-RU" sz="2000" dirty="0"/>
              <a:t>. </a:t>
            </a:r>
            <a:r>
              <a:rPr lang="ru-RU" sz="2000" dirty="0" err="1"/>
              <a:t>Лазять</a:t>
            </a:r>
            <a:r>
              <a:rPr lang="ru-RU" sz="2000" dirty="0"/>
              <a:t> на карачках, </a:t>
            </a:r>
            <a:r>
              <a:rPr lang="ru-RU" sz="2000" dirty="0" err="1"/>
              <a:t>підтягуються</a:t>
            </a:r>
            <a:r>
              <a:rPr lang="ru-RU" sz="2000" dirty="0"/>
              <a:t> до </a:t>
            </a:r>
            <a:r>
              <a:rPr lang="ru-RU" sz="2000" dirty="0" err="1"/>
              <a:t>стояння</a:t>
            </a:r>
            <a:r>
              <a:rPr lang="ru-RU" sz="2000" dirty="0"/>
              <a:t> і </a:t>
            </a:r>
            <a:r>
              <a:rPr lang="ru-RU" sz="2000" dirty="0" err="1"/>
              <a:t>роблять</a:t>
            </a:r>
            <a:r>
              <a:rPr lang="ru-RU" sz="2000" dirty="0"/>
              <a:t> </a:t>
            </a:r>
            <a:r>
              <a:rPr lang="ru-RU" sz="2000" dirty="0" err="1"/>
              <a:t>декілька</a:t>
            </a:r>
            <a:r>
              <a:rPr lang="ru-RU" sz="2000" dirty="0"/>
              <a:t> </a:t>
            </a:r>
            <a:r>
              <a:rPr lang="ru-RU" sz="2000" dirty="0" err="1"/>
              <a:t>кроків</a:t>
            </a:r>
            <a:r>
              <a:rPr lang="ru-RU" sz="2000" dirty="0"/>
              <a:t>, </a:t>
            </a:r>
            <a:r>
              <a:rPr lang="ru-RU" sz="2000" dirty="0" err="1"/>
              <a:t>опираючись</a:t>
            </a:r>
            <a:r>
              <a:rPr lang="ru-RU" sz="2000" dirty="0"/>
              <a:t> на </a:t>
            </a:r>
            <a:r>
              <a:rPr lang="ru-RU" sz="2000" dirty="0" err="1"/>
              <a:t>меблі</a:t>
            </a:r>
            <a:r>
              <a:rPr lang="ru-RU" sz="2000" dirty="0"/>
              <a:t>. У </a:t>
            </a:r>
            <a:r>
              <a:rPr lang="ru-RU" sz="2000" dirty="0" err="1"/>
              <a:t>віці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18 </a:t>
            </a:r>
            <a:r>
              <a:rPr lang="ru-RU" sz="2000" dirty="0" err="1"/>
              <a:t>міс</a:t>
            </a:r>
            <a:r>
              <a:rPr lang="ru-RU" sz="2000" dirty="0"/>
              <a:t>. до 2-х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 smtClean="0"/>
              <a:t>ходити</a:t>
            </a:r>
            <a:r>
              <a:rPr lang="ru-RU" sz="2000" dirty="0" smtClean="0"/>
              <a:t> </a:t>
            </a:r>
            <a:r>
              <a:rPr lang="ru-RU" sz="2000" dirty="0"/>
              <a:t>без </a:t>
            </a:r>
            <a:r>
              <a:rPr lang="ru-RU" sz="2000" dirty="0" err="1"/>
              <a:t>допоміжних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/>
              <a:t>II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сидіти</a:t>
            </a:r>
            <a:r>
              <a:rPr lang="ru-RU" sz="2000" dirty="0"/>
              <a:t> на </a:t>
            </a:r>
            <a:r>
              <a:rPr lang="ru-RU" sz="2000" dirty="0" err="1"/>
              <a:t>підлозі</a:t>
            </a:r>
            <a:r>
              <a:rPr lang="ru-RU" sz="2000" dirty="0"/>
              <a:t>, але з </a:t>
            </a:r>
            <a:r>
              <a:rPr lang="ru-RU" sz="2000" dirty="0" err="1"/>
              <a:t>підтримкою</a:t>
            </a:r>
            <a:r>
              <a:rPr lang="ru-RU" sz="2000" dirty="0"/>
              <a:t> руками для </a:t>
            </a:r>
            <a:r>
              <a:rPr lang="ru-RU" sz="2000" dirty="0" err="1"/>
              <a:t>утримання</a:t>
            </a:r>
            <a:r>
              <a:rPr lang="ru-RU" sz="2000" dirty="0"/>
              <a:t> </a:t>
            </a:r>
            <a:r>
              <a:rPr lang="ru-RU" sz="2000" dirty="0" err="1"/>
              <a:t>рівноваги</a:t>
            </a:r>
            <a:r>
              <a:rPr lang="ru-RU" sz="2000" dirty="0"/>
              <a:t>. </a:t>
            </a:r>
            <a:r>
              <a:rPr lang="ru-RU" sz="2000" dirty="0" err="1"/>
              <a:t>Повзають</a:t>
            </a:r>
            <a:r>
              <a:rPr lang="ru-RU" sz="2000" dirty="0"/>
              <a:t> на </a:t>
            </a:r>
            <a:r>
              <a:rPr lang="ru-RU" sz="2000" dirty="0" err="1"/>
              <a:t>животі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на руках і </a:t>
            </a:r>
            <a:r>
              <a:rPr lang="ru-RU" sz="2000" dirty="0" err="1"/>
              <a:t>колінах</a:t>
            </a:r>
            <a:r>
              <a:rPr lang="ru-RU" sz="2000" dirty="0"/>
              <a:t>.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/>
              <a:t>підтягнутися</a:t>
            </a:r>
            <a:r>
              <a:rPr lang="ru-RU" sz="2000" dirty="0"/>
              <a:t> до </a:t>
            </a:r>
            <a:r>
              <a:rPr lang="ru-RU" sz="2000" dirty="0" err="1"/>
              <a:t>стояння</a:t>
            </a:r>
            <a:r>
              <a:rPr lang="ru-RU" sz="2000" dirty="0"/>
              <a:t> та </a:t>
            </a:r>
            <a:r>
              <a:rPr lang="ru-RU" sz="2000" dirty="0" err="1"/>
              <a:t>зробити</a:t>
            </a:r>
            <a:r>
              <a:rPr lang="ru-RU" sz="2000" dirty="0"/>
              <a:t> </a:t>
            </a:r>
            <a:r>
              <a:rPr lang="ru-RU" sz="2000" dirty="0" err="1" smtClean="0"/>
              <a:t>декілька</a:t>
            </a:r>
            <a:r>
              <a:rPr lang="ru-RU" sz="2000" dirty="0" smtClean="0"/>
              <a:t> </a:t>
            </a:r>
            <a:r>
              <a:rPr lang="ru-RU" sz="2000" dirty="0" err="1"/>
              <a:t>кроків</a:t>
            </a:r>
            <a:r>
              <a:rPr lang="ru-RU" sz="2000" dirty="0"/>
              <a:t>, </a:t>
            </a:r>
            <a:r>
              <a:rPr lang="ru-RU" sz="2000" dirty="0" err="1"/>
              <a:t>тримаючись</a:t>
            </a:r>
            <a:r>
              <a:rPr lang="ru-RU" sz="2000" dirty="0"/>
              <a:t> за </a:t>
            </a:r>
            <a:r>
              <a:rPr lang="ru-RU" sz="2000" dirty="0" err="1"/>
              <a:t>меблі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/>
              <a:t>III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сидіти</a:t>
            </a:r>
            <a:r>
              <a:rPr lang="ru-RU" sz="2000" dirty="0"/>
              <a:t> на </a:t>
            </a:r>
            <a:r>
              <a:rPr lang="ru-RU" sz="2000" dirty="0" err="1"/>
              <a:t>підлозі</a:t>
            </a:r>
            <a:r>
              <a:rPr lang="ru-RU" sz="2000" dirty="0"/>
              <a:t> при </a:t>
            </a:r>
            <a:r>
              <a:rPr lang="ru-RU" sz="2000" dirty="0" err="1"/>
              <a:t>фіксації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за таз.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перевертатися</a:t>
            </a:r>
            <a:r>
              <a:rPr lang="ru-RU" sz="2000" dirty="0"/>
              <a:t> та </a:t>
            </a:r>
            <a:r>
              <a:rPr lang="ru-RU" sz="2000" dirty="0" err="1" smtClean="0"/>
              <a:t>повзати</a:t>
            </a:r>
            <a:r>
              <a:rPr lang="ru-RU" sz="2000" dirty="0" smtClean="0"/>
              <a:t> </a:t>
            </a:r>
            <a:r>
              <a:rPr lang="ru-RU" sz="2000" dirty="0"/>
              <a:t>вперед на </a:t>
            </a:r>
            <a:r>
              <a:rPr lang="ru-RU" sz="2000" dirty="0" err="1"/>
              <a:t>животі</a:t>
            </a:r>
            <a:r>
              <a:rPr lang="ru-RU" sz="2000" dirty="0"/>
              <a:t>. </a:t>
            </a:r>
            <a:r>
              <a:rPr lang="ru-RU" sz="2000" dirty="0" err="1"/>
              <a:t>Рівень</a:t>
            </a:r>
            <a:r>
              <a:rPr lang="ru-RU" sz="2000" dirty="0"/>
              <a:t> IV.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контролювати</a:t>
            </a:r>
            <a:r>
              <a:rPr lang="ru-RU" sz="2000" dirty="0"/>
              <a:t> </a:t>
            </a:r>
            <a:r>
              <a:rPr lang="ru-RU" sz="2000" dirty="0" err="1" smtClean="0"/>
              <a:t>положення</a:t>
            </a:r>
            <a:r>
              <a:rPr lang="ru-RU" sz="2000" dirty="0" smtClean="0"/>
              <a:t> </a:t>
            </a:r>
            <a:r>
              <a:rPr lang="ru-RU" sz="2000" dirty="0" err="1"/>
              <a:t>голови</a:t>
            </a:r>
            <a:r>
              <a:rPr lang="ru-RU" sz="2000" dirty="0"/>
              <a:t>, </a:t>
            </a:r>
            <a:r>
              <a:rPr lang="ru-RU" sz="2000" dirty="0" err="1"/>
              <a:t>сидіти</a:t>
            </a:r>
            <a:r>
              <a:rPr lang="ru-RU" sz="2000" dirty="0"/>
              <a:t> з </a:t>
            </a:r>
            <a:r>
              <a:rPr lang="ru-RU" sz="2000" dirty="0" err="1"/>
              <a:t>підтримкою</a:t>
            </a:r>
            <a:r>
              <a:rPr lang="ru-RU" sz="2000" dirty="0"/>
              <a:t> за </a:t>
            </a:r>
            <a:r>
              <a:rPr lang="ru-RU" sz="2000" dirty="0" err="1"/>
              <a:t>тулуб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перевернутися</a:t>
            </a:r>
            <a:r>
              <a:rPr lang="ru-RU" sz="2000" dirty="0"/>
              <a:t> з живота на спину та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спини</a:t>
            </a:r>
            <a:r>
              <a:rPr lang="ru-RU" sz="2000" dirty="0"/>
              <a:t> на </a:t>
            </a:r>
            <a:r>
              <a:rPr lang="ru-RU" sz="2000" dirty="0" err="1"/>
              <a:t>живіт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/>
              <a:t>V</a:t>
            </a:r>
            <a:r>
              <a:rPr lang="ru-RU" sz="2000" dirty="0"/>
              <a:t>. Контроль за </a:t>
            </a:r>
            <a:r>
              <a:rPr lang="ru-RU" sz="2000" dirty="0" err="1"/>
              <a:t>вольовими</a:t>
            </a:r>
            <a:r>
              <a:rPr lang="ru-RU" sz="2000" dirty="0"/>
              <a:t> </a:t>
            </a:r>
            <a:r>
              <a:rPr lang="ru-RU" sz="2000" dirty="0" err="1"/>
              <a:t>рухами</a:t>
            </a:r>
            <a:r>
              <a:rPr lang="ru-RU" sz="2000" dirty="0"/>
              <a:t> </a:t>
            </a:r>
            <a:r>
              <a:rPr lang="ru-RU" sz="2000" dirty="0" smtClean="0"/>
              <a:t>практично </a:t>
            </a:r>
            <a:r>
              <a:rPr lang="ru-RU" sz="2000" dirty="0" err="1"/>
              <a:t>відсутній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контролювати</a:t>
            </a:r>
            <a:r>
              <a:rPr lang="ru-RU" sz="2000" dirty="0"/>
              <a:t> </a:t>
            </a:r>
            <a:r>
              <a:rPr lang="ru-RU" sz="2000" dirty="0" err="1"/>
              <a:t>положення</a:t>
            </a:r>
            <a:r>
              <a:rPr lang="ru-RU" sz="2000" dirty="0"/>
              <a:t> </a:t>
            </a:r>
            <a:r>
              <a:rPr lang="ru-RU" sz="2000" dirty="0" err="1"/>
              <a:t>голови</a:t>
            </a:r>
            <a:r>
              <a:rPr lang="ru-RU" sz="2000" dirty="0"/>
              <a:t> та </a:t>
            </a:r>
            <a:r>
              <a:rPr lang="ru-RU" sz="2000" dirty="0" err="1"/>
              <a:t>тулуба</a:t>
            </a:r>
            <a:r>
              <a:rPr lang="ru-RU" sz="2000" dirty="0"/>
              <a:t> і </a:t>
            </a:r>
            <a:r>
              <a:rPr lang="ru-RU" sz="2000" dirty="0" err="1"/>
              <a:t>протидіяти</a:t>
            </a:r>
            <a:r>
              <a:rPr lang="ru-RU" sz="2000" dirty="0"/>
              <a:t> </a:t>
            </a:r>
            <a:r>
              <a:rPr lang="ru-RU" sz="2000" dirty="0" err="1"/>
              <a:t>силі</a:t>
            </a:r>
            <a:r>
              <a:rPr lang="ru-RU" sz="2000" dirty="0"/>
              <a:t> </a:t>
            </a:r>
            <a:r>
              <a:rPr lang="ru-RU" sz="2000" dirty="0" err="1" smtClean="0"/>
              <a:t>тяжіння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положенні</a:t>
            </a:r>
            <a:r>
              <a:rPr lang="ru-RU" sz="2000" dirty="0"/>
              <a:t> на </a:t>
            </a:r>
            <a:r>
              <a:rPr lang="ru-RU" sz="2000" dirty="0" err="1"/>
              <a:t>животі</a:t>
            </a:r>
            <a:r>
              <a:rPr lang="ru-RU" sz="2000" dirty="0"/>
              <a:t> та в </a:t>
            </a:r>
            <a:r>
              <a:rPr lang="ru-RU" sz="2000" dirty="0" err="1"/>
              <a:t>сидячому</a:t>
            </a:r>
            <a:r>
              <a:rPr lang="ru-RU" sz="2000" dirty="0"/>
              <a:t> </a:t>
            </a:r>
            <a:r>
              <a:rPr lang="ru-RU" sz="2000" dirty="0" err="1" smtClean="0"/>
              <a:t>по</a:t>
            </a:r>
            <a:r>
              <a:rPr lang="ru-RU" sz="2000" dirty="0" err="1"/>
              <a:t>л</a:t>
            </a:r>
            <a:r>
              <a:rPr lang="ru-RU" sz="2000" dirty="0" err="1" smtClean="0"/>
              <a:t>оженні</a:t>
            </a:r>
            <a:r>
              <a:rPr lang="ru-RU" sz="2000" dirty="0"/>
              <a:t>.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 smtClean="0"/>
              <a:t>перевертатися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0178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658" y="798285"/>
            <a:ext cx="119162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 smtClean="0"/>
              <a:t>Вік</a:t>
            </a:r>
            <a:r>
              <a:rPr lang="ru-RU" sz="2000" dirty="0" smtClean="0"/>
              <a:t> </a:t>
            </a:r>
            <a:r>
              <a:rPr lang="ru-RU" sz="2000" dirty="0"/>
              <a:t>2–4 </a:t>
            </a:r>
            <a:r>
              <a:rPr lang="ru-RU" sz="2000" dirty="0" smtClean="0"/>
              <a:t>роки: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I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сидять</a:t>
            </a:r>
            <a:r>
              <a:rPr lang="ru-RU" sz="2000" dirty="0"/>
              <a:t> на </a:t>
            </a:r>
            <a:r>
              <a:rPr lang="ru-RU" sz="2000" dirty="0" err="1"/>
              <a:t>підлозі</a:t>
            </a:r>
            <a:r>
              <a:rPr lang="ru-RU" sz="2000" dirty="0"/>
              <a:t> і </a:t>
            </a:r>
            <a:r>
              <a:rPr lang="ru-RU" sz="2000" dirty="0" err="1"/>
              <a:t>двома</a:t>
            </a:r>
            <a:r>
              <a:rPr lang="ru-RU" sz="2000" dirty="0"/>
              <a:t> руками </a:t>
            </a:r>
            <a:r>
              <a:rPr lang="ru-RU" sz="2000" dirty="0" err="1"/>
              <a:t>маніпулюють</a:t>
            </a:r>
            <a:r>
              <a:rPr lang="ru-RU" sz="2000" dirty="0"/>
              <a:t> </a:t>
            </a:r>
            <a:r>
              <a:rPr lang="ru-RU" sz="2000" dirty="0" err="1"/>
              <a:t>об’єктами</a:t>
            </a:r>
            <a:r>
              <a:rPr lang="ru-RU" sz="2000" dirty="0"/>
              <a:t>.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сідають</a:t>
            </a:r>
            <a:r>
              <a:rPr lang="ru-RU" sz="2000" dirty="0"/>
              <a:t> на </a:t>
            </a:r>
            <a:r>
              <a:rPr lang="ru-RU" sz="2000" dirty="0" err="1"/>
              <a:t>підлогу</a:t>
            </a:r>
            <a:r>
              <a:rPr lang="ru-RU" sz="2000" dirty="0"/>
              <a:t>. Як </a:t>
            </a:r>
            <a:r>
              <a:rPr lang="ru-RU" sz="2000" dirty="0" err="1"/>
              <a:t>основний</a:t>
            </a:r>
            <a:r>
              <a:rPr lang="ru-RU" sz="2000" dirty="0"/>
              <a:t> </a:t>
            </a:r>
            <a:r>
              <a:rPr lang="ru-RU" sz="2000" dirty="0" err="1"/>
              <a:t>засіб</a:t>
            </a:r>
            <a:r>
              <a:rPr lang="ru-RU" sz="2000" dirty="0"/>
              <a:t> </a:t>
            </a:r>
            <a:r>
              <a:rPr lang="ru-RU" sz="2000" dirty="0" err="1"/>
              <a:t>пересування</a:t>
            </a:r>
            <a:r>
              <a:rPr lang="ru-RU" sz="2000" dirty="0"/>
              <a:t>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</a:t>
            </a:r>
            <a:r>
              <a:rPr lang="ru-RU" sz="2000" dirty="0"/>
              <a:t>ходу, не </a:t>
            </a:r>
            <a:r>
              <a:rPr lang="ru-RU" sz="2000" dirty="0" err="1"/>
              <a:t>потребуючи</a:t>
            </a:r>
            <a:r>
              <a:rPr lang="ru-RU" sz="2000" dirty="0"/>
              <a:t>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допоміжних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/>
              <a:t>II.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сидіти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на </a:t>
            </a:r>
            <a:r>
              <a:rPr lang="ru-RU" sz="2000" dirty="0" err="1"/>
              <a:t>підлозі</a:t>
            </a:r>
            <a:r>
              <a:rPr lang="ru-RU" sz="2000" dirty="0"/>
              <a:t>, але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з </a:t>
            </a:r>
            <a:r>
              <a:rPr lang="ru-RU" sz="2000" dirty="0" err="1"/>
              <a:t>рівновагою</a:t>
            </a:r>
            <a:r>
              <a:rPr lang="ru-RU" sz="2000" dirty="0"/>
              <a:t>,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важко</a:t>
            </a:r>
            <a:r>
              <a:rPr lang="ru-RU" sz="2000" dirty="0"/>
              <a:t> </a:t>
            </a:r>
            <a:r>
              <a:rPr lang="ru-RU" sz="2000" dirty="0" err="1"/>
              <a:t>маніпулювати</a:t>
            </a:r>
            <a:r>
              <a:rPr lang="ru-RU" sz="2000" dirty="0"/>
              <a:t> предметом </a:t>
            </a:r>
            <a:r>
              <a:rPr lang="ru-RU" sz="2000" dirty="0" err="1"/>
              <a:t>обома</a:t>
            </a:r>
            <a:r>
              <a:rPr lang="ru-RU" sz="2000" dirty="0"/>
              <a:t> руками.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сідають</a:t>
            </a:r>
            <a:r>
              <a:rPr lang="ru-RU" sz="2000" dirty="0"/>
              <a:t> без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.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/>
              <a:t>підтягнутися</a:t>
            </a:r>
            <a:r>
              <a:rPr lang="ru-RU" sz="2000" dirty="0"/>
              <a:t> до </a:t>
            </a:r>
            <a:r>
              <a:rPr lang="ru-RU" sz="2000" dirty="0" err="1"/>
              <a:t>стояння</a:t>
            </a:r>
            <a:r>
              <a:rPr lang="ru-RU" sz="2000" dirty="0"/>
              <a:t> на </a:t>
            </a:r>
            <a:r>
              <a:rPr lang="ru-RU" sz="2000" dirty="0" err="1"/>
              <a:t>стабільній</a:t>
            </a:r>
            <a:r>
              <a:rPr lang="ru-RU" sz="2000" dirty="0"/>
              <a:t> </a:t>
            </a:r>
            <a:r>
              <a:rPr lang="ru-RU" sz="2000" dirty="0" err="1" smtClean="0"/>
              <a:t>поверхні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повзають</a:t>
            </a:r>
            <a:r>
              <a:rPr lang="ru-RU" sz="2000" dirty="0"/>
              <a:t> на руках та </a:t>
            </a:r>
            <a:r>
              <a:rPr lang="ru-RU" sz="2000" dirty="0" err="1"/>
              <a:t>колінах</a:t>
            </a:r>
            <a:r>
              <a:rPr lang="ru-RU" sz="2000" dirty="0"/>
              <a:t> </a:t>
            </a:r>
            <a:r>
              <a:rPr lang="ru-RU" sz="2000" dirty="0" err="1" smtClean="0"/>
              <a:t>реципрокно</a:t>
            </a:r>
            <a:r>
              <a:rPr lang="ru-RU" sz="2000" dirty="0"/>
              <a:t>,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пересуватися</a:t>
            </a:r>
            <a:r>
              <a:rPr lang="ru-RU" sz="2000" dirty="0"/>
              <a:t> по </a:t>
            </a:r>
            <a:r>
              <a:rPr lang="ru-RU" sz="2000" dirty="0" err="1"/>
              <a:t>квартирі</a:t>
            </a:r>
            <a:r>
              <a:rPr lang="ru-RU" sz="2000" dirty="0"/>
              <a:t>, </a:t>
            </a:r>
            <a:r>
              <a:rPr lang="ru-RU" sz="2000" dirty="0" err="1" smtClean="0"/>
              <a:t>тримаючись</a:t>
            </a:r>
            <a:r>
              <a:rPr lang="ru-RU" sz="2000" dirty="0" smtClean="0"/>
              <a:t> </a:t>
            </a:r>
            <a:r>
              <a:rPr lang="ru-RU" sz="2000" dirty="0"/>
              <a:t>за </a:t>
            </a:r>
            <a:r>
              <a:rPr lang="ru-RU" sz="2000" dirty="0" err="1"/>
              <a:t>меблі</a:t>
            </a:r>
            <a:r>
              <a:rPr lang="ru-RU" sz="2000" dirty="0"/>
              <a:t>. Хода з </a:t>
            </a:r>
            <a:r>
              <a:rPr lang="ru-RU" sz="2000" dirty="0" err="1"/>
              <a:t>допоміжними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 є </a:t>
            </a:r>
            <a:r>
              <a:rPr lang="ru-RU" sz="2000" dirty="0" err="1"/>
              <a:t>основним</a:t>
            </a:r>
            <a:r>
              <a:rPr lang="ru-RU" sz="2000" dirty="0"/>
              <a:t> </a:t>
            </a:r>
            <a:r>
              <a:rPr lang="ru-RU" sz="2000" dirty="0" err="1"/>
              <a:t>засобом</a:t>
            </a:r>
            <a:r>
              <a:rPr lang="ru-RU" sz="2000" dirty="0"/>
              <a:t> </a:t>
            </a:r>
            <a:r>
              <a:rPr lang="ru-RU" sz="2000" dirty="0" err="1"/>
              <a:t>пересування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</a:t>
            </a:r>
            <a:r>
              <a:rPr lang="en-US" sz="2000" b="1" dirty="0"/>
              <a:t>III</a:t>
            </a:r>
            <a:r>
              <a:rPr lang="en-US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сидіти</a:t>
            </a:r>
            <a:r>
              <a:rPr lang="ru-RU" sz="2000" dirty="0"/>
              <a:t> на </a:t>
            </a:r>
            <a:r>
              <a:rPr lang="ru-RU" sz="2000" dirty="0" err="1" smtClean="0"/>
              <a:t>підлозі</a:t>
            </a:r>
            <a:r>
              <a:rPr lang="ru-RU" sz="2000" dirty="0"/>
              <a:t>, часто за типом </a:t>
            </a:r>
            <a:r>
              <a:rPr lang="en-US" sz="2000" dirty="0"/>
              <a:t>W-</a:t>
            </a:r>
            <a:r>
              <a:rPr lang="ru-RU" sz="2000" dirty="0" err="1"/>
              <a:t>сидіння</a:t>
            </a:r>
            <a:r>
              <a:rPr lang="ru-RU" sz="2000" dirty="0"/>
              <a:t> (</a:t>
            </a:r>
            <a:r>
              <a:rPr lang="ru-RU" sz="2000" dirty="0" err="1"/>
              <a:t>сидіння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 smtClean="0"/>
              <a:t>зігнутими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зовнішньо</a:t>
            </a:r>
            <a:r>
              <a:rPr lang="ru-RU" sz="2000" dirty="0"/>
              <a:t> </a:t>
            </a:r>
            <a:r>
              <a:rPr lang="ru-RU" sz="2000" dirty="0" err="1"/>
              <a:t>ротованими</a:t>
            </a:r>
            <a:r>
              <a:rPr lang="ru-RU" sz="2000" dirty="0"/>
              <a:t> стегнами та </a:t>
            </a:r>
            <a:r>
              <a:rPr lang="ru-RU" sz="2000" dirty="0" err="1"/>
              <a:t>колінами</a:t>
            </a:r>
            <a:r>
              <a:rPr lang="ru-RU" sz="2000" dirty="0"/>
              <a:t>), і </a:t>
            </a:r>
            <a:r>
              <a:rPr lang="ru-RU" sz="2000" dirty="0" err="1"/>
              <a:t>потребують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 для </a:t>
            </a:r>
            <a:r>
              <a:rPr lang="ru-RU" sz="2000" dirty="0" err="1"/>
              <a:t>сідання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повзати</a:t>
            </a:r>
            <a:r>
              <a:rPr lang="ru-RU" sz="2000" dirty="0"/>
              <a:t> </a:t>
            </a:r>
            <a:r>
              <a:rPr lang="ru-RU" sz="2000" dirty="0" err="1"/>
              <a:t>по-пластунськи</a:t>
            </a:r>
            <a:r>
              <a:rPr lang="ru-RU" sz="2000" dirty="0"/>
              <a:t> та </a:t>
            </a:r>
            <a:r>
              <a:rPr lang="ru-RU" sz="2000" dirty="0" err="1" smtClean="0"/>
              <a:t>нереципрокно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чотирьох</a:t>
            </a:r>
            <a:r>
              <a:rPr lang="ru-RU" sz="2000" dirty="0"/>
              <a:t> – і </a:t>
            </a:r>
            <a:r>
              <a:rPr lang="ru-RU" sz="2000" dirty="0" err="1"/>
              <a:t>використовують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як </a:t>
            </a:r>
            <a:r>
              <a:rPr lang="ru-RU" sz="2000" dirty="0" err="1"/>
              <a:t>основний</a:t>
            </a:r>
            <a:r>
              <a:rPr lang="ru-RU" sz="2000" dirty="0"/>
              <a:t> </a:t>
            </a:r>
            <a:r>
              <a:rPr lang="ru-RU" sz="2000" dirty="0" err="1"/>
              <a:t>засіб</a:t>
            </a:r>
            <a:r>
              <a:rPr lang="ru-RU" sz="2000" dirty="0"/>
              <a:t> </a:t>
            </a:r>
            <a:r>
              <a:rPr lang="ru-RU" sz="2000" dirty="0" err="1"/>
              <a:t>пересування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 smtClean="0"/>
              <a:t>підтягнутися</a:t>
            </a:r>
            <a:r>
              <a:rPr lang="ru-RU" sz="2000" dirty="0" smtClean="0"/>
              <a:t> </a:t>
            </a:r>
            <a:r>
              <a:rPr lang="ru-RU" sz="2000" dirty="0"/>
              <a:t>до </a:t>
            </a:r>
            <a:r>
              <a:rPr lang="ru-RU" sz="2000" dirty="0" err="1"/>
              <a:t>стояння</a:t>
            </a:r>
            <a:r>
              <a:rPr lang="ru-RU" sz="2000" dirty="0"/>
              <a:t> і пройти </a:t>
            </a:r>
            <a:r>
              <a:rPr lang="ru-RU" sz="2000" dirty="0" err="1"/>
              <a:t>незначну</a:t>
            </a:r>
            <a:r>
              <a:rPr lang="ru-RU" sz="2000" dirty="0"/>
              <a:t> </a:t>
            </a:r>
            <a:r>
              <a:rPr lang="ru-RU" sz="2000" dirty="0" err="1"/>
              <a:t>відстань</a:t>
            </a:r>
            <a:r>
              <a:rPr lang="ru-RU" sz="2000" dirty="0"/>
              <a:t>, </a:t>
            </a:r>
            <a:r>
              <a:rPr lang="ru-RU" sz="2000" dirty="0" err="1"/>
              <a:t>тримаючись</a:t>
            </a:r>
            <a:r>
              <a:rPr lang="ru-RU" sz="2000" dirty="0"/>
              <a:t> за </a:t>
            </a:r>
            <a:r>
              <a:rPr lang="ru-RU" sz="2000" dirty="0" err="1"/>
              <a:t>предмети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пройти </a:t>
            </a:r>
            <a:r>
              <a:rPr lang="ru-RU" sz="2000" dirty="0" err="1"/>
              <a:t>незначну</a:t>
            </a:r>
            <a:r>
              <a:rPr lang="ru-RU" sz="2000" dirty="0"/>
              <a:t> </a:t>
            </a:r>
            <a:r>
              <a:rPr lang="ru-RU" sz="2000" dirty="0" err="1"/>
              <a:t>відстань</a:t>
            </a:r>
            <a:r>
              <a:rPr lang="ru-RU" sz="2000" dirty="0"/>
              <a:t> у </a:t>
            </a:r>
            <a:r>
              <a:rPr lang="ru-RU" sz="2000" dirty="0" err="1"/>
              <a:t>приміщенні</a:t>
            </a:r>
            <a:r>
              <a:rPr lang="ru-RU" sz="2000" dirty="0"/>
              <a:t>, </a:t>
            </a:r>
            <a:r>
              <a:rPr lang="ru-RU" sz="2000" dirty="0" err="1" smtClean="0"/>
              <a:t>використовуючи</a:t>
            </a:r>
            <a:r>
              <a:rPr lang="ru-RU" sz="2000" dirty="0" smtClean="0"/>
              <a:t> </a:t>
            </a:r>
            <a:r>
              <a:rPr lang="ru-RU" sz="2000" dirty="0" err="1"/>
              <a:t>допоміжні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та </a:t>
            </a:r>
            <a:r>
              <a:rPr lang="ru-RU" sz="2000" dirty="0" err="1"/>
              <a:t>допомогу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 для </a:t>
            </a:r>
            <a:r>
              <a:rPr lang="ru-RU" sz="2000" dirty="0" err="1"/>
              <a:t>вибору</a:t>
            </a:r>
            <a:r>
              <a:rPr lang="ru-RU" sz="2000" dirty="0"/>
              <a:t> </a:t>
            </a:r>
            <a:r>
              <a:rPr lang="ru-RU" sz="2000" dirty="0" err="1"/>
              <a:t>напряму</a:t>
            </a:r>
            <a:r>
              <a:rPr lang="ru-RU" sz="2000" dirty="0"/>
              <a:t> ходи та для </a:t>
            </a:r>
            <a:r>
              <a:rPr lang="ru-RU" sz="2000" dirty="0" err="1" smtClean="0"/>
              <a:t>поворотів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89778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829" y="1146628"/>
            <a:ext cx="105518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err="1" smtClean="0">
                <a:solidFill>
                  <a:prstClr val="white"/>
                </a:solidFill>
              </a:rPr>
              <a:t>Рівень</a:t>
            </a:r>
            <a:r>
              <a:rPr lang="ru-RU" sz="2000" b="1" dirty="0" smtClean="0">
                <a:solidFill>
                  <a:prstClr val="white"/>
                </a:solidFill>
              </a:rPr>
              <a:t> </a:t>
            </a:r>
            <a:r>
              <a:rPr lang="en-US" sz="2000" b="1" dirty="0">
                <a:solidFill>
                  <a:prstClr val="white"/>
                </a:solidFill>
              </a:rPr>
              <a:t>IV. </a:t>
            </a:r>
            <a:r>
              <a:rPr lang="ru-RU" sz="2000" dirty="0" err="1">
                <a:solidFill>
                  <a:prstClr val="white"/>
                </a:solidFill>
              </a:rPr>
              <a:t>Можуть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утримувати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сидяче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положення</a:t>
            </a:r>
            <a:r>
              <a:rPr lang="ru-RU" sz="2000" dirty="0">
                <a:solidFill>
                  <a:prstClr val="white"/>
                </a:solidFill>
              </a:rPr>
              <a:t> на </a:t>
            </a:r>
            <a:r>
              <a:rPr lang="ru-RU" sz="2000" dirty="0" err="1">
                <a:solidFill>
                  <a:prstClr val="white"/>
                </a:solidFill>
              </a:rPr>
              <a:t>підлозі</a:t>
            </a:r>
            <a:r>
              <a:rPr lang="ru-RU" sz="2000" dirty="0">
                <a:solidFill>
                  <a:prstClr val="white"/>
                </a:solidFill>
              </a:rPr>
              <a:t>, але </a:t>
            </a:r>
            <a:r>
              <a:rPr lang="ru-RU" sz="2000" dirty="0" err="1">
                <a:solidFill>
                  <a:prstClr val="white"/>
                </a:solidFill>
              </a:rPr>
              <a:t>тільки</a:t>
            </a:r>
            <a:r>
              <a:rPr lang="ru-RU" sz="2000" dirty="0">
                <a:solidFill>
                  <a:prstClr val="white"/>
                </a:solidFill>
              </a:rPr>
              <a:t> з </a:t>
            </a:r>
            <a:r>
              <a:rPr lang="ru-RU" sz="2000" dirty="0" err="1">
                <a:solidFill>
                  <a:prstClr val="white"/>
                </a:solidFill>
              </a:rPr>
              <a:t>підтримкою</a:t>
            </a:r>
            <a:r>
              <a:rPr lang="ru-RU" sz="2000" dirty="0">
                <a:solidFill>
                  <a:prstClr val="white"/>
                </a:solidFill>
              </a:rPr>
              <a:t> руками. </a:t>
            </a:r>
            <a:r>
              <a:rPr lang="ru-RU" sz="2000" dirty="0" err="1">
                <a:solidFill>
                  <a:prstClr val="white"/>
                </a:solidFill>
              </a:rPr>
              <a:t>Діти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переважно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потребують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додаткового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обладнання</a:t>
            </a:r>
            <a:r>
              <a:rPr lang="ru-RU" sz="2000" dirty="0">
                <a:solidFill>
                  <a:prstClr val="white"/>
                </a:solidFill>
              </a:rPr>
              <a:t> для </a:t>
            </a:r>
            <a:r>
              <a:rPr lang="ru-RU" sz="2000" dirty="0" err="1">
                <a:solidFill>
                  <a:prstClr val="white"/>
                </a:solidFill>
              </a:rPr>
              <a:t>сидіння</a:t>
            </a:r>
            <a:r>
              <a:rPr lang="ru-RU" sz="2000" dirty="0">
                <a:solidFill>
                  <a:prstClr val="white"/>
                </a:solidFill>
              </a:rPr>
              <a:t> та </a:t>
            </a:r>
            <a:r>
              <a:rPr lang="ru-RU" sz="2000" dirty="0" err="1">
                <a:solidFill>
                  <a:prstClr val="white"/>
                </a:solidFill>
              </a:rPr>
              <a:t>стояння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ru-RU" sz="2000" dirty="0" err="1">
                <a:solidFill>
                  <a:prstClr val="white"/>
                </a:solidFill>
              </a:rPr>
              <a:t>Може</a:t>
            </a:r>
            <a:r>
              <a:rPr lang="ru-RU" sz="2000" dirty="0">
                <a:solidFill>
                  <a:prstClr val="white"/>
                </a:solidFill>
              </a:rPr>
              <a:t> сам </a:t>
            </a:r>
            <a:r>
              <a:rPr lang="ru-RU" sz="2000" dirty="0" err="1">
                <a:solidFill>
                  <a:prstClr val="white"/>
                </a:solidFill>
              </a:rPr>
              <a:t>пересуватися</a:t>
            </a:r>
            <a:r>
              <a:rPr lang="ru-RU" sz="2000" dirty="0">
                <a:solidFill>
                  <a:prstClr val="white"/>
                </a:solidFill>
              </a:rPr>
              <a:t> на </a:t>
            </a:r>
            <a:r>
              <a:rPr lang="ru-RU" sz="2000" dirty="0" err="1">
                <a:solidFill>
                  <a:prstClr val="white"/>
                </a:solidFill>
              </a:rPr>
              <a:t>невелику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відстань</a:t>
            </a:r>
            <a:r>
              <a:rPr lang="ru-RU" sz="2000" dirty="0">
                <a:solidFill>
                  <a:prstClr val="white"/>
                </a:solidFill>
              </a:rPr>
              <a:t> (у межах </a:t>
            </a:r>
            <a:r>
              <a:rPr lang="ru-RU" sz="2000" dirty="0" err="1">
                <a:solidFill>
                  <a:prstClr val="white"/>
                </a:solidFill>
              </a:rPr>
              <a:t>кімнати</a:t>
            </a:r>
            <a:r>
              <a:rPr lang="ru-RU" sz="2000" dirty="0">
                <a:solidFill>
                  <a:prstClr val="white"/>
                </a:solidFill>
              </a:rPr>
              <a:t>) шляхом </a:t>
            </a:r>
            <a:r>
              <a:rPr lang="ru-RU" sz="2000" dirty="0" err="1">
                <a:solidFill>
                  <a:prstClr val="white"/>
                </a:solidFill>
              </a:rPr>
              <a:t>перевертання</a:t>
            </a:r>
            <a:r>
              <a:rPr lang="ru-RU" sz="2000" dirty="0">
                <a:solidFill>
                  <a:prstClr val="white"/>
                </a:solidFill>
              </a:rPr>
              <a:t>, </a:t>
            </a:r>
            <a:r>
              <a:rPr lang="ru-RU" sz="2000" dirty="0" err="1">
                <a:solidFill>
                  <a:prstClr val="white"/>
                </a:solidFill>
              </a:rPr>
              <a:t>повзання</a:t>
            </a:r>
            <a:r>
              <a:rPr lang="ru-RU" sz="2000" dirty="0">
                <a:solidFill>
                  <a:prstClr val="white"/>
                </a:solidFill>
              </a:rPr>
              <a:t> на </a:t>
            </a:r>
            <a:r>
              <a:rPr lang="ru-RU" sz="2000" dirty="0" err="1">
                <a:solidFill>
                  <a:prstClr val="white"/>
                </a:solidFill>
              </a:rPr>
              <a:t>животі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або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нереципрокного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повзання</a:t>
            </a:r>
            <a:r>
              <a:rPr lang="ru-RU" sz="2000" dirty="0">
                <a:solidFill>
                  <a:prstClr val="white"/>
                </a:solidFill>
              </a:rPr>
              <a:t> на руках та </a:t>
            </a:r>
            <a:r>
              <a:rPr lang="ru-RU" sz="2000" dirty="0" err="1">
                <a:solidFill>
                  <a:prstClr val="white"/>
                </a:solidFill>
              </a:rPr>
              <a:t>колінах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endParaRPr lang="ru-RU" sz="2000" dirty="0" smtClean="0">
              <a:solidFill>
                <a:prstClr val="white"/>
              </a:solidFill>
            </a:endParaRPr>
          </a:p>
          <a:p>
            <a:pPr lvl="0" algn="just"/>
            <a:r>
              <a:rPr lang="ru-RU" sz="2000" b="1" dirty="0" err="1" smtClean="0">
                <a:solidFill>
                  <a:prstClr val="white"/>
                </a:solidFill>
              </a:rPr>
              <a:t>Рівень</a:t>
            </a:r>
            <a:r>
              <a:rPr lang="ru-RU" sz="2000" b="1" dirty="0" smtClean="0">
                <a:solidFill>
                  <a:prstClr val="white"/>
                </a:solidFill>
              </a:rPr>
              <a:t> </a:t>
            </a:r>
            <a:r>
              <a:rPr lang="en-US" sz="2000" b="1" dirty="0">
                <a:solidFill>
                  <a:prstClr val="white"/>
                </a:solidFill>
              </a:rPr>
              <a:t>V</a:t>
            </a:r>
            <a:r>
              <a:rPr lang="en-US" sz="2000" dirty="0">
                <a:solidFill>
                  <a:prstClr val="white"/>
                </a:solidFill>
              </a:rPr>
              <a:t>. </a:t>
            </a:r>
            <a:r>
              <a:rPr lang="ru-RU" sz="2000" dirty="0" err="1">
                <a:solidFill>
                  <a:prstClr val="white"/>
                </a:solidFill>
              </a:rPr>
              <a:t>Фізичні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обмеження</a:t>
            </a:r>
            <a:r>
              <a:rPr lang="ru-RU" sz="2000" dirty="0">
                <a:solidFill>
                  <a:prstClr val="white"/>
                </a:solidFill>
              </a:rPr>
              <a:t> не </a:t>
            </a:r>
            <a:r>
              <a:rPr lang="ru-RU" sz="2000" dirty="0" err="1">
                <a:solidFill>
                  <a:prstClr val="white"/>
                </a:solidFill>
              </a:rPr>
              <a:t>дозволяють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свідомо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контролювати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рухи</a:t>
            </a:r>
            <a:r>
              <a:rPr lang="ru-RU" sz="2000" dirty="0">
                <a:solidFill>
                  <a:prstClr val="white"/>
                </a:solidFill>
              </a:rPr>
              <a:t>, </a:t>
            </a:r>
            <a:r>
              <a:rPr lang="ru-RU" sz="2000" dirty="0" err="1">
                <a:solidFill>
                  <a:prstClr val="white"/>
                </a:solidFill>
              </a:rPr>
              <a:t>немає</a:t>
            </a:r>
            <a:r>
              <a:rPr lang="ru-RU" sz="2000" dirty="0">
                <a:solidFill>
                  <a:prstClr val="white"/>
                </a:solidFill>
              </a:rPr>
              <a:t> основ </a:t>
            </a:r>
            <a:r>
              <a:rPr lang="ru-RU" sz="2000" dirty="0" err="1">
                <a:solidFill>
                  <a:prstClr val="white"/>
                </a:solidFill>
              </a:rPr>
              <a:t>антигравітаційного</a:t>
            </a:r>
            <a:r>
              <a:rPr lang="ru-RU" sz="2000" dirty="0">
                <a:solidFill>
                  <a:prstClr val="white"/>
                </a:solidFill>
              </a:rPr>
              <a:t> контролю. </a:t>
            </a:r>
            <a:r>
              <a:rPr lang="ru-RU" sz="2000" dirty="0" err="1">
                <a:solidFill>
                  <a:prstClr val="white"/>
                </a:solidFill>
              </a:rPr>
              <a:t>Всі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області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рухових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функцій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обмежені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ru-RU" sz="2000" dirty="0" err="1">
                <a:solidFill>
                  <a:prstClr val="white"/>
                </a:solidFill>
              </a:rPr>
              <a:t>Функціональні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обмеження</a:t>
            </a:r>
            <a:r>
              <a:rPr lang="ru-RU" sz="2000" dirty="0">
                <a:solidFill>
                  <a:prstClr val="white"/>
                </a:solidFill>
              </a:rPr>
              <a:t> при </a:t>
            </a:r>
            <a:r>
              <a:rPr lang="ru-RU" sz="2000" dirty="0" err="1">
                <a:solidFill>
                  <a:prstClr val="white"/>
                </a:solidFill>
              </a:rPr>
              <a:t>сидінні</a:t>
            </a:r>
            <a:r>
              <a:rPr lang="ru-RU" sz="2000" dirty="0">
                <a:solidFill>
                  <a:prstClr val="white"/>
                </a:solidFill>
              </a:rPr>
              <a:t> та </a:t>
            </a:r>
            <a:r>
              <a:rPr lang="ru-RU" sz="2000" dirty="0" err="1">
                <a:solidFill>
                  <a:prstClr val="white"/>
                </a:solidFill>
              </a:rPr>
              <a:t>стоянні</a:t>
            </a:r>
            <a:r>
              <a:rPr lang="ru-RU" sz="2000" dirty="0">
                <a:solidFill>
                  <a:prstClr val="white"/>
                </a:solidFill>
              </a:rPr>
              <a:t> не </a:t>
            </a:r>
            <a:r>
              <a:rPr lang="ru-RU" sz="2000" dirty="0" err="1">
                <a:solidFill>
                  <a:prstClr val="white"/>
                </a:solidFill>
              </a:rPr>
              <a:t>можуть</a:t>
            </a:r>
            <a:r>
              <a:rPr lang="ru-RU" sz="2000" dirty="0">
                <a:solidFill>
                  <a:prstClr val="white"/>
                </a:solidFill>
              </a:rPr>
              <a:t> бути </a:t>
            </a:r>
            <a:r>
              <a:rPr lang="ru-RU" sz="2000" dirty="0" err="1">
                <a:solidFill>
                  <a:prstClr val="white"/>
                </a:solidFill>
              </a:rPr>
              <a:t>повністю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компенсовані</a:t>
            </a:r>
            <a:r>
              <a:rPr lang="ru-RU" sz="2000" dirty="0">
                <a:solidFill>
                  <a:prstClr val="white"/>
                </a:solidFill>
              </a:rPr>
              <a:t> при </a:t>
            </a:r>
            <a:r>
              <a:rPr lang="ru-RU" sz="2000" dirty="0" err="1">
                <a:solidFill>
                  <a:prstClr val="white"/>
                </a:solidFill>
              </a:rPr>
              <a:t>застосуванні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допоміжного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обладнання</a:t>
            </a:r>
            <a:r>
              <a:rPr lang="ru-RU" sz="2000" dirty="0">
                <a:solidFill>
                  <a:prstClr val="white"/>
                </a:solidFill>
              </a:rPr>
              <a:t> та </a:t>
            </a:r>
            <a:r>
              <a:rPr lang="ru-RU" sz="2000" dirty="0" err="1">
                <a:solidFill>
                  <a:prstClr val="white"/>
                </a:solidFill>
              </a:rPr>
              <a:t>технологій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ru-RU" sz="2000" dirty="0" err="1">
                <a:solidFill>
                  <a:prstClr val="white"/>
                </a:solidFill>
              </a:rPr>
              <a:t>Діти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en-US" sz="2000" dirty="0">
                <a:solidFill>
                  <a:prstClr val="white"/>
                </a:solidFill>
              </a:rPr>
              <a:t>V </a:t>
            </a:r>
            <a:r>
              <a:rPr lang="ru-RU" sz="2000" dirty="0" err="1">
                <a:solidFill>
                  <a:prstClr val="white"/>
                </a:solidFill>
              </a:rPr>
              <a:t>рівня</a:t>
            </a:r>
            <a:r>
              <a:rPr lang="ru-RU" sz="2000" dirty="0">
                <a:solidFill>
                  <a:prstClr val="white"/>
                </a:solidFill>
              </a:rPr>
              <a:t> не </a:t>
            </a:r>
            <a:r>
              <a:rPr lang="ru-RU" sz="2000" dirty="0" err="1">
                <a:solidFill>
                  <a:prstClr val="white"/>
                </a:solidFill>
              </a:rPr>
              <a:t>мають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можливості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самостійного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пересування</a:t>
            </a:r>
            <a:r>
              <a:rPr lang="ru-RU" sz="2000" dirty="0">
                <a:solidFill>
                  <a:prstClr val="white"/>
                </a:solidFill>
              </a:rPr>
              <a:t>, і </a:t>
            </a:r>
            <a:r>
              <a:rPr lang="ru-RU" sz="2000" dirty="0" err="1">
                <a:solidFill>
                  <a:prstClr val="white"/>
                </a:solidFill>
              </a:rPr>
              <a:t>їх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транспортують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інші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r>
              <a:rPr lang="ru-RU" sz="2000" dirty="0" err="1">
                <a:solidFill>
                  <a:prstClr val="white"/>
                </a:solidFill>
              </a:rPr>
              <a:t>Деякі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діти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можуть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досягти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самостійного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пересування</a:t>
            </a:r>
            <a:r>
              <a:rPr lang="ru-RU" sz="2000" dirty="0">
                <a:solidFill>
                  <a:prstClr val="white"/>
                </a:solidFill>
              </a:rPr>
              <a:t>, </a:t>
            </a:r>
            <a:r>
              <a:rPr lang="ru-RU" sz="2000" dirty="0" err="1">
                <a:solidFill>
                  <a:prstClr val="white"/>
                </a:solidFill>
              </a:rPr>
              <a:t>використовуючи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err="1">
                <a:solidFill>
                  <a:prstClr val="white"/>
                </a:solidFill>
              </a:rPr>
              <a:t>інвалідні</a:t>
            </a:r>
            <a:r>
              <a:rPr lang="ru-RU" sz="2000" dirty="0">
                <a:solidFill>
                  <a:prstClr val="white"/>
                </a:solidFill>
              </a:rPr>
              <a:t> коляски з мотором і з складною </a:t>
            </a:r>
            <a:r>
              <a:rPr lang="ru-RU" sz="2000" dirty="0" err="1" smtClean="0">
                <a:solidFill>
                  <a:prstClr val="white"/>
                </a:solidFill>
              </a:rPr>
              <a:t>адаптацією</a:t>
            </a:r>
            <a:r>
              <a:rPr lang="ru-RU" sz="2000" dirty="0" smtClean="0">
                <a:solidFill>
                  <a:prstClr val="white"/>
                </a:solidFill>
              </a:rPr>
              <a:t>.</a:t>
            </a:r>
            <a:endParaRPr lang="ru-RU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79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" y="654722"/>
            <a:ext cx="1175657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/>
              <a:t>Вік</a:t>
            </a:r>
            <a:r>
              <a:rPr lang="ru-RU" sz="2400" dirty="0" smtClean="0"/>
              <a:t> 4–6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: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</a:t>
            </a:r>
            <a:r>
              <a:rPr lang="en-US" sz="2000" b="1" dirty="0"/>
              <a:t>I</a:t>
            </a:r>
            <a:r>
              <a:rPr lang="en-US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легко </a:t>
            </a:r>
            <a:r>
              <a:rPr lang="ru-RU" sz="2000" dirty="0" err="1"/>
              <a:t>сідають</a:t>
            </a:r>
            <a:r>
              <a:rPr lang="ru-RU" sz="2000" dirty="0"/>
              <a:t> у </a:t>
            </a:r>
            <a:r>
              <a:rPr lang="ru-RU" sz="2000" dirty="0" err="1"/>
              <a:t>крісло</a:t>
            </a:r>
            <a:r>
              <a:rPr lang="ru-RU" sz="2000" dirty="0"/>
              <a:t> без </a:t>
            </a:r>
            <a:r>
              <a:rPr lang="ru-RU" sz="2000" dirty="0" err="1" smtClean="0"/>
              <a:t>допомоги</a:t>
            </a:r>
            <a:r>
              <a:rPr lang="ru-RU" sz="2000" dirty="0" smtClean="0"/>
              <a:t> </a:t>
            </a:r>
            <a:r>
              <a:rPr lang="ru-RU" sz="2000" dirty="0"/>
              <a:t>рук, </a:t>
            </a:r>
            <a:r>
              <a:rPr lang="ru-RU" sz="2000" dirty="0" err="1"/>
              <a:t>встають</a:t>
            </a:r>
            <a:r>
              <a:rPr lang="ru-RU" sz="2000" dirty="0"/>
              <a:t> з </a:t>
            </a:r>
            <a:r>
              <a:rPr lang="ru-RU" sz="2000" dirty="0" err="1"/>
              <a:t>крісла</a:t>
            </a:r>
            <a:r>
              <a:rPr lang="ru-RU" sz="2000" dirty="0"/>
              <a:t> без </a:t>
            </a:r>
            <a:r>
              <a:rPr lang="ru-RU" sz="2000" dirty="0" err="1"/>
              <a:t>допомоги</a:t>
            </a:r>
            <a:r>
              <a:rPr lang="ru-RU" sz="2000" dirty="0"/>
              <a:t> рук та без опори на </a:t>
            </a:r>
            <a:r>
              <a:rPr lang="ru-RU" sz="2000" dirty="0" err="1"/>
              <a:t>сторонні</a:t>
            </a:r>
            <a:r>
              <a:rPr lang="ru-RU" sz="2000" dirty="0"/>
              <a:t> </a:t>
            </a:r>
            <a:r>
              <a:rPr lang="ru-RU" sz="2000" dirty="0" err="1"/>
              <a:t>об’єкти</a:t>
            </a:r>
            <a:r>
              <a:rPr lang="ru-RU" sz="2000" dirty="0"/>
              <a:t>. </a:t>
            </a:r>
            <a:r>
              <a:rPr lang="ru-RU" sz="2000" dirty="0" err="1"/>
              <a:t>Ходять</a:t>
            </a:r>
            <a:r>
              <a:rPr lang="ru-RU" sz="2000" dirty="0"/>
              <a:t> </a:t>
            </a:r>
            <a:r>
              <a:rPr lang="ru-RU" sz="2000" dirty="0" err="1"/>
              <a:t>всередині</a:t>
            </a:r>
            <a:r>
              <a:rPr lang="ru-RU" sz="2000" dirty="0"/>
              <a:t> </a:t>
            </a:r>
            <a:r>
              <a:rPr lang="ru-RU" sz="2000" dirty="0" err="1"/>
              <a:t>приміщень</a:t>
            </a:r>
            <a:r>
              <a:rPr lang="ru-RU" sz="2000" dirty="0"/>
              <a:t> та </a:t>
            </a:r>
            <a:r>
              <a:rPr lang="ru-RU" sz="2000" dirty="0" err="1"/>
              <a:t>надворі</a:t>
            </a:r>
            <a:r>
              <a:rPr lang="ru-RU" sz="2000" dirty="0"/>
              <a:t>,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ходити</a:t>
            </a:r>
            <a:r>
              <a:rPr lang="ru-RU" sz="2000" dirty="0"/>
              <a:t> по сходах. </a:t>
            </a:r>
            <a:r>
              <a:rPr lang="ru-RU" sz="2000" dirty="0" err="1"/>
              <a:t>Починають</a:t>
            </a:r>
            <a:r>
              <a:rPr lang="ru-RU" sz="2000" dirty="0"/>
              <a:t> </a:t>
            </a:r>
            <a:r>
              <a:rPr lang="ru-RU" sz="2000" dirty="0" err="1"/>
              <a:t>освоювати</a:t>
            </a:r>
            <a:r>
              <a:rPr lang="ru-RU" sz="2000" dirty="0"/>
              <a:t> </a:t>
            </a:r>
            <a:r>
              <a:rPr lang="ru-RU" sz="2000" dirty="0" err="1"/>
              <a:t>біг</a:t>
            </a:r>
            <a:r>
              <a:rPr lang="ru-RU" sz="2000" dirty="0"/>
              <a:t> та </a:t>
            </a:r>
            <a:r>
              <a:rPr lang="ru-RU" sz="2000" dirty="0" err="1"/>
              <a:t>підскакування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en-US" sz="2000" b="1" dirty="0"/>
              <a:t>II</a:t>
            </a:r>
            <a:r>
              <a:rPr lang="en-US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сидять</a:t>
            </a:r>
            <a:r>
              <a:rPr lang="ru-RU" sz="2000" dirty="0"/>
              <a:t> у </a:t>
            </a:r>
            <a:r>
              <a:rPr lang="ru-RU" sz="2000" dirty="0" err="1"/>
              <a:t>кріслі</a:t>
            </a:r>
            <a:r>
              <a:rPr lang="ru-RU" sz="2000" dirty="0"/>
              <a:t> з </a:t>
            </a:r>
            <a:r>
              <a:rPr lang="ru-RU" sz="2000" dirty="0" err="1"/>
              <a:t>двома</a:t>
            </a:r>
            <a:r>
              <a:rPr lang="ru-RU" sz="2000" dirty="0"/>
              <a:t> </a:t>
            </a:r>
            <a:r>
              <a:rPr lang="ru-RU" sz="2000" dirty="0" err="1" smtClean="0"/>
              <a:t>вільними</a:t>
            </a: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маніпулювання</a:t>
            </a:r>
            <a:r>
              <a:rPr lang="ru-RU" sz="2000" dirty="0"/>
              <a:t> предметом руками.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вставати</a:t>
            </a:r>
            <a:r>
              <a:rPr lang="ru-RU" sz="2000" dirty="0"/>
              <a:t> з </a:t>
            </a:r>
            <a:r>
              <a:rPr lang="ru-RU" sz="2000" dirty="0" err="1"/>
              <a:t>підлоги</a:t>
            </a:r>
            <a:r>
              <a:rPr lang="ru-RU" sz="2000" dirty="0"/>
              <a:t> та з </a:t>
            </a:r>
            <a:r>
              <a:rPr lang="ru-RU" sz="2000" dirty="0" err="1"/>
              <a:t>крісла</a:t>
            </a:r>
            <a:r>
              <a:rPr lang="ru-RU" sz="2000" dirty="0"/>
              <a:t>, але </a:t>
            </a:r>
            <a:r>
              <a:rPr lang="ru-RU" sz="2000" dirty="0" err="1"/>
              <a:t>тільки</a:t>
            </a:r>
            <a:r>
              <a:rPr lang="ru-RU" sz="2000" dirty="0"/>
              <a:t> на </a:t>
            </a:r>
            <a:r>
              <a:rPr lang="ru-RU" sz="2000" dirty="0" err="1"/>
              <a:t>стабільній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,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підтягнутися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відштовхнутися</a:t>
            </a:r>
            <a:r>
              <a:rPr lang="ru-RU" sz="2000" dirty="0"/>
              <a:t> руками.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ходять</a:t>
            </a:r>
            <a:r>
              <a:rPr lang="ru-RU" sz="2000" dirty="0"/>
              <a:t> без </a:t>
            </a:r>
            <a:r>
              <a:rPr lang="ru-RU" sz="2000" dirty="0" err="1"/>
              <a:t>допоміжних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у </a:t>
            </a:r>
            <a:r>
              <a:rPr lang="ru-RU" sz="2000" dirty="0" err="1"/>
              <a:t>приміщенні</a:t>
            </a:r>
            <a:r>
              <a:rPr lang="ru-RU" sz="2000" dirty="0"/>
              <a:t> на </a:t>
            </a:r>
            <a:r>
              <a:rPr lang="ru-RU" sz="2000" dirty="0" err="1"/>
              <a:t>коротку</a:t>
            </a:r>
            <a:r>
              <a:rPr lang="ru-RU" sz="2000" dirty="0"/>
              <a:t> </a:t>
            </a:r>
            <a:r>
              <a:rPr lang="ru-RU" sz="2000" dirty="0" err="1"/>
              <a:t>відстань</a:t>
            </a:r>
            <a:r>
              <a:rPr lang="ru-RU" sz="2000" dirty="0"/>
              <a:t> по </a:t>
            </a:r>
            <a:r>
              <a:rPr lang="ru-RU" sz="2000" dirty="0" err="1"/>
              <a:t>рівній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. </a:t>
            </a:r>
            <a:r>
              <a:rPr lang="ru-RU" sz="2000" dirty="0" err="1"/>
              <a:t>Ходять</a:t>
            </a:r>
            <a:r>
              <a:rPr lang="ru-RU" sz="2000" dirty="0"/>
              <a:t> по сходах, </a:t>
            </a:r>
            <a:r>
              <a:rPr lang="ru-RU" sz="2000" dirty="0" err="1"/>
              <a:t>утримуючись</a:t>
            </a:r>
            <a:r>
              <a:rPr lang="ru-RU" sz="2000" dirty="0"/>
              <a:t> за перила, але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бігати</a:t>
            </a:r>
            <a:r>
              <a:rPr lang="ru-RU" sz="2000" dirty="0"/>
              <a:t> і </a:t>
            </a:r>
            <a:r>
              <a:rPr lang="ru-RU" sz="2000" dirty="0" err="1"/>
              <a:t>підскакувати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/>
              <a:t>III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сидять</a:t>
            </a:r>
            <a:r>
              <a:rPr lang="ru-RU" sz="2000" dirty="0"/>
              <a:t> на </a:t>
            </a:r>
            <a:r>
              <a:rPr lang="ru-RU" sz="2000" dirty="0" err="1"/>
              <a:t>звичайному</a:t>
            </a:r>
            <a:r>
              <a:rPr lang="ru-RU" sz="2000" dirty="0"/>
              <a:t> </a:t>
            </a:r>
            <a:r>
              <a:rPr lang="ru-RU" sz="2000" dirty="0" err="1"/>
              <a:t>кріслі</a:t>
            </a:r>
            <a:r>
              <a:rPr lang="ru-RU" sz="2000" dirty="0"/>
              <a:t>, але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потребувати</a:t>
            </a:r>
            <a:r>
              <a:rPr lang="ru-RU" sz="2000" dirty="0"/>
              <a:t> </a:t>
            </a:r>
            <a:r>
              <a:rPr lang="ru-RU" sz="2000" dirty="0" err="1"/>
              <a:t>фіксації</a:t>
            </a:r>
            <a:r>
              <a:rPr lang="ru-RU" sz="2000" dirty="0"/>
              <a:t> тазу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тулуба</a:t>
            </a:r>
            <a:r>
              <a:rPr lang="ru-RU" sz="2000" dirty="0"/>
              <a:t> для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рук.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вставати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сідати</a:t>
            </a:r>
            <a:r>
              <a:rPr lang="ru-RU" sz="2000" dirty="0"/>
              <a:t> в </a:t>
            </a:r>
            <a:r>
              <a:rPr lang="ru-RU" sz="2000" dirty="0" err="1"/>
              <a:t>крісло</a:t>
            </a:r>
            <a:r>
              <a:rPr lang="ru-RU" sz="2000" dirty="0"/>
              <a:t>, </a:t>
            </a:r>
            <a:r>
              <a:rPr lang="ru-RU" sz="2000" dirty="0" err="1"/>
              <a:t>підтягуючись</a:t>
            </a:r>
            <a:r>
              <a:rPr lang="ru-RU" sz="2000" dirty="0"/>
              <a:t> руками.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ходити</a:t>
            </a:r>
            <a:r>
              <a:rPr lang="ru-RU" sz="2000" dirty="0"/>
              <a:t> по </a:t>
            </a:r>
            <a:r>
              <a:rPr lang="ru-RU" sz="2000" dirty="0" err="1"/>
              <a:t>рівній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 з </a:t>
            </a:r>
            <a:r>
              <a:rPr lang="ru-RU" sz="2000" dirty="0" err="1"/>
              <a:t>допоміжними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, </a:t>
            </a:r>
            <a:r>
              <a:rPr lang="ru-RU" sz="2000" dirty="0" err="1" smtClean="0"/>
              <a:t>підніматися</a:t>
            </a:r>
            <a:r>
              <a:rPr lang="ru-RU" sz="2000" dirty="0" smtClean="0"/>
              <a:t> </a:t>
            </a:r>
            <a:r>
              <a:rPr lang="ru-RU" sz="2000" dirty="0"/>
              <a:t>по сходах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. </a:t>
            </a:r>
            <a:r>
              <a:rPr lang="ru-RU" sz="2000" dirty="0" err="1" smtClean="0"/>
              <a:t>Переважаючим</a:t>
            </a:r>
            <a:r>
              <a:rPr lang="ru-RU" sz="2000" dirty="0" smtClean="0"/>
              <a:t> </a:t>
            </a:r>
            <a:r>
              <a:rPr lang="ru-RU" sz="2000" dirty="0" err="1"/>
              <a:t>засобом</a:t>
            </a:r>
            <a:r>
              <a:rPr lang="ru-RU" sz="2000" dirty="0"/>
              <a:t> </a:t>
            </a:r>
            <a:r>
              <a:rPr lang="ru-RU" sz="2000" dirty="0" err="1"/>
              <a:t>пересування</a:t>
            </a:r>
            <a:r>
              <a:rPr lang="ru-RU" sz="2000" dirty="0"/>
              <a:t> на </a:t>
            </a:r>
            <a:r>
              <a:rPr lang="ru-RU" sz="2000" dirty="0" err="1"/>
              <a:t>довгі</a:t>
            </a:r>
            <a:r>
              <a:rPr lang="ru-RU" sz="2000" dirty="0"/>
              <a:t> </a:t>
            </a:r>
            <a:r>
              <a:rPr lang="ru-RU" sz="2000" dirty="0" err="1" smtClean="0"/>
              <a:t>відстані</a:t>
            </a:r>
            <a:r>
              <a:rPr lang="ru-RU" sz="2000" dirty="0" smtClean="0"/>
              <a:t> </a:t>
            </a:r>
            <a:r>
              <a:rPr lang="ru-RU" sz="2000" dirty="0"/>
              <a:t>та по </a:t>
            </a:r>
            <a:r>
              <a:rPr lang="ru-RU" sz="2000" dirty="0" err="1"/>
              <a:t>нерівній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 є </a:t>
            </a:r>
            <a:r>
              <a:rPr lang="ru-RU" sz="2000" dirty="0" err="1"/>
              <a:t>транспортування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 на </a:t>
            </a:r>
            <a:r>
              <a:rPr lang="ru-RU" sz="2000" dirty="0" err="1"/>
              <a:t>інвалідному</a:t>
            </a:r>
            <a:r>
              <a:rPr lang="ru-RU" sz="2000" dirty="0"/>
              <a:t> </a:t>
            </a:r>
            <a:r>
              <a:rPr lang="ru-RU" sz="2000" dirty="0" err="1"/>
              <a:t>візку</a:t>
            </a:r>
            <a:r>
              <a:rPr lang="ru-RU" sz="20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9537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342" y="972457"/>
            <a:ext cx="103196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</a:t>
            </a:r>
            <a:r>
              <a:rPr lang="en-US" sz="2000" b="1" dirty="0"/>
              <a:t>IV.</a:t>
            </a:r>
            <a:r>
              <a:rPr lang="en-US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сидіти</a:t>
            </a:r>
            <a:r>
              <a:rPr lang="ru-RU" sz="2000" dirty="0"/>
              <a:t> в </a:t>
            </a:r>
            <a:r>
              <a:rPr lang="ru-RU" sz="2000" dirty="0" err="1"/>
              <a:t>кріслі</a:t>
            </a:r>
            <a:r>
              <a:rPr lang="ru-RU" sz="2000" dirty="0"/>
              <a:t>, але </a:t>
            </a:r>
            <a:r>
              <a:rPr lang="ru-RU" sz="2000" dirty="0" err="1"/>
              <a:t>потребують</a:t>
            </a:r>
            <a:r>
              <a:rPr lang="ru-RU" sz="2000" dirty="0"/>
              <a:t> </a:t>
            </a:r>
            <a:r>
              <a:rPr lang="ru-RU" sz="2000" dirty="0" err="1"/>
              <a:t>спеціалізованого</a:t>
            </a:r>
            <a:r>
              <a:rPr lang="ru-RU" sz="2000" dirty="0"/>
              <a:t> </a:t>
            </a:r>
            <a:r>
              <a:rPr lang="ru-RU" sz="2000" dirty="0" err="1"/>
              <a:t>крісла</a:t>
            </a:r>
            <a:r>
              <a:rPr lang="ru-RU" sz="2000" dirty="0"/>
              <a:t> для контролю </a:t>
            </a:r>
            <a:r>
              <a:rPr lang="ru-RU" sz="2000" dirty="0" err="1"/>
              <a:t>тулуба</a:t>
            </a:r>
            <a:r>
              <a:rPr lang="ru-RU" sz="2000" dirty="0"/>
              <a:t> та </a:t>
            </a:r>
            <a:r>
              <a:rPr lang="ru-RU" sz="2000" dirty="0" err="1"/>
              <a:t>збільшення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рук.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сісти</a:t>
            </a:r>
            <a:r>
              <a:rPr lang="ru-RU" sz="2000" dirty="0"/>
              <a:t> в </a:t>
            </a:r>
            <a:r>
              <a:rPr lang="ru-RU" sz="2000" dirty="0" err="1"/>
              <a:t>крісло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пройти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декілька</a:t>
            </a:r>
            <a:r>
              <a:rPr lang="ru-RU" sz="2000" dirty="0"/>
              <a:t> </a:t>
            </a:r>
            <a:r>
              <a:rPr lang="ru-RU" sz="2000" dirty="0" err="1"/>
              <a:t>кроків</a:t>
            </a:r>
            <a:r>
              <a:rPr lang="ru-RU" sz="2000" dirty="0"/>
              <a:t> з </a:t>
            </a:r>
            <a:r>
              <a:rPr lang="ru-RU" sz="2000" dirty="0" err="1"/>
              <a:t>допоміжними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 та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наглядом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. У </a:t>
            </a:r>
            <a:r>
              <a:rPr lang="ru-RU" sz="2000" dirty="0" err="1"/>
              <a:t>громадських</a:t>
            </a:r>
            <a:r>
              <a:rPr lang="ru-RU" sz="2000" dirty="0"/>
              <a:t> </a:t>
            </a:r>
            <a:r>
              <a:rPr lang="ru-RU" sz="2000" dirty="0" err="1"/>
              <a:t>місцях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 smtClean="0"/>
              <a:t>транспортують</a:t>
            </a:r>
            <a:r>
              <a:rPr lang="ru-RU" sz="2000" dirty="0" smtClean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пересуватися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крісла</a:t>
            </a:r>
            <a:r>
              <a:rPr lang="ru-RU" sz="2000" dirty="0"/>
              <a:t> з </a:t>
            </a:r>
            <a:r>
              <a:rPr lang="ru-RU" sz="2000" dirty="0" smtClean="0"/>
              <a:t>мотором.</a:t>
            </a:r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en-US" sz="2000" b="1" dirty="0"/>
              <a:t>V. </a:t>
            </a:r>
            <a:r>
              <a:rPr lang="ru-RU" sz="2000" dirty="0" err="1"/>
              <a:t>Обмежений</a:t>
            </a:r>
            <a:r>
              <a:rPr lang="ru-RU" sz="2000" dirty="0"/>
              <a:t> </a:t>
            </a:r>
            <a:r>
              <a:rPr lang="ru-RU" sz="2000" dirty="0" err="1"/>
              <a:t>вольовий</a:t>
            </a:r>
            <a:r>
              <a:rPr lang="ru-RU" sz="2000" dirty="0"/>
              <a:t> контроль </a:t>
            </a:r>
            <a:r>
              <a:rPr lang="ru-RU" sz="2000" dirty="0" err="1" smtClean="0"/>
              <a:t>рухів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антигравітаційний</a:t>
            </a:r>
            <a:r>
              <a:rPr lang="ru-RU" sz="2000" dirty="0"/>
              <a:t> контроль за </a:t>
            </a:r>
            <a:r>
              <a:rPr lang="ru-RU" sz="2000" dirty="0" err="1" smtClean="0"/>
              <a:t>положеннями</a:t>
            </a:r>
            <a:r>
              <a:rPr lang="ru-RU" sz="2000" dirty="0" smtClean="0"/>
              <a:t> </a:t>
            </a:r>
            <a:r>
              <a:rPr lang="ru-RU" sz="2000" dirty="0" err="1"/>
              <a:t>голови</a:t>
            </a:r>
            <a:r>
              <a:rPr lang="ru-RU" sz="2000" dirty="0"/>
              <a:t> та </a:t>
            </a:r>
            <a:r>
              <a:rPr lang="ru-RU" sz="2000" dirty="0" err="1"/>
              <a:t>кінцівок</a:t>
            </a:r>
            <a:r>
              <a:rPr lang="ru-RU" sz="2000" dirty="0"/>
              <a:t>.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моторні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</a:t>
            </a:r>
            <a:r>
              <a:rPr lang="ru-RU" sz="2000" dirty="0" err="1"/>
              <a:t>обмежені</a:t>
            </a:r>
            <a:r>
              <a:rPr lang="ru-RU" sz="2000" dirty="0"/>
              <a:t>. </a:t>
            </a:r>
            <a:r>
              <a:rPr lang="ru-RU" sz="2000" dirty="0" err="1"/>
              <a:t>Функціональні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 в </a:t>
            </a:r>
            <a:r>
              <a:rPr lang="ru-RU" sz="2000" dirty="0" err="1"/>
              <a:t>сидінні</a:t>
            </a:r>
            <a:r>
              <a:rPr lang="ru-RU" sz="2000" dirty="0"/>
              <a:t> та </a:t>
            </a:r>
            <a:r>
              <a:rPr lang="ru-RU" sz="2000" dirty="0" err="1"/>
              <a:t>стоянні</a:t>
            </a:r>
            <a:r>
              <a:rPr lang="ru-RU" sz="2000" dirty="0"/>
              <a:t> не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скомпенсовані</a:t>
            </a:r>
            <a:r>
              <a:rPr lang="ru-RU" sz="2000" dirty="0"/>
              <a:t> шляхом </a:t>
            </a:r>
            <a:r>
              <a:rPr lang="ru-RU" sz="2000" dirty="0" err="1"/>
              <a:t>використання</a:t>
            </a:r>
            <a:r>
              <a:rPr lang="ru-RU" sz="2000" dirty="0"/>
              <a:t> адаптивного та </a:t>
            </a:r>
            <a:r>
              <a:rPr lang="ru-RU" sz="2000" dirty="0" err="1"/>
              <a:t>допоміжних</a:t>
            </a:r>
            <a:r>
              <a:rPr lang="ru-RU" sz="2000" dirty="0"/>
              <a:t> </a:t>
            </a:r>
            <a:r>
              <a:rPr lang="ru-RU" sz="2000" dirty="0" err="1"/>
              <a:t>пристроїв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en-US" sz="2000" dirty="0"/>
              <a:t>V </a:t>
            </a:r>
            <a:r>
              <a:rPr lang="ru-RU" sz="2000" dirty="0" err="1"/>
              <a:t>рівня</a:t>
            </a:r>
            <a:r>
              <a:rPr lang="ru-RU" sz="2000" dirty="0"/>
              <a:t> не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 smtClean="0"/>
              <a:t>самостійно</a:t>
            </a:r>
            <a:r>
              <a:rPr lang="ru-RU" sz="2000" dirty="0" smtClean="0"/>
              <a:t> </a:t>
            </a:r>
            <a:r>
              <a:rPr lang="ru-RU" sz="2000" dirty="0" err="1"/>
              <a:t>пересуватися</a:t>
            </a:r>
            <a:r>
              <a:rPr lang="ru-RU" sz="2000" dirty="0"/>
              <a:t>.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досягають</a:t>
            </a:r>
            <a:r>
              <a:rPr lang="ru-RU" sz="2000" dirty="0"/>
              <a:t> </a:t>
            </a:r>
            <a:r>
              <a:rPr lang="ru-RU" sz="2000" dirty="0" err="1"/>
              <a:t>часткової</a:t>
            </a:r>
            <a:r>
              <a:rPr lang="ru-RU" sz="2000" dirty="0"/>
              <a:t> </a:t>
            </a:r>
            <a:r>
              <a:rPr lang="ru-RU" sz="2000" dirty="0" err="1"/>
              <a:t>мобільності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застосуванням</a:t>
            </a:r>
            <a:r>
              <a:rPr lang="ru-RU" sz="2000" dirty="0"/>
              <a:t> </a:t>
            </a:r>
            <a:r>
              <a:rPr lang="ru-RU" sz="2000" dirty="0" err="1"/>
              <a:t>високотехнологічних</a:t>
            </a:r>
            <a:r>
              <a:rPr lang="ru-RU" sz="2000" dirty="0"/>
              <a:t> </a:t>
            </a:r>
            <a:r>
              <a:rPr lang="ru-RU" sz="2000" dirty="0" err="1"/>
              <a:t>інвалідних</a:t>
            </a:r>
            <a:r>
              <a:rPr lang="ru-RU" sz="2000" dirty="0"/>
              <a:t> колясок з </a:t>
            </a:r>
            <a:r>
              <a:rPr lang="ru-RU" sz="2000" dirty="0" smtClean="0"/>
              <a:t>мотором.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6395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543" y="1045028"/>
            <a:ext cx="1098731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ВІК</a:t>
            </a:r>
            <a:r>
              <a:rPr lang="ru-RU" sz="2400" dirty="0"/>
              <a:t>6–12 РОКІВ: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</a:t>
            </a:r>
            <a:r>
              <a:rPr lang="en-US" sz="2000" b="1" dirty="0"/>
              <a:t>I. </a:t>
            </a:r>
            <a:r>
              <a:rPr lang="ru-RU" sz="2000" dirty="0" err="1"/>
              <a:t>Ходять</a:t>
            </a:r>
            <a:r>
              <a:rPr lang="ru-RU" sz="2000" dirty="0"/>
              <a:t> у </a:t>
            </a:r>
            <a:r>
              <a:rPr lang="ru-RU" sz="2000" dirty="0" err="1"/>
              <a:t>приміщенні</a:t>
            </a:r>
            <a:r>
              <a:rPr lang="ru-RU" sz="2000" dirty="0"/>
              <a:t>, </a:t>
            </a:r>
            <a:r>
              <a:rPr lang="ru-RU" sz="2000" dirty="0" err="1"/>
              <a:t>надворі</a:t>
            </a:r>
            <a:r>
              <a:rPr lang="ru-RU" sz="2000" dirty="0"/>
              <a:t> та по сходах без </a:t>
            </a:r>
            <a:r>
              <a:rPr lang="ru-RU" sz="2000" dirty="0" err="1"/>
              <a:t>обмежень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бігати</a:t>
            </a:r>
            <a:r>
              <a:rPr lang="ru-RU" sz="2000" dirty="0"/>
              <a:t> й </a:t>
            </a:r>
            <a:r>
              <a:rPr lang="ru-RU" sz="2000" dirty="0" err="1"/>
              <a:t>підскакувати</a:t>
            </a:r>
            <a:r>
              <a:rPr lang="ru-RU" sz="2000" dirty="0"/>
              <a:t>, але </a:t>
            </a:r>
            <a:r>
              <a:rPr lang="ru-RU" sz="2000" dirty="0" err="1"/>
              <a:t>швидкість</a:t>
            </a:r>
            <a:r>
              <a:rPr lang="ru-RU" sz="2000" dirty="0"/>
              <a:t>, </a:t>
            </a:r>
            <a:r>
              <a:rPr lang="ru-RU" sz="2000" dirty="0" err="1"/>
              <a:t>рівновага</a:t>
            </a:r>
            <a:r>
              <a:rPr lang="ru-RU" sz="2000" dirty="0"/>
              <a:t> та </a:t>
            </a:r>
            <a:r>
              <a:rPr lang="ru-RU" sz="2000" dirty="0" err="1"/>
              <a:t>координація</a:t>
            </a:r>
            <a:r>
              <a:rPr lang="ru-RU" sz="2000" dirty="0"/>
              <a:t> є </a:t>
            </a:r>
            <a:r>
              <a:rPr lang="ru-RU" sz="2000" dirty="0" err="1"/>
              <a:t>зниженими</a:t>
            </a:r>
            <a:r>
              <a:rPr lang="ru-RU" sz="2000" dirty="0"/>
              <a:t>. 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</a:t>
            </a:r>
            <a:r>
              <a:rPr lang="en-US" sz="2000" b="1" dirty="0"/>
              <a:t>II</a:t>
            </a:r>
            <a:r>
              <a:rPr lang="en-US" sz="2000" dirty="0"/>
              <a:t>. </a:t>
            </a:r>
            <a:r>
              <a:rPr lang="ru-RU" sz="2000" dirty="0" err="1"/>
              <a:t>Ходять</a:t>
            </a:r>
            <a:r>
              <a:rPr lang="ru-RU" sz="2000" dirty="0"/>
              <a:t> у </a:t>
            </a:r>
            <a:r>
              <a:rPr lang="ru-RU" sz="2000" dirty="0" err="1"/>
              <a:t>приміщенні</a:t>
            </a:r>
            <a:r>
              <a:rPr lang="ru-RU" sz="2000" dirty="0"/>
              <a:t> та на </a:t>
            </a:r>
            <a:r>
              <a:rPr lang="ru-RU" sz="2000" dirty="0" err="1"/>
              <a:t>вулиці</a:t>
            </a:r>
            <a:r>
              <a:rPr lang="ru-RU" sz="2000" dirty="0"/>
              <a:t>, </a:t>
            </a:r>
            <a:r>
              <a:rPr lang="ru-RU" sz="2000" dirty="0" err="1"/>
              <a:t>ходять</a:t>
            </a:r>
            <a:r>
              <a:rPr lang="ru-RU" sz="2000" dirty="0"/>
              <a:t> по сходах, </a:t>
            </a:r>
            <a:r>
              <a:rPr lang="ru-RU" sz="2000" dirty="0" err="1"/>
              <a:t>тримаючись</a:t>
            </a:r>
            <a:r>
              <a:rPr lang="ru-RU" sz="2000" dirty="0"/>
              <a:t> за </a:t>
            </a:r>
            <a:r>
              <a:rPr lang="ru-RU" sz="2000" dirty="0" err="1"/>
              <a:t>поручні</a:t>
            </a:r>
            <a:r>
              <a:rPr lang="ru-RU" sz="2000" dirty="0"/>
              <a:t>, але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обмеження</a:t>
            </a:r>
            <a:r>
              <a:rPr lang="ru-RU" sz="2000" dirty="0"/>
              <a:t> при </a:t>
            </a:r>
            <a:r>
              <a:rPr lang="ru-RU" sz="2000" dirty="0" err="1"/>
              <a:t>ході</a:t>
            </a:r>
            <a:r>
              <a:rPr lang="ru-RU" sz="2000" dirty="0"/>
              <a:t> по </a:t>
            </a:r>
            <a:r>
              <a:rPr lang="ru-RU" sz="2000" dirty="0" err="1"/>
              <a:t>нерівній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 та </a:t>
            </a:r>
            <a:r>
              <a:rPr lang="ru-RU" sz="2000" dirty="0" err="1"/>
              <a:t>схилах</a:t>
            </a:r>
            <a:r>
              <a:rPr lang="ru-RU" sz="2000" dirty="0"/>
              <a:t>, при </a:t>
            </a:r>
            <a:r>
              <a:rPr lang="ru-RU" sz="2000" dirty="0" err="1"/>
              <a:t>ході</a:t>
            </a:r>
            <a:r>
              <a:rPr lang="ru-RU" sz="2000" dirty="0"/>
              <a:t> в </a:t>
            </a:r>
            <a:r>
              <a:rPr lang="ru-RU" sz="2000" dirty="0" err="1"/>
              <a:t>людних</a:t>
            </a:r>
            <a:r>
              <a:rPr lang="ru-RU" sz="2000" dirty="0"/>
              <a:t> </a:t>
            </a:r>
            <a:r>
              <a:rPr lang="ru-RU" sz="2000" dirty="0" err="1"/>
              <a:t>місцях</a:t>
            </a:r>
            <a:r>
              <a:rPr lang="ru-RU" sz="2000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діти</a:t>
            </a:r>
            <a:r>
              <a:rPr lang="ru-RU" sz="2000" dirty="0"/>
              <a:t> практично не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виконувати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великі</a:t>
            </a:r>
            <a:r>
              <a:rPr lang="ru-RU" sz="2000" dirty="0"/>
              <a:t> </a:t>
            </a:r>
            <a:r>
              <a:rPr lang="ru-RU" sz="2000" dirty="0" err="1"/>
              <a:t>моторні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як </a:t>
            </a:r>
            <a:r>
              <a:rPr lang="ru-RU" sz="2000" dirty="0" err="1"/>
              <a:t>біг</a:t>
            </a:r>
            <a:r>
              <a:rPr lang="ru-RU" sz="2000" dirty="0"/>
              <a:t> та </a:t>
            </a:r>
            <a:r>
              <a:rPr lang="ru-RU" sz="2000" dirty="0" err="1"/>
              <a:t>підскакування</a:t>
            </a:r>
            <a:r>
              <a:rPr lang="ru-RU" sz="2000" dirty="0"/>
              <a:t>.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</a:t>
            </a:r>
            <a:r>
              <a:rPr lang="en-US" sz="2000" b="1" dirty="0"/>
              <a:t>III.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ходити</a:t>
            </a:r>
            <a:r>
              <a:rPr lang="ru-RU" sz="2000" dirty="0"/>
              <a:t> в </a:t>
            </a:r>
            <a:r>
              <a:rPr lang="ru-RU" sz="2000" dirty="0" err="1"/>
              <a:t>приміщенні</a:t>
            </a:r>
            <a:r>
              <a:rPr lang="ru-RU" sz="2000" dirty="0"/>
              <a:t> та на </a:t>
            </a:r>
            <a:r>
              <a:rPr lang="ru-RU" sz="2000" dirty="0" err="1"/>
              <a:t>вулиці</a:t>
            </a:r>
            <a:r>
              <a:rPr lang="ru-RU" sz="2000" dirty="0"/>
              <a:t> по </a:t>
            </a:r>
            <a:r>
              <a:rPr lang="ru-RU" sz="2000" dirty="0" err="1"/>
              <a:t>рівній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 з </a:t>
            </a:r>
            <a:r>
              <a:rPr lang="ru-RU" sz="2000" dirty="0" err="1"/>
              <a:t>допоміжними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іти</a:t>
            </a:r>
            <a:r>
              <a:rPr lang="ru-RU" sz="2000" dirty="0"/>
              <a:t> </a:t>
            </a:r>
            <a:r>
              <a:rPr lang="ru-RU" sz="2000" dirty="0" err="1"/>
              <a:t>вгору</a:t>
            </a:r>
            <a:r>
              <a:rPr lang="ru-RU" sz="2000" dirty="0"/>
              <a:t> по сходах, </a:t>
            </a:r>
            <a:r>
              <a:rPr lang="ru-RU" sz="2000" dirty="0" err="1"/>
              <a:t>тримаючись</a:t>
            </a:r>
            <a:r>
              <a:rPr lang="ru-RU" sz="2000" dirty="0"/>
              <a:t> за </a:t>
            </a:r>
            <a:r>
              <a:rPr lang="ru-RU" sz="2000" dirty="0" err="1"/>
              <a:t>поручні</a:t>
            </a:r>
            <a:r>
              <a:rPr lang="ru-RU" sz="2000" dirty="0"/>
              <a:t>.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</a:t>
            </a:r>
            <a:r>
              <a:rPr lang="ru-RU" sz="2000" dirty="0" err="1"/>
              <a:t>верхніх</a:t>
            </a:r>
            <a:r>
              <a:rPr lang="ru-RU" sz="2000" dirty="0"/>
              <a:t> </a:t>
            </a:r>
            <a:r>
              <a:rPr lang="ru-RU" sz="2000" dirty="0" err="1"/>
              <a:t>кінцівок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пересуватися</a:t>
            </a:r>
            <a:r>
              <a:rPr lang="ru-RU" sz="2000" dirty="0"/>
              <a:t> на </a:t>
            </a:r>
            <a:r>
              <a:rPr lang="ru-RU" sz="2000" dirty="0" err="1"/>
              <a:t>кріслікаталці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транспортують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 при </a:t>
            </a:r>
            <a:r>
              <a:rPr lang="ru-RU" sz="2000" dirty="0" err="1"/>
              <a:t>пересуванні</a:t>
            </a:r>
            <a:r>
              <a:rPr lang="ru-RU" sz="2000" dirty="0"/>
              <a:t> на </a:t>
            </a:r>
            <a:r>
              <a:rPr lang="ru-RU" sz="2000" dirty="0" err="1"/>
              <a:t>довгі</a:t>
            </a:r>
            <a:r>
              <a:rPr lang="ru-RU" sz="2000" dirty="0"/>
              <a:t> </a:t>
            </a:r>
            <a:r>
              <a:rPr lang="ru-RU" sz="2000" dirty="0" err="1"/>
              <a:t>відстані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по </a:t>
            </a:r>
            <a:r>
              <a:rPr lang="ru-RU" sz="2000" dirty="0" err="1"/>
              <a:t>нерівній</a:t>
            </a:r>
            <a:r>
              <a:rPr lang="ru-RU" sz="2000" dirty="0"/>
              <a:t> </a:t>
            </a:r>
            <a:r>
              <a:rPr lang="ru-RU" sz="2000" dirty="0" err="1"/>
              <a:t>поверхні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7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657" y="798285"/>
            <a:ext cx="109002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/>
              <a:t>Рівень</a:t>
            </a:r>
            <a:r>
              <a:rPr lang="ru-RU" sz="2400" b="1" dirty="0"/>
              <a:t> IV. </a:t>
            </a:r>
            <a:r>
              <a:rPr lang="ru-RU" sz="2400" dirty="0" err="1"/>
              <a:t>Залишаються</a:t>
            </a:r>
            <a:r>
              <a:rPr lang="ru-RU" sz="2400" dirty="0"/>
              <a:t> </a:t>
            </a:r>
            <a:r>
              <a:rPr lang="ru-RU" sz="2400" dirty="0" err="1"/>
              <a:t>переважно</a:t>
            </a:r>
            <a:r>
              <a:rPr lang="ru-RU" sz="2400" dirty="0"/>
              <a:t> на </a:t>
            </a:r>
            <a:r>
              <a:rPr lang="ru-RU" sz="2400" dirty="0" err="1"/>
              <a:t>попередньому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 </a:t>
            </a:r>
            <a:r>
              <a:rPr lang="ru-RU" sz="2400" dirty="0" err="1"/>
              <a:t>Вдома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 smtClean="0"/>
              <a:t>пересуватися</a:t>
            </a:r>
            <a:r>
              <a:rPr lang="ru-RU" sz="2400" dirty="0" smtClean="0"/>
              <a:t> </a:t>
            </a:r>
            <a:r>
              <a:rPr lang="ru-RU" sz="2400" dirty="0" err="1"/>
              <a:t>самостійно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крісла</a:t>
            </a:r>
            <a:r>
              <a:rPr lang="ru-RU" sz="2400" dirty="0"/>
              <a:t>-каталки. В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місцях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пересуватися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крісла</a:t>
            </a:r>
            <a:r>
              <a:rPr lang="ru-RU" sz="2400" dirty="0"/>
              <a:t> з мотором. </a:t>
            </a:r>
            <a:endParaRPr lang="ru-RU" sz="2400" dirty="0" smtClean="0"/>
          </a:p>
          <a:p>
            <a:pPr algn="just"/>
            <a:r>
              <a:rPr lang="ru-RU" sz="2400" b="1" dirty="0" err="1" smtClean="0"/>
              <a:t>Рівень</a:t>
            </a:r>
            <a:r>
              <a:rPr lang="ru-RU" sz="2400" b="1" dirty="0" smtClean="0"/>
              <a:t> </a:t>
            </a:r>
            <a:r>
              <a:rPr lang="ru-RU" sz="2400" b="1" dirty="0"/>
              <a:t>V.</a:t>
            </a:r>
            <a:r>
              <a:rPr lang="ru-RU" sz="2400" dirty="0"/>
              <a:t> </a:t>
            </a:r>
            <a:r>
              <a:rPr lang="ru-RU" sz="2400" dirty="0" err="1"/>
              <a:t>Обмежений</a:t>
            </a:r>
            <a:r>
              <a:rPr lang="ru-RU" sz="2400" dirty="0"/>
              <a:t> </a:t>
            </a:r>
            <a:r>
              <a:rPr lang="ru-RU" sz="2400" dirty="0" err="1"/>
              <a:t>вольовий</a:t>
            </a:r>
            <a:r>
              <a:rPr lang="ru-RU" sz="2400" dirty="0"/>
              <a:t> контроль </a:t>
            </a:r>
            <a:r>
              <a:rPr lang="ru-RU" sz="2400" dirty="0" err="1" smtClean="0"/>
              <a:t>рухів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антигравітаційний</a:t>
            </a:r>
            <a:r>
              <a:rPr lang="ru-RU" sz="2400" dirty="0"/>
              <a:t> контроль за </a:t>
            </a:r>
            <a:r>
              <a:rPr lang="ru-RU" sz="2400" dirty="0" err="1"/>
              <a:t>положеннями</a:t>
            </a:r>
            <a:r>
              <a:rPr lang="ru-RU" sz="2400" dirty="0"/>
              <a:t> </a:t>
            </a:r>
            <a:r>
              <a:rPr lang="ru-RU" sz="2400" dirty="0" err="1"/>
              <a:t>голови</a:t>
            </a:r>
            <a:r>
              <a:rPr lang="ru-RU" sz="2400" dirty="0"/>
              <a:t> та </a:t>
            </a:r>
            <a:r>
              <a:rPr lang="ru-RU" sz="2400" dirty="0" err="1"/>
              <a:t>кінцівок</a:t>
            </a:r>
            <a:r>
              <a:rPr lang="ru-RU" sz="2400" dirty="0"/>
              <a:t>.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моторні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 smtClean="0"/>
              <a:t>обмежені</a:t>
            </a:r>
            <a:r>
              <a:rPr lang="ru-RU" sz="2400" dirty="0"/>
              <a:t>. </a:t>
            </a:r>
            <a:r>
              <a:rPr lang="ru-RU" sz="2400" dirty="0" err="1"/>
              <a:t>Функціональні</a:t>
            </a:r>
            <a:r>
              <a:rPr lang="ru-RU" sz="2400" dirty="0"/>
              <a:t> </a:t>
            </a:r>
            <a:r>
              <a:rPr lang="ru-RU" sz="2400" dirty="0" err="1"/>
              <a:t>обмеження</a:t>
            </a:r>
            <a:r>
              <a:rPr lang="ru-RU" sz="2400" dirty="0"/>
              <a:t> в </a:t>
            </a:r>
            <a:r>
              <a:rPr lang="ru-RU" sz="2400" dirty="0" err="1"/>
              <a:t>сидінні</a:t>
            </a:r>
            <a:r>
              <a:rPr lang="ru-RU" sz="2400" dirty="0"/>
              <a:t> та </a:t>
            </a:r>
            <a:r>
              <a:rPr lang="ru-RU" sz="2400" dirty="0" err="1"/>
              <a:t>стоянні</a:t>
            </a:r>
            <a:r>
              <a:rPr lang="ru-RU" sz="2400" dirty="0"/>
              <a:t> не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скомпенсовані</a:t>
            </a:r>
            <a:r>
              <a:rPr lang="ru-RU" sz="2400" dirty="0"/>
              <a:t> шляхом </a:t>
            </a:r>
            <a:r>
              <a:rPr lang="ru-RU" sz="2400" dirty="0" err="1"/>
              <a:t>використання</a:t>
            </a:r>
            <a:r>
              <a:rPr lang="ru-RU" sz="2400" dirty="0"/>
              <a:t> адаптивного та </a:t>
            </a:r>
            <a:r>
              <a:rPr lang="ru-RU" sz="2400" dirty="0" err="1"/>
              <a:t>допоміжних</a:t>
            </a:r>
            <a:r>
              <a:rPr lang="ru-RU" sz="2400" dirty="0"/>
              <a:t> </a:t>
            </a:r>
            <a:r>
              <a:rPr lang="ru-RU" sz="2400" dirty="0" err="1" smtClean="0"/>
              <a:t>пристроїв</a:t>
            </a:r>
            <a:r>
              <a:rPr lang="ru-RU" sz="2400" dirty="0"/>
              <a:t>. </a:t>
            </a:r>
            <a:r>
              <a:rPr lang="ru-RU" sz="2400" dirty="0" err="1"/>
              <a:t>Діти</a:t>
            </a:r>
            <a:r>
              <a:rPr lang="ru-RU" sz="2400" dirty="0"/>
              <a:t> V </a:t>
            </a:r>
            <a:r>
              <a:rPr lang="ru-RU" sz="2400" dirty="0" err="1"/>
              <a:t>рівня</a:t>
            </a:r>
            <a:r>
              <a:rPr lang="ru-RU" sz="2400" dirty="0"/>
              <a:t> не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 </a:t>
            </a:r>
            <a:r>
              <a:rPr lang="ru-RU" sz="2400" dirty="0" err="1"/>
              <a:t>пересуватися</a:t>
            </a:r>
            <a:r>
              <a:rPr lang="ru-RU" sz="2400" dirty="0"/>
              <a:t>.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досягають</a:t>
            </a:r>
            <a:r>
              <a:rPr lang="ru-RU" sz="2400" dirty="0"/>
              <a:t> </a:t>
            </a:r>
            <a:r>
              <a:rPr lang="ru-RU" sz="2400" dirty="0" err="1"/>
              <a:t>часткової</a:t>
            </a:r>
            <a:r>
              <a:rPr lang="ru-RU" sz="2400" dirty="0"/>
              <a:t> </a:t>
            </a:r>
            <a:r>
              <a:rPr lang="ru-RU" sz="2400" dirty="0" err="1"/>
              <a:t>мобільності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застосуванням</a:t>
            </a:r>
            <a:r>
              <a:rPr lang="ru-RU" sz="2400" dirty="0"/>
              <a:t> </a:t>
            </a:r>
            <a:r>
              <a:rPr lang="ru-RU" sz="2400" dirty="0" err="1" smtClean="0"/>
              <a:t>високотехнологічних</a:t>
            </a:r>
            <a:r>
              <a:rPr lang="ru-RU" sz="2400" dirty="0" smtClean="0"/>
              <a:t> </a:t>
            </a:r>
            <a:r>
              <a:rPr lang="ru-RU" sz="2400" dirty="0"/>
              <a:t>колясок з </a:t>
            </a:r>
            <a:r>
              <a:rPr lang="ru-RU" sz="2400" dirty="0" err="1"/>
              <a:t>електронним</a:t>
            </a:r>
            <a:r>
              <a:rPr lang="ru-RU" sz="2400" dirty="0"/>
              <a:t> </a:t>
            </a:r>
            <a:r>
              <a:rPr lang="ru-RU" sz="2400" dirty="0" err="1" smtClean="0"/>
              <a:t>управлінням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542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744" y="972457"/>
            <a:ext cx="116114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/>
              <a:t>Вік</a:t>
            </a:r>
            <a:r>
              <a:rPr lang="ru-RU" sz="2400" dirty="0" smtClean="0"/>
              <a:t> 12–18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:</a:t>
            </a:r>
          </a:p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I</a:t>
            </a:r>
            <a:r>
              <a:rPr lang="ru-RU" sz="2000" dirty="0"/>
              <a:t>. </a:t>
            </a:r>
            <a:r>
              <a:rPr lang="ru-RU" sz="2000" dirty="0" err="1"/>
              <a:t>Ходять</a:t>
            </a:r>
            <a:r>
              <a:rPr lang="ru-RU" sz="2000" dirty="0"/>
              <a:t> </a:t>
            </a:r>
            <a:r>
              <a:rPr lang="ru-RU" sz="2000" dirty="0" err="1"/>
              <a:t>удома</a:t>
            </a:r>
            <a:r>
              <a:rPr lang="ru-RU" sz="2000" dirty="0"/>
              <a:t>, в </a:t>
            </a:r>
            <a:r>
              <a:rPr lang="ru-RU" sz="2000" dirty="0" err="1"/>
              <a:t>школі</a:t>
            </a:r>
            <a:r>
              <a:rPr lang="ru-RU" sz="2000" dirty="0"/>
              <a:t>, </a:t>
            </a:r>
            <a:r>
              <a:rPr lang="ru-RU" sz="2000" dirty="0" err="1"/>
              <a:t>надворі</a:t>
            </a:r>
            <a:r>
              <a:rPr lang="ru-RU" sz="2000" dirty="0"/>
              <a:t>, по </a:t>
            </a:r>
            <a:r>
              <a:rPr lang="ru-RU" sz="2000" dirty="0" err="1"/>
              <a:t>сходинках</a:t>
            </a:r>
            <a:r>
              <a:rPr lang="ru-RU" sz="2000" dirty="0"/>
              <a:t> вверх і вниз без </a:t>
            </a:r>
            <a:r>
              <a:rPr lang="ru-RU" sz="2000" dirty="0" err="1"/>
              <a:t>допомоги</a:t>
            </a:r>
            <a:r>
              <a:rPr lang="ru-RU" sz="2000" dirty="0"/>
              <a:t>, не </a:t>
            </a:r>
            <a:r>
              <a:rPr lang="ru-RU" sz="2000" dirty="0" err="1" smtClean="0"/>
              <a:t>використовуючи</a:t>
            </a:r>
            <a:r>
              <a:rPr lang="ru-RU" sz="2000" dirty="0" smtClean="0"/>
              <a:t> </a:t>
            </a:r>
            <a:r>
              <a:rPr lang="ru-RU" sz="2000" dirty="0" err="1"/>
              <a:t>поручні</a:t>
            </a:r>
            <a:r>
              <a:rPr lang="ru-RU" sz="2000" dirty="0"/>
              <a:t>,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бігати</a:t>
            </a:r>
            <a:r>
              <a:rPr lang="ru-RU" sz="2000" dirty="0"/>
              <a:t> і </a:t>
            </a:r>
            <a:r>
              <a:rPr lang="ru-RU" sz="2000" dirty="0" err="1"/>
              <a:t>підстрибувати</a:t>
            </a:r>
            <a:r>
              <a:rPr lang="ru-RU" sz="2000" dirty="0"/>
              <a:t>, але </a:t>
            </a:r>
            <a:r>
              <a:rPr lang="ru-RU" sz="2000" dirty="0" err="1"/>
              <a:t>знижені</a:t>
            </a:r>
            <a:r>
              <a:rPr lang="ru-RU" sz="2000" dirty="0"/>
              <a:t> </a:t>
            </a:r>
            <a:r>
              <a:rPr lang="ru-RU" sz="2000" dirty="0" err="1"/>
              <a:t>швидкість</a:t>
            </a:r>
            <a:r>
              <a:rPr lang="ru-RU" sz="2000" dirty="0"/>
              <a:t>, баланс і </a:t>
            </a:r>
            <a:r>
              <a:rPr lang="ru-RU" sz="2000" dirty="0" err="1" smtClean="0"/>
              <a:t>координація</a:t>
            </a:r>
            <a:r>
              <a:rPr lang="ru-RU" sz="2000" dirty="0"/>
              <a:t>,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брати</a:t>
            </a:r>
            <a:r>
              <a:rPr lang="ru-RU" sz="2000" dirty="0"/>
              <a:t> участь у </a:t>
            </a:r>
            <a:r>
              <a:rPr lang="ru-RU" sz="2000" dirty="0" err="1"/>
              <a:t>деяких</a:t>
            </a:r>
            <a:r>
              <a:rPr lang="ru-RU" sz="2000" dirty="0"/>
              <a:t> </a:t>
            </a:r>
            <a:r>
              <a:rPr lang="ru-RU" sz="2000" dirty="0" err="1"/>
              <a:t>спортивних</a:t>
            </a:r>
            <a:r>
              <a:rPr lang="ru-RU" sz="2000" dirty="0"/>
              <a:t> </a:t>
            </a:r>
            <a:r>
              <a:rPr lang="ru-RU" sz="2000" dirty="0" err="1"/>
              <a:t>змаганнях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/>
              <a:t>II</a:t>
            </a:r>
            <a:r>
              <a:rPr lang="ru-RU" sz="2000" dirty="0"/>
              <a:t>. </a:t>
            </a:r>
            <a:r>
              <a:rPr lang="ru-RU" sz="2000" dirty="0" err="1"/>
              <a:t>Ходять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, але на ходу </a:t>
            </a:r>
            <a:r>
              <a:rPr lang="ru-RU" sz="2000" dirty="0" err="1"/>
              <a:t>впливають</a:t>
            </a:r>
            <a:r>
              <a:rPr lang="ru-RU" sz="2000" dirty="0"/>
              <a:t> </a:t>
            </a:r>
            <a:r>
              <a:rPr lang="ru-RU" sz="2000" dirty="0" err="1"/>
              <a:t>нерівна</a:t>
            </a:r>
            <a:r>
              <a:rPr lang="ru-RU" sz="2000" dirty="0"/>
              <a:t> </a:t>
            </a:r>
            <a:r>
              <a:rPr lang="ru-RU" sz="2000" dirty="0" err="1"/>
              <a:t>поверхня</a:t>
            </a:r>
            <a:r>
              <a:rPr lang="ru-RU" sz="2000" dirty="0"/>
              <a:t>, </a:t>
            </a:r>
            <a:r>
              <a:rPr lang="ru-RU" sz="2000" dirty="0" err="1"/>
              <a:t>підйоми</a:t>
            </a:r>
            <a:r>
              <a:rPr lang="ru-RU" sz="2000" dirty="0"/>
              <a:t>, </a:t>
            </a:r>
            <a:r>
              <a:rPr lang="ru-RU" sz="2000" dirty="0" err="1"/>
              <a:t>довгі</a:t>
            </a:r>
            <a:r>
              <a:rPr lang="ru-RU" sz="2000" dirty="0"/>
              <a:t> </a:t>
            </a:r>
            <a:r>
              <a:rPr lang="ru-RU" sz="2000" dirty="0" err="1" smtClean="0"/>
              <a:t>дистанції</a:t>
            </a:r>
            <a:r>
              <a:rPr lang="ru-RU" sz="2000" dirty="0"/>
              <a:t>, </a:t>
            </a:r>
            <a:r>
              <a:rPr lang="ru-RU" sz="2000" dirty="0" err="1"/>
              <a:t>вимоги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часу, погода та </a:t>
            </a:r>
            <a:r>
              <a:rPr lang="ru-RU" sz="2000" dirty="0" err="1"/>
              <a:t>ін</a:t>
            </a:r>
            <a:r>
              <a:rPr lang="ru-RU" sz="2000" dirty="0"/>
              <a:t>. У </a:t>
            </a:r>
            <a:r>
              <a:rPr lang="ru-RU" sz="2000" dirty="0" err="1"/>
              <a:t>школі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на </a:t>
            </a:r>
            <a:r>
              <a:rPr lang="ru-RU" sz="2000" dirty="0" err="1"/>
              <a:t>роботі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використовувати</a:t>
            </a:r>
            <a:r>
              <a:rPr lang="ru-RU" sz="2000" dirty="0"/>
              <a:t> </a:t>
            </a:r>
            <a:r>
              <a:rPr lang="ru-RU" sz="2000" dirty="0" err="1"/>
              <a:t>щось</a:t>
            </a:r>
            <a:r>
              <a:rPr lang="ru-RU" sz="2000" dirty="0"/>
              <a:t> для опори при </a:t>
            </a:r>
            <a:r>
              <a:rPr lang="ru-RU" sz="2000" dirty="0" err="1"/>
              <a:t>ході</a:t>
            </a:r>
            <a:r>
              <a:rPr lang="ru-RU" sz="2000" dirty="0"/>
              <a:t> в </a:t>
            </a:r>
            <a:r>
              <a:rPr lang="ru-RU" sz="2000" dirty="0" err="1"/>
              <a:t>цілях</a:t>
            </a:r>
            <a:r>
              <a:rPr lang="ru-RU" sz="2000" dirty="0"/>
              <a:t> </a:t>
            </a:r>
            <a:r>
              <a:rPr lang="ru-RU" sz="2000" dirty="0" err="1"/>
              <a:t>безпеки</a:t>
            </a:r>
            <a:r>
              <a:rPr lang="ru-RU" sz="2000" dirty="0"/>
              <a:t>. </a:t>
            </a:r>
            <a:r>
              <a:rPr lang="ru-RU" sz="2000" dirty="0" err="1"/>
              <a:t>Надворі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використовувати</a:t>
            </a:r>
            <a:r>
              <a:rPr lang="ru-RU" sz="2000" dirty="0"/>
              <a:t> </a:t>
            </a:r>
            <a:r>
              <a:rPr lang="ru-RU" sz="2000" dirty="0" err="1"/>
              <a:t>крісло</a:t>
            </a:r>
            <a:r>
              <a:rPr lang="ru-RU" sz="2000" dirty="0"/>
              <a:t>-каталку, </a:t>
            </a:r>
            <a:r>
              <a:rPr lang="ru-RU" sz="2000" dirty="0" err="1"/>
              <a:t>мандруючи</a:t>
            </a:r>
            <a:r>
              <a:rPr lang="ru-RU" sz="2000" dirty="0"/>
              <a:t> на </a:t>
            </a:r>
            <a:r>
              <a:rPr lang="ru-RU" sz="2000" dirty="0" err="1"/>
              <a:t>довгі</a:t>
            </a:r>
            <a:r>
              <a:rPr lang="ru-RU" sz="2000" dirty="0"/>
              <a:t> </a:t>
            </a:r>
            <a:r>
              <a:rPr lang="ru-RU" sz="2000" dirty="0" err="1"/>
              <a:t>відстані</a:t>
            </a:r>
            <a:r>
              <a:rPr lang="ru-RU" sz="2000" dirty="0"/>
              <a:t>, </a:t>
            </a:r>
            <a:r>
              <a:rPr lang="ru-RU" sz="2000" dirty="0" err="1"/>
              <a:t>ходять</a:t>
            </a:r>
            <a:r>
              <a:rPr lang="ru-RU" sz="2000" dirty="0"/>
              <a:t> по </a:t>
            </a:r>
            <a:r>
              <a:rPr lang="ru-RU" sz="2000" dirty="0" err="1"/>
              <a:t>сходинках</a:t>
            </a:r>
            <a:r>
              <a:rPr lang="ru-RU" sz="2000" dirty="0"/>
              <a:t>, </a:t>
            </a:r>
            <a:r>
              <a:rPr lang="ru-RU" sz="2000" dirty="0" err="1"/>
              <a:t>тримаючись</a:t>
            </a:r>
            <a:r>
              <a:rPr lang="ru-RU" sz="2000" dirty="0"/>
              <a:t> за </a:t>
            </a:r>
            <a:r>
              <a:rPr lang="ru-RU" sz="2000" dirty="0" err="1"/>
              <a:t>поручні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з </a:t>
            </a:r>
            <a:r>
              <a:rPr lang="ru-RU" sz="2000" dirty="0" err="1"/>
              <a:t>чиєюсь</a:t>
            </a:r>
            <a:r>
              <a:rPr lang="ru-RU" sz="2000" dirty="0"/>
              <a:t> </a:t>
            </a:r>
            <a:r>
              <a:rPr lang="ru-RU" sz="2000" dirty="0" err="1"/>
              <a:t>допомогою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обмежує</a:t>
            </a:r>
            <a:r>
              <a:rPr lang="ru-RU" sz="2000" dirty="0"/>
              <a:t> участь у </a:t>
            </a:r>
            <a:r>
              <a:rPr lang="ru-RU" sz="2000" dirty="0" err="1"/>
              <a:t>фізичній</a:t>
            </a:r>
            <a:r>
              <a:rPr lang="ru-RU" sz="2000" dirty="0"/>
              <a:t> </a:t>
            </a:r>
            <a:r>
              <a:rPr lang="ru-RU" sz="2000" dirty="0" err="1"/>
              <a:t>активності</a:t>
            </a:r>
            <a:r>
              <a:rPr lang="ru-RU" sz="2000" dirty="0"/>
              <a:t> та </a:t>
            </a:r>
            <a:r>
              <a:rPr lang="ru-RU" sz="2000" dirty="0" err="1"/>
              <a:t>спорті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/>
              <a:t>III.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ходити</a:t>
            </a:r>
            <a:r>
              <a:rPr lang="ru-RU" sz="2000" dirty="0"/>
              <a:t> з </a:t>
            </a:r>
            <a:r>
              <a:rPr lang="ru-RU" sz="2000" dirty="0" err="1"/>
              <a:t>допоміжними</a:t>
            </a:r>
            <a:r>
              <a:rPr lang="ru-RU" sz="2000" dirty="0"/>
              <a:t> </a:t>
            </a:r>
            <a:r>
              <a:rPr lang="ru-RU" sz="2000" dirty="0" err="1" smtClean="0"/>
              <a:t>засобами</a:t>
            </a:r>
            <a:r>
              <a:rPr lang="ru-RU" sz="2000" dirty="0"/>
              <a:t>, </a:t>
            </a:r>
            <a:r>
              <a:rPr lang="ru-RU" sz="2000" dirty="0" err="1"/>
              <a:t>залежать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умов </a:t>
            </a:r>
            <a:r>
              <a:rPr lang="ru-RU" sz="2000" dirty="0" err="1"/>
              <a:t>середовища</a:t>
            </a:r>
            <a:r>
              <a:rPr lang="ru-RU" sz="2000" dirty="0"/>
              <a:t>,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потребувати</a:t>
            </a:r>
            <a:r>
              <a:rPr lang="ru-RU" sz="2000" dirty="0"/>
              <a:t> </a:t>
            </a:r>
            <a:r>
              <a:rPr lang="ru-RU" sz="2000" dirty="0" err="1"/>
              <a:t>фіксації</a:t>
            </a:r>
            <a:r>
              <a:rPr lang="ru-RU" sz="2000" dirty="0"/>
              <a:t> при </a:t>
            </a:r>
            <a:r>
              <a:rPr lang="ru-RU" sz="2000" dirty="0" err="1"/>
              <a:t>тривалому</a:t>
            </a:r>
            <a:r>
              <a:rPr lang="ru-RU" sz="2000" dirty="0"/>
              <a:t> </a:t>
            </a:r>
            <a:r>
              <a:rPr lang="ru-RU" sz="2000" dirty="0" err="1"/>
              <a:t>сидінні</a:t>
            </a:r>
            <a:r>
              <a:rPr lang="ru-RU" sz="2000" dirty="0"/>
              <a:t>. При </a:t>
            </a:r>
            <a:r>
              <a:rPr lang="ru-RU" sz="2000" dirty="0" err="1"/>
              <a:t>переході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сидіння</a:t>
            </a:r>
            <a:r>
              <a:rPr lang="ru-RU" sz="2000" dirty="0"/>
              <a:t> до </a:t>
            </a:r>
            <a:r>
              <a:rPr lang="ru-RU" sz="2000" dirty="0" err="1"/>
              <a:t>стояння</a:t>
            </a:r>
            <a:r>
              <a:rPr lang="ru-RU" sz="2000" dirty="0"/>
              <a:t>,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 smtClean="0"/>
              <a:t>лежання</a:t>
            </a:r>
            <a:r>
              <a:rPr lang="ru-RU" sz="2000" dirty="0" smtClean="0"/>
              <a:t> </a:t>
            </a:r>
            <a:r>
              <a:rPr lang="ru-RU" sz="2000" dirty="0"/>
              <a:t>до </a:t>
            </a:r>
            <a:r>
              <a:rPr lang="ru-RU" sz="2000" dirty="0" err="1"/>
              <a:t>стояння</a:t>
            </a:r>
            <a:r>
              <a:rPr lang="ru-RU" sz="2000" dirty="0"/>
              <a:t> </a:t>
            </a:r>
            <a:r>
              <a:rPr lang="ru-RU" sz="2000" dirty="0" err="1"/>
              <a:t>потребують</a:t>
            </a:r>
            <a:r>
              <a:rPr lang="ru-RU" sz="2000" dirty="0"/>
              <a:t> </a:t>
            </a:r>
            <a:r>
              <a:rPr lang="ru-RU" sz="2000" dirty="0" err="1"/>
              <a:t>сторонньої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управляти</a:t>
            </a:r>
            <a:r>
              <a:rPr lang="ru-RU" sz="2000" dirty="0"/>
              <a:t> </a:t>
            </a:r>
            <a:r>
              <a:rPr lang="ru-RU" sz="2000" dirty="0" err="1"/>
              <a:t>кріслом-каталкою</a:t>
            </a:r>
            <a:r>
              <a:rPr lang="ru-RU" sz="2000" dirty="0"/>
              <a:t>. </a:t>
            </a:r>
            <a:r>
              <a:rPr lang="ru-RU" sz="2000" dirty="0" err="1"/>
              <a:t>Надворі</a:t>
            </a:r>
            <a:r>
              <a:rPr lang="ru-RU" sz="2000" dirty="0"/>
              <a:t> і в </a:t>
            </a:r>
            <a:r>
              <a:rPr lang="ru-RU" sz="2000" dirty="0" err="1"/>
              <a:t>громадських</a:t>
            </a:r>
            <a:r>
              <a:rPr lang="ru-RU" sz="2000" dirty="0"/>
              <a:t> </a:t>
            </a:r>
            <a:r>
              <a:rPr lang="ru-RU" sz="2000" dirty="0" err="1"/>
              <a:t>місцях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транспортують</a:t>
            </a:r>
            <a:r>
              <a:rPr lang="ru-RU" sz="2000" dirty="0"/>
              <a:t> у </a:t>
            </a:r>
            <a:r>
              <a:rPr lang="ru-RU" sz="2000" dirty="0" err="1"/>
              <a:t>візку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ходити</a:t>
            </a:r>
            <a:r>
              <a:rPr lang="ru-RU" sz="2000" dirty="0"/>
              <a:t> по </a:t>
            </a:r>
            <a:r>
              <a:rPr lang="ru-RU" sz="2000" dirty="0" smtClean="0"/>
              <a:t>сходах</a:t>
            </a:r>
            <a:r>
              <a:rPr lang="ru-RU" sz="2000" dirty="0"/>
              <a:t>, </a:t>
            </a:r>
            <a:r>
              <a:rPr lang="ru-RU" sz="2000" dirty="0" err="1"/>
              <a:t>тримаючись</a:t>
            </a:r>
            <a:r>
              <a:rPr lang="ru-RU" sz="2000" dirty="0"/>
              <a:t> за </a:t>
            </a:r>
            <a:r>
              <a:rPr lang="ru-RU" sz="2000" dirty="0" err="1"/>
              <a:t>поручні</a:t>
            </a:r>
            <a:r>
              <a:rPr lang="ru-RU" sz="2000" dirty="0"/>
              <a:t>, але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наглядом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1966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3" y="899884"/>
            <a:ext cx="105083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err="1"/>
              <a:t>Рівень</a:t>
            </a:r>
            <a:r>
              <a:rPr lang="ru-RU" sz="2000" b="1" dirty="0"/>
              <a:t> IV.</a:t>
            </a:r>
            <a:r>
              <a:rPr lang="ru-RU" sz="2000" dirty="0"/>
              <a:t> В основному </a:t>
            </a:r>
            <a:r>
              <a:rPr lang="ru-RU" sz="2000" dirty="0" err="1"/>
              <a:t>користуються</a:t>
            </a:r>
            <a:r>
              <a:rPr lang="ru-RU" sz="2000" dirty="0"/>
              <a:t> </a:t>
            </a:r>
            <a:r>
              <a:rPr lang="ru-RU" sz="2000" dirty="0" err="1"/>
              <a:t>кріслом-каталкою</a:t>
            </a:r>
            <a:r>
              <a:rPr lang="ru-RU" sz="2000" dirty="0"/>
              <a:t>, </a:t>
            </a:r>
            <a:r>
              <a:rPr lang="ru-RU" sz="2000" dirty="0" err="1"/>
              <a:t>потребуюьб</a:t>
            </a:r>
            <a:r>
              <a:rPr lang="ru-RU" sz="2000" dirty="0"/>
              <a:t> </a:t>
            </a:r>
            <a:r>
              <a:rPr lang="ru-RU" sz="2000" dirty="0" err="1"/>
              <a:t>адаптованого</a:t>
            </a:r>
            <a:r>
              <a:rPr lang="ru-RU" sz="2000" dirty="0"/>
              <a:t> </a:t>
            </a:r>
            <a:r>
              <a:rPr lang="ru-RU" sz="2000" dirty="0" err="1"/>
              <a:t>сидіння</a:t>
            </a:r>
            <a:r>
              <a:rPr lang="ru-RU" sz="2000" dirty="0"/>
              <a:t> для контролю тазу та </a:t>
            </a:r>
            <a:r>
              <a:rPr lang="ru-RU" sz="2000" dirty="0" err="1"/>
              <a:t>тулуба</a:t>
            </a:r>
            <a:r>
              <a:rPr lang="ru-RU" sz="2000" dirty="0"/>
              <a:t>. </a:t>
            </a:r>
            <a:r>
              <a:rPr lang="ru-RU" sz="2000" dirty="0" err="1" smtClean="0"/>
              <a:t>Потребують</a:t>
            </a:r>
            <a:r>
              <a:rPr lang="ru-RU" sz="2000" dirty="0" smtClean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1 </a:t>
            </a:r>
            <a:r>
              <a:rPr lang="ru-RU" sz="2000" dirty="0" err="1"/>
              <a:t>чи</a:t>
            </a:r>
            <a:r>
              <a:rPr lang="ru-RU" sz="2000" dirty="0"/>
              <a:t> 2 </a:t>
            </a:r>
            <a:r>
              <a:rPr lang="ru-RU" sz="2000" dirty="0" err="1"/>
              <a:t>осіб</a:t>
            </a:r>
            <a:r>
              <a:rPr lang="ru-RU" sz="2000" dirty="0"/>
              <a:t>, але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опиратись</a:t>
            </a:r>
            <a:r>
              <a:rPr lang="ru-RU" sz="2000" dirty="0"/>
              <a:t> на ноги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руху</a:t>
            </a:r>
            <a:r>
              <a:rPr lang="ru-RU" sz="2000" dirty="0"/>
              <a:t> </a:t>
            </a:r>
            <a:r>
              <a:rPr lang="ru-RU" sz="2000" dirty="0" err="1"/>
              <a:t>тіла</a:t>
            </a:r>
            <a:r>
              <a:rPr lang="ru-RU" sz="2000" dirty="0"/>
              <a:t> в </a:t>
            </a:r>
            <a:r>
              <a:rPr lang="ru-RU" sz="2000" dirty="0" err="1"/>
              <a:t>стоячому</a:t>
            </a:r>
            <a:r>
              <a:rPr lang="ru-RU" sz="2000" dirty="0"/>
              <a:t> </a:t>
            </a:r>
            <a:r>
              <a:rPr lang="ru-RU" sz="2000" dirty="0" err="1"/>
              <a:t>положенні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ходити</a:t>
            </a:r>
            <a:r>
              <a:rPr lang="ru-RU" sz="2000" dirty="0"/>
              <a:t> на </a:t>
            </a:r>
            <a:r>
              <a:rPr lang="ru-RU" sz="2000" dirty="0" err="1"/>
              <a:t>невеликі</a:t>
            </a:r>
            <a:r>
              <a:rPr lang="ru-RU" sz="2000" dirty="0"/>
              <a:t> </a:t>
            </a:r>
            <a:r>
              <a:rPr lang="ru-RU" sz="2000" dirty="0" err="1"/>
              <a:t>відстані</a:t>
            </a:r>
            <a:r>
              <a:rPr lang="ru-RU" sz="2000" dirty="0"/>
              <a:t> </a:t>
            </a:r>
            <a:r>
              <a:rPr lang="ru-RU" sz="2000" dirty="0" err="1"/>
              <a:t>вдома</a:t>
            </a:r>
            <a:r>
              <a:rPr lang="ru-RU" sz="2000" dirty="0"/>
              <a:t> з </a:t>
            </a:r>
            <a:r>
              <a:rPr lang="ru-RU" sz="2000" dirty="0" err="1"/>
              <a:t>допоміжними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, </a:t>
            </a:r>
            <a:r>
              <a:rPr lang="ru-RU" sz="2000" dirty="0" err="1"/>
              <a:t>пересуватися</a:t>
            </a:r>
            <a:r>
              <a:rPr lang="ru-RU" sz="2000" dirty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/>
              <a:t>крісла</a:t>
            </a:r>
            <a:r>
              <a:rPr lang="ru-RU" sz="2000" dirty="0"/>
              <a:t>-каталки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ролятора</a:t>
            </a:r>
            <a:r>
              <a:rPr lang="ru-RU" sz="2000" dirty="0"/>
              <a:t> з </a:t>
            </a:r>
            <a:r>
              <a:rPr lang="ru-RU" sz="2000" dirty="0" err="1"/>
              <a:t>підтримкою</a:t>
            </a:r>
            <a:r>
              <a:rPr lang="ru-RU" sz="2000" dirty="0"/>
              <a:t> </a:t>
            </a:r>
            <a:r>
              <a:rPr lang="ru-RU" sz="2000" dirty="0" err="1"/>
              <a:t>тулуба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користуватись</a:t>
            </a:r>
            <a:r>
              <a:rPr lang="ru-RU" sz="2000" dirty="0"/>
              <a:t> </a:t>
            </a:r>
            <a:r>
              <a:rPr lang="ru-RU" sz="2000" dirty="0" err="1"/>
              <a:t>адаптованим</a:t>
            </a:r>
            <a:r>
              <a:rPr lang="ru-RU" sz="2000" dirty="0"/>
              <a:t> </a:t>
            </a:r>
            <a:r>
              <a:rPr lang="ru-RU" sz="2000" dirty="0" err="1"/>
              <a:t>кріслом-каталкою</a:t>
            </a:r>
            <a:r>
              <a:rPr lang="ru-RU" sz="2000" dirty="0"/>
              <a:t>, але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smtClean="0"/>
              <a:t>недоступно</a:t>
            </a:r>
            <a:r>
              <a:rPr lang="ru-RU" sz="2000" dirty="0"/>
              <a:t>,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транспортують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 особи. </a:t>
            </a:r>
            <a:endParaRPr lang="ru-RU" sz="2000" dirty="0" smtClean="0"/>
          </a:p>
          <a:p>
            <a:pPr algn="just"/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en-US" sz="2000" b="1" dirty="0"/>
              <a:t>V.</a:t>
            </a:r>
            <a:r>
              <a:rPr lang="en-US" sz="2000" dirty="0"/>
              <a:t> </a:t>
            </a:r>
            <a:r>
              <a:rPr lang="ru-RU" sz="2000" dirty="0" err="1"/>
              <a:t>Транспортують</a:t>
            </a:r>
            <a:r>
              <a:rPr lang="ru-RU" sz="2000" dirty="0"/>
              <a:t> у </a:t>
            </a:r>
            <a:r>
              <a:rPr lang="ru-RU" sz="2000" dirty="0" err="1"/>
              <a:t>кріслі-каталці</a:t>
            </a:r>
            <a:r>
              <a:rPr lang="ru-RU" sz="2000" dirty="0"/>
              <a:t> в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випадках</a:t>
            </a:r>
            <a:r>
              <a:rPr lang="ru-RU" sz="2000" dirty="0"/>
              <a:t>,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чинити</a:t>
            </a:r>
            <a:r>
              <a:rPr lang="ru-RU" sz="2000" dirty="0"/>
              <a:t> супротив </a:t>
            </a:r>
            <a:r>
              <a:rPr lang="ru-RU" sz="2000" dirty="0" err="1"/>
              <a:t>силі</a:t>
            </a:r>
            <a:r>
              <a:rPr lang="ru-RU" sz="2000" dirty="0"/>
              <a:t> </a:t>
            </a:r>
            <a:r>
              <a:rPr lang="ru-RU" sz="2000" dirty="0" err="1"/>
              <a:t>тяжіння</a:t>
            </a:r>
            <a:r>
              <a:rPr lang="ru-RU" sz="2000" dirty="0"/>
              <a:t>, </a:t>
            </a:r>
            <a:r>
              <a:rPr lang="ru-RU" sz="2000" dirty="0" err="1"/>
              <a:t>неконтрольовані</a:t>
            </a:r>
            <a:r>
              <a:rPr lang="ru-RU" sz="2000" dirty="0"/>
              <a:t> </a:t>
            </a:r>
            <a:r>
              <a:rPr lang="ru-RU" sz="2000" dirty="0" err="1"/>
              <a:t>рухи</a:t>
            </a:r>
            <a:r>
              <a:rPr lang="ru-RU" sz="2000" dirty="0"/>
              <a:t> рук і </a:t>
            </a:r>
            <a:r>
              <a:rPr lang="ru-RU" sz="2000" dirty="0" err="1"/>
              <a:t>тулуба</a:t>
            </a:r>
            <a:r>
              <a:rPr lang="ru-RU" sz="2000" dirty="0"/>
              <a:t>. </a:t>
            </a:r>
            <a:r>
              <a:rPr lang="ru-RU" sz="2000" dirty="0" err="1" smtClean="0"/>
              <a:t>Потребують</a:t>
            </a:r>
            <a:r>
              <a:rPr lang="ru-RU" sz="2000" dirty="0" smtClean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сидіння</a:t>
            </a:r>
            <a:r>
              <a:rPr lang="ru-RU" sz="2000" dirty="0"/>
              <a:t>, </a:t>
            </a:r>
            <a:r>
              <a:rPr lang="ru-RU" sz="2000" dirty="0" err="1"/>
              <a:t>стояння</a:t>
            </a:r>
            <a:r>
              <a:rPr lang="ru-RU" sz="2000" dirty="0"/>
              <a:t>,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компенсовано</a:t>
            </a:r>
            <a:r>
              <a:rPr lang="ru-RU" sz="2000" dirty="0"/>
              <a:t> будь-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обладнанням</a:t>
            </a:r>
            <a:r>
              <a:rPr lang="ru-RU" sz="2000" dirty="0"/>
              <a:t>. </a:t>
            </a:r>
            <a:r>
              <a:rPr lang="ru-RU" sz="2000" dirty="0" err="1"/>
              <a:t>Потребують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1 </a:t>
            </a:r>
            <a:r>
              <a:rPr lang="ru-RU" sz="2000" dirty="0" err="1"/>
              <a:t>чи</a:t>
            </a:r>
            <a:r>
              <a:rPr lang="ru-RU" sz="2000" dirty="0"/>
              <a:t> 2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механічного</a:t>
            </a:r>
            <a:r>
              <a:rPr lang="ru-RU" sz="2000" dirty="0"/>
              <a:t> </a:t>
            </a:r>
            <a:r>
              <a:rPr lang="ru-RU" sz="2000" dirty="0" err="1"/>
              <a:t>підйому</a:t>
            </a:r>
            <a:r>
              <a:rPr lang="ru-RU" sz="2000" dirty="0"/>
              <a:t> для </a:t>
            </a:r>
            <a:r>
              <a:rPr lang="ru-RU" sz="2000" dirty="0" err="1" smtClean="0"/>
              <a:t>трансферів</a:t>
            </a:r>
            <a:r>
              <a:rPr lang="ru-RU" sz="2000" dirty="0" smtClean="0"/>
              <a:t> </a:t>
            </a:r>
            <a:r>
              <a:rPr lang="ru-RU" sz="2000" dirty="0" err="1"/>
              <a:t>тіла</a:t>
            </a:r>
            <a:r>
              <a:rPr lang="ru-RU" sz="2000" dirty="0"/>
              <a:t>.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досягнути</a:t>
            </a:r>
            <a:r>
              <a:rPr lang="ru-RU" sz="2000" dirty="0"/>
              <a:t> </a:t>
            </a:r>
            <a:r>
              <a:rPr lang="ru-RU" sz="2000" dirty="0" err="1"/>
              <a:t>самостійного</a:t>
            </a:r>
            <a:r>
              <a:rPr lang="ru-RU" sz="2000" dirty="0"/>
              <a:t> </a:t>
            </a:r>
            <a:r>
              <a:rPr lang="ru-RU" sz="2000" dirty="0" err="1"/>
              <a:t>руху</a:t>
            </a:r>
            <a:r>
              <a:rPr lang="ru-RU" sz="2000" dirty="0"/>
              <a:t> в </a:t>
            </a:r>
            <a:r>
              <a:rPr lang="ru-RU" sz="2000" dirty="0" err="1"/>
              <a:t>кріслі-каталці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складною </a:t>
            </a:r>
            <a:r>
              <a:rPr lang="ru-RU" sz="2000" dirty="0" err="1"/>
              <a:t>адаптацією</a:t>
            </a:r>
            <a:r>
              <a:rPr lang="ru-RU" sz="2000" dirty="0"/>
              <a:t> для </a:t>
            </a:r>
            <a:r>
              <a:rPr lang="ru-RU" sz="2000" dirty="0" err="1" smtClean="0"/>
              <a:t>сидіння</a:t>
            </a:r>
            <a:r>
              <a:rPr lang="ru-RU" sz="2000" dirty="0" smtClean="0"/>
              <a:t> </a:t>
            </a:r>
            <a:r>
              <a:rPr lang="ru-RU" sz="2000" dirty="0"/>
              <a:t>та контролю.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брати</a:t>
            </a:r>
            <a:r>
              <a:rPr lang="ru-RU" sz="2000" dirty="0"/>
              <a:t> </a:t>
            </a:r>
            <a:r>
              <a:rPr lang="ru-RU" sz="2000" dirty="0" err="1"/>
              <a:t>участі</a:t>
            </a:r>
            <a:r>
              <a:rPr lang="ru-RU" sz="2000" dirty="0"/>
              <a:t> в </a:t>
            </a:r>
            <a:r>
              <a:rPr lang="ru-RU" sz="2000" dirty="0" err="1"/>
              <a:t>жодних</a:t>
            </a:r>
            <a:r>
              <a:rPr lang="ru-RU" sz="2000" dirty="0"/>
              <a:t> </a:t>
            </a:r>
            <a:r>
              <a:rPr lang="ru-RU" sz="2000" dirty="0" err="1"/>
              <a:t>змаганнях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59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0400" y="2902856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/>
              <a:t>Дякую за увагу!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0820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1016000"/>
            <a:ext cx="107841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Дитячі</a:t>
            </a:r>
            <a:r>
              <a:rPr lang="ru-RU" sz="2400" dirty="0" smtClean="0"/>
              <a:t> </a:t>
            </a:r>
            <a:r>
              <a:rPr lang="ru-RU" sz="2400" dirty="0" err="1"/>
              <a:t>церебральні</a:t>
            </a:r>
            <a:r>
              <a:rPr lang="ru-RU" sz="2400" dirty="0"/>
              <a:t> </a:t>
            </a:r>
            <a:r>
              <a:rPr lang="ru-RU" sz="2400" dirty="0" err="1"/>
              <a:t>паралічі</a:t>
            </a:r>
            <a:r>
              <a:rPr lang="ru-RU" sz="2400" dirty="0"/>
              <a:t> є </a:t>
            </a:r>
            <a:r>
              <a:rPr lang="ru-RU" sz="2400" dirty="0" err="1"/>
              <a:t>однією</a:t>
            </a:r>
            <a:r>
              <a:rPr lang="ru-RU" sz="2400" dirty="0"/>
              <a:t> з </a:t>
            </a:r>
            <a:r>
              <a:rPr lang="ru-RU" sz="2400" dirty="0" err="1" smtClean="0"/>
              <a:t>найчастіших</a:t>
            </a:r>
            <a:r>
              <a:rPr lang="ru-RU" sz="2400" dirty="0" smtClean="0"/>
              <a:t> </a:t>
            </a:r>
            <a:r>
              <a:rPr lang="ru-RU" sz="2400" dirty="0"/>
              <a:t>причин </a:t>
            </a:r>
            <a:r>
              <a:rPr lang="ru-RU" sz="2400" dirty="0" err="1"/>
              <a:t>дитячої</a:t>
            </a:r>
            <a:r>
              <a:rPr lang="ru-RU" sz="2400" dirty="0"/>
              <a:t> </a:t>
            </a:r>
            <a:r>
              <a:rPr lang="ru-RU" sz="2400" dirty="0" err="1"/>
              <a:t>інвалідності</a:t>
            </a:r>
            <a:r>
              <a:rPr lang="ru-RU" sz="2400" dirty="0"/>
              <a:t>, яка </a:t>
            </a:r>
            <a:r>
              <a:rPr lang="ru-RU" sz="2400" dirty="0" err="1"/>
              <a:t>порушує</a:t>
            </a:r>
            <a:r>
              <a:rPr lang="ru-RU" sz="2400" dirty="0"/>
              <a:t> </a:t>
            </a:r>
            <a:r>
              <a:rPr lang="ru-RU" sz="2400" dirty="0" err="1"/>
              <a:t>соціальну</a:t>
            </a:r>
            <a:r>
              <a:rPr lang="ru-RU" sz="2400" dirty="0"/>
              <a:t> </a:t>
            </a:r>
            <a:r>
              <a:rPr lang="ru-RU" sz="2400" dirty="0" err="1"/>
              <a:t>адаптацію</a:t>
            </a:r>
            <a:r>
              <a:rPr lang="ru-RU" sz="2400" dirty="0"/>
              <a:t> та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хворих</a:t>
            </a:r>
            <a:r>
              <a:rPr lang="ru-RU" sz="2400" dirty="0"/>
              <a:t>.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поширеність</a:t>
            </a:r>
            <a:r>
              <a:rPr lang="ru-RU" sz="2400" dirty="0"/>
              <a:t> </a:t>
            </a:r>
            <a:r>
              <a:rPr lang="ru-RU" sz="2400" dirty="0" err="1"/>
              <a:t>коливається</a:t>
            </a:r>
            <a:r>
              <a:rPr lang="ru-RU" sz="2400" dirty="0"/>
              <a:t> в межах </a:t>
            </a:r>
            <a:r>
              <a:rPr lang="ru-RU" sz="2400" dirty="0" err="1"/>
              <a:t>від</a:t>
            </a:r>
            <a:r>
              <a:rPr lang="ru-RU" sz="2400" dirty="0"/>
              <a:t> 1,9 на 1000 </a:t>
            </a:r>
            <a:r>
              <a:rPr lang="ru-RU" sz="2400" dirty="0" err="1"/>
              <a:t>новонароджених</a:t>
            </a:r>
            <a:r>
              <a:rPr lang="ru-RU" sz="2400" dirty="0"/>
              <a:t> у </a:t>
            </a:r>
            <a:r>
              <a:rPr lang="ru-RU" sz="2400" dirty="0" err="1"/>
              <a:t>Західній</a:t>
            </a:r>
            <a:r>
              <a:rPr lang="ru-RU" sz="2400" dirty="0"/>
              <a:t> </a:t>
            </a:r>
            <a:r>
              <a:rPr lang="ru-RU" sz="2400" dirty="0" err="1"/>
              <a:t>Швеції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до 3,6 на 1000 в </a:t>
            </a:r>
            <a:r>
              <a:rPr lang="ru-RU" sz="2400" dirty="0" err="1"/>
              <a:t>Алабамі</a:t>
            </a:r>
            <a:r>
              <a:rPr lang="ru-RU" sz="2400" dirty="0"/>
              <a:t>, </a:t>
            </a:r>
            <a:r>
              <a:rPr lang="ru-RU" sz="2400" dirty="0" err="1"/>
              <a:t>Атланті</a:t>
            </a:r>
            <a:r>
              <a:rPr lang="ru-RU" sz="2400" dirty="0"/>
              <a:t> та </a:t>
            </a:r>
            <a:r>
              <a:rPr lang="ru-RU" sz="2400" dirty="0" err="1"/>
              <a:t>Вісконсіні</a:t>
            </a:r>
            <a:r>
              <a:rPr lang="ru-RU" sz="2400" dirty="0"/>
              <a:t>, </a:t>
            </a:r>
            <a:r>
              <a:rPr lang="ru-RU" sz="2400" dirty="0" smtClean="0"/>
              <a:t>США.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86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6285" y="667657"/>
            <a:ext cx="1026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Зараз у </a:t>
            </a:r>
            <a:r>
              <a:rPr lang="ru-RU" sz="2400" dirty="0" err="1"/>
              <a:t>більшості</a:t>
            </a:r>
            <a:r>
              <a:rPr lang="ru-RU" sz="2400" dirty="0"/>
              <a:t> </a:t>
            </a:r>
            <a:r>
              <a:rPr lang="ru-RU" sz="2400" dirty="0" err="1"/>
              <a:t>медичних</a:t>
            </a:r>
            <a:r>
              <a:rPr lang="ru-RU" sz="2400" dirty="0"/>
              <a:t> </a:t>
            </a:r>
            <a:r>
              <a:rPr lang="ru-RU" sz="2400" dirty="0" err="1"/>
              <a:t>установ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</a:t>
            </a:r>
            <a:r>
              <a:rPr lang="ru-RU" sz="2400" dirty="0" err="1"/>
              <a:t>класифікація</a:t>
            </a:r>
            <a:r>
              <a:rPr lang="ru-RU" sz="2400" dirty="0"/>
              <a:t>, </a:t>
            </a:r>
            <a:r>
              <a:rPr lang="ru-RU" sz="2400" dirty="0" err="1" smtClean="0"/>
              <a:t>запропонована</a:t>
            </a:r>
            <a:r>
              <a:rPr lang="ru-RU" sz="2400" dirty="0" smtClean="0"/>
              <a:t> </a:t>
            </a:r>
            <a:r>
              <a:rPr lang="ru-RU" sz="2400" dirty="0"/>
              <a:t>проф. К. О. </a:t>
            </a:r>
            <a:r>
              <a:rPr lang="ru-RU" sz="2400" dirty="0" err="1" smtClean="0"/>
              <a:t>Семеновою</a:t>
            </a:r>
            <a:r>
              <a:rPr lang="ru-RU" sz="2400" dirty="0" smtClean="0"/>
              <a:t>.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</a:t>
            </a:r>
            <a:r>
              <a:rPr lang="ru-RU" sz="2400" dirty="0" err="1"/>
              <a:t>виділяють</a:t>
            </a:r>
            <a:r>
              <a:rPr lang="ru-RU" sz="2400" dirty="0"/>
              <a:t> </a:t>
            </a:r>
            <a:r>
              <a:rPr lang="ru-RU" sz="2400" dirty="0" err="1"/>
              <a:t>п’ять</a:t>
            </a:r>
            <a:r>
              <a:rPr lang="ru-RU" sz="2400" dirty="0"/>
              <a:t> форм ДЦП: </a:t>
            </a:r>
            <a:r>
              <a:rPr lang="ru-RU" sz="2400" dirty="0" err="1"/>
              <a:t>подвійна</a:t>
            </a:r>
            <a:r>
              <a:rPr lang="ru-RU" sz="2400" dirty="0"/>
              <a:t> </a:t>
            </a:r>
            <a:r>
              <a:rPr lang="ru-RU" sz="2400" dirty="0" err="1"/>
              <a:t>геміплегія</a:t>
            </a:r>
            <a:r>
              <a:rPr lang="ru-RU" sz="2400" dirty="0"/>
              <a:t>, </a:t>
            </a:r>
            <a:r>
              <a:rPr lang="ru-RU" sz="2400" dirty="0" err="1"/>
              <a:t>спастична</a:t>
            </a:r>
            <a:r>
              <a:rPr lang="ru-RU" sz="2400" dirty="0"/>
              <a:t> </a:t>
            </a:r>
            <a:r>
              <a:rPr lang="ru-RU" sz="2400" dirty="0" err="1"/>
              <a:t>диплегія</a:t>
            </a:r>
            <a:r>
              <a:rPr lang="ru-RU" sz="2400" dirty="0"/>
              <a:t>, </a:t>
            </a:r>
            <a:r>
              <a:rPr lang="ru-RU" sz="2400" dirty="0" err="1"/>
              <a:t>гіперкінетична</a:t>
            </a:r>
            <a:r>
              <a:rPr lang="ru-RU" sz="2400" dirty="0"/>
              <a:t> форма, </a:t>
            </a:r>
            <a:r>
              <a:rPr lang="ru-RU" sz="2400" dirty="0" err="1"/>
              <a:t>атонічно-астатична</a:t>
            </a:r>
            <a:r>
              <a:rPr lang="ru-RU" sz="2400" dirty="0"/>
              <a:t> форма, </a:t>
            </a:r>
            <a:r>
              <a:rPr lang="ru-RU" sz="2400" dirty="0" err="1" smtClean="0"/>
              <a:t>геміпаретична</a:t>
            </a:r>
            <a:r>
              <a:rPr lang="ru-RU" sz="2400" dirty="0" smtClean="0"/>
              <a:t> </a:t>
            </a:r>
            <a:r>
              <a:rPr lang="ru-RU" sz="2400" dirty="0"/>
              <a:t>форма. </a:t>
            </a:r>
            <a:endParaRPr lang="ru-RU" sz="2400" dirty="0" smtClean="0"/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, </a:t>
            </a:r>
            <a:r>
              <a:rPr lang="ru-RU" sz="2400" dirty="0" err="1"/>
              <a:t>додаються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 smtClean="0"/>
              <a:t>синдроми</a:t>
            </a:r>
            <a:r>
              <a:rPr lang="ru-RU" sz="2400" dirty="0"/>
              <a:t>: </a:t>
            </a:r>
            <a:endParaRPr lang="ru-RU" sz="2400" dirty="0" smtClean="0"/>
          </a:p>
          <a:p>
            <a:pPr marL="342900" indent="-342900" algn="just">
              <a:buAutoNum type="arabicParenR"/>
            </a:pPr>
            <a:r>
              <a:rPr lang="ru-RU" sz="2400" dirty="0" smtClean="0"/>
              <a:t>симптоматична </a:t>
            </a:r>
            <a:r>
              <a:rPr lang="ru-RU" sz="2400" dirty="0" err="1"/>
              <a:t>епілепсія</a:t>
            </a:r>
            <a:r>
              <a:rPr lang="ru-RU" sz="2400" dirty="0"/>
              <a:t>, </a:t>
            </a:r>
            <a:endParaRPr lang="ru-RU" sz="2400" dirty="0" smtClean="0"/>
          </a:p>
          <a:p>
            <a:pPr algn="just"/>
            <a:r>
              <a:rPr lang="ru-RU" sz="2400" dirty="0" smtClean="0"/>
              <a:t>2</a:t>
            </a:r>
            <a:r>
              <a:rPr lang="ru-RU" sz="2400" dirty="0"/>
              <a:t>) </a:t>
            </a:r>
            <a:r>
              <a:rPr lang="ru-RU" sz="2400" dirty="0" err="1" smtClean="0"/>
              <a:t>гіпертензивний</a:t>
            </a:r>
            <a:r>
              <a:rPr lang="ru-RU" sz="2400" dirty="0" smtClean="0"/>
              <a:t> </a:t>
            </a:r>
            <a:r>
              <a:rPr lang="ru-RU" sz="2400" dirty="0"/>
              <a:t>синдром, </a:t>
            </a:r>
            <a:endParaRPr lang="ru-RU" sz="2400" dirty="0" smtClean="0"/>
          </a:p>
          <a:p>
            <a:pPr algn="just"/>
            <a:r>
              <a:rPr lang="ru-RU" sz="2400" dirty="0" smtClean="0"/>
              <a:t>3</a:t>
            </a:r>
            <a:r>
              <a:rPr lang="ru-RU" sz="2400" dirty="0"/>
              <a:t>) </a:t>
            </a:r>
            <a:r>
              <a:rPr lang="ru-RU" sz="2400" dirty="0" err="1"/>
              <a:t>діенцефальний</a:t>
            </a:r>
            <a:r>
              <a:rPr lang="ru-RU" sz="2400" dirty="0"/>
              <a:t> синдром, </a:t>
            </a:r>
            <a:endParaRPr lang="ru-RU" sz="2400" dirty="0" smtClean="0"/>
          </a:p>
          <a:p>
            <a:pPr algn="just"/>
            <a:r>
              <a:rPr lang="ru-RU" sz="2400" dirty="0" smtClean="0"/>
              <a:t>4</a:t>
            </a:r>
            <a:r>
              <a:rPr lang="ru-RU" sz="2400" dirty="0"/>
              <a:t>) </a:t>
            </a:r>
            <a:r>
              <a:rPr lang="ru-RU" sz="2400" dirty="0" smtClean="0"/>
              <a:t>синдром </a:t>
            </a:r>
            <a:r>
              <a:rPr lang="ru-RU" sz="2400" dirty="0" err="1"/>
              <a:t>церебральної</a:t>
            </a:r>
            <a:r>
              <a:rPr lang="ru-RU" sz="2400" dirty="0"/>
              <a:t> </a:t>
            </a:r>
            <a:r>
              <a:rPr lang="ru-RU" sz="2400" dirty="0" err="1"/>
              <a:t>гіпотрофії</a:t>
            </a:r>
            <a:r>
              <a:rPr lang="ru-RU" sz="2400" dirty="0"/>
              <a:t>, </a:t>
            </a:r>
            <a:endParaRPr lang="ru-RU" sz="2400" dirty="0" smtClean="0"/>
          </a:p>
          <a:p>
            <a:pPr algn="just"/>
            <a:r>
              <a:rPr lang="ru-RU" sz="2400" dirty="0" smtClean="0"/>
              <a:t>5</a:t>
            </a:r>
            <a:r>
              <a:rPr lang="ru-RU" sz="2400" dirty="0"/>
              <a:t>) синдром </a:t>
            </a:r>
            <a:r>
              <a:rPr lang="ru-RU" sz="2400" dirty="0" err="1"/>
              <a:t>нервово-рефлекторної</a:t>
            </a:r>
            <a:r>
              <a:rPr lang="ru-RU" sz="2400" dirty="0"/>
              <a:t> </a:t>
            </a:r>
            <a:r>
              <a:rPr lang="ru-RU" sz="2400" dirty="0" err="1"/>
              <a:t>збудливості</a:t>
            </a:r>
            <a:r>
              <a:rPr lang="ru-RU" sz="2400" dirty="0"/>
              <a:t>, </a:t>
            </a:r>
            <a:endParaRPr lang="ru-RU" sz="2400" dirty="0" smtClean="0"/>
          </a:p>
          <a:p>
            <a:pPr algn="just"/>
            <a:r>
              <a:rPr lang="ru-RU" sz="2400" dirty="0" smtClean="0"/>
              <a:t>6</a:t>
            </a:r>
            <a:r>
              <a:rPr lang="ru-RU" sz="2400" dirty="0"/>
              <a:t>) синдром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домовного</a:t>
            </a:r>
            <a:r>
              <a:rPr lang="ru-RU" sz="2400" dirty="0"/>
              <a:t> і </a:t>
            </a:r>
            <a:r>
              <a:rPr lang="ru-RU" sz="2400" dirty="0" err="1"/>
              <a:t>мовного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 smtClean="0"/>
              <a:t>виділяються</a:t>
            </a:r>
            <a:r>
              <a:rPr lang="ru-RU" sz="2400" dirty="0" smtClean="0"/>
              <a:t>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захворювання</a:t>
            </a:r>
            <a:r>
              <a:rPr lang="ru-RU" sz="2400" dirty="0"/>
              <a:t>: </a:t>
            </a:r>
            <a:r>
              <a:rPr lang="ru-RU" sz="2400" dirty="0" err="1"/>
              <a:t>рання</a:t>
            </a:r>
            <a:r>
              <a:rPr lang="ru-RU" sz="2400" dirty="0"/>
              <a:t>, </a:t>
            </a:r>
            <a:r>
              <a:rPr lang="ru-RU" sz="2400" dirty="0" err="1"/>
              <a:t>хронічнорезидуальна</a:t>
            </a:r>
            <a:r>
              <a:rPr lang="ru-RU" sz="2400" dirty="0"/>
              <a:t> та </a:t>
            </a:r>
            <a:r>
              <a:rPr lang="ru-RU" sz="2400" dirty="0" err="1"/>
              <a:t>резидуальна</a:t>
            </a:r>
            <a:r>
              <a:rPr lang="ru-RU" sz="2400" dirty="0"/>
              <a:t> </a:t>
            </a:r>
            <a:r>
              <a:rPr lang="ru-RU" sz="2400" dirty="0" err="1" smtClean="0"/>
              <a:t>стаді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4284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5371" y="914400"/>
            <a:ext cx="10435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На </a:t>
            </a:r>
            <a:r>
              <a:rPr lang="ru-RU" sz="2400" dirty="0"/>
              <a:t>жаль,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класифікація</a:t>
            </a:r>
            <a:r>
              <a:rPr lang="ru-RU" sz="2400" dirty="0"/>
              <a:t> не </a:t>
            </a:r>
            <a:r>
              <a:rPr lang="ru-RU" sz="2400" dirty="0" err="1"/>
              <a:t>відображає</a:t>
            </a:r>
            <a:r>
              <a:rPr lang="ru-RU" sz="2400" dirty="0"/>
              <a:t> </a:t>
            </a:r>
            <a:r>
              <a:rPr lang="ru-RU" sz="2400" dirty="0" err="1" smtClean="0"/>
              <a:t>загальної</a:t>
            </a:r>
            <a:r>
              <a:rPr lang="ru-RU" sz="2400" dirty="0" smtClean="0"/>
              <a:t> </a:t>
            </a:r>
            <a:r>
              <a:rPr lang="ru-RU" sz="2400" dirty="0" err="1"/>
              <a:t>тяжкості</a:t>
            </a:r>
            <a:r>
              <a:rPr lang="ru-RU" sz="2400" dirty="0"/>
              <a:t> </a:t>
            </a:r>
            <a:r>
              <a:rPr lang="ru-RU" sz="2400" dirty="0" err="1"/>
              <a:t>захворювання</a:t>
            </a:r>
            <a:r>
              <a:rPr lang="ru-RU" sz="2400" dirty="0"/>
              <a:t> та </a:t>
            </a:r>
            <a:r>
              <a:rPr lang="ru-RU" sz="2400" dirty="0" err="1"/>
              <a:t>ступеня</a:t>
            </a:r>
            <a:r>
              <a:rPr lang="ru-RU" sz="2400" dirty="0"/>
              <a:t>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/>
              <a:t>рухових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є </a:t>
            </a:r>
            <a:r>
              <a:rPr lang="ru-RU" sz="2400" dirty="0" err="1"/>
              <a:t>надзвичайно</a:t>
            </a:r>
            <a:r>
              <a:rPr lang="ru-RU" sz="2400" dirty="0"/>
              <a:t> </a:t>
            </a:r>
            <a:r>
              <a:rPr lang="ru-RU" sz="2400" dirty="0" err="1" smtClean="0"/>
              <a:t>важливим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клінічної</a:t>
            </a:r>
            <a:r>
              <a:rPr lang="ru-RU" sz="2400" dirty="0"/>
              <a:t> практики, </a:t>
            </a:r>
            <a:r>
              <a:rPr lang="ru-RU" sz="2400" dirty="0" err="1"/>
              <a:t>наукового</a:t>
            </a:r>
            <a:r>
              <a:rPr lang="ru-RU" sz="2400" dirty="0"/>
              <a:t> та </a:t>
            </a:r>
            <a:r>
              <a:rPr lang="ru-RU" sz="2400" dirty="0" err="1" smtClean="0"/>
              <a:t>епідеміологічного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047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70857"/>
            <a:ext cx="10551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Для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ступеня</a:t>
            </a:r>
            <a:r>
              <a:rPr lang="ru-RU" sz="2400" dirty="0"/>
              <a:t> </a:t>
            </a:r>
            <a:r>
              <a:rPr lang="ru-RU" sz="2400" dirty="0" err="1"/>
              <a:t>затримки</a:t>
            </a:r>
            <a:r>
              <a:rPr lang="ru-RU" sz="2400" dirty="0"/>
              <a:t> моторного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розроблена</a:t>
            </a:r>
            <a:r>
              <a:rPr lang="ru-RU" sz="2400" dirty="0"/>
              <a:t> і </a:t>
            </a:r>
            <a:r>
              <a:rPr lang="ru-RU" sz="2400" dirty="0" err="1"/>
              <a:t>впроваджена</a:t>
            </a:r>
            <a:r>
              <a:rPr lang="ru-RU" sz="2400" dirty="0"/>
              <a:t> в практику </a:t>
            </a:r>
            <a:r>
              <a:rPr lang="ru-RU" sz="2400" dirty="0" err="1" smtClean="0"/>
              <a:t>реабілітаційна</a:t>
            </a:r>
            <a:r>
              <a:rPr lang="ru-RU" sz="2400" dirty="0" smtClean="0"/>
              <a:t> </a:t>
            </a:r>
            <a:r>
              <a:rPr lang="ru-RU" sz="2400" dirty="0" err="1"/>
              <a:t>класифікація</a:t>
            </a:r>
            <a:r>
              <a:rPr lang="ru-RU" sz="2400" dirty="0"/>
              <a:t> </a:t>
            </a:r>
            <a:r>
              <a:rPr lang="ru-RU" sz="2400" dirty="0" smtClean="0"/>
              <a:t>ДЦП. </a:t>
            </a:r>
            <a:r>
              <a:rPr lang="ru-RU" sz="2400" dirty="0" err="1"/>
              <a:t>Крім</a:t>
            </a:r>
            <a:r>
              <a:rPr lang="ru-RU" sz="2400" dirty="0"/>
              <a:t> </a:t>
            </a:r>
            <a:r>
              <a:rPr lang="ru-RU" sz="2400" dirty="0" err="1"/>
              <a:t>традиційних</a:t>
            </a:r>
            <a:r>
              <a:rPr lang="ru-RU" sz="2400" dirty="0"/>
              <a:t> </a:t>
            </a:r>
            <a:r>
              <a:rPr lang="ru-RU" sz="2400" dirty="0" err="1"/>
              <a:t>критеріїв</a:t>
            </a:r>
            <a:r>
              <a:rPr lang="ru-RU" sz="2400" dirty="0"/>
              <a:t> стану </a:t>
            </a:r>
            <a:r>
              <a:rPr lang="ru-RU" sz="2400" dirty="0" err="1"/>
              <a:t>м’язового</a:t>
            </a:r>
            <a:r>
              <a:rPr lang="ru-RU" sz="2400" dirty="0"/>
              <a:t> тонусу та </a:t>
            </a:r>
            <a:r>
              <a:rPr lang="ru-RU" sz="2400" dirty="0" err="1"/>
              <a:t>локалізації</a:t>
            </a:r>
            <a:r>
              <a:rPr lang="ru-RU" sz="2400" dirty="0"/>
              <a:t> моторного дефекту, в </a:t>
            </a:r>
            <a:r>
              <a:rPr lang="ru-RU" sz="2400" dirty="0" err="1"/>
              <a:t>діагнозі</a:t>
            </a:r>
            <a:r>
              <a:rPr lang="ru-RU" sz="2400" dirty="0"/>
              <a:t> </a:t>
            </a:r>
            <a:r>
              <a:rPr lang="ru-RU" sz="2400" dirty="0" err="1"/>
              <a:t>відображається</a:t>
            </a:r>
            <a:r>
              <a:rPr lang="ru-RU" sz="2400" dirty="0"/>
              <a:t> фаза </a:t>
            </a:r>
            <a:r>
              <a:rPr lang="ru-RU" sz="2400" dirty="0" err="1"/>
              <a:t>вертикалізації</a:t>
            </a:r>
            <a:r>
              <a:rPr lang="ru-RU" sz="2400" dirty="0"/>
              <a:t> та </a:t>
            </a:r>
            <a:r>
              <a:rPr lang="ru-RU" sz="2400" dirty="0" err="1"/>
              <a:t>стадія</a:t>
            </a:r>
            <a:r>
              <a:rPr lang="ru-RU" sz="2400" dirty="0"/>
              <a:t> </a:t>
            </a:r>
            <a:r>
              <a:rPr lang="ru-RU" sz="2400" dirty="0" err="1"/>
              <a:t>пересування</a:t>
            </a:r>
            <a:r>
              <a:rPr lang="ru-RU" sz="2400" dirty="0"/>
              <a:t>. Для </a:t>
            </a:r>
            <a:r>
              <a:rPr lang="ru-RU" sz="2400" dirty="0" smtClean="0"/>
              <a:t>характеристики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протидіяти</a:t>
            </a:r>
            <a:r>
              <a:rPr lang="ru-RU" sz="2400" dirty="0"/>
              <a:t> </a:t>
            </a:r>
            <a:r>
              <a:rPr lang="ru-RU" sz="2400" dirty="0" err="1"/>
              <a:t>силі</a:t>
            </a:r>
            <a:r>
              <a:rPr lang="ru-RU" sz="2400" dirty="0"/>
              <a:t> </a:t>
            </a:r>
            <a:r>
              <a:rPr lang="ru-RU" sz="2400" dirty="0" err="1" smtClean="0"/>
              <a:t>гравітації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діагнозі</a:t>
            </a:r>
            <a:r>
              <a:rPr lang="ru-RU" sz="2400" dirty="0"/>
              <a:t> хворого </a:t>
            </a:r>
            <a:r>
              <a:rPr lang="ru-RU" sz="2400" dirty="0" err="1"/>
              <a:t>вказується</a:t>
            </a:r>
            <a:r>
              <a:rPr lang="ru-RU" sz="2400" dirty="0"/>
              <a:t> фаза </a:t>
            </a:r>
            <a:r>
              <a:rPr lang="ru-RU" sz="2400" dirty="0" err="1" smtClean="0"/>
              <a:t>вертикалізації</a:t>
            </a:r>
            <a:r>
              <a:rPr lang="ru-RU" sz="2400" dirty="0" smtClean="0"/>
              <a:t>:</a:t>
            </a:r>
          </a:p>
          <a:p>
            <a:pPr algn="just"/>
            <a:r>
              <a:rPr lang="ru-RU" sz="2400" dirty="0" smtClean="0"/>
              <a:t>а</a:t>
            </a:r>
            <a:r>
              <a:rPr lang="ru-RU" sz="2400" dirty="0"/>
              <a:t>) </a:t>
            </a:r>
            <a:r>
              <a:rPr lang="ru-RU" sz="2400" dirty="0" err="1"/>
              <a:t>лежання</a:t>
            </a:r>
            <a:r>
              <a:rPr lang="ru-RU" sz="2400" dirty="0"/>
              <a:t> без контролю </a:t>
            </a:r>
            <a:r>
              <a:rPr lang="ru-RU" sz="2400" dirty="0" err="1"/>
              <a:t>голови</a:t>
            </a:r>
            <a:r>
              <a:rPr lang="ru-RU" sz="2400" dirty="0"/>
              <a:t>, </a:t>
            </a:r>
            <a:endParaRPr lang="ru-RU" sz="2400" dirty="0" smtClean="0"/>
          </a:p>
          <a:p>
            <a:pPr algn="just"/>
            <a:r>
              <a:rPr lang="ru-RU" sz="2400" dirty="0" smtClean="0"/>
              <a:t>б) </a:t>
            </a:r>
            <a:r>
              <a:rPr lang="ru-RU" sz="2400" dirty="0" err="1" smtClean="0"/>
              <a:t>лежання</a:t>
            </a:r>
            <a:r>
              <a:rPr lang="ru-RU" sz="2400" dirty="0" smtClean="0"/>
              <a:t> </a:t>
            </a:r>
            <a:r>
              <a:rPr lang="ru-RU" sz="2400" dirty="0"/>
              <a:t>з контролем </a:t>
            </a:r>
            <a:r>
              <a:rPr lang="ru-RU" sz="2400" dirty="0" err="1"/>
              <a:t>голови</a:t>
            </a:r>
            <a:r>
              <a:rPr lang="ru-RU" sz="2400" dirty="0"/>
              <a:t>, </a:t>
            </a:r>
            <a:endParaRPr lang="ru-RU" sz="2400" dirty="0" smtClean="0"/>
          </a:p>
          <a:p>
            <a:pPr algn="just"/>
            <a:r>
              <a:rPr lang="ru-RU" sz="2400" dirty="0" smtClean="0"/>
              <a:t>в</a:t>
            </a:r>
            <a:r>
              <a:rPr lang="ru-RU" sz="2400" dirty="0"/>
              <a:t>) </a:t>
            </a:r>
            <a:r>
              <a:rPr lang="ru-RU" sz="2400" dirty="0" err="1"/>
              <a:t>самостійне</a:t>
            </a:r>
            <a:r>
              <a:rPr lang="ru-RU" sz="2400" dirty="0"/>
              <a:t> </a:t>
            </a:r>
            <a:r>
              <a:rPr lang="ru-RU" sz="2400" dirty="0" err="1"/>
              <a:t>сидіння</a:t>
            </a:r>
            <a:r>
              <a:rPr lang="ru-RU" sz="2400" dirty="0"/>
              <a:t>, </a:t>
            </a:r>
            <a:endParaRPr lang="ru-RU" sz="2400" dirty="0" smtClean="0"/>
          </a:p>
          <a:p>
            <a:pPr algn="just"/>
            <a:r>
              <a:rPr lang="ru-RU" sz="2400" dirty="0" smtClean="0"/>
              <a:t>г</a:t>
            </a:r>
            <a:r>
              <a:rPr lang="ru-RU" sz="2400" dirty="0"/>
              <a:t>) </a:t>
            </a:r>
            <a:r>
              <a:rPr lang="ru-RU" sz="2400" dirty="0" err="1"/>
              <a:t>вставання</a:t>
            </a:r>
            <a:r>
              <a:rPr lang="ru-RU" sz="2400" dirty="0"/>
              <a:t> </a:t>
            </a:r>
            <a:r>
              <a:rPr lang="ru-RU" sz="2400" dirty="0" err="1"/>
              <a:t>біля</a:t>
            </a:r>
            <a:r>
              <a:rPr lang="ru-RU" sz="2400" dirty="0"/>
              <a:t> опори, </a:t>
            </a:r>
            <a:endParaRPr lang="ru-RU" sz="2400" dirty="0" smtClean="0"/>
          </a:p>
          <a:p>
            <a:pPr algn="just"/>
            <a:r>
              <a:rPr lang="ru-RU" sz="2400" dirty="0" smtClean="0"/>
              <a:t>д</a:t>
            </a:r>
            <a:r>
              <a:rPr lang="ru-RU" sz="2400" dirty="0"/>
              <a:t>) </a:t>
            </a:r>
            <a:r>
              <a:rPr lang="ru-RU" sz="2400" dirty="0" err="1"/>
              <a:t>самостійне</a:t>
            </a:r>
            <a:r>
              <a:rPr lang="ru-RU" sz="2400" dirty="0"/>
              <a:t> </a:t>
            </a:r>
            <a:r>
              <a:rPr lang="ru-RU" sz="2400" dirty="0" err="1"/>
              <a:t>вставання</a:t>
            </a:r>
            <a:r>
              <a:rPr lang="ru-RU" sz="2400" dirty="0"/>
              <a:t>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3150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348342"/>
            <a:ext cx="1005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prstClr val="white"/>
                </a:solidFill>
              </a:rPr>
              <a:t>	</a:t>
            </a:r>
            <a:r>
              <a:rPr lang="ru-RU" sz="2400" dirty="0" smtClean="0">
                <a:solidFill>
                  <a:prstClr val="white"/>
                </a:solidFill>
              </a:rPr>
              <a:t>Для </a:t>
            </a:r>
            <a:r>
              <a:rPr lang="ru-RU" sz="2400" dirty="0" err="1">
                <a:solidFill>
                  <a:prstClr val="white"/>
                </a:solidFill>
              </a:rPr>
              <a:t>опису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локомоторних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можливостей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пацієнта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застосовуються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наступні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стадії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пересування</a:t>
            </a:r>
            <a:r>
              <a:rPr lang="ru-RU" sz="2400" dirty="0">
                <a:solidFill>
                  <a:prstClr val="white"/>
                </a:solidFill>
              </a:rPr>
              <a:t>: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>
                <a:solidFill>
                  <a:prstClr val="white"/>
                </a:solidFill>
              </a:rPr>
              <a:t>а</a:t>
            </a:r>
            <a:r>
              <a:rPr lang="ru-RU" sz="2400" dirty="0" smtClean="0">
                <a:solidFill>
                  <a:prstClr val="white"/>
                </a:solidFill>
              </a:rPr>
              <a:t>) </a:t>
            </a:r>
            <a:r>
              <a:rPr lang="ru-RU" sz="2400" dirty="0" err="1">
                <a:solidFill>
                  <a:prstClr val="white"/>
                </a:solidFill>
              </a:rPr>
              <a:t>відсутність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пересування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</a:rPr>
              <a:t>б</a:t>
            </a:r>
            <a:r>
              <a:rPr lang="ru-RU" sz="2400" dirty="0">
                <a:solidFill>
                  <a:prstClr val="white"/>
                </a:solidFill>
              </a:rPr>
              <a:t>) </a:t>
            </a:r>
            <a:r>
              <a:rPr lang="ru-RU" sz="2400" dirty="0" err="1">
                <a:solidFill>
                  <a:prstClr val="white"/>
                </a:solidFill>
              </a:rPr>
              <a:t>пересування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перевертанням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</a:rPr>
              <a:t>в</a:t>
            </a:r>
            <a:r>
              <a:rPr lang="ru-RU" sz="2400" dirty="0">
                <a:solidFill>
                  <a:prstClr val="white"/>
                </a:solidFill>
              </a:rPr>
              <a:t>) </a:t>
            </a:r>
            <a:r>
              <a:rPr lang="ru-RU" sz="2400" dirty="0" err="1">
                <a:solidFill>
                  <a:prstClr val="white"/>
                </a:solidFill>
              </a:rPr>
              <a:t>повзання</a:t>
            </a:r>
            <a:r>
              <a:rPr lang="ru-RU" sz="2400" dirty="0">
                <a:solidFill>
                  <a:prstClr val="white"/>
                </a:solidFill>
              </a:rPr>
              <a:t> по </a:t>
            </a:r>
            <a:r>
              <a:rPr lang="ru-RU" sz="2400" dirty="0" err="1">
                <a:solidFill>
                  <a:prstClr val="white"/>
                </a:solidFill>
              </a:rPr>
              <a:t>пластунськи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</a:rPr>
              <a:t>г</a:t>
            </a:r>
            <a:r>
              <a:rPr lang="ru-RU" sz="2400" dirty="0">
                <a:solidFill>
                  <a:prstClr val="white"/>
                </a:solidFill>
              </a:rPr>
              <a:t>) </a:t>
            </a:r>
            <a:r>
              <a:rPr lang="ru-RU" sz="2400" dirty="0" err="1">
                <a:solidFill>
                  <a:prstClr val="white"/>
                </a:solidFill>
              </a:rPr>
              <a:t>неальтерноване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повзання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</a:rPr>
              <a:t>д</a:t>
            </a:r>
            <a:r>
              <a:rPr lang="ru-RU" sz="2400" dirty="0">
                <a:solidFill>
                  <a:prstClr val="white"/>
                </a:solidFill>
              </a:rPr>
              <a:t>) </a:t>
            </a:r>
            <a:r>
              <a:rPr lang="ru-RU" sz="2400" dirty="0" err="1">
                <a:solidFill>
                  <a:prstClr val="white"/>
                </a:solidFill>
              </a:rPr>
              <a:t>альтерноване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повзання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</a:rPr>
              <a:t>е</a:t>
            </a:r>
            <a:r>
              <a:rPr lang="ru-RU" sz="2400" dirty="0">
                <a:solidFill>
                  <a:prstClr val="white"/>
                </a:solidFill>
              </a:rPr>
              <a:t>) хода на </a:t>
            </a:r>
            <a:r>
              <a:rPr lang="ru-RU" sz="2400" dirty="0" err="1">
                <a:solidFill>
                  <a:prstClr val="white"/>
                </a:solidFill>
              </a:rPr>
              <a:t>колінах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</a:rPr>
              <a:t>ж</a:t>
            </a:r>
            <a:r>
              <a:rPr lang="ru-RU" sz="2400" dirty="0">
                <a:solidFill>
                  <a:prstClr val="white"/>
                </a:solidFill>
              </a:rPr>
              <a:t>) хода з </a:t>
            </a:r>
            <a:r>
              <a:rPr lang="ru-RU" sz="2400" dirty="0" err="1">
                <a:solidFill>
                  <a:prstClr val="white"/>
                </a:solidFill>
              </a:rPr>
              <a:t>допоміжними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засобами</a:t>
            </a:r>
            <a:r>
              <a:rPr lang="ru-RU" sz="2400" dirty="0">
                <a:solidFill>
                  <a:prstClr val="white"/>
                </a:solidFill>
              </a:rPr>
              <a:t>,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</a:rPr>
              <a:t>з) </a:t>
            </a:r>
            <a:r>
              <a:rPr lang="ru-RU" sz="2400" dirty="0" err="1">
                <a:solidFill>
                  <a:prstClr val="white"/>
                </a:solidFill>
              </a:rPr>
              <a:t>самостійна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err="1">
                <a:solidFill>
                  <a:prstClr val="white"/>
                </a:solidFill>
              </a:rPr>
              <a:t>патологічна</a:t>
            </a:r>
            <a:r>
              <a:rPr lang="ru-RU" sz="2400" dirty="0">
                <a:solidFill>
                  <a:prstClr val="white"/>
                </a:solidFill>
              </a:rPr>
              <a:t> хода</a:t>
            </a:r>
            <a:r>
              <a:rPr lang="ru-RU" sz="2400" dirty="0" smtClean="0">
                <a:solidFill>
                  <a:prstClr val="white"/>
                </a:solidFill>
              </a:rPr>
              <a:t>.</a:t>
            </a:r>
          </a:p>
          <a:p>
            <a:pPr lvl="0"/>
            <a:r>
              <a:rPr lang="uk-UA" sz="2400" dirty="0">
                <a:solidFill>
                  <a:prstClr val="white"/>
                </a:solidFill>
              </a:rPr>
              <a:t>	</a:t>
            </a:r>
            <a:r>
              <a:rPr lang="ru-RU" sz="2400" dirty="0" err="1"/>
              <a:t>Незважаючи</a:t>
            </a:r>
            <a:r>
              <a:rPr lang="ru-RU" sz="2400" dirty="0"/>
              <a:t> на простоту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підходу</a:t>
            </a:r>
            <a:r>
              <a:rPr lang="ru-RU" sz="2400" dirty="0"/>
              <a:t> до </a:t>
            </a:r>
            <a:r>
              <a:rPr lang="ru-RU" sz="2400" dirty="0" err="1"/>
              <a:t>класифікації</a:t>
            </a:r>
            <a:r>
              <a:rPr lang="ru-RU" sz="2400" dirty="0"/>
              <a:t> ДЦП, </a:t>
            </a:r>
            <a:r>
              <a:rPr lang="ru-RU" sz="2400" dirty="0" err="1"/>
              <a:t>він</a:t>
            </a:r>
            <a:r>
              <a:rPr lang="ru-RU" sz="2400" dirty="0"/>
              <a:t> не </a:t>
            </a:r>
            <a:r>
              <a:rPr lang="ru-RU" sz="2400" dirty="0" err="1"/>
              <a:t>повністю</a:t>
            </a:r>
            <a:r>
              <a:rPr lang="ru-RU" sz="2400" dirty="0"/>
              <a:t> </a:t>
            </a:r>
            <a:r>
              <a:rPr lang="ru-RU" sz="2400" dirty="0" err="1"/>
              <a:t>відповідає</a:t>
            </a:r>
            <a:r>
              <a:rPr lang="ru-RU" sz="2400" dirty="0"/>
              <a:t> </a:t>
            </a:r>
            <a:r>
              <a:rPr lang="ru-RU" sz="2400" dirty="0" err="1" smtClean="0"/>
              <a:t>сучасним</a:t>
            </a:r>
            <a:r>
              <a:rPr lang="ru-RU" sz="2400" dirty="0" smtClean="0"/>
              <a:t> </a:t>
            </a:r>
            <a:r>
              <a:rPr lang="ru-RU" sz="2400" dirty="0" err="1"/>
              <a:t>вимогам</a:t>
            </a:r>
            <a:r>
              <a:rPr lang="ru-RU" sz="2400" dirty="0"/>
              <a:t> до систем </a:t>
            </a:r>
            <a:r>
              <a:rPr lang="ru-RU" sz="2400" dirty="0" err="1" smtClean="0"/>
              <a:t>класифікації</a:t>
            </a:r>
            <a:r>
              <a:rPr lang="ru-RU" sz="2400" dirty="0" smtClean="0"/>
              <a:t>. </a:t>
            </a:r>
            <a:r>
              <a:rPr lang="ru-RU" sz="2400" dirty="0"/>
              <a:t>У </a:t>
            </a:r>
            <a:r>
              <a:rPr lang="ru-RU" sz="2400" dirty="0" err="1"/>
              <a:t>літературі</a:t>
            </a:r>
            <a:r>
              <a:rPr lang="ru-RU" sz="2400" dirty="0"/>
              <a:t> не описано </a:t>
            </a:r>
            <a:r>
              <a:rPr lang="ru-RU" sz="2400" dirty="0" err="1"/>
              <a:t>досліджень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валідності</a:t>
            </a:r>
            <a:r>
              <a:rPr lang="ru-RU" sz="2400" dirty="0"/>
              <a:t> та </a:t>
            </a:r>
            <a:r>
              <a:rPr lang="ru-RU" sz="2400" dirty="0" err="1"/>
              <a:t>надійності</a:t>
            </a:r>
            <a:r>
              <a:rPr lang="ru-RU" sz="2400" dirty="0"/>
              <a:t>. 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8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914400"/>
            <a:ext cx="107550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err="1" smtClean="0"/>
              <a:t>Важливою</a:t>
            </a:r>
            <a:r>
              <a:rPr lang="ru-RU" sz="2400" dirty="0" smtClean="0"/>
              <a:t> </a:t>
            </a:r>
            <a:r>
              <a:rPr lang="ru-RU" sz="2400" dirty="0" err="1"/>
              <a:t>віхою</a:t>
            </a:r>
            <a:r>
              <a:rPr lang="ru-RU" sz="2400" dirty="0"/>
              <a:t> у </a:t>
            </a:r>
            <a:r>
              <a:rPr lang="ru-RU" sz="2400" dirty="0" err="1"/>
              <a:t>становленні</a:t>
            </a:r>
            <a:r>
              <a:rPr lang="ru-RU" sz="2400" dirty="0"/>
              <a:t> </a:t>
            </a:r>
            <a:r>
              <a:rPr lang="ru-RU" sz="2400" dirty="0" err="1"/>
              <a:t>поглядів</a:t>
            </a:r>
            <a:r>
              <a:rPr lang="ru-RU" sz="2400" dirty="0"/>
              <a:t> на дитячий </a:t>
            </a:r>
            <a:r>
              <a:rPr lang="ru-RU" sz="2400" dirty="0" err="1"/>
              <a:t>церебральний</a:t>
            </a:r>
            <a:r>
              <a:rPr lang="ru-RU" sz="2400" dirty="0"/>
              <a:t> </a:t>
            </a:r>
            <a:r>
              <a:rPr lang="ru-RU" sz="2400" dirty="0" err="1"/>
              <a:t>параліч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прийняття</a:t>
            </a:r>
            <a:r>
              <a:rPr lang="ru-RU" sz="2400" dirty="0"/>
              <a:t> на </a:t>
            </a:r>
            <a:r>
              <a:rPr lang="ru-RU" sz="2400" dirty="0" err="1"/>
              <a:t>семінарі</a:t>
            </a:r>
            <a:r>
              <a:rPr lang="ru-RU" sz="2400" dirty="0"/>
              <a:t> в </a:t>
            </a:r>
            <a:r>
              <a:rPr lang="ru-RU" sz="2400" dirty="0" err="1"/>
              <a:t>Меріленді</a:t>
            </a:r>
            <a:r>
              <a:rPr lang="ru-RU" sz="2400" dirty="0"/>
              <a:t> в 2004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наступного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: «</a:t>
            </a:r>
            <a:r>
              <a:rPr lang="ru-RU" sz="2400" dirty="0" err="1"/>
              <a:t>Термін</a:t>
            </a:r>
            <a:r>
              <a:rPr lang="ru-RU" sz="2400" dirty="0"/>
              <a:t> дитячий </a:t>
            </a:r>
            <a:r>
              <a:rPr lang="ru-RU" sz="2400" dirty="0" err="1"/>
              <a:t>церебральний</a:t>
            </a:r>
            <a:r>
              <a:rPr lang="ru-RU" sz="2400" dirty="0"/>
              <a:t> </a:t>
            </a:r>
            <a:r>
              <a:rPr lang="ru-RU" sz="2400" dirty="0" err="1" smtClean="0"/>
              <a:t>параліч</a:t>
            </a:r>
            <a:r>
              <a:rPr lang="ru-RU" sz="2400" dirty="0" smtClean="0"/>
              <a:t> </a:t>
            </a:r>
            <a:r>
              <a:rPr lang="ru-RU" sz="2400" dirty="0"/>
              <a:t>(ДЦП) </a:t>
            </a:r>
            <a:r>
              <a:rPr lang="ru-RU" sz="2400" dirty="0" err="1"/>
              <a:t>описує</a:t>
            </a:r>
            <a:r>
              <a:rPr lang="ru-RU" sz="2400" dirty="0"/>
              <a:t> </a:t>
            </a:r>
            <a:r>
              <a:rPr lang="ru-RU" sz="2400" dirty="0" err="1"/>
              <a:t>групу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рухів</a:t>
            </a:r>
            <a:r>
              <a:rPr lang="ru-RU" sz="2400" dirty="0"/>
              <a:t> та </a:t>
            </a:r>
            <a:r>
              <a:rPr lang="ru-RU" sz="2400" dirty="0" err="1"/>
              <a:t>положення</a:t>
            </a:r>
            <a:r>
              <a:rPr lang="ru-RU" sz="2400" dirty="0"/>
              <a:t> </a:t>
            </a:r>
            <a:r>
              <a:rPr lang="ru-RU" sz="2400" dirty="0" err="1"/>
              <a:t>тіла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обумовлюють</a:t>
            </a:r>
            <a:r>
              <a:rPr lang="ru-RU" sz="2400" dirty="0"/>
              <a:t> </a:t>
            </a:r>
            <a:r>
              <a:rPr lang="ru-RU" sz="2400" dirty="0" err="1" smtClean="0"/>
              <a:t>обмеження</a:t>
            </a:r>
            <a:r>
              <a:rPr lang="ru-RU" sz="2400" dirty="0" smtClean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і </a:t>
            </a:r>
            <a:r>
              <a:rPr lang="ru-RU" sz="2400" dirty="0" err="1"/>
              <a:t>спричинені</a:t>
            </a:r>
            <a:r>
              <a:rPr lang="ru-RU" sz="2400" dirty="0"/>
              <a:t> </a:t>
            </a:r>
            <a:r>
              <a:rPr lang="ru-RU" sz="2400" dirty="0" err="1" smtClean="0"/>
              <a:t>непрогресуючим</a:t>
            </a:r>
            <a:r>
              <a:rPr lang="ru-RU" sz="2400" dirty="0" smtClean="0"/>
              <a:t> </a:t>
            </a:r>
            <a:r>
              <a:rPr lang="ru-RU" sz="2400" dirty="0" err="1"/>
              <a:t>ураженням</a:t>
            </a:r>
            <a:r>
              <a:rPr lang="ru-RU" sz="2400" dirty="0"/>
              <a:t> </a:t>
            </a:r>
            <a:r>
              <a:rPr lang="ru-RU" sz="2400" dirty="0" err="1"/>
              <a:t>мозку</a:t>
            </a:r>
            <a:r>
              <a:rPr lang="ru-RU" sz="2400" dirty="0"/>
              <a:t> плода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в </a:t>
            </a:r>
            <a:r>
              <a:rPr lang="ru-RU" sz="2400" dirty="0" err="1"/>
              <a:t>період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 </a:t>
            </a:r>
            <a:r>
              <a:rPr lang="ru-RU" sz="2400" dirty="0" err="1"/>
              <a:t>Моторні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часто </a:t>
            </a:r>
            <a:r>
              <a:rPr lang="ru-RU" sz="2400" dirty="0" err="1" smtClean="0"/>
              <a:t>поєднуються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порушеннями</a:t>
            </a:r>
            <a:r>
              <a:rPr lang="ru-RU" sz="2400" dirty="0"/>
              <a:t> </a:t>
            </a:r>
            <a:r>
              <a:rPr lang="ru-RU" sz="2400" dirty="0" err="1"/>
              <a:t>чутливості</a:t>
            </a:r>
            <a:r>
              <a:rPr lang="ru-RU" sz="2400" dirty="0"/>
              <a:t>, </a:t>
            </a:r>
            <a:r>
              <a:rPr lang="ru-RU" sz="2400" dirty="0" err="1"/>
              <a:t>когнітивних</a:t>
            </a:r>
            <a:r>
              <a:rPr lang="ru-RU" sz="2400" dirty="0"/>
              <a:t>, </a:t>
            </a:r>
            <a:r>
              <a:rPr lang="ru-RU" sz="2400" dirty="0" err="1" smtClean="0"/>
              <a:t>комунікативних</a:t>
            </a:r>
            <a:r>
              <a:rPr lang="ru-RU" sz="2400" dirty="0" smtClean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 </a:t>
            </a:r>
            <a:r>
              <a:rPr lang="ru-RU" sz="2400" dirty="0" err="1"/>
              <a:t>перцепції</a:t>
            </a:r>
            <a:r>
              <a:rPr lang="ru-RU" sz="2400" dirty="0"/>
              <a:t>, </a:t>
            </a:r>
            <a:r>
              <a:rPr lang="ru-RU" sz="2400" dirty="0" err="1" smtClean="0"/>
              <a:t>поведінковими</a:t>
            </a:r>
            <a:r>
              <a:rPr lang="ru-RU" sz="2400" dirty="0" smtClean="0"/>
              <a:t> </a:t>
            </a:r>
            <a:r>
              <a:rPr lang="ru-RU" sz="2400" dirty="0" err="1"/>
              <a:t>порушеннями</a:t>
            </a:r>
            <a:r>
              <a:rPr lang="ru-RU" sz="2400" dirty="0"/>
              <a:t>, </a:t>
            </a:r>
            <a:r>
              <a:rPr lang="ru-RU" sz="2400" dirty="0" err="1"/>
              <a:t>судомними</a:t>
            </a:r>
            <a:r>
              <a:rPr lang="ru-RU" sz="2400" dirty="0"/>
              <a:t> </a:t>
            </a:r>
            <a:r>
              <a:rPr lang="ru-RU" sz="2400" dirty="0" err="1"/>
              <a:t>розладами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013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343" y="653142"/>
            <a:ext cx="103486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Для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стандартизованої</a:t>
            </a:r>
            <a:r>
              <a:rPr lang="ru-RU" sz="2400" dirty="0"/>
              <a:t>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ступеня</a:t>
            </a:r>
            <a:r>
              <a:rPr lang="ru-RU" sz="2400" dirty="0"/>
              <a:t> </a:t>
            </a:r>
            <a:r>
              <a:rPr lang="ru-RU" sz="2400" dirty="0" err="1"/>
              <a:t>тяжкості</a:t>
            </a:r>
            <a:r>
              <a:rPr lang="ru-RU" sz="2400" dirty="0"/>
              <a:t> </a:t>
            </a:r>
            <a:r>
              <a:rPr lang="ru-RU" sz="2400" dirty="0" err="1"/>
              <a:t>моторної</a:t>
            </a:r>
            <a:r>
              <a:rPr lang="ru-RU" sz="2400" dirty="0"/>
              <a:t> </a:t>
            </a:r>
            <a:r>
              <a:rPr lang="ru-RU" sz="2400" dirty="0" err="1"/>
              <a:t>неповносправності</a:t>
            </a:r>
            <a:r>
              <a:rPr lang="ru-RU" sz="2400" dirty="0"/>
              <a:t> </a:t>
            </a:r>
            <a:r>
              <a:rPr lang="ru-RU" sz="2400" dirty="0" err="1"/>
              <a:t>пацієнтів</a:t>
            </a:r>
            <a:r>
              <a:rPr lang="ru-RU" sz="2400" dirty="0"/>
              <a:t> з ДЦП </a:t>
            </a:r>
            <a:r>
              <a:rPr lang="ru-RU" sz="2400" dirty="0" err="1"/>
              <a:t>співробітниками</a:t>
            </a:r>
            <a:r>
              <a:rPr lang="ru-RU" sz="2400" dirty="0"/>
              <a:t> </a:t>
            </a:r>
            <a:r>
              <a:rPr lang="ru-RU" sz="2400" dirty="0" err="1"/>
              <a:t>Канадського</a:t>
            </a:r>
            <a:r>
              <a:rPr lang="ru-RU" sz="2400" dirty="0"/>
              <a:t> </a:t>
            </a:r>
            <a:r>
              <a:rPr lang="ru-RU" sz="2400" dirty="0" err="1"/>
              <a:t>університету</a:t>
            </a:r>
            <a:r>
              <a:rPr lang="ru-RU" sz="2400" dirty="0"/>
              <a:t> </a:t>
            </a:r>
            <a:r>
              <a:rPr lang="ru-RU" sz="2400" dirty="0" err="1"/>
              <a:t>МакМастер</a:t>
            </a:r>
            <a:r>
              <a:rPr lang="ru-RU" sz="2400" dirty="0"/>
              <a:t> (</a:t>
            </a:r>
            <a:r>
              <a:rPr lang="en-US" sz="2400" dirty="0"/>
              <a:t>McMaster University) </a:t>
            </a:r>
            <a:r>
              <a:rPr lang="ru-RU" sz="2400" dirty="0"/>
              <a:t>в 1997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розроблена</a:t>
            </a:r>
            <a:r>
              <a:rPr lang="ru-RU" sz="2400" dirty="0"/>
              <a:t> Система </a:t>
            </a:r>
            <a:r>
              <a:rPr lang="ru-RU" sz="2400" dirty="0" err="1"/>
              <a:t>класифікації</a:t>
            </a:r>
            <a:r>
              <a:rPr lang="ru-RU" sz="2400" dirty="0"/>
              <a:t> великих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. </a:t>
            </a:r>
            <a:r>
              <a:rPr lang="ru-RU" sz="2400" dirty="0" err="1"/>
              <a:t>Ця</a:t>
            </a:r>
            <a:r>
              <a:rPr lang="ru-RU" sz="2400" dirty="0"/>
              <a:t> система </a:t>
            </a:r>
            <a:r>
              <a:rPr lang="ru-RU" sz="2400" dirty="0" err="1" smtClean="0"/>
              <a:t>класифікації</a:t>
            </a:r>
            <a:r>
              <a:rPr lang="ru-RU" sz="2400" dirty="0" smtClean="0"/>
              <a:t> </a:t>
            </a:r>
            <a:r>
              <a:rPr lang="ru-RU" sz="2400" dirty="0" err="1"/>
              <a:t>застосовується</a:t>
            </a:r>
            <a:r>
              <a:rPr lang="ru-RU" sz="2400" dirty="0"/>
              <a:t> для </a:t>
            </a:r>
            <a:r>
              <a:rPr lang="ru-RU" sz="2400" dirty="0" err="1"/>
              <a:t>об’єктивної</a:t>
            </a:r>
            <a:r>
              <a:rPr lang="ru-RU" sz="2400" dirty="0"/>
              <a:t>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у </a:t>
            </a:r>
            <a:r>
              <a:rPr lang="ru-RU" sz="2400" dirty="0" err="1"/>
              <a:t>дітей</a:t>
            </a:r>
            <a:r>
              <a:rPr lang="ru-RU" sz="2400" dirty="0"/>
              <a:t> з </a:t>
            </a:r>
            <a:r>
              <a:rPr lang="ru-RU" sz="2400" dirty="0" err="1" smtClean="0"/>
              <a:t>церебральним</a:t>
            </a:r>
            <a:r>
              <a:rPr lang="ru-RU" sz="2400" dirty="0" smtClean="0"/>
              <a:t> </a:t>
            </a:r>
            <a:r>
              <a:rPr lang="ru-RU" sz="2400" dirty="0" err="1"/>
              <a:t>паралічем</a:t>
            </a:r>
            <a:r>
              <a:rPr lang="ru-RU" sz="2400" dirty="0"/>
              <a:t>, </a:t>
            </a:r>
            <a:r>
              <a:rPr lang="ru-RU" sz="2400" dirty="0" err="1"/>
              <a:t>базуючись</a:t>
            </a:r>
            <a:r>
              <a:rPr lang="ru-RU" sz="2400" dirty="0"/>
              <a:t> на </a:t>
            </a:r>
            <a:r>
              <a:rPr lang="ru-RU" sz="2400" dirty="0" err="1"/>
              <a:t>їхніх</a:t>
            </a:r>
            <a:r>
              <a:rPr lang="ru-RU" sz="2400" dirty="0"/>
              <a:t> </a:t>
            </a:r>
            <a:r>
              <a:rPr lang="ru-RU" sz="2400" dirty="0" err="1" smtClean="0"/>
              <a:t>функціональних</a:t>
            </a:r>
            <a:r>
              <a:rPr lang="ru-RU" sz="2400" dirty="0" smtClean="0"/>
              <a:t> </a:t>
            </a:r>
            <a:r>
              <a:rPr lang="ru-RU" sz="2400" dirty="0" err="1"/>
              <a:t>можливостях</a:t>
            </a:r>
            <a:r>
              <a:rPr lang="ru-RU" sz="2400" dirty="0"/>
              <a:t>, </a:t>
            </a:r>
            <a:r>
              <a:rPr lang="ru-RU" sz="2400" dirty="0" err="1"/>
              <a:t>потребі</a:t>
            </a:r>
            <a:r>
              <a:rPr lang="ru-RU" sz="2400" dirty="0"/>
              <a:t> у </a:t>
            </a:r>
            <a:r>
              <a:rPr lang="ru-RU" sz="2400" dirty="0" err="1"/>
              <a:t>допоміжних</a:t>
            </a:r>
            <a:r>
              <a:rPr lang="ru-RU" sz="2400" dirty="0"/>
              <a:t> </a:t>
            </a:r>
            <a:r>
              <a:rPr lang="ru-RU" sz="2400" dirty="0" err="1" smtClean="0"/>
              <a:t>пристроях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можливостях</a:t>
            </a:r>
            <a:r>
              <a:rPr lang="ru-RU" sz="2400" dirty="0"/>
              <a:t> </a:t>
            </a:r>
            <a:r>
              <a:rPr lang="ru-RU" sz="2400" dirty="0" err="1"/>
              <a:t>пересування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Система </a:t>
            </a:r>
            <a:r>
              <a:rPr lang="ru-RU" sz="2400" dirty="0" err="1"/>
              <a:t>класифікації</a:t>
            </a:r>
            <a:r>
              <a:rPr lang="ru-RU" sz="2400" dirty="0"/>
              <a:t> великих </a:t>
            </a:r>
            <a:r>
              <a:rPr lang="ru-RU" sz="2400" dirty="0" err="1"/>
              <a:t>моторних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/>
              <a:t>нині</a:t>
            </a:r>
            <a:r>
              <a:rPr lang="ru-RU" sz="2400" dirty="0"/>
              <a:t> є </a:t>
            </a:r>
            <a:r>
              <a:rPr lang="ru-RU" sz="2400" dirty="0" err="1"/>
              <a:t>загальнопризнаним</a:t>
            </a:r>
            <a:r>
              <a:rPr lang="ru-RU" sz="2400" dirty="0"/>
              <a:t> </a:t>
            </a:r>
            <a:r>
              <a:rPr lang="ru-RU" sz="2400" dirty="0" err="1"/>
              <a:t>світовим</a:t>
            </a:r>
            <a:r>
              <a:rPr lang="ru-RU" sz="2400" dirty="0"/>
              <a:t> стандартом, </a:t>
            </a:r>
            <a:r>
              <a:rPr lang="ru-RU" sz="2400" dirty="0" err="1"/>
              <a:t>валідність</a:t>
            </a:r>
            <a:r>
              <a:rPr lang="ru-RU" sz="2400" dirty="0"/>
              <a:t> та </a:t>
            </a:r>
            <a:r>
              <a:rPr lang="ru-RU" sz="2400" dirty="0" err="1"/>
              <a:t>надійність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перевірена</a:t>
            </a:r>
            <a:r>
              <a:rPr lang="ru-RU" sz="2400" dirty="0"/>
              <a:t> у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 smtClean="0"/>
              <a:t>дослідженнях</a:t>
            </a:r>
            <a:r>
              <a:rPr lang="ru-RU" sz="2400" dirty="0" smtClean="0"/>
              <a:t>. </a:t>
            </a:r>
            <a:r>
              <a:rPr lang="ru-RU" sz="2400" dirty="0" err="1" smtClean="0"/>
              <a:t>Класифікація</a:t>
            </a:r>
            <a:r>
              <a:rPr lang="ru-RU" sz="2400" dirty="0" smtClean="0"/>
              <a:t> </a:t>
            </a:r>
            <a:r>
              <a:rPr lang="ru-RU" sz="2400" dirty="0" err="1"/>
              <a:t>перекладена</a:t>
            </a:r>
            <a:r>
              <a:rPr lang="ru-RU" sz="2400" dirty="0"/>
              <a:t> на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. </a:t>
            </a:r>
            <a:r>
              <a:rPr lang="ru-RU" sz="2400" dirty="0" err="1" smtClean="0"/>
              <a:t>Співробітники</a:t>
            </a:r>
            <a:r>
              <a:rPr lang="ru-RU" sz="2400" dirty="0" smtClean="0"/>
              <a:t> </a:t>
            </a:r>
            <a:r>
              <a:rPr lang="ru-RU" sz="2400" dirty="0" err="1"/>
              <a:t>Міжнародної</a:t>
            </a:r>
            <a:r>
              <a:rPr lang="ru-RU" sz="2400" dirty="0"/>
              <a:t> </a:t>
            </a:r>
            <a:r>
              <a:rPr lang="ru-RU" sz="2400" dirty="0" err="1"/>
              <a:t>клініки</a:t>
            </a:r>
            <a:r>
              <a:rPr lang="ru-RU" sz="2400" dirty="0"/>
              <a:t> </a:t>
            </a:r>
            <a:r>
              <a:rPr lang="ru-RU" sz="2400" dirty="0" err="1"/>
              <a:t>відновного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/>
              <a:t> </a:t>
            </a:r>
            <a:r>
              <a:rPr lang="ru-RU" sz="2400" dirty="0" err="1"/>
              <a:t>здійснили</a:t>
            </a:r>
            <a:r>
              <a:rPr lang="ru-RU" sz="2400" dirty="0"/>
              <a:t> переклад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</a:t>
            </a:r>
            <a:r>
              <a:rPr lang="ru-RU" sz="2400" dirty="0" err="1" smtClean="0"/>
              <a:t>українською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44114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1427</Words>
  <Application>Microsoft Office PowerPoint</Application>
  <PresentationFormat>Widescreen</PresentationFormat>
  <Paragraphs>92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Century Gothic</vt:lpstr>
      <vt:lpstr>Wingdings 3</vt:lpstr>
      <vt:lpstr>Сектор</vt:lpstr>
      <vt:lpstr>Система класифікації великих моторних функцій у дітей з  церебральним паралічем. Розширена та уточнена 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класифікації великих моторних функцій у дітей з  церебральним паралічем. Розширена та уточнена в</dc:title>
  <dc:creator>Ilona</dc:creator>
  <cp:lastModifiedBy>Пользователь</cp:lastModifiedBy>
  <cp:revision>23</cp:revision>
  <dcterms:created xsi:type="dcterms:W3CDTF">2021-03-31T06:12:05Z</dcterms:created>
  <dcterms:modified xsi:type="dcterms:W3CDTF">2021-03-31T08:15:00Z</dcterms:modified>
</cp:coreProperties>
</file>