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99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37960E-1F7C-41B1-9A2B-96C83E797D56}" type="datetime1">
              <a:rPr lang="ru-RU" smtClean="0"/>
              <a:t>03.03.2023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C201-AC4F-4363-955C-CEDBBD62208D}" type="datetime1">
              <a:rPr lang="ru-RU" smtClean="0"/>
              <a:pPr/>
              <a:t>03.03.2023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Овал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вал 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03.03.2023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03.03.2023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522" y="1267219"/>
            <a:ext cx="10923314" cy="2677648"/>
          </a:xfrm>
        </p:spPr>
        <p:txBody>
          <a:bodyPr rtlCol="0"/>
          <a:lstStyle/>
          <a:p>
            <a:r>
              <a:rPr lang="ru-RU" b="1" dirty="0">
                <a:solidFill>
                  <a:schemeClr val="bg1"/>
                </a:solidFill>
              </a:rPr>
              <a:t>MACS - система </a:t>
            </a:r>
            <a:r>
              <a:rPr lang="ru-RU" b="1" dirty="0" err="1">
                <a:solidFill>
                  <a:schemeClr val="bg1"/>
                </a:solidFill>
              </a:rPr>
              <a:t>класифікації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мануальних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здібностей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дітей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підлітків</a:t>
            </a:r>
            <a:r>
              <a:rPr lang="ru-RU" b="1" dirty="0">
                <a:solidFill>
                  <a:schemeClr val="bg1"/>
                </a:solidFill>
              </a:rPr>
              <a:t> з ДЦП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/>
              <a:t>і </a:t>
            </a:r>
            <a:r>
              <a:rPr lang="en-US" dirty="0"/>
              <a:t>V </a:t>
            </a:r>
            <a:r>
              <a:rPr lang="ru-RU" dirty="0" err="1"/>
              <a:t>рівнем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2306"/>
            <a:ext cx="6305266" cy="459569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Діти з IV рівнем активності можуть здійснювати лише частину дії, тим не менш, вони потребують постійної допомоги. Діти з V рівнем можуть брати участь в процесі маніпуляції лише за допомогою простих рухів в адаптованій ситуації: наприклад, натискати на просту клавішу.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62" y="297424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en-US" dirty="0"/>
              <a:t>V: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9603"/>
            <a:ext cx="12192000" cy="34163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Не захоплює об'єкти і має важке стійке обмеження навіть в простих рухах. Потребує тотальної допомоги.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518788"/>
            <a:ext cx="4785815" cy="2692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84" y="351878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27" y="2926137"/>
            <a:ext cx="8761413" cy="33988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96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мануальних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підлітків</a:t>
            </a:r>
            <a:r>
              <a:rPr lang="ru-RU" dirty="0"/>
              <a:t> з </a:t>
            </a:r>
            <a:r>
              <a:rPr lang="ru-RU" dirty="0" err="1"/>
              <a:t>обмеженими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6078"/>
            <a:ext cx="6390210" cy="4431921"/>
          </a:xfrm>
        </p:spPr>
        <p:txBody>
          <a:bodyPr>
            <a:normAutofit/>
          </a:bodyPr>
          <a:lstStyle/>
          <a:p>
            <a:r>
              <a:rPr lang="ru-RU" sz="2000" dirty="0"/>
              <a:t>Система </a:t>
            </a:r>
            <a:r>
              <a:rPr lang="ru-RU" sz="2000" dirty="0" err="1"/>
              <a:t>класифікації</a:t>
            </a:r>
            <a:r>
              <a:rPr lang="ru-RU" sz="2000" dirty="0"/>
              <a:t> </a:t>
            </a:r>
            <a:r>
              <a:rPr lang="ru-RU" sz="2000" dirty="0" err="1"/>
              <a:t>мануальних</a:t>
            </a:r>
            <a:r>
              <a:rPr lang="ru-RU" sz="2000" dirty="0"/>
              <a:t> </a:t>
            </a:r>
            <a:r>
              <a:rPr lang="ru-RU" sz="2000" dirty="0" err="1"/>
              <a:t>здібностей</a:t>
            </a:r>
            <a:r>
              <a:rPr lang="ru-RU" sz="2000" dirty="0"/>
              <a:t> для </a:t>
            </a:r>
            <a:r>
              <a:rPr lang="ru-RU" sz="2000" dirty="0" err="1"/>
              <a:t>дітей</a:t>
            </a:r>
            <a:r>
              <a:rPr lang="ru-RU" sz="2000" dirty="0"/>
              <a:t> і </a:t>
            </a:r>
            <a:r>
              <a:rPr lang="ru-RU" sz="2000" dirty="0" err="1"/>
              <a:t>підлітків</a:t>
            </a:r>
            <a:r>
              <a:rPr lang="ru-RU" sz="2000" dirty="0"/>
              <a:t> з </a:t>
            </a:r>
            <a:r>
              <a:rPr lang="ru-RU" sz="2000" dirty="0" err="1"/>
              <a:t>обмеженими</a:t>
            </a:r>
            <a:r>
              <a:rPr lang="ru-RU" sz="2000" dirty="0"/>
              <a:t> </a:t>
            </a:r>
            <a:r>
              <a:rPr lang="ru-RU" sz="2000" dirty="0" err="1"/>
              <a:t>можливостями</a:t>
            </a:r>
            <a:r>
              <a:rPr lang="ru-RU" sz="2000" dirty="0"/>
              <a:t> (</a:t>
            </a:r>
            <a:r>
              <a:rPr lang="en-US" sz="2000" dirty="0"/>
              <a:t>Manual Ability Classification System for Children with Cerebral Palsy 4-18 years, MACS) - </a:t>
            </a:r>
            <a:r>
              <a:rPr lang="ru-RU" sz="2000" dirty="0" err="1"/>
              <a:t>це</a:t>
            </a:r>
            <a:r>
              <a:rPr lang="ru-RU" sz="2000" dirty="0"/>
              <a:t> шкала, яка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оцінювати</a:t>
            </a:r>
            <a:r>
              <a:rPr lang="ru-RU" sz="2000" dirty="0"/>
              <a:t> </a:t>
            </a:r>
            <a:r>
              <a:rPr lang="ru-RU" sz="2000" dirty="0" err="1"/>
              <a:t>здібності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з предметами у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обмеженими</a:t>
            </a:r>
            <a:r>
              <a:rPr lang="ru-RU" sz="2000" dirty="0"/>
              <a:t> </a:t>
            </a:r>
            <a:r>
              <a:rPr lang="ru-RU" sz="2000" dirty="0" err="1"/>
              <a:t>можливостями</a:t>
            </a:r>
            <a:r>
              <a:rPr lang="ru-RU" sz="2000" dirty="0"/>
              <a:t> (</a:t>
            </a:r>
            <a:r>
              <a:rPr lang="ru-RU" sz="2000" dirty="0" err="1"/>
              <a:t>дітей</a:t>
            </a:r>
            <a:r>
              <a:rPr lang="ru-RU" sz="2000" dirty="0"/>
              <a:t> з ДЦП) в </a:t>
            </a:r>
            <a:r>
              <a:rPr lang="ru-RU" sz="2000" dirty="0" err="1"/>
              <a:t>повсякденному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.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шкали</a:t>
            </a:r>
            <a:r>
              <a:rPr lang="ru-RU" sz="2000" dirty="0"/>
              <a:t> </a:t>
            </a:r>
            <a:r>
              <a:rPr lang="en-US" sz="2000" dirty="0"/>
              <a:t>MACS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опис</a:t>
            </a:r>
            <a:r>
              <a:rPr lang="ru-RU" sz="2000" dirty="0"/>
              <a:t> </a:t>
            </a:r>
            <a:r>
              <a:rPr lang="ru-RU" sz="2000" dirty="0" err="1"/>
              <a:t>повсякденних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r>
              <a:rPr lang="ru-RU" sz="2000" dirty="0" err="1"/>
              <a:t>вдома</a:t>
            </a:r>
            <a:r>
              <a:rPr lang="ru-RU" sz="2000" dirty="0"/>
              <a:t> і поза домом (</a:t>
            </a:r>
            <a:r>
              <a:rPr lang="ru-RU" sz="2000" dirty="0" err="1"/>
              <a:t>наприклад</a:t>
            </a:r>
            <a:r>
              <a:rPr lang="ru-RU" sz="2000" dirty="0"/>
              <a:t>, в </a:t>
            </a:r>
            <a:r>
              <a:rPr lang="ru-RU" sz="2000" dirty="0" err="1"/>
              <a:t>школі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з </a:t>
            </a:r>
            <a:r>
              <a:rPr lang="ru-RU" sz="2000" dirty="0" err="1"/>
              <a:t>точністю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не </a:t>
            </a:r>
            <a:r>
              <a:rPr lang="ru-RU" sz="2000" dirty="0" err="1"/>
              <a:t>однієї</a:t>
            </a:r>
            <a:r>
              <a:rPr lang="ru-RU" sz="2000" dirty="0"/>
              <a:t> з рук, а </a:t>
            </a:r>
            <a:r>
              <a:rPr lang="ru-RU" sz="2000" dirty="0" err="1"/>
              <a:t>обох</a:t>
            </a:r>
            <a:r>
              <a:rPr lang="ru-RU" sz="2000" dirty="0"/>
              <a:t> рук в </a:t>
            </a:r>
            <a:r>
              <a:rPr lang="ru-RU" sz="2000" dirty="0" err="1"/>
              <a:t>повсякденному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2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0" y="2798950"/>
            <a:ext cx="55530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en-US" dirty="0"/>
              <a:t>I: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71488"/>
            <a:ext cx="5445457" cy="4486512"/>
          </a:xfrm>
        </p:spPr>
        <p:txBody>
          <a:bodyPr>
            <a:normAutofit/>
          </a:bodyPr>
          <a:lstStyle/>
          <a:p>
            <a:r>
              <a:rPr lang="ru-RU" sz="2800" dirty="0" err="1"/>
              <a:t>Захоплює</a:t>
            </a:r>
            <a:r>
              <a:rPr lang="ru-RU" sz="2800" dirty="0"/>
              <a:t> </a:t>
            </a:r>
            <a:r>
              <a:rPr lang="ru-RU" sz="2800" dirty="0" err="1"/>
              <a:t>об'єкти</a:t>
            </a:r>
            <a:r>
              <a:rPr lang="ru-RU" sz="2800" dirty="0"/>
              <a:t> </a:t>
            </a:r>
            <a:r>
              <a:rPr lang="ru-RU" sz="2800" dirty="0" err="1"/>
              <a:t>успішно</a:t>
            </a:r>
            <a:r>
              <a:rPr lang="ru-RU" sz="2800" dirty="0"/>
              <a:t> і з </a:t>
            </a:r>
            <a:r>
              <a:rPr lang="ru-RU" sz="2800" dirty="0" err="1"/>
              <a:t>легкістю</a:t>
            </a:r>
            <a:r>
              <a:rPr lang="ru-RU" sz="2800" dirty="0"/>
              <a:t>. </a:t>
            </a:r>
            <a:r>
              <a:rPr lang="ru-RU" sz="2800" dirty="0" err="1"/>
              <a:t>Проблеми</a:t>
            </a:r>
            <a:r>
              <a:rPr lang="ru-RU" sz="2800" dirty="0"/>
              <a:t> в </a:t>
            </a:r>
            <a:r>
              <a:rPr lang="ru-RU" sz="2800" dirty="0" err="1"/>
              <a:t>маніпуляції</a:t>
            </a:r>
            <a:r>
              <a:rPr lang="ru-RU" sz="2800" dirty="0"/>
              <a:t> </a:t>
            </a:r>
            <a:r>
              <a:rPr lang="ru-RU" sz="2800" dirty="0" err="1"/>
              <a:t>об'єктами</a:t>
            </a:r>
            <a:r>
              <a:rPr lang="ru-RU" sz="2800" dirty="0"/>
              <a:t> </a:t>
            </a:r>
            <a:r>
              <a:rPr lang="ru-RU" sz="2800" dirty="0" err="1"/>
              <a:t>виявляються</a:t>
            </a:r>
            <a:r>
              <a:rPr lang="ru-RU" sz="2800" dirty="0"/>
              <a:t> в </a:t>
            </a:r>
            <a:r>
              <a:rPr lang="ru-RU" sz="2800" dirty="0" err="1"/>
              <a:t>незначному</a:t>
            </a:r>
            <a:r>
              <a:rPr lang="ru-RU" sz="2800" dirty="0"/>
              <a:t> </a:t>
            </a:r>
            <a:r>
              <a:rPr lang="ru-RU" sz="2800" dirty="0" err="1" smtClean="0"/>
              <a:t>обмеженн</a:t>
            </a:r>
            <a:r>
              <a:rPr lang="uk-UA" sz="2800" dirty="0" smtClean="0"/>
              <a:t>і</a:t>
            </a:r>
            <a:r>
              <a:rPr lang="ru-RU" sz="2800" dirty="0" smtClean="0"/>
              <a:t> </a:t>
            </a:r>
            <a:r>
              <a:rPr lang="ru-RU" sz="2800" dirty="0" err="1"/>
              <a:t>швидкості</a:t>
            </a:r>
            <a:r>
              <a:rPr lang="ru-RU" sz="2800" dirty="0"/>
              <a:t> і </a:t>
            </a:r>
            <a:r>
              <a:rPr lang="ru-RU" sz="2800" dirty="0" err="1" smtClean="0"/>
              <a:t>неакуратності</a:t>
            </a:r>
            <a:r>
              <a:rPr lang="ru-RU" sz="2800" dirty="0" smtClean="0"/>
              <a:t>. </a:t>
            </a:r>
            <a:r>
              <a:rPr lang="ru-RU" sz="2800" dirty="0" err="1"/>
              <a:t>Наявні</a:t>
            </a:r>
            <a:r>
              <a:rPr lang="ru-RU" sz="2800" dirty="0"/>
              <a:t> </a:t>
            </a:r>
            <a:r>
              <a:rPr lang="ru-RU" sz="2800" dirty="0" err="1"/>
              <a:t>незначні</a:t>
            </a:r>
            <a:r>
              <a:rPr lang="ru-RU" sz="2800" dirty="0"/>
              <a:t> </a:t>
            </a:r>
            <a:r>
              <a:rPr lang="ru-RU" sz="2800" dirty="0" err="1"/>
              <a:t>обмеження</a:t>
            </a:r>
            <a:r>
              <a:rPr lang="ru-RU" sz="2800" dirty="0"/>
              <a:t> не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самостійну</a:t>
            </a:r>
            <a:r>
              <a:rPr lang="ru-RU" sz="2800" dirty="0"/>
              <a:t> </a:t>
            </a:r>
            <a:r>
              <a:rPr lang="ru-RU" sz="2800" dirty="0" err="1"/>
              <a:t>повсякденну</a:t>
            </a:r>
            <a:r>
              <a:rPr lang="ru-RU" sz="2800" dirty="0"/>
              <a:t> </a:t>
            </a:r>
            <a:r>
              <a:rPr lang="ru-RU" sz="2800" dirty="0" err="1"/>
              <a:t>активність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3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2371488"/>
            <a:ext cx="6408264" cy="39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/>
              <a:t>і </a:t>
            </a:r>
            <a:r>
              <a:rPr lang="en-US" dirty="0"/>
              <a:t>II </a:t>
            </a:r>
            <a:r>
              <a:rPr lang="ru-RU" dirty="0" err="1"/>
              <a:t>рівнем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1362"/>
            <a:ext cx="7083188" cy="463663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Діти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en-US" sz="2000" dirty="0"/>
              <a:t>I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 </a:t>
            </a:r>
            <a:r>
              <a:rPr lang="ru-RU" sz="2000" dirty="0" err="1"/>
              <a:t>обмежені</a:t>
            </a:r>
            <a:r>
              <a:rPr lang="ru-RU" sz="2000" dirty="0"/>
              <a:t> в </a:t>
            </a:r>
            <a:r>
              <a:rPr lang="ru-RU" sz="2000" dirty="0" err="1"/>
              <a:t>маніпуляціях</a:t>
            </a:r>
            <a:r>
              <a:rPr lang="ru-RU" sz="2000" dirty="0"/>
              <a:t> з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дрібними</a:t>
            </a:r>
            <a:r>
              <a:rPr lang="ru-RU" sz="2000" dirty="0"/>
              <a:t>, </a:t>
            </a:r>
            <a:r>
              <a:rPr lang="ru-RU" sz="2000" dirty="0" err="1"/>
              <a:t>важкими</a:t>
            </a:r>
            <a:r>
              <a:rPr lang="ru-RU" sz="2000" dirty="0"/>
              <a:t> і </a:t>
            </a:r>
            <a:r>
              <a:rPr lang="ru-RU" sz="2000" dirty="0" err="1"/>
              <a:t>крихкими</a:t>
            </a:r>
            <a:r>
              <a:rPr lang="ru-RU" sz="2000" dirty="0"/>
              <a:t> предметами,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вимагають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дрібної</a:t>
            </a:r>
            <a:r>
              <a:rPr lang="ru-RU" sz="2000" dirty="0"/>
              <a:t> моторики і </a:t>
            </a:r>
            <a:r>
              <a:rPr lang="ru-RU" sz="2000" dirty="0" err="1"/>
              <a:t>координації</a:t>
            </a:r>
            <a:r>
              <a:rPr lang="ru-RU" sz="2000" dirty="0"/>
              <a:t> </a:t>
            </a:r>
            <a:r>
              <a:rPr lang="ru-RU" sz="2000" dirty="0" err="1"/>
              <a:t>обох</a:t>
            </a:r>
            <a:r>
              <a:rPr lang="ru-RU" sz="2000" dirty="0"/>
              <a:t> рук. </a:t>
            </a:r>
            <a:r>
              <a:rPr lang="ru-RU" sz="2000" dirty="0" err="1"/>
              <a:t>Обмеження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проявлятися</a:t>
            </a:r>
            <a:r>
              <a:rPr lang="ru-RU" sz="2000" dirty="0"/>
              <a:t> в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незнайомих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. </a:t>
            </a:r>
            <a:r>
              <a:rPr lang="ru-RU" sz="2000" dirty="0" err="1"/>
              <a:t>Пацієнти</a:t>
            </a:r>
            <a:r>
              <a:rPr lang="ru-RU" sz="2000" dirty="0"/>
              <a:t> з </a:t>
            </a:r>
            <a:r>
              <a:rPr lang="en-US" sz="2000" dirty="0"/>
              <a:t>II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той же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маніпуляцій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й </a:t>
            </a:r>
            <a:r>
              <a:rPr lang="ru-RU" sz="2000" dirty="0" err="1"/>
              <a:t>діти</a:t>
            </a:r>
            <a:r>
              <a:rPr lang="ru-RU" sz="2000" dirty="0"/>
              <a:t> з </a:t>
            </a:r>
            <a:r>
              <a:rPr lang="en-US" sz="2000" dirty="0"/>
              <a:t>I </a:t>
            </a:r>
            <a:r>
              <a:rPr lang="ru-RU" sz="2000" dirty="0" err="1"/>
              <a:t>рівнем</a:t>
            </a:r>
            <a:r>
              <a:rPr lang="ru-RU" sz="2000" dirty="0"/>
              <a:t>, але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і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. </a:t>
            </a:r>
            <a:r>
              <a:rPr lang="ru-RU" sz="2000" dirty="0" err="1"/>
              <a:t>Різниця</a:t>
            </a:r>
            <a:r>
              <a:rPr lang="ru-RU" sz="2000" dirty="0"/>
              <a:t> в </a:t>
            </a:r>
            <a:r>
              <a:rPr lang="ru-RU" sz="2000" dirty="0" err="1"/>
              <a:t>обсязі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рук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знижувати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маніпуляції</a:t>
            </a:r>
            <a:r>
              <a:rPr lang="ru-RU" sz="2000" dirty="0"/>
              <a:t>. </a:t>
            </a:r>
            <a:r>
              <a:rPr lang="ru-RU" sz="2000" dirty="0" err="1"/>
              <a:t>Діти</a:t>
            </a:r>
            <a:r>
              <a:rPr lang="ru-RU" sz="2000" dirty="0"/>
              <a:t> з </a:t>
            </a:r>
            <a:r>
              <a:rPr lang="en-US" sz="2000" dirty="0"/>
              <a:t>II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намагаються</a:t>
            </a:r>
            <a:r>
              <a:rPr lang="ru-RU" sz="2000" dirty="0"/>
              <a:t> </a:t>
            </a:r>
            <a:r>
              <a:rPr lang="ru-RU" sz="2000" dirty="0" err="1"/>
              <a:t>полегшити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маніпуляції</a:t>
            </a:r>
            <a:r>
              <a:rPr lang="ru-RU" sz="2000" dirty="0"/>
              <a:t> предметами: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 столу для </a:t>
            </a:r>
            <a:r>
              <a:rPr lang="ru-RU" sz="2000" dirty="0" err="1"/>
              <a:t>стабілізації</a:t>
            </a:r>
            <a:r>
              <a:rPr lang="ru-RU" sz="2000" dirty="0"/>
              <a:t> предмета,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обидві</a:t>
            </a:r>
            <a:r>
              <a:rPr lang="ru-RU" sz="2000" dirty="0"/>
              <a:t> руки.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2853756"/>
            <a:ext cx="4762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5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en-US" dirty="0"/>
              <a:t>II: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7714"/>
            <a:ext cx="7260609" cy="4650285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Захоплює більшість предметів з незначним обмеженням якості і швидкості. Певні види маніпуляцій недоступні або викликають деякі труднощі; пацієнт може використовувати альтернативні шляхи виконання маніпуляцій, але можливий обсяг моторики рук не впливає на ступінь незалежності в повсякденному активності.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48" y="2929515"/>
            <a:ext cx="4810022" cy="32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і </a:t>
            </a:r>
            <a:r>
              <a:rPr lang="en-US" dirty="0"/>
              <a:t>III </a:t>
            </a:r>
            <a:r>
              <a:rPr lang="ru-RU" dirty="0" err="1"/>
              <a:t>рівнем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2306"/>
            <a:ext cx="7942997" cy="459569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Діти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en-US" sz="2800" dirty="0"/>
              <a:t>II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захоплювати</a:t>
            </a:r>
            <a:r>
              <a:rPr lang="ru-RU" sz="2800" dirty="0"/>
              <a:t> </a:t>
            </a:r>
            <a:r>
              <a:rPr lang="ru-RU" sz="2800" dirty="0" err="1"/>
              <a:t>більшість</a:t>
            </a:r>
            <a:r>
              <a:rPr lang="ru-RU" sz="2800" dirty="0"/>
              <a:t> </a:t>
            </a:r>
            <a:r>
              <a:rPr lang="ru-RU" sz="2800" dirty="0" err="1"/>
              <a:t>предметів</a:t>
            </a:r>
            <a:r>
              <a:rPr lang="ru-RU" sz="2800" dirty="0"/>
              <a:t>, </a:t>
            </a:r>
            <a:r>
              <a:rPr lang="ru-RU" sz="2800" dirty="0" err="1"/>
              <a:t>проте</a:t>
            </a:r>
            <a:r>
              <a:rPr lang="ru-RU" sz="2800" dirty="0"/>
              <a:t> </a:t>
            </a:r>
            <a:r>
              <a:rPr lang="ru-RU" sz="2800" dirty="0" err="1"/>
              <a:t>повільно</a:t>
            </a:r>
            <a:r>
              <a:rPr lang="ru-RU" sz="2800" dirty="0"/>
              <a:t>, і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страждає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маніпуляції</a:t>
            </a:r>
            <a:r>
              <a:rPr lang="ru-RU" sz="2800" dirty="0"/>
              <a:t>. </a:t>
            </a:r>
            <a:r>
              <a:rPr lang="ru-RU" sz="2800" dirty="0" err="1"/>
              <a:t>Пацієнти</a:t>
            </a:r>
            <a:r>
              <a:rPr lang="ru-RU" sz="2800" dirty="0"/>
              <a:t> з </a:t>
            </a:r>
            <a:r>
              <a:rPr lang="en-US" sz="2800" dirty="0"/>
              <a:t>III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спеціальної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для того,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взяти</a:t>
            </a:r>
            <a:r>
              <a:rPr lang="ru-RU" sz="2800" dirty="0"/>
              <a:t> предмет, </a:t>
            </a:r>
            <a:r>
              <a:rPr lang="ru-RU" sz="2800" dirty="0" smtClean="0"/>
              <a:t>і </a:t>
            </a:r>
            <a:r>
              <a:rPr lang="ru-RU" sz="2800" dirty="0"/>
              <a:t>в </a:t>
            </a:r>
            <a:r>
              <a:rPr lang="ru-RU" sz="2800" dirty="0" err="1"/>
              <a:t>певній</a:t>
            </a:r>
            <a:r>
              <a:rPr lang="ru-RU" sz="2800" dirty="0"/>
              <a:t> </a:t>
            </a:r>
            <a:r>
              <a:rPr lang="ru-RU" sz="2800" dirty="0" err="1"/>
              <a:t>адаптації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 </a:t>
            </a:r>
            <a:r>
              <a:rPr lang="ru-RU" sz="2800" dirty="0" err="1"/>
              <a:t>Пацієнти</a:t>
            </a:r>
            <a:r>
              <a:rPr lang="ru-RU" sz="2800" dirty="0"/>
              <a:t> з </a:t>
            </a:r>
            <a:r>
              <a:rPr lang="en-US" sz="2800" dirty="0"/>
              <a:t>III </a:t>
            </a:r>
            <a:r>
              <a:rPr lang="ru-RU" sz="2800" dirty="0" err="1"/>
              <a:t>рівнем</a:t>
            </a:r>
            <a:r>
              <a:rPr lang="ru-RU" sz="2800" dirty="0"/>
              <a:t> не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здійснювати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маніпуляцій</a:t>
            </a:r>
            <a:r>
              <a:rPr lang="ru-RU" sz="2800" dirty="0"/>
              <a:t> без </a:t>
            </a:r>
            <a:r>
              <a:rPr lang="ru-RU" sz="2800" dirty="0" err="1"/>
              <a:t>належної</a:t>
            </a:r>
            <a:r>
              <a:rPr lang="ru-RU" sz="2800" dirty="0"/>
              <a:t> </a:t>
            </a:r>
            <a:r>
              <a:rPr lang="ru-RU" sz="2800" dirty="0" err="1"/>
              <a:t>адаптації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72" y="2676665"/>
            <a:ext cx="2409967" cy="36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en-US" dirty="0"/>
              <a:t>III: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35011"/>
            <a:ext cx="7328848" cy="4622989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Утримує об'єкт насилу, потребує допомоги з боку, щоб підготуватися до загарбання об'єкта та до пристосування для цього навколишнього оточення. Маніпуляції уповільнені, якість дії і можливе число повторень обмежені. Маніпуляцію проводить самостійно тільки при попередньому тренуванні або підготовці навколишнього середовища.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81" y="2445213"/>
            <a:ext cx="3083458" cy="41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/>
              <a:t>і </a:t>
            </a:r>
            <a:r>
              <a:rPr lang="en-US" dirty="0"/>
              <a:t>IV </a:t>
            </a:r>
            <a:r>
              <a:rPr lang="ru-RU" dirty="0" err="1"/>
              <a:t>рівнем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2306"/>
            <a:ext cx="6209731" cy="459569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Діти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en-US" sz="2800" dirty="0"/>
              <a:t>III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активності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виробляти</a:t>
            </a:r>
            <a:r>
              <a:rPr lang="ru-RU" sz="2800" dirty="0"/>
              <a:t> </a:t>
            </a:r>
            <a:r>
              <a:rPr lang="ru-RU" sz="2800" dirty="0" err="1"/>
              <a:t>певний</a:t>
            </a:r>
            <a:r>
              <a:rPr lang="ru-RU" sz="2800" dirty="0"/>
              <a:t> </a:t>
            </a:r>
            <a:r>
              <a:rPr lang="ru-RU" sz="2800" dirty="0" err="1"/>
              <a:t>набір</a:t>
            </a:r>
            <a:r>
              <a:rPr lang="ru-RU" sz="2800" dirty="0"/>
              <a:t> </a:t>
            </a:r>
            <a:r>
              <a:rPr lang="ru-RU" sz="2800" dirty="0" err="1"/>
              <a:t>маніпуляцій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попереднього</a:t>
            </a:r>
            <a:r>
              <a:rPr lang="ru-RU" sz="2800" dirty="0"/>
              <a:t> </a:t>
            </a:r>
            <a:r>
              <a:rPr lang="ru-RU" sz="2800" dirty="0" err="1"/>
              <a:t>тренування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при </a:t>
            </a:r>
            <a:r>
              <a:rPr lang="ru-RU" sz="2800" dirty="0" err="1"/>
              <a:t>контролі</a:t>
            </a:r>
            <a:r>
              <a:rPr lang="ru-RU" sz="2800" dirty="0"/>
              <a:t> з боку і </a:t>
            </a:r>
            <a:r>
              <a:rPr lang="ru-RU" sz="2800" dirty="0" err="1"/>
              <a:t>відсутності</a:t>
            </a:r>
            <a:r>
              <a:rPr lang="ru-RU" sz="2800" dirty="0"/>
              <a:t> </a:t>
            </a:r>
            <a:r>
              <a:rPr lang="ru-RU" sz="2800" dirty="0" err="1"/>
              <a:t>обмежень</a:t>
            </a:r>
            <a:r>
              <a:rPr lang="ru-RU" sz="2800" dirty="0"/>
              <a:t> у </a:t>
            </a:r>
            <a:r>
              <a:rPr lang="ru-RU" sz="2800" dirty="0" err="1"/>
              <a:t>часі</a:t>
            </a:r>
            <a:r>
              <a:rPr lang="ru-RU" sz="2800" dirty="0"/>
              <a:t>. </a:t>
            </a:r>
            <a:r>
              <a:rPr lang="ru-RU" sz="2800" dirty="0" err="1"/>
              <a:t>Діти</a:t>
            </a:r>
            <a:r>
              <a:rPr lang="ru-RU" sz="2800" dirty="0"/>
              <a:t> з </a:t>
            </a:r>
            <a:r>
              <a:rPr lang="en-US" sz="2800" dirty="0"/>
              <a:t>IV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постійної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і </a:t>
            </a:r>
            <a:r>
              <a:rPr lang="ru-RU" sz="2800" dirty="0" err="1"/>
              <a:t>успішно</a:t>
            </a:r>
            <a:r>
              <a:rPr lang="ru-RU" sz="2800" dirty="0"/>
              <a:t> </a:t>
            </a:r>
            <a:r>
              <a:rPr lang="ru-RU" sz="2800" dirty="0" err="1"/>
              <a:t>беруть</a:t>
            </a:r>
            <a:r>
              <a:rPr lang="ru-RU" sz="2800" dirty="0"/>
              <a:t> участь </a:t>
            </a:r>
            <a:r>
              <a:rPr lang="ru-RU" sz="2800" dirty="0" err="1"/>
              <a:t>тільки</a:t>
            </a:r>
            <a:r>
              <a:rPr lang="ru-RU" sz="2800" dirty="0"/>
              <a:t> в </a:t>
            </a:r>
            <a:r>
              <a:rPr lang="ru-RU" sz="2800" dirty="0" err="1"/>
              <a:t>певних</a:t>
            </a:r>
            <a:r>
              <a:rPr lang="ru-RU" sz="2800" dirty="0"/>
              <a:t> видах </a:t>
            </a:r>
            <a:r>
              <a:rPr lang="ru-RU" sz="2800" dirty="0" err="1"/>
              <a:t>активності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2814216"/>
            <a:ext cx="5412648" cy="36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en-US" dirty="0"/>
              <a:t>IV: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35010"/>
            <a:ext cx="6277970" cy="462298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Може захоплювати обмежене число об'єктів, простих для маніпуляції, в адаптованій ситуації. Може виконувати дії лише частково з додаванням великих зусиль. Потребує постійної допомоги та адаптує обладнанні навіть для часткового виконання завдання.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1" y="2390602"/>
            <a:ext cx="5543053" cy="38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6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1C8E2-513F-4C9C-99C7-9AE0E7429B06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purl.org/dc/elements/1.1/"/>
    <ds:schemaRef ds:uri="http://schemas.microsoft.com/office/2006/metadata/properties"/>
    <ds:schemaRef ds:uri="fb0879af-3eba-417a-a55a-ffe6dcd6ca7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начала года</Template>
  <TotalTime>0</TotalTime>
  <Words>586</Words>
  <Application>Microsoft Office PowerPoint</Application>
  <PresentationFormat>Широкоэкранный</PresentationFormat>
  <Paragraphs>34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Ион (конференц-зал)</vt:lpstr>
      <vt:lpstr>MACS - система класифікації мануальних здібностей для дітей і підлітків з ДЦП</vt:lpstr>
      <vt:lpstr>Система класифікації мануальних здібностей для дітей і підлітків з обмеженими можливостями </vt:lpstr>
      <vt:lpstr>Рівень I:</vt:lpstr>
      <vt:lpstr>Відмінності між I і II рівнем:</vt:lpstr>
      <vt:lpstr>Рівень II:</vt:lpstr>
      <vt:lpstr>Відмінності між II і III рівнем:</vt:lpstr>
      <vt:lpstr>Рівень III:</vt:lpstr>
      <vt:lpstr>Відмінності між III і IV рівнем:</vt:lpstr>
      <vt:lpstr>Рівень IV:</vt:lpstr>
      <vt:lpstr>Відмінності між IV і V рівнем:</vt:lpstr>
      <vt:lpstr>Рівень V: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2021-03-30T16:22:17Z</dcterms:created>
  <dcterms:modified xsi:type="dcterms:W3CDTF">2023-03-03T07:21:04Z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