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71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5FCBE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DF2E-89AC-4DC5-9B4A-321E21F46987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7C3C-4DD7-4ACD-A97F-595A4F2A7BB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FB7B-A1F1-4D4E-B8B7-65A381A17C6C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095E-36C0-489B-9AA9-3665214F247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A046-58E2-4009-8965-89FC147885CE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BD02-494D-4DF0-A435-D1794572F77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69A9-7047-4954-B3BC-6A340748BC59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DC4-DB77-4277-9FB6-7661A7FFDBB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81A8-90C6-4163-B766-A4C3547D7D96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97DE-E570-4275-B885-2D3346C74AE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F031-0EBD-416A-88B6-1FF673273574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F64-C0E4-4D58-8532-B98FA264617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C6C1-BC81-4A55-A6F8-A80E4C50B200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6319-A86A-46EB-8623-46EC0198511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3954-2083-40F6-BFE1-46C16F777677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9FEB-9A4F-4C37-9F86-601DFA57DF4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3033-286D-49BA-8123-24A18CB600A9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B3E1-BCCC-4C8F-9821-8F71B40C331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BF7F-9489-4439-96AE-5993640F13D7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D2A7-B424-4B21-A11B-C1A3E5FBBC4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F24D-5D69-4C03-B645-DB40AD288ACD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1F2C-15AB-4481-9EDF-B6056A5050D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4281-5C4C-4882-B421-ECE73E1FC7F9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932D-6C8D-4951-9292-F45C9704EBD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C972-CE55-4038-B825-5E4B742B9F09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44A0-2102-4645-9321-B38002A131A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CAD9-2D43-4C68-885D-335D07BBDEAB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908E-F41C-49FA-9DAE-06CD397FB71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0B14-1566-42E0-A672-BF7072DB07D4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D2BB-7F33-4148-AB12-D9731F89F9E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B3416-F315-4B30-9B5D-F471054FFD42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6E66-85D6-44EB-994C-CD8EE1D47D0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6CD727-0971-4009-BA68-690D1DB57217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267F39E-471A-4C30-81AF-355FFE8D6E9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6" r:id="rId11"/>
    <p:sldLayoutId id="2147483661" r:id="rId12"/>
    <p:sldLayoutId id="2147483667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eaLnBrk="1" hangingPunct="1"/>
            <a:r>
              <a:rPr lang="uk-UA" sz="4400"/>
              <a:t>Використання закону діючих мас до процесів розчинення та осадження речовин в аналітичній хімії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5339"/>
            <a:ext cx="8596668" cy="593558"/>
          </a:xfrm>
          <a:gradFill flip="none" rotWithShape="1">
            <a:gsLst>
              <a:gs pos="0">
                <a:schemeClr val="accent1">
                  <a:lumMod val="0"/>
                  <a:lumOff val="100000"/>
                  <a:alpha val="41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err="1"/>
              <a:t>Дробне</a:t>
            </a:r>
            <a:r>
              <a:rPr lang="uk-UA" dirty="0"/>
              <a:t> осадження</a:t>
            </a:r>
          </a:p>
        </p:txBody>
      </p:sp>
      <p:sp>
        <p:nvSpPr>
          <p:cNvPr id="25604" name="Объект 2"/>
          <p:cNvSpPr>
            <a:spLocks noGrp="1"/>
          </p:cNvSpPr>
          <p:nvPr>
            <p:ph idx="1"/>
          </p:nvPr>
        </p:nvSpPr>
        <p:spPr>
          <a:xfrm>
            <a:off x="592138" y="1507816"/>
            <a:ext cx="8596312" cy="337602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uk-UA" sz="2000" i="1" dirty="0"/>
              <a:t>Розраховуємо за якої молярної концентрації </a:t>
            </a:r>
            <a:r>
              <a:rPr lang="de-DE" sz="2000" i="1" dirty="0"/>
              <a:t>Ag</a:t>
            </a:r>
            <a:r>
              <a:rPr lang="de-DE" sz="2000" i="1" baseline="30000" dirty="0"/>
              <a:t>+</a:t>
            </a:r>
            <a:r>
              <a:rPr lang="de-DE" sz="2000" i="1" dirty="0"/>
              <a:t> </a:t>
            </a:r>
            <a:r>
              <a:rPr lang="uk-UA" sz="2000" i="1" dirty="0"/>
              <a:t>буде утворюватися осад (</a:t>
            </a:r>
            <a:r>
              <a:rPr lang="de-DE" sz="2000" i="1" dirty="0" err="1"/>
              <a:t>AgCl</a:t>
            </a:r>
            <a:r>
              <a:rPr lang="de-DE" sz="2000" i="1" dirty="0"/>
              <a:t>)</a:t>
            </a:r>
          </a:p>
          <a:p>
            <a:pPr eaLnBrk="1" hangingPunct="1">
              <a:buFont typeface="Wingdings 3" pitchFamily="18" charset="2"/>
              <a:buNone/>
            </a:pPr>
            <a:r>
              <a:rPr lang="de-DE" sz="2000" i="1" dirty="0" err="1"/>
              <a:t>AgCl</a:t>
            </a:r>
            <a:r>
              <a:rPr lang="de-DE" sz="2000" i="1" dirty="0"/>
              <a:t> ↔ Ag</a:t>
            </a:r>
            <a:r>
              <a:rPr lang="de-DE" sz="2000" i="1" baseline="30000" dirty="0"/>
              <a:t>+</a:t>
            </a:r>
            <a:r>
              <a:rPr lang="de-DE" sz="2000" i="1" dirty="0"/>
              <a:t> + Cl</a:t>
            </a:r>
            <a:r>
              <a:rPr lang="de-DE" sz="2000" i="1" baseline="30000" dirty="0"/>
              <a:t>-</a:t>
            </a:r>
            <a:endParaRPr lang="uk-UA" sz="2000" i="1" baseline="30000" dirty="0"/>
          </a:p>
          <a:p>
            <a:pPr eaLnBrk="1" hangingPunct="1">
              <a:buFont typeface="Wingdings 3" pitchFamily="18" charset="2"/>
              <a:buNone/>
            </a:pPr>
            <a:r>
              <a:rPr lang="uk-UA" sz="2000" i="1" dirty="0"/>
              <a:t>ДР(</a:t>
            </a:r>
            <a:r>
              <a:rPr lang="de-DE" sz="2000" i="1" dirty="0" err="1"/>
              <a:t>AgCl</a:t>
            </a:r>
            <a:r>
              <a:rPr lang="de-DE" sz="2000" i="1" dirty="0"/>
              <a:t>) = [Ag</a:t>
            </a:r>
            <a:r>
              <a:rPr lang="de-DE" sz="2000" i="1" baseline="30000" dirty="0"/>
              <a:t>+</a:t>
            </a:r>
            <a:r>
              <a:rPr lang="de-DE" sz="2000" i="1" dirty="0"/>
              <a:t>]·[Cl</a:t>
            </a:r>
            <a:r>
              <a:rPr lang="de-DE" sz="2000" i="1" baseline="30000" dirty="0"/>
              <a:t>-</a:t>
            </a:r>
            <a:r>
              <a:rPr lang="de-DE" sz="2000" i="1" dirty="0"/>
              <a:t>]</a:t>
            </a:r>
            <a:r>
              <a:rPr lang="uk-UA" sz="2000" i="1" dirty="0"/>
              <a:t>           </a:t>
            </a:r>
          </a:p>
          <a:p>
            <a:pPr eaLnBrk="1" hangingPunct="1">
              <a:buFont typeface="Wingdings 3" pitchFamily="18" charset="2"/>
              <a:buNone/>
            </a:pPr>
            <a:endParaRPr lang="uk-UA" sz="2000" i="1" dirty="0"/>
          </a:p>
          <a:p>
            <a:pPr eaLnBrk="1" hangingPunct="1">
              <a:buFont typeface="Wingdings 3" pitchFamily="18" charset="2"/>
              <a:buNone/>
            </a:pPr>
            <a:r>
              <a:rPr lang="de-DE" sz="2000" i="1" dirty="0"/>
              <a:t>Ag</a:t>
            </a:r>
            <a:r>
              <a:rPr lang="de-DE" sz="2000" i="1" baseline="-25000" dirty="0"/>
              <a:t>2</a:t>
            </a:r>
            <a:r>
              <a:rPr lang="de-DE" sz="2000" i="1" dirty="0"/>
              <a:t>CrO</a:t>
            </a:r>
            <a:r>
              <a:rPr lang="de-DE" sz="2000" i="1" baseline="-25000" dirty="0"/>
              <a:t>4</a:t>
            </a:r>
            <a:r>
              <a:rPr lang="de-DE" sz="2000" i="1" dirty="0"/>
              <a:t> ↔ 2Ag</a:t>
            </a:r>
            <a:r>
              <a:rPr lang="de-DE" sz="2000" i="1" baseline="30000" dirty="0"/>
              <a:t>+</a:t>
            </a:r>
            <a:r>
              <a:rPr lang="de-DE" sz="2000" i="1" dirty="0"/>
              <a:t>+CrO</a:t>
            </a:r>
            <a:r>
              <a:rPr lang="de-DE" sz="2000" i="1" baseline="-25000" dirty="0"/>
              <a:t>4</a:t>
            </a:r>
            <a:r>
              <a:rPr lang="de-DE" sz="2000" i="1" baseline="30000" dirty="0"/>
              <a:t>2-</a:t>
            </a:r>
            <a:endParaRPr lang="uk-UA" sz="2000" i="1" baseline="30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361741" y="2909830"/>
            <a:ext cx="317500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624" y="2525588"/>
            <a:ext cx="5195494" cy="7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41" y="3938646"/>
            <a:ext cx="6206583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77332" y="5343953"/>
            <a:ext cx="86952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+mn-lt"/>
              </a:rPr>
              <a:t>Висновок</a:t>
            </a:r>
            <a:r>
              <a:rPr lang="ru-RU" b="1" dirty="0">
                <a:latin typeface="+mn-lt"/>
              </a:rPr>
              <a:t>: </a:t>
            </a:r>
            <a:r>
              <a:rPr lang="ru-RU" dirty="0">
                <a:latin typeface="+mn-lt"/>
              </a:rPr>
              <a:t>першим буде </a:t>
            </a:r>
            <a:r>
              <a:rPr lang="ru-RU" dirty="0" err="1">
                <a:latin typeface="+mn-lt"/>
              </a:rPr>
              <a:t>осаджуватися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AgCl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оскільки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його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осадження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необхідно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значно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меншу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молярну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концентрацію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речовини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Ag</a:t>
            </a:r>
            <a:r>
              <a:rPr lang="ru-RU" dirty="0">
                <a:latin typeface="+mn-lt"/>
              </a:rPr>
              <a:t>+.</a:t>
            </a:r>
            <a:endParaRPr lang="uk-UA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772" y="553169"/>
            <a:ext cx="8668796" cy="5763410"/>
          </a:xfrm>
          <a:gradFill>
            <a:gsLst>
              <a:gs pos="0">
                <a:schemeClr val="accent1">
                  <a:lumMod val="0"/>
                  <a:lumOff val="100000"/>
                  <a:alpha val="41000"/>
                </a:schemeClr>
              </a:gs>
              <a:gs pos="74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 eaLnBrk="1" hangingPunct="1"/>
            <a:endParaRPr lang="uk-UA" sz="2400" dirty="0"/>
          </a:p>
          <a:p>
            <a:pPr eaLnBrk="1" hangingPunct="1"/>
            <a:endParaRPr lang="uk-UA" sz="2400" dirty="0"/>
          </a:p>
          <a:p>
            <a:pPr algn="just" eaLnBrk="1" hangingPunct="1"/>
            <a:r>
              <a:rPr lang="uk-UA" sz="2400" dirty="0"/>
              <a:t>Осадження іонів із суміші проходить  в тій послідовності, в якій досягається ДР малорозчинних електролітів. Таке осадження називається </a:t>
            </a:r>
            <a:r>
              <a:rPr lang="uk-UA" sz="2400" dirty="0" err="1"/>
              <a:t>дробним</a:t>
            </a:r>
            <a:r>
              <a:rPr lang="uk-UA" sz="2400" dirty="0"/>
              <a:t>, чи фракціонованим.</a:t>
            </a:r>
          </a:p>
          <a:p>
            <a:pPr algn="just" eaLnBrk="1" hangingPunct="1"/>
            <a:r>
              <a:rPr lang="uk-UA" sz="2400" dirty="0"/>
              <a:t>Перехід малорозчинних електролітів в інші, потрібен тільки тоді, коли неможливо або важко підібрати розчинник.</a:t>
            </a:r>
          </a:p>
          <a:p>
            <a:pPr algn="just" eaLnBrk="1" hangingPunct="1"/>
            <a:r>
              <a:rPr lang="uk-UA" sz="2400" dirty="0"/>
              <a:t>Наприклад </a:t>
            </a:r>
            <a:r>
              <a:rPr lang="en-US" sz="2400" dirty="0"/>
              <a:t>BaSO</a:t>
            </a:r>
            <a:r>
              <a:rPr lang="en-US" sz="2400" baseline="-25000" dirty="0"/>
              <a:t>4</a:t>
            </a:r>
            <a:r>
              <a:rPr lang="en-US" sz="2400" dirty="0"/>
              <a:t> </a:t>
            </a:r>
            <a:r>
              <a:rPr lang="uk-UA" sz="2400" dirty="0"/>
              <a:t>не розчинний в кислотах і лугах, тому проводиться карбонізація:</a:t>
            </a:r>
            <a:endParaRPr lang="en-US" sz="2400" dirty="0"/>
          </a:p>
          <a:p>
            <a:pPr algn="just" eaLnBrk="1" hangingPunct="1">
              <a:buFont typeface="Wingdings 3" pitchFamily="18" charset="2"/>
              <a:buNone/>
            </a:pPr>
            <a:r>
              <a:rPr lang="en-US" sz="2400" dirty="0"/>
              <a:t>BaSO</a:t>
            </a:r>
            <a:r>
              <a:rPr lang="en-US" sz="2400" baseline="-25000" dirty="0"/>
              <a:t>4</a:t>
            </a:r>
            <a:r>
              <a:rPr lang="en-US" sz="2400" dirty="0"/>
              <a:t>+CO</a:t>
            </a:r>
            <a:r>
              <a:rPr lang="en-US" sz="2400" baseline="-25000" dirty="0"/>
              <a:t>3</a:t>
            </a:r>
            <a:r>
              <a:rPr lang="en-US" sz="2400" baseline="30000" dirty="0"/>
              <a:t>2-</a:t>
            </a:r>
            <a:r>
              <a:rPr lang="en-US" sz="2400" dirty="0"/>
              <a:t>=BaCO</a:t>
            </a:r>
            <a:r>
              <a:rPr lang="en-US" sz="2400" baseline="-25000" dirty="0"/>
              <a:t>3</a:t>
            </a:r>
            <a:r>
              <a:rPr lang="en-US" sz="2400" dirty="0"/>
              <a:t>+SO</a:t>
            </a:r>
            <a:r>
              <a:rPr lang="en-US" sz="2400" baseline="-25000" dirty="0"/>
              <a:t>4</a:t>
            </a:r>
            <a:r>
              <a:rPr lang="en-US" sz="2400" baseline="30000" dirty="0"/>
              <a:t>2-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US" sz="2400" dirty="0"/>
              <a:t>BaCO</a:t>
            </a:r>
            <a:r>
              <a:rPr lang="en-US" sz="2400" baseline="-25000" dirty="0"/>
              <a:t>3</a:t>
            </a:r>
            <a:r>
              <a:rPr lang="en-US" sz="2400" dirty="0"/>
              <a:t>+</a:t>
            </a:r>
            <a:r>
              <a:rPr lang="uk-UA" sz="2400" dirty="0"/>
              <a:t>2</a:t>
            </a:r>
            <a:r>
              <a:rPr lang="en-US" sz="2400" dirty="0"/>
              <a:t>CH</a:t>
            </a:r>
            <a:r>
              <a:rPr lang="en-US" sz="2400" baseline="-25000" dirty="0"/>
              <a:t>3</a:t>
            </a:r>
            <a:r>
              <a:rPr lang="en-US" sz="2400" dirty="0"/>
              <a:t>COOH=Ba(CH</a:t>
            </a:r>
            <a:r>
              <a:rPr lang="en-US" sz="2400" baseline="-25000" dirty="0"/>
              <a:t>3</a:t>
            </a:r>
            <a:r>
              <a:rPr lang="en-US" sz="2400" dirty="0"/>
              <a:t>COOH)</a:t>
            </a:r>
            <a:r>
              <a:rPr lang="uk-UA" sz="2400" baseline="-25000" dirty="0"/>
              <a:t>2</a:t>
            </a:r>
            <a:r>
              <a:rPr lang="en-US" sz="2400" dirty="0"/>
              <a:t>+CO</a:t>
            </a:r>
            <a:r>
              <a:rPr lang="en-US" sz="2400" baseline="-25000" dirty="0"/>
              <a:t>2</a:t>
            </a:r>
            <a:r>
              <a:rPr lang="en-US" sz="2400" dirty="0"/>
              <a:t>+H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endParaRPr lang="uk-UA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82" y="166838"/>
            <a:ext cx="9791329" cy="54543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Вплив різних факторів на розчинність осадів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632" y="948757"/>
            <a:ext cx="9790861" cy="57424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uk-UA" sz="2800" dirty="0"/>
              <a:t>На розчинність осадів </a:t>
            </a:r>
            <a:r>
              <a:rPr lang="uk-UA" sz="2800" b="1" dirty="0"/>
              <a:t>впливають: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uk-UA" sz="2800" b="1" dirty="0"/>
              <a:t>Фізико-хімічні фактори: </a:t>
            </a:r>
            <a:r>
              <a:rPr lang="uk-UA" sz="2800" b="1" dirty="0">
                <a:solidFill>
                  <a:srgbClr val="00B0F0"/>
                </a:solidFill>
              </a:rPr>
              <a:t>- температура</a:t>
            </a:r>
          </a:p>
          <a:p>
            <a:pPr algn="just" eaLnBrk="1" hangingPunct="1">
              <a:buFont typeface="Wingdings 3" pitchFamily="18" charset="2"/>
              <a:buNone/>
              <a:defRPr/>
            </a:pPr>
            <a:r>
              <a:rPr lang="ru-RU" sz="2800" dirty="0"/>
              <a:t>	</a:t>
            </a:r>
            <a:r>
              <a:rPr lang="ru-RU" sz="2800" dirty="0" err="1"/>
              <a:t>Розчинність</a:t>
            </a:r>
            <a:r>
              <a:rPr lang="ru-RU" sz="2800" dirty="0"/>
              <a:t> </a:t>
            </a:r>
            <a:r>
              <a:rPr lang="ru-RU" sz="2800" dirty="0" err="1"/>
              <a:t>переважної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солей </a:t>
            </a:r>
            <a:r>
              <a:rPr lang="ru-RU" sz="2800" dirty="0" err="1"/>
              <a:t>збільшується</a:t>
            </a:r>
            <a:r>
              <a:rPr lang="ru-RU" sz="2800" dirty="0"/>
              <a:t> з </a:t>
            </a:r>
            <a:r>
              <a:rPr lang="ru-RU" sz="2800" dirty="0" err="1"/>
              <a:t>підвищенням</a:t>
            </a:r>
            <a:r>
              <a:rPr lang="ru-RU" sz="2800" dirty="0"/>
              <a:t> </a:t>
            </a:r>
            <a:r>
              <a:rPr lang="ru-RU" sz="2800" dirty="0" err="1"/>
              <a:t>температури</a:t>
            </a:r>
            <a:endParaRPr lang="ru-RU" sz="2800" dirty="0"/>
          </a:p>
          <a:p>
            <a:pPr algn="just" eaLnBrk="1" hangingPunct="1">
              <a:buFontTx/>
              <a:buChar char="-"/>
              <a:defRPr/>
            </a:pPr>
            <a:r>
              <a:rPr lang="ru-RU" sz="2800" b="1" dirty="0" err="1">
                <a:solidFill>
                  <a:srgbClr val="00B0F0"/>
                </a:solidFill>
              </a:rPr>
              <a:t>Солевий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ефект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dirty="0" err="1"/>
              <a:t>збільшує</a:t>
            </a:r>
            <a:r>
              <a:rPr lang="ru-RU" sz="2800" dirty="0"/>
              <a:t> </a:t>
            </a:r>
            <a:r>
              <a:rPr lang="ru-RU" sz="2800" dirty="0" err="1"/>
              <a:t>розчинність</a:t>
            </a:r>
            <a:r>
              <a:rPr lang="ru-RU" sz="2800" dirty="0"/>
              <a:t> </a:t>
            </a:r>
            <a:r>
              <a:rPr lang="ru-RU" sz="2800" dirty="0" err="1"/>
              <a:t>осадів</a:t>
            </a:r>
            <a:r>
              <a:rPr lang="ru-RU" sz="2800" dirty="0"/>
              <a:t> тому,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навколо</a:t>
            </a:r>
            <a:r>
              <a:rPr lang="ru-RU" sz="2800" dirty="0"/>
              <a:t> </a:t>
            </a:r>
            <a:r>
              <a:rPr lang="ru-RU" sz="2800" dirty="0" err="1"/>
              <a:t>іонів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осаджуються</a:t>
            </a:r>
            <a:r>
              <a:rPr lang="ru-RU" sz="2800" dirty="0"/>
              <a:t> </a:t>
            </a:r>
            <a:r>
              <a:rPr lang="ru-RU" sz="2800" dirty="0" err="1"/>
              <a:t>утворюється</a:t>
            </a:r>
            <a:r>
              <a:rPr lang="ru-RU" sz="2800" dirty="0"/>
              <a:t> шар </a:t>
            </a:r>
            <a:r>
              <a:rPr lang="ru-RU" sz="2800" dirty="0" err="1"/>
              <a:t>іонною</a:t>
            </a:r>
            <a:r>
              <a:rPr lang="ru-RU" sz="2800" dirty="0"/>
              <a:t> </a:t>
            </a:r>
            <a:r>
              <a:rPr lang="ru-RU" sz="2800" dirty="0" err="1"/>
              <a:t>атмосфери</a:t>
            </a:r>
            <a:r>
              <a:rPr lang="ru-RU" sz="2800" dirty="0"/>
              <a:t>,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осаду </a:t>
            </a:r>
            <a:r>
              <a:rPr lang="ru-RU" sz="2800" dirty="0" err="1"/>
              <a:t>затрудняється</a:t>
            </a:r>
            <a:r>
              <a:rPr lang="ru-RU" sz="2800" dirty="0"/>
              <a:t>, а </a:t>
            </a:r>
            <a:r>
              <a:rPr lang="ru-RU" sz="2800" dirty="0" err="1"/>
              <a:t>розчинність</a:t>
            </a:r>
            <a:r>
              <a:rPr lang="ru-RU" sz="2800" dirty="0"/>
              <a:t> </a:t>
            </a:r>
            <a:r>
              <a:rPr lang="ru-RU" sz="2800" dirty="0" err="1"/>
              <a:t>збільшується</a:t>
            </a:r>
            <a:endParaRPr lang="ru-RU" sz="2800" dirty="0"/>
          </a:p>
          <a:p>
            <a:pPr algn="just" eaLnBrk="1" hangingPunct="1">
              <a:buFontTx/>
              <a:buChar char="-"/>
              <a:defRPr/>
            </a:pPr>
            <a:r>
              <a:rPr lang="ru-RU" sz="2800" b="1" dirty="0" err="1">
                <a:solidFill>
                  <a:srgbClr val="00B0F0"/>
                </a:solidFill>
              </a:rPr>
              <a:t>Концентрація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</a:p>
          <a:p>
            <a:pPr algn="just" eaLnBrk="1" hangingPunct="1">
              <a:buFont typeface="Wingdings 3" pitchFamily="18" charset="2"/>
              <a:buNone/>
              <a:defRPr/>
            </a:pPr>
            <a:r>
              <a:rPr lang="ru-RU" sz="2800" dirty="0"/>
              <a:t>	Чим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концентрація</a:t>
            </a:r>
            <a:r>
              <a:rPr lang="ru-RU" sz="2800" dirty="0"/>
              <a:t> </a:t>
            </a:r>
            <a:r>
              <a:rPr lang="ru-RU" sz="2800" dirty="0" err="1"/>
              <a:t>електроліту</a:t>
            </a:r>
            <a:r>
              <a:rPr lang="ru-RU" sz="2800" dirty="0"/>
              <a:t>, </a:t>
            </a:r>
            <a:r>
              <a:rPr lang="ru-RU" sz="2800" dirty="0" err="1"/>
              <a:t>тим</a:t>
            </a:r>
            <a:r>
              <a:rPr lang="ru-RU" sz="2800" dirty="0"/>
              <a:t> </a:t>
            </a:r>
            <a:r>
              <a:rPr lang="ru-RU" sz="2800" dirty="0" err="1"/>
              <a:t>більша</a:t>
            </a:r>
            <a:r>
              <a:rPr lang="ru-RU" sz="2800" dirty="0"/>
              <a:t> </a:t>
            </a:r>
            <a:r>
              <a:rPr lang="ru-RU" sz="2800" dirty="0" err="1"/>
              <a:t>розчинність</a:t>
            </a:r>
            <a:r>
              <a:rPr lang="ru-RU" sz="2800" dirty="0"/>
              <a:t> </a:t>
            </a:r>
            <a:r>
              <a:rPr lang="ru-RU" sz="2800" dirty="0" err="1"/>
              <a:t>осадів</a:t>
            </a:r>
            <a:endParaRPr lang="ru-RU" sz="2800" dirty="0"/>
          </a:p>
          <a:p>
            <a:pPr eaLnBrk="1" hangingPunct="1">
              <a:buFontTx/>
              <a:buChar char="-"/>
              <a:defRPr/>
            </a:pPr>
            <a:endParaRPr lang="uk-UA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6BC32A-150A-423A-B32B-FA8BF12A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7" y="776956"/>
            <a:ext cx="8596312" cy="3881437"/>
          </a:xfrm>
        </p:spPr>
        <p:txBody>
          <a:bodyPr/>
          <a:lstStyle/>
          <a:p>
            <a:r>
              <a:rPr lang="ru-RU" b="1" dirty="0" err="1"/>
              <a:t>Хімічні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«</a:t>
            </a:r>
            <a:r>
              <a:rPr lang="ru-RU" dirty="0" err="1"/>
              <a:t>зв</a:t>
            </a:r>
            <a:r>
              <a:rPr lang="en-US" dirty="0"/>
              <a:t>’</a:t>
            </a:r>
            <a:r>
              <a:rPr lang="ru-RU" dirty="0" err="1"/>
              <a:t>язати</a:t>
            </a:r>
            <a:r>
              <a:rPr lang="ru-RU" dirty="0"/>
              <a:t>» </a:t>
            </a:r>
            <a:r>
              <a:rPr lang="uk-UA" dirty="0"/>
              <a:t>один із іонів осаду у вигляді слабкого електроліту або перевести його в новий, якісний стан (</a:t>
            </a:r>
            <a:r>
              <a:rPr lang="uk-UA" dirty="0" err="1"/>
              <a:t>окиснити</a:t>
            </a:r>
            <a:r>
              <a:rPr lang="uk-UA" dirty="0"/>
              <a:t>, відновити, утворити комплексний іон)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021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5" y="609600"/>
            <a:ext cx="9100919" cy="894347"/>
          </a:xfrm>
          <a:gradFill>
            <a:gsLst>
              <a:gs pos="0">
                <a:schemeClr val="accent1">
                  <a:lumMod val="0"/>
                  <a:lumOff val="100000"/>
                  <a:alpha val="41000"/>
                </a:schemeClr>
              </a:gs>
              <a:gs pos="74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Використання реакцій осадження і розчинення в аналітичній хімії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408781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Реакції осадження є основою різних методів розділення, концентрування і визначення окремих іонів або елементів.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кількісному аналізі реакції осадження становлять основу класичного вагового методу визначення елементів.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Використовуються для відкриття катіонів та аніонів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Розділення по групах чи видалення груп іонів із розчину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dirty="0"/>
              <a:t>						Висновок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588168"/>
            <a:ext cx="8596312" cy="466023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аналітичній хімії до процесів осадження і розчинення використовується 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 діючих мас.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насиченому розчині малорозчинної речовини добуток </a:t>
            </a:r>
            <a:r>
              <a:rPr lang="uk-UA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активностей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йонів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800">
                <a:solidFill>
                  <a:schemeClr val="tx1">
                    <a:lumMod val="75000"/>
                    <a:lumOff val="25000"/>
                  </a:schemeClr>
                </a:solidFill>
              </a:rPr>
              <a:t>у ступені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їх </a:t>
            </a:r>
            <a:r>
              <a:rPr lang="uk-UA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стехіометричних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коефіцієнтів є величиною постійною при даній температурі і називається 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добутком розчинності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Якщо значення ДР не перевищує значення іонного добутку чи добутку концентрацій, утворюється осад. Це може бути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використано у кількісному та якісному аналізах.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/>
              <a:t>							Література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525588"/>
            <a:ext cx="8596312" cy="495943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Аналітична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хімія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Теоретичні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якісного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кількісного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/М.В.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Шевряков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М.В.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Повстяний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Б.В. Яковенко, Т.А. Попович -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Херсон, "Айлант" – 2011-410с.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Золотов Ю.А., Дорохова Е.Н. и др. Основы аналитической химии. – М.: Высшая школа, 2017. – 396с.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Пономарев А.Д. Аналитическая химия. – М.: Высшая школа, 1982. –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ч.I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334c.;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ч.II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286c.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Сегеда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А.С. Аналітична хімія. Якісний і кількісний аналіз. </a:t>
            </a:r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Навчальнометодичний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посібник. – К.: ЦУЛ, </a:t>
            </a:r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Фітосоціоцентр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2013. – 312с.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Васильев В.П. Аналитическая химия. Книга 2. – Дрофа, 2017. – 140 с.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Романова Н. В.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хімічного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Н.В. Романова. – К.: Рад. школа‚ 2018. – 160 с.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935"/>
          </a:xfrm>
          <a:gradFill flip="none" rotWithShape="1">
            <a:gsLst>
              <a:gs pos="0">
                <a:schemeClr val="accent1">
                  <a:lumMod val="0"/>
                  <a:lumOff val="100000"/>
                  <a:alpha val="5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План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solidFill>
            <a:srgbClr val="00CCFF">
              <a:alpha val="23137"/>
            </a:srgbClr>
          </a:solidFill>
        </p:spPr>
        <p:txBody>
          <a:bodyPr/>
          <a:lstStyle/>
          <a:p>
            <a:pPr eaLnBrk="1" hangingPunct="1"/>
            <a:r>
              <a:rPr lang="uk-UA" sz="2400" dirty="0"/>
              <a:t>1.  Добуток розчинності, його зв’язок із розчинністю.</a:t>
            </a:r>
          </a:p>
          <a:p>
            <a:pPr eaLnBrk="1" hangingPunct="1"/>
            <a:r>
              <a:rPr lang="uk-UA" sz="2400" dirty="0"/>
              <a:t>2. Величини, від яких залежить добуток розчинності, умови утворення осадів.</a:t>
            </a:r>
          </a:p>
          <a:p>
            <a:pPr eaLnBrk="1" hangingPunct="1"/>
            <a:r>
              <a:rPr lang="uk-UA" sz="2400" dirty="0"/>
              <a:t>3. </a:t>
            </a:r>
            <a:r>
              <a:rPr lang="uk-UA" sz="2400" dirty="0" err="1"/>
              <a:t>Дробне</a:t>
            </a:r>
            <a:r>
              <a:rPr lang="uk-UA" sz="2400" dirty="0"/>
              <a:t> осадження, перехід малорозчинних </a:t>
            </a:r>
            <a:r>
              <a:rPr lang="uk-UA" sz="2400" dirty="0" err="1"/>
              <a:t>сполук</a:t>
            </a:r>
            <a:r>
              <a:rPr lang="uk-UA" sz="2400" dirty="0"/>
              <a:t>  в інші.</a:t>
            </a:r>
          </a:p>
          <a:p>
            <a:pPr eaLnBrk="1" hangingPunct="1"/>
            <a:r>
              <a:rPr lang="uk-UA" sz="2400" dirty="0"/>
              <a:t>4. Вплив різних факторів на розчинність осадів.</a:t>
            </a:r>
          </a:p>
          <a:p>
            <a:pPr eaLnBrk="1" hangingPunct="1"/>
            <a:r>
              <a:rPr lang="uk-UA" sz="2400" dirty="0"/>
              <a:t>5. Використання реакцій осадження і розчинення в аналітичній хімії.</a:t>
            </a:r>
          </a:p>
          <a:p>
            <a:pPr eaLnBrk="1" hangingPunct="1"/>
            <a:endParaRPr lang="uk-UA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Добуток розчинності</a:t>
            </a:r>
          </a:p>
        </p:txBody>
      </p:sp>
      <p:sp>
        <p:nvSpPr>
          <p:cNvPr id="20484" name="Объект 2"/>
          <p:cNvSpPr>
            <a:spLocks noGrp="1"/>
          </p:cNvSpPr>
          <p:nvPr>
            <p:ph idx="1"/>
          </p:nvPr>
        </p:nvSpPr>
        <p:spPr>
          <a:xfrm>
            <a:off x="677863" y="1689100"/>
            <a:ext cx="8596312" cy="3879850"/>
          </a:xfrm>
        </p:spPr>
        <p:txBody>
          <a:bodyPr/>
          <a:lstStyle/>
          <a:p>
            <a:pPr algn="just" eaLnBrk="1" hangingPunct="1"/>
            <a:r>
              <a:rPr lang="uk-UA" sz="2400" b="1" i="1" dirty="0"/>
              <a:t>Розчинність </a:t>
            </a:r>
            <a:r>
              <a:rPr lang="uk-UA" sz="2400" b="1" dirty="0"/>
              <a:t>- </a:t>
            </a:r>
            <a:r>
              <a:rPr lang="uk-UA" sz="2400" dirty="0"/>
              <a:t>це здатність речовини розчинятися у тому чи іншому розчиннику. Вона тим більша, чим сильніша взаємодія між компонентами розчину.</a:t>
            </a:r>
            <a:endParaRPr lang="uk-UA" sz="2400" dirty="0">
              <a:latin typeface="Arial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ru-RU" sz="2400" b="1" i="1" dirty="0">
              <a:latin typeface="Arial" charset="0"/>
            </a:endParaRPr>
          </a:p>
          <a:p>
            <a:pPr algn="just" eaLnBrk="1" hangingPunct="1"/>
            <a:r>
              <a:rPr lang="ru-RU" sz="2400" b="1" i="1" dirty="0" err="1"/>
              <a:t>Добуток</a:t>
            </a:r>
            <a:r>
              <a:rPr lang="ru-RU" sz="2400" b="1" i="1" dirty="0"/>
              <a:t> </a:t>
            </a:r>
            <a:r>
              <a:rPr lang="ru-RU" sz="2400" b="1" i="1" dirty="0" err="1"/>
              <a:t>розчинності</a:t>
            </a:r>
            <a:r>
              <a:rPr lang="ru-RU" sz="2400" b="1" i="1" dirty="0"/>
              <a:t> (ДР)</a:t>
            </a:r>
            <a:r>
              <a:rPr lang="ru-RU" sz="2400" dirty="0"/>
              <a:t> — </a:t>
            </a:r>
            <a:r>
              <a:rPr lang="ru-RU" sz="2400" dirty="0" err="1"/>
              <a:t>добуток</a:t>
            </a:r>
            <a:r>
              <a:rPr lang="ru-RU" sz="2400" dirty="0"/>
              <a:t> </a:t>
            </a:r>
            <a:r>
              <a:rPr lang="ru-RU" sz="2400" dirty="0" err="1"/>
              <a:t>рівноважних</a:t>
            </a:r>
            <a:r>
              <a:rPr lang="ru-RU" sz="2400" dirty="0"/>
              <a:t> </a:t>
            </a:r>
            <a:r>
              <a:rPr lang="ru-RU" sz="2400" dirty="0" err="1"/>
              <a:t>концентрацій</a:t>
            </a:r>
            <a:r>
              <a:rPr lang="ru-RU" sz="2400" dirty="0"/>
              <a:t> </a:t>
            </a:r>
            <a:r>
              <a:rPr lang="ru-RU" sz="2400" dirty="0" err="1"/>
              <a:t>іонів</a:t>
            </a:r>
            <a:r>
              <a:rPr lang="ru-RU" sz="2400" dirty="0"/>
              <a:t> у </a:t>
            </a:r>
            <a:r>
              <a:rPr lang="ru-RU" sz="2400" dirty="0" err="1"/>
              <a:t>насиченому</a:t>
            </a:r>
            <a:r>
              <a:rPr lang="ru-RU" sz="2400" dirty="0"/>
              <a:t> </a:t>
            </a:r>
            <a:r>
              <a:rPr lang="ru-RU" sz="2400" dirty="0" err="1"/>
              <a:t>розчині</a:t>
            </a:r>
            <a:r>
              <a:rPr lang="ru-RU" sz="2400" dirty="0"/>
              <a:t> </a:t>
            </a:r>
            <a:r>
              <a:rPr lang="ru-RU" sz="2400" dirty="0" err="1"/>
              <a:t>малорозчинного</a:t>
            </a:r>
            <a:r>
              <a:rPr lang="ru-RU" sz="2400" dirty="0"/>
              <a:t> </a:t>
            </a:r>
            <a:r>
              <a:rPr lang="ru-RU" sz="2400" dirty="0" err="1"/>
              <a:t>електроліту</a:t>
            </a:r>
            <a:r>
              <a:rPr lang="ru-RU" sz="2400" dirty="0"/>
              <a:t>. </a:t>
            </a:r>
            <a:r>
              <a:rPr lang="ru-RU" sz="2400" dirty="0" err="1"/>
              <a:t>Показники</a:t>
            </a:r>
            <a:r>
              <a:rPr lang="ru-RU" sz="2400" dirty="0"/>
              <a:t> </a:t>
            </a:r>
            <a:r>
              <a:rPr lang="ru-RU" sz="2400" dirty="0" err="1"/>
              <a:t>ступеня</a:t>
            </a:r>
            <a:r>
              <a:rPr lang="ru-RU" sz="2400" dirty="0"/>
              <a:t> для </a:t>
            </a:r>
            <a:r>
              <a:rPr lang="ru-RU" sz="2400" dirty="0" err="1"/>
              <a:t>концентрацій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входять</a:t>
            </a:r>
            <a:r>
              <a:rPr lang="ru-RU" sz="2400" dirty="0"/>
              <a:t> у ДР, </a:t>
            </a:r>
            <a:r>
              <a:rPr lang="ru-RU" sz="2400" dirty="0" err="1"/>
              <a:t>дорівнюють</a:t>
            </a:r>
            <a:r>
              <a:rPr lang="ru-RU" sz="2400" dirty="0"/>
              <a:t> </a:t>
            </a:r>
            <a:r>
              <a:rPr lang="ru-RU" sz="2400" dirty="0" err="1"/>
              <a:t>стехіометричним</a:t>
            </a:r>
            <a:r>
              <a:rPr lang="ru-RU" sz="2400" dirty="0"/>
              <a:t> </a:t>
            </a:r>
            <a:r>
              <a:rPr lang="ru-RU" sz="2400" dirty="0" err="1"/>
              <a:t>коефіцієнтам</a:t>
            </a:r>
            <a:r>
              <a:rPr lang="ru-RU" sz="2400" dirty="0"/>
              <a:t> у </a:t>
            </a:r>
            <a:r>
              <a:rPr lang="ru-RU" sz="2400" dirty="0" err="1"/>
              <a:t>рівнянні</a:t>
            </a:r>
            <a:r>
              <a:rPr lang="ru-RU" sz="2400" dirty="0"/>
              <a:t> </a:t>
            </a:r>
            <a:r>
              <a:rPr lang="ru-RU" sz="2400" dirty="0" err="1"/>
              <a:t>дисоціації</a:t>
            </a:r>
            <a:r>
              <a:rPr lang="ru-RU" sz="2400" dirty="0"/>
              <a:t> </a:t>
            </a:r>
            <a:r>
              <a:rPr lang="ru-RU" sz="2400" dirty="0" err="1"/>
              <a:t>електроліту</a:t>
            </a:r>
            <a:r>
              <a:rPr lang="ru-RU" sz="2400" dirty="0"/>
              <a:t>. Для кожного </a:t>
            </a:r>
            <a:r>
              <a:rPr lang="ru-RU" sz="2400" dirty="0" err="1"/>
              <a:t>електроліту</a:t>
            </a:r>
            <a:r>
              <a:rPr lang="ru-RU" sz="2400" dirty="0"/>
              <a:t> при </a:t>
            </a:r>
            <a:r>
              <a:rPr lang="ru-RU" sz="2400" dirty="0" err="1"/>
              <a:t>певній</a:t>
            </a:r>
            <a:r>
              <a:rPr lang="ru-RU" sz="2400" dirty="0"/>
              <a:t> </a:t>
            </a:r>
            <a:r>
              <a:rPr lang="ru-RU" sz="2400" dirty="0" err="1"/>
              <a:t>температурі</a:t>
            </a:r>
            <a:r>
              <a:rPr lang="ru-RU" sz="2400" dirty="0"/>
              <a:t> і в </a:t>
            </a:r>
            <a:r>
              <a:rPr lang="ru-RU" sz="2400" dirty="0" err="1"/>
              <a:t>певному</a:t>
            </a:r>
            <a:r>
              <a:rPr lang="ru-RU" sz="2400" dirty="0"/>
              <a:t> </a:t>
            </a:r>
            <a:r>
              <a:rPr lang="ru-RU" sz="2400" dirty="0" err="1"/>
              <a:t>розчиннику</a:t>
            </a:r>
            <a:r>
              <a:rPr lang="ru-RU" sz="2400" dirty="0"/>
              <a:t> ДР є стала величина</a:t>
            </a:r>
            <a:r>
              <a:rPr lang="uk-UA" sz="2400" dirty="0"/>
              <a:t>.</a:t>
            </a:r>
          </a:p>
        </p:txBody>
      </p:sp>
      <p:pic>
        <p:nvPicPr>
          <p:cNvPr id="204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2813" y="3633788"/>
            <a:ext cx="2389187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119063" y="100013"/>
            <a:ext cx="8596312" cy="3881437"/>
          </a:xfrm>
        </p:spPr>
        <p:txBody>
          <a:bodyPr/>
          <a:lstStyle/>
          <a:p>
            <a:pPr algn="just" eaLnBrk="1" hangingPunct="1"/>
            <a:r>
              <a:rPr lang="uk-UA" sz="2000" dirty="0"/>
              <a:t>Сталість ДР виводять із закону діючих мас згідно з рівновагою: </a:t>
            </a:r>
            <a:r>
              <a:rPr lang="uk-UA" sz="2000" b="1" dirty="0"/>
              <a:t>тверда фаза</a:t>
            </a:r>
            <a:r>
              <a:rPr lang="uk-UA" sz="2000" b="1" dirty="0">
                <a:latin typeface="Arial" charset="0"/>
              </a:rPr>
              <a:t> та</a:t>
            </a:r>
            <a:r>
              <a:rPr lang="uk-UA" sz="2000" dirty="0"/>
              <a:t> </a:t>
            </a:r>
            <a:r>
              <a:rPr lang="uk-UA" sz="2000" b="1" dirty="0"/>
              <a:t>її насичений розчин</a:t>
            </a:r>
            <a:r>
              <a:rPr lang="uk-UA" sz="2000" dirty="0"/>
              <a:t>. При цьому припускають, що у розчині електроліт знаходиться тільки у вигляді іонів. Значення ДР малорозчинних у воді </a:t>
            </a:r>
            <a:r>
              <a:rPr lang="uk-UA" sz="2000" dirty="0" err="1"/>
              <a:t>сполук</a:t>
            </a:r>
            <a:r>
              <a:rPr lang="uk-UA" sz="2000" dirty="0"/>
              <a:t> визначають за допомогою електрохімічних методів: шляхом вимірювання електрорушійної сили або за електропровідністю насичених розчинів. У таблицях значення ДР наводять при температурах 18–25 °С.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1240757" y="3018756"/>
            <a:ext cx="7700963" cy="3176588"/>
          </a:xfrm>
          <a:prstGeom prst="cloud">
            <a:avLst/>
          </a:prstGeom>
          <a:solidFill>
            <a:srgbClr val="5FCBEF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u="sng" dirty="0">
                <a:solidFill>
                  <a:srgbClr val="002060"/>
                </a:solidFill>
              </a:rPr>
              <a:t>ДР(</a:t>
            </a:r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K</a:t>
            </a:r>
            <a:r>
              <a:rPr lang="en-US" sz="2800" u="sng" baseline="-25000" dirty="0">
                <a:solidFill>
                  <a:srgbClr val="002060"/>
                </a:solidFill>
              </a:rPr>
              <a:t>m</a:t>
            </a:r>
            <a:r>
              <a:rPr lang="en-US" sz="2800" u="sng" baseline="30000" dirty="0">
                <a:solidFill>
                  <a:srgbClr val="002060"/>
                </a:solidFill>
              </a:rPr>
              <a:t> </a:t>
            </a:r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A</a:t>
            </a:r>
            <a:r>
              <a:rPr lang="en-US" sz="2800" u="sng" baseline="-25000" dirty="0">
                <a:solidFill>
                  <a:srgbClr val="002060"/>
                </a:solidFill>
              </a:rPr>
              <a:t>n</a:t>
            </a:r>
            <a:r>
              <a:rPr lang="uk-UA" sz="2800" u="sng" dirty="0">
                <a:solidFill>
                  <a:srgbClr val="002060"/>
                </a:solidFill>
                <a:latin typeface="Arial" charset="0"/>
              </a:rPr>
              <a:t>)</a:t>
            </a:r>
            <a:r>
              <a:rPr lang="uk-UA" sz="2800" u="sng" dirty="0">
                <a:solidFill>
                  <a:srgbClr val="002060"/>
                </a:solidFill>
              </a:rPr>
              <a:t>= </a:t>
            </a:r>
            <a:r>
              <a:rPr lang="en-US" sz="2800" u="sng" dirty="0">
                <a:solidFill>
                  <a:srgbClr val="002060"/>
                </a:solidFill>
              </a:rPr>
              <a:t>C</a:t>
            </a:r>
            <a:r>
              <a:rPr lang="uk-UA" sz="2800" u="sng" dirty="0">
                <a:solidFill>
                  <a:srgbClr val="002060"/>
                </a:solidFill>
              </a:rPr>
              <a:t>м</a:t>
            </a:r>
            <a:r>
              <a:rPr lang="en-US" sz="2800" u="sng" baseline="30000" dirty="0">
                <a:solidFill>
                  <a:srgbClr val="002060"/>
                </a:solidFill>
              </a:rPr>
              <a:t>m</a:t>
            </a:r>
            <a:r>
              <a:rPr lang="en-US" sz="2800" u="sng" dirty="0">
                <a:solidFill>
                  <a:srgbClr val="002060"/>
                </a:solidFill>
              </a:rPr>
              <a:t>(</a:t>
            </a:r>
            <a:r>
              <a:rPr lang="en-US" sz="2800" u="sng" dirty="0" err="1">
                <a:solidFill>
                  <a:srgbClr val="002060"/>
                </a:solidFill>
              </a:rPr>
              <a:t>K</a:t>
            </a:r>
            <a:r>
              <a:rPr lang="en-US" sz="2800" u="sng" baseline="30000" dirty="0" err="1">
                <a:solidFill>
                  <a:srgbClr val="002060"/>
                </a:solidFill>
              </a:rPr>
              <a:t>n</a:t>
            </a:r>
            <a:r>
              <a:rPr lang="en-US" sz="2800" u="sng" baseline="30000" dirty="0">
                <a:solidFill>
                  <a:srgbClr val="002060"/>
                </a:solidFill>
              </a:rPr>
              <a:t>+</a:t>
            </a:r>
            <a:r>
              <a:rPr lang="en-US" sz="2800" u="sng" dirty="0">
                <a:solidFill>
                  <a:srgbClr val="002060"/>
                </a:solidFill>
              </a:rPr>
              <a:t>)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·</a:t>
            </a:r>
            <a:r>
              <a:rPr lang="en-US" sz="2800" u="sng" dirty="0">
                <a:solidFill>
                  <a:srgbClr val="002060"/>
                </a:solidFill>
              </a:rPr>
              <a:t>C</a:t>
            </a:r>
            <a:r>
              <a:rPr lang="uk-UA" sz="2800" u="sng" dirty="0">
                <a:solidFill>
                  <a:srgbClr val="002060"/>
                </a:solidFill>
              </a:rPr>
              <a:t>м</a:t>
            </a:r>
            <a:r>
              <a:rPr lang="en-US" sz="2800" u="sng" baseline="30000" dirty="0">
                <a:solidFill>
                  <a:srgbClr val="002060"/>
                </a:solidFill>
              </a:rPr>
              <a:t>n</a:t>
            </a:r>
            <a:r>
              <a:rPr lang="en-US" sz="2800" u="sng" dirty="0">
                <a:solidFill>
                  <a:srgbClr val="002060"/>
                </a:solidFill>
              </a:rPr>
              <a:t>(</a:t>
            </a:r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A</a:t>
            </a:r>
            <a:r>
              <a:rPr lang="en-US" sz="2800" u="sng" baseline="30000" dirty="0">
                <a:solidFill>
                  <a:srgbClr val="002060"/>
                </a:solidFill>
              </a:rPr>
              <a:t>m-</a:t>
            </a:r>
            <a:r>
              <a:rPr lang="en-US" sz="2800" u="sng" dirty="0">
                <a:solidFill>
                  <a:srgbClr val="002060"/>
                </a:solidFill>
              </a:rPr>
              <a:t>)</a:t>
            </a:r>
            <a:endParaRPr lang="uk-UA" sz="2800" u="sng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uk-UA" u="sng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uk-UA" u="sng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E0D65E-8723-461F-BF68-ADA1E0654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379" y="704767"/>
            <a:ext cx="8596312" cy="388143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Приклад: ДР (</a:t>
            </a:r>
            <a:r>
              <a:rPr lang="en-US" dirty="0">
                <a:solidFill>
                  <a:srgbClr val="002060"/>
                </a:solidFill>
              </a:rPr>
              <a:t>Cu(OH)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)= C</a:t>
            </a:r>
            <a:r>
              <a:rPr lang="uk-UA" dirty="0">
                <a:solidFill>
                  <a:srgbClr val="002060"/>
                </a:solidFill>
              </a:rPr>
              <a:t>м</a:t>
            </a:r>
            <a:r>
              <a:rPr lang="en-US" dirty="0">
                <a:solidFill>
                  <a:srgbClr val="002060"/>
                </a:solidFill>
              </a:rPr>
              <a:t>(Cu</a:t>
            </a:r>
            <a:r>
              <a:rPr lang="en-US" baseline="30000" dirty="0">
                <a:solidFill>
                  <a:srgbClr val="002060"/>
                </a:solidFill>
              </a:rPr>
              <a:t>2+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uk-UA" dirty="0">
                <a:solidFill>
                  <a:srgbClr val="002060"/>
                </a:solidFill>
              </a:rPr>
              <a:t>м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(OH</a:t>
            </a:r>
            <a:r>
              <a:rPr lang="en-US" baseline="30000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) </a:t>
            </a:r>
            <a:endParaRPr lang="uk-UA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01D46B-851E-48B6-BC09-F3F76F96F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8385" y="2343109"/>
            <a:ext cx="62103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BE220C7-777F-4C1E-8E49-EDE9D50F9E1D}"/>
              </a:ext>
            </a:extLst>
          </p:cNvPr>
          <p:cNvSpPr/>
          <p:nvPr/>
        </p:nvSpPr>
        <p:spPr>
          <a:xfrm>
            <a:off x="3499430" y="1973777"/>
            <a:ext cx="360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rebuchet MS" pitchFamily="34" charset="0"/>
              </a:rPr>
              <a:t>Значення ДР для деяких </a:t>
            </a:r>
            <a:r>
              <a:rPr lang="uk-UA" dirty="0" err="1">
                <a:latin typeface="Trebuchet MS" pitchFamily="34" charset="0"/>
              </a:rPr>
              <a:t>сполук</a:t>
            </a:r>
            <a:endParaRPr lang="uk-UA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0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28663"/>
          </a:xfrm>
        </p:spPr>
        <p:txBody>
          <a:bodyPr/>
          <a:lstStyle/>
          <a:p>
            <a:pPr eaLnBrk="1" hangingPunct="1"/>
            <a:r>
              <a:rPr lang="uk-UA" u="sng"/>
              <a:t>Добуток розчинності залежить від: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561975" y="1620838"/>
            <a:ext cx="8596313" cy="5008562"/>
          </a:xfrm>
          <a:solidFill>
            <a:srgbClr val="33CCFF">
              <a:alpha val="30196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b="1" dirty="0"/>
              <a:t>Природи осаду: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400" dirty="0"/>
              <a:t>ДР (</a:t>
            </a:r>
            <a:r>
              <a:rPr lang="en-US" sz="2400" dirty="0"/>
              <a:t>CaSO</a:t>
            </a:r>
            <a:r>
              <a:rPr lang="en-US" sz="2400" baseline="-25000" dirty="0"/>
              <a:t>4</a:t>
            </a:r>
            <a:r>
              <a:rPr lang="en-US" sz="2400" dirty="0"/>
              <a:t>)= 2,4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en-US" sz="2400" dirty="0"/>
              <a:t>10</a:t>
            </a:r>
            <a:r>
              <a:rPr lang="en-US" sz="2400" baseline="30000" dirty="0"/>
              <a:t>-5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400" dirty="0"/>
              <a:t>ДР</a:t>
            </a:r>
            <a:r>
              <a:rPr lang="en-US" sz="2400" dirty="0"/>
              <a:t> (CaCO</a:t>
            </a:r>
            <a:r>
              <a:rPr lang="en-US" sz="2400" baseline="-25000" dirty="0"/>
              <a:t>3</a:t>
            </a:r>
            <a:r>
              <a:rPr lang="en-US" sz="2400" dirty="0"/>
              <a:t>)= 5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en-US" sz="2400" dirty="0"/>
              <a:t>10</a:t>
            </a:r>
            <a:r>
              <a:rPr lang="en-US" sz="2400" baseline="30000" dirty="0"/>
              <a:t>-10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dirty="0"/>
              <a:t>Для бінарних </a:t>
            </a:r>
            <a:r>
              <a:rPr lang="uk-UA" sz="2400" b="1" dirty="0" err="1"/>
              <a:t>сполук</a:t>
            </a:r>
            <a:r>
              <a:rPr lang="uk-UA" sz="2400" b="1" dirty="0"/>
              <a:t>, чим менше значення ДР, тим менш розчинний осад.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b="1" dirty="0"/>
              <a:t>Температури: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400" dirty="0"/>
              <a:t>ДР (</a:t>
            </a:r>
            <a:r>
              <a:rPr lang="en-US" sz="2400" dirty="0" err="1"/>
              <a:t>PbCl</a:t>
            </a:r>
            <a:r>
              <a:rPr lang="uk-UA" sz="2400" baseline="-25000" dirty="0">
                <a:latin typeface="Arial" charset="0"/>
              </a:rPr>
              <a:t>2</a:t>
            </a:r>
            <a:r>
              <a:rPr lang="en-US" sz="2400" dirty="0"/>
              <a:t>)=2,4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en-US" sz="2400" dirty="0"/>
              <a:t>10</a:t>
            </a:r>
            <a:r>
              <a:rPr lang="en-US" sz="2400" baseline="30000" dirty="0"/>
              <a:t>-4</a:t>
            </a:r>
            <a:r>
              <a:rPr lang="en-US" sz="2400" dirty="0"/>
              <a:t> </a:t>
            </a:r>
            <a:r>
              <a:rPr lang="ru-RU" sz="2400" dirty="0"/>
              <a:t>при </a:t>
            </a:r>
            <a:r>
              <a:rPr lang="en-US" sz="2400" dirty="0"/>
              <a:t>t</a:t>
            </a:r>
            <a:r>
              <a:rPr lang="en-US" sz="2400" baseline="30000" dirty="0"/>
              <a:t>o</a:t>
            </a:r>
            <a:r>
              <a:rPr lang="en-US" sz="2400" dirty="0"/>
              <a:t>=15</a:t>
            </a:r>
            <a:r>
              <a:rPr lang="en-US" sz="2400" baseline="30000" dirty="0"/>
              <a:t>o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400" dirty="0"/>
              <a:t>ДР (</a:t>
            </a:r>
            <a:r>
              <a:rPr lang="en-US" sz="2400" dirty="0" err="1"/>
              <a:t>PbCl</a:t>
            </a:r>
            <a:r>
              <a:rPr lang="uk-UA" sz="2400" baseline="-25000" dirty="0">
                <a:latin typeface="Arial" charset="0"/>
              </a:rPr>
              <a:t>2</a:t>
            </a:r>
            <a:r>
              <a:rPr lang="en-US" sz="2400" dirty="0"/>
              <a:t>)=1,5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en-US" sz="2400" dirty="0"/>
              <a:t>10</a:t>
            </a:r>
            <a:r>
              <a:rPr lang="en-US" sz="2400" baseline="30000" dirty="0"/>
              <a:t>-2 </a:t>
            </a:r>
            <a:r>
              <a:rPr lang="uk-UA" sz="2400" dirty="0"/>
              <a:t>при </a:t>
            </a:r>
            <a:r>
              <a:rPr lang="en-US" sz="2400" dirty="0"/>
              <a:t>t</a:t>
            </a:r>
            <a:r>
              <a:rPr lang="en-US" sz="2400" baseline="30000" dirty="0"/>
              <a:t>o</a:t>
            </a:r>
            <a:r>
              <a:rPr lang="en-US" sz="2400" dirty="0"/>
              <a:t>=</a:t>
            </a:r>
            <a:r>
              <a:rPr lang="uk-UA" sz="2400" dirty="0"/>
              <a:t>80</a:t>
            </a:r>
            <a:r>
              <a:rPr lang="en-US" sz="2400" baseline="30000" dirty="0"/>
              <a:t>o</a:t>
            </a:r>
            <a:endParaRPr lang="uk-UA" sz="2400" baseline="30000" dirty="0"/>
          </a:p>
          <a:p>
            <a:pPr eaLnBrk="1" hangingPunct="1">
              <a:lnSpc>
                <a:spcPct val="90000"/>
              </a:lnSpc>
            </a:pPr>
            <a:r>
              <a:rPr lang="uk-UA" sz="2400" b="1" dirty="0"/>
              <a:t>Природи розчинника: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400" dirty="0"/>
              <a:t>ДР (</a:t>
            </a:r>
            <a:r>
              <a:rPr lang="en-US" sz="2400" dirty="0"/>
              <a:t>CaSO</a:t>
            </a:r>
            <a:r>
              <a:rPr lang="en-US" sz="2400" baseline="-25000" dirty="0"/>
              <a:t>4</a:t>
            </a:r>
            <a:r>
              <a:rPr lang="uk-UA" sz="2400" baseline="-25000" dirty="0"/>
              <a:t>вод</a:t>
            </a:r>
            <a:r>
              <a:rPr lang="uk-UA" sz="2400" dirty="0"/>
              <a:t>)=2,5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uk-UA" sz="2400" dirty="0"/>
              <a:t>10</a:t>
            </a:r>
            <a:r>
              <a:rPr lang="uk-UA" sz="2400" baseline="30000" dirty="0"/>
              <a:t>-5</a:t>
            </a:r>
            <a:endParaRPr lang="en-US" sz="2400" baseline="30000" dirty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400" dirty="0"/>
              <a:t>ДР (</a:t>
            </a:r>
            <a:r>
              <a:rPr lang="en-US" sz="2400" dirty="0"/>
              <a:t>CaSO</a:t>
            </a:r>
            <a:r>
              <a:rPr lang="en-US" sz="2400" baseline="-25000" dirty="0"/>
              <a:t>4</a:t>
            </a:r>
            <a:r>
              <a:rPr lang="uk-UA" sz="2400" baseline="-25000" dirty="0"/>
              <a:t>спирт</a:t>
            </a:r>
            <a:r>
              <a:rPr lang="uk-UA" sz="2400" dirty="0"/>
              <a:t>)=1,0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uk-UA" sz="2400" dirty="0"/>
              <a:t>10</a:t>
            </a:r>
            <a:r>
              <a:rPr lang="uk-UA" sz="2400" baseline="30000" dirty="0"/>
              <a:t>-10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uk-UA" sz="2400" baseline="-25000" dirty="0"/>
          </a:p>
          <a:p>
            <a:pPr eaLnBrk="1" hangingPunct="1">
              <a:lnSpc>
                <a:spcPct val="90000"/>
              </a:lnSpc>
            </a:pPr>
            <a:endParaRPr lang="uk-UA" sz="2400" baseline="30000" dirty="0"/>
          </a:p>
          <a:p>
            <a:pPr eaLnBrk="1" hangingPunct="1">
              <a:lnSpc>
                <a:spcPct val="90000"/>
              </a:lnSpc>
            </a:pPr>
            <a:endParaRPr lang="uk-UA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837" y="166838"/>
            <a:ext cx="8596668" cy="593558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Умови утворення осадів</a:t>
            </a:r>
          </a:p>
        </p:txBody>
      </p:sp>
      <p:sp>
        <p:nvSpPr>
          <p:cNvPr id="23556" name="Объект 2"/>
          <p:cNvSpPr>
            <a:spLocks noGrp="1"/>
          </p:cNvSpPr>
          <p:nvPr>
            <p:ph idx="1"/>
          </p:nvPr>
        </p:nvSpPr>
        <p:spPr>
          <a:xfrm>
            <a:off x="493713" y="1054100"/>
            <a:ext cx="8597900" cy="3879850"/>
          </a:xfrm>
        </p:spPr>
        <p:txBody>
          <a:bodyPr/>
          <a:lstStyle/>
          <a:p>
            <a:pPr algn="just" eaLnBrk="1" hangingPunct="1"/>
            <a:r>
              <a:rPr lang="uk-UA" sz="1800" dirty="0"/>
              <a:t>З ДР визначають умови утворення і розчинення осаду. Якщо добуток рівноважних концентрацій іонів у насиченому розчині дорівнює ДР малорозчинного електроліту, то гетерогенна система перебуває у стані рівноваги</a:t>
            </a:r>
            <a:r>
              <a:rPr lang="uk-UA" sz="1800" dirty="0">
                <a:latin typeface="Arial" charset="0"/>
              </a:rPr>
              <a:t>.</a:t>
            </a:r>
            <a:r>
              <a:rPr lang="uk-UA" sz="1800" dirty="0"/>
              <a:t> Малорозчинний електроліт випадає в осад, коли добуток рівноважних концентрацій іонів більший за значення ДР. Оскільки ДР при певній температурі є сталою величиною, то підвищення концентрації одного з іонів, на які дисоціює сполука, призводить до зменшення концентрації іншого.</a:t>
            </a:r>
          </a:p>
          <a:p>
            <a:pPr algn="just" eaLnBrk="1" hangingPunct="1"/>
            <a:r>
              <a:rPr lang="ru-RU" sz="1800" dirty="0" err="1"/>
              <a:t>Знаючи</a:t>
            </a:r>
            <a:r>
              <a:rPr lang="ru-RU" sz="1800" dirty="0"/>
              <a:t> </a:t>
            </a:r>
            <a:r>
              <a:rPr lang="ru-RU" sz="1800" dirty="0" err="1"/>
              <a:t>обсяг</a:t>
            </a:r>
            <a:r>
              <a:rPr lang="ru-RU" sz="1800" dirty="0"/>
              <a:t> і </a:t>
            </a:r>
            <a:r>
              <a:rPr lang="ru-RU" sz="1800" dirty="0" err="1"/>
              <a:t>концентрацію</a:t>
            </a:r>
            <a:r>
              <a:rPr lang="ru-RU" sz="1800" dirty="0"/>
              <a:t> </a:t>
            </a:r>
            <a:r>
              <a:rPr lang="ru-RU" sz="1800" dirty="0" err="1"/>
              <a:t>розчинів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змішуються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розрахувати</a:t>
            </a:r>
            <a:r>
              <a:rPr lang="ru-RU" sz="1800" dirty="0"/>
              <a:t>, </a:t>
            </a:r>
            <a:r>
              <a:rPr lang="ru-RU" sz="1800" dirty="0" err="1"/>
              <a:t>чи</a:t>
            </a:r>
            <a:r>
              <a:rPr lang="ru-RU" sz="1800" dirty="0"/>
              <a:t> буде </a:t>
            </a:r>
            <a:r>
              <a:rPr lang="ru-RU" sz="1800" dirty="0" err="1"/>
              <a:t>випадати</a:t>
            </a:r>
            <a:r>
              <a:rPr lang="ru-RU" sz="1800" dirty="0"/>
              <a:t> осад.</a:t>
            </a:r>
            <a:endParaRPr lang="uk-UA" sz="1800" dirty="0"/>
          </a:p>
        </p:txBody>
      </p:sp>
      <p:pic>
        <p:nvPicPr>
          <p:cNvPr id="235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775" y="3865563"/>
            <a:ext cx="45339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3447706" y="3997453"/>
            <a:ext cx="4452774" cy="2492942"/>
          </a:xfrm>
          <a:prstGeom prst="clou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9000">
                <a:schemeClr val="accent1">
                  <a:lumMod val="0"/>
                  <a:lumOff val="100000"/>
                </a:schemeClr>
              </a:gs>
              <a:gs pos="78000">
                <a:schemeClr val="accent1">
                  <a:lumMod val="100000"/>
                  <a:alpha val="36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err="1">
                <a:solidFill>
                  <a:schemeClr val="accent2">
                    <a:lumMod val="50000"/>
                  </a:schemeClr>
                </a:solidFill>
              </a:rPr>
              <a:t>іД</a:t>
            </a: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&gt;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ДР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ДК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50875"/>
          </a:xfrm>
        </p:spPr>
        <p:txBody>
          <a:bodyPr/>
          <a:lstStyle/>
          <a:p>
            <a:pPr eaLnBrk="1" hangingPunct="1"/>
            <a:r>
              <a:rPr lang="uk-UA"/>
              <a:t>Приклад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77863" y="1362075"/>
            <a:ext cx="8596312" cy="3879850"/>
          </a:xfrm>
        </p:spPr>
        <p:txBody>
          <a:bodyPr/>
          <a:lstStyle/>
          <a:p>
            <a:pPr eaLnBrk="1" hangingPunct="1"/>
            <a:r>
              <a:rPr lang="uk-UA" sz="2400" u="sng" dirty="0"/>
              <a:t>Чи утвориться осад, якщо змішати рівні об'єми 0,2 М розчинів </a:t>
            </a:r>
            <a:r>
              <a:rPr lang="de-DE" sz="2400" u="sng" dirty="0" err="1"/>
              <a:t>Pb</a:t>
            </a:r>
            <a:r>
              <a:rPr lang="de-DE" sz="2400" u="sng" dirty="0"/>
              <a:t>(NO</a:t>
            </a:r>
            <a:r>
              <a:rPr lang="de-DE" sz="2400" u="sng" baseline="-25000" dirty="0"/>
              <a:t>3</a:t>
            </a:r>
            <a:r>
              <a:rPr lang="de-DE" sz="2400" u="sng" dirty="0"/>
              <a:t>)</a:t>
            </a:r>
            <a:r>
              <a:rPr lang="de-DE" sz="2400" u="sng" baseline="-25000" dirty="0"/>
              <a:t>2</a:t>
            </a:r>
            <a:r>
              <a:rPr lang="de-DE" sz="2400" u="sng" dirty="0"/>
              <a:t> </a:t>
            </a:r>
            <a:r>
              <a:rPr lang="uk-UA" sz="2400" u="sng" dirty="0"/>
              <a:t>і </a:t>
            </a:r>
            <a:r>
              <a:rPr lang="de-DE" sz="2400" u="sng" dirty="0"/>
              <a:t>NaCl</a:t>
            </a:r>
            <a:r>
              <a:rPr lang="uk-UA" sz="2400" u="sng" dirty="0"/>
              <a:t>? </a:t>
            </a:r>
          </a:p>
          <a:p>
            <a:pPr eaLnBrk="1" hangingPunct="1">
              <a:buFont typeface="Wingdings 3" pitchFamily="18" charset="2"/>
              <a:buNone/>
            </a:pPr>
            <a:r>
              <a:rPr lang="uk-UA" sz="2400" u="sng" dirty="0"/>
              <a:t>ДР (</a:t>
            </a:r>
            <a:r>
              <a:rPr lang="de-DE" sz="2400" u="sng" dirty="0"/>
              <a:t>PbCl</a:t>
            </a:r>
            <a:r>
              <a:rPr lang="de-DE" sz="2400" u="sng" baseline="-25000" dirty="0"/>
              <a:t>2</a:t>
            </a:r>
            <a:r>
              <a:rPr lang="uk-UA" sz="2400" u="sng" baseline="-25000" dirty="0"/>
              <a:t> </a:t>
            </a:r>
            <a:r>
              <a:rPr lang="uk-UA" sz="2400" u="sng" dirty="0"/>
              <a:t>)= 2,4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uk-UA" sz="2400" u="sng" dirty="0"/>
              <a:t>10</a:t>
            </a:r>
            <a:r>
              <a:rPr lang="uk-UA" sz="2400" u="sng" baseline="30000" dirty="0"/>
              <a:t>-4</a:t>
            </a:r>
          </a:p>
          <a:p>
            <a:pPr eaLnBrk="1" hangingPunct="1">
              <a:buFont typeface="Wingdings 3" pitchFamily="18" charset="2"/>
              <a:buNone/>
            </a:pPr>
            <a:r>
              <a:rPr lang="uk-UA" sz="2400" i="1" dirty="0"/>
              <a:t>При змішуванні двох рівних об'ємів, концентрація зменшиться в 2 рази</a:t>
            </a:r>
            <a:r>
              <a:rPr lang="uk-UA" sz="2400" i="1" dirty="0">
                <a:latin typeface="Arial" charset="0"/>
              </a:rPr>
              <a:t>   </a:t>
            </a:r>
            <a:r>
              <a:rPr lang="uk-UA" sz="2400" dirty="0"/>
              <a:t>(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uk-UA" sz="2400" dirty="0">
                <a:solidFill>
                  <a:srgbClr val="002060"/>
                </a:solidFill>
              </a:rPr>
              <a:t>м</a:t>
            </a:r>
            <a:r>
              <a:rPr lang="uk-UA" sz="2400" dirty="0"/>
              <a:t> =</a:t>
            </a:r>
            <a:r>
              <a:rPr lang="de-DE" sz="2400" dirty="0"/>
              <a:t>  0,1 M</a:t>
            </a:r>
            <a:r>
              <a:rPr lang="uk-UA" sz="2400" dirty="0"/>
              <a:t>)</a:t>
            </a:r>
          </a:p>
          <a:p>
            <a:pPr eaLnBrk="1" hangingPunct="1">
              <a:buFont typeface="Wingdings 3" pitchFamily="18" charset="2"/>
              <a:buNone/>
            </a:pPr>
            <a:r>
              <a:rPr lang="da-DK" sz="2400" i="1" dirty="0"/>
              <a:t>[Pb</a:t>
            </a:r>
            <a:r>
              <a:rPr lang="da-DK" sz="2400" i="1" baseline="30000" dirty="0"/>
              <a:t>2+</a:t>
            </a:r>
            <a:r>
              <a:rPr lang="da-DK" sz="2400" i="1" dirty="0"/>
              <a:t>]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da-DK" sz="2400" i="1" dirty="0"/>
              <a:t>[Cl</a:t>
            </a:r>
            <a:r>
              <a:rPr lang="da-DK" sz="2400" i="1" baseline="30000" dirty="0"/>
              <a:t>-</a:t>
            </a:r>
            <a:r>
              <a:rPr lang="da-DK" sz="2400" i="1" dirty="0"/>
              <a:t>]</a:t>
            </a:r>
            <a:r>
              <a:rPr lang="da-DK" sz="2400" i="1" baseline="30000" dirty="0"/>
              <a:t>2</a:t>
            </a:r>
            <a:r>
              <a:rPr lang="da-DK" sz="2400" i="1" dirty="0"/>
              <a:t> = 1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da-DK" sz="2400" i="1" dirty="0"/>
              <a:t>10</a:t>
            </a:r>
            <a:r>
              <a:rPr lang="da-DK" sz="2400" i="1" baseline="30000" dirty="0"/>
              <a:t>-1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uk-UA" sz="2400" i="1" dirty="0"/>
              <a:t>(1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uk-UA" sz="2400" i="1" dirty="0"/>
              <a:t>10</a:t>
            </a:r>
            <a:r>
              <a:rPr lang="uk-UA" sz="2400" i="1" baseline="30000" dirty="0"/>
              <a:t>-1</a:t>
            </a:r>
            <a:r>
              <a:rPr lang="uk-UA" sz="2400" i="1" dirty="0"/>
              <a:t>)</a:t>
            </a:r>
            <a:r>
              <a:rPr lang="uk-UA" sz="2400" i="1" baseline="30000" dirty="0"/>
              <a:t>2</a:t>
            </a:r>
            <a:r>
              <a:rPr lang="uk-UA" sz="2400" i="1" dirty="0"/>
              <a:t> = 1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uk-UA" sz="2400" i="1" dirty="0"/>
              <a:t>10</a:t>
            </a:r>
            <a:r>
              <a:rPr lang="uk-UA" sz="2400" i="1" baseline="30000" dirty="0"/>
              <a:t>-3</a:t>
            </a:r>
          </a:p>
          <a:p>
            <a:pPr eaLnBrk="1" hangingPunct="1">
              <a:buFont typeface="Wingdings 3" pitchFamily="18" charset="2"/>
              <a:buNone/>
            </a:pPr>
            <a:r>
              <a:rPr lang="da-DK" sz="2400" i="1" dirty="0"/>
              <a:t>[Pb</a:t>
            </a:r>
            <a:r>
              <a:rPr lang="da-DK" sz="2400" i="1" baseline="30000" dirty="0"/>
              <a:t>2+</a:t>
            </a:r>
            <a:r>
              <a:rPr lang="da-DK" sz="2400" i="1" dirty="0"/>
              <a:t>]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da-DK" sz="2400" i="1" dirty="0"/>
              <a:t>[Cl</a:t>
            </a:r>
            <a:r>
              <a:rPr lang="da-DK" sz="2400" i="1" baseline="30000" dirty="0"/>
              <a:t>-</a:t>
            </a:r>
            <a:r>
              <a:rPr lang="da-DK" sz="2400" i="1" dirty="0"/>
              <a:t>]</a:t>
            </a:r>
            <a:r>
              <a:rPr lang="da-DK" sz="2400" i="1" baseline="30000" dirty="0"/>
              <a:t>2</a:t>
            </a:r>
            <a:r>
              <a:rPr lang="en-US" sz="2400" b="1" i="1" dirty="0"/>
              <a:t>&gt;</a:t>
            </a:r>
            <a:r>
              <a:rPr lang="uk-UA" sz="2400" i="1" dirty="0"/>
              <a:t> ДР (</a:t>
            </a:r>
            <a:r>
              <a:rPr lang="de-DE" sz="2400" i="1" dirty="0"/>
              <a:t>PbCl</a:t>
            </a:r>
            <a:r>
              <a:rPr lang="de-DE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i="1" baseline="-25000" dirty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uk-UA" sz="2400" i="1" u="sng" dirty="0"/>
              <a:t>Висновок</a:t>
            </a:r>
            <a:r>
              <a:rPr lang="uk-UA" sz="2400" i="1" dirty="0"/>
              <a:t>: осад випаде.</a:t>
            </a:r>
            <a:r>
              <a:rPr lang="en-US" sz="2400" baseline="-25000" dirty="0"/>
              <a:t>        </a:t>
            </a:r>
            <a:endParaRPr lang="uk-UA" sz="2400" dirty="0"/>
          </a:p>
          <a:p>
            <a:pPr eaLnBrk="1" hangingPunct="1"/>
            <a:endParaRPr lang="uk-UA" sz="2400" baseline="30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A620F-5DDD-45CB-91F2-9ADF582E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13874"/>
          </a:xfrm>
        </p:spPr>
        <p:txBody>
          <a:bodyPr/>
          <a:lstStyle/>
          <a:p>
            <a:r>
              <a:rPr lang="uk-UA" dirty="0"/>
              <a:t>					</a:t>
            </a:r>
            <a:r>
              <a:rPr lang="uk-UA" dirty="0" err="1"/>
              <a:t>Дробне</a:t>
            </a:r>
            <a:r>
              <a:rPr lang="uk-UA" dirty="0"/>
              <a:t> осадження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6D1851-98B1-45FD-9D05-3BB7E8EB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323474"/>
            <a:ext cx="8596312" cy="4718551"/>
          </a:xfrm>
        </p:spPr>
        <p:txBody>
          <a:bodyPr/>
          <a:lstStyle/>
          <a:p>
            <a:pPr eaLnBrk="1" hangingPunct="1"/>
            <a:r>
              <a:rPr lang="uk-UA" sz="2400" dirty="0"/>
              <a:t>Порядок і повнота осадження суміші іонів, що осаджуються одним і тим же осаджувачем визначається значенням ДР.</a:t>
            </a:r>
          </a:p>
          <a:p>
            <a:pPr eaLnBrk="1" hangingPunct="1"/>
            <a:r>
              <a:rPr lang="uk-UA" u="sng" dirty="0"/>
              <a:t>Приклад</a:t>
            </a:r>
          </a:p>
          <a:p>
            <a:pPr eaLnBrk="1" hangingPunct="1">
              <a:buNone/>
            </a:pPr>
            <a:r>
              <a:rPr lang="uk-UA" sz="2400" dirty="0"/>
              <a:t>Яка з солей буде осаджуватися першою, якщо до суміші 0,1М розчинів </a:t>
            </a:r>
            <a:r>
              <a:rPr lang="de-DE" sz="2400" dirty="0"/>
              <a:t>KCl </a:t>
            </a:r>
            <a:r>
              <a:rPr lang="uk-UA" sz="2400" dirty="0"/>
              <a:t>і </a:t>
            </a:r>
            <a:r>
              <a:rPr lang="de-DE" sz="2400" dirty="0"/>
              <a:t>K</a:t>
            </a:r>
            <a:r>
              <a:rPr lang="de-DE" sz="2400" baseline="-25000" dirty="0"/>
              <a:t>2</a:t>
            </a:r>
            <a:r>
              <a:rPr lang="de-DE" sz="2400" dirty="0"/>
              <a:t>CrO</a:t>
            </a:r>
            <a:r>
              <a:rPr lang="de-DE" sz="2400" baseline="-25000" dirty="0"/>
              <a:t>4</a:t>
            </a:r>
            <a:r>
              <a:rPr lang="de-DE" sz="2400" dirty="0"/>
              <a:t> </a:t>
            </a:r>
            <a:r>
              <a:rPr lang="uk-UA" sz="2400" dirty="0"/>
              <a:t>додавати  краплями </a:t>
            </a:r>
            <a:r>
              <a:rPr lang="de-DE" sz="2400" dirty="0"/>
              <a:t>AgNO</a:t>
            </a:r>
            <a:r>
              <a:rPr lang="de-DE" sz="2400" baseline="-25000" dirty="0"/>
              <a:t>3</a:t>
            </a:r>
            <a:r>
              <a:rPr lang="uk-UA" sz="2400" baseline="-25000" dirty="0"/>
              <a:t> </a:t>
            </a:r>
            <a:r>
              <a:rPr lang="uk-UA" sz="2400" dirty="0"/>
              <a:t>?</a:t>
            </a:r>
          </a:p>
          <a:p>
            <a:pPr eaLnBrk="1" hangingPunct="1">
              <a:buNone/>
            </a:pPr>
            <a:r>
              <a:rPr lang="de-DE" sz="2400" i="1" dirty="0"/>
              <a:t>C</a:t>
            </a:r>
            <a:r>
              <a:rPr lang="uk-UA" sz="2400" i="1" dirty="0"/>
              <a:t>м</a:t>
            </a:r>
            <a:r>
              <a:rPr lang="de-DE" sz="2400" i="1" dirty="0"/>
              <a:t>(KCl) = C</a:t>
            </a:r>
            <a:r>
              <a:rPr lang="uk-UA" sz="2400" i="1" dirty="0"/>
              <a:t>м</a:t>
            </a:r>
            <a:r>
              <a:rPr lang="de-DE" sz="2400" i="1" dirty="0"/>
              <a:t>(K</a:t>
            </a:r>
            <a:r>
              <a:rPr lang="de-DE" sz="2400" i="1" baseline="-25000" dirty="0"/>
              <a:t>2</a:t>
            </a:r>
            <a:r>
              <a:rPr lang="de-DE" sz="2400" i="1" dirty="0"/>
              <a:t>CrO</a:t>
            </a:r>
            <a:r>
              <a:rPr lang="de-DE" sz="2400" i="1" baseline="-25000" dirty="0"/>
              <a:t>4</a:t>
            </a:r>
            <a:r>
              <a:rPr lang="de-DE" sz="2400" i="1" dirty="0"/>
              <a:t>) = 0.1 </a:t>
            </a:r>
            <a:r>
              <a:rPr lang="uk-UA" sz="2400" i="1" dirty="0"/>
              <a:t>моль/л</a:t>
            </a:r>
          </a:p>
          <a:p>
            <a:pPr eaLnBrk="1" hangingPunct="1">
              <a:buNone/>
            </a:pPr>
            <a:r>
              <a:rPr lang="uk-UA" sz="2400" i="1" dirty="0"/>
              <a:t>ДР(</a:t>
            </a:r>
            <a:r>
              <a:rPr lang="de-DE" sz="2400" i="1" dirty="0" err="1"/>
              <a:t>AgCl</a:t>
            </a:r>
            <a:r>
              <a:rPr lang="de-DE" sz="2400" i="1" dirty="0"/>
              <a:t>) = 1,78 · 10</a:t>
            </a:r>
            <a:r>
              <a:rPr lang="de-DE" sz="2400" i="1" baseline="30000" dirty="0"/>
              <a:t>-10</a:t>
            </a:r>
            <a:r>
              <a:rPr lang="uk-UA" sz="2400" i="1" dirty="0"/>
              <a:t> ; ДР (</a:t>
            </a:r>
            <a:r>
              <a:rPr lang="de-DE" sz="2400" i="1" dirty="0"/>
              <a:t>Ag</a:t>
            </a:r>
            <a:r>
              <a:rPr lang="de-DE" sz="2400" i="1" baseline="-25000" dirty="0"/>
              <a:t>2</a:t>
            </a:r>
            <a:r>
              <a:rPr lang="de-DE" sz="2400" i="1" dirty="0"/>
              <a:t>CrO</a:t>
            </a:r>
            <a:r>
              <a:rPr lang="de-DE" sz="2400" i="1" baseline="-25000" dirty="0"/>
              <a:t>4</a:t>
            </a:r>
            <a:r>
              <a:rPr lang="de-DE" sz="2400" i="1" dirty="0"/>
              <a:t>) = 1,1 · 10</a:t>
            </a:r>
            <a:r>
              <a:rPr lang="de-DE" sz="2400" i="1" baseline="30000" dirty="0"/>
              <a:t>-12</a:t>
            </a:r>
            <a:endParaRPr lang="uk-UA" sz="2400" i="1" baseline="30000" dirty="0"/>
          </a:p>
          <a:p>
            <a:pPr marL="0" indent="0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25877080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1121</Words>
  <Application>Microsoft Office PowerPoint</Application>
  <PresentationFormat>Широкий екран</PresentationFormat>
  <Paragraphs>85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Wingdings</vt:lpstr>
      <vt:lpstr>Wingdings 3</vt:lpstr>
      <vt:lpstr>Грань</vt:lpstr>
      <vt:lpstr>Використання закону діючих мас до процесів розчинення та осадження речовин в аналітичній хімії</vt:lpstr>
      <vt:lpstr>План</vt:lpstr>
      <vt:lpstr>Добуток розчинності</vt:lpstr>
      <vt:lpstr>Презентація PowerPoint</vt:lpstr>
      <vt:lpstr>Презентація PowerPoint</vt:lpstr>
      <vt:lpstr>Добуток розчинності залежить від:</vt:lpstr>
      <vt:lpstr>Умови утворення осадів</vt:lpstr>
      <vt:lpstr>Приклад</vt:lpstr>
      <vt:lpstr>     Дробне осадження</vt:lpstr>
      <vt:lpstr>Дробне осадження</vt:lpstr>
      <vt:lpstr>Презентація PowerPoint</vt:lpstr>
      <vt:lpstr>Вплив різних факторів на розчинність осадів</vt:lpstr>
      <vt:lpstr>Презентація PowerPoint</vt:lpstr>
      <vt:lpstr>Використання реакцій осадження і розчинення в аналітичній хімії</vt:lpstr>
      <vt:lpstr>      Висновок</vt:lpstr>
      <vt:lpstr>       Література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закону діючих мас до процесів розчинення та осадження речовин в аналітичній хімії</dc:title>
  <dc:creator>Константин Бирюков</dc:creator>
  <cp:lastModifiedBy>Main</cp:lastModifiedBy>
  <cp:revision>48</cp:revision>
  <dcterms:created xsi:type="dcterms:W3CDTF">2019-05-05T13:33:17Z</dcterms:created>
  <dcterms:modified xsi:type="dcterms:W3CDTF">2021-02-25T12:30:43Z</dcterms:modified>
</cp:coreProperties>
</file>