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82" r:id="rId5"/>
    <p:sldId id="260" r:id="rId6"/>
    <p:sldId id="283" r:id="rId7"/>
    <p:sldId id="261" r:id="rId8"/>
    <p:sldId id="28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Ірина" initials="І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30" autoAdjust="0"/>
    <p:restoredTop sz="94660"/>
  </p:normalViewPr>
  <p:slideViewPr>
    <p:cSldViewPr>
      <p:cViewPr>
        <p:scale>
          <a:sx n="75" d="100"/>
          <a:sy n="75" d="100"/>
        </p:scale>
        <p:origin x="-92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A77F71-7485-463C-8EA0-4734D30A05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culturecentre.org/" TargetMode="External"/><Relationship Id="rId2" Type="http://schemas.openxmlformats.org/officeDocument/2006/relationships/hyperlink" Target="http://kcgs.net.ua/kcgs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gn.org.ua/" TargetMode="External"/><Relationship Id="rId5" Type="http://schemas.openxmlformats.org/officeDocument/2006/relationships/hyperlink" Target="https://www.oa.edu.ua/ua/departments/humanities/human_gender/" TargetMode="External"/><Relationship Id="rId4" Type="http://schemas.openxmlformats.org/officeDocument/2006/relationships/hyperlink" Target="http://www.womenhistory.org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indetail.org.ua/netcat_files/multifile/445/pol_gender.pdf" TargetMode="External"/><Relationship Id="rId2" Type="http://schemas.openxmlformats.org/officeDocument/2006/relationships/hyperlink" Target="http://gender.at.ua/_ld/1/186_osnovy_teorii_g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ji.lviv.ua/n17texts/chuhym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Теоретичні основи дослідження статі й </a:t>
            </a:r>
            <a:r>
              <a:rPr lang="uk-UA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гендеру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8458200" cy="914400"/>
          </a:xfrm>
        </p:spPr>
        <p:txBody>
          <a:bodyPr/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Лекція 3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00034" y="571480"/>
            <a:ext cx="8215370" cy="121444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Модерністські концепції в соціології, які вплинули на формування гендерної теорії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28596" y="1714488"/>
            <a:ext cx="1928826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Структурний функціоналізм Т.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Парсонса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58016" y="1714488"/>
            <a:ext cx="1928826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Гуманістична психологія К.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Роджерса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А.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Маслоу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28860" y="1714488"/>
            <a:ext cx="2000264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Arial" pitchFamily="34" charset="0"/>
                <a:cs typeface="Arial" pitchFamily="34" charset="0"/>
              </a:rPr>
              <a:t>Теорія конструювання соціальної реальності П.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Бергера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і Т.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Лукмана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857752" y="1714488"/>
            <a:ext cx="1928826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Концепція ситуативної драматургії І.Гофмана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00438"/>
            <a:ext cx="1571636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072074"/>
            <a:ext cx="1428760" cy="14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500438"/>
            <a:ext cx="1214446" cy="16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5072074"/>
            <a:ext cx="12459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28596" y="428604"/>
            <a:ext cx="8358246" cy="114300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Структурний функціоналізм Т.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Парсонса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3000364" y="2571744"/>
            <a:ext cx="4643470" cy="328614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Суспільство – цілісна соціальна система, яка має свою структуру, механізми взаємодії елементів, які знаходяться у нестійкій рівновазі. Ця нестійка рівновага у разі рівноваги забезпечує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“соціальний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порядок”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Чоловіки і жінки є елементами системи.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2285984" y="2000240"/>
            <a:ext cx="4643470" cy="378621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Суспільство – це процес безперервного конструювання: значень і символів, що лежать в основі людської діяльності.</a:t>
            </a:r>
          </a:p>
          <a:p>
            <a:pPr algn="ctr"/>
            <a:endParaRPr lang="uk-UA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Ця теорія дала змогу сформулювати теорію соціального конструювання статевих  відмінностей.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8305800" cy="92867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Теорія конструювання соціальної реальності П.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Бергера</a:t>
            </a:r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і Т.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Лукмана</a:t>
            </a:r>
            <a:endParaRPr lang="uk-UA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1571636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071810"/>
            <a:ext cx="1428760" cy="14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3571868" y="2000240"/>
            <a:ext cx="4643470" cy="378621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І. Гофман ототожнив сцену і соціальні відносини, увів поняття гендерної ролі, гендерних стереотипів та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ідентичностей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8305800" cy="92867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Концепція ситуативної драматургії або символічного 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інтеракціонізму</a:t>
            </a:r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І. Гофман</a:t>
            </a:r>
            <a:r>
              <a:rPr lang="uk-UA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endParaRPr lang="uk-UA" sz="16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2285984" y="2000240"/>
            <a:ext cx="4714908" cy="3857652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Сутність людської природи в своїй основі є позитивною. Людина постійно розвивається, її метою є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самоактуалізація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вона відчуває потребу у позитивній оцінці з боку інших людей. </a:t>
            </a:r>
          </a:p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Кожна людина має право плекати свою унікальність, неповторність, чинити опір середовищу.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92867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Гуманістична психологія к. 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роджерса</a:t>
            </a:r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та а. 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маслоу</a:t>
            </a:r>
            <a:endParaRPr lang="uk-UA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1214446" cy="16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071810"/>
            <a:ext cx="12459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177099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uk-UA" sz="2000" b="1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Афінах жінка перебувала під владою</a:t>
            </a:r>
          </a:p>
          <a:p>
            <a:pPr lvl="0" algn="l"/>
            <a:r>
              <a:rPr lang="uk-UA" sz="2000" b="1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батька та чоловіка.</a:t>
            </a: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714644" cy="180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385762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3857628"/>
            <a:ext cx="7858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Спарті жінки та чоловіки займали майже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однаковий статус.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857628"/>
            <a:ext cx="3286148" cy="184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472" y="50004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</a:rPr>
              <a:t>Рефлексія новітньої європейської філософії щодо жінок, як і європейської культури загалом, бере свої витоки в античній культурі.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05800" cy="177099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Стародавньому Римі шлюб</a:t>
            </a:r>
          </a:p>
          <a:p>
            <a:pPr lvl="0" algn="l"/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закріплювався контрактом (договором).</a:t>
            </a: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500034" y="385762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Аристотель вважав, що жінки – це </a:t>
            </a:r>
          </a:p>
          <a:p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айнижчі істоти, імпотентні чоловіки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3286148" cy="20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17082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Християнство двояко ставилося до жінок</a:t>
            </a:r>
            <a:endParaRPr lang="uk-UA" sz="20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785926"/>
            <a:ext cx="5662594" cy="4128448"/>
          </a:xfrm>
        </p:spPr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 створив Бог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людину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образом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Своїм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за образом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Божим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створив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чоловіка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жінку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створив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Буття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книга 1,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вірш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27).</a:t>
            </a: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Єва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створена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ребра Адама	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lvl="0" algn="l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Жінка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уособлення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гріховного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падіння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спокуси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ru-RU" sz="2000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uk-UA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1556875" cy="204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6143636" y="428625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785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Фома Аквінський, Святий Августин,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Філон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Олександрійський розрізняли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маскулінне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свідоме як раціональне, божественне, і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фемінне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протилежне, образ брудного тілесного світу.</a:t>
            </a:r>
          </a:p>
          <a:p>
            <a:pPr algn="just"/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2095820" cy="31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2611659" cy="3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14620"/>
            <a:ext cx="2440828" cy="29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1000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Такі погляди на сутність жінки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обгрунтовували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“полювання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відьом”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10740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14488"/>
            <a:ext cx="2944125" cy="27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568288"/>
            <a:ext cx="3286148" cy="184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14488"/>
            <a:ext cx="2928958" cy="22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143380"/>
            <a:ext cx="2643186" cy="20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43050"/>
            <a:ext cx="8305800" cy="178595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Виникнення гендерної теорії.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Проблема статі у філософії.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Гендерний підхід у соціології.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Гендерні дослідження в Україні.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1276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43174" y="1142984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І. Кант :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“Нестача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абстрактного мислення розвиває в жінках  смак, почуття прекрасного, чуттєвість, практичність, яка відіграє значну роль у сімейному житті та функціонуванні суспільства. Чоловік врівноважує жіночі недоліки, і таким чином створюється гармонійна пара, у якій чоловічі та жіночі початки грають взаємодоповнюючу роль. У прекрасної статі стільки ж розуму, скільки у чоловічої статі, з тією різницею, що це прекрасний розум, натомість,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наш,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чоловічий, - це глибокий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розум”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20719"/>
            <a:ext cx="1500198" cy="205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71736" y="4429132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Шопенгауер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підкреслював чоловіче панування у суспільстві, жінка повинна бути відданою та вірною дружиною, матір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ю, а чоловік – лідером у соціальному та політичному житті суспільства.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важав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впливу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жінок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суспільстві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вкрай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небезпечним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явищем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закликав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обмежувати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правах.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1859934" cy="25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1071546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Ф. Ніцше : “В жінці сховано так багато педантичного, поверхневого, школярського, дрібного…”.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663223"/>
            <a:ext cx="1928825" cy="26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43240" y="378619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З.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Фройд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заявляв, що жінка спроможна лише на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“плетення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ткацтво”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Сучасна філософія статі</a:t>
            </a:r>
            <a:endParaRPr lang="uk-UA" sz="2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596" y="1000108"/>
            <a:ext cx="3071834" cy="2643206"/>
          </a:xfrm>
          <a:prstGeom prst="downArrow">
            <a:avLst>
              <a:gd name="adj1" fmla="val 50000"/>
              <a:gd name="adj2" fmla="val 492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Патріархальний підхід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8596" y="3786190"/>
            <a:ext cx="3143272" cy="2928958"/>
          </a:xfrm>
          <a:prstGeom prst="downArrow">
            <a:avLst>
              <a:gd name="adj1" fmla="val 50000"/>
              <a:gd name="adj2" fmla="val 514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Феміністичний підхід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786314" y="1071546"/>
            <a:ext cx="3071834" cy="250033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Андрогін-аналітичний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підхід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214810" y="3643314"/>
            <a:ext cx="4143404" cy="307183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Чоловічність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дух, духовність; жіночність – душевність.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оловічість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-духовність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жіночість - душевність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перестають сприйматися крізь призму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владно-субординативної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взаємодії. Чоловіче перестає бути «небом» та «світлом», а жіноче — «землею» і «темрявою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Вони стають рівноправними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первнями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людського буття; «земне» й «небесне» є в них обох.</a:t>
            </a:r>
            <a:endParaRPr lang="uk-U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Соціологія досліджує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способи та механізми конструювання гендерної ідентичності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сприйняття та інтерпретації існуючих відмінностей між жінками та чоловіками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розподіл влади між ними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пошук альтернативних сценаріїв взаємовідносин між статтями.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Гендерна соціологія є теоретичною основою вивчення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7224" y="1643050"/>
            <a:ext cx="3286148" cy="164307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Соціального становища жінок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714876" y="1643050"/>
            <a:ext cx="3571900" cy="164307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Жіночих рухів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86050" y="3714752"/>
            <a:ext cx="3357586" cy="164307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Соціальних наслідків порушення гендерного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рівнопра</a:t>
            </a:r>
            <a:r>
              <a:rPr lang="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357166"/>
            <a:ext cx="735811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Напрями досліджень в гендерній соціології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71472" y="1500174"/>
            <a:ext cx="2428892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Еволюція гендерної структури суспільства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071802" y="1928802"/>
            <a:ext cx="2643206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Соціальні наслідки еволюції гендерної структури, загрози безпеці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5786446" y="2428868"/>
            <a:ext cx="2714644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Гендерна асиметрія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571472" y="3071810"/>
            <a:ext cx="2428892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Фемінізація бідності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3071802" y="3571876"/>
            <a:ext cx="2571768" cy="100013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Гендерні особливості політики і управління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5786446" y="4214818"/>
            <a:ext cx="2786082" cy="114300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Духовні трансформації в гендерному вимірі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571472" y="4643446"/>
            <a:ext cx="2428892" cy="135732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Демографічна криза і репродуктивна поведінка гендерних груп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3143240" y="4929198"/>
            <a:ext cx="2500330" cy="135732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Соціальна дискримінація і її гендерні прояви в ринковій економіці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5857884" y="5715016"/>
            <a:ext cx="2714644" cy="92869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Сегрегація і гендерна справедливість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96908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Гендерні дослідження в Україні почали розвиватися з кінця 1980-х рр.</a:t>
            </a:r>
            <a:endParaRPr lang="uk-UA" sz="1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1994 р. – науково-практична конференція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“Жіночий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рух в Україні : історія та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сучасність”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базі Одеської державної академії харчових технологій</a:t>
            </a:r>
          </a:p>
          <a:p>
            <a:endParaRPr lang="uk-UA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1995 р. - науково-практична конференція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“Жінки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України : сучасний статус та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перспективи”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базі Одеської державної академії харчових технологій</a:t>
            </a:r>
          </a:p>
          <a:p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Центри гендерних досліджень</a:t>
            </a:r>
            <a:endParaRPr lang="uk-UA" sz="24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“Харківський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Центр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Ґендерних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досліджень”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(Ірина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Жерьобкіна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Завен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Баблоян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Вікторія Суковата),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http://kcgs.net.ua/kcgs.shtml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Київський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“Центр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Ґендерних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студій”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(Ніла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Зборовська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Віра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Агеєва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Світлана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Шліпченко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“Київський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Інститут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Ґендерних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Досліджень”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(Наталя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Чухим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“Одеський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науковий жіночий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(Людмила Смоляр),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Львівський Науково-Дослідний Центр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“Жінка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Суспільство”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(Ліліана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Гентош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Оксана Кісь, Вікторія Середа).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Центр гендерної культури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https://www.genderculturecentre.org/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Українська асоціація дослідників жіночої історії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http://www.womenhistory.org.ua/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кафедра гендерних досліджень в Національному університеті «Острозька академія»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URL: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https://www.oa.edu.ua/ua/departments/humanities/human_gender/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Українська гендерна мережа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https://ugn.org.ua/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Рекомендована література: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357298"/>
            <a:ext cx="8305800" cy="2786082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uk-UA" sz="2800" b="1" dirty="0" smtClean="0"/>
              <a:t>Основи теорії </a:t>
            </a:r>
            <a:r>
              <a:rPr lang="uk-UA" sz="2800" b="1" dirty="0" err="1" smtClean="0"/>
              <a:t>гендеру</a:t>
            </a:r>
            <a:r>
              <a:rPr lang="uk-UA" sz="2800" b="1" dirty="0" smtClean="0"/>
              <a:t>: Навчальний посібник. Київ : «К.І.С.», 2004. 536 с. </a:t>
            </a:r>
            <a:r>
              <a:rPr lang="uk-UA" sz="2800" dirty="0" smtClean="0">
                <a:solidFill>
                  <a:srgbClr val="FF0000"/>
                </a:solidFill>
                <a:hlinkClick r:id="rId2"/>
              </a:rPr>
              <a:t>http://gender.at.ua/_ld/1/186_osnovy_teorii_g.pdf</a:t>
            </a:r>
            <a:endParaRPr lang="uk-UA" sz="2800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Хоф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Ренате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Возникновение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развитие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" sz="2800" dirty="0" smtClean="0">
                <a:latin typeface="Arial" pitchFamily="34" charset="0"/>
                <a:cs typeface="Arial" pitchFamily="34" charset="0"/>
              </a:rPr>
              <a:t>ных исследований. </a:t>
            </a:r>
            <a:r>
              <a:rPr lang="" sz="2800" i="1" dirty="0" smtClean="0">
                <a:latin typeface="Arial" pitchFamily="34" charset="0"/>
                <a:cs typeface="Arial" pitchFamily="34" charset="0"/>
              </a:rPr>
              <a:t>Пол. Гендер. Культура. Немецкие и русские исследования. </a:t>
            </a:r>
            <a:r>
              <a:rPr lang="" i="1" dirty="0" smtClean="0">
                <a:latin typeface="Arial" pitchFamily="34" charset="0"/>
                <a:cs typeface="Arial" pitchFamily="34" charset="0"/>
              </a:rPr>
              <a:t>Москва : РГГУ, 2009. С. 31-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i="1" dirty="0" smtClean="0">
                <a:latin typeface="Arial" pitchFamily="34" charset="0"/>
                <a:cs typeface="Arial" pitchFamily="34" charset="0"/>
                <a:hlinkClick r:id="rId3"/>
              </a:rPr>
              <a:t>https://genderindetail.org.ua/netcat_files/multifile/445/pol_gender.pdf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/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Чухим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 Н.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та гендерні дослідження в ХХ ст.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Ї : Незалежний культурологічний часопис.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2000. Число 17. С. 22-29.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http://www.ji.lviv.ua/n17texts/chuhym.htm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200514"/>
            <a:ext cx="1643074" cy="23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214818"/>
            <a:ext cx="1579935" cy="22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 smtClean="0"/>
              <a:t>До кінця 1960-х рр. для науковців та громадських діячів минуле та сучасність здавалися чимось спільним для всіх, незалежно від статі.</a:t>
            </a:r>
          </a:p>
          <a:p>
            <a:pPr indent="457200" algn="just"/>
            <a:r>
              <a:rPr lang="uk-UA" sz="2400" b="1" dirty="0" smtClean="0"/>
              <a:t>Але в кінці 1960-х рр. соціологи і соціопсихологи, лінгвісти і політологи ряду країн вочевидь «помітили» стать, зацікавилися нею і тим, як вона впливає на життя індивіда й особистості.</a:t>
            </a:r>
            <a:endParaRPr lang="uk-UA" sz="2400" b="1" dirty="0"/>
          </a:p>
        </p:txBody>
      </p:sp>
      <p:pic>
        <p:nvPicPr>
          <p:cNvPr id="1026" name="Picture 2" descr="https://upload.wikimedia.org/wikipedia/commons/thumb/2/2a/Igualtat_de_sexes.svg/220px-Igualtat_de_sex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2095500" cy="2943225"/>
          </a:xfrm>
          <a:prstGeom prst="rect">
            <a:avLst/>
          </a:prstGeom>
          <a:noFill/>
        </p:spPr>
      </p:pic>
      <p:sp>
        <p:nvSpPr>
          <p:cNvPr id="1028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876"/>
            <a:ext cx="2643190" cy="30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3199754"/>
          </a:xfrm>
        </p:spPr>
        <p:txBody>
          <a:bodyPr/>
          <a:lstStyle/>
          <a:p>
            <a:pPr lvl="0" algn="l"/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435771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Передумови виникнення гендерної теорії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28596" y="1785926"/>
            <a:ext cx="4429156" cy="107157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Студентська революція 1968 року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596" y="3500438"/>
            <a:ext cx="4429156" cy="11430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Сексуальна революція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00034" y="5214950"/>
            <a:ext cx="4357718" cy="11430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Друга хвиля фемінізму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857364"/>
            <a:ext cx="378621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поставила під сумнів всю систему цінностей та орієнтирів старшого покоління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3357562"/>
            <a:ext cx="3786214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дозволила сміливо говорити про проблеми статі, відкрила для обговорення в засобах масової інформації раніше </a:t>
            </a:r>
            <a:r>
              <a:rPr lang="uk-UA" sz="2000" dirty="0" err="1" smtClean="0"/>
              <a:t>табуйовані</a:t>
            </a:r>
            <a:r>
              <a:rPr lang="uk-UA" sz="2000" dirty="0" smtClean="0"/>
              <a:t> теми 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357826"/>
            <a:ext cx="378621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пожвавлення жіночих рухів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57554" y="2571744"/>
            <a:ext cx="2928958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tx1"/>
                </a:solidFill>
              </a:rPr>
              <a:t>“Жіноча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err="1" smtClean="0">
                <a:solidFill>
                  <a:schemeClr val="tx1"/>
                </a:solidFill>
              </a:rPr>
              <a:t>тема”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100" y="135729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генетика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57620" y="85723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психологія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1357298"/>
            <a:ext cx="2428892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антропологія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29454" y="300037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етнологія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86512" y="457200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філософія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7224" y="300037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соціологія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4643446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філологія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29058" y="492919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історія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4"/>
            <a:endCxn id="2" idx="0"/>
          </p:cNvCxnSpPr>
          <p:nvPr/>
        </p:nvCxnSpPr>
        <p:spPr>
          <a:xfrm rot="5400000">
            <a:off x="4429124" y="217883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4"/>
          </p:cNvCxnSpPr>
          <p:nvPr/>
        </p:nvCxnSpPr>
        <p:spPr>
          <a:xfrm rot="5400000">
            <a:off x="6500826" y="1785926"/>
            <a:ext cx="571504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2" idx="6"/>
          </p:cNvCxnSpPr>
          <p:nvPr/>
        </p:nvCxnSpPr>
        <p:spPr>
          <a:xfrm rot="10800000">
            <a:off x="6286512" y="346471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0"/>
            <a:endCxn id="2" idx="5"/>
          </p:cNvCxnSpPr>
          <p:nvPr/>
        </p:nvCxnSpPr>
        <p:spPr>
          <a:xfrm rot="16200000" flipV="1">
            <a:off x="6316321" y="3637403"/>
            <a:ext cx="475860" cy="1393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rot="5400000" flipH="1" flipV="1">
            <a:off x="4661297" y="4661306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0"/>
            <a:endCxn id="2" idx="3"/>
          </p:cNvCxnSpPr>
          <p:nvPr/>
        </p:nvCxnSpPr>
        <p:spPr>
          <a:xfrm rot="5400000" flipH="1" flipV="1">
            <a:off x="2887604" y="3744561"/>
            <a:ext cx="547298" cy="1250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6"/>
            <a:endCxn id="2" idx="2"/>
          </p:cNvCxnSpPr>
          <p:nvPr/>
        </p:nvCxnSpPr>
        <p:spPr>
          <a:xfrm>
            <a:off x="2786050" y="3464719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4"/>
            <a:endCxn id="2" idx="1"/>
          </p:cNvCxnSpPr>
          <p:nvPr/>
        </p:nvCxnSpPr>
        <p:spPr>
          <a:xfrm rot="16200000" flipH="1">
            <a:off x="2601852" y="1648652"/>
            <a:ext cx="547298" cy="1821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3199754"/>
          </a:xfrm>
        </p:spPr>
        <p:txBody>
          <a:bodyPr/>
          <a:lstStyle/>
          <a:p>
            <a:pPr lvl="0" algn="l"/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435771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Теоретичні джерела гендерної теорії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00034" y="1714488"/>
            <a:ext cx="2357454" cy="235745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Ліберальна думка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357554" y="1714488"/>
            <a:ext cx="2500330" cy="235745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Соціалістична традиція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429388" y="1714488"/>
            <a:ext cx="2428892" cy="235745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Психоаналіз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71472" y="0"/>
            <a:ext cx="2714644" cy="2286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Епоха Просвітництва та лібералізм</a:t>
            </a:r>
            <a:endParaRPr lang="uk-UA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71472" y="2285992"/>
            <a:ext cx="2714644" cy="2286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Соціалістична традиція</a:t>
            </a:r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71472" y="4571984"/>
            <a:ext cx="2714644" cy="2286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Психоаналіз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642918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уявлення про емансипацію, рівність, автономію, прогрес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500306"/>
            <a:ext cx="507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підхід до осмислення стосунків між статями як особливого соціального механізму панування і експлуатації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5072074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осмислення соціально-культурні основи формування статевої ідентичності</a:t>
            </a:r>
            <a:endParaRPr lang="uk-UA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2342498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indent="457200" algn="just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Марксизм не зміг пояснити, чому нерівне становище жіночої і чоловічої статі зберігається в сучасному суспільстві.</a:t>
            </a:r>
          </a:p>
          <a:p>
            <a:pPr lvl="0" indent="457200" algn="just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Марксизм розглядав класичний варіант розвитку західного суспільства, рушійною силою якого вважав пролетаріат, який бореться проти своїх гнобителів.</a:t>
            </a:r>
          </a:p>
          <a:p>
            <a:pPr lvl="0" indent="457200" algn="l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Селян, інтелігенцію та жінок теоретики марксизму залишали </a:t>
            </a:r>
            <a:r>
              <a:rPr lang="uk-UA" sz="2000" dirty="0" err="1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“за</a:t>
            </a: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бортом”</a:t>
            </a: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свого розгляду.</a:t>
            </a:r>
          </a:p>
          <a:p>
            <a:pPr lvl="0" algn="l"/>
            <a:endParaRPr lang="uk-UA" sz="200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928662" y="571480"/>
            <a:ext cx="2571768" cy="785818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Криза марксизму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000496" y="571480"/>
            <a:ext cx="4214842" cy="78581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Теоретичний імпульс до дискусій щодо гендерної теорії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2910" y="3714752"/>
            <a:ext cx="3286148" cy="20717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Центр марксистських дебатів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4286248" y="4500570"/>
            <a:ext cx="1357322" cy="428628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86512" y="3929066"/>
            <a:ext cx="2071702" cy="1714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Жіноча праця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0722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Марксизм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60722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Гендерна теорія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0" name="Не равно 9"/>
          <p:cNvSpPr/>
          <p:nvPr/>
        </p:nvSpPr>
        <p:spPr>
          <a:xfrm>
            <a:off x="4071934" y="6000768"/>
            <a:ext cx="1143008" cy="642918"/>
          </a:xfrm>
          <a:prstGeom prst="mathNot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1212</Words>
  <Application>Microsoft Office PowerPoint</Application>
  <PresentationFormat>Экран (4:3)</PresentationFormat>
  <Paragraphs>140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Теоретичні основи дослідження статі й гендеру</vt:lpstr>
      <vt:lpstr>План</vt:lpstr>
      <vt:lpstr>Рекомендована література: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Теорія конструювання соціальної реальності П.Бергера і Т.Лукмана</vt:lpstr>
      <vt:lpstr>Концепція ситуативної драматургії або символічного інтеракціонізму І. Гофмана</vt:lpstr>
      <vt:lpstr>Гуманістична психологія к. роджерса та а. маслоу</vt:lpstr>
      <vt:lpstr>Слайд 15</vt:lpstr>
      <vt:lpstr>Слайд 16</vt:lpstr>
      <vt:lpstr>Християнство двояко ставилося до жінок</vt:lpstr>
      <vt:lpstr>Слайд 18</vt:lpstr>
      <vt:lpstr>Слайд 19</vt:lpstr>
      <vt:lpstr>Слайд 20</vt:lpstr>
      <vt:lpstr>Слайд 21</vt:lpstr>
      <vt:lpstr>Сучасна філософія статі</vt:lpstr>
      <vt:lpstr>Соціологія досліджує</vt:lpstr>
      <vt:lpstr>Гендерна соціологія є теоретичною основою вивчення</vt:lpstr>
      <vt:lpstr>Слайд 25</vt:lpstr>
      <vt:lpstr>Гендерні дослідження в Україні почали розвиватися з кінця 1980-х рр.</vt:lpstr>
      <vt:lpstr>Центри гендерних досліджень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дослідження статі й гендеру</dc:title>
  <dc:creator>Ірина</dc:creator>
  <cp:lastModifiedBy>Ірина</cp:lastModifiedBy>
  <cp:revision>80</cp:revision>
  <dcterms:created xsi:type="dcterms:W3CDTF">2021-02-25T17:31:25Z</dcterms:created>
  <dcterms:modified xsi:type="dcterms:W3CDTF">2022-04-01T19:35:35Z</dcterms:modified>
</cp:coreProperties>
</file>