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notesMasterIdLst>
    <p:notesMasterId r:id="rId48"/>
  </p:notesMasterIdLst>
  <p:sldIdLst>
    <p:sldId id="256" r:id="rId2"/>
    <p:sldId id="257" r:id="rId3"/>
    <p:sldId id="258" r:id="rId4"/>
    <p:sldId id="284" r:id="rId5"/>
    <p:sldId id="282" r:id="rId6"/>
    <p:sldId id="281" r:id="rId7"/>
    <p:sldId id="299" r:id="rId8"/>
    <p:sldId id="283" r:id="rId9"/>
    <p:sldId id="300" r:id="rId10"/>
    <p:sldId id="289" r:id="rId11"/>
    <p:sldId id="290" r:id="rId12"/>
    <p:sldId id="286" r:id="rId13"/>
    <p:sldId id="287" r:id="rId14"/>
    <p:sldId id="288" r:id="rId15"/>
    <p:sldId id="301" r:id="rId16"/>
    <p:sldId id="259" r:id="rId17"/>
    <p:sldId id="260" r:id="rId18"/>
    <p:sldId id="261" r:id="rId19"/>
    <p:sldId id="285" r:id="rId20"/>
    <p:sldId id="302" r:id="rId21"/>
    <p:sldId id="263" r:id="rId22"/>
    <p:sldId id="264" r:id="rId23"/>
    <p:sldId id="303" r:id="rId24"/>
    <p:sldId id="292" r:id="rId25"/>
    <p:sldId id="294" r:id="rId26"/>
    <p:sldId id="269" r:id="rId27"/>
    <p:sldId id="293" r:id="rId28"/>
    <p:sldId id="296" r:id="rId29"/>
    <p:sldId id="304" r:id="rId30"/>
    <p:sldId id="305" r:id="rId31"/>
    <p:sldId id="306" r:id="rId32"/>
    <p:sldId id="307" r:id="rId33"/>
    <p:sldId id="271" r:id="rId34"/>
    <p:sldId id="308" r:id="rId35"/>
    <p:sldId id="309" r:id="rId36"/>
    <p:sldId id="272" r:id="rId37"/>
    <p:sldId id="273" r:id="rId38"/>
    <p:sldId id="274" r:id="rId39"/>
    <p:sldId id="275" r:id="rId40"/>
    <p:sldId id="297" r:id="rId41"/>
    <p:sldId id="298" r:id="rId42"/>
    <p:sldId id="276" r:id="rId43"/>
    <p:sldId id="310" r:id="rId44"/>
    <p:sldId id="277" r:id="rId45"/>
    <p:sldId id="278" r:id="rId46"/>
    <p:sldId id="280" r:id="rId47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04" y="-6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2FA23-B84B-4B7F-89A2-9F44D7F7CC09}" type="datetimeFigureOut">
              <a:rPr lang="uk-UA" smtClean="0"/>
              <a:pPr/>
              <a:t>09.04.2022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70539-A42F-4934-9F85-B44A1079B38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63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245" y="83997"/>
            <a:ext cx="3192198" cy="318486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9693"/>
            <a:ext cx="840052" cy="27214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443" y="83997"/>
            <a:ext cx="2772172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4/9/2022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214" y="83997"/>
            <a:ext cx="3696229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9694"/>
            <a:ext cx="840052" cy="26948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021" y="503978"/>
            <a:ext cx="9576594" cy="923960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-1" y="2341080"/>
            <a:ext cx="10080625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Гендер</a:t>
            </a:r>
            <a:r>
              <a:rPr lang="uk-UA" sz="4400" b="1" strike="noStrike" spc="-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і </a:t>
            </a:r>
            <a:r>
              <a:rPr lang="uk-UA" sz="4400" b="1" strike="noStrike" spc="-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сексуальність</a:t>
            </a:r>
          </a:p>
          <a:p>
            <a:pPr algn="ctr">
              <a:lnSpc>
                <a:spcPct val="100000"/>
              </a:lnSpc>
            </a:pPr>
            <a:endParaRPr lang="uk-UA" sz="4400" spc="-1" dirty="0">
              <a:solidFill>
                <a:srgbClr val="0066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400" b="0" strike="noStrike" spc="-1" dirty="0" smtClean="0">
              <a:solidFill>
                <a:srgbClr val="0066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200" spc="-1" dirty="0" smtClean="0">
                <a:solidFill>
                  <a:srgbClr val="006699"/>
                </a:solidFill>
                <a:latin typeface="Arial"/>
              </a:rPr>
              <a:t>Лекція 4</a:t>
            </a:r>
            <a:endParaRPr lang="uk-UA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74754" name="Picture 2" descr="Статеве дозрівання дівч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052"/>
            <a:ext cx="10080625" cy="755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75778" name="Picture 2" descr="Статеве дозрівання хлопц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41" y="4526"/>
            <a:ext cx="10086666" cy="755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72706" name="Picture 2" descr="Психосоціальна ст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92708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73730" name="Picture 2" descr="Психосоціальна ст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580" y="0"/>
            <a:ext cx="10411866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11420" y="207937"/>
            <a:ext cx="507209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Компоненти гендерної ідентичності</a:t>
            </a:r>
            <a:endParaRPr lang="uk-U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156" y="1851011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пізнавальний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9138" y="1851011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поведінковий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25866" y="1851011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оціночний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18" y="2708267"/>
            <a:ext cx="2500330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усвідомлення приналежності до певної статі й опис себе за допомогою категорій мужності-жіночності</a:t>
            </a:r>
            <a:endParaRPr lang="uk-UA" sz="2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9138" y="2708267"/>
            <a:ext cx="2500330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err="1" smtClean="0"/>
              <a:t>саморепрезентація</a:t>
            </a:r>
            <a:r>
              <a:rPr lang="uk-UA" sz="2200" dirty="0" smtClean="0"/>
              <a:t> себе як представника/</a:t>
            </a:r>
            <a:r>
              <a:rPr lang="uk-UA" sz="2200" dirty="0" err="1" smtClean="0"/>
              <a:t>-ці</a:t>
            </a:r>
            <a:r>
              <a:rPr lang="uk-UA" sz="2200" dirty="0" smtClean="0"/>
              <a:t> </a:t>
            </a:r>
            <a:r>
              <a:rPr lang="uk-UA" sz="2200" dirty="0" err="1" smtClean="0"/>
              <a:t>ґендерної</a:t>
            </a:r>
            <a:r>
              <a:rPr lang="uk-UA" sz="2200" dirty="0" smtClean="0"/>
              <a:t> групи, подолання кризи ідентичності</a:t>
            </a:r>
            <a:endParaRPr lang="uk-UA" sz="2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5866" y="2708267"/>
            <a:ext cx="2500330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оцінка рис особистості та особливостей рольової поведінки шляхом співвіднесення їх з еталонними моделями </a:t>
            </a:r>
            <a:r>
              <a:rPr lang="uk-UA" sz="2200" dirty="0" err="1" smtClean="0"/>
              <a:t>маскулінності-фемінності</a:t>
            </a:r>
            <a:endParaRPr lang="uk-UA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3600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Типи </a:t>
            </a:r>
            <a:r>
              <a:rPr lang="uk-UA" sz="36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статевої  ідентичності</a:t>
            </a:r>
            <a:r>
              <a:rPr lang="uk-UA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uk-UA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1) </a:t>
            </a:r>
            <a:r>
              <a:rPr lang="uk-UA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маскулінний</a:t>
            </a:r>
            <a:r>
              <a:rPr lang="uk-UA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lang="uk-UA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2) </a:t>
            </a:r>
            <a:r>
              <a:rPr lang="uk-UA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фемінінний</a:t>
            </a:r>
            <a:r>
              <a:rPr lang="uk-UA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uk-UA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3) </a:t>
            </a:r>
            <a:r>
              <a:rPr lang="uk-UA" sz="32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а</a:t>
            </a:r>
            <a:r>
              <a:rPr lang="uk-UA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ндрогін</a:t>
            </a:r>
            <a:endParaRPr lang="uk-UA" sz="32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uk-UA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4) недиференційований</a:t>
            </a:r>
          </a:p>
          <a:p>
            <a:pPr>
              <a:lnSpc>
                <a:spcPct val="100000"/>
              </a:lnSpc>
            </a:pPr>
            <a:endParaRPr lang="uk-UA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16240" y="922317"/>
            <a:ext cx="9072360" cy="5056923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/>
          <a:lstStyle/>
          <a:p>
            <a:pPr>
              <a:lnSpc>
                <a:spcPct val="100000"/>
              </a:lnSpc>
            </a:pPr>
            <a:endParaRPr lang="ru-RU" sz="2800" b="1" strike="noStrike" spc="-1" dirty="0" smtClean="0">
              <a:solidFill>
                <a:srgbClr val="00206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 err="1" smtClean="0">
                <a:solidFill>
                  <a:srgbClr val="002060"/>
                </a:solidFill>
                <a:latin typeface="Arial"/>
              </a:rPr>
              <a:t>Маскулінний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Arial"/>
              </a:rPr>
              <a:t> тип</a:t>
            </a:r>
            <a:r>
              <a:rPr lang="ru-RU" sz="2400" b="1" strike="noStrike" spc="-1" dirty="0" smtClean="0">
                <a:solidFill>
                  <a:srgbClr val="002060"/>
                </a:solidFill>
                <a:latin typeface="Arial"/>
              </a:rPr>
              <a:t>		</a:t>
            </a:r>
            <a:r>
              <a:rPr lang="ru-RU" sz="3200" b="1" strike="noStrike" spc="-1" dirty="0" err="1" smtClean="0">
                <a:solidFill>
                  <a:srgbClr val="002060"/>
                </a:solidFill>
                <a:latin typeface="Arial"/>
              </a:rPr>
              <a:t>Фемінний</a:t>
            </a:r>
            <a:r>
              <a:rPr lang="ru-RU" sz="3200" b="1" strike="noStrike" spc="-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latin typeface="Arial"/>
              </a:rPr>
              <a:t>тип</a:t>
            </a:r>
            <a:endParaRPr lang="ru-RU" sz="3200" b="1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27" name="Picture 5"/>
          <p:cNvPicPr/>
          <p:nvPr/>
        </p:nvPicPr>
        <p:blipFill>
          <a:blip r:embed="rId2"/>
          <a:stretch/>
        </p:blipFill>
        <p:spPr>
          <a:xfrm>
            <a:off x="5040312" y="2708267"/>
            <a:ext cx="4367928" cy="3192133"/>
          </a:xfrm>
          <a:prstGeom prst="rect">
            <a:avLst/>
          </a:prstGeom>
          <a:ln>
            <a:noFill/>
          </a:ln>
        </p:spPr>
      </p:pic>
      <p:pic>
        <p:nvPicPr>
          <p:cNvPr id="128" name="Picture 7"/>
          <p:cNvPicPr/>
          <p:nvPr/>
        </p:nvPicPr>
        <p:blipFill>
          <a:blip r:embed="rId3"/>
          <a:stretch/>
        </p:blipFill>
        <p:spPr>
          <a:xfrm>
            <a:off x="595080" y="2708267"/>
            <a:ext cx="3802290" cy="3270973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156" y="6236236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Високі показники за </a:t>
            </a:r>
            <a:r>
              <a:rPr lang="uk-UA" sz="2000" dirty="0" err="1" smtClean="0"/>
              <a:t>маскулінними</a:t>
            </a:r>
            <a:r>
              <a:rPr lang="uk-UA" sz="2000" dirty="0" smtClean="0"/>
              <a:t> ознаками і низьким ступенем </a:t>
            </a:r>
            <a:r>
              <a:rPr lang="uk-UA" sz="2000" dirty="0" err="1" smtClean="0"/>
              <a:t>вираженості</a:t>
            </a:r>
            <a:r>
              <a:rPr lang="uk-UA" sz="2000" dirty="0" smtClean="0"/>
              <a:t> </a:t>
            </a:r>
            <a:r>
              <a:rPr lang="uk-UA" sz="2000" dirty="0" err="1" smtClean="0"/>
              <a:t>фемінінних</a:t>
            </a:r>
            <a:r>
              <a:rPr lang="uk-UA" sz="2000" dirty="0" smtClean="0"/>
              <a:t> якостей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11750" y="6065853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Високі показники за </a:t>
            </a:r>
            <a:r>
              <a:rPr lang="uk-UA" sz="2000" dirty="0" err="1" smtClean="0"/>
              <a:t>фемінінними</a:t>
            </a:r>
            <a:r>
              <a:rPr lang="uk-UA" sz="2000" dirty="0" smtClean="0"/>
              <a:t> властивостями і низьким рівнем проявів </a:t>
            </a:r>
            <a:r>
              <a:rPr lang="uk-UA" sz="2000" dirty="0" err="1" smtClean="0"/>
              <a:t>маскулінності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792000" y="1403640"/>
            <a:ext cx="8856720" cy="52563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chemeClr val="accent2">
                    <a:lumMod val="50000"/>
                  </a:schemeClr>
                </a:solidFill>
                <a:latin typeface="Arial"/>
              </a:rPr>
              <a:t>Андрогінний</a:t>
            </a:r>
            <a:r>
              <a:rPr lang="ru-RU" sz="3200" b="0" strike="noStrike" spc="-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 тип</a:t>
            </a:r>
          </a:p>
        </p:txBody>
      </p:sp>
      <p:pic>
        <p:nvPicPr>
          <p:cNvPr id="131" name="Рисунок 3"/>
          <p:cNvPicPr/>
          <p:nvPr/>
        </p:nvPicPr>
        <p:blipFill>
          <a:blip r:embed="rId2"/>
          <a:stretch/>
        </p:blipFill>
        <p:spPr>
          <a:xfrm>
            <a:off x="3682990" y="2279639"/>
            <a:ext cx="2936160" cy="3977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792000" y="1403640"/>
            <a:ext cx="8856720" cy="52563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" y="0"/>
            <a:ext cx="10081244" cy="75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682594" y="207937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uk-UA" sz="3200" b="1" strike="noStrike" spc="-1" dirty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План</a:t>
            </a:r>
            <a:endParaRPr lang="uk-UA" sz="3200" b="0" strike="noStrike" spc="-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Види гендерної ідентичності.</a:t>
            </a:r>
            <a:endParaRPr lang="uk-UA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Сексуальна орієнтація і проблема пошуку власного </a:t>
            </a:r>
            <a:r>
              <a:rPr lang="uk-UA" sz="3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гендеру</a:t>
            </a: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uk-UA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Література:</a:t>
            </a:r>
            <a:endParaRPr lang="uk-UA" sz="2400" b="0" strike="noStrike" spc="-1" dirty="0">
              <a:latin typeface="Arial"/>
            </a:endParaRPr>
          </a:p>
          <a:p>
            <a:pPr marL="457200" indent="-228240" algn="just">
              <a:lnSpc>
                <a:spcPct val="100000"/>
              </a:lnSpc>
            </a:pPr>
            <a:r>
              <a:rPr lang="uk-UA" sz="24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Марценюк</a:t>
            </a:r>
            <a:r>
              <a:rPr lang="uk-UA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uk-UA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Т.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Гендер</a:t>
            </a:r>
            <a:r>
              <a:rPr lang="uk-UA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для всіх. Виклик стереотипам. Київ: Основи, 2017. С.17-20.</a:t>
            </a:r>
            <a:endParaRPr lang="uk-UA" sz="2400" b="0" strike="noStrike" spc="-1" dirty="0">
              <a:latin typeface="Arial"/>
            </a:endParaRPr>
          </a:p>
          <a:p>
            <a:pPr marL="457200" indent="-228240" algn="just">
              <a:lnSpc>
                <a:spcPct val="100000"/>
              </a:lnSpc>
            </a:pPr>
            <a:r>
              <a:rPr lang="uk-UA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Ткалич</a:t>
            </a:r>
            <a:r>
              <a:rPr lang="uk-UA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М.Г. Гендерна психологія. Київ: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Академвидав</a:t>
            </a:r>
            <a:r>
              <a:rPr lang="uk-UA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2011. 248 с.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58" y="4208465"/>
            <a:ext cx="2071702" cy="29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Книга «Гендерна психологія» – Марианна Ткалич, купити за ціною 313.00 на  YAKABOO: 978-617-572-09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2" y="4208464"/>
            <a:ext cx="1928826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02" y="422251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Недиференційований тип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www.euromag.ru/storage/c/2011/03/28/1301323003.042134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880320" cy="4151813"/>
          </a:xfrm>
          <a:prstGeom prst="rect">
            <a:avLst/>
          </a:prstGeom>
          <a:noFill/>
        </p:spPr>
      </p:pic>
      <p:pic>
        <p:nvPicPr>
          <p:cNvPr id="5" name="Picture 6" descr="http://stat11.privet.ru/lr/08074212e12badf49fea79e807ba10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4" y="1065193"/>
            <a:ext cx="2784309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11486" y="1208069"/>
            <a:ext cx="39290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Передбачає низькі показники по обох групах якостей - як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маскулінних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так і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фемінінних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 Однак, він може проявлятися у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маскулінній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поведінці жінок. Вважається, що цей тип зустрічається вкрай рідко, тому у сучасній літературі відсутні змістовні характеристики цього типу.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Жіночий </a:t>
            </a: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гендер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Біологічна стать співпадає із відповідним їй сценарієм – </a:t>
            </a:r>
            <a:r>
              <a:rPr lang="uk-UA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фемінінністю</a:t>
            </a: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136" name="Picture 3"/>
          <p:cNvPicPr/>
          <p:nvPr/>
        </p:nvPicPr>
        <p:blipFill>
          <a:blip r:embed="rId2"/>
          <a:stretch/>
        </p:blipFill>
        <p:spPr>
          <a:xfrm>
            <a:off x="864000" y="3636000"/>
            <a:ext cx="3240000" cy="251712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2"/>
          <p:cNvPicPr/>
          <p:nvPr/>
        </p:nvPicPr>
        <p:blipFill>
          <a:blip r:embed="rId3"/>
          <a:stretch/>
        </p:blipFill>
        <p:spPr>
          <a:xfrm>
            <a:off x="5468940" y="3708399"/>
            <a:ext cx="3783356" cy="2573089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Чоловічий </a:t>
            </a: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гендер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Біологічна стать співпадає із відповідним їй сценарієм –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маскулінністю</a:t>
            </a: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140" name="Picture 4"/>
          <p:cNvPicPr/>
          <p:nvPr/>
        </p:nvPicPr>
        <p:blipFill>
          <a:blip r:embed="rId2"/>
          <a:stretch/>
        </p:blipFill>
        <p:spPr>
          <a:xfrm>
            <a:off x="5683254" y="3636961"/>
            <a:ext cx="3286148" cy="2453084"/>
          </a:xfrm>
          <a:prstGeom prst="rect">
            <a:avLst/>
          </a:prstGeom>
          <a:ln>
            <a:noFill/>
          </a:ln>
        </p:spPr>
      </p:pic>
      <p:pic>
        <p:nvPicPr>
          <p:cNvPr id="24578" name="Picture 2" descr="20 правил для дружини, щоб чоловік любив і обожнював її все життя – Кава з  моло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36" y="3351209"/>
            <a:ext cx="2288830" cy="3431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68280" y="1208069"/>
            <a:ext cx="9071280" cy="4391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Гомосексуальний </a:t>
            </a: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гендер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75778" name="Picture 2" descr="лесбійки - Twitter Search / Twi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1630689"/>
            <a:ext cx="3857652" cy="24110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68808" y="1851011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Гомосексуальна жінка (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лесбійка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) – жінка, яка воліє мати стосунки із жінками, але усвідомлює себе саме як жінка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2" name="AutoShape 6" descr="Элтон Джон: как выглядит семья артиста, муж и дети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8" y="3565523"/>
            <a:ext cx="2251584" cy="346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5404" y="4565655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Гомосексуальний чоловік (гей) – чоловік, який воліє мати відносини з чоловіками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4000" y="1769040"/>
            <a:ext cx="9071280" cy="301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Трансгендер</a:t>
            </a: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небінарний</a:t>
            </a: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гендер</a:t>
            </a: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 smtClean="0">
                <a:latin typeface="Arial"/>
              </a:rPr>
              <a:t>Спектр гендерних </a:t>
            </a:r>
            <a:r>
              <a:rPr lang="uk-UA" sz="2400" b="0" strike="noStrike" spc="-1" dirty="0" err="1" smtClean="0">
                <a:latin typeface="Arial"/>
              </a:rPr>
              <a:t>ідентичностей</a:t>
            </a:r>
            <a:r>
              <a:rPr lang="uk-UA" sz="2400" b="0" strike="noStrike" spc="-1" dirty="0" smtClean="0">
                <a:latin typeface="Arial"/>
              </a:rPr>
              <a:t>, відмінних від чоловічого та жіночого </a:t>
            </a:r>
            <a:r>
              <a:rPr lang="uk-UA" sz="2400" b="0" strike="noStrike" spc="-1" dirty="0" err="1" smtClean="0">
                <a:latin typeface="Arial"/>
              </a:rPr>
              <a:t>гендерів</a:t>
            </a:r>
            <a:r>
              <a:rPr lang="uk-UA" sz="2400" b="0" strike="noStrike" spc="-1" dirty="0" smtClean="0">
                <a:latin typeface="Arial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spc="-1" dirty="0" smtClean="0">
                <a:latin typeface="Arial"/>
              </a:rPr>
              <a:t>У представників </a:t>
            </a:r>
            <a:r>
              <a:rPr lang="uk-UA" sz="2400" spc="-1" dirty="0" err="1" smtClean="0">
                <a:latin typeface="Arial"/>
              </a:rPr>
              <a:t>небінарного</a:t>
            </a:r>
            <a:r>
              <a:rPr lang="uk-UA" sz="2400" spc="-1" dirty="0" smtClean="0">
                <a:latin typeface="Arial"/>
              </a:rPr>
              <a:t> </a:t>
            </a:r>
            <a:r>
              <a:rPr lang="uk-UA" sz="2400" spc="-1" dirty="0" err="1" smtClean="0">
                <a:latin typeface="Arial"/>
              </a:rPr>
              <a:t>гендеру</a:t>
            </a:r>
            <a:r>
              <a:rPr lang="uk-UA" sz="2400" spc="-1" dirty="0" smtClean="0">
                <a:latin typeface="Arial"/>
              </a:rPr>
              <a:t> ідентичність може виходити за межі традиційної бінарної системи, бути комбінацією чоловічого та жіночого </a:t>
            </a:r>
            <a:r>
              <a:rPr lang="uk-UA" sz="2400" spc="-1" dirty="0" err="1" smtClean="0">
                <a:latin typeface="Arial"/>
              </a:rPr>
              <a:t>гендерів</a:t>
            </a:r>
            <a:r>
              <a:rPr lang="uk-UA" sz="2400" spc="-1" dirty="0" smtClean="0">
                <a:latin typeface="Arial"/>
              </a:rPr>
              <a:t>, змінюватися з часом або бути відсутньою.</a:t>
            </a:r>
            <a:endParaRPr lang="uk-UA" sz="24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78850" name="Picture 2" descr="Файл:Символ трансгендерных идентичностей с включением агенде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66" y="4773593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uk-UA" sz="4400" b="0" strike="noStrike" spc="-1" dirty="0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4000" y="1769040"/>
            <a:ext cx="9071280" cy="224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80898" name="Picture 2" descr="Гендерного - Векторная графика Агендер роялти-ф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26" y="422251"/>
            <a:ext cx="6715172" cy="671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97160" y="1619640"/>
            <a:ext cx="9071280" cy="1160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uk-UA" sz="2400" b="1" spc="-1" dirty="0" err="1">
                <a:solidFill>
                  <a:srgbClr val="000000"/>
                </a:solidFill>
              </a:rPr>
              <a:t>Агендери</a:t>
            </a:r>
            <a:r>
              <a:rPr lang="uk-UA" sz="2400" spc="-1" dirty="0">
                <a:solidFill>
                  <a:srgbClr val="000000"/>
                </a:solidFill>
              </a:rPr>
              <a:t> - люди, які заперечують свою приналежність до будь-якого </a:t>
            </a:r>
            <a:r>
              <a:rPr lang="uk-UA" sz="2400" spc="-1" dirty="0" err="1" smtClean="0">
                <a:solidFill>
                  <a:srgbClr val="000000"/>
                </a:solidFill>
              </a:rPr>
              <a:t>гендеру</a:t>
            </a:r>
            <a:r>
              <a:rPr lang="uk-UA" sz="2400" spc="-1" dirty="0" smtClean="0">
                <a:solidFill>
                  <a:srgbClr val="000000"/>
                </a:solidFill>
              </a:rPr>
              <a:t>. Одягаються та поводять себе не залежно від стереотипів та ознак. </a:t>
            </a:r>
          </a:p>
          <a:p>
            <a:endParaRPr lang="uk-UA" sz="2400" spc="-1" dirty="0">
              <a:solidFill>
                <a:srgbClr val="000000"/>
              </a:solidFill>
            </a:endParaRPr>
          </a:p>
          <a:p>
            <a:endParaRPr lang="uk-UA" sz="2400" spc="-1" dirty="0" smtClean="0">
              <a:solidFill>
                <a:srgbClr val="000000"/>
              </a:solidFill>
            </a:endParaRPr>
          </a:p>
          <a:p>
            <a:endParaRPr lang="uk-UA" sz="2400" spc="-1" dirty="0" smtClean="0">
              <a:solidFill>
                <a:srgbClr val="000000"/>
              </a:solidFill>
            </a:endParaRPr>
          </a:p>
          <a:p>
            <a:endParaRPr lang="uk-UA" sz="2400" spc="-1" dirty="0"/>
          </a:p>
          <a:p>
            <a:pPr>
              <a:lnSpc>
                <a:spcPct val="100000"/>
              </a:lnSpc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13314" name="Picture 2" descr="Агенде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3494085"/>
            <a:ext cx="1714500" cy="1714500"/>
          </a:xfrm>
          <a:prstGeom prst="rect">
            <a:avLst/>
          </a:prstGeom>
          <a:noFill/>
        </p:spPr>
      </p:pic>
      <p:pic>
        <p:nvPicPr>
          <p:cNvPr id="13316" name="Picture 4" descr="Агендер из Челябинска не побоялся открыто рассказать о жизни бесполого челове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66" y="2851143"/>
            <a:ext cx="5643602" cy="3762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97160" y="1619640"/>
            <a:ext cx="9071280" cy="1945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Бігендери</a:t>
            </a:r>
            <a:r>
              <a:rPr lang="uk-UA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люди, гендерна </a:t>
            </a:r>
            <a:r>
              <a:rPr lang="uk-UA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самоідентифікація</a:t>
            </a: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яких регулярно змінюється під впливом зовнішніх </a:t>
            </a:r>
            <a:r>
              <a:rPr lang="uk-UA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факторів.</a:t>
            </a:r>
          </a:p>
          <a:p>
            <a:pPr>
              <a:lnSpc>
                <a:spcPct val="100000"/>
              </a:lnSpc>
            </a:pPr>
            <a:r>
              <a:rPr lang="uk-UA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Їх </a:t>
            </a:r>
            <a:r>
              <a:rPr lang="uk-UA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гендер</a:t>
            </a:r>
            <a:r>
              <a:rPr lang="uk-UA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змінюється від чоловічого до жіночого та у зворотній бік під дією різноманітних факторів: настрою, оточуючого середовища чи компанії. </a:t>
            </a:r>
            <a:endParaRPr lang="uk-UA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5" name="Picture 2" descr="https://ukr.media/static/ba/aimg/2/5/8/25840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18" y="3636961"/>
            <a:ext cx="3786214" cy="3786214"/>
          </a:xfrm>
          <a:prstGeom prst="rect">
            <a:avLst/>
          </a:prstGeom>
          <a:noFill/>
        </p:spPr>
      </p:pic>
      <p:pic>
        <p:nvPicPr>
          <p:cNvPr id="6" name="Picture 2" descr="https://i2.wp.com/bigpicture.ru/wp-content/uploads/2017/05/androgynous-model-rain-dove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351209"/>
            <a:ext cx="4058566" cy="406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97160" y="1619640"/>
            <a:ext cx="9071280" cy="2303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2400" b="1" strike="noStrike" spc="-1" dirty="0" err="1" smtClean="0">
                <a:latin typeface="Arial"/>
              </a:rPr>
              <a:t>Гендерфлюіди</a:t>
            </a:r>
            <a:r>
              <a:rPr lang="uk-UA" sz="2400" b="0" strike="noStrike" spc="-1" dirty="0" smtClean="0">
                <a:latin typeface="Arial"/>
              </a:rPr>
              <a:t> - </a:t>
            </a:r>
            <a:r>
              <a:rPr lang="uk-UA" sz="2400" dirty="0"/>
              <a:t>людина ідентифікує себе як послідовне переживання своєї гендерної ідентичності поза статтями бінарної гендерної </a:t>
            </a:r>
            <a:r>
              <a:rPr lang="uk-UA" sz="2400" dirty="0" smtClean="0"/>
              <a:t>системи. </a:t>
            </a:r>
          </a:p>
          <a:p>
            <a:pPr>
              <a:lnSpc>
                <a:spcPct val="100000"/>
              </a:lnSpc>
            </a:pPr>
            <a:r>
              <a:rPr lang="uk-UA" sz="2400" b="0" strike="noStrike" spc="-1" dirty="0" smtClean="0">
                <a:latin typeface="Arial"/>
              </a:rPr>
              <a:t>Люди, які гнучкі щодо своєї гендерної ідентичності. Вони можуть переходити від однієї ідентичності до іншої протягом усього життя, або виявляти маркери різних </a:t>
            </a:r>
            <a:r>
              <a:rPr lang="uk-UA" sz="2400" b="0" strike="noStrike" spc="-1" dirty="0" err="1" smtClean="0">
                <a:latin typeface="Arial"/>
              </a:rPr>
              <a:t>гендерів</a:t>
            </a:r>
            <a:r>
              <a:rPr lang="uk-UA" sz="2400" b="0" strike="noStrike" spc="-1" dirty="0" smtClean="0">
                <a:latin typeface="Arial"/>
              </a:rPr>
              <a:t> одночасно.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82946" name="Picture 2" descr="Майли Сайрус во время выступления на фестивале Primavera Soundruen, Барселона, 2019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784" y="3851275"/>
            <a:ext cx="2095500" cy="3019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25866" y="4637093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Американська акторка та співачка </a:t>
            </a:r>
            <a:r>
              <a:rPr lang="uk-UA" sz="2000" dirty="0" err="1" smtClean="0"/>
              <a:t>Майлі</a:t>
            </a:r>
            <a:r>
              <a:rPr lang="uk-UA" sz="2000" dirty="0" smtClean="0"/>
              <a:t> </a:t>
            </a:r>
            <a:r>
              <a:rPr lang="uk-UA" sz="2000" dirty="0" err="1" smtClean="0"/>
              <a:t>Сарус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280" y="993755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Інтерсексуали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- це люди, які народилися із певними фізичними або біологічними статевими особливостями (статева анатомія, репродуктивні органи, гормональні закономірності та/або хромосомні закономірності), які не підпадають під загальноприйняті визначення чоловічої або жіночої статі.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генетичне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анатомічне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гормональне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змішання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статей.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 звана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третя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стать».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 descr="Гермафродитизм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569" y="1422382"/>
            <a:ext cx="4048152" cy="6072229"/>
          </a:xfrm>
          <a:prstGeom prst="rect">
            <a:avLst/>
          </a:prstGeom>
          <a:noFill/>
        </p:spPr>
      </p:pic>
      <p:pic>
        <p:nvPicPr>
          <p:cNvPr id="76804" name="Picture 4" descr="Гермафродит — кто э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982" y="5565787"/>
            <a:ext cx="2590800" cy="1771651"/>
          </a:xfrm>
          <a:prstGeom prst="rect">
            <a:avLst/>
          </a:prstGeom>
          <a:noFill/>
        </p:spPr>
      </p:pic>
      <p:pic>
        <p:nvPicPr>
          <p:cNvPr id="6" name="Рисунок 1"/>
          <p:cNvPicPr/>
          <p:nvPr/>
        </p:nvPicPr>
        <p:blipFill>
          <a:blip r:embed="rId4"/>
          <a:stretch/>
        </p:blipFill>
        <p:spPr>
          <a:xfrm>
            <a:off x="611156" y="5553035"/>
            <a:ext cx="1714512" cy="200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468280" y="1636697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779441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326196" y="922317"/>
            <a:ext cx="32861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Гендерна ідентичність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 глибоке усвідомлення людиною внутрішніх та індивідуальних особливостей гендерної належності, яка може як співпадати, так і не співпадати зі статтю людини за народженням. </a:t>
            </a:r>
            <a:endParaRPr lang="uk-UA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594" y="1208069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Транссексуали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люди, які стійко ідентифікують себе зі статтю, протилежною біологічній, і прагнуть привести свою біологічну і паспортну стать у відповідність зі своєю самовідчуттям.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 descr="Thomas Beatie på Stockholm Pride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32" y="3065457"/>
            <a:ext cx="3779788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5470" y="6708795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Томас Біті – перший </a:t>
            </a:r>
            <a:r>
              <a:rPr lang="uk-UA" sz="2000" dirty="0" err="1" smtClean="0"/>
              <a:t>“вагітний</a:t>
            </a:r>
            <a:r>
              <a:rPr lang="uk-UA" sz="2000" dirty="0" smtClean="0"/>
              <a:t> </a:t>
            </a:r>
            <a:r>
              <a:rPr lang="uk-UA" sz="2000" dirty="0" err="1" smtClean="0"/>
              <a:t>чоловік”</a:t>
            </a:r>
            <a:endParaRPr lang="uk-UA" sz="2000" dirty="0"/>
          </a:p>
        </p:txBody>
      </p:sp>
      <p:pic>
        <p:nvPicPr>
          <p:cNvPr id="6" name="Рисунок 3"/>
          <p:cNvPicPr/>
          <p:nvPr/>
        </p:nvPicPr>
        <p:blipFill>
          <a:blip r:embed="rId3"/>
          <a:stretch/>
        </p:blipFill>
        <p:spPr>
          <a:xfrm>
            <a:off x="6040444" y="3065457"/>
            <a:ext cx="2857520" cy="35719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611815" y="6708795"/>
            <a:ext cx="400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 err="1" smtClean="0">
                <a:solidFill>
                  <a:srgbClr val="000000"/>
                </a:solidFill>
                <a:latin typeface="Arial"/>
              </a:rPr>
              <a:t>Футболіст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spc="-1" dirty="0" err="1" smtClean="0">
                <a:solidFill>
                  <a:srgbClr val="000000"/>
                </a:solidFill>
                <a:latin typeface="Arial"/>
              </a:rPr>
              <a:t>Баліан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Arial"/>
              </a:rPr>
              <a:t>Бушбаум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pc="-1" dirty="0" err="1" smtClean="0">
                <a:solidFill>
                  <a:srgbClr val="000000"/>
                </a:solidFill>
                <a:latin typeface="Arial"/>
              </a:rPr>
              <a:t>колишня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  <a:latin typeface="Arial"/>
              </a:rPr>
              <a:t>німецька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 спортсменка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842" y="1208069"/>
            <a:ext cx="907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Трансвестити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люди, що грають роль протилежної статі через носіння одягу.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AutoShape 2" descr="Хто такі трансвестити? Трансвестити і транссексуали - в чому різниця? -  культура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18" y="2208201"/>
            <a:ext cx="4067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 descr="Трансвестити, трансгендери і транссексуали: хто ці люди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2" y="2208201"/>
            <a:ext cx="2234449" cy="2863819"/>
          </a:xfrm>
          <a:prstGeom prst="rect">
            <a:avLst/>
          </a:prstGeom>
          <a:noFill/>
        </p:spPr>
      </p:pic>
      <p:pic>
        <p:nvPicPr>
          <p:cNvPr id="78855" name="Picture 7" descr="Трансвестити оповідання нові. Як я стала жінкою. Яке відношення  транссексуали мають до трансвеститі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94" y="2136763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Види </a:t>
            </a:r>
            <a:r>
              <a:rPr lang="uk-UA" sz="4400" b="0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небінарної</a:t>
            </a:r>
            <a:r>
              <a:rPr lang="uk-UA" sz="44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uk-UA" sz="4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ідентичності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56" y="1208069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Пангендер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загальностатевий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 Ця людина асоціює себе з усіма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гендерами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одночасно.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2" descr="прапор, дійсний і не двійков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6196" y="2136763"/>
            <a:ext cx="2695575" cy="3048001"/>
          </a:xfrm>
          <a:prstGeom prst="rect">
            <a:avLst/>
          </a:prstGeom>
          <a:noFill/>
        </p:spPr>
      </p:pic>
      <p:pic>
        <p:nvPicPr>
          <p:cNvPr id="79876" name="Picture 4" descr="IOTAS в Twitter: &quot;#Cisgender #Transgender #Agender #Pangender  https://t.co/UjTpd2pXhk&quot; / 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66" y="2136763"/>
            <a:ext cx="51435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Сексуальна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орієнтація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539718" y="5565787"/>
            <a:ext cx="9071280" cy="14392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 dirty="0" err="1">
                <a:solidFill>
                  <a:srgbClr val="000000"/>
                </a:solidFill>
                <a:latin typeface="Arial"/>
              </a:rPr>
              <a:t>Сексуальність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сукупність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біологічних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психофізіологічних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душевних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емоційних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реакцій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переживань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вчинків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людини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пов’язаних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проявом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задоволенням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статевого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потягу. </a:t>
            </a:r>
          </a:p>
        </p:txBody>
      </p:sp>
      <p:pic>
        <p:nvPicPr>
          <p:cNvPr id="17410" name="Picture 2" descr="Колонка психотерапевта: Нормативна сексуальність, або про що говорять  сексологи - Дивись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54" y="1176603"/>
            <a:ext cx="5786478" cy="416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11420" y="3208333"/>
            <a:ext cx="457203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Компоненти сексуальності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3966" y="2851143"/>
            <a:ext cx="214314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Біологічна стать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54230" y="708003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Гендерна ідентичність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97568" y="850879"/>
            <a:ext cx="185738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Гендерна роль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69204" y="2779705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Сексуальна орієнтація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54428" y="5208597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Сексуальна ідентичність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3" idx="0"/>
            <a:endCxn id="5" idx="4"/>
          </p:cNvCxnSpPr>
          <p:nvPr/>
        </p:nvCxnSpPr>
        <p:spPr>
          <a:xfrm rot="16200000" flipV="1">
            <a:off x="3682990" y="1993887"/>
            <a:ext cx="1000132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0"/>
          </p:cNvCxnSpPr>
          <p:nvPr/>
        </p:nvCxnSpPr>
        <p:spPr>
          <a:xfrm rot="5400000" flipH="1" flipV="1">
            <a:off x="5361783" y="1886730"/>
            <a:ext cx="857256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</p:cNvCxnSpPr>
          <p:nvPr/>
        </p:nvCxnSpPr>
        <p:spPr>
          <a:xfrm>
            <a:off x="7183452" y="3636961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"/>
            <a:endCxn id="4" idx="6"/>
          </p:cNvCxnSpPr>
          <p:nvPr/>
        </p:nvCxnSpPr>
        <p:spPr>
          <a:xfrm rot="10800000">
            <a:off x="2397106" y="3601243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  <a:endCxn id="9" idx="0"/>
          </p:cNvCxnSpPr>
          <p:nvPr/>
        </p:nvCxnSpPr>
        <p:spPr>
          <a:xfrm rot="16200000" flipH="1">
            <a:off x="4343791" y="4619233"/>
            <a:ext cx="114300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66" y="3708400"/>
            <a:ext cx="9429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i="1" spc="-1" dirty="0" smtClean="0">
                <a:solidFill>
                  <a:srgbClr val="000000"/>
                </a:solidFill>
                <a:latin typeface="Arial"/>
              </a:rPr>
              <a:t>Сексуальна </a:t>
            </a:r>
            <a:r>
              <a:rPr lang="ru-RU" sz="2800" b="1" i="1" spc="-1" dirty="0" err="1" smtClean="0">
                <a:solidFill>
                  <a:srgbClr val="000000"/>
                </a:solidFill>
                <a:latin typeface="Arial"/>
              </a:rPr>
              <a:t>орієнтація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більш-менш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постійний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емоційний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романтичний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еротичний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чуттєвий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) потяг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індивіда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індивідів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певної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статі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2800" b="1" i="1" spc="-1" dirty="0" smtClean="0">
                <a:solidFill>
                  <a:srgbClr val="000000"/>
                </a:solidFill>
                <a:latin typeface="Arial"/>
              </a:rPr>
              <a:t>Сексуальна </a:t>
            </a:r>
            <a:r>
              <a:rPr lang="ru-RU" sz="2800" b="1" i="1" spc="-1" dirty="0" err="1" smtClean="0">
                <a:solidFill>
                  <a:srgbClr val="000000"/>
                </a:solidFill>
                <a:latin typeface="Arial"/>
              </a:rPr>
              <a:t>ідентичність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самоідентифікація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індивіда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з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людьми,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мають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ту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чи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іншу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сексуальну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орієнтацію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самовідчуття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себе як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індивіда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певною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сексуальною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орієнтацією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22" name="Picture 2" descr="Вчені розповіли, як сексуальна орієнтація може нашкодити здоров'ю - ЗНАЙ Ю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30" y="350813"/>
            <a:ext cx="590550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err="1">
                <a:solidFill>
                  <a:srgbClr val="FF0000"/>
                </a:solidFill>
                <a:latin typeface="Arial"/>
              </a:rPr>
              <a:t>Типова</a:t>
            </a:r>
            <a:r>
              <a:rPr lang="ru-RU" sz="4000" b="0" strike="noStrike" spc="-1" dirty="0">
                <a:solidFill>
                  <a:srgbClr val="FF0000"/>
                </a:solidFill>
                <a:latin typeface="Arial"/>
              </a:rPr>
              <a:t> сексуальна </a:t>
            </a:r>
            <a:r>
              <a:rPr lang="ru-RU" sz="4000" b="0" strike="noStrike" spc="-1" dirty="0" err="1">
                <a:solidFill>
                  <a:srgbClr val="FF0000"/>
                </a:solidFill>
                <a:latin typeface="Arial"/>
              </a:rPr>
              <a:t>орієнтація</a:t>
            </a:r>
            <a:endParaRPr lang="ru-RU" sz="4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504000" y="971640"/>
            <a:ext cx="9071280" cy="561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Гетеросексуальність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– орієнтація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 своїй сексуальній активності або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почуттях на людей протилежної статі</a:t>
            </a: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Shape 111"/>
          <p:cNvPicPr/>
          <p:nvPr/>
        </p:nvPicPr>
        <p:blipFill>
          <a:blip r:embed="rId2" cstate="print"/>
          <a:stretch/>
        </p:blipFill>
        <p:spPr>
          <a:xfrm>
            <a:off x="5976360" y="1115640"/>
            <a:ext cx="3528000" cy="5184360"/>
          </a:xfrm>
          <a:prstGeom prst="rect">
            <a:avLst/>
          </a:prstGeom>
          <a:ln w="9360">
            <a:noFill/>
          </a:ln>
        </p:spPr>
      </p:pic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755640" y="2726280"/>
            <a:ext cx="2952000" cy="196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 smtClean="0">
                <a:solidFill>
                  <a:srgbClr val="FF0000"/>
                </a:solidFill>
                <a:latin typeface="Arial"/>
              </a:rPr>
              <a:t>Типова</a:t>
            </a:r>
            <a:r>
              <a:rPr lang="ru-RU" sz="4400" b="0" strike="noStrike" spc="-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сексуальна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орієнта</a:t>
            </a:r>
            <a:r>
              <a:rPr lang="ru-RU" sz="4400" b="0" strike="noStrike" spc="-1" dirty="0" err="1">
                <a:solidFill>
                  <a:srgbClr val="FFFFFF"/>
                </a:solidFill>
                <a:latin typeface="Arial"/>
              </a:rPr>
              <a:t>ція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</a:rPr>
              <a:t>Гомосексуальніст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надання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переваги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представникам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власної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статі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об’єкту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любовних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стосунків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еротичного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взаємин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Shape 117"/>
          <p:cNvPicPr/>
          <p:nvPr/>
        </p:nvPicPr>
        <p:blipFill>
          <a:blip r:embed="rId2"/>
          <a:stretch/>
        </p:blipFill>
        <p:spPr>
          <a:xfrm>
            <a:off x="5328360" y="2267640"/>
            <a:ext cx="3885840" cy="3485880"/>
          </a:xfrm>
          <a:prstGeom prst="rect">
            <a:avLst/>
          </a:prstGeom>
          <a:ln w="9360">
            <a:noFill/>
          </a:ln>
        </p:spPr>
      </p:pic>
      <p:pic>
        <p:nvPicPr>
          <p:cNvPr id="15362" name="Picture 2" descr="О квир, ты — мир! | Артг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2636829"/>
            <a:ext cx="4481795" cy="388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 smtClean="0">
                <a:solidFill>
                  <a:srgbClr val="FF0000"/>
                </a:solidFill>
                <a:latin typeface="Arial"/>
              </a:rPr>
              <a:t>Типова</a:t>
            </a:r>
            <a:r>
              <a:rPr lang="ru-RU" sz="4400" b="0" strike="noStrike" spc="-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сексуальна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орієнтація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Бісексуальність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- потяг індивіда до сексуальних контактів з представниками/-цями обох статей та/або ґендерних ідентичностей</a:t>
            </a:r>
          </a:p>
        </p:txBody>
      </p:sp>
      <p:pic>
        <p:nvPicPr>
          <p:cNvPr id="168" name="Shape 123"/>
          <p:cNvPicPr/>
          <p:nvPr/>
        </p:nvPicPr>
        <p:blipFill>
          <a:blip r:embed="rId2"/>
          <a:srcRect l="14074" t="2925" r="9134" b="11867"/>
          <a:stretch/>
        </p:blipFill>
        <p:spPr>
          <a:xfrm>
            <a:off x="5688360" y="2627640"/>
            <a:ext cx="3758760" cy="3425400"/>
          </a:xfrm>
          <a:prstGeom prst="rect">
            <a:avLst/>
          </a:prstGeom>
          <a:ln w="9360">
            <a:noFill/>
          </a:ln>
        </p:spPr>
      </p:pic>
      <p:pic>
        <p:nvPicPr>
          <p:cNvPr id="14338" name="Picture 2" descr="Міфи про бісексуальність: на чому тримається нерозуміння - 24 Кан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80" y="4637093"/>
            <a:ext cx="4714908" cy="2652136"/>
          </a:xfrm>
          <a:prstGeom prst="rect">
            <a:avLst/>
          </a:prstGeom>
          <a:noFill/>
        </p:spPr>
      </p:pic>
      <p:pic>
        <p:nvPicPr>
          <p:cNvPr id="14340" name="Picture 4" descr="Бісексуальність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2660" y="2493953"/>
            <a:ext cx="3357586" cy="201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Типова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сексуальна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орієнтація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Асексуальність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- повна відсутність або дуже слабкий статевий потяг.</a:t>
            </a:r>
          </a:p>
        </p:txBody>
      </p:sp>
      <p:pic>
        <p:nvPicPr>
          <p:cNvPr id="171" name="Shape 129"/>
          <p:cNvPicPr/>
          <p:nvPr/>
        </p:nvPicPr>
        <p:blipFill>
          <a:blip r:embed="rId2"/>
          <a:stretch/>
        </p:blipFill>
        <p:spPr>
          <a:xfrm>
            <a:off x="4540246" y="1993887"/>
            <a:ext cx="3619080" cy="3619080"/>
          </a:xfrm>
          <a:prstGeom prst="rect">
            <a:avLst/>
          </a:prstGeom>
          <a:ln w="9360">
            <a:noFill/>
          </a:ln>
        </p:spPr>
      </p:pic>
      <p:pic>
        <p:nvPicPr>
          <p:cNvPr id="13314" name="Picture 2" descr="Асексуальність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098" y="4994282"/>
            <a:ext cx="3786214" cy="2528651"/>
          </a:xfrm>
          <a:prstGeom prst="rect">
            <a:avLst/>
          </a:prstGeom>
          <a:noFill/>
        </p:spPr>
      </p:pic>
      <p:pic>
        <p:nvPicPr>
          <p:cNvPr id="13316" name="Picture 4" descr="Асексуальність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18" y="2279639"/>
            <a:ext cx="3897304" cy="2338382"/>
          </a:xfrm>
          <a:prstGeom prst="rect">
            <a:avLst/>
          </a:prstGeom>
          <a:noFill/>
        </p:spPr>
      </p:pic>
      <p:pic>
        <p:nvPicPr>
          <p:cNvPr id="13318" name="Picture 6" descr="Асексуальність — Вікіпед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9803" y="2136763"/>
            <a:ext cx="2702217" cy="2071702"/>
          </a:xfrm>
          <a:prstGeom prst="rect">
            <a:avLst/>
          </a:prstGeom>
          <a:noFill/>
        </p:spPr>
      </p:pic>
      <p:pic>
        <p:nvPicPr>
          <p:cNvPr id="13320" name="Picture 8" descr="Асексуальність: коли немає сексуального бажання - Моє здоров'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1816" y="5065721"/>
            <a:ext cx="3506908" cy="2321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111618" y="993755"/>
            <a:ext cx="54993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uk-UA" sz="2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Статева ідентичність</a:t>
            </a: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це єдність свідомості та поведінки особистості, що відносить себе до окремої статі й орієнтується на вимоги відповідної статевої ролі</a:t>
            </a:r>
            <a:r>
              <a:rPr lang="uk-UA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Це усвідомлення себе індивіда представником тієї чи іншої статі. </a:t>
            </a:r>
          </a:p>
          <a:p>
            <a:pPr algn="just">
              <a:lnSpc>
                <a:spcPct val="10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Це усвідомлення індивіда себе представником тієї чи іншої статі.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b="0" strike="noStrike" spc="-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39938" name="Picture 2" descr="https://upload.wikimedia.org/wikipedia/commons/thumb/e/ef/Sexual_orientation_-_4_symbols.svg/300px-Sexual_orientation_-_4_symbol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46" y="850879"/>
            <a:ext cx="28575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pc="-1" dirty="0">
                <a:solidFill>
                  <a:srgbClr val="FF0000"/>
                </a:solidFill>
                <a:latin typeface="Arial"/>
              </a:rPr>
              <a:t>С</a:t>
            </a:r>
            <a:r>
              <a:rPr lang="ru-RU" sz="4400" b="0" strike="noStrike" spc="-1" dirty="0" smtClean="0">
                <a:solidFill>
                  <a:srgbClr val="FF0000"/>
                </a:solidFill>
                <a:latin typeface="Arial"/>
              </a:rPr>
              <a:t>ексуальна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орієнтація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346" y="1065193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 </a:t>
            </a:r>
            <a:r>
              <a:rPr lang="ru-RU" sz="2400" dirty="0" err="1" smtClean="0"/>
              <a:t>медичної</a:t>
            </a:r>
            <a:r>
              <a:rPr lang="ru-RU" sz="2400" dirty="0" smtClean="0"/>
              <a:t> точки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,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сексуальної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нормативними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становлять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самі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розладу</a:t>
            </a:r>
            <a:r>
              <a:rPr lang="ru-RU" sz="2400" dirty="0" smtClean="0"/>
              <a:t>. У </a:t>
            </a:r>
            <a:r>
              <a:rPr lang="ru-RU" sz="2400" dirty="0" err="1" smtClean="0"/>
              <a:t>міжнародній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класифікації</a:t>
            </a:r>
            <a:r>
              <a:rPr lang="ru-RU" sz="2400" dirty="0" smtClean="0"/>
              <a:t> хвороб </a:t>
            </a:r>
            <a:r>
              <a:rPr lang="ru-RU" sz="2400" dirty="0" err="1" smtClean="0"/>
              <a:t>зазначено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сексуальна </a:t>
            </a:r>
            <a:r>
              <a:rPr lang="ru-RU" sz="2400" dirty="0" err="1" smtClean="0"/>
              <a:t>орієнтація</a:t>
            </a:r>
            <a:r>
              <a:rPr lang="ru-RU" sz="2400" dirty="0" smtClean="0"/>
              <a:t> сама по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не повинна </a:t>
            </a:r>
            <a:r>
              <a:rPr lang="ru-RU" sz="2400" dirty="0" err="1" smtClean="0"/>
              <a:t>розглядатись</a:t>
            </a:r>
            <a:r>
              <a:rPr lang="ru-RU" sz="2400" dirty="0" smtClean="0"/>
              <a:t> як </a:t>
            </a:r>
            <a:r>
              <a:rPr lang="ru-RU" sz="2400" dirty="0" err="1" smtClean="0"/>
              <a:t>відхилення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6908" y="3779837"/>
            <a:ext cx="321471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Традиційна  сексуальна орієнтація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54758" y="3779837"/>
            <a:ext cx="31432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Нетрадиційна сексуальна орієнтація</a:t>
            </a:r>
            <a:endParaRPr lang="uk-UA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325668" y="4708531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7683518" y="4708531"/>
            <a:ext cx="28575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8346" y="5780101"/>
            <a:ext cx="307183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Гетеросексуальність</a:t>
            </a:r>
            <a:endParaRPr lang="uk-UA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54758" y="5780101"/>
            <a:ext cx="314327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Гомосексуальність</a:t>
            </a:r>
            <a:endParaRPr lang="uk-UA" sz="2000" dirty="0" smtClean="0"/>
          </a:p>
          <a:p>
            <a:pPr algn="ctr"/>
            <a:r>
              <a:rPr lang="uk-UA" sz="2000" dirty="0" smtClean="0"/>
              <a:t>Бісексуальність</a:t>
            </a:r>
          </a:p>
          <a:p>
            <a:pPr algn="ctr"/>
            <a:r>
              <a:rPr lang="uk-UA" sz="2000" dirty="0" smtClean="0"/>
              <a:t>Асексуальність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683254" y="279375"/>
            <a:ext cx="3857652" cy="689775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</a:tabLst>
            </a:pPr>
            <a:r>
              <a:rPr lang="uk-UA" dirty="0"/>
              <a:t>ЩО ТАКЕ </a:t>
            </a:r>
            <a:r>
              <a:rPr lang="en-US" dirty="0"/>
              <a:t>«</a:t>
            </a:r>
            <a:r>
              <a:rPr lang="uk-UA" dirty="0"/>
              <a:t>ЛГБТ</a:t>
            </a:r>
            <a:r>
              <a:rPr lang="en-US" dirty="0"/>
              <a:t>»</a:t>
            </a:r>
            <a:r>
              <a:rPr lang="uk-UA" dirty="0"/>
              <a:t>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82528" y="207938"/>
            <a:ext cx="5500726" cy="3643338"/>
          </a:xfrm>
          <a:ln/>
        </p:spPr>
        <p:txBody>
          <a:bodyPr>
            <a:normAutofit fontScale="92500" lnSpcReduction="10000"/>
          </a:bodyPr>
          <a:lstStyle/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EE91A0"/>
              </a:buClr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ЛГБТ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 </a:t>
            </a:r>
            <a:r>
              <a:rPr lang="en-US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LGBT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-  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акронім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виник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англійській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мові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позначення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лесбійок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19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esbian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геїв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9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бісексуалів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ru-RU" sz="19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9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isexual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трансгендерів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9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ransgender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Прийнято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вважати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виник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Стоунволіских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бунтів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червень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1969 р.), коли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геї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вперше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Америки дали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відсіч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поліцейським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проводили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планові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облави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клубах.Термін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90-х </a:t>
            </a:r>
            <a:r>
              <a:rPr lang="ru-RU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XX </a:t>
            </a:r>
            <a:r>
              <a:rPr lang="ru-RU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адаптацією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абревіатури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ЛГБ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яка в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середини-кінця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80-х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стала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заміняти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слово «</a:t>
            </a: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ЛГБТ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щодо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якого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існувала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думка,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слово не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представляє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відносяться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сексуальних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меншин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500" dirty="0">
              <a:latin typeface="Bookman Old Style" pitchFamily="1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3769189"/>
            <a:ext cx="3643338" cy="3534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22" y="4351341"/>
            <a:ext cx="5072098" cy="2643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8600">
              <a:spcBef>
                <a:spcPts val="1000"/>
              </a:spcBef>
              <a:buClr>
                <a:srgbClr val="FFFFFF"/>
              </a:buClr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400" b="1" dirty="0">
              <a:solidFill>
                <a:srgbClr val="FFFFFF"/>
              </a:solidFill>
              <a:latin typeface="Bookman Old Style" pitchFamily="16" charset="0"/>
            </a:endParaRPr>
          </a:p>
          <a:p>
            <a:pPr algn="just">
              <a:buClr>
                <a:srgbClr val="FFFFFF"/>
              </a:buCl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ЛГБТ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підкреслює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різноманітність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сексуальності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гендерної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ідентичності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на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позначення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гомосексуальних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бісексуальних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трансгендерних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людей.</a:t>
            </a:r>
          </a:p>
          <a:p>
            <a:pPr algn="just">
              <a:buClr>
                <a:srgbClr val="FFFFFF"/>
              </a:buClr>
              <a:buFont typeface="Arial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1996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року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зустрічається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акронім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«ЛГБТК» (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LGBTQ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в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якому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буква К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позначає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слово «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квір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Queer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інтерсексуальність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асексуальність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30" y="1175055"/>
            <a:ext cx="3429024" cy="30495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Нетипові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види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сексуальності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396842" y="1350945"/>
            <a:ext cx="7572428" cy="2233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Автосексуальність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автосексуала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має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значення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стать,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орієнтація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зовнішність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людей. Вони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здаються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самі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собі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настільки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привабливими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ніхто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оточуючих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людей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конкурувати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ними.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Іноді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людина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стає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автосексуалом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результаті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численних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невдалих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спроб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налагодити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міжособистісні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стосунки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1" y="4023722"/>
            <a:ext cx="5040313" cy="33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908" y="1208069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pc="-1" dirty="0" err="1" smtClean="0">
                <a:solidFill>
                  <a:srgbClr val="000000"/>
                </a:solidFill>
                <a:latin typeface="Arial"/>
              </a:rPr>
              <a:t>Андрогінсексуальність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. Люди,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відчувають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потяг до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андрогінів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Інтенсивність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потягу в основному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залежить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зовнішніх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даних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потенційного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партнера -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він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повинен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володіти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яскраво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вираженими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чоловічими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і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жіночими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 рисами </a:t>
            </a:r>
            <a:r>
              <a:rPr lang="ru-RU" sz="2800" spc="-1" dirty="0" err="1" smtClean="0">
                <a:solidFill>
                  <a:srgbClr val="000000"/>
                </a:solidFill>
                <a:latin typeface="Arial"/>
              </a:rPr>
              <a:t>одночасно</a:t>
            </a: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2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Нетипові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види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сексуальності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Нетипові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види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сексуальності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Андросексуальність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Андросексуалів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привертає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мужність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при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чому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їм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абсолютно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важливо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хто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володіє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цією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рисою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чоловік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жінка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Гіносексуальність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Гіносексуалов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привертають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люди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яскраво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вираженими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фемінними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рисами.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Інколи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вони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звертають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увагу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чоловіків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особливо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розвинутою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жіночністю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 smtClean="0">
                <a:solidFill>
                  <a:srgbClr val="000000"/>
                </a:solidFill>
                <a:uFillTx/>
                <a:latin typeface="Arial"/>
              </a:rPr>
              <a:t>Грейсексуальність</a:t>
            </a:r>
            <a:r>
              <a:rPr lang="ru-RU" sz="2400" b="1" strike="noStrike" spc="-1" dirty="0" smtClean="0">
                <a:solidFill>
                  <a:srgbClr val="000000"/>
                </a:solidFill>
                <a:uFillTx/>
                <a:latin typeface="Arial"/>
              </a:rPr>
              <a:t>.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люди,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зрідка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відчувають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потяг. У них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слабко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виражений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темперамент.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Проте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асексуалів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їх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відрізняє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теоретична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можливість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того,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вони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можуть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відчувати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 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кого-небудь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Нетипові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види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сексуальності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Демісексуальність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Демісексуал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відчувати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потягу 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людини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сформувавши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перш за все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стійкої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емоційної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прихильності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Літосексуальність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Люди,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відчувають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але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без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бажання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взаємності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Об’єктумсексуальність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Люди,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відчувають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потяг 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неживих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предметів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Пансексуальність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0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Відчуття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тяжіння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до людей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незалежно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їх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гендерної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ідентичності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статі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орієнтації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Нетипові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види</a:t>
            </a:r>
            <a:r>
              <a:rPr lang="ru-RU" sz="44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0" strike="noStrike" spc="-1" dirty="0" err="1">
                <a:solidFill>
                  <a:srgbClr val="FF0000"/>
                </a:solidFill>
                <a:latin typeface="Arial"/>
              </a:rPr>
              <a:t>сексуальності</a:t>
            </a:r>
            <a:endParaRPr lang="ru-RU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31640" y="1331640"/>
            <a:ext cx="9143280" cy="481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ПоМосексуальність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—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постмодерністська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люди,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кидають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виклик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всім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раніше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існуючим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уявленням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статеву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приналежность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Вони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вважають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слова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категорії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можуть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повній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мірі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описати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все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розмаїття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людської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Сапіосексуальність</a:t>
            </a:r>
            <a:r>
              <a:rPr lang="ru-RU" sz="2400" b="1" strike="noStrike" spc="-1" dirty="0">
                <a:solidFill>
                  <a:srgbClr val="000000"/>
                </a:solidFill>
                <a:uFillTx/>
                <a:latin typeface="Arial"/>
              </a:rPr>
              <a:t>.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люди,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 першу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чергу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привертає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інтелект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іншої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людини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При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цьому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гендер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орієнтація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об'єкта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симпатії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ролі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грає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Tx/>
                <a:latin typeface="Arial"/>
              </a:rPr>
              <a:t>Цифросексуальність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Люди,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задовольняють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свої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сексуальні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потреби за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допомогою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віртуальної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реальності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технологій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67586" name="Picture 2" descr="Гендер і особистість… - презентація з біолог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74" y="0"/>
            <a:ext cx="10088299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"/>
          <p:cNvSpPr/>
          <p:nvPr/>
        </p:nvSpPr>
        <p:spPr>
          <a:xfrm>
            <a:off x="611156" y="5565787"/>
            <a:ext cx="9071280" cy="1796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uk-UA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Гендерна </a:t>
            </a:r>
            <a:r>
              <a:rPr lang="uk-UA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ідентифікація</a:t>
            </a:r>
            <a:r>
              <a:rPr lang="uk-UA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це ототожнення індивідом себе з людиною певної статі і засвоєння відповідних форм поведінки; процес і результат набуття індивідом психологічних рис і особливостей поведінки однієї і тієї ж з нею або іншої статі.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539982" y="279375"/>
            <a:ext cx="4714908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 набуття гендерної ідентичності</a:t>
            </a:r>
            <a:endPara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8544" y="3136895"/>
            <a:ext cx="47863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Гендерна ідентифікація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68808" y="3922713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96842" y="4565655"/>
            <a:ext cx="93583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Єдність поведінки і самосвідомості індивіда, який відносить себе до певної статі і орієнтується на вимоги відповідної гендерної ролі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18" y="422251"/>
            <a:ext cx="8929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Arial" pitchFamily="34" charset="0"/>
                <a:cs typeface="Arial" pitchFamily="34" charset="0"/>
              </a:rPr>
              <a:t>Гендерна ідентифікація набуває психологічного змісту для особистості лише при включенні її в діяльність, особливо спільну з іншими дітьми.</a:t>
            </a:r>
          </a:p>
          <a:p>
            <a:pPr algn="just"/>
            <a:r>
              <a:rPr lang="uk-UA" sz="2800" dirty="0" smtClean="0">
                <a:latin typeface="Arial" pitchFamily="34" charset="0"/>
                <a:cs typeface="Arial" pitchFamily="34" charset="0"/>
              </a:rPr>
              <a:t>Через діяльність проходить </a:t>
            </a:r>
            <a:r>
              <a:rPr lang="uk-UA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гендерна соціалізація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– засвоєння стійких форм соціальної поведінки у відповідності до гендерної ролі.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46" y="3279771"/>
            <a:ext cx="5214974" cy="2933056"/>
          </a:xfrm>
          <a:prstGeom prst="rect">
            <a:avLst/>
          </a:prstGeom>
          <a:noFill/>
        </p:spPr>
      </p:pic>
      <p:pic>
        <p:nvPicPr>
          <p:cNvPr id="71684" name="Picture 4" descr="Полоролевая социализация в дошкольном возрасте | Мир дошколя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3351209"/>
            <a:ext cx="3966493" cy="297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12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Види гендерної ідентичності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70658" name="Picture 2" descr="Психосоціальна ст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94" y="422251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7 років дитина усвідомлює незмінність своєї біологічної статі і починає формувати свої гендерні установки.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 descr="http://llt.multycourse.com.ua/public_html/files_uploaded/samootsenka-kak-povyisit-samootsen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594" y="1993887"/>
            <a:ext cx="4762500" cy="2857500"/>
          </a:xfrm>
          <a:prstGeom prst="rect">
            <a:avLst/>
          </a:prstGeom>
          <a:noFill/>
        </p:spPr>
      </p:pic>
      <p:pic>
        <p:nvPicPr>
          <p:cNvPr id="72708" name="Picture 4" descr="Психологічні особливості статевого виховання дітей дошкільного віку | PSY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2" y="1922449"/>
            <a:ext cx="297027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1305</Words>
  <Application>LibreOffice/6.0.7.3$Linux_X86_64 LibreOffice_project/00m0$Build-3</Application>
  <PresentationFormat>Произвольный</PresentationFormat>
  <Paragraphs>151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ЩО ТАКЕ «ЛГБТ»?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subject/>
  <dc:creator/>
  <dc:description/>
  <cp:lastModifiedBy>Ірина</cp:lastModifiedBy>
  <cp:revision>124</cp:revision>
  <dcterms:created xsi:type="dcterms:W3CDTF">2020-02-20T22:20:59Z</dcterms:created>
  <dcterms:modified xsi:type="dcterms:W3CDTF">2022-04-08T21:03:49Z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