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7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9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35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73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67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0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66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1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0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9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6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9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3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7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2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E01A-B6FB-4D80-9642-41121C4F3A2E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66B90-E3DA-40F3-9640-AC404A8D0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Виконали: </a:t>
            </a:r>
            <a:r>
              <a:rPr lang="uk-UA" dirty="0" err="1" smtClean="0">
                <a:solidFill>
                  <a:schemeClr val="tx1"/>
                </a:solidFill>
              </a:rPr>
              <a:t>Волканова</a:t>
            </a:r>
            <a:r>
              <a:rPr lang="uk-UA" dirty="0" smtClean="0">
                <a:solidFill>
                  <a:schemeClr val="tx1"/>
                </a:solidFill>
              </a:rPr>
              <a:t> Діана</a:t>
            </a:r>
          </a:p>
          <a:p>
            <a:pPr algn="r"/>
            <a:r>
              <a:rPr lang="uk-UA" dirty="0" err="1" smtClean="0">
                <a:solidFill>
                  <a:schemeClr val="tx1"/>
                </a:solidFill>
              </a:rPr>
              <a:t>Красильникова</a:t>
            </a:r>
            <a:r>
              <a:rPr lang="uk-UA" dirty="0" smtClean="0">
                <a:solidFill>
                  <a:schemeClr val="tx1"/>
                </a:solidFill>
              </a:rPr>
              <a:t> Тетяна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8010" y="701655"/>
            <a:ext cx="98966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Моторний</a:t>
            </a: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контроль в </a:t>
            </a:r>
            <a:r>
              <a:rPr lang="ru-RU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педіатрии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14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63271"/>
              </p:ext>
            </p:extLst>
          </p:nvPr>
        </p:nvGraphicFramePr>
        <p:xfrm>
          <a:off x="2816352" y="658369"/>
          <a:ext cx="8842248" cy="5605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8914"/>
                <a:gridCol w="6123334"/>
              </a:tblGrid>
              <a:tr h="1603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r>
                        <a:rPr lang="ru-RU" sz="1400" dirty="0" err="1" smtClean="0">
                          <a:effectLst/>
                        </a:rPr>
                        <a:t>рік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9 </a:t>
                      </a:r>
                      <a:r>
                        <a:rPr lang="ru-RU" sz="1400" dirty="0" err="1" smtClean="0">
                          <a:effectLst/>
                        </a:rPr>
                        <a:t>міс</a:t>
                      </a:r>
                      <a:r>
                        <a:rPr lang="ru-RU" sz="1400" dirty="0">
                          <a:effectLst/>
                        </a:rPr>
                        <a:t>.- 2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Стійка</a:t>
                      </a:r>
                      <a:r>
                        <a:rPr lang="ru-RU" sz="1400" dirty="0" smtClean="0">
                          <a:effectLst/>
                        </a:rPr>
                        <a:t> ходьба при </a:t>
                      </a:r>
                      <a:r>
                        <a:rPr lang="ru-RU" sz="1400" dirty="0" err="1" smtClean="0">
                          <a:effectLst/>
                        </a:rPr>
                        <a:t>зміні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напрямку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стійка</a:t>
                      </a:r>
                      <a:r>
                        <a:rPr lang="ru-RU" sz="1400" dirty="0" smtClean="0">
                          <a:effectLst/>
                        </a:rPr>
                        <a:t> ходьба по </a:t>
                      </a:r>
                      <a:r>
                        <a:rPr lang="ru-RU" sz="1400" dirty="0" err="1" smtClean="0">
                          <a:effectLst/>
                        </a:rPr>
                        <a:t>нерівній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поверхні</a:t>
                      </a:r>
                      <a:r>
                        <a:rPr lang="ru-RU" sz="1400" dirty="0" smtClean="0">
                          <a:effectLst/>
                        </a:rPr>
                        <a:t>, ходьба </a:t>
                      </a:r>
                      <a:r>
                        <a:rPr lang="ru-RU" sz="1400" dirty="0" err="1" smtClean="0">
                          <a:effectLst/>
                        </a:rPr>
                        <a:t>імітаційна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без «</a:t>
                      </a:r>
                      <a:r>
                        <a:rPr lang="ru-RU" sz="1400" dirty="0" err="1" smtClean="0">
                          <a:effectLst/>
                        </a:rPr>
                        <a:t>польоту</a:t>
                      </a:r>
                      <a:r>
                        <a:rPr lang="ru-RU" sz="1400" dirty="0" smtClean="0">
                          <a:effectLst/>
                        </a:rPr>
                        <a:t>», </a:t>
                      </a:r>
                      <a:r>
                        <a:rPr lang="ru-RU" sz="1400" dirty="0" err="1" smtClean="0">
                          <a:effectLst/>
                        </a:rPr>
                        <a:t>імітаційні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стрибки</a:t>
                      </a:r>
                      <a:r>
                        <a:rPr lang="ru-RU" sz="1400" dirty="0" smtClean="0">
                          <a:effectLst/>
                        </a:rPr>
                        <a:t>, перелазить через </a:t>
                      </a:r>
                      <a:r>
                        <a:rPr lang="ru-RU" sz="1400" dirty="0" err="1" smtClean="0">
                          <a:effectLst/>
                        </a:rPr>
                        <a:t>гімнастичну</a:t>
                      </a:r>
                      <a:r>
                        <a:rPr lang="ru-RU" sz="1400" dirty="0" smtClean="0">
                          <a:effectLst/>
                        </a:rPr>
                        <a:t> лаву,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драбині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1,5 м) </a:t>
                      </a:r>
                      <a:r>
                        <a:rPr lang="ru-RU" sz="1400" dirty="0" err="1" smtClean="0">
                          <a:effectLst/>
                        </a:rPr>
                        <a:t>приставним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</a:tr>
              <a:tr h="160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</a:t>
                      </a:r>
                      <a:r>
                        <a:rPr lang="ru-RU" sz="1400" dirty="0" smtClean="0">
                          <a:effectLst/>
                        </a:rPr>
                        <a:t>роки </a:t>
                      </a:r>
                      <a:r>
                        <a:rPr lang="ru-RU" sz="1400" dirty="0">
                          <a:effectLst/>
                        </a:rPr>
                        <a:t>– 2 </a:t>
                      </a:r>
                      <a:r>
                        <a:rPr lang="ru-RU" sz="1400" dirty="0" smtClean="0">
                          <a:effectLst/>
                        </a:rPr>
                        <a:t>роки </a:t>
                      </a:r>
                      <a:r>
                        <a:rPr lang="ru-RU" sz="1400" dirty="0">
                          <a:effectLst/>
                        </a:rPr>
                        <a:t>6 </a:t>
                      </a:r>
                      <a:r>
                        <a:rPr lang="ru-RU" sz="1400" dirty="0" err="1" smtClean="0">
                          <a:effectLst/>
                        </a:rPr>
                        <a:t>міс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змінним</a:t>
                      </a:r>
                      <a:r>
                        <a:rPr lang="ru-RU" sz="1400" dirty="0" smtClean="0">
                          <a:effectLst/>
                        </a:rPr>
                        <a:t> ритмом,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з невеликим «</a:t>
                      </a:r>
                      <a:r>
                        <a:rPr lang="ru-RU" sz="1400" dirty="0" err="1" smtClean="0">
                          <a:effectLst/>
                        </a:rPr>
                        <a:t>польотом</a:t>
                      </a:r>
                      <a:r>
                        <a:rPr lang="ru-RU" sz="1400" dirty="0" smtClean="0">
                          <a:effectLst/>
                        </a:rPr>
                        <a:t>», </a:t>
                      </a:r>
                      <a:r>
                        <a:rPr lang="ru-RU" sz="1400" dirty="0" err="1" smtClean="0">
                          <a:effectLst/>
                        </a:rPr>
                        <a:t>ходбюа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похилій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дошці</a:t>
                      </a:r>
                      <a:r>
                        <a:rPr lang="ru-RU" sz="1400" dirty="0" smtClean="0">
                          <a:effectLst/>
                        </a:rPr>
                        <a:t> без </a:t>
                      </a:r>
                      <a:r>
                        <a:rPr lang="ru-RU" sz="1400" dirty="0" err="1" smtClean="0">
                          <a:effectLst/>
                        </a:rPr>
                        <a:t>допомоги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дорослого</a:t>
                      </a:r>
                      <a:r>
                        <a:rPr lang="ru-RU" sz="1400" dirty="0" smtClean="0">
                          <a:effectLst/>
                        </a:rPr>
                        <a:t>, ходьба по </a:t>
                      </a:r>
                      <a:r>
                        <a:rPr lang="ru-RU" sz="1400" dirty="0" err="1" smtClean="0">
                          <a:effectLst/>
                        </a:rPr>
                        <a:t>гімнастичній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лавці</a:t>
                      </a:r>
                      <a:r>
                        <a:rPr lang="ru-RU" sz="1400" dirty="0" smtClean="0">
                          <a:effectLst/>
                        </a:rPr>
                        <a:t> без </a:t>
                      </a:r>
                      <a:r>
                        <a:rPr lang="ru-RU" sz="1400" dirty="0" err="1" smtClean="0">
                          <a:effectLst/>
                        </a:rPr>
                        <a:t>допомоги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дорослого</a:t>
                      </a:r>
                      <a:r>
                        <a:rPr lang="ru-RU" sz="1400" dirty="0" smtClean="0">
                          <a:effectLst/>
                        </a:rPr>
                        <a:t>, ходьба по </a:t>
                      </a:r>
                      <a:r>
                        <a:rPr lang="ru-RU" sz="1400" dirty="0" err="1" smtClean="0">
                          <a:effectLst/>
                        </a:rPr>
                        <a:t>гімнастичній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лаві</a:t>
                      </a:r>
                      <a:r>
                        <a:rPr lang="ru-RU" sz="1400" dirty="0" smtClean="0">
                          <a:effectLst/>
                        </a:rPr>
                        <a:t> з предметом в руках,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вертикальній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драбинці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приставним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</a:tr>
              <a:tr h="119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</a:t>
                      </a:r>
                      <a:r>
                        <a:rPr lang="ru-RU" sz="1400" dirty="0" smtClean="0">
                          <a:effectLst/>
                        </a:rPr>
                        <a:t>роки </a:t>
                      </a:r>
                      <a:r>
                        <a:rPr lang="ru-RU" sz="1400" dirty="0">
                          <a:effectLst/>
                        </a:rPr>
                        <a:t>6 </a:t>
                      </a:r>
                      <a:r>
                        <a:rPr lang="ru-RU" sz="1400" dirty="0" err="1" smtClean="0">
                          <a:effectLst/>
                        </a:rPr>
                        <a:t>міс</a:t>
                      </a:r>
                      <a:r>
                        <a:rPr lang="ru-RU" sz="1400" dirty="0">
                          <a:effectLst/>
                        </a:rPr>
                        <a:t>. – 2 года 9 </a:t>
                      </a:r>
                      <a:r>
                        <a:rPr lang="ru-RU" sz="1400" dirty="0" err="1" smtClean="0">
                          <a:effectLst/>
                        </a:rPr>
                        <a:t>міс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по </a:t>
                      </a:r>
                      <a:r>
                        <a:rPr lang="ru-RU" sz="1400" dirty="0" err="1" smtClean="0">
                          <a:effectLst/>
                        </a:rPr>
                        <a:t>колоді</a:t>
                      </a:r>
                      <a:r>
                        <a:rPr lang="ru-RU" sz="1400" dirty="0" smtClean="0">
                          <a:effectLst/>
                        </a:rPr>
                        <a:t> без </a:t>
                      </a:r>
                      <a:r>
                        <a:rPr lang="ru-RU" sz="1400" dirty="0" err="1" smtClean="0">
                          <a:effectLst/>
                        </a:rPr>
                        <a:t>допомоги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дорослого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вертикальній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драбинці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змінним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кидання</a:t>
                      </a:r>
                      <a:r>
                        <a:rPr lang="ru-RU" sz="1400" dirty="0" smtClean="0">
                          <a:effectLst/>
                        </a:rPr>
                        <a:t> предмета </a:t>
                      </a:r>
                      <a:r>
                        <a:rPr lang="ru-RU" sz="1400" dirty="0" err="1" smtClean="0">
                          <a:effectLst/>
                        </a:rPr>
                        <a:t>однією</a:t>
                      </a:r>
                      <a:r>
                        <a:rPr lang="ru-RU" sz="1400" dirty="0" smtClean="0">
                          <a:effectLst/>
                        </a:rPr>
                        <a:t> рукою у </a:t>
                      </a:r>
                      <a:r>
                        <a:rPr lang="ru-RU" sz="1400" dirty="0" err="1" smtClean="0">
                          <a:effectLst/>
                        </a:rPr>
                        <a:t>вертикальну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ціль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діаметр</a:t>
                      </a:r>
                      <a:r>
                        <a:rPr lang="ru-RU" sz="1400" dirty="0" smtClean="0">
                          <a:effectLst/>
                        </a:rPr>
                        <a:t> мети 60 см, </a:t>
                      </a:r>
                      <a:r>
                        <a:rPr lang="ru-RU" sz="1400" dirty="0" err="1" smtClean="0">
                          <a:effectLst/>
                        </a:rPr>
                        <a:t>відстань</a:t>
                      </a:r>
                      <a:r>
                        <a:rPr lang="ru-RU" sz="1400" dirty="0" smtClean="0">
                          <a:effectLst/>
                        </a:rPr>
                        <a:t> до </a:t>
                      </a:r>
                      <a:r>
                        <a:rPr lang="ru-RU" sz="1400" dirty="0" err="1" smtClean="0">
                          <a:effectLst/>
                        </a:rPr>
                        <a:t>неї</a:t>
                      </a:r>
                      <a:r>
                        <a:rPr lang="ru-RU" sz="1400" dirty="0" smtClean="0">
                          <a:effectLst/>
                        </a:rPr>
                        <a:t> 50-75 см, 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100см)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</a:tr>
              <a:tr h="119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</a:t>
                      </a:r>
                      <a:r>
                        <a:rPr lang="ru-RU" sz="1400" dirty="0" smtClean="0">
                          <a:effectLst/>
                        </a:rPr>
                        <a:t>роки </a:t>
                      </a:r>
                      <a:r>
                        <a:rPr lang="ru-RU" sz="1400" dirty="0">
                          <a:effectLst/>
                        </a:rPr>
                        <a:t>9 </a:t>
                      </a:r>
                      <a:r>
                        <a:rPr lang="ru-RU" sz="1400" dirty="0" err="1" smtClean="0">
                          <a:effectLst/>
                        </a:rPr>
                        <a:t>міс</a:t>
                      </a:r>
                      <a:r>
                        <a:rPr lang="ru-RU" sz="1400" dirty="0">
                          <a:effectLst/>
                        </a:rPr>
                        <a:t>. – 3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і спуск по сходах </a:t>
                      </a:r>
                      <a:r>
                        <a:rPr lang="ru-RU" sz="1400" dirty="0" err="1" smtClean="0">
                          <a:effectLst/>
                        </a:rPr>
                        <a:t>змінним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 без опори, </a:t>
                      </a:r>
                      <a:r>
                        <a:rPr lang="ru-RU" sz="1400" dirty="0" err="1" smtClean="0">
                          <a:effectLst/>
                        </a:rPr>
                        <a:t>імітаційний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перестрибування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палицю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підстрибування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одній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ніжці</a:t>
                      </a:r>
                      <a:r>
                        <a:rPr lang="ru-RU" sz="1400" dirty="0" smtClean="0">
                          <a:effectLst/>
                        </a:rPr>
                        <a:t>, ловля </a:t>
                      </a:r>
                      <a:r>
                        <a:rPr lang="ru-RU" sz="1400" dirty="0" err="1" smtClean="0">
                          <a:effectLst/>
                        </a:rPr>
                        <a:t>м'яча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діаметр</a:t>
                      </a:r>
                      <a:r>
                        <a:rPr lang="ru-RU" sz="1400" dirty="0" smtClean="0">
                          <a:effectLst/>
                        </a:rPr>
                        <a:t> 15-20 см) </a:t>
                      </a:r>
                      <a:r>
                        <a:rPr lang="ru-RU" sz="1400" dirty="0" err="1" smtClean="0">
                          <a:effectLst/>
                        </a:rPr>
                        <a:t>двома</a:t>
                      </a:r>
                      <a:r>
                        <a:rPr lang="ru-RU" sz="1400" dirty="0" smtClean="0">
                          <a:effectLst/>
                        </a:rPr>
                        <a:t> руками (</a:t>
                      </a:r>
                      <a:r>
                        <a:rPr lang="ru-RU" sz="1400" dirty="0" err="1" smtClean="0">
                          <a:effectLst/>
                        </a:rPr>
                        <a:t>відстань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від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кидає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м'яч</a:t>
                      </a:r>
                      <a:r>
                        <a:rPr lang="ru-RU" sz="1400" dirty="0" smtClean="0">
                          <a:effectLst/>
                        </a:rPr>
                        <a:t> 60-100 см)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73" marR="493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7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24146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 smtClean="0"/>
              <a:t>фізичной</a:t>
            </a:r>
            <a:r>
              <a:rPr lang="ru-RU" dirty="0"/>
              <a:t> </a:t>
            </a:r>
            <a:r>
              <a:rPr lang="ru-RU" dirty="0" err="1" smtClean="0"/>
              <a:t>підготовленості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дошкільного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28904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оптимізація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і психомоторного </a:t>
            </a:r>
            <a:r>
              <a:rPr lang="ru-RU" sz="2400" dirty="0" err="1"/>
              <a:t>розвитку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оптимізація</a:t>
            </a:r>
            <a:r>
              <a:rPr lang="ru-RU" sz="2400" dirty="0"/>
              <a:t> </a:t>
            </a:r>
            <a:r>
              <a:rPr lang="ru-RU" sz="2400" dirty="0" err="1"/>
              <a:t>рухових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419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9799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 для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дошкільного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лікувальна</a:t>
            </a:r>
            <a:r>
              <a:rPr lang="ru-RU" sz="2400" dirty="0"/>
              <a:t> </a:t>
            </a:r>
            <a:r>
              <a:rPr lang="ru-RU" sz="2400" dirty="0" err="1"/>
              <a:t>гімнастика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масаж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8194" name="Picture 2" descr="Картинки по запросу &quot;массаж для ребенка дошкольного возраст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386" y="2084832"/>
            <a:ext cx="4958079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Картинки по запросу &quot;физ упразнения для ребенка дошкольного возраст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09" y="3892715"/>
            <a:ext cx="5403977" cy="27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16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08092"/>
              </p:ext>
            </p:extLst>
          </p:nvPr>
        </p:nvGraphicFramePr>
        <p:xfrm>
          <a:off x="2478024" y="2011680"/>
          <a:ext cx="9026588" cy="4551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5597"/>
                <a:gridCol w="6250991"/>
              </a:tblGrid>
              <a:tr h="189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Вік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Розвиток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рухових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навичок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дитини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1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3-4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з </a:t>
                      </a:r>
                      <a:r>
                        <a:rPr lang="ru-RU" sz="1400" dirty="0" err="1" smtClean="0">
                          <a:effectLst/>
                        </a:rPr>
                        <a:t>співдружними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рухами</a:t>
                      </a:r>
                      <a:r>
                        <a:rPr lang="ru-RU" sz="1400" dirty="0" smtClean="0">
                          <a:effectLst/>
                        </a:rPr>
                        <a:t> рук і </a:t>
                      </a:r>
                      <a:r>
                        <a:rPr lang="ru-RU" sz="1400" dirty="0" err="1" smtClean="0">
                          <a:effectLst/>
                        </a:rPr>
                        <a:t>ніг</a:t>
                      </a:r>
                      <a:r>
                        <a:rPr lang="ru-RU" sz="1400" dirty="0" smtClean="0">
                          <a:effectLst/>
                        </a:rPr>
                        <a:t>, ходьба в </a:t>
                      </a:r>
                      <a:r>
                        <a:rPr lang="ru-RU" sz="1400" dirty="0" err="1" smtClean="0">
                          <a:effectLst/>
                        </a:rPr>
                        <a:t>колоні</a:t>
                      </a:r>
                      <a:r>
                        <a:rPr lang="ru-RU" sz="1400" dirty="0" smtClean="0">
                          <a:effectLst/>
                        </a:rPr>
                        <a:t> парами, ходьба на </a:t>
                      </a:r>
                      <a:r>
                        <a:rPr lang="ru-RU" sz="1400" dirty="0" err="1" smtClean="0">
                          <a:effectLst/>
                        </a:rPr>
                        <a:t>лижах</a:t>
                      </a:r>
                      <a:r>
                        <a:rPr lang="ru-RU" sz="1400" dirty="0" smtClean="0">
                          <a:effectLst/>
                        </a:rPr>
                        <a:t> без </a:t>
                      </a:r>
                      <a:r>
                        <a:rPr lang="ru-RU" sz="1400" dirty="0" err="1" smtClean="0">
                          <a:effectLst/>
                        </a:rPr>
                        <a:t>палиць</a:t>
                      </a:r>
                      <a:r>
                        <a:rPr lang="ru-RU" sz="1400" dirty="0" smtClean="0">
                          <a:effectLst/>
                        </a:rPr>
                        <a:t>, хороша </a:t>
                      </a:r>
                      <a:r>
                        <a:rPr lang="ru-RU" sz="1400" dirty="0" err="1" smtClean="0">
                          <a:effectLst/>
                        </a:rPr>
                        <a:t>координація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рухів</a:t>
                      </a:r>
                      <a:r>
                        <a:rPr lang="ru-RU" sz="1400" dirty="0" smtClean="0">
                          <a:effectLst/>
                        </a:rPr>
                        <a:t> рук і </a:t>
                      </a:r>
                      <a:r>
                        <a:rPr lang="ru-RU" sz="1400" dirty="0" err="1" smtClean="0">
                          <a:effectLst/>
                        </a:rPr>
                        <a:t>ніг</a:t>
                      </a:r>
                      <a:r>
                        <a:rPr lang="ru-RU" sz="1400" dirty="0" smtClean="0">
                          <a:effectLst/>
                        </a:rPr>
                        <a:t> при </a:t>
                      </a:r>
                      <a:r>
                        <a:rPr lang="ru-RU" sz="1400" dirty="0" err="1" smtClean="0">
                          <a:effectLst/>
                        </a:rPr>
                        <a:t>бігу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похилій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площині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різному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темпі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відштовхування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від</a:t>
                      </a:r>
                      <a:r>
                        <a:rPr lang="ru-RU" sz="1400" dirty="0" smtClean="0">
                          <a:effectLst/>
                        </a:rPr>
                        <a:t> себе котиться </a:t>
                      </a:r>
                      <a:r>
                        <a:rPr lang="ru-RU" sz="1400" dirty="0" err="1" smtClean="0">
                          <a:effectLst/>
                        </a:rPr>
                        <a:t>м'яча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положенні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лежачи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животі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перестрибування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дві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лінії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відстанню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між</a:t>
                      </a:r>
                      <a:r>
                        <a:rPr lang="ru-RU" sz="1400" dirty="0" smtClean="0">
                          <a:effectLst/>
                        </a:rPr>
                        <a:t> ними 15-20 см </a:t>
                      </a:r>
                      <a:r>
                        <a:rPr lang="ru-RU" sz="1400" dirty="0" err="1" smtClean="0">
                          <a:effectLst/>
                        </a:rPr>
                        <a:t>довільно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вправи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підлозі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зменшенням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площі</a:t>
                      </a:r>
                      <a:r>
                        <a:rPr lang="ru-RU" sz="1400" dirty="0" smtClean="0">
                          <a:effectLst/>
                        </a:rPr>
                        <a:t> опори, ходьба </a:t>
                      </a:r>
                      <a:r>
                        <a:rPr lang="ru-RU" sz="1400" dirty="0" err="1" smtClean="0">
                          <a:effectLst/>
                        </a:rPr>
                        <a:t>бічна</a:t>
                      </a:r>
                      <a:r>
                        <a:rPr lang="ru-RU" sz="1400" dirty="0" smtClean="0">
                          <a:effectLst/>
                        </a:rPr>
                        <a:t> по предмету (по </a:t>
                      </a:r>
                      <a:r>
                        <a:rPr lang="ru-RU" sz="1400" dirty="0" err="1" smtClean="0">
                          <a:effectLst/>
                        </a:rPr>
                        <a:t>палиці</a:t>
                      </a:r>
                      <a:r>
                        <a:rPr lang="ru-RU" sz="1400" dirty="0" smtClean="0">
                          <a:effectLst/>
                        </a:rPr>
                        <a:t>, обручу </a:t>
                      </a:r>
                      <a:r>
                        <a:rPr lang="ru-RU" sz="1400" dirty="0" err="1" smtClean="0">
                          <a:effectLst/>
                        </a:rPr>
                        <a:t>або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мотузці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204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4-5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зміною</a:t>
                      </a:r>
                      <a:r>
                        <a:rPr lang="ru-RU" sz="1400" dirty="0" smtClean="0">
                          <a:effectLst/>
                        </a:rPr>
                        <a:t> темпу в </a:t>
                      </a:r>
                      <a:r>
                        <a:rPr lang="ru-RU" sz="1400" dirty="0" err="1" smtClean="0">
                          <a:effectLst/>
                        </a:rPr>
                        <a:t>команді</a:t>
                      </a:r>
                      <a:r>
                        <a:rPr lang="ru-RU" sz="1400" dirty="0" smtClean="0">
                          <a:effectLst/>
                        </a:rPr>
                        <a:t>, ходьба на </a:t>
                      </a:r>
                      <a:r>
                        <a:rPr lang="ru-RU" sz="1400" dirty="0" err="1" smtClean="0">
                          <a:effectLst/>
                        </a:rPr>
                        <a:t>відстані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починаючи</a:t>
                      </a:r>
                      <a:r>
                        <a:rPr lang="ru-RU" sz="1400" dirty="0" smtClean="0">
                          <a:effectLst/>
                        </a:rPr>
                        <a:t> з 1 км, </a:t>
                      </a:r>
                      <a:r>
                        <a:rPr lang="ru-RU" sz="1400" dirty="0" err="1" smtClean="0">
                          <a:effectLst/>
                        </a:rPr>
                        <a:t>виражений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з «</a:t>
                      </a:r>
                      <a:r>
                        <a:rPr lang="ru-RU" sz="1400" dirty="0" err="1" smtClean="0">
                          <a:effectLst/>
                        </a:rPr>
                        <a:t>польотом</a:t>
                      </a:r>
                      <a:r>
                        <a:rPr lang="ru-RU" sz="1400" dirty="0" smtClean="0">
                          <a:effectLst/>
                        </a:rPr>
                        <a:t>», </a:t>
                      </a:r>
                      <a:r>
                        <a:rPr lang="ru-RU" sz="1400" dirty="0" err="1" smtClean="0">
                          <a:effectLst/>
                        </a:rPr>
                        <a:t>складні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переповзання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предмети</a:t>
                      </a:r>
                      <a:r>
                        <a:rPr lang="ru-RU" sz="1400" dirty="0" smtClean="0">
                          <a:effectLst/>
                        </a:rPr>
                        <a:t>, ловля </a:t>
                      </a:r>
                      <a:r>
                        <a:rPr lang="ru-RU" sz="1400" dirty="0" err="1" smtClean="0">
                          <a:effectLst/>
                        </a:rPr>
                        <a:t>м'яча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двома</a:t>
                      </a:r>
                      <a:r>
                        <a:rPr lang="ru-RU" sz="1400" dirty="0" smtClean="0">
                          <a:effectLst/>
                        </a:rPr>
                        <a:t> руками з </a:t>
                      </a:r>
                      <a:r>
                        <a:rPr lang="ru-RU" sz="1400" dirty="0" err="1" smtClean="0">
                          <a:effectLst/>
                        </a:rPr>
                        <a:t>різних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відстаней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кидання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м'яча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вгору</a:t>
                      </a:r>
                      <a:r>
                        <a:rPr lang="ru-RU" sz="1400" dirty="0" smtClean="0">
                          <a:effectLst/>
                        </a:rPr>
                        <a:t>, об </a:t>
                      </a:r>
                      <a:r>
                        <a:rPr lang="ru-RU" sz="1400" dirty="0" err="1" smtClean="0">
                          <a:effectLst/>
                        </a:rPr>
                        <a:t>підлогу</a:t>
                      </a:r>
                      <a:r>
                        <a:rPr lang="ru-RU" sz="1400" dirty="0" smtClean="0">
                          <a:effectLst/>
                        </a:rPr>
                        <a:t>, об </a:t>
                      </a:r>
                      <a:r>
                        <a:rPr lang="ru-RU" sz="1400" dirty="0" err="1" smtClean="0">
                          <a:effectLst/>
                        </a:rPr>
                        <a:t>стіну</a:t>
                      </a:r>
                      <a:r>
                        <a:rPr lang="ru-RU" sz="1400" dirty="0" smtClean="0">
                          <a:effectLst/>
                        </a:rPr>
                        <a:t>) з </a:t>
                      </a:r>
                      <a:r>
                        <a:rPr lang="ru-RU" sz="1400" dirty="0" err="1" smtClean="0">
                          <a:effectLst/>
                        </a:rPr>
                        <a:t>подальшою</a:t>
                      </a:r>
                      <a:r>
                        <a:rPr lang="ru-RU" sz="1400" dirty="0" smtClean="0">
                          <a:effectLst/>
                        </a:rPr>
                        <a:t> ловом, </a:t>
                      </a:r>
                      <a:r>
                        <a:rPr lang="ru-RU" sz="1400" dirty="0" err="1" smtClean="0">
                          <a:effectLst/>
                        </a:rPr>
                        <a:t>перестрибування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довільно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прелмети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мотузку</a:t>
                      </a:r>
                      <a:r>
                        <a:rPr lang="ru-RU" sz="1400" dirty="0" smtClean="0">
                          <a:effectLst/>
                        </a:rPr>
                        <a:t>, обруч та </a:t>
                      </a:r>
                      <a:r>
                        <a:rPr lang="ru-RU" sz="1400" dirty="0" err="1" smtClean="0">
                          <a:effectLst/>
                        </a:rPr>
                        <a:t>ін</a:t>
                      </a:r>
                      <a:r>
                        <a:rPr lang="ru-RU" sz="1400" dirty="0" smtClean="0">
                          <a:effectLst/>
                        </a:rPr>
                        <a:t>.), </a:t>
                      </a:r>
                      <a:r>
                        <a:rPr lang="ru-RU" sz="1400" dirty="0" err="1" smtClean="0">
                          <a:effectLst/>
                        </a:rPr>
                        <a:t>стрибок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довжину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місця</a:t>
                      </a:r>
                      <a:r>
                        <a:rPr lang="ru-RU" sz="1400" dirty="0" smtClean="0">
                          <a:effectLst/>
                        </a:rPr>
                        <a:t> (30-40 см), ходьба і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між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лініями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ратояніе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між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якими</a:t>
                      </a:r>
                      <a:r>
                        <a:rPr lang="ru-RU" sz="1400" dirty="0" smtClean="0">
                          <a:effectLst/>
                        </a:rPr>
                        <a:t> 15-20 см, </a:t>
                      </a:r>
                      <a:r>
                        <a:rPr lang="ru-RU" sz="1400" dirty="0" err="1" smtClean="0">
                          <a:effectLst/>
                        </a:rPr>
                        <a:t>ковзання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льоду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2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61958"/>
              </p:ext>
            </p:extLst>
          </p:nvPr>
        </p:nvGraphicFramePr>
        <p:xfrm>
          <a:off x="2194560" y="522097"/>
          <a:ext cx="9262872" cy="6133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307"/>
                <a:gridCol w="6853565"/>
              </a:tblGrid>
              <a:tr h="3205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5-6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4" marR="31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на носках з </a:t>
                      </a:r>
                      <a:r>
                        <a:rPr lang="ru-RU" sz="1400" dirty="0" err="1" smtClean="0">
                          <a:effectLst/>
                        </a:rPr>
                        <a:t>високим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підніманням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колін</a:t>
                      </a:r>
                      <a:r>
                        <a:rPr lang="ru-RU" sz="1400" dirty="0" smtClean="0">
                          <a:effectLst/>
                        </a:rPr>
                        <a:t>, ходьба по 1,5-2 км, ходьба на </a:t>
                      </a:r>
                      <a:r>
                        <a:rPr lang="ru-RU" sz="1400" dirty="0" err="1" smtClean="0">
                          <a:effectLst/>
                        </a:rPr>
                        <a:t>лижах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палицями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російським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збільшення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довжини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кроку</a:t>
                      </a:r>
                      <a:r>
                        <a:rPr lang="ru-RU" sz="1400" dirty="0" smtClean="0">
                          <a:effectLst/>
                        </a:rPr>
                        <a:t> при </a:t>
                      </a:r>
                      <a:r>
                        <a:rPr lang="ru-RU" sz="1400" dirty="0" err="1" smtClean="0">
                          <a:effectLst/>
                        </a:rPr>
                        <a:t>бігу</a:t>
                      </a:r>
                      <a:r>
                        <a:rPr lang="ru-RU" sz="1400" dirty="0" smtClean="0">
                          <a:effectLst/>
                        </a:rPr>
                        <a:t>, легкий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спільний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перелазанія</a:t>
                      </a:r>
                      <a:r>
                        <a:rPr lang="ru-RU" sz="1400" dirty="0" smtClean="0">
                          <a:effectLst/>
                        </a:rPr>
                        <a:t> з одного </a:t>
                      </a:r>
                      <a:r>
                        <a:rPr lang="ru-RU" sz="1400" dirty="0" err="1" smtClean="0">
                          <a:effectLst/>
                        </a:rPr>
                        <a:t>прольоту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гімнастичної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стінки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інший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приставним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1 -3 м), </a:t>
                      </a:r>
                      <a:r>
                        <a:rPr lang="ru-RU" sz="1400" dirty="0" err="1" smtClean="0">
                          <a:effectLst/>
                        </a:rPr>
                        <a:t>сходження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повзання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швидкість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однойменним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різнойменним</a:t>
                      </a:r>
                      <a:r>
                        <a:rPr lang="ru-RU" sz="1400" dirty="0" smtClean="0">
                          <a:effectLst/>
                        </a:rPr>
                        <a:t> способами, </a:t>
                      </a:r>
                      <a:r>
                        <a:rPr lang="ru-RU" sz="1400" dirty="0" err="1" smtClean="0">
                          <a:effectLst/>
                        </a:rPr>
                        <a:t>перекидання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м'ячів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різних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розмірів</a:t>
                      </a:r>
                      <a:r>
                        <a:rPr lang="ru-RU" sz="1400" dirty="0" smtClean="0">
                          <a:effectLst/>
                        </a:rPr>
                        <a:t>) один одному, </a:t>
                      </a:r>
                      <a:r>
                        <a:rPr lang="ru-RU" sz="1400" dirty="0" err="1" smtClean="0">
                          <a:effectLst/>
                        </a:rPr>
                        <a:t>кидання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м'яча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вгору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рухом</a:t>
                      </a:r>
                      <a:r>
                        <a:rPr lang="ru-RU" sz="1400" dirty="0" smtClean="0">
                          <a:effectLst/>
                        </a:rPr>
                        <a:t> рук і </a:t>
                      </a:r>
                      <a:r>
                        <a:rPr lang="ru-RU" sz="1400" dirty="0" err="1" smtClean="0">
                          <a:effectLst/>
                        </a:rPr>
                        <a:t>ніг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стрибок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довжину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розбігу</a:t>
                      </a:r>
                      <a:r>
                        <a:rPr lang="ru-RU" sz="1400" dirty="0" smtClean="0">
                          <a:effectLst/>
                        </a:rPr>
                        <a:t> (50-60 см), </a:t>
                      </a:r>
                      <a:r>
                        <a:rPr lang="ru-RU" sz="1400" dirty="0" err="1" smtClean="0">
                          <a:effectLst/>
                        </a:rPr>
                        <a:t>стрибки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коротку</a:t>
                      </a:r>
                      <a:r>
                        <a:rPr lang="ru-RU" sz="1400" dirty="0" smtClean="0">
                          <a:effectLst/>
                        </a:rPr>
                        <a:t> скакалку </a:t>
                      </a:r>
                      <a:r>
                        <a:rPr lang="ru-RU" sz="1400" dirty="0" err="1" smtClean="0">
                          <a:effectLst/>
                        </a:rPr>
                        <a:t>двома</a:t>
                      </a:r>
                      <a:r>
                        <a:rPr lang="ru-RU" sz="1400" dirty="0" smtClean="0">
                          <a:effectLst/>
                        </a:rPr>
                        <a:t> ногами і по </a:t>
                      </a:r>
                      <a:r>
                        <a:rPr lang="ru-RU" sz="1400" dirty="0" err="1" smtClean="0">
                          <a:effectLst/>
                        </a:rPr>
                        <a:t>черзі</a:t>
                      </a:r>
                      <a:r>
                        <a:rPr lang="ru-RU" sz="1400" dirty="0" smtClean="0">
                          <a:effectLst/>
                        </a:rPr>
                        <a:t> правою і </a:t>
                      </a:r>
                      <a:r>
                        <a:rPr lang="ru-RU" sz="1400" dirty="0" err="1" smtClean="0">
                          <a:effectLst/>
                        </a:rPr>
                        <a:t>лівою</a:t>
                      </a:r>
                      <a:r>
                        <a:rPr lang="ru-RU" sz="1400" dirty="0" smtClean="0">
                          <a:effectLst/>
                        </a:rPr>
                        <a:t> ногою, </a:t>
                      </a:r>
                      <a:r>
                        <a:rPr lang="ru-RU" sz="1400" dirty="0" err="1" smtClean="0">
                          <a:effectLst/>
                        </a:rPr>
                        <a:t>стрибок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глибину</a:t>
                      </a:r>
                      <a:r>
                        <a:rPr lang="ru-RU" sz="1400" dirty="0" smtClean="0">
                          <a:effectLst/>
                        </a:rPr>
                        <a:t> (10-15-20 см), ходьба і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похилій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дошці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20-25 см, шіріна25 см), ходьба і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колоді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або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гірці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змінним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, боком, </a:t>
                      </a:r>
                      <a:r>
                        <a:rPr lang="ru-RU" sz="1400" dirty="0" err="1" smtClean="0">
                          <a:effectLst/>
                        </a:rPr>
                        <a:t>приставним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), ходьба по </a:t>
                      </a:r>
                      <a:r>
                        <a:rPr lang="ru-RU" sz="1400" dirty="0" err="1" smtClean="0">
                          <a:effectLst/>
                        </a:rPr>
                        <a:t>лавці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30-35 см, ширина 20-25 см) прямо і боком, ходьба по </a:t>
                      </a:r>
                      <a:r>
                        <a:rPr lang="ru-RU" sz="1400" dirty="0" err="1" smtClean="0">
                          <a:effectLst/>
                        </a:rPr>
                        <a:t>лавці</a:t>
                      </a:r>
                      <a:r>
                        <a:rPr lang="ru-RU" sz="1400" dirty="0" smtClean="0">
                          <a:effectLst/>
                        </a:rPr>
                        <a:t> з предметом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4" marR="31034" marT="0" marB="0"/>
                </a:tc>
              </a:tr>
              <a:tr h="2782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6-7 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4" marR="31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Ходьба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складною </a:t>
                      </a:r>
                      <a:r>
                        <a:rPr lang="ru-RU" sz="1400" dirty="0" err="1" smtClean="0">
                          <a:effectLst/>
                        </a:rPr>
                        <a:t>побудовою</a:t>
                      </a:r>
                      <a:r>
                        <a:rPr lang="ru-RU" sz="1400" dirty="0" smtClean="0">
                          <a:effectLst/>
                        </a:rPr>
                        <a:t> на ходу, ходьба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зміною</a:t>
                      </a:r>
                      <a:r>
                        <a:rPr lang="ru-RU" sz="1400" dirty="0" smtClean="0">
                          <a:effectLst/>
                        </a:rPr>
                        <a:t> темпу, з </a:t>
                      </a:r>
                      <a:r>
                        <a:rPr lang="ru-RU" sz="1400" dirty="0" err="1" smtClean="0">
                          <a:effectLst/>
                        </a:rPr>
                        <a:t>подоланням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пріпядствій</a:t>
                      </a:r>
                      <a:r>
                        <a:rPr lang="ru-RU" sz="1400" dirty="0" smtClean="0">
                          <a:effectLst/>
                        </a:rPr>
                        <a:t>, ходьба з </a:t>
                      </a:r>
                      <a:r>
                        <a:rPr lang="ru-RU" sz="1400" dirty="0" err="1" smtClean="0">
                          <a:effectLst/>
                        </a:rPr>
                        <a:t>закритими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очима</a:t>
                      </a:r>
                      <a:r>
                        <a:rPr lang="ru-RU" sz="1400" dirty="0" smtClean="0">
                          <a:effectLst/>
                        </a:rPr>
                        <a:t>, ходьба спиною вперед,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заданому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темпі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невеликі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перешкоди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мінливому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темпі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зупинками</a:t>
                      </a:r>
                      <a:r>
                        <a:rPr lang="ru-RU" sz="1400" dirty="0" smtClean="0">
                          <a:effectLst/>
                        </a:rPr>
                        <a:t> по залу ,, </a:t>
                      </a:r>
                      <a:r>
                        <a:rPr lang="ru-RU" sz="1400" dirty="0" err="1" smtClean="0">
                          <a:effectLst/>
                        </a:rPr>
                        <a:t>збільшується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швидкість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бігу</a:t>
                      </a:r>
                      <a:r>
                        <a:rPr lang="ru-RU" sz="1400" dirty="0" smtClean="0">
                          <a:effectLst/>
                        </a:rPr>
                        <a:t> (10м за 3-5 сек),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залі</a:t>
                      </a:r>
                      <a:r>
                        <a:rPr lang="ru-RU" sz="1400" dirty="0" smtClean="0">
                          <a:effectLst/>
                        </a:rPr>
                        <a:t> з поворотами (20 м - 5хв), </a:t>
                      </a:r>
                      <a:r>
                        <a:rPr lang="ru-RU" sz="1400" dirty="0" err="1" smtClean="0">
                          <a:effectLst/>
                        </a:rPr>
                        <a:t>пробіжка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під</a:t>
                      </a:r>
                      <a:r>
                        <a:rPr lang="ru-RU" sz="1400" dirty="0" smtClean="0">
                          <a:effectLst/>
                        </a:rPr>
                        <a:t> крутиться </a:t>
                      </a:r>
                      <a:r>
                        <a:rPr lang="ru-RU" sz="1400" dirty="0" err="1" smtClean="0">
                          <a:effectLst/>
                        </a:rPr>
                        <a:t>скакалкою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вертикальній</a:t>
                      </a:r>
                      <a:r>
                        <a:rPr lang="ru-RU" sz="1400" dirty="0" smtClean="0">
                          <a:effectLst/>
                        </a:rPr>
                        <a:t> «</a:t>
                      </a:r>
                      <a:r>
                        <a:rPr lang="ru-RU" sz="1400" dirty="0" err="1" smtClean="0">
                          <a:effectLst/>
                        </a:rPr>
                        <a:t>стінці</a:t>
                      </a:r>
                      <a:r>
                        <a:rPr lang="ru-RU" sz="1400" dirty="0" smtClean="0">
                          <a:effectLst/>
                        </a:rPr>
                        <a:t>» </a:t>
                      </a:r>
                      <a:r>
                        <a:rPr lang="ru-RU" sz="1400" dirty="0" err="1" smtClean="0">
                          <a:effectLst/>
                        </a:rPr>
                        <a:t>змінним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кроком</a:t>
                      </a:r>
                      <a:r>
                        <a:rPr lang="ru-RU" sz="1400" dirty="0" smtClean="0"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effectLst/>
                        </a:rPr>
                        <a:t>висота</a:t>
                      </a:r>
                      <a:r>
                        <a:rPr lang="ru-RU" sz="1400" dirty="0" smtClean="0">
                          <a:effectLst/>
                        </a:rPr>
                        <a:t> 2-3 м), </a:t>
                      </a:r>
                      <a:r>
                        <a:rPr lang="ru-RU" sz="1400" dirty="0" err="1" smtClean="0">
                          <a:effectLst/>
                        </a:rPr>
                        <a:t>лазіння</a:t>
                      </a:r>
                      <a:r>
                        <a:rPr lang="ru-RU" sz="1400" dirty="0" smtClean="0">
                          <a:effectLst/>
                        </a:rPr>
                        <a:t> по канату, </a:t>
                      </a:r>
                      <a:r>
                        <a:rPr lang="ru-RU" sz="1400" dirty="0" err="1" smtClean="0">
                          <a:effectLst/>
                        </a:rPr>
                        <a:t>метання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вдалину</a:t>
                      </a:r>
                      <a:r>
                        <a:rPr lang="ru-RU" sz="1400" dirty="0" smtClean="0">
                          <a:effectLst/>
                        </a:rPr>
                        <a:t> правою рукою на 5 -8 м / </a:t>
                      </a:r>
                      <a:r>
                        <a:rPr lang="ru-RU" sz="1400" dirty="0" err="1" smtClean="0">
                          <a:effectLst/>
                        </a:rPr>
                        <a:t>лівою</a:t>
                      </a:r>
                      <a:r>
                        <a:rPr lang="ru-RU" sz="1400" dirty="0" smtClean="0">
                          <a:effectLst/>
                        </a:rPr>
                        <a:t> рукою 5-7 м, </a:t>
                      </a:r>
                      <a:r>
                        <a:rPr lang="ru-RU" sz="1400" dirty="0" err="1" smtClean="0">
                          <a:effectLst/>
                        </a:rPr>
                        <a:t>стрибок</a:t>
                      </a:r>
                      <a:r>
                        <a:rPr lang="ru-RU" sz="1400" dirty="0" smtClean="0">
                          <a:effectLst/>
                        </a:rPr>
                        <a:t> у </a:t>
                      </a:r>
                      <a:r>
                        <a:rPr lang="ru-RU" sz="1400" dirty="0" err="1" smtClean="0">
                          <a:effectLst/>
                        </a:rPr>
                        <a:t>довжину</a:t>
                      </a:r>
                      <a:r>
                        <a:rPr lang="ru-RU" sz="1400" dirty="0" smtClean="0">
                          <a:effectLst/>
                        </a:rPr>
                        <a:t> з </a:t>
                      </a:r>
                      <a:r>
                        <a:rPr lang="ru-RU" sz="1400" dirty="0" err="1" smtClean="0">
                          <a:effectLst/>
                        </a:rPr>
                        <a:t>розбігу</a:t>
                      </a:r>
                      <a:r>
                        <a:rPr lang="ru-RU" sz="1400" dirty="0" smtClean="0">
                          <a:effectLst/>
                        </a:rPr>
                        <a:t> (70-100 см), </a:t>
                      </a:r>
                      <a:r>
                        <a:rPr lang="ru-RU" sz="1400" dirty="0" err="1" smtClean="0">
                          <a:effectLst/>
                        </a:rPr>
                        <a:t>стрибки</a:t>
                      </a:r>
                      <a:r>
                        <a:rPr lang="ru-RU" sz="1400" dirty="0" smtClean="0">
                          <a:effectLst/>
                        </a:rPr>
                        <a:t> через </a:t>
                      </a:r>
                      <a:r>
                        <a:rPr lang="ru-RU" sz="1400" dirty="0" err="1" smtClean="0">
                          <a:effectLst/>
                        </a:rPr>
                        <a:t>крутяться</a:t>
                      </a:r>
                      <a:r>
                        <a:rPr lang="ru-RU" sz="1400" dirty="0" smtClean="0">
                          <a:effectLst/>
                        </a:rPr>
                        <a:t> скакалку, </a:t>
                      </a:r>
                      <a:r>
                        <a:rPr lang="ru-RU" sz="1400" dirty="0" err="1" smtClean="0">
                          <a:effectLst/>
                        </a:rPr>
                        <a:t>біг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скакалкою</a:t>
                      </a:r>
                      <a:r>
                        <a:rPr lang="ru-RU" sz="1400" dirty="0" smtClean="0">
                          <a:effectLst/>
                        </a:rPr>
                        <a:t> в </a:t>
                      </a:r>
                      <a:r>
                        <a:rPr lang="ru-RU" sz="1400" dirty="0" err="1" smtClean="0">
                          <a:effectLst/>
                        </a:rPr>
                        <a:t>заданому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темпі</a:t>
                      </a:r>
                      <a:r>
                        <a:rPr lang="ru-RU" sz="1400" dirty="0" smtClean="0">
                          <a:effectLst/>
                        </a:rPr>
                        <a:t>, ходьба з </a:t>
                      </a:r>
                      <a:r>
                        <a:rPr lang="ru-RU" sz="1400" dirty="0" err="1" smtClean="0">
                          <a:effectLst/>
                        </a:rPr>
                        <a:t>вантажем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зі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зменшенням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площі</a:t>
                      </a:r>
                      <a:r>
                        <a:rPr lang="ru-RU" sz="1400" dirty="0" smtClean="0">
                          <a:effectLst/>
                        </a:rPr>
                        <a:t> опори, </a:t>
                      </a:r>
                      <a:r>
                        <a:rPr lang="ru-RU" sz="1400" dirty="0" err="1" smtClean="0">
                          <a:effectLst/>
                        </a:rPr>
                        <a:t>катання</a:t>
                      </a:r>
                      <a:r>
                        <a:rPr lang="ru-RU" sz="1400" dirty="0" smtClean="0">
                          <a:effectLst/>
                        </a:rPr>
                        <a:t> на </a:t>
                      </a:r>
                      <a:r>
                        <a:rPr lang="ru-RU" sz="1400" dirty="0" err="1" smtClean="0">
                          <a:effectLst/>
                        </a:rPr>
                        <a:t>ковзанах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збереження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стійкого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положення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тіла</a:t>
                      </a:r>
                      <a:r>
                        <a:rPr lang="ru-RU" sz="1400" dirty="0" smtClean="0">
                          <a:effectLst/>
                        </a:rPr>
                        <a:t> з правильною </a:t>
                      </a:r>
                      <a:r>
                        <a:rPr lang="ru-RU" sz="1400" dirty="0" err="1" smtClean="0">
                          <a:effectLst/>
                        </a:rPr>
                        <a:t>поставою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під</a:t>
                      </a:r>
                      <a:r>
                        <a:rPr lang="ru-RU" sz="1400" dirty="0" smtClean="0">
                          <a:effectLst/>
                        </a:rPr>
                        <a:t> час </a:t>
                      </a:r>
                      <a:r>
                        <a:rPr lang="ru-RU" sz="1400" dirty="0" err="1" smtClean="0">
                          <a:effectLst/>
                        </a:rPr>
                        <a:t>ходьби</a:t>
                      </a:r>
                      <a:r>
                        <a:rPr lang="ru-RU" sz="1400" dirty="0" smtClean="0">
                          <a:effectLst/>
                        </a:rPr>
                        <a:t> і </a:t>
                      </a:r>
                      <a:r>
                        <a:rPr lang="ru-RU" sz="1400" dirty="0" err="1" smtClean="0">
                          <a:effectLst/>
                        </a:rPr>
                        <a:t>бігу</a:t>
                      </a:r>
                      <a:r>
                        <a:rPr lang="ru-RU" sz="1400" dirty="0" smtClean="0">
                          <a:effectLst/>
                        </a:rPr>
                        <a:t> по </a:t>
                      </a:r>
                      <a:r>
                        <a:rPr lang="ru-RU" sz="1400" dirty="0" err="1" smtClean="0">
                          <a:effectLst/>
                        </a:rPr>
                        <a:t>зменшеній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площі</a:t>
                      </a:r>
                      <a:r>
                        <a:rPr lang="ru-RU" sz="1400" dirty="0" smtClean="0">
                          <a:effectLst/>
                        </a:rPr>
                        <a:t> опори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4" marR="31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71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Контроль і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7990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 err="1"/>
              <a:t>гармонізація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неспецифічної</a:t>
            </a:r>
            <a:r>
              <a:rPr lang="ru-RU" sz="2400" dirty="0"/>
              <a:t> </a:t>
            </a:r>
            <a:r>
              <a:rPr lang="ru-RU" sz="2400" dirty="0" err="1"/>
              <a:t>опірності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/>
              <a:t>створення</a:t>
            </a:r>
            <a:r>
              <a:rPr lang="ru-RU" sz="2400" dirty="0"/>
              <a:t> позитивного </a:t>
            </a:r>
            <a:r>
              <a:rPr lang="ru-RU" sz="2400" dirty="0" err="1"/>
              <a:t>емоційного</a:t>
            </a:r>
            <a:r>
              <a:rPr lang="ru-RU" sz="2400" dirty="0"/>
              <a:t> фону.</a:t>
            </a:r>
          </a:p>
          <a:p>
            <a:pPr marL="0" indent="0">
              <a:buNone/>
            </a:pP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вправи</a:t>
            </a:r>
            <a:r>
              <a:rPr lang="ru-RU" sz="2400" dirty="0"/>
              <a:t> (</a:t>
            </a:r>
            <a:r>
              <a:rPr lang="ru-RU" sz="2400" dirty="0" err="1"/>
              <a:t>рефлекторні</a:t>
            </a:r>
            <a:r>
              <a:rPr lang="ru-RU" sz="2400" dirty="0"/>
              <a:t>, </a:t>
            </a:r>
            <a:r>
              <a:rPr lang="ru-RU" sz="2400" dirty="0" err="1"/>
              <a:t>пасивні</a:t>
            </a:r>
            <a:r>
              <a:rPr lang="ru-RU" sz="2400" dirty="0"/>
              <a:t>, </a:t>
            </a:r>
            <a:r>
              <a:rPr lang="ru-RU" sz="2400" dirty="0" err="1"/>
              <a:t>активні</a:t>
            </a:r>
            <a:r>
              <a:rPr lang="ru-RU" sz="2400" dirty="0"/>
              <a:t> з </a:t>
            </a:r>
            <a:r>
              <a:rPr lang="ru-RU" sz="2400" dirty="0" err="1"/>
              <a:t>допомогою</a:t>
            </a:r>
            <a:r>
              <a:rPr lang="ru-RU" sz="2400" dirty="0"/>
              <a:t>, </a:t>
            </a:r>
            <a:r>
              <a:rPr lang="ru-RU" sz="2400" dirty="0" err="1"/>
              <a:t>активні</a:t>
            </a:r>
            <a:r>
              <a:rPr lang="ru-RU" sz="2400" dirty="0"/>
              <a:t>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874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з половиною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19922"/>
              </p:ext>
            </p:extLst>
          </p:nvPr>
        </p:nvGraphicFramePr>
        <p:xfrm>
          <a:off x="2154012" y="2276856"/>
          <a:ext cx="9350600" cy="418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0329"/>
                <a:gridCol w="6420271"/>
              </a:tblGrid>
              <a:tr h="254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8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 роки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зупинкою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присіданням</a:t>
                      </a:r>
                      <a:r>
                        <a:rPr lang="ru-RU" sz="1800" dirty="0" smtClean="0">
                          <a:effectLst/>
                        </a:rPr>
                        <a:t>, поворотами, </a:t>
                      </a:r>
                      <a:r>
                        <a:rPr lang="ru-RU" sz="1800" dirty="0" err="1" smtClean="0">
                          <a:effectLst/>
                        </a:rPr>
                        <a:t>обходячи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предмети</a:t>
                      </a:r>
                      <a:r>
                        <a:rPr lang="ru-RU" sz="1800" dirty="0" smtClean="0">
                          <a:effectLst/>
                        </a:rPr>
                        <a:t>; 2)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вузькій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 (10-15 см), </a:t>
                      </a:r>
                      <a:r>
                        <a:rPr lang="ru-RU" sz="1800" dirty="0" err="1" smtClean="0">
                          <a:effectLst/>
                        </a:rPr>
                        <a:t>покладеної</a:t>
                      </a:r>
                      <a:r>
                        <a:rPr lang="ru-RU" sz="1800" dirty="0" smtClean="0">
                          <a:effectLst/>
                        </a:rPr>
                        <a:t> на землю (</a:t>
                      </a:r>
                      <a:r>
                        <a:rPr lang="ru-RU" sz="1800" dirty="0" err="1" smtClean="0">
                          <a:effectLst/>
                        </a:rPr>
                        <a:t>довжина</a:t>
                      </a:r>
                      <a:r>
                        <a:rPr lang="ru-RU" sz="1800" dirty="0" smtClean="0">
                          <a:effectLst/>
                        </a:rPr>
                        <a:t> 2 2,5 м), </a:t>
                      </a:r>
                      <a:r>
                        <a:rPr lang="ru-RU" sz="1800" dirty="0" err="1" smtClean="0">
                          <a:effectLst/>
                        </a:rPr>
                        <a:t>гімнастичній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лаві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переступати</a:t>
                      </a:r>
                      <a:r>
                        <a:rPr lang="ru-RU" sz="1800" dirty="0" smtClean="0">
                          <a:effectLst/>
                        </a:rPr>
                        <a:t> через </a:t>
                      </a:r>
                      <a:r>
                        <a:rPr lang="ru-RU" sz="1800" dirty="0" err="1" smtClean="0">
                          <a:effectLst/>
                        </a:rPr>
                        <a:t>що</a:t>
                      </a:r>
                      <a:r>
                        <a:rPr lang="ru-RU" sz="1800" dirty="0" smtClean="0">
                          <a:effectLst/>
                        </a:rPr>
                        <a:t> лежать на </a:t>
                      </a:r>
                      <a:r>
                        <a:rPr lang="ru-RU" sz="1800" dirty="0" err="1" smtClean="0">
                          <a:effectLst/>
                        </a:rPr>
                        <a:t>підлозі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предмети</a:t>
                      </a:r>
                      <a:r>
                        <a:rPr lang="ru-RU" sz="1800" dirty="0" smtClean="0">
                          <a:effectLst/>
                        </a:rPr>
                        <a:t> (кубики, бруски, </a:t>
                      </a:r>
                      <a:r>
                        <a:rPr lang="ru-RU" sz="1800" dirty="0" err="1" smtClean="0">
                          <a:effectLst/>
                        </a:rPr>
                        <a:t>іграшки</a:t>
                      </a:r>
                      <a:r>
                        <a:rPr lang="ru-RU" sz="1800" dirty="0" smtClean="0">
                          <a:effectLst/>
                        </a:rPr>
                        <a:t>); 4) </a:t>
                      </a:r>
                      <a:r>
                        <a:rPr lang="ru-RU" sz="1800" dirty="0" err="1" smtClean="0">
                          <a:effectLst/>
                        </a:rPr>
                        <a:t>виконувати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ластівку</a:t>
                      </a:r>
                      <a:r>
                        <a:rPr lang="ru-RU" sz="1800" dirty="0" smtClean="0">
                          <a:effectLst/>
                        </a:rPr>
                        <a:t>».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: 1) з </a:t>
                      </a:r>
                      <a:r>
                        <a:rPr lang="ru-RU" sz="1800" dirty="0" err="1" smtClean="0">
                          <a:effectLst/>
                        </a:rPr>
                        <a:t>предметів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15-20см); .2) на </a:t>
                      </a:r>
                      <a:r>
                        <a:rPr lang="ru-RU" sz="1800" dirty="0" err="1" smtClean="0">
                          <a:effectLst/>
                        </a:rPr>
                        <a:t>двох</a:t>
                      </a:r>
                      <a:r>
                        <a:rPr lang="ru-RU" sz="1800" dirty="0" smtClean="0">
                          <a:effectLst/>
                        </a:rPr>
                        <a:t> ногах, </a:t>
                      </a:r>
                      <a:r>
                        <a:rPr lang="ru-RU" sz="1800" dirty="0" err="1" smtClean="0">
                          <a:effectLst/>
                        </a:rPr>
                        <a:t>просуваючись</a:t>
                      </a:r>
                      <a:r>
                        <a:rPr lang="ru-RU" sz="1800" dirty="0" smtClean="0">
                          <a:effectLst/>
                        </a:rPr>
                        <a:t> вперед (2-3 м) .; .3)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: «</a:t>
                      </a:r>
                      <a:r>
                        <a:rPr lang="ru-RU" sz="1800" dirty="0" err="1" smtClean="0">
                          <a:effectLst/>
                        </a:rPr>
                        <a:t>Горобчики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кіт</a:t>
                      </a:r>
                      <a:r>
                        <a:rPr lang="ru-RU" sz="1800" dirty="0" smtClean="0">
                          <a:effectLst/>
                        </a:rPr>
                        <a:t>», «З </a:t>
                      </a:r>
                      <a:r>
                        <a:rPr lang="ru-RU" sz="1800" dirty="0" err="1" smtClean="0">
                          <a:effectLst/>
                        </a:rPr>
                        <a:t>купини</a:t>
                      </a:r>
                      <a:r>
                        <a:rPr lang="ru-RU" sz="1800" dirty="0" smtClean="0">
                          <a:effectLst/>
                        </a:rPr>
                        <a:t> на купину».</a:t>
                      </a:r>
                      <a:endParaRPr lang="ru-RU" sz="1600" dirty="0">
                        <a:effectLst/>
                      </a:endParaRPr>
                    </a:p>
                  </a:txBody>
                  <a:tcPr marL="24686" marR="246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79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3836"/>
              </p:ext>
            </p:extLst>
          </p:nvPr>
        </p:nvGraphicFramePr>
        <p:xfrm>
          <a:off x="2176272" y="433896"/>
          <a:ext cx="9336024" cy="534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738"/>
                <a:gridCol w="62762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8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</a:t>
                      </a:r>
                      <a:r>
                        <a:rPr lang="ru-RU" sz="1600" dirty="0" smtClean="0">
                          <a:effectLst/>
                        </a:rPr>
                        <a:t>роки </a:t>
                      </a:r>
                      <a:r>
                        <a:rPr lang="ru-RU" sz="1600" dirty="0">
                          <a:effectLst/>
                        </a:rPr>
                        <a:t>6 </a:t>
                      </a:r>
                      <a:r>
                        <a:rPr lang="ru-RU" sz="1600" dirty="0" err="1" smtClean="0">
                          <a:effectLst/>
                        </a:rPr>
                        <a:t>міс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Стрибки</a:t>
                      </a:r>
                      <a:r>
                        <a:rPr lang="ru-RU" sz="1600" dirty="0" smtClean="0">
                          <a:effectLst/>
                        </a:rPr>
                        <a:t>: 1) з </a:t>
                      </a:r>
                      <a:r>
                        <a:rPr lang="ru-RU" sz="1600" dirty="0" err="1" smtClean="0">
                          <a:effectLst/>
                        </a:rPr>
                        <a:t>предметів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висота</a:t>
                      </a:r>
                      <a:r>
                        <a:rPr lang="ru-RU" sz="1600" dirty="0" smtClean="0">
                          <a:effectLst/>
                        </a:rPr>
                        <a:t> 15-20см); .2) на </a:t>
                      </a:r>
                      <a:r>
                        <a:rPr lang="ru-RU" sz="1600" dirty="0" err="1" smtClean="0">
                          <a:effectLst/>
                        </a:rPr>
                        <a:t>двох</a:t>
                      </a:r>
                      <a:r>
                        <a:rPr lang="ru-RU" sz="1600" dirty="0" smtClean="0">
                          <a:effectLst/>
                        </a:rPr>
                        <a:t> ногах, </a:t>
                      </a:r>
                      <a:r>
                        <a:rPr lang="ru-RU" sz="1600" dirty="0" err="1" smtClean="0">
                          <a:effectLst/>
                        </a:rPr>
                        <a:t>просуваючись</a:t>
                      </a:r>
                      <a:r>
                        <a:rPr lang="ru-RU" sz="1600" dirty="0" smtClean="0">
                          <a:effectLst/>
                        </a:rPr>
                        <a:t> вперед (2-3 м) .; .3) </a:t>
                      </a:r>
                      <a:r>
                        <a:rPr lang="ru-RU" sz="1600" dirty="0" err="1" smtClean="0">
                          <a:effectLst/>
                        </a:rPr>
                        <a:t>рухливі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ігри</a:t>
                      </a:r>
                      <a:r>
                        <a:rPr lang="ru-RU" sz="1600" dirty="0" smtClean="0">
                          <a:effectLst/>
                        </a:rPr>
                        <a:t>: «</a:t>
                      </a:r>
                      <a:r>
                        <a:rPr lang="ru-RU" sz="1600" dirty="0" err="1" smtClean="0">
                          <a:effectLst/>
                        </a:rPr>
                        <a:t>Горобчики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кіт</a:t>
                      </a:r>
                      <a:r>
                        <a:rPr lang="ru-RU" sz="1600" dirty="0" smtClean="0">
                          <a:effectLst/>
                        </a:rPr>
                        <a:t>», «З </a:t>
                      </a:r>
                      <a:r>
                        <a:rPr lang="ru-RU" sz="1600" dirty="0" err="1" smtClean="0">
                          <a:effectLst/>
                        </a:rPr>
                        <a:t>купини</a:t>
                      </a:r>
                      <a:r>
                        <a:rPr lang="ru-RU" sz="1600" dirty="0" smtClean="0">
                          <a:effectLst/>
                        </a:rPr>
                        <a:t> на купину».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Катання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м'ячів</a:t>
                      </a:r>
                      <a:r>
                        <a:rPr lang="ru-RU" sz="1600" dirty="0" smtClean="0">
                          <a:effectLst/>
                        </a:rPr>
                        <a:t>: 1) </a:t>
                      </a:r>
                      <a:r>
                        <a:rPr lang="ru-RU" sz="1600" dirty="0" err="1" smtClean="0">
                          <a:effectLst/>
                        </a:rPr>
                        <a:t>катати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м'ячі</a:t>
                      </a:r>
                      <a:r>
                        <a:rPr lang="ru-RU" sz="1600" dirty="0" smtClean="0">
                          <a:effectLst/>
                        </a:rPr>
                        <a:t>, кульки з </a:t>
                      </a:r>
                      <a:r>
                        <a:rPr lang="ru-RU" sz="1600" dirty="0" err="1" smtClean="0">
                          <a:effectLst/>
                        </a:rPr>
                        <a:t>однолітками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або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дорослими</a:t>
                      </a:r>
                      <a:r>
                        <a:rPr lang="ru-RU" sz="1600" dirty="0" smtClean="0">
                          <a:effectLst/>
                        </a:rPr>
                        <a:t> один одному (</a:t>
                      </a:r>
                      <a:r>
                        <a:rPr lang="ru-RU" sz="1600" dirty="0" err="1" smtClean="0">
                          <a:effectLst/>
                        </a:rPr>
                        <a:t>відстань</a:t>
                      </a:r>
                      <a:r>
                        <a:rPr lang="ru-RU" sz="1600" dirty="0" smtClean="0">
                          <a:effectLst/>
                        </a:rPr>
                        <a:t> 1,5-2 м); 2) </a:t>
                      </a:r>
                      <a:r>
                        <a:rPr lang="ru-RU" sz="1600" dirty="0" err="1" smtClean="0">
                          <a:effectLst/>
                        </a:rPr>
                        <a:t>прокатувати</a:t>
                      </a:r>
                      <a:r>
                        <a:rPr lang="ru-RU" sz="1600" dirty="0" smtClean="0">
                          <a:effectLst/>
                        </a:rPr>
                        <a:t> кульки, </a:t>
                      </a:r>
                      <a:r>
                        <a:rPr lang="ru-RU" sz="1600" dirty="0" err="1" smtClean="0">
                          <a:effectLst/>
                        </a:rPr>
                        <a:t>м'ячі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між</a:t>
                      </a:r>
                      <a:r>
                        <a:rPr lang="ru-RU" sz="1600" dirty="0" smtClean="0">
                          <a:effectLst/>
                        </a:rPr>
                        <a:t> предметами, </a:t>
                      </a:r>
                      <a:r>
                        <a:rPr lang="ru-RU" sz="1600" dirty="0" err="1" smtClean="0">
                          <a:effectLst/>
                        </a:rPr>
                        <a:t>укочувати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м'ячі</a:t>
                      </a:r>
                      <a:r>
                        <a:rPr lang="ru-RU" sz="1600" dirty="0" smtClean="0">
                          <a:effectLst/>
                        </a:rPr>
                        <a:t> в ворота шириною 50-60 см з </a:t>
                      </a:r>
                      <a:r>
                        <a:rPr lang="ru-RU" sz="1600" dirty="0" err="1" smtClean="0">
                          <a:effectLst/>
                        </a:rPr>
                        <a:t>відстані</a:t>
                      </a:r>
                      <a:r>
                        <a:rPr lang="ru-RU" sz="1600" dirty="0" smtClean="0">
                          <a:effectLst/>
                        </a:rPr>
                        <a:t> 1-1,5 м; ) </a:t>
                      </a:r>
                      <a:r>
                        <a:rPr lang="ru-RU" sz="1600" dirty="0" err="1" smtClean="0">
                          <a:effectLst/>
                        </a:rPr>
                        <a:t>Рухливі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ігри</a:t>
                      </a:r>
                      <a:r>
                        <a:rPr lang="ru-RU" sz="1600" dirty="0" smtClean="0">
                          <a:effectLst/>
                        </a:rPr>
                        <a:t>: «</a:t>
                      </a:r>
                      <a:r>
                        <a:rPr lang="ru-RU" sz="1600" dirty="0" err="1" smtClean="0">
                          <a:effectLst/>
                        </a:rPr>
                        <a:t>Хто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далі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кине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?», «</a:t>
                      </a:r>
                      <a:r>
                        <a:rPr lang="ru-RU" sz="1600" dirty="0" err="1" smtClean="0">
                          <a:effectLst/>
                        </a:rPr>
                        <a:t>Влуч</a:t>
                      </a:r>
                      <a:r>
                        <a:rPr lang="ru-RU" sz="1600" dirty="0" smtClean="0">
                          <a:effectLst/>
                        </a:rPr>
                        <a:t> у коло».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Лазіння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повзання</a:t>
                      </a:r>
                      <a:r>
                        <a:rPr lang="ru-RU" sz="1600" dirty="0" smtClean="0">
                          <a:effectLst/>
                        </a:rPr>
                        <a:t>: 1) </a:t>
                      </a:r>
                      <a:r>
                        <a:rPr lang="ru-RU" sz="1600" dirty="0" err="1" smtClean="0">
                          <a:effectLst/>
                        </a:rPr>
                        <a:t>проповзати</a:t>
                      </a:r>
                      <a:r>
                        <a:rPr lang="ru-RU" sz="1600" dirty="0" smtClean="0">
                          <a:effectLst/>
                        </a:rPr>
                        <a:t> по </a:t>
                      </a:r>
                      <a:r>
                        <a:rPr lang="ru-RU" sz="1600" dirty="0" err="1" smtClean="0">
                          <a:effectLst/>
                        </a:rPr>
                        <a:t>прямій</a:t>
                      </a:r>
                      <a:r>
                        <a:rPr lang="ru-RU" sz="1600" dirty="0" smtClean="0">
                          <a:effectLst/>
                        </a:rPr>
                        <a:t> не </a:t>
                      </a:r>
                      <a:r>
                        <a:rPr lang="ru-RU" sz="1600" dirty="0" err="1" smtClean="0">
                          <a:effectLst/>
                        </a:rPr>
                        <a:t>менш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бм</a:t>
                      </a:r>
                      <a:r>
                        <a:rPr lang="ru-RU" sz="1600" dirty="0" smtClean="0">
                          <a:effectLst/>
                        </a:rPr>
                        <a:t>; 2) </a:t>
                      </a:r>
                      <a:r>
                        <a:rPr lang="ru-RU" sz="1600" dirty="0" err="1" smtClean="0">
                          <a:effectLst/>
                        </a:rPr>
                        <a:t>пролазити</a:t>
                      </a:r>
                      <a:r>
                        <a:rPr lang="ru-RU" sz="1600" dirty="0" smtClean="0">
                          <a:effectLst/>
                        </a:rPr>
                        <a:t> в обруч; 3) </a:t>
                      </a:r>
                      <a:r>
                        <a:rPr lang="ru-RU" sz="1600" dirty="0" err="1" smtClean="0">
                          <a:effectLst/>
                        </a:rPr>
                        <a:t>підлазити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мотузку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висота</a:t>
                      </a:r>
                      <a:r>
                        <a:rPr lang="ru-RU" sz="1600" dirty="0" smtClean="0">
                          <a:effectLst/>
                        </a:rPr>
                        <a:t> 4Осм), не </a:t>
                      </a:r>
                      <a:r>
                        <a:rPr lang="ru-RU" sz="1600" dirty="0" err="1" smtClean="0">
                          <a:effectLst/>
                        </a:rPr>
                        <a:t>торкаючись</a:t>
                      </a:r>
                      <a:r>
                        <a:rPr lang="ru-RU" sz="1600" dirty="0" smtClean="0">
                          <a:effectLst/>
                        </a:rPr>
                        <a:t> руками </a:t>
                      </a:r>
                      <a:r>
                        <a:rPr lang="ru-RU" sz="1600" dirty="0" err="1" smtClean="0">
                          <a:effectLst/>
                        </a:rPr>
                        <a:t>підлоги</a:t>
                      </a:r>
                      <a:r>
                        <a:rPr lang="ru-RU" sz="1600" dirty="0" smtClean="0">
                          <a:effectLst/>
                        </a:rPr>
                        <a:t>; 4) </a:t>
                      </a:r>
                      <a:r>
                        <a:rPr lang="ru-RU" sz="1600" dirty="0" err="1" smtClean="0">
                          <a:effectLst/>
                        </a:rPr>
                        <a:t>рухливі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ігри</a:t>
                      </a:r>
                      <a:r>
                        <a:rPr lang="ru-RU" sz="1600" dirty="0" smtClean="0">
                          <a:effectLst/>
                        </a:rPr>
                        <a:t>: «Покатай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пролізаючи</a:t>
                      </a:r>
                      <a:r>
                        <a:rPr lang="ru-RU" sz="1600" dirty="0" smtClean="0">
                          <a:effectLst/>
                        </a:rPr>
                        <a:t> в обруч». </a:t>
                      </a:r>
                      <a:r>
                        <a:rPr lang="ru-RU" sz="1600" dirty="0" err="1" smtClean="0">
                          <a:effectLst/>
                        </a:rPr>
                        <a:t>Дорослий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тримає</a:t>
                      </a:r>
                      <a:r>
                        <a:rPr lang="ru-RU" sz="1600" dirty="0" smtClean="0">
                          <a:effectLst/>
                        </a:rPr>
                        <a:t> обруч вертикально до </a:t>
                      </a:r>
                      <a:r>
                        <a:rPr lang="ru-RU" sz="1600" dirty="0" err="1" smtClean="0">
                          <a:effectLst/>
                        </a:rPr>
                        <a:t>підлоги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</a:rPr>
                        <a:t>Малюк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нахиляється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штовхає</a:t>
                      </a:r>
                      <a:r>
                        <a:rPr lang="ru-RU" sz="1600" dirty="0" smtClean="0">
                          <a:effectLst/>
                        </a:rPr>
                        <a:t> великий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 руками так, </a:t>
                      </a:r>
                      <a:r>
                        <a:rPr lang="ru-RU" sz="1600" dirty="0" err="1" smtClean="0">
                          <a:effectLst/>
                        </a:rPr>
                        <a:t>щоб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він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прокотився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крізь</a:t>
                      </a:r>
                      <a:r>
                        <a:rPr lang="ru-RU" sz="1600" dirty="0" smtClean="0">
                          <a:effectLst/>
                        </a:rPr>
                        <a:t> обруч. </a:t>
                      </a:r>
                      <a:r>
                        <a:rPr lang="ru-RU" sz="1600" dirty="0" err="1" smtClean="0">
                          <a:effectLst/>
                        </a:rPr>
                        <a:t>Після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цього</a:t>
                      </a:r>
                      <a:r>
                        <a:rPr lang="ru-RU" sz="1600" dirty="0" smtClean="0">
                          <a:effectLst/>
                        </a:rPr>
                        <a:t> сам пролазить за ним </a:t>
                      </a:r>
                      <a:r>
                        <a:rPr lang="ru-RU" sz="1600" dirty="0" err="1" smtClean="0">
                          <a:effectLst/>
                        </a:rPr>
                        <a:t>крізь</a:t>
                      </a:r>
                      <a:r>
                        <a:rPr lang="ru-RU" sz="1600" dirty="0" smtClean="0">
                          <a:effectLst/>
                        </a:rPr>
                        <a:t> обруч. </a:t>
                      </a:r>
                      <a:r>
                        <a:rPr lang="ru-RU" sz="1600" dirty="0" err="1" smtClean="0">
                          <a:effectLst/>
                        </a:rPr>
                        <a:t>Повторити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кілька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разів</a:t>
                      </a:r>
                      <a:r>
                        <a:rPr lang="ru-RU" sz="1600" dirty="0" smtClean="0">
                          <a:effectLst/>
                        </a:rPr>
                        <a:t>. «Кролики», «</a:t>
                      </a:r>
                      <a:r>
                        <a:rPr lang="ru-RU" sz="1600" dirty="0" err="1" smtClean="0">
                          <a:effectLst/>
                        </a:rPr>
                        <a:t>Мавпочки</a:t>
                      </a:r>
                      <a:r>
                        <a:rPr lang="ru-RU" sz="1600" dirty="0" smtClean="0">
                          <a:effectLst/>
                        </a:rPr>
                        <a:t>», «</a:t>
                      </a:r>
                      <a:r>
                        <a:rPr lang="ru-RU" sz="1600" dirty="0" err="1" smtClean="0">
                          <a:effectLst/>
                        </a:rPr>
                        <a:t>Миші</a:t>
                      </a:r>
                      <a:r>
                        <a:rPr lang="ru-RU" sz="1600" dirty="0" smtClean="0">
                          <a:effectLst/>
                        </a:rPr>
                        <a:t> в </a:t>
                      </a:r>
                      <a:r>
                        <a:rPr lang="ru-RU" sz="1600" dirty="0" err="1" smtClean="0">
                          <a:effectLst/>
                        </a:rPr>
                        <a:t>коморі</a:t>
                      </a:r>
                      <a:r>
                        <a:rPr lang="ru-RU" sz="1600" dirty="0" smtClean="0">
                          <a:effectLst/>
                        </a:rPr>
                        <a:t>» - </a:t>
                      </a:r>
                      <a:r>
                        <a:rPr lang="ru-RU" sz="1600" dirty="0" err="1" smtClean="0">
                          <a:effectLst/>
                        </a:rPr>
                        <a:t>рухливі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ігри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наслідуванням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рухам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тварин</a:t>
                      </a:r>
                      <a:r>
                        <a:rPr lang="ru-RU" sz="1600" dirty="0" smtClean="0">
                          <a:effectLst/>
                        </a:rPr>
                        <a:t> при </a:t>
                      </a:r>
                      <a:r>
                        <a:rPr lang="ru-RU" sz="1600" dirty="0" err="1" smtClean="0">
                          <a:effectLst/>
                        </a:rPr>
                        <a:t>використанні</a:t>
                      </a:r>
                      <a:r>
                        <a:rPr lang="ru-RU" sz="1600" dirty="0" smtClean="0">
                          <a:effectLst/>
                        </a:rPr>
                        <a:t> нескладного сюжету.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66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53513"/>
              </p:ext>
            </p:extLst>
          </p:nvPr>
        </p:nvGraphicFramePr>
        <p:xfrm>
          <a:off x="2441448" y="2237359"/>
          <a:ext cx="8915399" cy="412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024"/>
                <a:gridCol w="64373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0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 </a:t>
                      </a:r>
                      <a:r>
                        <a:rPr lang="ru-RU" sz="1800" dirty="0" smtClean="0">
                          <a:effectLst/>
                        </a:rPr>
                        <a:t>роки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певному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напрямку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вздовж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стін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кімнати</a:t>
                      </a:r>
                      <a:r>
                        <a:rPr lang="ru-RU" sz="1800" dirty="0" smtClean="0">
                          <a:effectLst/>
                        </a:rPr>
                        <a:t>, на носках, </a:t>
                      </a:r>
                      <a:r>
                        <a:rPr lang="ru-RU" sz="1800" dirty="0" err="1" smtClean="0">
                          <a:effectLst/>
                        </a:rPr>
                        <a:t>високо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піднімаючи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коліна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приставними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кроками</a:t>
                      </a:r>
                      <a:r>
                        <a:rPr lang="ru-RU" sz="1800" dirty="0" smtClean="0">
                          <a:effectLst/>
                        </a:rPr>
                        <a:t> вперед, в </a:t>
                      </a:r>
                      <a:r>
                        <a:rPr lang="ru-RU" sz="1800" dirty="0" err="1" smtClean="0">
                          <a:effectLst/>
                        </a:rPr>
                        <a:t>сторони</a:t>
                      </a:r>
                      <a:r>
                        <a:rPr lang="ru-RU" sz="1800" dirty="0" smtClean="0">
                          <a:effectLst/>
                        </a:rPr>
                        <a:t>; 2)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покладеній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похило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50-35 см), </a:t>
                      </a:r>
                      <a:r>
                        <a:rPr lang="ru-RU" sz="1800" dirty="0" err="1" smtClean="0">
                          <a:effectLst/>
                        </a:rPr>
                        <a:t>колоді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наздоганяти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тікати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зупинкою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зміною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напрямку</a:t>
                      </a:r>
                      <a:r>
                        <a:rPr lang="ru-RU" sz="1800" dirty="0" smtClean="0">
                          <a:effectLst/>
                        </a:rPr>
                        <a:t>, по колу; .4)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швидко</a:t>
                      </a:r>
                      <a:r>
                        <a:rPr lang="ru-RU" sz="1800" dirty="0" smtClean="0">
                          <a:effectLst/>
                        </a:rPr>
                        <a:t> 10-20м3; 5)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безупинно</a:t>
                      </a:r>
                      <a:r>
                        <a:rPr lang="ru-RU" sz="1800" dirty="0" smtClean="0">
                          <a:effectLst/>
                        </a:rPr>
                        <a:t> 50-60 сек; 6)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повільно</a:t>
                      </a:r>
                      <a:r>
                        <a:rPr lang="ru-RU" sz="1800" dirty="0" smtClean="0">
                          <a:effectLst/>
                        </a:rPr>
                        <a:t> до 160 м; 7) </a:t>
                      </a:r>
                      <a:r>
                        <a:rPr lang="ru-RU" sz="1800" dirty="0" err="1" smtClean="0">
                          <a:effectLst/>
                        </a:rPr>
                        <a:t>рухлива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гра</a:t>
                      </a:r>
                      <a:r>
                        <a:rPr lang="ru-RU" sz="1800" dirty="0" smtClean="0">
                          <a:effectLst/>
                        </a:rPr>
                        <a:t> «Перенеси </a:t>
                      </a:r>
                      <a:r>
                        <a:rPr lang="ru-RU" sz="1800" dirty="0" err="1" smtClean="0">
                          <a:effectLst/>
                        </a:rPr>
                        <a:t>іграшки</a:t>
                      </a:r>
                      <a:r>
                        <a:rPr lang="ru-RU" sz="1800" dirty="0" smtClean="0">
                          <a:effectLst/>
                        </a:rPr>
                        <a:t>».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 переносить по </a:t>
                      </a:r>
                      <a:r>
                        <a:rPr lang="ru-RU" sz="1800" dirty="0" err="1" smtClean="0">
                          <a:effectLst/>
                        </a:rPr>
                        <a:t>одній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іграшці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відстань</a:t>
                      </a:r>
                      <a:r>
                        <a:rPr lang="ru-RU" sz="1800" dirty="0" smtClean="0">
                          <a:effectLst/>
                        </a:rPr>
                        <a:t> 3-4 м. З </a:t>
                      </a:r>
                      <a:r>
                        <a:rPr lang="ru-RU" sz="1800" dirty="0" err="1" smtClean="0">
                          <a:effectLst/>
                        </a:rPr>
                        <a:t>іграшкою</a:t>
                      </a:r>
                      <a:r>
                        <a:rPr lang="ru-RU" sz="1800" dirty="0" smtClean="0">
                          <a:effectLst/>
                        </a:rPr>
                        <a:t> треба </a:t>
                      </a:r>
                      <a:r>
                        <a:rPr lang="ru-RU" sz="1800" dirty="0" err="1" smtClean="0">
                          <a:effectLst/>
                        </a:rPr>
                        <a:t>йти</a:t>
                      </a:r>
                      <a:r>
                        <a:rPr lang="ru-RU" sz="1800" dirty="0" smtClean="0">
                          <a:effectLst/>
                        </a:rPr>
                        <a:t>, без </a:t>
                      </a:r>
                      <a:r>
                        <a:rPr lang="ru-RU" sz="1800" dirty="0" err="1" smtClean="0">
                          <a:effectLst/>
                        </a:rPr>
                        <a:t>іграшки</a:t>
                      </a:r>
                      <a:r>
                        <a:rPr lang="ru-RU" sz="1800" dirty="0" smtClean="0">
                          <a:effectLst/>
                        </a:rPr>
                        <a:t> - </a:t>
                      </a:r>
                      <a:r>
                        <a:rPr lang="ru-RU" sz="1800" dirty="0" err="1" smtClean="0">
                          <a:effectLst/>
                        </a:rPr>
                        <a:t>бігти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22167" marR="2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111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99383"/>
              </p:ext>
            </p:extLst>
          </p:nvPr>
        </p:nvGraphicFramePr>
        <p:xfrm>
          <a:off x="2441448" y="637159"/>
          <a:ext cx="8915399" cy="5057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8024"/>
                <a:gridCol w="64373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06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</a:t>
                      </a:r>
                      <a:r>
                        <a:rPr lang="ru-RU" sz="1600" dirty="0" smtClean="0">
                          <a:effectLst/>
                        </a:rPr>
                        <a:t>роки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 smtClean="0">
                          <a:effectLst/>
                        </a:rPr>
                        <a:t>Стрибки</a:t>
                      </a:r>
                      <a:r>
                        <a:rPr lang="ru-RU" sz="1600" dirty="0" smtClean="0">
                          <a:effectLst/>
                        </a:rPr>
                        <a:t>: 1) </a:t>
                      </a:r>
                      <a:r>
                        <a:rPr lang="ru-RU" sz="1600" dirty="0" err="1" smtClean="0">
                          <a:effectLst/>
                        </a:rPr>
                        <a:t>стрибати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одній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нозі</a:t>
                      </a:r>
                      <a:r>
                        <a:rPr lang="ru-RU" sz="1600" dirty="0" smtClean="0">
                          <a:effectLst/>
                        </a:rPr>
                        <a:t>; 2) </a:t>
                      </a:r>
                      <a:r>
                        <a:rPr lang="ru-RU" sz="1600" dirty="0" err="1" smtClean="0">
                          <a:effectLst/>
                        </a:rPr>
                        <a:t>перестрибувати</a:t>
                      </a:r>
                      <a:r>
                        <a:rPr lang="ru-RU" sz="1600" dirty="0" smtClean="0">
                          <a:effectLst/>
                        </a:rPr>
                        <a:t> через </a:t>
                      </a:r>
                      <a:r>
                        <a:rPr lang="ru-RU" sz="1600" dirty="0" err="1" smtClean="0">
                          <a:effectLst/>
                        </a:rPr>
                        <a:t>невисокі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предмети</a:t>
                      </a:r>
                      <a:r>
                        <a:rPr lang="ru-RU" sz="1600" dirty="0" smtClean="0">
                          <a:effectLst/>
                        </a:rPr>
                        <a:t> (5 см); 3) </a:t>
                      </a:r>
                      <a:r>
                        <a:rPr lang="ru-RU" sz="1600" dirty="0" err="1" smtClean="0">
                          <a:effectLst/>
                        </a:rPr>
                        <a:t>перестрибувати</a:t>
                      </a:r>
                      <a:r>
                        <a:rPr lang="ru-RU" sz="1600" dirty="0" smtClean="0">
                          <a:effectLst/>
                        </a:rPr>
                        <a:t> через </a:t>
                      </a:r>
                      <a:r>
                        <a:rPr lang="ru-RU" sz="1600" dirty="0" err="1" smtClean="0">
                          <a:effectLst/>
                        </a:rPr>
                        <a:t>дві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лінії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відстань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між</a:t>
                      </a:r>
                      <a:r>
                        <a:rPr lang="ru-RU" sz="1600" dirty="0" smtClean="0">
                          <a:effectLst/>
                        </a:rPr>
                        <a:t> ними 25-30 см); 4) </a:t>
                      </a:r>
                      <a:r>
                        <a:rPr lang="ru-RU" sz="1600" dirty="0" err="1" smtClean="0">
                          <a:effectLst/>
                        </a:rPr>
                        <a:t>стрибати</a:t>
                      </a:r>
                      <a:r>
                        <a:rPr lang="ru-RU" sz="1600" dirty="0" smtClean="0">
                          <a:effectLst/>
                        </a:rPr>
                        <a:t> в </a:t>
                      </a:r>
                      <a:r>
                        <a:rPr lang="ru-RU" sz="1600" dirty="0" err="1" smtClean="0">
                          <a:effectLst/>
                        </a:rPr>
                        <a:t>довжину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місця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відстань</a:t>
                      </a:r>
                      <a:r>
                        <a:rPr lang="ru-RU" sz="1600" dirty="0" smtClean="0">
                          <a:effectLst/>
                        </a:rPr>
                        <a:t> не </a:t>
                      </a:r>
                      <a:r>
                        <a:rPr lang="ru-RU" sz="1600" dirty="0" err="1" smtClean="0">
                          <a:effectLst/>
                        </a:rPr>
                        <a:t>менше</a:t>
                      </a:r>
                      <a:r>
                        <a:rPr lang="ru-RU" sz="1600" dirty="0" smtClean="0">
                          <a:effectLst/>
                        </a:rPr>
                        <a:t> 40 см.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 smtClean="0">
                          <a:effectLst/>
                        </a:rPr>
                        <a:t>Метання</a:t>
                      </a:r>
                      <a:r>
                        <a:rPr lang="ru-RU" sz="1600" dirty="0" smtClean="0">
                          <a:effectLst/>
                        </a:rPr>
                        <a:t>: 1) </a:t>
                      </a:r>
                      <a:r>
                        <a:rPr lang="ru-RU" sz="1600" dirty="0" err="1" smtClean="0">
                          <a:effectLst/>
                        </a:rPr>
                        <a:t>кидати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м'ячі</a:t>
                      </a:r>
                      <a:r>
                        <a:rPr lang="ru-RU" sz="1600" dirty="0" smtClean="0">
                          <a:effectLst/>
                        </a:rPr>
                        <a:t> (у </a:t>
                      </a:r>
                      <a:r>
                        <a:rPr lang="ru-RU" sz="1600" dirty="0" err="1" smtClean="0">
                          <a:effectLst/>
                        </a:rPr>
                        <a:t>далечінь</a:t>
                      </a:r>
                      <a:r>
                        <a:rPr lang="ru-RU" sz="1600" dirty="0" smtClean="0">
                          <a:effectLst/>
                        </a:rPr>
                        <a:t>) правою і </a:t>
                      </a:r>
                      <a:r>
                        <a:rPr lang="ru-RU" sz="1600" dirty="0" err="1" smtClean="0">
                          <a:effectLst/>
                        </a:rPr>
                        <a:t>лівою</a:t>
                      </a:r>
                      <a:r>
                        <a:rPr lang="ru-RU" sz="1600" dirty="0" smtClean="0">
                          <a:effectLst/>
                        </a:rPr>
                        <a:t> рукою (не </a:t>
                      </a:r>
                      <a:r>
                        <a:rPr lang="ru-RU" sz="1600" dirty="0" err="1" smtClean="0">
                          <a:effectLst/>
                        </a:rPr>
                        <a:t>менше</a:t>
                      </a:r>
                      <a:r>
                        <a:rPr lang="ru-RU" sz="1600" dirty="0" smtClean="0">
                          <a:effectLst/>
                        </a:rPr>
                        <a:t> 2,5-3 м); 2) </a:t>
                      </a:r>
                      <a:r>
                        <a:rPr lang="ru-RU" sz="1600" dirty="0" err="1" smtClean="0">
                          <a:effectLst/>
                        </a:rPr>
                        <a:t>потрапляти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м'ячем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діаметр</a:t>
                      </a:r>
                      <a:r>
                        <a:rPr lang="ru-RU" sz="1600" dirty="0" smtClean="0">
                          <a:effectLst/>
                        </a:rPr>
                        <a:t> 6-8 см) з </a:t>
                      </a:r>
                      <a:r>
                        <a:rPr lang="ru-RU" sz="1600" dirty="0" err="1" smtClean="0">
                          <a:effectLst/>
                        </a:rPr>
                        <a:t>відстані</a:t>
                      </a:r>
                      <a:r>
                        <a:rPr lang="ru-RU" sz="1600" dirty="0" smtClean="0">
                          <a:effectLst/>
                        </a:rPr>
                        <a:t> 1,5-2 м в </a:t>
                      </a:r>
                      <a:r>
                        <a:rPr lang="ru-RU" sz="1600" dirty="0" err="1" smtClean="0">
                          <a:effectLst/>
                        </a:rPr>
                        <a:t>кошик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поставлену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підлогу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кидаючи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 руками </a:t>
                      </a:r>
                      <a:r>
                        <a:rPr lang="ru-RU" sz="1600" dirty="0" err="1" smtClean="0">
                          <a:effectLst/>
                        </a:rPr>
                        <a:t>знизу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від</a:t>
                      </a:r>
                      <a:r>
                        <a:rPr lang="ru-RU" sz="1600" dirty="0" smtClean="0">
                          <a:effectLst/>
                        </a:rPr>
                        <a:t> грудей, правою і </a:t>
                      </a:r>
                      <a:r>
                        <a:rPr lang="ru-RU" sz="1600" dirty="0" err="1" smtClean="0">
                          <a:effectLst/>
                        </a:rPr>
                        <a:t>лівою</a:t>
                      </a:r>
                      <a:r>
                        <a:rPr lang="ru-RU" sz="1600" dirty="0" smtClean="0">
                          <a:effectLst/>
                        </a:rPr>
                        <a:t> рукою; 3) </a:t>
                      </a:r>
                      <a:r>
                        <a:rPr lang="ru-RU" sz="1600" dirty="0" err="1" smtClean="0">
                          <a:effectLst/>
                        </a:rPr>
                        <a:t>кидати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 у </a:t>
                      </a:r>
                      <a:r>
                        <a:rPr lang="ru-RU" sz="1600" dirty="0" err="1" smtClean="0">
                          <a:effectLst/>
                        </a:rPr>
                        <a:t>вертикальну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ціль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висота</a:t>
                      </a:r>
                      <a:r>
                        <a:rPr lang="ru-RU" sz="1600" dirty="0" smtClean="0">
                          <a:effectLst/>
                        </a:rPr>
                        <a:t> центру </a:t>
                      </a:r>
                      <a:r>
                        <a:rPr lang="ru-RU" sz="1600" dirty="0" err="1" smtClean="0">
                          <a:effectLst/>
                        </a:rPr>
                        <a:t>мішені</a:t>
                      </a:r>
                      <a:r>
                        <a:rPr lang="ru-RU" sz="1600" dirty="0" smtClean="0">
                          <a:effectLst/>
                        </a:rPr>
                        <a:t> 1 , 2м) правою і </a:t>
                      </a:r>
                      <a:r>
                        <a:rPr lang="ru-RU" sz="1600" dirty="0" err="1" smtClean="0">
                          <a:effectLst/>
                        </a:rPr>
                        <a:t>лівою</a:t>
                      </a:r>
                      <a:r>
                        <a:rPr lang="ru-RU" sz="1600" dirty="0" smtClean="0">
                          <a:effectLst/>
                        </a:rPr>
                        <a:t> рукою (</a:t>
                      </a:r>
                      <a:r>
                        <a:rPr lang="ru-RU" sz="1600" dirty="0" err="1" smtClean="0">
                          <a:effectLst/>
                        </a:rPr>
                        <a:t>відстань</a:t>
                      </a:r>
                      <a:r>
                        <a:rPr lang="ru-RU" sz="1600" dirty="0" smtClean="0">
                          <a:effectLst/>
                        </a:rPr>
                        <a:t> 1-1,5 м); .4) </a:t>
                      </a:r>
                      <a:r>
                        <a:rPr lang="ru-RU" sz="1600" dirty="0" err="1" smtClean="0">
                          <a:effectLst/>
                        </a:rPr>
                        <a:t>рухлива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гра</a:t>
                      </a:r>
                      <a:r>
                        <a:rPr lang="ru-RU" sz="1600" dirty="0" smtClean="0">
                          <a:effectLst/>
                        </a:rPr>
                        <a:t> «</a:t>
                      </a:r>
                      <a:r>
                        <a:rPr lang="ru-RU" sz="1600" dirty="0" err="1" smtClean="0">
                          <a:effectLst/>
                        </a:rPr>
                        <a:t>Збий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». </a:t>
                      </a:r>
                      <a:r>
                        <a:rPr lang="ru-RU" sz="1600" dirty="0" err="1" smtClean="0">
                          <a:effectLst/>
                        </a:rPr>
                        <a:t>Покладіть</a:t>
                      </a:r>
                      <a:r>
                        <a:rPr lang="ru-RU" sz="1600" dirty="0" smtClean="0">
                          <a:effectLst/>
                        </a:rPr>
                        <a:t> на табурет великий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</a:rPr>
                        <a:t>Малюк</a:t>
                      </a:r>
                      <a:r>
                        <a:rPr lang="ru-RU" sz="1600" dirty="0" smtClean="0">
                          <a:effectLst/>
                        </a:rPr>
                        <a:t>, стоячи перед табуретом на </a:t>
                      </a:r>
                      <a:r>
                        <a:rPr lang="ru-RU" sz="1600" dirty="0" err="1" smtClean="0">
                          <a:effectLst/>
                        </a:rPr>
                        <a:t>відстані</a:t>
                      </a:r>
                      <a:r>
                        <a:rPr lang="ru-RU" sz="1600" dirty="0" smtClean="0">
                          <a:effectLst/>
                        </a:rPr>
                        <a:t> 1,5-2 м, за сигналом «</a:t>
                      </a:r>
                      <a:r>
                        <a:rPr lang="ru-RU" sz="1600" dirty="0" err="1" smtClean="0">
                          <a:effectLst/>
                        </a:rPr>
                        <a:t>Збий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!» </a:t>
                      </a:r>
                      <a:r>
                        <a:rPr lang="ru-RU" sz="1600" dirty="0" err="1" smtClean="0">
                          <a:effectLst/>
                        </a:rPr>
                        <a:t>кидає</a:t>
                      </a:r>
                      <a:r>
                        <a:rPr lang="ru-RU" sz="1600" dirty="0" smtClean="0">
                          <a:effectLst/>
                        </a:rPr>
                        <a:t> маленький </a:t>
                      </a:r>
                      <a:r>
                        <a:rPr lang="ru-RU" sz="1600" dirty="0" err="1" smtClean="0">
                          <a:effectLst/>
                        </a:rPr>
                        <a:t>м'яч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діаметр</a:t>
                      </a:r>
                      <a:r>
                        <a:rPr lang="ru-RU" sz="1600" dirty="0" smtClean="0">
                          <a:effectLst/>
                        </a:rPr>
                        <a:t> до 10 см) у </a:t>
                      </a:r>
                      <a:r>
                        <a:rPr lang="ru-RU" sz="1600" dirty="0" err="1" smtClean="0">
                          <a:effectLst/>
                        </a:rPr>
                        <a:t>великій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намагаючись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збити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його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Лазіння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повзання</a:t>
                      </a:r>
                      <a:r>
                        <a:rPr lang="ru-RU" sz="1600" dirty="0" smtClean="0">
                          <a:effectLst/>
                        </a:rPr>
                        <a:t>: 1) </a:t>
                      </a:r>
                      <a:r>
                        <a:rPr lang="ru-RU" sz="1600" dirty="0" err="1" smtClean="0">
                          <a:effectLst/>
                        </a:rPr>
                        <a:t>влазити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гімнастичну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стінку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висота</a:t>
                      </a:r>
                      <a:r>
                        <a:rPr lang="ru-RU" sz="1600" dirty="0" smtClean="0">
                          <a:effectLst/>
                        </a:rPr>
                        <a:t> 1-1,5 м) і </a:t>
                      </a:r>
                      <a:r>
                        <a:rPr lang="ru-RU" sz="1600" dirty="0" err="1" smtClean="0">
                          <a:effectLst/>
                        </a:rPr>
                        <a:t>спускатися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неї</a:t>
                      </a:r>
                      <a:r>
                        <a:rPr lang="ru-RU" sz="1600" dirty="0" smtClean="0">
                          <a:effectLst/>
                        </a:rPr>
                        <a:t>; 2) </a:t>
                      </a:r>
                      <a:r>
                        <a:rPr lang="ru-RU" sz="1600" dirty="0" err="1" smtClean="0">
                          <a:effectLst/>
                        </a:rPr>
                        <a:t>повзати</a:t>
                      </a:r>
                      <a:r>
                        <a:rPr lang="ru-RU" sz="1600" dirty="0" smtClean="0">
                          <a:effectLst/>
                        </a:rPr>
                        <a:t> по </a:t>
                      </a:r>
                      <a:r>
                        <a:rPr lang="ru-RU" sz="1600" dirty="0" err="1" smtClean="0">
                          <a:effectLst/>
                        </a:rPr>
                        <a:t>гімнастичній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лаві</a:t>
                      </a:r>
                      <a:r>
                        <a:rPr lang="ru-RU" sz="1600" dirty="0" smtClean="0">
                          <a:effectLst/>
                        </a:rPr>
                        <a:t>; 3) </a:t>
                      </a:r>
                      <a:r>
                        <a:rPr lang="ru-RU" sz="1600" dirty="0" err="1" smtClean="0">
                          <a:effectLst/>
                        </a:rPr>
                        <a:t>перелазити</a:t>
                      </a:r>
                      <a:r>
                        <a:rPr lang="ru-RU" sz="1600" dirty="0" smtClean="0">
                          <a:effectLst/>
                        </a:rPr>
                        <a:t> через </a:t>
                      </a:r>
                      <a:r>
                        <a:rPr lang="ru-RU" sz="1600" dirty="0" err="1" smtClean="0">
                          <a:effectLst/>
                        </a:rPr>
                        <a:t>що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лежить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землі</a:t>
                      </a:r>
                      <a:r>
                        <a:rPr lang="ru-RU" sz="1600" dirty="0" smtClean="0">
                          <a:effectLst/>
                        </a:rPr>
                        <a:t> колоду.</a:t>
                      </a:r>
                      <a:endParaRPr lang="ru-RU" sz="1400" dirty="0">
                        <a:effectLst/>
                      </a:endParaRPr>
                    </a:p>
                  </a:txBody>
                  <a:tcPr marL="22167" marR="2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6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 smtClean="0"/>
              <a:t>фізического</a:t>
            </a:r>
            <a:r>
              <a:rPr lang="ru-RU" dirty="0" smtClean="0"/>
              <a:t> стану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року </a:t>
            </a:r>
            <a:r>
              <a:rPr lang="ru-RU" dirty="0" err="1" smtClean="0"/>
              <a:t>життя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гармонізація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рухових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і поз </a:t>
            </a:r>
            <a:r>
              <a:rPr lang="ru-RU" sz="2400" dirty="0" err="1"/>
              <a:t>відповідно</a:t>
            </a:r>
            <a:r>
              <a:rPr lang="ru-RU" sz="2400" dirty="0"/>
              <a:t> </a:t>
            </a:r>
            <a:r>
              <a:rPr lang="ru-RU" sz="2400" dirty="0" err="1"/>
              <a:t>календарними</a:t>
            </a:r>
            <a:r>
              <a:rPr lang="ru-RU" sz="2400" dirty="0"/>
              <a:t> </a:t>
            </a:r>
            <a:r>
              <a:rPr lang="ru-RU" sz="2400" dirty="0" err="1"/>
              <a:t>термінами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появи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неспецифічної</a:t>
            </a:r>
            <a:r>
              <a:rPr lang="ru-RU" sz="2400" dirty="0"/>
              <a:t> </a:t>
            </a:r>
            <a:r>
              <a:rPr lang="ru-RU" sz="2400" dirty="0" err="1"/>
              <a:t>опірності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створення</a:t>
            </a:r>
            <a:r>
              <a:rPr lang="ru-RU" sz="2400" dirty="0"/>
              <a:t> позитивного </a:t>
            </a:r>
            <a:r>
              <a:rPr lang="ru-RU" sz="2400" dirty="0" err="1"/>
              <a:t>емоційного</a:t>
            </a:r>
            <a:r>
              <a:rPr lang="ru-RU" sz="2400" dirty="0"/>
              <a:t> фону.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963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з половиною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56775"/>
              </p:ext>
            </p:extLst>
          </p:nvPr>
        </p:nvGraphicFramePr>
        <p:xfrm>
          <a:off x="2304288" y="2250948"/>
          <a:ext cx="9336024" cy="4132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9277"/>
                <a:gridCol w="7166747"/>
              </a:tblGrid>
              <a:tr h="69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1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 </a:t>
                      </a:r>
                      <a:r>
                        <a:rPr lang="ru-RU" sz="1800" dirty="0" smtClean="0">
                          <a:effectLst/>
                        </a:rPr>
                        <a:t>роки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397" marR="1939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однолітками</a:t>
                      </a:r>
                      <a:r>
                        <a:rPr lang="ru-RU" sz="1800" dirty="0" smtClean="0">
                          <a:effectLst/>
                        </a:rPr>
                        <a:t>, один за одним, </a:t>
                      </a:r>
                      <a:r>
                        <a:rPr lang="ru-RU" sz="1800" dirty="0" err="1" smtClean="0">
                          <a:effectLst/>
                        </a:rPr>
                        <a:t>зі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зміною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провідних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між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розставленими</a:t>
                      </a:r>
                      <a:r>
                        <a:rPr lang="ru-RU" sz="1800" dirty="0" smtClean="0">
                          <a:effectLst/>
                        </a:rPr>
                        <a:t> предметами, не </a:t>
                      </a:r>
                      <a:r>
                        <a:rPr lang="ru-RU" sz="1800" dirty="0" err="1" smtClean="0">
                          <a:effectLst/>
                        </a:rPr>
                        <a:t>зачіпаючи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їх</a:t>
                      </a:r>
                      <a:r>
                        <a:rPr lang="ru-RU" sz="1800" dirty="0" smtClean="0">
                          <a:effectLst/>
                        </a:rPr>
                        <a:t>; 2)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лавці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колоді</a:t>
                      </a:r>
                      <a:r>
                        <a:rPr lang="ru-RU" sz="1800" dirty="0" smtClean="0">
                          <a:effectLst/>
                        </a:rPr>
                        <a:t>) з </a:t>
                      </a:r>
                      <a:r>
                        <a:rPr lang="ru-RU" sz="1800" dirty="0" err="1" smtClean="0">
                          <a:effectLst/>
                        </a:rPr>
                        <a:t>мішечком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голові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по шнуру, </a:t>
                      </a:r>
                      <a:r>
                        <a:rPr lang="ru-RU" sz="1800" dirty="0" err="1" smtClean="0">
                          <a:effectLst/>
                        </a:rPr>
                        <a:t>покладеному</a:t>
                      </a:r>
                      <a:r>
                        <a:rPr lang="ru-RU" sz="1800" dirty="0" smtClean="0">
                          <a:effectLst/>
                        </a:rPr>
                        <a:t> прямо, по колу </a:t>
                      </a:r>
                      <a:r>
                        <a:rPr lang="ru-RU" sz="1800" dirty="0" err="1" smtClean="0">
                          <a:effectLst/>
                        </a:rPr>
                        <a:t>зигзагоподібно</a:t>
                      </a:r>
                      <a:r>
                        <a:rPr lang="ru-RU" sz="1800" dirty="0" smtClean="0">
                          <a:effectLst/>
                        </a:rPr>
                        <a:t> (дл. 10 м); 4)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лавці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35 см, ширина 20 см); 5)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. «</a:t>
                      </a:r>
                      <a:r>
                        <a:rPr lang="ru-RU" sz="1800" dirty="0" err="1" smtClean="0">
                          <a:effectLst/>
                        </a:rPr>
                        <a:t>Літаки</a:t>
                      </a:r>
                      <a:r>
                        <a:rPr lang="ru-RU" sz="1800" dirty="0" smtClean="0">
                          <a:effectLst/>
                        </a:rPr>
                        <a:t>» -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імітацією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літака</a:t>
                      </a:r>
                      <a:r>
                        <a:rPr lang="ru-RU" sz="1800" dirty="0" smtClean="0">
                          <a:effectLst/>
                        </a:rPr>
                        <a:t>. «Пташка і </a:t>
                      </a:r>
                      <a:r>
                        <a:rPr lang="ru-RU" sz="1800" dirty="0" err="1" smtClean="0">
                          <a:effectLst/>
                        </a:rPr>
                        <a:t>кішка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ловишка</a:t>
                      </a:r>
                      <a:r>
                        <a:rPr lang="ru-RU" sz="1800" dirty="0" smtClean="0">
                          <a:effectLst/>
                        </a:rPr>
                        <a:t>».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підстрибувати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двох</a:t>
                      </a:r>
                      <a:r>
                        <a:rPr lang="ru-RU" sz="1800" dirty="0" smtClean="0">
                          <a:effectLst/>
                        </a:rPr>
                        <a:t> ногах, </a:t>
                      </a:r>
                      <a:r>
                        <a:rPr lang="ru-RU" sz="1800" dirty="0" err="1" smtClean="0">
                          <a:effectLst/>
                        </a:rPr>
                        <a:t>просуваючись</a:t>
                      </a:r>
                      <a:r>
                        <a:rPr lang="ru-RU" sz="1800" dirty="0" smtClean="0">
                          <a:effectLst/>
                        </a:rPr>
                        <a:t> вперед (2-3 м); 2) </a:t>
                      </a:r>
                      <a:r>
                        <a:rPr lang="ru-RU" sz="1800" dirty="0" err="1" smtClean="0">
                          <a:effectLst/>
                        </a:rPr>
                        <a:t>зістрибувати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висоти</a:t>
                      </a:r>
                      <a:r>
                        <a:rPr lang="ru-RU" sz="1800" dirty="0" smtClean="0">
                          <a:effectLst/>
                        </a:rPr>
                        <a:t> 20-30 см: 3)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Зайці</a:t>
                      </a:r>
                      <a:r>
                        <a:rPr lang="ru-RU" sz="1800" dirty="0" smtClean="0">
                          <a:effectLst/>
                        </a:rPr>
                        <a:t> та </a:t>
                      </a:r>
                      <a:r>
                        <a:rPr lang="ru-RU" sz="1800" dirty="0" err="1" smtClean="0">
                          <a:effectLst/>
                        </a:rPr>
                        <a:t>вовк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Лисиця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курнику</a:t>
                      </a:r>
                      <a:r>
                        <a:rPr lang="ru-RU" sz="1800" dirty="0" smtClean="0">
                          <a:effectLst/>
                        </a:rPr>
                        <a:t>»</a:t>
                      </a:r>
                      <a:endParaRPr lang="ru-RU" sz="1600" dirty="0">
                        <a:effectLst/>
                      </a:endParaRPr>
                    </a:p>
                  </a:txBody>
                  <a:tcPr marL="19397" marR="193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22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71531"/>
              </p:ext>
            </p:extLst>
          </p:nvPr>
        </p:nvGraphicFramePr>
        <p:xfrm>
          <a:off x="2112264" y="359664"/>
          <a:ext cx="9593517" cy="6281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107"/>
                <a:gridCol w="7364410"/>
              </a:tblGrid>
              <a:tr h="69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1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 </a:t>
                      </a:r>
                      <a:r>
                        <a:rPr lang="ru-RU" sz="1800" dirty="0" smtClean="0">
                          <a:effectLst/>
                        </a:rPr>
                        <a:t>роки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397" marR="1939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Катання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кидання</a:t>
                      </a:r>
                      <a:r>
                        <a:rPr lang="ru-RU" sz="1800" dirty="0" smtClean="0">
                          <a:effectLst/>
                        </a:rPr>
                        <a:t>, ловля: 1) </a:t>
                      </a:r>
                      <a:r>
                        <a:rPr lang="ru-RU" sz="1800" dirty="0" err="1" smtClean="0">
                          <a:effectLst/>
                        </a:rPr>
                        <a:t>прокатувати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, кульки </a:t>
                      </a:r>
                      <a:r>
                        <a:rPr lang="ru-RU" sz="1800" dirty="0" err="1" smtClean="0">
                          <a:effectLst/>
                        </a:rPr>
                        <a:t>між</a:t>
                      </a:r>
                      <a:r>
                        <a:rPr lang="ru-RU" sz="1800" dirty="0" smtClean="0">
                          <a:effectLst/>
                        </a:rPr>
                        <a:t> предметами, </a:t>
                      </a:r>
                      <a:r>
                        <a:rPr lang="ru-RU" sz="1800" dirty="0" err="1" smtClean="0">
                          <a:effectLst/>
                        </a:rPr>
                        <a:t>укочувати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в ворота (ширина 50-60 см) з </a:t>
                      </a:r>
                      <a:r>
                        <a:rPr lang="ru-RU" sz="1800" dirty="0" err="1" smtClean="0">
                          <a:effectLst/>
                        </a:rPr>
                        <a:t>відстані</a:t>
                      </a:r>
                      <a:r>
                        <a:rPr lang="ru-RU" sz="1800" dirty="0" smtClean="0">
                          <a:effectLst/>
                        </a:rPr>
                        <a:t> 1,5-2м3; 2) </a:t>
                      </a:r>
                      <a:r>
                        <a:rPr lang="ru-RU" sz="1800" dirty="0" err="1" smtClean="0">
                          <a:effectLst/>
                        </a:rPr>
                        <a:t>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однолітка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або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дорослого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відстань</a:t>
                      </a:r>
                      <a:r>
                        <a:rPr lang="ru-RU" sz="1800" dirty="0" smtClean="0">
                          <a:effectLst/>
                        </a:rPr>
                        <a:t> 1-1,5 м). 3)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: «</a:t>
                      </a:r>
                      <a:r>
                        <a:rPr lang="ru-RU" sz="1800" dirty="0" err="1" smtClean="0">
                          <a:effectLst/>
                        </a:rPr>
                        <a:t>Підкинь-злови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Збий</a:t>
                      </a:r>
                      <a:r>
                        <a:rPr lang="ru-RU" sz="1800" dirty="0" smtClean="0">
                          <a:effectLst/>
                        </a:rPr>
                        <a:t> булаву», «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через </a:t>
                      </a:r>
                      <a:r>
                        <a:rPr lang="ru-RU" sz="1800" dirty="0" err="1" smtClean="0">
                          <a:effectLst/>
                        </a:rPr>
                        <a:t>сітку</a:t>
                      </a:r>
                      <a:r>
                        <a:rPr lang="ru-RU" sz="1800" dirty="0" smtClean="0">
                          <a:effectLst/>
                        </a:rPr>
                        <a:t>»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Лазіння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повзання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підлазити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предмети</a:t>
                      </a:r>
                      <a:r>
                        <a:rPr lang="ru-RU" sz="1800" dirty="0" smtClean="0">
                          <a:effectLst/>
                        </a:rPr>
                        <a:t> боком, </a:t>
                      </a:r>
                      <a:r>
                        <a:rPr lang="ru-RU" sz="1800" dirty="0" err="1" smtClean="0">
                          <a:effectLst/>
                        </a:rPr>
                        <a:t>пролазити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між</a:t>
                      </a:r>
                      <a:r>
                        <a:rPr lang="ru-RU" sz="1800" dirty="0" smtClean="0">
                          <a:effectLst/>
                        </a:rPr>
                        <a:t> ними, </a:t>
                      </a:r>
                      <a:r>
                        <a:rPr lang="ru-RU" sz="1800" dirty="0" err="1" smtClean="0">
                          <a:effectLst/>
                        </a:rPr>
                        <a:t>проповзати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</a:t>
                      </a:r>
                      <a:r>
                        <a:rPr lang="ru-RU" sz="1800" dirty="0" smtClean="0">
                          <a:effectLst/>
                        </a:rPr>
                        <a:t> ними; 2) </a:t>
                      </a:r>
                      <a:r>
                        <a:rPr lang="ru-RU" sz="1800" dirty="0" err="1" smtClean="0">
                          <a:effectLst/>
                        </a:rPr>
                        <a:t>повзати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вгору</a:t>
                      </a:r>
                      <a:r>
                        <a:rPr lang="ru-RU" sz="1800" dirty="0" smtClean="0">
                          <a:effectLst/>
                        </a:rPr>
                        <a:t> і вниз по </a:t>
                      </a:r>
                      <a:r>
                        <a:rPr lang="ru-RU" sz="1800" dirty="0" err="1" smtClean="0">
                          <a:effectLst/>
                        </a:rPr>
                        <a:t>похилій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 на четвереньках; 3) </a:t>
                      </a:r>
                      <a:r>
                        <a:rPr lang="ru-RU" sz="1800" dirty="0" err="1" smtClean="0">
                          <a:effectLst/>
                        </a:rPr>
                        <a:t>проповзати</a:t>
                      </a:r>
                      <a:r>
                        <a:rPr lang="ru-RU" sz="1800" dirty="0" smtClean="0">
                          <a:effectLst/>
                        </a:rPr>
                        <a:t> 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10 м; .</a:t>
                      </a:r>
                      <a:r>
                        <a:rPr lang="ru-RU" sz="1800" dirty="0" err="1" smtClean="0">
                          <a:effectLst/>
                        </a:rPr>
                        <a:t>подвіжная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гра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Переліт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птахів</a:t>
                      </a:r>
                      <a:r>
                        <a:rPr lang="ru-RU" sz="1800" dirty="0" smtClean="0">
                          <a:effectLst/>
                        </a:rPr>
                        <a:t>».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стоїть</a:t>
                      </a:r>
                      <a:r>
                        <a:rPr lang="ru-RU" sz="1800" dirty="0" smtClean="0">
                          <a:effectLst/>
                        </a:rPr>
                        <a:t> в одному кутку </a:t>
                      </a:r>
                      <a:r>
                        <a:rPr lang="ru-RU" sz="1800" dirty="0" err="1" smtClean="0">
                          <a:effectLst/>
                        </a:rPr>
                        <a:t>кімнати</a:t>
                      </a:r>
                      <a:r>
                        <a:rPr lang="ru-RU" sz="1800" dirty="0" smtClean="0">
                          <a:effectLst/>
                        </a:rPr>
                        <a:t>. </a:t>
                      </a:r>
                      <a:r>
                        <a:rPr lang="ru-RU" sz="1800" dirty="0" err="1" smtClean="0">
                          <a:effectLst/>
                        </a:rPr>
                        <a:t>Він</a:t>
                      </a:r>
                      <a:r>
                        <a:rPr lang="ru-RU" sz="1800" dirty="0" smtClean="0">
                          <a:effectLst/>
                        </a:rPr>
                        <a:t> - птах. В </a:t>
                      </a:r>
                      <a:r>
                        <a:rPr lang="ru-RU" sz="1800" dirty="0" err="1" smtClean="0">
                          <a:effectLst/>
                        </a:rPr>
                        <a:t>іншому</a:t>
                      </a:r>
                      <a:r>
                        <a:rPr lang="ru-RU" sz="1800" dirty="0" smtClean="0">
                          <a:effectLst/>
                        </a:rPr>
                        <a:t> кутку </a:t>
                      </a:r>
                      <a:r>
                        <a:rPr lang="ru-RU" sz="1800" dirty="0" err="1" smtClean="0">
                          <a:effectLst/>
                        </a:rPr>
                        <a:t>поміщається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драбинка-драбина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або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стілець</a:t>
                      </a:r>
                      <a:r>
                        <a:rPr lang="ru-RU" sz="1800" dirty="0" smtClean="0">
                          <a:effectLst/>
                        </a:rPr>
                        <a:t> (табурет). За сигналом </a:t>
                      </a:r>
                      <a:r>
                        <a:rPr lang="ru-RU" sz="1800" dirty="0" err="1" smtClean="0">
                          <a:effectLst/>
                        </a:rPr>
                        <a:t>дорослого</a:t>
                      </a:r>
                      <a:r>
                        <a:rPr lang="ru-RU" sz="1800" dirty="0" smtClean="0">
                          <a:effectLst/>
                        </a:rPr>
                        <a:t> «Пташки </a:t>
                      </a:r>
                      <a:r>
                        <a:rPr lang="ru-RU" sz="1800" dirty="0" err="1" smtClean="0">
                          <a:effectLst/>
                        </a:rPr>
                        <a:t>відлітають</a:t>
                      </a:r>
                      <a:r>
                        <a:rPr lang="ru-RU" sz="1800" dirty="0" smtClean="0">
                          <a:effectLst/>
                        </a:rPr>
                        <a:t>!»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піднявши</a:t>
                      </a:r>
                      <a:r>
                        <a:rPr lang="ru-RU" sz="1800" dirty="0" smtClean="0">
                          <a:effectLst/>
                        </a:rPr>
                        <a:t> руки-«</a:t>
                      </a:r>
                      <a:r>
                        <a:rPr lang="ru-RU" sz="1800" dirty="0" err="1" smtClean="0">
                          <a:effectLst/>
                        </a:rPr>
                        <a:t>крила</a:t>
                      </a:r>
                      <a:r>
                        <a:rPr lang="ru-RU" sz="1800" dirty="0" smtClean="0">
                          <a:effectLst/>
                        </a:rPr>
                        <a:t>» в </a:t>
                      </a:r>
                      <a:r>
                        <a:rPr lang="ru-RU" sz="1800" dirty="0" err="1" smtClean="0">
                          <a:effectLst/>
                        </a:rPr>
                        <a:t>сторони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бігає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кімнаті</a:t>
                      </a:r>
                      <a:r>
                        <a:rPr lang="ru-RU" sz="1800" dirty="0" smtClean="0">
                          <a:effectLst/>
                        </a:rPr>
                        <a:t>. За сигналом «Буря!»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біжить</a:t>
                      </a:r>
                      <a:r>
                        <a:rPr lang="ru-RU" sz="1800" dirty="0" smtClean="0">
                          <a:effectLst/>
                        </a:rPr>
                        <a:t> до </a:t>
                      </a:r>
                      <a:r>
                        <a:rPr lang="ru-RU" sz="1800" dirty="0" err="1" smtClean="0">
                          <a:effectLst/>
                        </a:rPr>
                        <a:t>сходів</a:t>
                      </a:r>
                      <a:r>
                        <a:rPr lang="ru-RU" sz="1800" dirty="0" smtClean="0">
                          <a:effectLst/>
                        </a:rPr>
                        <a:t> (табурету) і </a:t>
                      </a:r>
                      <a:r>
                        <a:rPr lang="ru-RU" sz="1800" dirty="0" err="1" smtClean="0">
                          <a:effectLst/>
                        </a:rPr>
                        <a:t>влазить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неї</a:t>
                      </a:r>
                      <a:r>
                        <a:rPr lang="ru-RU" sz="1800" dirty="0" smtClean="0">
                          <a:effectLst/>
                        </a:rPr>
                        <a:t>: «птахи» </a:t>
                      </a:r>
                      <a:r>
                        <a:rPr lang="ru-RU" sz="1800" dirty="0" err="1" smtClean="0">
                          <a:effectLst/>
                        </a:rPr>
                        <a:t>ховаються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бурі</a:t>
                      </a:r>
                      <a:r>
                        <a:rPr lang="ru-RU" sz="1800" dirty="0" smtClean="0">
                          <a:effectLst/>
                        </a:rPr>
                        <a:t>» на «деревах». Коли </a:t>
                      </a:r>
                      <a:r>
                        <a:rPr lang="ru-RU" sz="1800" dirty="0" err="1" smtClean="0">
                          <a:effectLst/>
                        </a:rPr>
                        <a:t>дорослий</a:t>
                      </a:r>
                      <a:r>
                        <a:rPr lang="ru-RU" sz="1800" dirty="0" smtClean="0">
                          <a:effectLst/>
                        </a:rPr>
                        <a:t> говорить: «Буря </a:t>
                      </a:r>
                      <a:r>
                        <a:rPr lang="ru-RU" sz="1800" dirty="0" err="1" smtClean="0">
                          <a:effectLst/>
                        </a:rPr>
                        <a:t>припинилася</a:t>
                      </a:r>
                      <a:r>
                        <a:rPr lang="ru-RU" sz="1800" dirty="0" smtClean="0">
                          <a:effectLst/>
                        </a:rPr>
                        <a:t>»,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спускається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сходів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знову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бігає</a:t>
                      </a:r>
                      <a:r>
                        <a:rPr lang="ru-RU" sz="1800" dirty="0" smtClean="0">
                          <a:effectLst/>
                        </a:rPr>
                        <a:t> ( «птахи» </a:t>
                      </a:r>
                      <a:r>
                        <a:rPr lang="ru-RU" sz="1800" dirty="0" err="1" smtClean="0">
                          <a:effectLst/>
                        </a:rPr>
                        <a:t>продовжують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політ</a:t>
                      </a:r>
                      <a:r>
                        <a:rPr lang="ru-RU" sz="1800" dirty="0" smtClean="0">
                          <a:effectLst/>
                        </a:rPr>
                        <a:t>»). </a:t>
                      </a:r>
                      <a:r>
                        <a:rPr lang="ru-RU" sz="1800" dirty="0" err="1" smtClean="0">
                          <a:effectLst/>
                        </a:rPr>
                        <a:t>Під</a:t>
                      </a:r>
                      <a:r>
                        <a:rPr lang="ru-RU" sz="1800" dirty="0" smtClean="0">
                          <a:effectLst/>
                        </a:rPr>
                        <a:t> час </a:t>
                      </a:r>
                      <a:r>
                        <a:rPr lang="ru-RU" sz="1800" dirty="0" err="1" smtClean="0">
                          <a:effectLst/>
                        </a:rPr>
                        <a:t>гри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дорослий</a:t>
                      </a:r>
                      <a:r>
                        <a:rPr lang="ru-RU" sz="1800" dirty="0" smtClean="0">
                          <a:effectLst/>
                        </a:rPr>
                        <a:t> повинен </a:t>
                      </a:r>
                      <a:r>
                        <a:rPr lang="ru-RU" sz="1800" dirty="0" err="1" smtClean="0">
                          <a:effectLst/>
                        </a:rPr>
                        <a:t>перебувати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біля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сходів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щоб</a:t>
                      </a:r>
                      <a:r>
                        <a:rPr lang="ru-RU" sz="1800" dirty="0" smtClean="0">
                          <a:effectLst/>
                        </a:rPr>
                        <a:t> у </a:t>
                      </a:r>
                      <a:r>
                        <a:rPr lang="ru-RU" sz="1800" dirty="0" err="1" smtClean="0">
                          <a:effectLst/>
                        </a:rPr>
                        <a:t>разі</a:t>
                      </a:r>
                      <a:r>
                        <a:rPr lang="ru-RU" sz="1800" dirty="0" smtClean="0">
                          <a:effectLst/>
                        </a:rPr>
                        <a:t> потреби </a:t>
                      </a:r>
                      <a:r>
                        <a:rPr lang="ru-RU" sz="1800" dirty="0" err="1" smtClean="0">
                          <a:effectLst/>
                        </a:rPr>
                        <a:t>допомогти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малюкові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19397" marR="193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588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127391"/>
              </p:ext>
            </p:extLst>
          </p:nvPr>
        </p:nvGraphicFramePr>
        <p:xfrm>
          <a:off x="2121408" y="2186305"/>
          <a:ext cx="9482328" cy="438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2177"/>
                <a:gridCol w="7180151"/>
              </a:tblGrid>
              <a:tr h="6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70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56" marR="19556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високо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піднімаючи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коліна</a:t>
                      </a:r>
                      <a:r>
                        <a:rPr lang="ru-RU" sz="1800" dirty="0" smtClean="0">
                          <a:effectLst/>
                        </a:rPr>
                        <a:t>, на носках; 2)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горизонтальній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похилій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: </a:t>
                      </a:r>
                      <a:r>
                        <a:rPr lang="ru-RU" sz="1800" dirty="0" err="1" smtClean="0">
                          <a:effectLst/>
                        </a:rPr>
                        <a:t>змінним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кроком</a:t>
                      </a:r>
                      <a:r>
                        <a:rPr lang="ru-RU" sz="1800" dirty="0" smtClean="0">
                          <a:effectLst/>
                        </a:rPr>
                        <a:t>-прямо, </a:t>
                      </a:r>
                      <a:r>
                        <a:rPr lang="ru-RU" sz="1800" dirty="0" err="1" smtClean="0">
                          <a:effectLst/>
                        </a:rPr>
                        <a:t>приставним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кроком</a:t>
                      </a:r>
                      <a:r>
                        <a:rPr lang="ru-RU" sz="1800" dirty="0" smtClean="0">
                          <a:effectLst/>
                        </a:rPr>
                        <a:t> 35 см, ширина 15 см); 3)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безупинно</a:t>
                      </a:r>
                      <a:r>
                        <a:rPr lang="ru-RU" sz="1800" dirty="0" smtClean="0">
                          <a:effectLst/>
                        </a:rPr>
                        <a:t> 1-1,5 </a:t>
                      </a:r>
                      <a:r>
                        <a:rPr lang="ru-RU" sz="1800" dirty="0" err="1" smtClean="0">
                          <a:effectLst/>
                        </a:rPr>
                        <a:t>хвилини</a:t>
                      </a:r>
                      <a:r>
                        <a:rPr lang="ru-RU" sz="1800" dirty="0" smtClean="0">
                          <a:effectLst/>
                        </a:rPr>
                        <a:t>; 4) </a:t>
                      </a:r>
                      <a:r>
                        <a:rPr lang="ru-RU" sz="1800" dirty="0" err="1" smtClean="0">
                          <a:effectLst/>
                        </a:rPr>
                        <a:t>пробігти</a:t>
                      </a:r>
                      <a:r>
                        <a:rPr lang="ru-RU" sz="1800" dirty="0" smtClean="0">
                          <a:effectLst/>
                        </a:rPr>
                        <a:t> 40-60 м </a:t>
                      </a:r>
                      <a:r>
                        <a:rPr lang="ru-RU" sz="1800" dirty="0" err="1" smtClean="0">
                          <a:effectLst/>
                        </a:rPr>
                        <a:t>із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середньою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швидкістю</a:t>
                      </a:r>
                      <a:r>
                        <a:rPr lang="ru-RU" sz="1800" dirty="0" smtClean="0">
                          <a:effectLst/>
                        </a:rPr>
                        <a:t>, 80-120 м - в </a:t>
                      </a:r>
                      <a:r>
                        <a:rPr lang="ru-RU" sz="1800" dirty="0" err="1" smtClean="0">
                          <a:effectLst/>
                        </a:rPr>
                        <a:t>чергуванні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ходьбою</a:t>
                      </a:r>
                      <a:r>
                        <a:rPr lang="ru-RU" sz="1800" dirty="0" smtClean="0">
                          <a:effectLst/>
                        </a:rPr>
                        <a:t> (2-3 рази), до 240 м - по </a:t>
                      </a:r>
                      <a:r>
                        <a:rPr lang="ru-RU" sz="1800" dirty="0" err="1" smtClean="0">
                          <a:effectLst/>
                        </a:rPr>
                        <a:t>пересіченій</a:t>
                      </a:r>
                      <a:r>
                        <a:rPr lang="ru-RU" sz="1800" dirty="0" smtClean="0">
                          <a:effectLst/>
                        </a:rPr>
                        <a:t> боком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місцевості</a:t>
                      </a:r>
                      <a:r>
                        <a:rPr lang="ru-RU" sz="1800" dirty="0" smtClean="0">
                          <a:effectLst/>
                        </a:rPr>
                        <a:t>;. </a:t>
                      </a:r>
                      <a:r>
                        <a:rPr lang="ru-RU" sz="1800" dirty="0" err="1" smtClean="0">
                          <a:effectLst/>
                        </a:rPr>
                        <a:t>Пробігти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швидко</a:t>
                      </a:r>
                      <a:r>
                        <a:rPr lang="ru-RU" sz="1800" dirty="0" smtClean="0">
                          <a:effectLst/>
                        </a:rPr>
                        <a:t> 10м (2-3 рази) з </a:t>
                      </a:r>
                      <a:r>
                        <a:rPr lang="ru-RU" sz="1800" dirty="0" err="1" smtClean="0">
                          <a:effectLst/>
                        </a:rPr>
                        <a:t>перервами</a:t>
                      </a:r>
                      <a:r>
                        <a:rPr lang="ru-RU" sz="1800" dirty="0" smtClean="0">
                          <a:effectLst/>
                        </a:rPr>
                        <a:t> , </a:t>
                      </a:r>
                      <a:r>
                        <a:rPr lang="ru-RU" sz="1800" dirty="0" err="1" smtClean="0">
                          <a:effectLst/>
                        </a:rPr>
                        <a:t>човниковий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 3 рази по 5м; 5) </a:t>
                      </a:r>
                      <a:r>
                        <a:rPr lang="ru-RU" sz="1800" dirty="0" err="1" smtClean="0">
                          <a:effectLst/>
                        </a:rPr>
                        <a:t>пробігти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якомога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швидше</a:t>
                      </a:r>
                      <a:r>
                        <a:rPr lang="ru-RU" sz="1800" dirty="0" smtClean="0">
                          <a:effectLst/>
                        </a:rPr>
                        <a:t> 20 м (за 6-5,5 сек) і 30 м (за 9,5- 8,5 сек); 6) </a:t>
                      </a:r>
                      <a:r>
                        <a:rPr lang="ru-RU" sz="1800" dirty="0" err="1" smtClean="0">
                          <a:effectLst/>
                        </a:rPr>
                        <a:t>переступати</a:t>
                      </a:r>
                      <a:r>
                        <a:rPr lang="ru-RU" sz="1800" dirty="0" smtClean="0">
                          <a:effectLst/>
                        </a:rPr>
                        <a:t> одну за одною рейки горизонтально </a:t>
                      </a:r>
                      <a:r>
                        <a:rPr lang="ru-RU" sz="1800" dirty="0" err="1" smtClean="0">
                          <a:effectLst/>
                        </a:rPr>
                        <a:t>лежить</a:t>
                      </a:r>
                      <a:r>
                        <a:rPr lang="ru-RU" sz="1800" dirty="0" smtClean="0">
                          <a:effectLst/>
                        </a:rPr>
                        <a:t> сходи, </a:t>
                      </a:r>
                      <a:r>
                        <a:rPr lang="ru-RU" sz="1800" dirty="0" err="1" smtClean="0">
                          <a:effectLst/>
                        </a:rPr>
                        <a:t>піднесеною</a:t>
                      </a:r>
                      <a:r>
                        <a:rPr lang="ru-RU" sz="1800" dirty="0" smtClean="0">
                          <a:effectLst/>
                        </a:rPr>
                        <a:t> на 20-25 см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підлоги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або</a:t>
                      </a:r>
                      <a:r>
                        <a:rPr lang="ru-RU" sz="1800" dirty="0" smtClean="0">
                          <a:effectLst/>
                        </a:rPr>
                        <a:t> через 5-6 </a:t>
                      </a:r>
                      <a:r>
                        <a:rPr lang="ru-RU" sz="1800" dirty="0" err="1" smtClean="0">
                          <a:effectLst/>
                        </a:rPr>
                        <a:t>набивних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м'ячів</a:t>
                      </a:r>
                      <a:r>
                        <a:rPr lang="ru-RU" sz="1800" dirty="0" smtClean="0">
                          <a:effectLst/>
                        </a:rPr>
                        <a:t>; 7). </a:t>
                      </a:r>
                      <a:r>
                        <a:rPr lang="ru-RU" sz="1800" dirty="0" err="1" smtClean="0">
                          <a:effectLst/>
                        </a:rPr>
                        <a:t>кружляти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обидві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сторони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</a:endParaRPr>
                    </a:p>
                  </a:txBody>
                  <a:tcPr marL="19556" marR="195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182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33477"/>
              </p:ext>
            </p:extLst>
          </p:nvPr>
        </p:nvGraphicFramePr>
        <p:xfrm>
          <a:off x="2414016" y="576961"/>
          <a:ext cx="9189720" cy="5650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1136"/>
                <a:gridCol w="6958584"/>
              </a:tblGrid>
              <a:tr h="6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70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56" marR="19556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підстрибувати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повертаючись</a:t>
                      </a:r>
                      <a:r>
                        <a:rPr lang="ru-RU" sz="1800" dirty="0" smtClean="0">
                          <a:effectLst/>
                        </a:rPr>
                        <a:t> кругом; ноги разом -ноги </a:t>
                      </a:r>
                      <a:r>
                        <a:rPr lang="ru-RU" sz="1800" dirty="0" err="1" smtClean="0">
                          <a:effectLst/>
                        </a:rPr>
                        <a:t>нарізно</a:t>
                      </a:r>
                      <a:r>
                        <a:rPr lang="ru-RU" sz="1800" dirty="0" smtClean="0">
                          <a:effectLst/>
                        </a:rPr>
                        <a:t>; 2) </a:t>
                      </a:r>
                      <a:r>
                        <a:rPr lang="ru-RU" sz="1800" dirty="0" err="1" smtClean="0">
                          <a:effectLst/>
                        </a:rPr>
                        <a:t>стрибати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довжину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місця</a:t>
                      </a:r>
                      <a:r>
                        <a:rPr lang="ru-RU" sz="1800" dirty="0" smtClean="0">
                          <a:effectLst/>
                        </a:rPr>
                        <a:t> на 60-70 см; 3) </a:t>
                      </a:r>
                      <a:r>
                        <a:rPr lang="ru-RU" sz="1800" dirty="0" err="1" smtClean="0">
                          <a:effectLst/>
                        </a:rPr>
                        <a:t>перестрибувати</a:t>
                      </a:r>
                      <a:r>
                        <a:rPr lang="ru-RU" sz="1800" dirty="0" smtClean="0">
                          <a:effectLst/>
                        </a:rPr>
                        <a:t> через </a:t>
                      </a:r>
                      <a:r>
                        <a:rPr lang="ru-RU" sz="1800" dirty="0" err="1" smtClean="0">
                          <a:effectLst/>
                        </a:rPr>
                        <a:t>каміння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палиці</a:t>
                      </a:r>
                      <a:r>
                        <a:rPr lang="ru-RU" sz="1800" dirty="0" smtClean="0">
                          <a:effectLst/>
                        </a:rPr>
                        <a:t>, кубик і </a:t>
                      </a:r>
                      <a:r>
                        <a:rPr lang="ru-RU" sz="1800" dirty="0" err="1" smtClean="0">
                          <a:effectLst/>
                        </a:rPr>
                        <a:t>інші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невисокі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предмети</a:t>
                      </a:r>
                      <a:r>
                        <a:rPr lang="ru-RU" sz="1800" dirty="0" smtClean="0">
                          <a:effectLst/>
                        </a:rPr>
                        <a:t>; 4) 2-3 рази 20 </a:t>
                      </a:r>
                      <a:r>
                        <a:rPr lang="ru-RU" sz="1800" dirty="0" err="1" smtClean="0">
                          <a:effectLst/>
                        </a:rPr>
                        <a:t>стрибків</a:t>
                      </a:r>
                      <a:r>
                        <a:rPr lang="ru-RU" sz="1800" dirty="0" smtClean="0">
                          <a:effectLst/>
                        </a:rPr>
                        <a:t> .</a:t>
                      </a:r>
                      <a:r>
                        <a:rPr lang="ru-RU" sz="1800" dirty="0" err="1" smtClean="0">
                          <a:effectLst/>
                        </a:rPr>
                        <a:t>виполніть</a:t>
                      </a:r>
                      <a:r>
                        <a:rPr lang="ru-RU" sz="1800" dirty="0" smtClean="0">
                          <a:effectLst/>
                        </a:rPr>
                        <a:t> по невеликими </a:t>
                      </a:r>
                      <a:r>
                        <a:rPr lang="ru-RU" sz="1800" dirty="0" err="1" smtClean="0">
                          <a:effectLst/>
                        </a:rPr>
                        <a:t>перервами</a:t>
                      </a:r>
                      <a:r>
                        <a:rPr lang="ru-RU" sz="1800" dirty="0" smtClean="0">
                          <a:effectLst/>
                        </a:rPr>
                        <a:t>; 5) </a:t>
                      </a:r>
                      <a:r>
                        <a:rPr lang="ru-RU" sz="1800" dirty="0" err="1" smtClean="0">
                          <a:effectLst/>
                        </a:rPr>
                        <a:t>стрибати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одній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нозі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правої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лівої</a:t>
                      </a:r>
                      <a:r>
                        <a:rPr lang="ru-RU" sz="1800" dirty="0" smtClean="0">
                          <a:effectLst/>
                        </a:rPr>
                        <a:t>), </a:t>
                      </a:r>
                      <a:r>
                        <a:rPr lang="ru-RU" sz="1800" dirty="0" err="1" smtClean="0">
                          <a:effectLst/>
                        </a:rPr>
                        <a:t>просуваючись</a:t>
                      </a:r>
                      <a:r>
                        <a:rPr lang="ru-RU" sz="1800" dirty="0" smtClean="0">
                          <a:effectLst/>
                        </a:rPr>
                        <a:t> вперед.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Метання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камінчики</a:t>
                      </a:r>
                      <a:r>
                        <a:rPr lang="ru-RU" sz="1800" dirty="0" smtClean="0">
                          <a:effectLst/>
                        </a:rPr>
                        <a:t> правою і </a:t>
                      </a:r>
                      <a:r>
                        <a:rPr lang="ru-RU" sz="1800" dirty="0" err="1" smtClean="0">
                          <a:effectLst/>
                        </a:rPr>
                        <a:t>лівою</a:t>
                      </a:r>
                      <a:r>
                        <a:rPr lang="ru-RU" sz="1800" dirty="0" smtClean="0">
                          <a:effectLst/>
                        </a:rPr>
                        <a:t> рукою </a:t>
                      </a:r>
                      <a:r>
                        <a:rPr lang="ru-RU" sz="1800" dirty="0" err="1" smtClean="0">
                          <a:effectLst/>
                        </a:rPr>
                        <a:t>вдалину</a:t>
                      </a:r>
                      <a:r>
                        <a:rPr lang="ru-RU" sz="1800" dirty="0" smtClean="0">
                          <a:effectLst/>
                        </a:rPr>
                        <a:t> (не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3,5-6,5 м); 2) </a:t>
                      </a:r>
                      <a:r>
                        <a:rPr lang="ru-RU" sz="1800" dirty="0" err="1" smtClean="0">
                          <a:effectLst/>
                        </a:rPr>
                        <a:t>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двома</a:t>
                      </a:r>
                      <a:r>
                        <a:rPr lang="ru-RU" sz="1800" dirty="0" smtClean="0">
                          <a:effectLst/>
                        </a:rPr>
                        <a:t> руками </a:t>
                      </a:r>
                      <a:r>
                        <a:rPr lang="ru-RU" sz="1800" dirty="0" err="1" smtClean="0">
                          <a:effectLst/>
                        </a:rPr>
                        <a:t>знизу</a:t>
                      </a:r>
                      <a:r>
                        <a:rPr lang="ru-RU" sz="1800" dirty="0" smtClean="0">
                          <a:effectLst/>
                        </a:rPr>
                        <a:t> і з-за </a:t>
                      </a:r>
                      <a:r>
                        <a:rPr lang="ru-RU" sz="1800" dirty="0" err="1" smtClean="0">
                          <a:effectLst/>
                        </a:rPr>
                        <a:t>голови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вдалину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потрапляти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м'ячем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мішечком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вертикальну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ціль</a:t>
                      </a:r>
                      <a:r>
                        <a:rPr lang="ru-RU" sz="1800" dirty="0" smtClean="0">
                          <a:effectLst/>
                        </a:rPr>
                        <a:t> (обруч, щит), 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центру </a:t>
                      </a:r>
                      <a:r>
                        <a:rPr lang="ru-RU" sz="1800" dirty="0" err="1" smtClean="0">
                          <a:effectLst/>
                        </a:rPr>
                        <a:t>мішені</a:t>
                      </a:r>
                      <a:r>
                        <a:rPr lang="ru-RU" sz="1800" dirty="0" smtClean="0">
                          <a:effectLst/>
                        </a:rPr>
                        <a:t> 1,5 м, </a:t>
                      </a:r>
                      <a:r>
                        <a:rPr lang="ru-RU" sz="1800" dirty="0" err="1" smtClean="0">
                          <a:effectLst/>
                        </a:rPr>
                        <a:t>відстань</a:t>
                      </a:r>
                      <a:r>
                        <a:rPr lang="ru-RU" sz="1800" dirty="0" smtClean="0">
                          <a:effectLst/>
                        </a:rPr>
                        <a:t> 1,5-2 м; 4) </a:t>
                      </a:r>
                      <a:r>
                        <a:rPr lang="ru-RU" sz="1800" dirty="0" err="1" smtClean="0">
                          <a:effectLst/>
                        </a:rPr>
                        <a:t>потрапляти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м'ячем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горизонтальну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ціль</a:t>
                      </a:r>
                      <a:r>
                        <a:rPr lang="ru-RU" sz="1800" dirty="0" smtClean="0">
                          <a:effectLst/>
                        </a:rPr>
                        <a:t> правою і </a:t>
                      </a:r>
                      <a:r>
                        <a:rPr lang="ru-RU" sz="1800" dirty="0" err="1" smtClean="0">
                          <a:effectLst/>
                        </a:rPr>
                        <a:t>лівою</a:t>
                      </a:r>
                      <a:r>
                        <a:rPr lang="ru-RU" sz="1800" dirty="0" smtClean="0">
                          <a:effectLst/>
                        </a:rPr>
                        <a:t> рукою з </a:t>
                      </a:r>
                      <a:r>
                        <a:rPr lang="ru-RU" sz="1800" dirty="0" err="1" smtClean="0">
                          <a:effectLst/>
                        </a:rPr>
                        <a:t>відстані</a:t>
                      </a:r>
                      <a:r>
                        <a:rPr lang="ru-RU" sz="1800" dirty="0" smtClean="0">
                          <a:effectLst/>
                        </a:rPr>
                        <a:t> 2-2,5 м ; 5) </a:t>
                      </a:r>
                      <a:r>
                        <a:rPr lang="ru-RU" sz="1800" dirty="0" err="1" smtClean="0">
                          <a:effectLst/>
                        </a:rPr>
                        <a:t>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вгору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(3-4 рази </a:t>
                      </a:r>
                      <a:r>
                        <a:rPr lang="ru-RU" sz="1800" dirty="0" err="1" smtClean="0">
                          <a:effectLst/>
                        </a:rPr>
                        <a:t>поспіль</a:t>
                      </a:r>
                      <a:r>
                        <a:rPr lang="ru-RU" sz="1800" dirty="0" smtClean="0">
                          <a:effectLst/>
                        </a:rPr>
                        <a:t>); 6)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що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відскочив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землі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Лазіння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повзання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перелазити</a:t>
                      </a:r>
                      <a:r>
                        <a:rPr lang="ru-RU" sz="1800" dirty="0" smtClean="0">
                          <a:effectLst/>
                        </a:rPr>
                        <a:t> через колоду; 2) </a:t>
                      </a:r>
                      <a:r>
                        <a:rPr lang="ru-RU" sz="1800" dirty="0" err="1" smtClean="0">
                          <a:effectLst/>
                        </a:rPr>
                        <a:t>повзати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гімнастичній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лаві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20-30 см); 3)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на четвереньках, </a:t>
                      </a:r>
                      <a:r>
                        <a:rPr lang="ru-RU" sz="1800" dirty="0" err="1" smtClean="0">
                          <a:effectLst/>
                        </a:rPr>
                        <a:t>спираючись</a:t>
                      </a:r>
                      <a:r>
                        <a:rPr lang="ru-RU" sz="1800" dirty="0" smtClean="0">
                          <a:effectLst/>
                        </a:rPr>
                        <a:t> на стопи і </a:t>
                      </a:r>
                      <a:r>
                        <a:rPr lang="ru-RU" sz="1800" dirty="0" err="1" smtClean="0">
                          <a:effectLst/>
                        </a:rPr>
                        <a:t>долоні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</a:endParaRPr>
                    </a:p>
                  </a:txBody>
                  <a:tcPr marL="19556" marR="195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9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6866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з половиною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37172"/>
              </p:ext>
            </p:extLst>
          </p:nvPr>
        </p:nvGraphicFramePr>
        <p:xfrm>
          <a:off x="1746504" y="2023872"/>
          <a:ext cx="9866376" cy="438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737"/>
                <a:gridCol w="8244639"/>
              </a:tblGrid>
              <a:tr h="5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2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74" marR="15974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ходити</a:t>
                      </a:r>
                      <a:r>
                        <a:rPr lang="ru-RU" sz="1800" dirty="0" smtClean="0">
                          <a:effectLst/>
                        </a:rPr>
                        <a:t> на носках (руки за голову) на </a:t>
                      </a:r>
                      <a:r>
                        <a:rPr lang="ru-RU" sz="1800" dirty="0" err="1" smtClean="0">
                          <a:effectLst/>
                        </a:rPr>
                        <a:t>п'ятах</a:t>
                      </a:r>
                      <a:r>
                        <a:rPr lang="ru-RU" sz="1800" dirty="0" smtClean="0">
                          <a:effectLst/>
                        </a:rPr>
                        <a:t> -перекатом з </a:t>
                      </a:r>
                      <a:r>
                        <a:rPr lang="ru-RU" sz="1800" dirty="0" err="1" smtClean="0">
                          <a:effectLst/>
                        </a:rPr>
                        <a:t>п'яти</a:t>
                      </a:r>
                      <a:r>
                        <a:rPr lang="ru-RU" sz="1800" dirty="0" smtClean="0">
                          <a:effectLst/>
                        </a:rPr>
                        <a:t> на носок, на </a:t>
                      </a:r>
                      <a:r>
                        <a:rPr lang="ru-RU" sz="1800" dirty="0" err="1" smtClean="0">
                          <a:effectLst/>
                        </a:rPr>
                        <a:t>зовнішніх</a:t>
                      </a:r>
                      <a:r>
                        <a:rPr lang="ru-RU" sz="1800" dirty="0" smtClean="0">
                          <a:effectLst/>
                        </a:rPr>
                        <a:t> сторонах стопи, </a:t>
                      </a:r>
                      <a:r>
                        <a:rPr lang="ru-RU" sz="1800" dirty="0" err="1" smtClean="0">
                          <a:effectLst/>
                        </a:rPr>
                        <a:t>приставним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кроком</a:t>
                      </a:r>
                      <a:r>
                        <a:rPr lang="ru-RU" sz="1800" dirty="0" smtClean="0">
                          <a:effectLst/>
                        </a:rPr>
                        <a:t> (з ударами); 2)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на носках, </a:t>
                      </a:r>
                      <a:r>
                        <a:rPr lang="ru-RU" sz="1800" dirty="0" err="1" smtClean="0">
                          <a:effectLst/>
                        </a:rPr>
                        <a:t>високо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піднімаючи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коліна</a:t>
                      </a:r>
                      <a:r>
                        <a:rPr lang="ru-RU" sz="1800" dirty="0" smtClean="0">
                          <a:effectLst/>
                        </a:rPr>
                        <a:t>, з </a:t>
                      </a:r>
                      <a:r>
                        <a:rPr lang="ru-RU" sz="1800" dirty="0" err="1" smtClean="0">
                          <a:effectLst/>
                        </a:rPr>
                        <a:t>подоланням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перешкод</a:t>
                      </a:r>
                      <a:r>
                        <a:rPr lang="ru-RU" sz="1800" dirty="0" smtClean="0">
                          <a:effectLst/>
                        </a:rPr>
                        <a:t> -обегать, </a:t>
                      </a:r>
                      <a:r>
                        <a:rPr lang="ru-RU" sz="1800" dirty="0" err="1" smtClean="0">
                          <a:effectLst/>
                        </a:rPr>
                        <a:t>перестрибувати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пролазити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безперервно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протягом</a:t>
                      </a:r>
                      <a:r>
                        <a:rPr lang="ru-RU" sz="1800" dirty="0" smtClean="0">
                          <a:effectLst/>
                        </a:rPr>
                        <a:t> 1,5-2 </a:t>
                      </a:r>
                      <a:r>
                        <a:rPr lang="ru-RU" sz="1800" dirty="0" err="1" smtClean="0">
                          <a:effectLst/>
                        </a:rPr>
                        <a:t>хвилин</a:t>
                      </a:r>
                      <a:r>
                        <a:rPr lang="ru-RU" sz="1800" dirty="0" smtClean="0">
                          <a:effectLst/>
                        </a:rPr>
                        <a:t>; 4)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із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середньою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швидкістю</a:t>
                      </a:r>
                      <a:r>
                        <a:rPr lang="ru-RU" sz="1800" dirty="0" smtClean="0">
                          <a:effectLst/>
                        </a:rPr>
                        <a:t> 60-100м- 2-З рази, </a:t>
                      </a:r>
                      <a:r>
                        <a:rPr lang="ru-RU" sz="1800" dirty="0" err="1" smtClean="0">
                          <a:effectLst/>
                        </a:rPr>
                        <a:t>чергуючи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ходьбою</a:t>
                      </a:r>
                      <a:r>
                        <a:rPr lang="ru-RU" sz="1800" dirty="0" smtClean="0">
                          <a:effectLst/>
                        </a:rPr>
                        <a:t>; 5)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ловишка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Перебіжки</a:t>
                      </a:r>
                      <a:r>
                        <a:rPr lang="ru-RU" sz="1800" dirty="0" smtClean="0">
                          <a:effectLst/>
                        </a:rPr>
                        <a:t>»: на </a:t>
                      </a:r>
                      <a:r>
                        <a:rPr lang="ru-RU" sz="1800" dirty="0" err="1" smtClean="0">
                          <a:effectLst/>
                        </a:rPr>
                        <a:t>відстані</a:t>
                      </a:r>
                      <a:r>
                        <a:rPr lang="ru-RU" sz="1800" dirty="0" smtClean="0">
                          <a:effectLst/>
                        </a:rPr>
                        <a:t> 4-5 м один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одного </a:t>
                      </a:r>
                      <a:r>
                        <a:rPr lang="ru-RU" sz="1800" dirty="0" err="1" smtClean="0">
                          <a:effectLst/>
                        </a:rPr>
                        <a:t>ставлять</a:t>
                      </a:r>
                      <a:r>
                        <a:rPr lang="ru-RU" sz="1800" dirty="0" smtClean="0">
                          <a:effectLst/>
                        </a:rPr>
                        <a:t> два предмета </a:t>
                      </a:r>
                      <a:r>
                        <a:rPr lang="ru-RU" sz="1800" dirty="0" err="1" smtClean="0">
                          <a:effectLst/>
                        </a:rPr>
                        <a:t>або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іграшки</a:t>
                      </a:r>
                      <a:r>
                        <a:rPr lang="ru-RU" sz="1800" dirty="0" smtClean="0">
                          <a:effectLst/>
                        </a:rPr>
                        <a:t>. Один </a:t>
                      </a:r>
                      <a:r>
                        <a:rPr lang="ru-RU" sz="1800" dirty="0" err="1" smtClean="0">
                          <a:effectLst/>
                        </a:rPr>
                        <a:t>із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граючих</a:t>
                      </a:r>
                      <a:r>
                        <a:rPr lang="ru-RU" sz="1800" dirty="0" smtClean="0">
                          <a:effectLst/>
                        </a:rPr>
                        <a:t> -</a:t>
                      </a:r>
                      <a:r>
                        <a:rPr lang="ru-RU" sz="1800" dirty="0" err="1" smtClean="0">
                          <a:effectLst/>
                        </a:rPr>
                        <a:t>водящій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коридорі</a:t>
                      </a:r>
                      <a:r>
                        <a:rPr lang="ru-RU" sz="1800" dirty="0" smtClean="0">
                          <a:effectLst/>
                        </a:rPr>
                        <a:t>»), в руках у </a:t>
                      </a:r>
                      <a:r>
                        <a:rPr lang="ru-RU" sz="1800" dirty="0" err="1" smtClean="0">
                          <a:effectLst/>
                        </a:rPr>
                        <a:t>нього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може</a:t>
                      </a:r>
                      <a:r>
                        <a:rPr lang="ru-RU" sz="1800" dirty="0" smtClean="0">
                          <a:effectLst/>
                        </a:rPr>
                        <a:t> бути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. За сигналом </a:t>
                      </a:r>
                      <a:r>
                        <a:rPr lang="ru-RU" sz="1800" dirty="0" err="1" smtClean="0">
                          <a:effectLst/>
                        </a:rPr>
                        <a:t>дорослого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малюк</a:t>
                      </a:r>
                      <a:r>
                        <a:rPr lang="ru-RU" sz="1800" dirty="0" smtClean="0">
                          <a:effectLst/>
                        </a:rPr>
                        <a:t> переходить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знаходиться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між</a:t>
                      </a:r>
                      <a:r>
                        <a:rPr lang="ru-RU" sz="1800" dirty="0" smtClean="0">
                          <a:effectLst/>
                        </a:rPr>
                        <a:t> предметами (в одного предмета до </a:t>
                      </a:r>
                      <a:r>
                        <a:rPr lang="ru-RU" sz="1800" dirty="0" err="1" smtClean="0">
                          <a:effectLst/>
                        </a:rPr>
                        <a:t>іншого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ведучий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нього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м'ячем</a:t>
                      </a:r>
                      <a:r>
                        <a:rPr lang="ru-RU" sz="1800" dirty="0" smtClean="0">
                          <a:effectLst/>
                        </a:rPr>
                        <a:t>. При </a:t>
                      </a:r>
                      <a:r>
                        <a:rPr lang="ru-RU" sz="1800" dirty="0" err="1" smtClean="0">
                          <a:effectLst/>
                        </a:rPr>
                        <a:t>попаданні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ведучий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намагається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потрапити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змінюється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</a:endParaRPr>
                    </a:p>
                  </a:txBody>
                  <a:tcPr marL="15974" marR="159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406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96748"/>
              </p:ext>
            </p:extLst>
          </p:nvPr>
        </p:nvGraphicFramePr>
        <p:xfrm>
          <a:off x="2322576" y="707136"/>
          <a:ext cx="9290304" cy="414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048"/>
                <a:gridCol w="7763256"/>
              </a:tblGrid>
              <a:tr h="5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2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74" marR="15974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2. </a:t>
                      </a: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Поподпригівать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місці</a:t>
                      </a:r>
                      <a:r>
                        <a:rPr lang="ru-RU" sz="1800" dirty="0" smtClean="0">
                          <a:effectLst/>
                        </a:rPr>
                        <a:t> - одна нога вперед, </a:t>
                      </a:r>
                      <a:r>
                        <a:rPr lang="ru-RU" sz="1800" dirty="0" err="1" smtClean="0">
                          <a:effectLst/>
                        </a:rPr>
                        <a:t>інша</a:t>
                      </a:r>
                      <a:r>
                        <a:rPr lang="ru-RU" sz="1800" dirty="0" smtClean="0">
                          <a:effectLst/>
                        </a:rPr>
                        <a:t> назад; .2) </a:t>
                      </a:r>
                      <a:r>
                        <a:rPr lang="ru-RU" sz="1800" dirty="0" err="1" smtClean="0">
                          <a:effectLst/>
                        </a:rPr>
                        <a:t>виконувати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 з ноги на ногу на </a:t>
                      </a:r>
                      <a:r>
                        <a:rPr lang="ru-RU" sz="1800" dirty="0" err="1" smtClean="0">
                          <a:effectLst/>
                        </a:rPr>
                        <a:t>місці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просуваючись</a:t>
                      </a:r>
                      <a:r>
                        <a:rPr lang="ru-RU" sz="1800" dirty="0" smtClean="0">
                          <a:effectLst/>
                        </a:rPr>
                        <a:t> вперед (3-4 м); 3) </a:t>
                      </a:r>
                      <a:r>
                        <a:rPr lang="ru-RU" sz="1800" dirty="0" err="1" smtClean="0">
                          <a:effectLst/>
                        </a:rPr>
                        <a:t>виконувати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серії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стрибків</a:t>
                      </a:r>
                      <a:r>
                        <a:rPr lang="ru-RU" sz="1800" dirty="0" smtClean="0">
                          <a:effectLst/>
                        </a:rPr>
                        <a:t> - 2-3 </a:t>
                      </a:r>
                      <a:r>
                        <a:rPr lang="ru-RU" sz="1800" dirty="0" err="1" smtClean="0">
                          <a:effectLst/>
                        </a:rPr>
                        <a:t>серії</a:t>
                      </a:r>
                      <a:r>
                        <a:rPr lang="ru-RU" sz="1800" dirty="0" smtClean="0">
                          <a:effectLst/>
                        </a:rPr>
                        <a:t> по 30 </a:t>
                      </a:r>
                      <a:r>
                        <a:rPr lang="ru-RU" sz="1800" dirty="0" err="1" smtClean="0">
                          <a:effectLst/>
                        </a:rPr>
                        <a:t>стрибків</a:t>
                      </a:r>
                      <a:r>
                        <a:rPr lang="ru-RU" sz="1800" dirty="0" smtClean="0">
                          <a:effectLst/>
                        </a:rPr>
                        <a:t>; </a:t>
                      </a:r>
                      <a:r>
                        <a:rPr lang="ru-RU" sz="1800" dirty="0" err="1" smtClean="0">
                          <a:effectLst/>
                        </a:rPr>
                        <a:t>оперепригівать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двох</a:t>
                      </a:r>
                      <a:r>
                        <a:rPr lang="ru-RU" sz="1800" dirty="0" smtClean="0">
                          <a:effectLst/>
                        </a:rPr>
                        <a:t> ногах через предмет (5-6 </a:t>
                      </a:r>
                      <a:r>
                        <a:rPr lang="ru-RU" sz="1800" dirty="0" err="1" smtClean="0">
                          <a:effectLst/>
                        </a:rPr>
                        <a:t>предметів</a:t>
                      </a:r>
                      <a:r>
                        <a:rPr lang="ru-RU" sz="1800" dirty="0" smtClean="0">
                          <a:effectLst/>
                        </a:rPr>
                        <a:t> һ% 3</a:t>
                      </a:r>
                      <a:r>
                        <a:rPr lang="en-US" sz="1800" dirty="0" smtClean="0">
                          <a:effectLst/>
                        </a:rPr>
                        <a:t>D15- 20 </a:t>
                      </a:r>
                      <a:r>
                        <a:rPr lang="ru-RU" sz="1800" dirty="0" smtClean="0">
                          <a:effectLst/>
                        </a:rPr>
                        <a:t>см). .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Хто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краще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стрибне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Класи</a:t>
                      </a:r>
                      <a:r>
                        <a:rPr lang="ru-RU" sz="1800" dirty="0" smtClean="0">
                          <a:effectLst/>
                        </a:rPr>
                        <a:t>».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Метання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закидати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кільця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палицю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кидати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кільце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(з </a:t>
                      </a:r>
                      <a:r>
                        <a:rPr lang="ru-RU" sz="1800" dirty="0" err="1" smtClean="0">
                          <a:effectLst/>
                        </a:rPr>
                        <a:t>відстані</a:t>
                      </a:r>
                      <a:r>
                        <a:rPr lang="ru-RU" sz="1800" dirty="0" smtClean="0">
                          <a:effectLst/>
                        </a:rPr>
                        <a:t> 1-1,5 м); 2) .бросать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вгору</a:t>
                      </a:r>
                      <a:r>
                        <a:rPr lang="ru-RU" sz="1800" dirty="0" smtClean="0">
                          <a:effectLst/>
                        </a:rPr>
                        <a:t>, а </a:t>
                      </a:r>
                      <a:r>
                        <a:rPr lang="ru-RU" sz="1800" dirty="0" err="1" smtClean="0">
                          <a:effectLst/>
                        </a:rPr>
                        <a:t>після</a:t>
                      </a:r>
                      <a:r>
                        <a:rPr lang="ru-RU" sz="1800" dirty="0" smtClean="0">
                          <a:effectLst/>
                        </a:rPr>
                        <a:t> удару об землю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двома</a:t>
                      </a:r>
                      <a:r>
                        <a:rPr lang="ru-RU" sz="1800" dirty="0" smtClean="0">
                          <a:effectLst/>
                        </a:rPr>
                        <a:t> руками - 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10 </a:t>
                      </a:r>
                      <a:r>
                        <a:rPr lang="ru-RU" sz="1800" dirty="0" err="1" smtClean="0">
                          <a:effectLst/>
                        </a:rPr>
                        <a:t>разів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поспіль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однією</a:t>
                      </a:r>
                      <a:r>
                        <a:rPr lang="ru-RU" sz="1800" dirty="0" smtClean="0">
                          <a:effectLst/>
                        </a:rPr>
                        <a:t> рукою - 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4 -6 </a:t>
                      </a:r>
                      <a:r>
                        <a:rPr lang="ru-RU" sz="1800" dirty="0" err="1" smtClean="0">
                          <a:effectLst/>
                        </a:rPr>
                        <a:t>разів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поспіль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перекидати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підкидати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з ударами; 5)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: «</a:t>
                      </a:r>
                      <a:r>
                        <a:rPr lang="ru-RU" sz="1800" dirty="0" err="1" smtClean="0">
                          <a:effectLst/>
                        </a:rPr>
                        <a:t>Збий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кеглі</a:t>
                      </a:r>
                      <a:r>
                        <a:rPr lang="ru-RU" sz="1800" dirty="0" smtClean="0">
                          <a:effectLst/>
                        </a:rPr>
                        <a:t>», «Кинь за </a:t>
                      </a:r>
                      <a:r>
                        <a:rPr lang="ru-RU" sz="1800" dirty="0" err="1" smtClean="0">
                          <a:effectLst/>
                        </a:rPr>
                        <a:t>прапорець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Влуч</a:t>
                      </a:r>
                      <a:r>
                        <a:rPr lang="ru-RU" sz="1800" dirty="0" smtClean="0">
                          <a:effectLst/>
                        </a:rPr>
                        <a:t> у обруч».</a:t>
                      </a:r>
                      <a:endParaRPr lang="ru-RU" sz="1800" dirty="0">
                        <a:effectLst/>
                      </a:endParaRPr>
                    </a:p>
                  </a:txBody>
                  <a:tcPr marL="15974" marR="159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876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4083"/>
              </p:ext>
            </p:extLst>
          </p:nvPr>
        </p:nvGraphicFramePr>
        <p:xfrm>
          <a:off x="2322576" y="707136"/>
          <a:ext cx="9290304" cy="414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048"/>
                <a:gridCol w="7763256"/>
              </a:tblGrid>
              <a:tr h="5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2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міс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74" marR="15974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Повзання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лазання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влазити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гімнастичну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стінку</a:t>
                      </a:r>
                      <a:r>
                        <a:rPr lang="ru-RU" sz="1800" dirty="0" smtClean="0">
                          <a:effectLst/>
                        </a:rPr>
                        <a:t> (до верху) і </a:t>
                      </a:r>
                      <a:r>
                        <a:rPr lang="ru-RU" sz="1800" dirty="0" err="1" smtClean="0">
                          <a:effectLst/>
                        </a:rPr>
                        <a:t>злазити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неї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ритмічно</a:t>
                      </a:r>
                      <a:r>
                        <a:rPr lang="ru-RU" sz="1800" dirty="0" smtClean="0">
                          <a:effectLst/>
                        </a:rPr>
                        <a:t>, не </a:t>
                      </a:r>
                      <a:r>
                        <a:rPr lang="ru-RU" sz="1800" dirty="0" err="1" smtClean="0">
                          <a:effectLst/>
                        </a:rPr>
                        <a:t>пропускаючи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рейок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висота</a:t>
                      </a:r>
                      <a:r>
                        <a:rPr lang="ru-RU" sz="1800" dirty="0" smtClean="0">
                          <a:effectLst/>
                        </a:rPr>
                        <a:t> 2 м); 2) </a:t>
                      </a:r>
                      <a:r>
                        <a:rPr lang="ru-RU" sz="1800" dirty="0" err="1" smtClean="0">
                          <a:effectLst/>
                        </a:rPr>
                        <a:t>повзати</a:t>
                      </a:r>
                      <a:r>
                        <a:rPr lang="ru-RU" sz="1800" dirty="0" smtClean="0">
                          <a:effectLst/>
                        </a:rPr>
                        <a:t> рачки 3-4 м, </a:t>
                      </a:r>
                      <a:r>
                        <a:rPr lang="ru-RU" sz="1800" dirty="0" err="1" smtClean="0">
                          <a:effectLst/>
                        </a:rPr>
                        <a:t>штовхаючи</a:t>
                      </a:r>
                      <a:r>
                        <a:rPr lang="ru-RU" sz="1800" dirty="0" smtClean="0">
                          <a:effectLst/>
                        </a:rPr>
                        <a:t> головою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, на четвереньках назад, на </a:t>
                      </a:r>
                      <a:r>
                        <a:rPr lang="ru-RU" sz="1800" dirty="0" err="1" smtClean="0">
                          <a:effectLst/>
                        </a:rPr>
                        <a:t>животі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пролізаючи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лавкою</a:t>
                      </a:r>
                      <a:r>
                        <a:rPr lang="ru-RU" sz="1800" dirty="0" smtClean="0">
                          <a:effectLst/>
                        </a:rPr>
                        <a:t>; </a:t>
                      </a:r>
                      <a:r>
                        <a:rPr lang="ru-RU" sz="1800" dirty="0" err="1" smtClean="0">
                          <a:effectLst/>
                        </a:rPr>
                        <a:t>рухлива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гра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Ведмідь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бджоли</a:t>
                      </a:r>
                      <a:r>
                        <a:rPr lang="ru-RU" sz="1800" dirty="0" smtClean="0">
                          <a:effectLst/>
                        </a:rPr>
                        <a:t>».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вбігати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похилу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дошку</a:t>
                      </a:r>
                      <a:r>
                        <a:rPr lang="ru-RU" sz="1800" dirty="0" smtClean="0">
                          <a:effectLst/>
                        </a:rPr>
                        <a:t> на носках і </a:t>
                      </a:r>
                      <a:r>
                        <a:rPr lang="ru-RU" sz="1800" dirty="0" err="1" smtClean="0">
                          <a:effectLst/>
                        </a:rPr>
                        <a:t>збігати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неї</a:t>
                      </a:r>
                      <a:r>
                        <a:rPr lang="ru-RU" sz="1800" dirty="0" smtClean="0">
                          <a:effectLst/>
                        </a:rPr>
                        <a:t>; 2) пройти по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 шириною 10-15 см </a:t>
                      </a:r>
                      <a:r>
                        <a:rPr lang="ru-RU" sz="1800" dirty="0" err="1" smtClean="0">
                          <a:effectLst/>
                        </a:rPr>
                        <a:t>приставними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кроками</a:t>
                      </a:r>
                      <a:r>
                        <a:rPr lang="ru-RU" sz="1800" dirty="0" smtClean="0">
                          <a:effectLst/>
                        </a:rPr>
                        <a:t>, з </a:t>
                      </a:r>
                      <a:r>
                        <a:rPr lang="ru-RU" sz="1800" dirty="0" err="1" smtClean="0">
                          <a:effectLst/>
                        </a:rPr>
                        <a:t>мішечком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голові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пересуватися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приставними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кроками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похилій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дошці</a:t>
                      </a:r>
                      <a:r>
                        <a:rPr lang="ru-RU" sz="1800" dirty="0" smtClean="0">
                          <a:effectLst/>
                        </a:rPr>
                        <a:t> прямо і боком; 4) по </a:t>
                      </a:r>
                      <a:r>
                        <a:rPr lang="ru-RU" sz="1800" dirty="0" err="1" smtClean="0">
                          <a:effectLst/>
                        </a:rPr>
                        <a:t>лавці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переступаючи</a:t>
                      </a:r>
                      <a:r>
                        <a:rPr lang="ru-RU" sz="1800" dirty="0" smtClean="0">
                          <a:effectLst/>
                        </a:rPr>
                        <a:t> через </a:t>
                      </a:r>
                      <a:r>
                        <a:rPr lang="ru-RU" sz="1800" dirty="0" err="1" smtClean="0">
                          <a:effectLst/>
                        </a:rPr>
                        <a:t>набивні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присідаючи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середині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прокочуючи</a:t>
                      </a:r>
                      <a:r>
                        <a:rPr lang="ru-RU" sz="1800" dirty="0" smtClean="0">
                          <a:effectLst/>
                        </a:rPr>
                        <a:t> перед собою </a:t>
                      </a:r>
                      <a:r>
                        <a:rPr lang="ru-RU" sz="1800" dirty="0" err="1" smtClean="0">
                          <a:effectLst/>
                        </a:rPr>
                        <a:t>двома</a:t>
                      </a:r>
                      <a:r>
                        <a:rPr lang="ru-RU" sz="1800" dirty="0" smtClean="0">
                          <a:effectLst/>
                        </a:rPr>
                        <a:t> руками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74" marR="159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83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шести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03716"/>
              </p:ext>
            </p:extLst>
          </p:nvPr>
        </p:nvGraphicFramePr>
        <p:xfrm>
          <a:off x="2039112" y="2200656"/>
          <a:ext cx="9646919" cy="4137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789"/>
                <a:gridCol w="7480130"/>
              </a:tblGrid>
              <a:tr h="6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22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07" marR="1780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Ходьба,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тікати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ловить, </a:t>
                      </a:r>
                      <a:r>
                        <a:rPr lang="ru-RU" sz="1800" dirty="0" err="1" smtClean="0">
                          <a:effectLst/>
                        </a:rPr>
                        <a:t>наздоганяти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втікача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стояти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одній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нозі</a:t>
                      </a:r>
                      <a:r>
                        <a:rPr lang="ru-RU" sz="1800" dirty="0" smtClean="0">
                          <a:effectLst/>
                        </a:rPr>
                        <a:t>; 2) пройти 3-4 </a:t>
                      </a:r>
                      <a:r>
                        <a:rPr lang="ru-RU" sz="1800" dirty="0" err="1" smtClean="0">
                          <a:effectLst/>
                        </a:rPr>
                        <a:t>мс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закритими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очима</a:t>
                      </a:r>
                      <a:r>
                        <a:rPr lang="ru-RU" sz="1800" dirty="0" smtClean="0">
                          <a:effectLst/>
                        </a:rPr>
                        <a:t>; 3)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повільно</a:t>
                      </a:r>
                      <a:r>
                        <a:rPr lang="ru-RU" sz="1800" dirty="0" smtClean="0">
                          <a:effectLst/>
                        </a:rPr>
                        <a:t> до 320 м по </a:t>
                      </a:r>
                      <a:r>
                        <a:rPr lang="ru-RU" sz="1800" dirty="0" err="1" smtClean="0">
                          <a:effectLst/>
                        </a:rPr>
                        <a:t>пересіченій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місцевості</a:t>
                      </a:r>
                      <a:r>
                        <a:rPr lang="ru-RU" sz="1800" dirty="0" smtClean="0">
                          <a:effectLst/>
                        </a:rPr>
                        <a:t>; 4)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швидко</a:t>
                      </a:r>
                      <a:r>
                        <a:rPr lang="ru-RU" sz="1800" dirty="0" smtClean="0">
                          <a:effectLst/>
                        </a:rPr>
                        <a:t> 10м (3-4 рази) з </a:t>
                      </a:r>
                      <a:r>
                        <a:rPr lang="ru-RU" sz="1800" dirty="0" err="1" smtClean="0">
                          <a:effectLst/>
                        </a:rPr>
                        <a:t>перервами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човниковий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біг</a:t>
                      </a:r>
                      <a:r>
                        <a:rPr lang="ru-RU" sz="1800" dirty="0" smtClean="0">
                          <a:effectLst/>
                        </a:rPr>
                        <a:t> 3-10 м; 5) </a:t>
                      </a:r>
                      <a:r>
                        <a:rPr lang="ru-RU" sz="1800" dirty="0" err="1" smtClean="0">
                          <a:effectLst/>
                        </a:rPr>
                        <a:t>пробігати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якомога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швидше</a:t>
                      </a:r>
                      <a:r>
                        <a:rPr lang="ru-RU" sz="1800" dirty="0" smtClean="0">
                          <a:effectLst/>
                        </a:rPr>
                        <a:t> 20 м (</a:t>
                      </a:r>
                      <a:r>
                        <a:rPr lang="ru-RU" sz="1800" dirty="0" err="1" smtClean="0">
                          <a:effectLst/>
                        </a:rPr>
                        <a:t>приблизно</a:t>
                      </a:r>
                      <a:r>
                        <a:rPr lang="ru-RU" sz="1800" dirty="0" smtClean="0">
                          <a:effectLst/>
                        </a:rPr>
                        <a:t> за 5,5-5 сек) і 30 м (</a:t>
                      </a:r>
                      <a:r>
                        <a:rPr lang="ru-RU" sz="1800" dirty="0" err="1" smtClean="0">
                          <a:effectLst/>
                        </a:rPr>
                        <a:t>приблизно</a:t>
                      </a:r>
                      <a:r>
                        <a:rPr lang="ru-RU" sz="1800" dirty="0" smtClean="0">
                          <a:effectLst/>
                        </a:rPr>
                        <a:t> за 8,5-7,5 сек).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Стрибки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стрибати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довжину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місця</a:t>
                      </a:r>
                      <a:r>
                        <a:rPr lang="ru-RU" sz="1800" dirty="0" smtClean="0">
                          <a:effectLst/>
                        </a:rPr>
                        <a:t> 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ніж</a:t>
                      </a:r>
                      <a:r>
                        <a:rPr lang="ru-RU" sz="1800" dirty="0" smtClean="0">
                          <a:effectLst/>
                        </a:rPr>
                        <a:t> на 80 см, з </a:t>
                      </a:r>
                      <a:r>
                        <a:rPr lang="ru-RU" sz="1800" dirty="0" err="1" smtClean="0">
                          <a:effectLst/>
                        </a:rPr>
                        <a:t>розбігу</a:t>
                      </a:r>
                      <a:r>
                        <a:rPr lang="ru-RU" sz="1800" dirty="0" smtClean="0">
                          <a:effectLst/>
                        </a:rPr>
                        <a:t> -не </a:t>
                      </a:r>
                      <a:r>
                        <a:rPr lang="ru-RU" sz="1800" dirty="0" err="1" smtClean="0">
                          <a:effectLst/>
                        </a:rPr>
                        <a:t>менш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ніж</a:t>
                      </a:r>
                      <a:r>
                        <a:rPr lang="ru-RU" sz="1800" dirty="0" smtClean="0">
                          <a:effectLst/>
                        </a:rPr>
                        <a:t> на 100см; 2) </a:t>
                      </a:r>
                      <a:r>
                        <a:rPr lang="ru-RU" sz="1800" dirty="0" err="1" smtClean="0">
                          <a:effectLst/>
                        </a:rPr>
                        <a:t>стрибати</a:t>
                      </a:r>
                      <a:r>
                        <a:rPr lang="ru-RU" sz="1800" dirty="0" smtClean="0">
                          <a:effectLst/>
                        </a:rPr>
                        <a:t> у </a:t>
                      </a:r>
                      <a:r>
                        <a:rPr lang="ru-RU" sz="1800" dirty="0" err="1" smtClean="0">
                          <a:effectLst/>
                        </a:rPr>
                        <a:t>висоту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місця</a:t>
                      </a:r>
                      <a:r>
                        <a:rPr lang="ru-RU" sz="1800" dirty="0" smtClean="0">
                          <a:effectLst/>
                        </a:rPr>
                        <a:t> до 20 см, в </a:t>
                      </a:r>
                      <a:r>
                        <a:rPr lang="ru-RU" sz="1800" dirty="0" err="1" smtClean="0">
                          <a:effectLst/>
                        </a:rPr>
                        <a:t>висоту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розбігу</a:t>
                      </a:r>
                      <a:r>
                        <a:rPr lang="ru-RU" sz="1800" dirty="0" smtClean="0">
                          <a:effectLst/>
                        </a:rPr>
                        <a:t>-не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ніж</a:t>
                      </a:r>
                      <a:r>
                        <a:rPr lang="ru-RU" sz="1800" dirty="0" smtClean="0">
                          <a:effectLst/>
                        </a:rPr>
                        <a:t> на 30-40 см; 3) </a:t>
                      </a:r>
                      <a:r>
                        <a:rPr lang="ru-RU" sz="1800" dirty="0" err="1" smtClean="0">
                          <a:effectLst/>
                        </a:rPr>
                        <a:t>стрибати</a:t>
                      </a:r>
                      <a:r>
                        <a:rPr lang="ru-RU" sz="1800" dirty="0" smtClean="0">
                          <a:effectLst/>
                        </a:rPr>
                        <a:t> через </a:t>
                      </a:r>
                      <a:r>
                        <a:rPr lang="ru-RU" sz="1800" dirty="0" err="1" smtClean="0">
                          <a:effectLst/>
                        </a:rPr>
                        <a:t>довгу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хитну</a:t>
                      </a:r>
                      <a:r>
                        <a:rPr lang="ru-RU" sz="1800" dirty="0" smtClean="0">
                          <a:effectLst/>
                        </a:rPr>
                        <a:t> скакалку, через </a:t>
                      </a:r>
                      <a:r>
                        <a:rPr lang="ru-RU" sz="1800" dirty="0" err="1" smtClean="0">
                          <a:effectLst/>
                        </a:rPr>
                        <a:t>короткуювращающуося</a:t>
                      </a:r>
                      <a:r>
                        <a:rPr lang="ru-RU" sz="1800" dirty="0" smtClean="0">
                          <a:effectLst/>
                        </a:rPr>
                        <a:t> скакалку; 4) </a:t>
                      </a:r>
                      <a:r>
                        <a:rPr lang="ru-RU" sz="1800" dirty="0" err="1" smtClean="0">
                          <a:effectLst/>
                        </a:rPr>
                        <a:t>рухливі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ігри</a:t>
                      </a:r>
                      <a:r>
                        <a:rPr lang="ru-RU" sz="1800" dirty="0" smtClean="0">
                          <a:effectLst/>
                        </a:rPr>
                        <a:t>: «</a:t>
                      </a:r>
                      <a:r>
                        <a:rPr lang="ru-RU" sz="1800" dirty="0" err="1" smtClean="0">
                          <a:effectLst/>
                        </a:rPr>
                        <a:t>Хто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далі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стрибне</a:t>
                      </a:r>
                      <a:r>
                        <a:rPr lang="ru-RU" sz="1800" dirty="0" smtClean="0">
                          <a:effectLst/>
                        </a:rPr>
                        <a:t>», «</a:t>
                      </a:r>
                      <a:r>
                        <a:rPr lang="ru-RU" sz="1800" dirty="0" err="1" smtClean="0">
                          <a:effectLst/>
                        </a:rPr>
                        <a:t>Хто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швидше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добіжить</a:t>
                      </a:r>
                      <a:r>
                        <a:rPr lang="ru-RU" sz="1800" dirty="0" smtClean="0">
                          <a:effectLst/>
                        </a:rPr>
                        <a:t> до </a:t>
                      </a:r>
                      <a:r>
                        <a:rPr lang="ru-RU" sz="1800" dirty="0" err="1" smtClean="0">
                          <a:effectLst/>
                        </a:rPr>
                        <a:t>прапорця</a:t>
                      </a:r>
                      <a:r>
                        <a:rPr lang="ru-RU" sz="1800" dirty="0" smtClean="0">
                          <a:effectLst/>
                        </a:rPr>
                        <a:t>».</a:t>
                      </a:r>
                      <a:endParaRPr lang="ru-RU" sz="1800" dirty="0">
                        <a:effectLst/>
                      </a:endParaRPr>
                    </a:p>
                  </a:txBody>
                  <a:tcPr marL="17807" marR="17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963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02398"/>
              </p:ext>
            </p:extLst>
          </p:nvPr>
        </p:nvGraphicFramePr>
        <p:xfrm>
          <a:off x="1984248" y="225552"/>
          <a:ext cx="9701783" cy="6281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9637"/>
                <a:gridCol w="7532146"/>
              </a:tblGrid>
              <a:tr h="6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Вік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Контрольні</a:t>
                      </a:r>
                      <a:r>
                        <a:rPr lang="uk-U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вправи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6" marR="24686" marT="0" marB="0"/>
                </a:tc>
              </a:tr>
              <a:tr h="3822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 </a:t>
                      </a:r>
                      <a:r>
                        <a:rPr lang="ru-RU" sz="1800" dirty="0" err="1" smtClean="0">
                          <a:effectLst/>
                        </a:rPr>
                        <a:t>років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07" marR="17807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Метання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катання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кидання</a:t>
                      </a:r>
                      <a:r>
                        <a:rPr lang="ru-RU" sz="1800" dirty="0" smtClean="0">
                          <a:effectLst/>
                        </a:rPr>
                        <a:t>, ловля: 1) </a:t>
                      </a:r>
                      <a:r>
                        <a:rPr lang="ru-RU" sz="1800" dirty="0" err="1" smtClean="0">
                          <a:effectLst/>
                        </a:rPr>
                        <a:t>ударяти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що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відскочив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землі</a:t>
                      </a:r>
                      <a:r>
                        <a:rPr lang="ru-RU" sz="1800" dirty="0" smtClean="0">
                          <a:effectLst/>
                        </a:rPr>
                        <a:t>, 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10 </a:t>
                      </a:r>
                      <a:r>
                        <a:rPr lang="ru-RU" sz="1800" dirty="0" err="1" smtClean="0">
                          <a:effectLst/>
                        </a:rPr>
                        <a:t>разів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поспіль</a:t>
                      </a:r>
                      <a:r>
                        <a:rPr lang="ru-RU" sz="1800" dirty="0" smtClean="0">
                          <a:effectLst/>
                        </a:rPr>
                        <a:t>, на </a:t>
                      </a:r>
                      <a:r>
                        <a:rPr lang="ru-RU" sz="1800" dirty="0" err="1" smtClean="0">
                          <a:effectLst/>
                        </a:rPr>
                        <a:t>місці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просуваючись</a:t>
                      </a:r>
                      <a:r>
                        <a:rPr lang="ru-RU" sz="1800" dirty="0" smtClean="0">
                          <a:effectLst/>
                        </a:rPr>
                        <a:t> вперед </a:t>
                      </a:r>
                      <a:r>
                        <a:rPr lang="ru-RU" sz="1800" dirty="0" err="1" smtClean="0">
                          <a:effectLst/>
                        </a:rPr>
                        <a:t>кроком</a:t>
                      </a:r>
                      <a:r>
                        <a:rPr lang="ru-RU" sz="1800" dirty="0" smtClean="0">
                          <a:effectLst/>
                        </a:rPr>
                        <a:t> (не </a:t>
                      </a:r>
                      <a:r>
                        <a:rPr lang="ru-RU" sz="1800" dirty="0" err="1" smtClean="0">
                          <a:effectLst/>
                        </a:rPr>
                        <a:t>менше</a:t>
                      </a:r>
                      <a:r>
                        <a:rPr lang="ru-RU" sz="1800" dirty="0" smtClean="0">
                          <a:effectLst/>
                        </a:rPr>
                        <a:t> 5-6 м); 2) </a:t>
                      </a:r>
                      <a:r>
                        <a:rPr lang="ru-RU" sz="1800" dirty="0" err="1" smtClean="0">
                          <a:effectLst/>
                        </a:rPr>
                        <a:t>перекидати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дорослими</a:t>
                      </a:r>
                      <a:r>
                        <a:rPr lang="ru-RU" sz="1800" dirty="0" smtClean="0">
                          <a:effectLst/>
                        </a:rPr>
                        <a:t>) і </a:t>
                      </a:r>
                      <a:r>
                        <a:rPr lang="ru-RU" sz="1800" dirty="0" err="1" smtClean="0">
                          <a:effectLst/>
                        </a:rPr>
                        <a:t>ловити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його</a:t>
                      </a:r>
                      <a:r>
                        <a:rPr lang="ru-RU" sz="1800" dirty="0" smtClean="0">
                          <a:effectLst/>
                        </a:rPr>
                        <a:t> стоячи, </a:t>
                      </a:r>
                      <a:r>
                        <a:rPr lang="ru-RU" sz="1800" dirty="0" err="1" smtClean="0">
                          <a:effectLst/>
                        </a:rPr>
                        <a:t>сидячи</a:t>
                      </a:r>
                      <a:r>
                        <a:rPr lang="ru-RU" sz="1800" dirty="0" smtClean="0">
                          <a:effectLst/>
                        </a:rPr>
                        <a:t> та </a:t>
                      </a:r>
                      <a:r>
                        <a:rPr lang="ru-RU" sz="1800" dirty="0" err="1" smtClean="0">
                          <a:effectLst/>
                        </a:rPr>
                        <a:t>різними</a:t>
                      </a:r>
                      <a:r>
                        <a:rPr lang="ru-RU" sz="1800" dirty="0" smtClean="0">
                          <a:effectLst/>
                        </a:rPr>
                        <a:t> способами (</a:t>
                      </a:r>
                      <a:r>
                        <a:rPr lang="ru-RU" sz="1800" dirty="0" err="1" smtClean="0">
                          <a:effectLst/>
                        </a:rPr>
                        <a:t>знизу</a:t>
                      </a:r>
                      <a:r>
                        <a:rPr lang="ru-RU" sz="1800" dirty="0" smtClean="0">
                          <a:effectLst/>
                        </a:rPr>
                        <a:t>, через голову,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грудей, </a:t>
                      </a:r>
                      <a:r>
                        <a:rPr lang="ru-RU" sz="1800" dirty="0" err="1" smtClean="0">
                          <a:effectLst/>
                        </a:rPr>
                        <a:t>відскоком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від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землі</a:t>
                      </a:r>
                      <a:r>
                        <a:rPr lang="ru-RU" sz="1800" dirty="0" smtClean="0">
                          <a:effectLst/>
                        </a:rPr>
                        <a:t>); .</a:t>
                      </a:r>
                      <a:r>
                        <a:rPr lang="ru-RU" sz="1800" dirty="0" err="1" smtClean="0">
                          <a:effectLst/>
                        </a:rPr>
                        <a:t>прокативать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набивні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м'ячі</a:t>
                      </a:r>
                      <a:r>
                        <a:rPr lang="ru-RU" sz="1800" dirty="0" smtClean="0">
                          <a:effectLst/>
                        </a:rPr>
                        <a:t> (вага 1 кг); 3) </a:t>
                      </a:r>
                      <a:r>
                        <a:rPr lang="ru-RU" sz="1800" dirty="0" err="1" smtClean="0">
                          <a:effectLst/>
                        </a:rPr>
                        <a:t>метання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м'яча</a:t>
                      </a:r>
                      <a:r>
                        <a:rPr lang="ru-RU" sz="1800" dirty="0" smtClean="0">
                          <a:effectLst/>
                        </a:rPr>
                        <a:t> в </a:t>
                      </a:r>
                      <a:r>
                        <a:rPr lang="ru-RU" sz="1800" dirty="0" err="1" smtClean="0">
                          <a:effectLst/>
                        </a:rPr>
                        <a:t>горизонтальні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вертикальні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цілі</a:t>
                      </a:r>
                      <a:r>
                        <a:rPr lang="ru-RU" sz="1800" dirty="0" smtClean="0">
                          <a:effectLst/>
                        </a:rPr>
                        <a:t> (центр </a:t>
                      </a:r>
                      <a:r>
                        <a:rPr lang="ru-RU" sz="1800" dirty="0" err="1" smtClean="0">
                          <a:effectLst/>
                        </a:rPr>
                        <a:t>мішені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висоті</a:t>
                      </a:r>
                      <a:r>
                        <a:rPr lang="ru-RU" sz="1800" dirty="0" smtClean="0">
                          <a:effectLst/>
                        </a:rPr>
                        <a:t> 2 м) з </a:t>
                      </a:r>
                      <a:r>
                        <a:rPr lang="ru-RU" sz="1800" dirty="0" err="1" smtClean="0">
                          <a:effectLst/>
                        </a:rPr>
                        <a:t>відстані</a:t>
                      </a:r>
                      <a:r>
                        <a:rPr lang="ru-RU" sz="1800" dirty="0" smtClean="0">
                          <a:effectLst/>
                        </a:rPr>
                        <a:t> 3-4 м; 4) один одному (з </a:t>
                      </a:r>
                      <a:r>
                        <a:rPr lang="ru-RU" sz="1800" dirty="0" err="1" smtClean="0">
                          <a:effectLst/>
                        </a:rPr>
                        <a:t>однолітками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або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метати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м'яч</a:t>
                      </a:r>
                      <a:r>
                        <a:rPr lang="ru-RU" sz="1800" dirty="0" smtClean="0">
                          <a:effectLst/>
                        </a:rPr>
                        <a:t> у </a:t>
                      </a:r>
                      <a:r>
                        <a:rPr lang="ru-RU" sz="1800" dirty="0" err="1" smtClean="0">
                          <a:effectLst/>
                        </a:rPr>
                        <a:t>далечінь</a:t>
                      </a:r>
                      <a:r>
                        <a:rPr lang="ru-RU" sz="1800" dirty="0" smtClean="0">
                          <a:effectLst/>
                        </a:rPr>
                        <a:t> на 5-9 м.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 smtClean="0">
                          <a:effectLst/>
                        </a:rPr>
                        <a:t>Лазіння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повзання</a:t>
                      </a:r>
                      <a:r>
                        <a:rPr lang="ru-RU" sz="1800" dirty="0" smtClean="0">
                          <a:effectLst/>
                        </a:rPr>
                        <a:t>: 1) </a:t>
                      </a:r>
                      <a:r>
                        <a:rPr lang="ru-RU" sz="1800" dirty="0" err="1" smtClean="0">
                          <a:effectLst/>
                        </a:rPr>
                        <a:t>перебиратися</a:t>
                      </a:r>
                      <a:r>
                        <a:rPr lang="ru-RU" sz="1800" dirty="0" smtClean="0">
                          <a:effectLst/>
                        </a:rPr>
                        <a:t> з одного </a:t>
                      </a:r>
                      <a:r>
                        <a:rPr lang="ru-RU" sz="1800" dirty="0" err="1" smtClean="0">
                          <a:effectLst/>
                        </a:rPr>
                        <a:t>прольоту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гімнастичної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стінки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інший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пролазити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між</a:t>
                      </a:r>
                      <a:r>
                        <a:rPr lang="ru-RU" sz="1800" dirty="0" smtClean="0">
                          <a:effectLst/>
                        </a:rPr>
                        <a:t> рейками </a:t>
                      </a:r>
                      <a:r>
                        <a:rPr lang="ru-RU" sz="1800" dirty="0" err="1" smtClean="0">
                          <a:effectLst/>
                        </a:rPr>
                        <a:t>вишки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перелазити</a:t>
                      </a:r>
                      <a:r>
                        <a:rPr lang="ru-RU" sz="1800" dirty="0" smtClean="0">
                          <a:effectLst/>
                        </a:rPr>
                        <a:t> через верх </a:t>
                      </a:r>
                      <a:r>
                        <a:rPr lang="ru-RU" sz="1800" dirty="0" err="1" smtClean="0">
                          <a:effectLst/>
                        </a:rPr>
                        <a:t>драбини</a:t>
                      </a:r>
                      <a:r>
                        <a:rPr lang="ru-RU" sz="1800" dirty="0" smtClean="0">
                          <a:effectLst/>
                        </a:rPr>
                        <a:t>; 2) </a:t>
                      </a:r>
                      <a:r>
                        <a:rPr lang="ru-RU" sz="1800" dirty="0" err="1" smtClean="0">
                          <a:effectLst/>
                        </a:rPr>
                        <a:t>чергувати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повзання</a:t>
                      </a:r>
                      <a:r>
                        <a:rPr lang="ru-RU" sz="1800" dirty="0" smtClean="0">
                          <a:effectLst/>
                        </a:rPr>
                        <a:t> з </a:t>
                      </a:r>
                      <a:r>
                        <a:rPr lang="ru-RU" sz="1800" dirty="0" err="1" smtClean="0">
                          <a:effectLst/>
                        </a:rPr>
                        <a:t>іншими</a:t>
                      </a:r>
                      <a:r>
                        <a:rPr lang="ru-RU" sz="1800" dirty="0" smtClean="0">
                          <a:effectLst/>
                        </a:rPr>
                        <a:t> видами </a:t>
                      </a:r>
                      <a:r>
                        <a:rPr lang="ru-RU" sz="1800" dirty="0" err="1" smtClean="0">
                          <a:effectLst/>
                        </a:rPr>
                        <a:t>вправ</a:t>
                      </a:r>
                      <a:r>
                        <a:rPr lang="ru-RU" sz="1800" dirty="0" smtClean="0">
                          <a:effectLst/>
                        </a:rPr>
                        <a:t> (</a:t>
                      </a:r>
                      <a:r>
                        <a:rPr lang="ru-RU" sz="1800" dirty="0" err="1" smtClean="0">
                          <a:effectLst/>
                        </a:rPr>
                        <a:t>ходьбою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бігом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переступанням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ін</a:t>
                      </a:r>
                      <a:r>
                        <a:rPr lang="ru-RU" sz="1800" dirty="0" smtClean="0">
                          <a:effectLst/>
                        </a:rPr>
                        <a:t>.).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Вправи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рівновагу</a:t>
                      </a:r>
                      <a:r>
                        <a:rPr lang="ru-RU" sz="1800" dirty="0" smtClean="0">
                          <a:effectLst/>
                        </a:rPr>
                        <a:t>: 1) стоячи на </a:t>
                      </a:r>
                      <a:r>
                        <a:rPr lang="ru-RU" sz="1800" dirty="0" err="1" smtClean="0">
                          <a:effectLst/>
                        </a:rPr>
                        <a:t>гімнастичній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лаві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підніматися</a:t>
                      </a:r>
                      <a:r>
                        <a:rPr lang="ru-RU" sz="1800" dirty="0" smtClean="0">
                          <a:effectLst/>
                        </a:rPr>
                        <a:t> на носки і </a:t>
                      </a:r>
                      <a:r>
                        <a:rPr lang="ru-RU" sz="1800" dirty="0" err="1" smtClean="0">
                          <a:effectLst/>
                        </a:rPr>
                        <a:t>опускатися</a:t>
                      </a:r>
                      <a:r>
                        <a:rPr lang="ru-RU" sz="1800" dirty="0" smtClean="0">
                          <a:effectLst/>
                        </a:rPr>
                        <a:t> на всю ступню, </a:t>
                      </a:r>
                      <a:r>
                        <a:rPr lang="ru-RU" sz="1800" dirty="0" err="1" smtClean="0">
                          <a:effectLst/>
                        </a:rPr>
                        <a:t>повертатися</a:t>
                      </a:r>
                      <a:r>
                        <a:rPr lang="ru-RU" sz="1800" dirty="0" smtClean="0">
                          <a:effectLst/>
                        </a:rPr>
                        <a:t> кругом; 2) </a:t>
                      </a:r>
                      <a:r>
                        <a:rPr lang="ru-RU" sz="1800" dirty="0" err="1" smtClean="0">
                          <a:effectLst/>
                        </a:rPr>
                        <a:t>стояти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одній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нозі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робити</a:t>
                      </a:r>
                      <a:r>
                        <a:rPr lang="ru-RU" sz="1800" dirty="0" smtClean="0">
                          <a:effectLst/>
                        </a:rPr>
                        <a:t> «</a:t>
                      </a:r>
                      <a:r>
                        <a:rPr lang="ru-RU" sz="1800" dirty="0" err="1" smtClean="0">
                          <a:effectLst/>
                        </a:rPr>
                        <a:t>ластівку</a:t>
                      </a:r>
                      <a:r>
                        <a:rPr lang="ru-RU" sz="1800" dirty="0" smtClean="0">
                          <a:effectLst/>
                        </a:rPr>
                        <a:t>»; 3) </a:t>
                      </a:r>
                      <a:r>
                        <a:rPr lang="ru-RU" sz="1800" dirty="0" err="1" smtClean="0">
                          <a:effectLst/>
                        </a:rPr>
                        <a:t>після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бігу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стрибків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присідати</a:t>
                      </a:r>
                      <a:r>
                        <a:rPr lang="ru-RU" sz="1800" dirty="0" smtClean="0">
                          <a:effectLst/>
                        </a:rPr>
                        <a:t> на носках (руки в </a:t>
                      </a:r>
                      <a:r>
                        <a:rPr lang="ru-RU" sz="1800" dirty="0" err="1" smtClean="0">
                          <a:effectLst/>
                        </a:rPr>
                        <a:t>сторони</a:t>
                      </a:r>
                      <a:r>
                        <a:rPr lang="ru-RU" sz="1800" dirty="0" smtClean="0">
                          <a:effectLst/>
                        </a:rPr>
                        <a:t>), </a:t>
                      </a:r>
                      <a:r>
                        <a:rPr lang="ru-RU" sz="1800" dirty="0" err="1" smtClean="0">
                          <a:effectLst/>
                        </a:rPr>
                        <a:t>зупинятися</a:t>
                      </a:r>
                      <a:r>
                        <a:rPr lang="ru-RU" sz="1800" dirty="0" smtClean="0">
                          <a:effectLst/>
                        </a:rPr>
                        <a:t> і </a:t>
                      </a:r>
                      <a:r>
                        <a:rPr lang="ru-RU" sz="1800" dirty="0" err="1" smtClean="0">
                          <a:effectLst/>
                        </a:rPr>
                        <a:t>стояти</a:t>
                      </a:r>
                      <a:r>
                        <a:rPr lang="ru-RU" sz="1800" dirty="0" smtClean="0">
                          <a:effectLst/>
                        </a:rPr>
                        <a:t> на </a:t>
                      </a:r>
                      <a:r>
                        <a:rPr lang="ru-RU" sz="1800" dirty="0" err="1" smtClean="0">
                          <a:effectLst/>
                        </a:rPr>
                        <a:t>одній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нозі</a:t>
                      </a:r>
                      <a:r>
                        <a:rPr lang="ru-RU" sz="1800" dirty="0" smtClean="0">
                          <a:effectLst/>
                        </a:rPr>
                        <a:t> (руки на </a:t>
                      </a:r>
                      <a:r>
                        <a:rPr lang="ru-RU" sz="1800" dirty="0" err="1" smtClean="0">
                          <a:effectLst/>
                        </a:rPr>
                        <a:t>поясі</a:t>
                      </a:r>
                      <a:r>
                        <a:rPr lang="ru-RU" sz="1800" dirty="0" smtClean="0">
                          <a:effectLst/>
                        </a:rPr>
                        <a:t>); 4) </a:t>
                      </a:r>
                      <a:r>
                        <a:rPr lang="ru-RU" sz="1800" dirty="0" err="1" smtClean="0">
                          <a:effectLst/>
                        </a:rPr>
                        <a:t>проходити</a:t>
                      </a:r>
                      <a:r>
                        <a:rPr lang="ru-RU" sz="1800" dirty="0" smtClean="0">
                          <a:effectLst/>
                        </a:rPr>
                        <a:t> по </a:t>
                      </a:r>
                      <a:r>
                        <a:rPr lang="ru-RU" sz="1800" dirty="0" err="1" smtClean="0">
                          <a:effectLst/>
                        </a:rPr>
                        <a:t>вузькій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рейці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гімнастичної</a:t>
                      </a:r>
                      <a:r>
                        <a:rPr lang="ru-RU" sz="1800" dirty="0" smtClean="0">
                          <a:effectLst/>
                        </a:rPr>
                        <a:t> лавки.</a:t>
                      </a:r>
                      <a:endParaRPr lang="ru-RU" sz="1700" dirty="0">
                        <a:effectLst/>
                      </a:endParaRPr>
                    </a:p>
                  </a:txBody>
                  <a:tcPr marL="17807" marR="17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458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2550" y="2967335"/>
            <a:ext cx="6086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Дякуєм</a:t>
            </a: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увагу</a:t>
            </a:r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768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8800"/>
            <a:ext cx="8915400" cy="5260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err="1"/>
              <a:t>Засоби</a:t>
            </a:r>
            <a:r>
              <a:rPr lang="ru-RU" sz="2200" dirty="0"/>
              <a:t> </a:t>
            </a:r>
            <a:r>
              <a:rPr lang="ru-RU" sz="2200" dirty="0" err="1"/>
              <a:t>фізичного</a:t>
            </a:r>
            <a:r>
              <a:rPr lang="ru-RU" sz="2200" dirty="0"/>
              <a:t> </a:t>
            </a:r>
            <a:r>
              <a:rPr lang="ru-RU" sz="2200" dirty="0" err="1"/>
              <a:t>виховання</a:t>
            </a:r>
            <a:r>
              <a:rPr lang="ru-RU" sz="2200" dirty="0"/>
              <a:t> для </a:t>
            </a:r>
            <a:r>
              <a:rPr lang="ru-RU" sz="2200" dirty="0" err="1"/>
              <a:t>дитини</a:t>
            </a:r>
            <a:r>
              <a:rPr lang="ru-RU" sz="2200" dirty="0"/>
              <a:t> </a:t>
            </a:r>
            <a:r>
              <a:rPr lang="ru-RU" sz="2200" dirty="0" err="1"/>
              <a:t>першого</a:t>
            </a:r>
            <a:r>
              <a:rPr lang="ru-RU" sz="2200" dirty="0"/>
              <a:t> року </a:t>
            </a:r>
            <a:r>
              <a:rPr lang="ru-RU" sz="2200" dirty="0" err="1"/>
              <a:t>життя</a:t>
            </a:r>
            <a:r>
              <a:rPr lang="ru-RU" sz="2200" dirty="0"/>
              <a:t>:</a:t>
            </a:r>
          </a:p>
          <a:p>
            <a:r>
              <a:rPr lang="ru-RU" sz="2200" dirty="0" err="1"/>
              <a:t>класичний</a:t>
            </a:r>
            <a:r>
              <a:rPr lang="ru-RU" sz="2200" dirty="0"/>
              <a:t> </a:t>
            </a:r>
            <a:r>
              <a:rPr lang="ru-RU" sz="2200" dirty="0" err="1"/>
              <a:t>масаж</a:t>
            </a:r>
            <a:r>
              <a:rPr lang="ru-RU" sz="2200" dirty="0"/>
              <a:t> з </a:t>
            </a:r>
            <a:r>
              <a:rPr lang="ru-RU" sz="2200" dirty="0" err="1"/>
              <a:t>послідовним</a:t>
            </a:r>
            <a:r>
              <a:rPr lang="ru-RU" sz="2200" dirty="0"/>
              <a:t> </a:t>
            </a:r>
            <a:r>
              <a:rPr lang="ru-RU" sz="2200" dirty="0" err="1"/>
              <a:t>включенням</a:t>
            </a:r>
            <a:r>
              <a:rPr lang="ru-RU" sz="2200" dirty="0"/>
              <a:t> </a:t>
            </a:r>
            <a:r>
              <a:rPr lang="ru-RU" sz="2200" dirty="0" err="1"/>
              <a:t>прийомів</a:t>
            </a:r>
            <a:r>
              <a:rPr lang="ru-RU" sz="2200" dirty="0"/>
              <a:t>, </a:t>
            </a:r>
            <a:r>
              <a:rPr lang="ru-RU" sz="2200" dirty="0" err="1"/>
              <a:t>погладжування</a:t>
            </a:r>
            <a:r>
              <a:rPr lang="ru-RU" sz="2200" dirty="0"/>
              <a:t>, </a:t>
            </a:r>
            <a:r>
              <a:rPr lang="ru-RU" sz="2200" dirty="0" err="1"/>
              <a:t>розтирання</a:t>
            </a:r>
            <a:r>
              <a:rPr lang="ru-RU" sz="2200" dirty="0"/>
              <a:t>, </a:t>
            </a:r>
            <a:r>
              <a:rPr lang="ru-RU" sz="2200" dirty="0" err="1"/>
              <a:t>розминання</a:t>
            </a:r>
            <a:r>
              <a:rPr lang="ru-RU" sz="2200" dirty="0"/>
              <a:t>, </a:t>
            </a:r>
            <a:r>
              <a:rPr lang="ru-RU" sz="2200" dirty="0" err="1"/>
              <a:t>переривчастої</a:t>
            </a:r>
            <a:r>
              <a:rPr lang="ru-RU" sz="2200" dirty="0"/>
              <a:t> </a:t>
            </a:r>
            <a:r>
              <a:rPr lang="ru-RU" sz="2200" dirty="0" err="1"/>
              <a:t>вібрації</a:t>
            </a:r>
            <a:r>
              <a:rPr lang="ru-RU" sz="2200" dirty="0"/>
              <a:t>;</a:t>
            </a:r>
          </a:p>
          <a:p>
            <a:r>
              <a:rPr lang="ru-RU" sz="2200" dirty="0" err="1"/>
              <a:t>фізичні</a:t>
            </a:r>
            <a:r>
              <a:rPr lang="ru-RU" sz="2200" dirty="0"/>
              <a:t> </a:t>
            </a:r>
            <a:r>
              <a:rPr lang="ru-RU" sz="2200" dirty="0" err="1"/>
              <a:t>вправи</a:t>
            </a:r>
            <a:r>
              <a:rPr lang="ru-RU" sz="2200" dirty="0"/>
              <a:t> (</a:t>
            </a:r>
            <a:r>
              <a:rPr lang="ru-RU" sz="2200" dirty="0" err="1"/>
              <a:t>рефлекторні</a:t>
            </a:r>
            <a:r>
              <a:rPr lang="ru-RU" sz="2200" dirty="0"/>
              <a:t>, </a:t>
            </a:r>
            <a:r>
              <a:rPr lang="ru-RU" sz="2200" dirty="0" err="1"/>
              <a:t>пасивні</a:t>
            </a:r>
            <a:r>
              <a:rPr lang="ru-RU" sz="2200" dirty="0"/>
              <a:t>, </a:t>
            </a:r>
            <a:r>
              <a:rPr lang="ru-RU" sz="2200" dirty="0" err="1"/>
              <a:t>активні</a:t>
            </a:r>
            <a:r>
              <a:rPr lang="ru-RU" sz="2200" dirty="0"/>
              <a:t> з </a:t>
            </a:r>
            <a:r>
              <a:rPr lang="ru-RU" sz="2200" dirty="0" err="1"/>
              <a:t>допомогою</a:t>
            </a:r>
            <a:r>
              <a:rPr lang="ru-RU" sz="2200" dirty="0"/>
              <a:t>, </a:t>
            </a:r>
            <a:r>
              <a:rPr lang="ru-RU" sz="2200" dirty="0" err="1"/>
              <a:t>активні</a:t>
            </a:r>
            <a:r>
              <a:rPr lang="ru-RU" sz="2200" dirty="0"/>
              <a:t>)</a:t>
            </a:r>
          </a:p>
          <a:p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дитиною</a:t>
            </a:r>
            <a:r>
              <a:rPr lang="ru-RU" sz="2200" dirty="0"/>
              <a:t> </a:t>
            </a:r>
            <a:r>
              <a:rPr lang="ru-RU" sz="2200" dirty="0" err="1"/>
              <a:t>починають</a:t>
            </a:r>
            <a:r>
              <a:rPr lang="ru-RU" sz="2200" dirty="0"/>
              <a:t> з 1 </a:t>
            </a:r>
            <a:r>
              <a:rPr lang="ru-RU" sz="2200" dirty="0" err="1"/>
              <a:t>місяця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.</a:t>
            </a:r>
            <a:endParaRPr lang="ru-RU" sz="2200" dirty="0"/>
          </a:p>
        </p:txBody>
      </p:sp>
      <p:pic>
        <p:nvPicPr>
          <p:cNvPr id="1026" name="Picture 2" descr="Картинки по запросу &quot;педиатрия масаж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39" y="3843654"/>
            <a:ext cx="2933065" cy="293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упражнения для младенц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904" y="3843653"/>
            <a:ext cx="4482773" cy="293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9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життя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97952"/>
              </p:ext>
            </p:extLst>
          </p:nvPr>
        </p:nvGraphicFramePr>
        <p:xfrm>
          <a:off x="2592925" y="2026920"/>
          <a:ext cx="9115645" cy="4607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202"/>
                <a:gridCol w="6717443"/>
              </a:tblGrid>
              <a:tr h="604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Вік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Розвиток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рухових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навичок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дитини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</a:t>
                      </a:r>
                      <a:r>
                        <a:rPr lang="ru-RU" sz="1600" dirty="0" err="1" smtClean="0">
                          <a:effectLst/>
                        </a:rPr>
                        <a:t>місяць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Намагається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утримати</a:t>
                      </a:r>
                      <a:r>
                        <a:rPr lang="ru-RU" sz="1600" dirty="0" smtClean="0">
                          <a:effectLst/>
                        </a:rPr>
                        <a:t> голову в горизонтальному </a:t>
                      </a:r>
                      <a:r>
                        <a:rPr lang="ru-RU" sz="1600" dirty="0" err="1" smtClean="0">
                          <a:effectLst/>
                        </a:rPr>
                        <a:t>положенні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рефлекторне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хапання</a:t>
                      </a:r>
                      <a:r>
                        <a:rPr lang="ru-RU" sz="1600" dirty="0" smtClean="0">
                          <a:effectLst/>
                        </a:rPr>
                        <a:t>, рефлекс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нестійке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зорове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зосередження</a:t>
                      </a:r>
                      <a:r>
                        <a:rPr lang="ru-RU" sz="1600" dirty="0" smtClean="0">
                          <a:effectLst/>
                        </a:rPr>
                        <a:t>, початкова </a:t>
                      </a:r>
                      <a:r>
                        <a:rPr lang="ru-RU" sz="1600" dirty="0" err="1" smtClean="0">
                          <a:effectLst/>
                        </a:rPr>
                        <a:t>орієнтовна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реакція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різкі</a:t>
                      </a:r>
                      <a:r>
                        <a:rPr lang="ru-RU" sz="1600" dirty="0" smtClean="0">
                          <a:effectLst/>
                        </a:rPr>
                        <a:t> звуки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746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2 </a:t>
                      </a:r>
                      <a:r>
                        <a:rPr lang="ru-RU" sz="1600" dirty="0" err="1" smtClean="0">
                          <a:effectLst/>
                        </a:rPr>
                        <a:t>місяць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</a:rPr>
                        <a:t>Спроба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</a:rPr>
                        <a:t>утримати</a:t>
                      </a:r>
                      <a:r>
                        <a:rPr lang="ru-RU" sz="1600" b="0" dirty="0" smtClean="0">
                          <a:effectLst/>
                        </a:rPr>
                        <a:t> голову в горизонтальному </a:t>
                      </a:r>
                      <a:r>
                        <a:rPr lang="ru-RU" sz="1600" b="0" dirty="0" err="1" smtClean="0">
                          <a:effectLst/>
                        </a:rPr>
                        <a:t>положенні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</a:rPr>
                        <a:t>лежачи</a:t>
                      </a:r>
                      <a:r>
                        <a:rPr lang="ru-RU" sz="1600" b="0" dirty="0" smtClean="0">
                          <a:effectLst/>
                        </a:rPr>
                        <a:t> на </a:t>
                      </a:r>
                      <a:r>
                        <a:rPr lang="ru-RU" sz="1600" b="0" dirty="0" err="1" smtClean="0">
                          <a:effectLst/>
                        </a:rPr>
                        <a:t>животі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0" dirty="0" err="1" smtClean="0">
                          <a:effectLst/>
                        </a:rPr>
                        <a:t>нетривало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</a:rPr>
                        <a:t>утримання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</a:rPr>
                        <a:t>голови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</a:rPr>
                        <a:t>лежачи</a:t>
                      </a:r>
                      <a:r>
                        <a:rPr lang="ru-RU" sz="1600" b="0" dirty="0" smtClean="0">
                          <a:effectLst/>
                        </a:rPr>
                        <a:t> на </a:t>
                      </a:r>
                      <a:r>
                        <a:rPr lang="ru-RU" sz="1600" b="0" dirty="0" err="1" smtClean="0">
                          <a:effectLst/>
                        </a:rPr>
                        <a:t>животі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270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3 </a:t>
                      </a:r>
                      <a:r>
                        <a:rPr lang="ru-RU" sz="1600" dirty="0" err="1" smtClean="0">
                          <a:effectLst/>
                        </a:rPr>
                        <a:t>місяць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Тривале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утримання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голови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, упор при </a:t>
                      </a:r>
                      <a:r>
                        <a:rPr lang="ru-RU" sz="1600" dirty="0" err="1" smtClean="0">
                          <a:effectLst/>
                        </a:rPr>
                        <a:t>підтримці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</a:t>
                      </a:r>
                      <a:r>
                        <a:rPr lang="ru-RU" sz="1600" dirty="0" smtClean="0">
                          <a:effectLst/>
                        </a:rPr>
                        <a:t> пахви, </a:t>
                      </a:r>
                      <a:r>
                        <a:rPr lang="ru-RU" sz="1600" dirty="0" err="1" smtClean="0">
                          <a:effectLst/>
                        </a:rPr>
                        <a:t>вміння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стежити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рухомим</a:t>
                      </a:r>
                      <a:r>
                        <a:rPr lang="ru-RU" sz="1600" dirty="0" smtClean="0">
                          <a:effectLst/>
                        </a:rPr>
                        <a:t> предметом, </a:t>
                      </a:r>
                      <a:r>
                        <a:rPr lang="ru-RU" sz="1600" dirty="0" err="1" smtClean="0">
                          <a:effectLst/>
                        </a:rPr>
                        <a:t>зорове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зосередження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стеження</a:t>
                      </a:r>
                      <a:r>
                        <a:rPr lang="ru-RU" sz="1600" dirty="0" smtClean="0">
                          <a:effectLst/>
                        </a:rPr>
                        <a:t> за предметом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3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69784"/>
              </p:ext>
            </p:extLst>
          </p:nvPr>
        </p:nvGraphicFramePr>
        <p:xfrm>
          <a:off x="2661920" y="436881"/>
          <a:ext cx="9022080" cy="5831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587"/>
                <a:gridCol w="6648493"/>
              </a:tblGrid>
              <a:tr h="1117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</a:t>
                      </a:r>
                      <a:r>
                        <a:rPr lang="ru-RU" sz="1600" dirty="0" err="1" smtClean="0">
                          <a:effectLst/>
                        </a:rPr>
                        <a:t>місяця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Утримання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голови</a:t>
                      </a:r>
                      <a:r>
                        <a:rPr lang="ru-RU" sz="1600" dirty="0" smtClean="0">
                          <a:effectLst/>
                        </a:rPr>
                        <a:t> з упором на </a:t>
                      </a:r>
                      <a:r>
                        <a:rPr lang="ru-RU" sz="1600" dirty="0" err="1" smtClean="0">
                          <a:effectLst/>
                        </a:rPr>
                        <a:t>передпліччя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рух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випрямлених</a:t>
                      </a:r>
                      <a:r>
                        <a:rPr lang="ru-RU" sz="1600" dirty="0" smtClean="0">
                          <a:effectLst/>
                        </a:rPr>
                        <a:t> рук, </a:t>
                      </a:r>
                      <a:r>
                        <a:rPr lang="ru-RU" sz="1600" dirty="0" err="1" smtClean="0">
                          <a:effectLst/>
                        </a:rPr>
                        <a:t>загарбання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іграшки</a:t>
                      </a:r>
                      <a:r>
                        <a:rPr lang="ru-RU" sz="1600" dirty="0" smtClean="0">
                          <a:effectLst/>
                        </a:rPr>
                        <a:t> при </a:t>
                      </a:r>
                      <a:r>
                        <a:rPr lang="ru-RU" sz="1600" dirty="0" err="1" smtClean="0">
                          <a:effectLst/>
                        </a:rPr>
                        <a:t>русі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випрямлених</a:t>
                      </a:r>
                      <a:r>
                        <a:rPr lang="ru-RU" sz="1600" dirty="0" smtClean="0">
                          <a:effectLst/>
                        </a:rPr>
                        <a:t> рук, хороший упор при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попід</a:t>
                      </a:r>
                      <a:r>
                        <a:rPr lang="ru-RU" sz="1600" dirty="0" smtClean="0">
                          <a:effectLst/>
                        </a:rPr>
                        <a:t> пахви, </a:t>
                      </a:r>
                      <a:r>
                        <a:rPr lang="ru-RU" sz="1600" dirty="0" err="1" smtClean="0">
                          <a:effectLst/>
                        </a:rPr>
                        <a:t>слухова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сосредаточеность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2477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Утримання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голови</a:t>
                      </a:r>
                      <a:r>
                        <a:rPr lang="ru-RU" sz="1600" dirty="0" smtClean="0">
                          <a:effectLst/>
                        </a:rPr>
                        <a:t> з упором на </a:t>
                      </a:r>
                      <a:r>
                        <a:rPr lang="ru-RU" sz="1600" dirty="0" err="1" smtClean="0">
                          <a:effectLst/>
                        </a:rPr>
                        <a:t>кисті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спроба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поворотів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бік</a:t>
                      </a:r>
                      <a:r>
                        <a:rPr lang="ru-RU" sz="1600" dirty="0" smtClean="0">
                          <a:effectLst/>
                        </a:rPr>
                        <a:t>, повороти на </a:t>
                      </a:r>
                      <a:r>
                        <a:rPr lang="ru-RU" sz="1600" dirty="0" err="1" smtClean="0">
                          <a:effectLst/>
                        </a:rPr>
                        <a:t>бік</a:t>
                      </a:r>
                      <a:r>
                        <a:rPr lang="ru-RU" sz="1600" dirty="0" smtClean="0">
                          <a:effectLst/>
                        </a:rPr>
                        <a:t>, повороти на </a:t>
                      </a:r>
                      <a:r>
                        <a:rPr lang="ru-RU" sz="1600" dirty="0" err="1" smtClean="0">
                          <a:effectLst/>
                        </a:rPr>
                        <a:t>живіт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піднімання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плечового</a:t>
                      </a:r>
                      <a:r>
                        <a:rPr lang="ru-RU" sz="1600" dirty="0" smtClean="0">
                          <a:effectLst/>
                        </a:rPr>
                        <a:t> пояса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підведення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плечового</a:t>
                      </a:r>
                      <a:r>
                        <a:rPr lang="ru-RU" sz="1600" dirty="0" smtClean="0">
                          <a:effectLst/>
                        </a:rPr>
                        <a:t> пояса в </a:t>
                      </a:r>
                      <a:r>
                        <a:rPr lang="ru-RU" sz="1600" dirty="0" err="1" smtClean="0">
                          <a:effectLst/>
                        </a:rPr>
                        <a:t>положенні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спині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спроба</a:t>
                      </a:r>
                      <a:r>
                        <a:rPr lang="ru-RU" sz="1600" dirty="0" smtClean="0">
                          <a:effectLst/>
                        </a:rPr>
                        <a:t> до присадка при </a:t>
                      </a:r>
                      <a:r>
                        <a:rPr lang="ru-RU" sz="1600" dirty="0" err="1" smtClean="0">
                          <a:effectLst/>
                        </a:rPr>
                        <a:t>підтримці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обидві</a:t>
                      </a:r>
                      <a:r>
                        <a:rPr lang="ru-RU" sz="1600" dirty="0" smtClean="0">
                          <a:effectLst/>
                        </a:rPr>
                        <a:t> руки, </a:t>
                      </a:r>
                      <a:r>
                        <a:rPr lang="ru-RU" sz="1600" dirty="0" err="1" smtClean="0">
                          <a:effectLst/>
                        </a:rPr>
                        <a:t>стояння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попід</a:t>
                      </a:r>
                      <a:r>
                        <a:rPr lang="ru-RU" sz="1600" dirty="0" smtClean="0">
                          <a:effectLst/>
                        </a:rPr>
                        <a:t> пахви, </a:t>
                      </a:r>
                      <a:r>
                        <a:rPr lang="ru-RU" sz="1600" dirty="0" err="1" smtClean="0">
                          <a:effectLst/>
                        </a:rPr>
                        <a:t>здатність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розглядати</a:t>
                      </a:r>
                      <a:r>
                        <a:rPr lang="ru-RU" sz="1600" dirty="0" smtClean="0">
                          <a:effectLst/>
                        </a:rPr>
                        <a:t> предмет на </a:t>
                      </a:r>
                      <a:r>
                        <a:rPr lang="ru-RU" sz="1600" dirty="0" err="1" smtClean="0">
                          <a:effectLst/>
                        </a:rPr>
                        <a:t>досить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близькій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відстані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чітка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орієнтовна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реакція</a:t>
                      </a:r>
                      <a:r>
                        <a:rPr lang="ru-RU" sz="1600" dirty="0" smtClean="0">
                          <a:effectLst/>
                        </a:rPr>
                        <a:t> на звуки, </a:t>
                      </a:r>
                      <a:r>
                        <a:rPr lang="ru-RU" sz="1600" dirty="0" err="1" smtClean="0">
                          <a:effectLst/>
                        </a:rPr>
                        <a:t>гуління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134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Повороти на спину з </a:t>
                      </a:r>
                      <a:r>
                        <a:rPr lang="ru-RU" sz="1600" dirty="0" err="1" smtClean="0">
                          <a:effectLst/>
                        </a:rPr>
                        <a:t>положення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спроба</a:t>
                      </a:r>
                      <a:r>
                        <a:rPr lang="ru-RU" sz="1600" dirty="0" smtClean="0">
                          <a:effectLst/>
                        </a:rPr>
                        <a:t> до </a:t>
                      </a:r>
                      <a:r>
                        <a:rPr lang="ru-RU" sz="1600" dirty="0" err="1" smtClean="0">
                          <a:effectLst/>
                        </a:rPr>
                        <a:t>повзання</a:t>
                      </a:r>
                      <a:r>
                        <a:rPr lang="ru-RU" sz="1600" dirty="0" smtClean="0">
                          <a:effectLst/>
                        </a:rPr>
                        <a:t>, присадка при </a:t>
                      </a:r>
                      <a:r>
                        <a:rPr lang="ru-RU" sz="1600" dirty="0" err="1" smtClean="0">
                          <a:effectLst/>
                        </a:rPr>
                        <a:t>підтримці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обидві</a:t>
                      </a:r>
                      <a:r>
                        <a:rPr lang="ru-RU" sz="1600" dirty="0" smtClean="0">
                          <a:effectLst/>
                        </a:rPr>
                        <a:t> руки, </a:t>
                      </a:r>
                      <a:r>
                        <a:rPr lang="ru-RU" sz="1600" dirty="0" err="1" smtClean="0">
                          <a:effectLst/>
                        </a:rPr>
                        <a:t>цілеспрямоване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хапання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іграшки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здатність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розрізняти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форми</a:t>
                      </a:r>
                      <a:r>
                        <a:rPr lang="ru-RU" sz="1600" dirty="0" smtClean="0">
                          <a:effectLst/>
                        </a:rPr>
                        <a:t> та </a:t>
                      </a:r>
                      <a:r>
                        <a:rPr lang="ru-RU" sz="1600" dirty="0" err="1" smtClean="0">
                          <a:effectLst/>
                        </a:rPr>
                        <a:t>основні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кольори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співуче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гуління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відповідні</a:t>
                      </a:r>
                      <a:r>
                        <a:rPr lang="ru-RU" sz="1600" dirty="0" smtClean="0">
                          <a:effectLst/>
                        </a:rPr>
                        <a:t> звуки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891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Присажування</a:t>
                      </a:r>
                      <a:r>
                        <a:rPr lang="ru-RU" sz="1600" dirty="0" smtClean="0">
                          <a:effectLst/>
                        </a:rPr>
                        <a:t> з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smtClean="0">
                          <a:effectLst/>
                        </a:rPr>
                        <a:t>підтримкою</a:t>
                      </a:r>
                      <a:r>
                        <a:rPr lang="ru-RU" sz="160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за одну руку, </a:t>
                      </a:r>
                      <a:r>
                        <a:rPr lang="ru-RU" sz="1600" dirty="0" err="1" smtClean="0">
                          <a:effectLst/>
                        </a:rPr>
                        <a:t>стояння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обидві</a:t>
                      </a:r>
                      <a:r>
                        <a:rPr lang="ru-RU" sz="1600" dirty="0" smtClean="0">
                          <a:effectLst/>
                        </a:rPr>
                        <a:t> руки, </a:t>
                      </a:r>
                      <a:r>
                        <a:rPr lang="ru-RU" sz="1600" dirty="0" err="1" smtClean="0">
                          <a:effectLst/>
                        </a:rPr>
                        <a:t>бічна</a:t>
                      </a:r>
                      <a:r>
                        <a:rPr lang="ru-RU" sz="1600" dirty="0" smtClean="0">
                          <a:effectLst/>
                        </a:rPr>
                        <a:t> ходьба з опорою, </a:t>
                      </a:r>
                      <a:r>
                        <a:rPr lang="ru-RU" sz="1600" dirty="0" err="1" smtClean="0">
                          <a:effectLst/>
                        </a:rPr>
                        <a:t>відшукування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джерела</a:t>
                      </a:r>
                      <a:r>
                        <a:rPr lang="ru-RU" sz="1600" dirty="0" smtClean="0">
                          <a:effectLst/>
                        </a:rPr>
                        <a:t> звуку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08951"/>
              </p:ext>
            </p:extLst>
          </p:nvPr>
        </p:nvGraphicFramePr>
        <p:xfrm>
          <a:off x="2596896" y="795529"/>
          <a:ext cx="8849360" cy="558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8147"/>
                <a:gridCol w="6521213"/>
              </a:tblGrid>
              <a:tr h="856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Повзання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прісажіваніепі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за предмет, </a:t>
                      </a:r>
                      <a:r>
                        <a:rPr lang="ru-RU" sz="1600" dirty="0" err="1" smtClean="0">
                          <a:effectLst/>
                        </a:rPr>
                        <a:t>кидання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іграшки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стояння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за одну руку, </a:t>
                      </a:r>
                      <a:r>
                        <a:rPr lang="ru-RU" sz="1600" dirty="0" err="1" smtClean="0">
                          <a:effectLst/>
                        </a:rPr>
                        <a:t>пріслушіваніе</a:t>
                      </a:r>
                      <a:r>
                        <a:rPr lang="ru-RU" sz="1600" dirty="0" smtClean="0">
                          <a:effectLst/>
                        </a:rPr>
                        <a:t> до </a:t>
                      </a:r>
                      <a:r>
                        <a:rPr lang="ru-RU" sz="1600" dirty="0" err="1" smtClean="0">
                          <a:effectLst/>
                        </a:rPr>
                        <a:t>звуків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реакція</a:t>
                      </a:r>
                      <a:r>
                        <a:rPr lang="ru-RU" sz="1600" dirty="0" smtClean="0">
                          <a:effectLst/>
                        </a:rPr>
                        <a:t> на них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1727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Повзання</a:t>
                      </a:r>
                      <a:r>
                        <a:rPr lang="ru-RU" sz="1600" dirty="0" smtClean="0">
                          <a:effectLst/>
                        </a:rPr>
                        <a:t> рачки, присадка з невеликою опорою, присадка без опори,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підтримки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обидві</a:t>
                      </a:r>
                      <a:r>
                        <a:rPr lang="ru-RU" sz="1600" dirty="0" smtClean="0">
                          <a:effectLst/>
                        </a:rPr>
                        <a:t> руки,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при </a:t>
                      </a:r>
                      <a:r>
                        <a:rPr lang="ru-RU" sz="1600" dirty="0" err="1" smtClean="0">
                          <a:effectLst/>
                        </a:rPr>
                        <a:t>самостійній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підтримці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нерухому</a:t>
                      </a:r>
                      <a:r>
                        <a:rPr lang="ru-RU" sz="1600" dirty="0" smtClean="0">
                          <a:effectLst/>
                        </a:rPr>
                        <a:t> опору, </a:t>
                      </a:r>
                      <a:r>
                        <a:rPr lang="ru-RU" sz="1600" dirty="0" err="1" smtClean="0">
                          <a:effectLst/>
                        </a:rPr>
                        <a:t>здатність</a:t>
                      </a:r>
                      <a:r>
                        <a:rPr lang="ru-RU" sz="1600" dirty="0" smtClean="0">
                          <a:effectLst/>
                        </a:rPr>
                        <a:t> добре </a:t>
                      </a:r>
                      <a:r>
                        <a:rPr lang="ru-RU" sz="1600" dirty="0" err="1" smtClean="0">
                          <a:effectLst/>
                        </a:rPr>
                        <a:t>розрізняти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кольори</a:t>
                      </a:r>
                      <a:r>
                        <a:rPr lang="ru-RU" sz="1600" dirty="0" smtClean="0">
                          <a:effectLst/>
                        </a:rPr>
                        <a:t>, а так же все </a:t>
                      </a:r>
                      <a:r>
                        <a:rPr lang="ru-RU" sz="1600" dirty="0" err="1" smtClean="0">
                          <a:effectLst/>
                        </a:rPr>
                        <a:t>довкола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різної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форми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величини</a:t>
                      </a:r>
                      <a:r>
                        <a:rPr lang="ru-RU" sz="1600" dirty="0" smtClean="0">
                          <a:effectLst/>
                        </a:rPr>
                        <a:t>, лепет.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856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Залізання</a:t>
                      </a:r>
                      <a:r>
                        <a:rPr lang="ru-RU" sz="1600" dirty="0" smtClean="0">
                          <a:effectLst/>
                        </a:rPr>
                        <a:t> на предмет, </a:t>
                      </a:r>
                      <a:r>
                        <a:rPr lang="ru-RU" sz="1600" dirty="0" err="1" smtClean="0">
                          <a:effectLst/>
                        </a:rPr>
                        <a:t>стояння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малої</a:t>
                      </a:r>
                      <a:r>
                        <a:rPr lang="ru-RU" sz="1600" dirty="0" smtClean="0">
                          <a:effectLst/>
                        </a:rPr>
                        <a:t> опорою,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підтримкою</a:t>
                      </a:r>
                      <a:r>
                        <a:rPr lang="ru-RU" sz="1600" dirty="0" smtClean="0">
                          <a:effectLst/>
                        </a:rPr>
                        <a:t> за </a:t>
                      </a:r>
                      <a:r>
                        <a:rPr lang="ru-RU" sz="1600" dirty="0" err="1" smtClean="0">
                          <a:effectLst/>
                        </a:rPr>
                        <a:t>рухому</a:t>
                      </a:r>
                      <a:r>
                        <a:rPr lang="ru-RU" sz="1600" dirty="0" smtClean="0">
                          <a:effectLst/>
                        </a:rPr>
                        <a:t> опору, </a:t>
                      </a:r>
                      <a:r>
                        <a:rPr lang="ru-RU" sz="1600" dirty="0" err="1" smtClean="0">
                          <a:effectLst/>
                        </a:rPr>
                        <a:t>швидке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безпомилкове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відшукування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джерела</a:t>
                      </a:r>
                      <a:r>
                        <a:rPr lang="ru-RU" sz="1600" dirty="0" smtClean="0">
                          <a:effectLst/>
                        </a:rPr>
                        <a:t> звуку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856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Прісажіваніе</a:t>
                      </a:r>
                      <a:r>
                        <a:rPr lang="ru-RU" sz="1600" dirty="0" smtClean="0">
                          <a:effectLst/>
                        </a:rPr>
                        <a:t> з будь-</a:t>
                      </a:r>
                      <a:r>
                        <a:rPr lang="ru-RU" sz="1600" dirty="0" err="1" smtClean="0">
                          <a:effectLst/>
                        </a:rPr>
                        <a:t>яких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положень</a:t>
                      </a:r>
                      <a:r>
                        <a:rPr lang="ru-RU" sz="1600" dirty="0" smtClean="0">
                          <a:effectLst/>
                        </a:rPr>
                        <a:t> (стоячи, 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животі</a:t>
                      </a:r>
                      <a:r>
                        <a:rPr lang="ru-RU" sz="1600" dirty="0" smtClean="0">
                          <a:effectLst/>
                        </a:rPr>
                        <a:t>), складно-активна </a:t>
                      </a:r>
                      <a:r>
                        <a:rPr lang="ru-RU" sz="1600" dirty="0" err="1" smtClean="0">
                          <a:effectLst/>
                        </a:rPr>
                        <a:t>дія</a:t>
                      </a:r>
                      <a:r>
                        <a:rPr lang="ru-RU" sz="1600" dirty="0" smtClean="0">
                          <a:effectLst/>
                        </a:rPr>
                        <a:t> з </a:t>
                      </a:r>
                      <a:r>
                        <a:rPr lang="ru-RU" sz="1600" dirty="0" err="1" smtClean="0">
                          <a:effectLst/>
                        </a:rPr>
                        <a:t>іграшкою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стояння</a:t>
                      </a:r>
                      <a:r>
                        <a:rPr lang="ru-RU" sz="1600" dirty="0" smtClean="0">
                          <a:effectLst/>
                        </a:rPr>
                        <a:t> без опори,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при </a:t>
                      </a:r>
                      <a:r>
                        <a:rPr lang="ru-RU" sz="1600" dirty="0" err="1" smtClean="0">
                          <a:effectLst/>
                        </a:rPr>
                        <a:t>невеликій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опорі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  <a:tr h="1291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 </a:t>
                      </a:r>
                      <a:r>
                        <a:rPr lang="ru-RU" sz="1600" dirty="0" err="1" smtClean="0">
                          <a:effectLst/>
                        </a:rPr>
                        <a:t>місяців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Вставання</a:t>
                      </a:r>
                      <a:r>
                        <a:rPr lang="ru-RU" sz="1600" dirty="0" smtClean="0">
                          <a:effectLst/>
                        </a:rPr>
                        <a:t> з будь-</a:t>
                      </a:r>
                      <a:r>
                        <a:rPr lang="ru-RU" sz="1600" dirty="0" err="1" smtClean="0">
                          <a:effectLst/>
                        </a:rPr>
                        <a:t>якого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положення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лежачи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сидячи</a:t>
                      </a:r>
                      <a:r>
                        <a:rPr lang="ru-RU" sz="1600" dirty="0" smtClean="0">
                          <a:effectLst/>
                        </a:rPr>
                        <a:t>), </a:t>
                      </a:r>
                      <a:r>
                        <a:rPr lang="ru-RU" sz="1600" dirty="0" err="1" smtClean="0">
                          <a:effectLst/>
                        </a:rPr>
                        <a:t>переступання</a:t>
                      </a:r>
                      <a:r>
                        <a:rPr lang="ru-RU" sz="1600" dirty="0" smtClean="0">
                          <a:effectLst/>
                        </a:rPr>
                        <a:t> без опори, </a:t>
                      </a:r>
                      <a:r>
                        <a:rPr lang="ru-RU" sz="1600" dirty="0" err="1" smtClean="0">
                          <a:effectLst/>
                        </a:rPr>
                        <a:t>самостійна</a:t>
                      </a:r>
                      <a:r>
                        <a:rPr lang="ru-RU" sz="1600" dirty="0" smtClean="0">
                          <a:effectLst/>
                        </a:rPr>
                        <a:t> ходьба, </a:t>
                      </a:r>
                      <a:r>
                        <a:rPr lang="ru-RU" sz="1600" dirty="0" err="1" smtClean="0">
                          <a:effectLst/>
                        </a:rPr>
                        <a:t>високодиференційована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активність</a:t>
                      </a:r>
                      <a:r>
                        <a:rPr lang="ru-RU" sz="1600" dirty="0" smtClean="0">
                          <a:effectLst/>
                        </a:rPr>
                        <a:t> на </a:t>
                      </a:r>
                      <a:r>
                        <a:rPr lang="ru-RU" sz="1600" dirty="0" err="1" smtClean="0">
                          <a:effectLst/>
                        </a:rPr>
                        <a:t>звукові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подразнення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ru-RU" sz="1600" dirty="0" err="1" smtClean="0">
                          <a:effectLst/>
                        </a:rPr>
                        <a:t>ритмічні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рух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під</a:t>
                      </a:r>
                      <a:r>
                        <a:rPr lang="ru-RU" sz="1600" dirty="0" smtClean="0">
                          <a:effectLst/>
                        </a:rPr>
                        <a:t> звуки </a:t>
                      </a:r>
                      <a:r>
                        <a:rPr lang="ru-RU" sz="1600" dirty="0" err="1" smtClean="0">
                          <a:effectLst/>
                        </a:rPr>
                        <a:t>різноманітного</a:t>
                      </a:r>
                      <a:r>
                        <a:rPr lang="ru-RU" sz="1600" dirty="0" smtClean="0">
                          <a:effectLst/>
                        </a:rPr>
                        <a:t> характеру)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4" marR="517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стану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року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гармонізація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оптимальний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рухових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в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неспецифічної</a:t>
            </a:r>
            <a:r>
              <a:rPr lang="ru-RU" sz="2400" dirty="0"/>
              <a:t> </a:t>
            </a:r>
            <a:r>
              <a:rPr lang="ru-RU" sz="2400" dirty="0" err="1"/>
              <a:t>опірності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функціональних</a:t>
            </a:r>
            <a:r>
              <a:rPr lang="ru-RU" sz="2400" dirty="0"/>
              <a:t> </a:t>
            </a:r>
            <a:r>
              <a:rPr lang="ru-RU" sz="2400" dirty="0" err="1"/>
              <a:t>резервів</a:t>
            </a:r>
            <a:r>
              <a:rPr lang="ru-RU" sz="2400" dirty="0"/>
              <a:t> систем </a:t>
            </a:r>
            <a:r>
              <a:rPr lang="ru-RU" sz="2400" dirty="0" err="1"/>
              <a:t>організму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створення</a:t>
            </a:r>
            <a:r>
              <a:rPr lang="ru-RU" sz="2400" dirty="0"/>
              <a:t> позитивного </a:t>
            </a:r>
            <a:r>
              <a:rPr lang="ru-RU" sz="2400" dirty="0" err="1"/>
              <a:t>емоційного</a:t>
            </a:r>
            <a:r>
              <a:rPr lang="ru-RU" sz="2400" dirty="0"/>
              <a:t> фону.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445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5184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1 року до 3 </a:t>
            </a:r>
            <a:r>
              <a:rPr lang="ru-RU" sz="2400" dirty="0" err="1"/>
              <a:t>років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вправи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рухливі</a:t>
            </a:r>
            <a:r>
              <a:rPr lang="ru-RU" sz="2400" dirty="0"/>
              <a:t> </a:t>
            </a:r>
            <a:r>
              <a:rPr lang="ru-RU" sz="2400" dirty="0" err="1"/>
              <a:t>ігри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масаж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гартують</a:t>
            </a:r>
            <a:r>
              <a:rPr lang="ru-RU" sz="2400" dirty="0"/>
              <a:t> </a:t>
            </a:r>
            <a:r>
              <a:rPr lang="ru-RU" sz="2400" dirty="0" err="1"/>
              <a:t>процедури</a:t>
            </a:r>
            <a:r>
              <a:rPr lang="ru-RU" sz="2400" dirty="0"/>
              <a:t> (вода, </a:t>
            </a:r>
            <a:r>
              <a:rPr lang="ru-RU" sz="2400" dirty="0" err="1"/>
              <a:t>повітря</a:t>
            </a:r>
            <a:r>
              <a:rPr lang="ru-RU" sz="2400" dirty="0"/>
              <a:t>, </a:t>
            </a:r>
            <a:r>
              <a:rPr lang="ru-RU" sz="2400" dirty="0" err="1"/>
              <a:t>сонячні</a:t>
            </a:r>
            <a:r>
              <a:rPr lang="ru-RU" sz="2400" dirty="0"/>
              <a:t> </a:t>
            </a:r>
            <a:r>
              <a:rPr lang="ru-RU" sz="2400" dirty="0" err="1"/>
              <a:t>ванни</a:t>
            </a:r>
            <a:r>
              <a:rPr lang="ru-RU" sz="2400" dirty="0"/>
              <a:t>)</a:t>
            </a:r>
            <a:endParaRPr lang="ru-RU" sz="2400" dirty="0"/>
          </a:p>
        </p:txBody>
      </p:sp>
      <p:pic>
        <p:nvPicPr>
          <p:cNvPr id="5122" name="Picture 2" descr="Картинки по запросу &quot;упражнения для ребенка 1-3 год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47703"/>
            <a:ext cx="4363182" cy="291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артинки по запросу &quot;массаж для ребенка 1-3 год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54" y="3947703"/>
            <a:ext cx="4739415" cy="291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20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 року до 3 </a:t>
            </a:r>
            <a:r>
              <a:rPr lang="ru-RU" dirty="0" err="1"/>
              <a:t>років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49056"/>
              </p:ext>
            </p:extLst>
          </p:nvPr>
        </p:nvGraphicFramePr>
        <p:xfrm>
          <a:off x="2798064" y="1905000"/>
          <a:ext cx="8706548" cy="4873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189"/>
                <a:gridCol w="6029359"/>
              </a:tblGrid>
              <a:tr h="22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Вік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Розвиток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рухових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навичок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дитини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1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– 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3 </a:t>
                      </a:r>
                      <a:r>
                        <a:rPr lang="ru-RU" sz="1500" dirty="0" err="1" smtClean="0">
                          <a:effectLst/>
                        </a:rPr>
                        <a:t>міс</a:t>
                      </a:r>
                      <a:r>
                        <a:rPr lang="ru-RU" sz="1500" dirty="0">
                          <a:effectLst/>
                        </a:rPr>
                        <a:t>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Ходьба без </a:t>
                      </a:r>
                      <a:r>
                        <a:rPr lang="ru-RU" sz="1500" dirty="0" err="1" smtClean="0">
                          <a:effectLst/>
                        </a:rPr>
                        <a:t>підтримки</a:t>
                      </a:r>
                      <a:r>
                        <a:rPr lang="ru-RU" sz="1500" dirty="0" smtClean="0">
                          <a:effectLst/>
                        </a:rPr>
                        <a:t>, ходьба по </a:t>
                      </a:r>
                      <a:r>
                        <a:rPr lang="ru-RU" sz="1500" dirty="0" err="1" smtClean="0">
                          <a:effectLst/>
                        </a:rPr>
                        <a:t>обмеженій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площині</a:t>
                      </a:r>
                      <a:r>
                        <a:rPr lang="ru-RU" sz="1500" dirty="0" smtClean="0">
                          <a:effectLst/>
                        </a:rPr>
                        <a:t> (ширина 15-25 см) за </a:t>
                      </a:r>
                      <a:r>
                        <a:rPr lang="ru-RU" sz="1500" dirty="0" err="1" smtClean="0">
                          <a:effectLst/>
                        </a:rPr>
                        <a:t>допомогою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дорослого</a:t>
                      </a:r>
                      <a:r>
                        <a:rPr lang="ru-RU" sz="1500" dirty="0" smtClean="0">
                          <a:effectLst/>
                        </a:rPr>
                        <a:t>, </a:t>
                      </a:r>
                      <a:r>
                        <a:rPr lang="ru-RU" sz="1500" dirty="0" err="1" smtClean="0">
                          <a:effectLst/>
                        </a:rPr>
                        <a:t>підстрибує</a:t>
                      </a:r>
                      <a:r>
                        <a:rPr lang="ru-RU" sz="1500" dirty="0" smtClean="0">
                          <a:effectLst/>
                        </a:rPr>
                        <a:t> на </a:t>
                      </a:r>
                      <a:r>
                        <a:rPr lang="ru-RU" sz="1500" dirty="0" err="1" smtClean="0">
                          <a:effectLst/>
                        </a:rPr>
                        <a:t>місці</a:t>
                      </a:r>
                      <a:r>
                        <a:rPr lang="ru-RU" sz="1500" dirty="0" smtClean="0">
                          <a:effectLst/>
                        </a:rPr>
                        <a:t> за </a:t>
                      </a:r>
                      <a:r>
                        <a:rPr lang="ru-RU" sz="1500" dirty="0" err="1" smtClean="0">
                          <a:effectLst/>
                        </a:rPr>
                        <a:t>підтримки</a:t>
                      </a:r>
                      <a:r>
                        <a:rPr lang="ru-RU" sz="1500" dirty="0" smtClean="0">
                          <a:effectLst/>
                        </a:rPr>
                        <a:t> за </a:t>
                      </a:r>
                      <a:r>
                        <a:rPr lang="ru-RU" sz="1500" dirty="0" err="1" smtClean="0">
                          <a:effectLst/>
                        </a:rPr>
                        <a:t>обидві</a:t>
                      </a:r>
                      <a:r>
                        <a:rPr lang="ru-RU" sz="1500" dirty="0" smtClean="0">
                          <a:effectLst/>
                        </a:rPr>
                        <a:t> руки, </a:t>
                      </a:r>
                      <a:r>
                        <a:rPr lang="ru-RU" sz="1500" dirty="0" err="1" smtClean="0">
                          <a:effectLst/>
                        </a:rPr>
                        <a:t>сходження</a:t>
                      </a:r>
                      <a:r>
                        <a:rPr lang="ru-RU" sz="1500" dirty="0" smtClean="0">
                          <a:effectLst/>
                        </a:rPr>
                        <a:t> на предмет і </a:t>
                      </a:r>
                      <a:r>
                        <a:rPr lang="ru-RU" sz="1500" dirty="0" err="1" smtClean="0">
                          <a:effectLst/>
                        </a:rPr>
                        <a:t>слезаніе</a:t>
                      </a:r>
                      <a:r>
                        <a:rPr lang="ru-RU" sz="1500" dirty="0" smtClean="0">
                          <a:effectLst/>
                        </a:rPr>
                        <a:t> з </a:t>
                      </a:r>
                      <a:r>
                        <a:rPr lang="ru-RU" sz="1500" dirty="0" err="1" smtClean="0">
                          <a:effectLst/>
                        </a:rPr>
                        <a:t>нього</a:t>
                      </a:r>
                      <a:r>
                        <a:rPr lang="ru-RU" sz="1500" dirty="0" smtClean="0">
                          <a:effectLst/>
                        </a:rPr>
                        <a:t> (</a:t>
                      </a:r>
                      <a:r>
                        <a:rPr lang="ru-RU" sz="1500" dirty="0" err="1" smtClean="0">
                          <a:effectLst/>
                        </a:rPr>
                        <a:t>висота</a:t>
                      </a:r>
                      <a:r>
                        <a:rPr lang="ru-RU" sz="1500" dirty="0" smtClean="0">
                          <a:effectLst/>
                        </a:rPr>
                        <a:t> 15-20 см), </a:t>
                      </a:r>
                      <a:r>
                        <a:rPr lang="ru-RU" sz="1500" dirty="0" err="1" smtClean="0">
                          <a:effectLst/>
                        </a:rPr>
                        <a:t>кидання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м'яча</a:t>
                      </a:r>
                      <a:r>
                        <a:rPr lang="ru-RU" sz="1500" dirty="0" smtClean="0">
                          <a:effectLst/>
                        </a:rPr>
                        <a:t> (</a:t>
                      </a:r>
                      <a:r>
                        <a:rPr lang="ru-RU" sz="1500" dirty="0" err="1" smtClean="0">
                          <a:effectLst/>
                        </a:rPr>
                        <a:t>діаметр</a:t>
                      </a:r>
                      <a:r>
                        <a:rPr lang="ru-RU" sz="1500" dirty="0" smtClean="0">
                          <a:effectLst/>
                        </a:rPr>
                        <a:t> 15-20 см) </a:t>
                      </a:r>
                      <a:r>
                        <a:rPr lang="ru-RU" sz="1500" dirty="0" err="1" smtClean="0">
                          <a:effectLst/>
                        </a:rPr>
                        <a:t>двома</a:t>
                      </a:r>
                      <a:r>
                        <a:rPr lang="ru-RU" sz="1500" dirty="0" smtClean="0">
                          <a:effectLst/>
                        </a:rPr>
                        <a:t> руками </a:t>
                      </a:r>
                      <a:r>
                        <a:rPr lang="ru-RU" sz="1500" dirty="0" err="1" smtClean="0">
                          <a:effectLst/>
                        </a:rPr>
                        <a:t>довільно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</a:tr>
              <a:tr h="1089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baseline="0" dirty="0" smtClean="0">
                          <a:effectLst/>
                        </a:rPr>
                        <a:t> </a:t>
                      </a:r>
                      <a:r>
                        <a:rPr lang="ru-RU" sz="1500" dirty="0" smtClean="0">
                          <a:effectLst/>
                        </a:rPr>
                        <a:t>3 </a:t>
                      </a:r>
                      <a:r>
                        <a:rPr lang="ru-RU" sz="1500" dirty="0" err="1" smtClean="0">
                          <a:effectLst/>
                        </a:rPr>
                        <a:t>міс</a:t>
                      </a:r>
                      <a:r>
                        <a:rPr lang="ru-RU" sz="1500" dirty="0">
                          <a:effectLst/>
                        </a:rPr>
                        <a:t>. – 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6 </a:t>
                      </a:r>
                      <a:r>
                        <a:rPr lang="ru-RU" sz="1500" dirty="0" err="1" smtClean="0">
                          <a:effectLst/>
                        </a:rPr>
                        <a:t>міс</a:t>
                      </a:r>
                      <a:r>
                        <a:rPr lang="ru-RU" sz="1500" dirty="0">
                          <a:effectLst/>
                        </a:rPr>
                        <a:t>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Переступання</a:t>
                      </a:r>
                      <a:r>
                        <a:rPr lang="ru-RU" sz="1500" dirty="0" smtClean="0">
                          <a:effectLst/>
                        </a:rPr>
                        <a:t> через </a:t>
                      </a:r>
                      <a:r>
                        <a:rPr lang="ru-RU" sz="1500" dirty="0" err="1" smtClean="0">
                          <a:effectLst/>
                        </a:rPr>
                        <a:t>палицю</a:t>
                      </a:r>
                      <a:r>
                        <a:rPr lang="ru-RU" sz="1500" dirty="0" smtClean="0">
                          <a:effectLst/>
                        </a:rPr>
                        <a:t>, ходьба по сходах </a:t>
                      </a:r>
                      <a:r>
                        <a:rPr lang="ru-RU" sz="1500" dirty="0" err="1" smtClean="0">
                          <a:effectLst/>
                        </a:rPr>
                        <a:t>приставним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кроком</a:t>
                      </a:r>
                      <a:r>
                        <a:rPr lang="ru-RU" sz="1500" dirty="0" smtClean="0">
                          <a:effectLst/>
                        </a:rPr>
                        <a:t> з опорою, </a:t>
                      </a:r>
                      <a:r>
                        <a:rPr lang="ru-RU" sz="1500" dirty="0" err="1" smtClean="0">
                          <a:effectLst/>
                        </a:rPr>
                        <a:t>сходження</a:t>
                      </a:r>
                      <a:r>
                        <a:rPr lang="ru-RU" sz="1500" dirty="0" smtClean="0">
                          <a:effectLst/>
                        </a:rPr>
                        <a:t> на гору, </a:t>
                      </a:r>
                      <a:r>
                        <a:rPr lang="ru-RU" sz="1500" dirty="0" err="1" smtClean="0">
                          <a:effectLst/>
                        </a:rPr>
                        <a:t>кидання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м'яча</a:t>
                      </a:r>
                      <a:r>
                        <a:rPr lang="ru-RU" sz="1500" dirty="0" smtClean="0">
                          <a:effectLst/>
                        </a:rPr>
                        <a:t> в </a:t>
                      </a:r>
                      <a:r>
                        <a:rPr lang="ru-RU" sz="1500" dirty="0" err="1" smtClean="0">
                          <a:effectLst/>
                        </a:rPr>
                        <a:t>горизонтальну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ціль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знаходиться</a:t>
                      </a:r>
                      <a:r>
                        <a:rPr lang="ru-RU" sz="1500" dirty="0" smtClean="0">
                          <a:effectLst/>
                        </a:rPr>
                        <a:t> на </a:t>
                      </a:r>
                      <a:r>
                        <a:rPr lang="ru-RU" sz="1500" dirty="0" err="1" smtClean="0">
                          <a:effectLst/>
                        </a:rPr>
                        <a:t>відстані</a:t>
                      </a:r>
                      <a:r>
                        <a:rPr lang="ru-RU" sz="1500" dirty="0" smtClean="0">
                          <a:effectLst/>
                        </a:rPr>
                        <a:t> 30-40 см (</a:t>
                      </a:r>
                      <a:r>
                        <a:rPr lang="ru-RU" sz="1500" dirty="0" err="1" smtClean="0">
                          <a:effectLst/>
                        </a:rPr>
                        <a:t>діаметр</a:t>
                      </a:r>
                      <a:r>
                        <a:rPr lang="ru-RU" sz="1500" dirty="0" smtClean="0">
                          <a:effectLst/>
                        </a:rPr>
                        <a:t> мети 60 см).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</a:tr>
              <a:tr h="1972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6 </a:t>
                      </a:r>
                      <a:r>
                        <a:rPr lang="ru-RU" sz="1500" dirty="0" err="1" smtClean="0">
                          <a:effectLst/>
                        </a:rPr>
                        <a:t>міс</a:t>
                      </a:r>
                      <a:r>
                        <a:rPr lang="ru-RU" sz="1500" dirty="0">
                          <a:effectLst/>
                        </a:rPr>
                        <a:t>. – 1 </a:t>
                      </a:r>
                      <a:r>
                        <a:rPr lang="ru-RU" sz="1500" dirty="0" err="1" smtClean="0">
                          <a:effectLst/>
                        </a:rPr>
                        <a:t>рік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9 </a:t>
                      </a:r>
                      <a:r>
                        <a:rPr lang="ru-RU" sz="1500" dirty="0" err="1" smtClean="0">
                          <a:effectLst/>
                        </a:rPr>
                        <a:t>міс</a:t>
                      </a:r>
                      <a:r>
                        <a:rPr lang="ru-RU" sz="1500" dirty="0">
                          <a:effectLst/>
                        </a:rPr>
                        <a:t>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Ходьба по сходах (верх і вниз) </a:t>
                      </a:r>
                      <a:r>
                        <a:rPr lang="ru-RU" sz="1500" dirty="0" err="1" smtClean="0">
                          <a:effectLst/>
                        </a:rPr>
                        <a:t>змінним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кроком</a:t>
                      </a:r>
                      <a:r>
                        <a:rPr lang="ru-RU" sz="1500" dirty="0" smtClean="0">
                          <a:effectLst/>
                        </a:rPr>
                        <a:t> з опорою, </a:t>
                      </a:r>
                      <a:r>
                        <a:rPr lang="ru-RU" sz="1500" dirty="0" err="1" smtClean="0">
                          <a:effectLst/>
                        </a:rPr>
                        <a:t>швидка</a:t>
                      </a:r>
                      <a:r>
                        <a:rPr lang="ru-RU" sz="1500" dirty="0" smtClean="0">
                          <a:effectLst/>
                        </a:rPr>
                        <a:t> «семенящая» ходьба, ходьба по </a:t>
                      </a:r>
                      <a:r>
                        <a:rPr lang="ru-RU" sz="1500" dirty="0" err="1" smtClean="0">
                          <a:effectLst/>
                        </a:rPr>
                        <a:t>гімнастичній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поверхні</a:t>
                      </a:r>
                      <a:r>
                        <a:rPr lang="ru-RU" sz="1500" dirty="0" smtClean="0">
                          <a:effectLst/>
                        </a:rPr>
                        <a:t> за </a:t>
                      </a:r>
                      <a:r>
                        <a:rPr lang="ru-RU" sz="1500" dirty="0" err="1" smtClean="0">
                          <a:effectLst/>
                        </a:rPr>
                        <a:t>допомогою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дорослого</a:t>
                      </a:r>
                      <a:r>
                        <a:rPr lang="ru-RU" sz="1500" dirty="0" smtClean="0">
                          <a:effectLst/>
                        </a:rPr>
                        <a:t>, </a:t>
                      </a:r>
                      <a:r>
                        <a:rPr lang="ru-RU" sz="1500" dirty="0" err="1" smtClean="0">
                          <a:effectLst/>
                        </a:rPr>
                        <a:t>підстрибує</a:t>
                      </a:r>
                      <a:r>
                        <a:rPr lang="ru-RU" sz="1500" dirty="0" smtClean="0">
                          <a:effectLst/>
                        </a:rPr>
                        <a:t> на </a:t>
                      </a:r>
                      <a:r>
                        <a:rPr lang="ru-RU" sz="1500" dirty="0" err="1" smtClean="0">
                          <a:effectLst/>
                        </a:rPr>
                        <a:t>місці</a:t>
                      </a:r>
                      <a:r>
                        <a:rPr lang="ru-RU" sz="1500" dirty="0" smtClean="0">
                          <a:effectLst/>
                        </a:rPr>
                        <a:t> без </a:t>
                      </a:r>
                      <a:r>
                        <a:rPr lang="ru-RU" sz="1500" dirty="0" err="1" smtClean="0">
                          <a:effectLst/>
                        </a:rPr>
                        <a:t>допомоги</a:t>
                      </a:r>
                      <a:r>
                        <a:rPr lang="ru-RU" sz="1500" dirty="0" smtClean="0">
                          <a:effectLst/>
                        </a:rPr>
                        <a:t>, </a:t>
                      </a:r>
                      <a:r>
                        <a:rPr lang="ru-RU" sz="1500" dirty="0" err="1" smtClean="0">
                          <a:effectLst/>
                        </a:rPr>
                        <a:t>подлезании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під</a:t>
                      </a:r>
                      <a:r>
                        <a:rPr lang="ru-RU" sz="1500" dirty="0" smtClean="0">
                          <a:effectLst/>
                        </a:rPr>
                        <a:t> предмет, </a:t>
                      </a:r>
                      <a:r>
                        <a:rPr lang="ru-RU" sz="1500" dirty="0" err="1" smtClean="0">
                          <a:effectLst/>
                        </a:rPr>
                        <a:t>кидання</a:t>
                      </a:r>
                      <a:r>
                        <a:rPr lang="ru-RU" sz="1500" dirty="0" smtClean="0">
                          <a:effectLst/>
                        </a:rPr>
                        <a:t> предмета </a:t>
                      </a:r>
                      <a:r>
                        <a:rPr lang="ru-RU" sz="1500" dirty="0" err="1" smtClean="0">
                          <a:effectLst/>
                        </a:rPr>
                        <a:t>двома</a:t>
                      </a:r>
                      <a:r>
                        <a:rPr lang="ru-RU" sz="1500" dirty="0" smtClean="0">
                          <a:effectLst/>
                        </a:rPr>
                        <a:t> руками у </a:t>
                      </a:r>
                      <a:r>
                        <a:rPr lang="ru-RU" sz="1500" dirty="0" err="1" smtClean="0">
                          <a:effectLst/>
                        </a:rPr>
                        <a:t>вертикальну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 err="1" smtClean="0">
                          <a:effectLst/>
                        </a:rPr>
                        <a:t>ціль</a:t>
                      </a:r>
                      <a:r>
                        <a:rPr lang="ru-RU" sz="1500" dirty="0" smtClean="0">
                          <a:effectLst/>
                        </a:rPr>
                        <a:t> (</a:t>
                      </a:r>
                      <a:r>
                        <a:rPr lang="ru-RU" sz="1500" dirty="0" err="1" smtClean="0">
                          <a:effectLst/>
                        </a:rPr>
                        <a:t>діаметр</a:t>
                      </a:r>
                      <a:r>
                        <a:rPr lang="ru-RU" sz="1500" dirty="0" smtClean="0">
                          <a:effectLst/>
                        </a:rPr>
                        <a:t> мети 60 см, </a:t>
                      </a:r>
                      <a:r>
                        <a:rPr lang="ru-RU" sz="1500" dirty="0" err="1" smtClean="0">
                          <a:effectLst/>
                        </a:rPr>
                        <a:t>відстань</a:t>
                      </a:r>
                      <a:r>
                        <a:rPr lang="ru-RU" sz="1500" dirty="0" smtClean="0">
                          <a:effectLst/>
                        </a:rPr>
                        <a:t> до </a:t>
                      </a:r>
                      <a:r>
                        <a:rPr lang="ru-RU" sz="1500" dirty="0" err="1" smtClean="0">
                          <a:effectLst/>
                        </a:rPr>
                        <a:t>неї</a:t>
                      </a:r>
                      <a:r>
                        <a:rPr lang="ru-RU" sz="1500" dirty="0" smtClean="0">
                          <a:effectLst/>
                        </a:rPr>
                        <a:t> 50-75 см, </a:t>
                      </a:r>
                      <a:r>
                        <a:rPr lang="ru-RU" sz="1500" dirty="0" err="1" smtClean="0">
                          <a:effectLst/>
                        </a:rPr>
                        <a:t>висота</a:t>
                      </a:r>
                      <a:r>
                        <a:rPr lang="ru-RU" sz="1500" dirty="0" smtClean="0">
                          <a:effectLst/>
                        </a:rPr>
                        <a:t> 100см).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45" marR="603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581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3825</Words>
  <Application>Microsoft Office PowerPoint</Application>
  <PresentationFormat>Широкоэкранный</PresentationFormat>
  <Paragraphs>169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Діагностика фізического стану дитини першого року життя</vt:lpstr>
      <vt:lpstr>Презентация PowerPoint</vt:lpstr>
      <vt:lpstr>Графік розвитку рухових навичок дитини першого року життя</vt:lpstr>
      <vt:lpstr>Презентация PowerPoint</vt:lpstr>
      <vt:lpstr>Презентация PowerPoint</vt:lpstr>
      <vt:lpstr>Діагностика фізичного стану дітей від одного року до трьох років</vt:lpstr>
      <vt:lpstr>Презентация PowerPoint</vt:lpstr>
      <vt:lpstr>Графік розвитку рухових навичок дітей від 1 року до 3 років</vt:lpstr>
      <vt:lpstr>Презентация PowerPoint</vt:lpstr>
      <vt:lpstr>Діагностика фізичной підготовленості дітей дошкільного віку </vt:lpstr>
      <vt:lpstr>Презентация PowerPoint</vt:lpstr>
      <vt:lpstr>Графік розвитку рухових навичок у дітей дошкільного віку</vt:lpstr>
      <vt:lpstr>Презентация PowerPoint</vt:lpstr>
      <vt:lpstr>Контроль і оцінка фізичної підготовленості дітей дошкільного віку</vt:lpstr>
      <vt:lpstr>Контрольні вправи для оцінки фізичної підготовленості і умінь дітей трьох з половиною років</vt:lpstr>
      <vt:lpstr>Презентация PowerPoint</vt:lpstr>
      <vt:lpstr>Контрольні вправи для оцінки фізичної підготовленості і умінь дітей чотирьох років</vt:lpstr>
      <vt:lpstr>Презентация PowerPoint</vt:lpstr>
      <vt:lpstr>Контрольні вправи для оцінки фізичної підготовленості і умінь дітей чотирьох з половиною років</vt:lpstr>
      <vt:lpstr>Презентация PowerPoint</vt:lpstr>
      <vt:lpstr>Контрольні вправи для оцінки фізичної підготовленості і умінь дітей п'яти років</vt:lpstr>
      <vt:lpstr>Презентация PowerPoint</vt:lpstr>
      <vt:lpstr>Контрольні вправи для оцінки фізичної підготовленості і умінь дітей п'яти з половиною років</vt:lpstr>
      <vt:lpstr>Презентация PowerPoint</vt:lpstr>
      <vt:lpstr>Презентация PowerPoint</vt:lpstr>
      <vt:lpstr>Контрольні вправи для оцінки фізичної підготовленості і умінь дітей шести років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Моторний контроль у педіатрії</dc:title>
  <dc:creator>Asus</dc:creator>
  <cp:lastModifiedBy>Asus</cp:lastModifiedBy>
  <cp:revision>15</cp:revision>
  <dcterms:created xsi:type="dcterms:W3CDTF">2021-02-09T15:52:16Z</dcterms:created>
  <dcterms:modified xsi:type="dcterms:W3CDTF">2021-02-16T18:37:42Z</dcterms:modified>
</cp:coreProperties>
</file>