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sldIdLst>
    <p:sldId id="293" r:id="rId2"/>
    <p:sldId id="294" r:id="rId3"/>
    <p:sldId id="295" r:id="rId4"/>
    <p:sldId id="298" r:id="rId5"/>
    <p:sldId id="297" r:id="rId6"/>
    <p:sldId id="296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28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9" r:id="rId38"/>
    <p:sldId id="33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56D3D8-F2C9-4C4C-8AB8-BD35D2A80F57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E058D5-892E-4647-BF60-E0F1D8E17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0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6D3D8-F2C9-4C4C-8AB8-BD35D2A80F57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58D5-892E-4647-BF60-E0F1D8E17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79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6D3D8-F2C9-4C4C-8AB8-BD35D2A80F57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58D5-892E-4647-BF60-E0F1D8E17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3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6D3D8-F2C9-4C4C-8AB8-BD35D2A80F57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58D5-892E-4647-BF60-E0F1D8E17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63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6D3D8-F2C9-4C4C-8AB8-BD35D2A80F57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58D5-892E-4647-BF60-E0F1D8E17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81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6D3D8-F2C9-4C4C-8AB8-BD35D2A80F57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58D5-892E-4647-BF60-E0F1D8E17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0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6D3D8-F2C9-4C4C-8AB8-BD35D2A80F57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58D5-892E-4647-BF60-E0F1D8E17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9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E1F7CE-C7EE-49B0-869E-B532DA664CF6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BA205-878B-4FAD-ADD9-A851711E88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7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6D3D8-F2C9-4C4C-8AB8-BD35D2A80F57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58D5-892E-4647-BF60-E0F1D8E17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3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6D3D8-F2C9-4C4C-8AB8-BD35D2A80F57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58D5-892E-4647-BF60-E0F1D8E17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6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6D3D8-F2C9-4C4C-8AB8-BD35D2A80F57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58D5-892E-4647-BF60-E0F1D8E17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656D3D8-F2C9-4C4C-8AB8-BD35D2A80F57}" type="datetimeFigureOut">
              <a:rPr lang="ru-RU" smtClean="0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4E058D5-892E-4647-BF60-E0F1D8E17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0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Досл</a:t>
            </a:r>
            <a:r>
              <a:rPr lang="uk-UA" dirty="0" err="1" smtClean="0"/>
              <a:t>ідження</a:t>
            </a:r>
            <a:r>
              <a:rPr lang="uk-UA" dirty="0" smtClean="0"/>
              <a:t> нервово-психічного розвитку у дитини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91" y="4259294"/>
            <a:ext cx="3402469" cy="194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1194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б) рефлекс </a:t>
            </a:r>
            <a:r>
              <a:rPr lang="uk-UA" dirty="0" err="1" smtClean="0"/>
              <a:t>Робінсона</a:t>
            </a:r>
            <a:r>
              <a:rPr lang="uk-UA" dirty="0" smtClean="0"/>
              <a:t> (зникає на 2-4 місяці)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90" y="1884996"/>
            <a:ext cx="6061710" cy="45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4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в) рефлекс опори (зникає у 2-місячному віці)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96" y="1855124"/>
            <a:ext cx="6017375" cy="45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г) рефлекс автоматичної ходи ( зникає до 4 місяців)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24" y="1965960"/>
            <a:ext cx="6158692" cy="46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д) рефлекс повзання (Бауера) (зникає до 4 місяців)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04" y="1879456"/>
            <a:ext cx="6074641" cy="44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3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ж)рефлекс </a:t>
            </a:r>
            <a:r>
              <a:rPr lang="uk-UA" dirty="0" err="1" smtClean="0"/>
              <a:t>Галанта</a:t>
            </a:r>
            <a:r>
              <a:rPr lang="uk-UA" dirty="0" smtClean="0"/>
              <a:t> (зникає до 4-місячного віку)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" b="15853"/>
          <a:stretch/>
        </p:blipFill>
        <p:spPr>
          <a:xfrm>
            <a:off x="1505642" y="1965960"/>
            <a:ext cx="6460721" cy="411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512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з)рефлекс Переса (зникає до 4 місяців)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" b="4762"/>
          <a:stretch/>
        </p:blipFill>
        <p:spPr>
          <a:xfrm>
            <a:off x="1842656" y="1842656"/>
            <a:ext cx="5902036" cy="422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130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3. </a:t>
            </a:r>
            <a:r>
              <a:rPr lang="uk-UA" i="1" dirty="0" err="1" smtClean="0"/>
              <a:t>Надсегментарні</a:t>
            </a:r>
            <a:r>
              <a:rPr lang="uk-UA" i="1" dirty="0" smtClean="0"/>
              <a:t> нозологічні </a:t>
            </a:r>
            <a:r>
              <a:rPr lang="uk-UA" i="1" dirty="0" err="1" smtClean="0"/>
              <a:t>автоматизми</a:t>
            </a:r>
            <a:r>
              <a:rPr lang="uk-UA" i="1" dirty="0" smtClean="0"/>
              <a:t>:</a:t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dirty="0" smtClean="0"/>
              <a:t>а)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91" y="1287779"/>
            <a:ext cx="6771236" cy="50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4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16" y="832744"/>
            <a:ext cx="7257820" cy="544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2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599"/>
            <a:ext cx="7406640" cy="5694219"/>
          </a:xfrm>
        </p:spPr>
        <p:txBody>
          <a:bodyPr>
            <a:normAutofit/>
          </a:bodyPr>
          <a:lstStyle/>
          <a:p>
            <a:r>
              <a:rPr lang="uk-UA" i="1" u="sng" dirty="0" smtClean="0"/>
              <a:t>Примітка. </a:t>
            </a:r>
            <a:r>
              <a:rPr lang="uk-UA" dirty="0" smtClean="0"/>
              <a:t>Критерії оцінки безумовних рефлексів:</a:t>
            </a:r>
            <a:br>
              <a:rPr lang="uk-UA" dirty="0" smtClean="0"/>
            </a:br>
            <a:r>
              <a:rPr lang="uk-UA" dirty="0" smtClean="0"/>
              <a:t>1.Наявність чи їх відсутність.</a:t>
            </a:r>
            <a:br>
              <a:rPr lang="uk-UA" dirty="0" smtClean="0"/>
            </a:br>
            <a:r>
              <a:rPr lang="uk-UA" dirty="0" smtClean="0"/>
              <a:t>2.Симетричність.</a:t>
            </a:r>
            <a:br>
              <a:rPr lang="uk-UA" dirty="0" smtClean="0"/>
            </a:br>
            <a:r>
              <a:rPr lang="uk-UA" dirty="0" smtClean="0"/>
              <a:t>3.Час появи і згасання. </a:t>
            </a:r>
            <a:br>
              <a:rPr lang="uk-UA" dirty="0" smtClean="0"/>
            </a:br>
            <a:r>
              <a:rPr lang="uk-UA" dirty="0" smtClean="0"/>
              <a:t>4. Сила відповіді, </a:t>
            </a:r>
            <a:r>
              <a:rPr lang="uk-UA" dirty="0" err="1" smtClean="0"/>
              <a:t>віраженість</a:t>
            </a:r>
            <a:r>
              <a:rPr lang="uk-UA" dirty="0" smtClean="0"/>
              <a:t> (живі, ослаблені, підвищені, швидко виснажуються).</a:t>
            </a:r>
            <a:br>
              <a:rPr lang="uk-UA" dirty="0" smtClean="0"/>
            </a:br>
            <a:r>
              <a:rPr lang="uk-UA" dirty="0" smtClean="0"/>
              <a:t>5.Відповідно до віку дитини.</a:t>
            </a:r>
            <a:br>
              <a:rPr lang="uk-UA" dirty="0" smtClean="0"/>
            </a:b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97884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796" y="2369127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</a:t>
            </a:r>
            <a:r>
              <a:rPr lang="uk-UA" dirty="0" smtClean="0"/>
              <a:t>ОГЛЯД І СПІЛКУВАННЯ З ДИТИНОЮ:</a:t>
            </a:r>
            <a:br>
              <a:rPr lang="uk-UA" dirty="0" smtClean="0"/>
            </a:br>
            <a:r>
              <a:rPr lang="uk-UA" u="sng" dirty="0" smtClean="0"/>
              <a:t>1.Діти 1-го року життя: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а) визначення зорово-орієнтувальних реакцій (2-3 тижні дитина фіксує погляд на яскравому предметі, 1.5-2 місяці – слідкує за рухомим предметом, 4 місяці – впізнає маму (радіє), 5 місяців – впізнає близьких людей за зовнішнім виглядом);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26" y="4908666"/>
            <a:ext cx="2377440" cy="158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9538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2715490"/>
            <a:ext cx="7406640" cy="1524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uk-UA" dirty="0" smtClean="0"/>
              <a:t>. АНАМНЕЗ ЖИТТЯ:</a:t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</a:rPr>
              <a:t>а) в якому віці дитина почала фіксувати голівку, сидіти, стояти, повзати, ходити; розвиток рухових ф-цій надалі.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б) розвиток мовлення: коли  почала «</a:t>
            </a:r>
            <a:r>
              <a:rPr lang="uk-UA" dirty="0" err="1" smtClean="0">
                <a:solidFill>
                  <a:schemeClr val="tx1"/>
                </a:solidFill>
              </a:rPr>
              <a:t>агукати</a:t>
            </a:r>
            <a:r>
              <a:rPr lang="uk-UA" dirty="0" smtClean="0">
                <a:solidFill>
                  <a:schemeClr val="tx1"/>
                </a:solidFill>
              </a:rPr>
              <a:t>», вимовляти склади, слова, характер мовлення, запас слів.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в) коли дитина почала впізнавати маму, фіксувати погляд, посміхатися, реагувати на звуки та іграшки.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25" y="374072"/>
            <a:ext cx="1752253" cy="1168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12" y="3893127"/>
            <a:ext cx="1677865" cy="16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3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214" y="1870364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б) визначення </a:t>
            </a:r>
            <a:r>
              <a:rPr lang="uk-UA" dirty="0" err="1" smtClean="0"/>
              <a:t>слухово</a:t>
            </a:r>
            <a:r>
              <a:rPr lang="uk-UA" dirty="0" smtClean="0"/>
              <a:t>-орієнтувальних реакцій ( 1 місяць – довге слухове зосередження, 2 місяці – повертання голови на слух, 4 місяці – реагує на звук, 5 місяців – впізнає голос мами, розрізняє інтонацію мовлення)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27" y="3865417"/>
            <a:ext cx="3569057" cy="2559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14" y="4255728"/>
            <a:ext cx="3126921" cy="231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6864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959" y="1939636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в) оцінка емоціонального стану </a:t>
            </a:r>
            <a:br>
              <a:rPr lang="uk-UA" dirty="0" smtClean="0"/>
            </a:br>
            <a:r>
              <a:rPr lang="uk-UA" dirty="0" smtClean="0"/>
              <a:t>( 1 місяць – посмішка у відповідь на розмову дорослого, 2 місяці – довге зосередження на інших людях, пожвавлення дитини у відповідь на спілкування з нею, 6 місяців – виражає незадоволення чи радість, 8 місяців – копіює дії дорослих)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41" y="4558416"/>
            <a:ext cx="3953741" cy="20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1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96" y="1427018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г) оцінка моторного розвитку ( 1 місяць – утримує голівку, 4 місяці – повертається на бік, 5 місяців – повертається зі спини на живіт, 6 місяців – сидить, 7 місяців – повзає, 9-10 – стоїть, 1 рік – ходить)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86" y="3850285"/>
            <a:ext cx="4185372" cy="2395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767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" y="245052"/>
            <a:ext cx="8472488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814" y="2590800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д) оцінка розвитку розуміння мови та її становлення ( 2 місяці – дитина починає «</a:t>
            </a:r>
            <a:r>
              <a:rPr lang="uk-UA" dirty="0" err="1" smtClean="0"/>
              <a:t>агукати</a:t>
            </a:r>
            <a:r>
              <a:rPr lang="uk-UA" dirty="0" smtClean="0"/>
              <a:t>», 6 місяців – вимовляє окремі склади, 7 місяців – на запитання «де?» шукає і знаходить поглядом предмет, 8 місяців – знає своє ім'я,  10-11 місяців – вимовляє перші слова, за словесною інструкцією виконує різні дії, 12 місяців – вимовляє 10-12 слів, розуміє значення слова «не можна»)</a:t>
            </a:r>
            <a:br>
              <a:rPr lang="uk-UA" dirty="0" smtClean="0"/>
            </a:br>
            <a:r>
              <a:rPr lang="uk-UA" dirty="0"/>
              <a:t>ж) оцінка навичок і вмінь.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89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668" y="1953491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 </a:t>
            </a:r>
            <a:r>
              <a:rPr lang="uk-UA" u="sng" dirty="0" smtClean="0"/>
              <a:t>Діти старші одного року життя: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а) оцінка розвитку розуміння мови та активного мовлення;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б) сенсорний розвиток;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в) гра та дії з предметами;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г) оцінка становлення рухової активності, умінь та  навичок.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54" y="4562670"/>
            <a:ext cx="3078910" cy="191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115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104" y="1496291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3.</a:t>
            </a:r>
            <a:r>
              <a:rPr lang="uk-UA" u="sng" dirty="0" smtClean="0"/>
              <a:t> </a:t>
            </a:r>
            <a:r>
              <a:rPr lang="uk-UA" u="sng" dirty="0" err="1" smtClean="0"/>
              <a:t>Переддошкілний</a:t>
            </a:r>
            <a:r>
              <a:rPr lang="uk-UA" u="sng" dirty="0" smtClean="0"/>
              <a:t> та дошкільний вік:</a:t>
            </a:r>
            <a:br>
              <a:rPr lang="uk-UA" u="sng" dirty="0" smtClean="0"/>
            </a:br>
            <a:r>
              <a:rPr lang="uk-UA" dirty="0" smtClean="0"/>
              <a:t> а) оцінка моторного розвитку;</a:t>
            </a:r>
            <a:br>
              <a:rPr lang="uk-UA" dirty="0" smtClean="0"/>
            </a:br>
            <a:r>
              <a:rPr lang="uk-UA" dirty="0" smtClean="0"/>
              <a:t> б) зорова координація;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в)розвиток мовлення;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г) пізнавальна діяльність;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д) соціально-культурний розвиток 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3917373"/>
            <a:ext cx="41148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135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IV.</a:t>
            </a:r>
            <a:r>
              <a:rPr lang="uk-UA" dirty="0"/>
              <a:t> ОЦІНКА МЯЗОВОГО ТОНУСУ У ДІТЕЙ ПЕРШИХ ЧОТИРЬОХ МІСЯЦІВ ЖИТТЯ (ПЕРЕВАЖАЄ ГІПЕРТОНУС ЗГИНАЧІВ)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99" y="2535381"/>
            <a:ext cx="5328071" cy="354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935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523" y="2438400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УМОВИ ОЦІНКИ НЕРВОВО-ПСИХІЧНОГО РОЗВИТКУ</a:t>
            </a:r>
            <a:br>
              <a:rPr lang="uk-UA" dirty="0" smtClean="0"/>
            </a:br>
            <a:r>
              <a:rPr lang="uk-UA" dirty="0" smtClean="0"/>
              <a:t>1. Дітей першого року життя оглядають </a:t>
            </a:r>
            <a:r>
              <a:rPr lang="ru-RU" dirty="0" smtClean="0"/>
              <a:t>в </a:t>
            </a:r>
            <a:r>
              <a:rPr lang="ru-RU" dirty="0" err="1" smtClean="0"/>
              <a:t>роздягненому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в </a:t>
            </a:r>
            <a:r>
              <a:rPr lang="ru-RU" dirty="0" err="1" smtClean="0"/>
              <a:t>кімнаті</a:t>
            </a:r>
            <a:r>
              <a:rPr lang="ru-RU" dirty="0" smtClean="0"/>
              <a:t> 22-24 </a:t>
            </a:r>
            <a:r>
              <a:rPr lang="ru-RU" dirty="0" err="1" smtClean="0"/>
              <a:t>градуси</a:t>
            </a:r>
            <a:r>
              <a:rPr lang="ru-RU" dirty="0" smtClean="0"/>
              <a:t>, </a:t>
            </a:r>
            <a:r>
              <a:rPr lang="ru-RU" dirty="0" err="1" smtClean="0"/>
              <a:t>недоношених</a:t>
            </a:r>
            <a:r>
              <a:rPr lang="ru-RU" dirty="0" smtClean="0"/>
              <a:t> на </a:t>
            </a:r>
            <a:r>
              <a:rPr lang="ru-RU" dirty="0" err="1" smtClean="0"/>
              <a:t>сповивальному</a:t>
            </a:r>
            <a:r>
              <a:rPr lang="ru-RU" dirty="0" smtClean="0"/>
              <a:t> столику з </a:t>
            </a:r>
            <a:r>
              <a:rPr lang="ru-RU" dirty="0" err="1" smtClean="0"/>
              <a:t>підігрівом</a:t>
            </a:r>
            <a:r>
              <a:rPr lang="ru-RU" dirty="0" smtClean="0"/>
              <a:t>, </a:t>
            </a:r>
            <a:r>
              <a:rPr lang="ru-RU" dirty="0" err="1" smtClean="0"/>
              <a:t>суворо</a:t>
            </a:r>
            <a:r>
              <a:rPr lang="ru-RU" dirty="0" smtClean="0"/>
              <a:t> </a:t>
            </a:r>
            <a:r>
              <a:rPr lang="ru-RU" dirty="0" err="1" smtClean="0"/>
              <a:t>дотримуючись</a:t>
            </a:r>
            <a:r>
              <a:rPr lang="ru-RU" dirty="0" smtClean="0"/>
              <a:t> </a:t>
            </a:r>
            <a:r>
              <a:rPr lang="ru-RU" dirty="0" err="1" smtClean="0"/>
              <a:t>гігієнічних</a:t>
            </a:r>
            <a:r>
              <a:rPr lang="ru-RU" dirty="0" smtClean="0"/>
              <a:t> норм.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, особливо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повинно бути добре </a:t>
            </a:r>
            <a:r>
              <a:rPr lang="ru-RU" dirty="0" err="1" smtClean="0"/>
              <a:t>освітленим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5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959" y="2576945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 Рухову активність немовлят оцінюють в різних положеннях: на спині, животі, у вертикальному положенні.</a:t>
            </a:r>
            <a:br>
              <a:rPr lang="uk-UA" dirty="0" smtClean="0"/>
            </a:br>
            <a:r>
              <a:rPr lang="uk-UA" dirty="0" smtClean="0"/>
              <a:t>3. Щоб отримати адекватну оцінку нервово-психічного розвитку, слід викликати в неї позитивні емоції, створити доброзичливу обстановку.</a:t>
            </a:r>
            <a:br>
              <a:rPr lang="uk-UA" dirty="0" smtClean="0"/>
            </a:br>
            <a:r>
              <a:rPr lang="uk-UA" dirty="0" smtClean="0"/>
              <a:t>4. При вираженому неспокої дитини</a:t>
            </a:r>
            <a:br>
              <a:rPr lang="uk-UA" dirty="0" smtClean="0"/>
            </a:br>
            <a:r>
              <a:rPr lang="uk-UA" dirty="0" smtClean="0"/>
              <a:t> огляд доцільно перенести. </a:t>
            </a:r>
            <a:br>
              <a:rPr lang="uk-UA" dirty="0" smtClean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4" y="5050599"/>
            <a:ext cx="2202872" cy="146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373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</a:t>
            </a:r>
            <a:r>
              <a:rPr lang="uk-UA" dirty="0"/>
              <a:t>.ОЦІНКА ВРОДЖЕНИХ БЕЗУМОВНИХ РЕФЛЕКСІВ У ДІТЕЙ ПЕРШИХ 4-Х МІСЯЦІВ ЖИТТЯ.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" b="3118"/>
          <a:stretch/>
        </p:blipFill>
        <p:spPr>
          <a:xfrm>
            <a:off x="1371600" y="2085107"/>
            <a:ext cx="5904411" cy="432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95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105" y="2798619"/>
            <a:ext cx="7406640" cy="45719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Приклади: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Дитина 5 днів життя: більшу частину доби спить. </a:t>
            </a:r>
            <a:r>
              <a:rPr lang="uk-UA" dirty="0" err="1" smtClean="0"/>
              <a:t>Здійнює</a:t>
            </a:r>
            <a:r>
              <a:rPr lang="uk-UA" dirty="0" smtClean="0"/>
              <a:t> </a:t>
            </a:r>
            <a:r>
              <a:rPr lang="uk-UA" dirty="0" err="1" smtClean="0"/>
              <a:t>атетозоподібні</a:t>
            </a:r>
            <a:r>
              <a:rPr lang="uk-UA" dirty="0" smtClean="0"/>
              <a:t> рухи, приймає напівзігнуте положення, спостерігається </a:t>
            </a:r>
            <a:r>
              <a:rPr lang="uk-UA" dirty="0" err="1" smtClean="0"/>
              <a:t>гіпертонус</a:t>
            </a:r>
            <a:r>
              <a:rPr lang="uk-UA" dirty="0"/>
              <a:t> </a:t>
            </a:r>
            <a:r>
              <a:rPr lang="uk-UA" dirty="0" smtClean="0"/>
              <a:t>в групі м'язів-згиначів, голосно кричить, наявний ністагм, на звуки реагує здриганням, зміною дихання, викликаються безумовні оральні та спінальні </a:t>
            </a:r>
            <a:r>
              <a:rPr lang="uk-UA" dirty="0" err="1" smtClean="0"/>
              <a:t>автоматизми</a:t>
            </a:r>
            <a:r>
              <a:rPr lang="uk-UA" dirty="0" smtClean="0"/>
              <a:t>.</a:t>
            </a:r>
            <a:br>
              <a:rPr lang="uk-U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9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599"/>
            <a:ext cx="7406640" cy="3426823"/>
          </a:xfrm>
        </p:spPr>
        <p:txBody>
          <a:bodyPr>
            <a:normAutofit/>
          </a:bodyPr>
          <a:lstStyle/>
          <a:p>
            <a:r>
              <a:rPr lang="uk-UA" i="1" dirty="0" smtClean="0"/>
              <a:t>Завдання: </a:t>
            </a:r>
            <a:r>
              <a:rPr lang="uk-UA" dirty="0" smtClean="0"/>
              <a:t>оцінити нервово-психічний розвиток дитини.</a:t>
            </a:r>
            <a:br>
              <a:rPr lang="uk-UA" dirty="0" smtClean="0"/>
            </a:br>
            <a:r>
              <a:rPr lang="uk-UA" i="1" dirty="0" smtClean="0"/>
              <a:t>Висновок: </a:t>
            </a:r>
            <a:r>
              <a:rPr lang="uk-UA" dirty="0" smtClean="0"/>
              <a:t>нервово-психічний розвиток дитини відповідає її вікові.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3533502"/>
            <a:ext cx="5590903" cy="279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109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669" y="2493818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 Дитині 1 рік 2 місяці. Ходить, складає пірамідку, вимовляє 8-10 слів, виконує прохання дорослих, знає назви частин тіла і окремих предметів. Легко контактує, дуже рухлива і допитлива. Самостійно їсть.</a:t>
            </a:r>
            <a:br>
              <a:rPr lang="uk-UA" dirty="0" smtClean="0"/>
            </a:br>
            <a:r>
              <a:rPr lang="uk-UA" i="1" dirty="0" smtClean="0"/>
              <a:t>Завдання: </a:t>
            </a:r>
            <a:r>
              <a:rPr lang="uk-UA" dirty="0" smtClean="0"/>
              <a:t>оцінити нервово-психічний розвиток дитини.</a:t>
            </a:r>
            <a:br>
              <a:rPr lang="uk-UA" dirty="0" smtClean="0"/>
            </a:br>
            <a:r>
              <a:rPr lang="uk-UA" i="1" dirty="0" smtClean="0"/>
              <a:t>Висновок: </a:t>
            </a:r>
            <a:r>
              <a:rPr lang="uk-UA" dirty="0" smtClean="0"/>
              <a:t>нервово-психічний розвиток дитини відповідає вікові.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2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959" y="3546764"/>
            <a:ext cx="7406640" cy="152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 ТЕСТИ</a:t>
            </a:r>
            <a:br>
              <a:rPr lang="uk-UA" dirty="0" smtClean="0"/>
            </a:br>
            <a:r>
              <a:rPr lang="uk-UA" dirty="0" smtClean="0"/>
              <a:t>1. У якому віці дитина починає тримати голову?</a:t>
            </a:r>
            <a:br>
              <a:rPr lang="uk-UA" dirty="0" smtClean="0"/>
            </a:br>
            <a:r>
              <a:rPr lang="uk-UA" dirty="0" smtClean="0"/>
              <a:t>  1. У 1 міс.</a:t>
            </a:r>
            <a:br>
              <a:rPr lang="uk-UA" dirty="0" smtClean="0"/>
            </a:br>
            <a:r>
              <a:rPr lang="uk-UA" dirty="0" smtClean="0"/>
              <a:t>  2.У 2 міс.</a:t>
            </a:r>
            <a:br>
              <a:rPr lang="uk-UA" dirty="0" smtClean="0"/>
            </a:br>
            <a:r>
              <a:rPr lang="uk-UA" dirty="0" smtClean="0"/>
              <a:t>  3. У 3 міс.</a:t>
            </a:r>
            <a:br>
              <a:rPr lang="uk-UA" dirty="0" smtClean="0"/>
            </a:br>
            <a:r>
              <a:rPr lang="uk-UA" dirty="0" smtClean="0"/>
              <a:t>  4. У 4 міс.</a:t>
            </a:r>
            <a:br>
              <a:rPr lang="uk-UA" dirty="0" smtClean="0"/>
            </a:br>
            <a:r>
              <a:rPr lang="uk-UA" dirty="0" smtClean="0"/>
              <a:t>2. У якому віці дитина починає «</a:t>
            </a:r>
            <a:r>
              <a:rPr lang="uk-UA" dirty="0" err="1" smtClean="0"/>
              <a:t>агукати</a:t>
            </a:r>
            <a:r>
              <a:rPr lang="uk-UA" dirty="0" smtClean="0"/>
              <a:t>»?</a:t>
            </a:r>
            <a:br>
              <a:rPr lang="uk-UA" dirty="0" smtClean="0"/>
            </a:br>
            <a:r>
              <a:rPr lang="uk-UA" dirty="0" smtClean="0"/>
              <a:t>                                     1. У 2 міс.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2. У 3 міс.</a:t>
            </a:r>
            <a:br>
              <a:rPr lang="uk-UA" dirty="0" smtClean="0"/>
            </a:br>
            <a:r>
              <a:rPr lang="uk-UA" dirty="0" smtClean="0"/>
              <a:t>                                     3. У 4 міс.</a:t>
            </a:r>
            <a:br>
              <a:rPr lang="uk-UA" dirty="0" smtClean="0"/>
            </a:br>
            <a:r>
              <a:rPr lang="uk-UA" dirty="0" smtClean="0"/>
              <a:t>                                     4. У 5 міс.</a:t>
            </a:r>
            <a:br>
              <a:rPr lang="uk-UA" dirty="0" smtClean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84" y="1374604"/>
            <a:ext cx="3021330" cy="1945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71" y="4624251"/>
            <a:ext cx="2037806" cy="20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7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668" y="2951019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3. У якому віці дитина починає самостійно сидіти?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1. У 3.5 міс</a:t>
            </a:r>
            <a:br>
              <a:rPr lang="uk-UA" dirty="0" smtClean="0"/>
            </a:br>
            <a:r>
              <a:rPr lang="uk-UA" dirty="0" smtClean="0"/>
              <a:t>                                         2. У 5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3. У 6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4. У 7.5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5. У 8 міс</a:t>
            </a:r>
            <a:br>
              <a:rPr lang="uk-UA" dirty="0" smtClean="0"/>
            </a:br>
            <a:r>
              <a:rPr lang="uk-UA" dirty="0" smtClean="0"/>
              <a:t>4. У якому віці дитина має лепетати?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1. У 4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2. У 5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3. У 6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4. У 7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5. У 8 міс</a:t>
            </a:r>
            <a:br>
              <a:rPr lang="uk-UA" dirty="0" smtClean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8" y="1378132"/>
            <a:ext cx="3140801" cy="2093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70" y="4307379"/>
            <a:ext cx="2188573" cy="2188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612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540" y="3361113"/>
            <a:ext cx="7406640" cy="457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5. У якому віці дитина починає ходити?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1. У 8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2. У 9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3. У 10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4. У 11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5. У 11 міс</a:t>
            </a:r>
            <a:br>
              <a:rPr lang="uk-UA" dirty="0" smtClean="0"/>
            </a:br>
            <a:r>
              <a:rPr lang="uk-UA" dirty="0" smtClean="0"/>
              <a:t>6. Який </a:t>
            </a:r>
            <a:r>
              <a:rPr lang="uk-UA" dirty="0" err="1" smtClean="0"/>
              <a:t>мовний</a:t>
            </a:r>
            <a:r>
              <a:rPr lang="uk-UA" dirty="0" smtClean="0"/>
              <a:t> запас слів річної дитини?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1. 8-10 слів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2. 18-20 слів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3. 28-30 слів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4. 38-40 слів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72" y="4571998"/>
            <a:ext cx="2050869" cy="205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95" y="659673"/>
            <a:ext cx="2913290" cy="291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3643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669" y="2757054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7. У якому віці зникає фізіологічний </a:t>
            </a:r>
            <a:r>
              <a:rPr lang="uk-UA" dirty="0" err="1" smtClean="0"/>
              <a:t>гіпертонус</a:t>
            </a:r>
            <a:r>
              <a:rPr lang="uk-UA" dirty="0" smtClean="0"/>
              <a:t> згиначів кінцівок?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1. У 1-2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2. У 2-3 міс</a:t>
            </a:r>
            <a:br>
              <a:rPr lang="uk-UA" dirty="0" smtClean="0"/>
            </a:br>
            <a:r>
              <a:rPr lang="uk-UA" dirty="0" smtClean="0"/>
              <a:t>                                    3. У 3-4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4. У 4-5 міс</a:t>
            </a:r>
            <a:br>
              <a:rPr lang="uk-UA" dirty="0" smtClean="0"/>
            </a:br>
            <a:r>
              <a:rPr lang="uk-UA" dirty="0" smtClean="0"/>
              <a:t>                                    5. У 5-6  міс</a:t>
            </a:r>
            <a:br>
              <a:rPr lang="uk-UA" dirty="0" smtClean="0"/>
            </a:br>
            <a:r>
              <a:rPr lang="uk-UA" dirty="0" smtClean="0"/>
              <a:t>8.  У якому віці зникає рефлекс Моро?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1. У 2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2. У 3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3. У </a:t>
            </a:r>
            <a:r>
              <a:rPr lang="uk-UA" dirty="0" err="1" smtClean="0"/>
              <a:t>у</a:t>
            </a:r>
            <a:r>
              <a:rPr lang="uk-UA" dirty="0" smtClean="0"/>
              <a:t> 4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4. У 5 міс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1258376"/>
            <a:ext cx="3260271" cy="2176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4376057"/>
            <a:ext cx="3519066" cy="197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536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95" y="2729345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9. У якому віці дитина починає плазувати?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  1. У 6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  2. У 7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  3. У 8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  4. У 9 міс</a:t>
            </a:r>
            <a:br>
              <a:rPr lang="uk-UA" dirty="0" smtClean="0"/>
            </a:br>
            <a:r>
              <a:rPr lang="uk-UA" dirty="0" smtClean="0"/>
              <a:t>10. У якому віці дитина промовляє 8-10 слів?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1. У 8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2. У 9 міс</a:t>
            </a:r>
            <a:br>
              <a:rPr lang="uk-UA" dirty="0" smtClean="0"/>
            </a:br>
            <a:r>
              <a:rPr lang="uk-UA" dirty="0" smtClean="0"/>
              <a:t>  3. У 10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4. У 11 міс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5. У 12 міс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94375"/>
            <a:ext cx="4413308" cy="248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95" y="1169068"/>
            <a:ext cx="2984840" cy="1988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660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96" y="1551709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Еталони відповідей:</a:t>
            </a:r>
            <a:br>
              <a:rPr lang="uk-UA" i="1" dirty="0" smtClean="0"/>
            </a:br>
            <a:r>
              <a:rPr lang="uk-UA" i="1" dirty="0" smtClean="0"/>
              <a:t>1) – 2                                 6) - 1</a:t>
            </a:r>
            <a:br>
              <a:rPr lang="uk-UA" i="1" dirty="0" smtClean="0"/>
            </a:br>
            <a:r>
              <a:rPr lang="uk-UA" i="1" dirty="0" smtClean="0"/>
              <a:t>2) – 2                                 7) - 3</a:t>
            </a:r>
            <a:br>
              <a:rPr lang="uk-UA" i="1" dirty="0" smtClean="0"/>
            </a:br>
            <a:r>
              <a:rPr lang="uk-UA" i="1" dirty="0" smtClean="0"/>
              <a:t>3) – 3                                 8) - 3</a:t>
            </a:r>
            <a:br>
              <a:rPr lang="uk-UA" i="1" dirty="0" smtClean="0"/>
            </a:br>
            <a:r>
              <a:rPr lang="uk-UA" i="1" dirty="0" smtClean="0"/>
              <a:t>4) – 3                                 9) - 2</a:t>
            </a:r>
            <a:br>
              <a:rPr lang="uk-UA" i="1" dirty="0" smtClean="0"/>
            </a:br>
            <a:r>
              <a:rPr lang="uk-UA" i="1" dirty="0" smtClean="0"/>
              <a:t>5) – 5                                10) - 5</a:t>
            </a:r>
            <a:endParaRPr lang="en-US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36" y="3788230"/>
            <a:ext cx="3896333" cy="2598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98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57249" y="720437"/>
            <a:ext cx="7406640" cy="493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dirty="0" smtClean="0"/>
              <a:t>1. </a:t>
            </a:r>
            <a:r>
              <a:rPr lang="uk-UA" i="1" dirty="0" smtClean="0"/>
              <a:t>Оральні сегментарні рухові </a:t>
            </a:r>
            <a:r>
              <a:rPr lang="uk-UA" i="1" dirty="0" err="1" smtClean="0"/>
              <a:t>автоматизми</a:t>
            </a:r>
            <a:r>
              <a:rPr lang="uk-UA" dirty="0" smtClean="0"/>
              <a:t>:</a:t>
            </a:r>
          </a:p>
          <a:p>
            <a:pPr fontAlgn="auto">
              <a:spcAft>
                <a:spcPts val="0"/>
              </a:spcAft>
            </a:pPr>
            <a:r>
              <a:rPr lang="uk-UA" dirty="0"/>
              <a:t> </a:t>
            </a:r>
            <a:r>
              <a:rPr lang="uk-UA" dirty="0" smtClean="0"/>
              <a:t>                  а)смоктальний рефлекс </a:t>
            </a:r>
          </a:p>
          <a:p>
            <a:pPr fontAlgn="auto">
              <a:spcAft>
                <a:spcPts val="0"/>
              </a:spcAft>
            </a:pPr>
            <a:r>
              <a:rPr lang="uk-UA" dirty="0" smtClean="0"/>
              <a:t>                                (зникає до кінця </a:t>
            </a:r>
          </a:p>
          <a:p>
            <a:pPr fontAlgn="auto">
              <a:spcAft>
                <a:spcPts val="0"/>
              </a:spcAft>
            </a:pPr>
            <a:r>
              <a:rPr lang="uk-UA" dirty="0"/>
              <a:t> </a:t>
            </a:r>
            <a:r>
              <a:rPr lang="uk-UA" dirty="0" smtClean="0"/>
              <a:t>                                   першого року) </a:t>
            </a:r>
            <a:br>
              <a:rPr lang="uk-UA" dirty="0" smtClean="0"/>
            </a:br>
            <a:r>
              <a:rPr lang="uk-UA" dirty="0" smtClean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84" y="4380038"/>
            <a:ext cx="3075709" cy="204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9" y="2859739"/>
            <a:ext cx="2282298" cy="2282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416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7" b="19205"/>
          <a:stretch/>
        </p:blipFill>
        <p:spPr>
          <a:xfrm>
            <a:off x="297126" y="431074"/>
            <a:ext cx="8526888" cy="599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701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999" y="2085703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uk-UA" dirty="0"/>
              <a:t>б) пошуковий рефлекс (</a:t>
            </a:r>
            <a:r>
              <a:rPr lang="uk-UA" dirty="0" err="1"/>
              <a:t>Куссмауля</a:t>
            </a:r>
            <a:r>
              <a:rPr lang="uk-UA" dirty="0"/>
              <a:t>) (зникає на 3-4 місяці життя, з часом формується умовна реакція на  зоровий подразник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uk-UA" dirty="0" smtClean="0"/>
              <a:t>дитина </a:t>
            </a:r>
            <a:r>
              <a:rPr lang="uk-UA" dirty="0"/>
              <a:t>пожвавлюється при вигляді пляшечки з молоком, підготовці мами до годування)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73" y="4143375"/>
            <a:ext cx="2875344" cy="2035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259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в) </a:t>
            </a:r>
            <a:r>
              <a:rPr lang="uk-UA" dirty="0" err="1" smtClean="0"/>
              <a:t>хоботковий</a:t>
            </a:r>
            <a:r>
              <a:rPr lang="uk-UA" dirty="0" smtClean="0"/>
              <a:t> рефлекс (зникає на 2-4 місяці);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"/>
          <a:stretch/>
        </p:blipFill>
        <p:spPr>
          <a:xfrm>
            <a:off x="1682116" y="1965960"/>
            <a:ext cx="5756908" cy="4225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28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г) </a:t>
            </a:r>
            <a:r>
              <a:rPr lang="uk-UA" dirty="0" err="1" smtClean="0"/>
              <a:t>долонно</a:t>
            </a:r>
            <a:r>
              <a:rPr lang="uk-UA" dirty="0" smtClean="0"/>
              <a:t>-ротовий рефлекс Бабкіна) (зникає до 3-місячного віку).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17605"/>
          <a:stretch/>
        </p:blipFill>
        <p:spPr>
          <a:xfrm>
            <a:off x="1651866" y="2298469"/>
            <a:ext cx="5817408" cy="363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77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 </a:t>
            </a:r>
            <a:r>
              <a:rPr lang="uk-UA" i="1" dirty="0" smtClean="0"/>
              <a:t>Спінальні сегментарні рухові </a:t>
            </a:r>
            <a:r>
              <a:rPr lang="uk-UA" i="1" dirty="0" err="1" smtClean="0"/>
              <a:t>автоматизми</a:t>
            </a:r>
            <a:r>
              <a:rPr lang="uk-UA" i="1" dirty="0" smtClean="0"/>
              <a:t>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а)хапальний рефлекс (зникає на 2-4 місяці)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" b="5096"/>
          <a:stretch/>
        </p:blipFill>
        <p:spPr>
          <a:xfrm>
            <a:off x="1565563" y="2341418"/>
            <a:ext cx="5708073" cy="412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266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308</TotalTime>
  <Words>486</Words>
  <Application>Microsoft Office PowerPoint</Application>
  <PresentationFormat>Экран (4:3)</PresentationFormat>
  <Paragraphs>39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Corbel</vt:lpstr>
      <vt:lpstr>Базис</vt:lpstr>
      <vt:lpstr>Дослідження нервово-психічного розвитку у дитини</vt:lpstr>
      <vt:lpstr>I. АНАМНЕЗ ЖИТТЯ: а) в якому віці дитина почала фіксувати голівку, сидіти, стояти, повзати, ходити; розвиток рухових ф-цій надалі. б) розвиток мовлення: коли  почала «агукати», вимовляти склади, слова, характер мовлення, запас слів. в) коли дитина почала впізнавати маму, фіксувати погляд, посміхатися, реагувати на звуки та іграшки.</vt:lpstr>
      <vt:lpstr>II.ОЦІНКА ВРОДЖЕНИХ БЕЗУМОВНИХ РЕФЛЕКСІВ У ДІТЕЙ ПЕРШИХ 4-Х МІСЯЦІВ ЖИТТЯ.</vt:lpstr>
      <vt:lpstr>Презентация PowerPoint</vt:lpstr>
      <vt:lpstr>Презентация PowerPoint</vt:lpstr>
      <vt:lpstr>б) пошуковий рефлекс (Куссмауля) (зникає на 3-4 місяці життя, з часом формується умовна реакція на  зоровий подразник: дитина пожвавлюється при вигляді пляшечки з молоком, підготовці мами до годування)</vt:lpstr>
      <vt:lpstr>в) хоботковий рефлекс (зникає на 2-4 місяці); </vt:lpstr>
      <vt:lpstr>г) долонно-ротовий рефлекс Бабкіна) (зникає до 3-місячного віку).</vt:lpstr>
      <vt:lpstr>2. Спінальні сегментарні рухові автоматизми:  а)хапальний рефлекс (зникає на 2-4 місяці)</vt:lpstr>
      <vt:lpstr>б) рефлекс Робінсона (зникає на 2-4 місяці)</vt:lpstr>
      <vt:lpstr>в) рефлекс опори (зникає у 2-місячному віці)</vt:lpstr>
      <vt:lpstr>г) рефлекс автоматичної ходи ( зникає до 4 місяців)</vt:lpstr>
      <vt:lpstr>д) рефлекс повзання (Бауера) (зникає до 4 місяців)</vt:lpstr>
      <vt:lpstr>ж)рефлекс Галанта (зникає до 4-місячного віку)</vt:lpstr>
      <vt:lpstr>з)рефлекс Переса (зникає до 4 місяців)</vt:lpstr>
      <vt:lpstr>3. Надсегментарні нозологічні автоматизми:  а) </vt:lpstr>
      <vt:lpstr>б)</vt:lpstr>
      <vt:lpstr>Примітка. Критерії оцінки безумовних рефлексів: 1.Наявність чи їх відсутність. 2.Симетричність. 3.Час появи і згасання.  4. Сила відповіді, віраженість (живі, ослаблені, підвищені, швидко виснажуються). 5.Відповідно до віку дитини. </vt:lpstr>
      <vt:lpstr>III.ОГЛЯД І СПІЛКУВАННЯ З ДИТИНОЮ: 1.Діти 1-го року життя: а) визначення зорово-орієнтувальних реакцій (2-3 тижні дитина фіксує погляд на яскравому предметі, 1.5-2 місяці – слідкує за рухомим предметом, 4 місяці – впізнає маму (радіє), 5 місяців – впізнає близьких людей за зовнішнім виглядом); </vt:lpstr>
      <vt:lpstr>б) визначення слухово-орієнтувальних реакцій ( 1 місяць – довге слухове зосередження, 2 місяці – повертання голови на слух, 4 місяці – реагує на звук, 5 місяців – впізнає голос мами, розрізняє інтонацію мовлення)</vt:lpstr>
      <vt:lpstr>в) оцінка емоціонального стану  ( 1 місяць – посмішка у відповідь на розмову дорослого, 2 місяці – довге зосередження на інших людях, пожвавлення дитини у відповідь на спілкування з нею, 6 місяців – виражає незадоволення чи радість, 8 місяців – копіює дії дорослих)</vt:lpstr>
      <vt:lpstr>г) оцінка моторного розвитку ( 1 місяць – утримує голівку, 4 місяці – повертається на бік, 5 місяців – повертається зі спини на живіт, 6 місяців – сидить, 7 місяців – повзає, 9-10 – стоїть, 1 рік – ходить)</vt:lpstr>
      <vt:lpstr>Презентация PowerPoint</vt:lpstr>
      <vt:lpstr>д) оцінка розвитку розуміння мови та її становлення ( 2 місяці – дитина починає «агукати», 6 місяців – вимовляє окремі склади, 7 місяців – на запитання «де?» шукає і знаходить поглядом предмет, 8 місяців – знає своє ім'я,  10-11 місяців – вимовляє перші слова, за словесною інструкцією виконує різні дії, 12 місяців – вимовляє 10-12 слів, розуміє значення слова «не можна») ж) оцінка навичок і вмінь.</vt:lpstr>
      <vt:lpstr>2. Діти старші одного року життя:  а) оцінка розвитку розуміння мови та активного мовлення;  б) сенсорний розвиток;  в) гра та дії з предметами;  г) оцінка становлення рухової активності, умінь та  навичок.</vt:lpstr>
      <vt:lpstr>3. Переддошкілний та дошкільний вік:  а) оцінка моторного розвитку;  б) зорова координація;  в)розвиток мовлення;  г) пізнавальна діяльність;  д) соціально-культурний розвиток .</vt:lpstr>
      <vt:lpstr>IV. ОЦІНКА МЯЗОВОГО ТОНУСУ У ДІТЕЙ ПЕРШИХ ЧОТИРЬОХ МІСЯЦІВ ЖИТТЯ (ПЕРЕВАЖАЄ ГІПЕРТОНУС ЗГИНАЧІВ)</vt:lpstr>
      <vt:lpstr>УМОВИ ОЦІНКИ НЕРВОВО-ПСИХІЧНОГО РОЗВИТКУ 1. Дітей першого року життя оглядають в роздягненому вигляді при температурі повітря в кімнаті 22-24 градуси, недоношених на сповивальному столику з підігрівом, суворо дотримуючись гігієнічних норм. Тіло дитини, особливо її обличчя, повинно бути добре освітленим.</vt:lpstr>
      <vt:lpstr>2. Рухову активність немовлят оцінюють в різних положеннях: на спині, животі, у вертикальному положенні. 3. Щоб отримати адекватну оцінку нервово-психічного розвитку, слід викликати в неї позитивні емоції, створити доброзичливу обстановку. 4. При вираженому неспокої дитини  огляд доцільно перенести.  </vt:lpstr>
      <vt:lpstr>   Приклади: Дитина 5 днів життя: більшу частину доби спить. Здійнює атетозоподібні рухи, приймає напівзігнуте положення, спостерігається гіпертонус в групі м'язів-згиначів, голосно кричить, наявний ністагм, на звуки реагує здриганням, зміною дихання, викликаються безумовні оральні та спінальні автоматизми. </vt:lpstr>
      <vt:lpstr>Завдання: оцінити нервово-психічний розвиток дитини. Висновок: нервово-психічний розвиток дитини відповідає її вікові.</vt:lpstr>
      <vt:lpstr>2. Дитині 1 рік 2 місяці. Ходить, складає пірамідку, вимовляє 8-10 слів, виконує прохання дорослих, знає назви частин тіла і окремих предметів. Легко контактує, дуже рухлива і допитлива. Самостійно їсть. Завдання: оцінити нервово-психічний розвиток дитини. Висновок: нервово-психічний розвиток дитини відповідає вікові.</vt:lpstr>
      <vt:lpstr>                            ТЕСТИ 1. У якому віці дитина починає тримати голову?   1. У 1 міс.   2.У 2 міс.   3. У 3 міс.   4. У 4 міс. 2. У якому віці дитина починає «агукати»?                                      1. У 2 міс.                                      2. У 3 міс.                                      3. У 4 міс.                                      4. У 5 міс. </vt:lpstr>
      <vt:lpstr>3. У якому віці дитина починає самостійно сидіти?                                          1. У 3.5 міс                                          2. У 5 міс                                          3. У 6 міс                                          4. У 7.5 міс                                          5. У 8 міс 4. У якому віці дитина має лепетати?   1. У 4 міс   2. У 5 міс   3. У 6 міс   4. У 7 міс   5. У 8 міс </vt:lpstr>
      <vt:lpstr>5. У якому віці дитина починає ходити?   1. У 8 міс   2. У 9 міс   3. У 10 міс   4. У 11 міс   5. У 11 міс 6. Який мовний запас слів річної дитини?                                          1. 8-10 слів                                          2. 18-20 слів                                          3. 28-30 слів                                          4. 38-40 слів</vt:lpstr>
      <vt:lpstr>7. У якому віці зникає фізіологічний гіпертонус згиначів кінцівок?                                     1. У 1-2 міс                                     2. У 2-3 міс                                     3. У 3-4 міс                                     4. У 4-5 міс                                     5. У 5-6  міс 8.  У якому віці зникає рефлекс Моро?   1. У 2 міс   2. У 3 міс   3. У у 4 міс   4. У 5 міс</vt:lpstr>
      <vt:lpstr>9. У якому віці дитина починає плазувати?                                            1. У 6 міс                                            2. У 7 міс                                            3. У 8 міс                                            4. У 9 міс 10. У якому віці дитина промовляє 8-10 слів?   1. У 8 міс   2. У 9 міс   3. У 10 міс   4. У 11 міс   5. У 12 міс</vt:lpstr>
      <vt:lpstr>Еталони відповідей: 1) – 2                                 6) - 1 2) – 2                                 7) - 3 3) – 3                                 8) - 3 4) – 3                                 9) - 2 5) – 5                                10) - 5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Оздоровчі системи</dc:title>
  <dc:creator>Виктор</dc:creator>
  <cp:lastModifiedBy>Пользователь</cp:lastModifiedBy>
  <cp:revision>33</cp:revision>
  <dcterms:created xsi:type="dcterms:W3CDTF">2016-07-06T17:01:40Z</dcterms:created>
  <dcterms:modified xsi:type="dcterms:W3CDTF">2023-02-17T07:38:59Z</dcterms:modified>
</cp:coreProperties>
</file>