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4" r:id="rId6"/>
    <p:sldId id="261" r:id="rId7"/>
    <p:sldId id="262" r:id="rId8"/>
    <p:sldId id="284" r:id="rId9"/>
    <p:sldId id="260" r:id="rId10"/>
    <p:sldId id="263" r:id="rId11"/>
    <p:sldId id="265" r:id="rId12"/>
    <p:sldId id="266" r:id="rId13"/>
    <p:sldId id="267" r:id="rId14"/>
    <p:sldId id="268" r:id="rId15"/>
    <p:sldId id="269" r:id="rId16"/>
    <p:sldId id="270" r:id="rId17"/>
    <p:sldId id="271" r:id="rId18"/>
    <p:sldId id="273" r:id="rId19"/>
    <p:sldId id="272" r:id="rId20"/>
    <p:sldId id="274" r:id="rId21"/>
    <p:sldId id="275" r:id="rId22"/>
    <p:sldId id="28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97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92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077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4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038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11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240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61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65809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88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902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653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587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025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77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99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25533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6815669" cy="2813012"/>
          </a:xfrm>
        </p:spPr>
        <p:txBody>
          <a:bodyPr/>
          <a:lstStyle/>
          <a:p>
            <a:r>
              <a:rPr lang="es-ES" dirty="0"/>
              <a:t>El origen del español: período prerromano. Sustratos prerromanos.</a:t>
            </a:r>
            <a:endParaRPr lang="en-US" dirty="0"/>
          </a:p>
        </p:txBody>
      </p:sp>
    </p:spTree>
    <p:extLst>
      <p:ext uri="{BB962C8B-B14F-4D97-AF65-F5344CB8AC3E}">
        <p14:creationId xmlns:p14="http://schemas.microsoft.com/office/powerpoint/2010/main" val="310684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682150" y="1035171"/>
            <a:ext cx="8626415" cy="4840168"/>
          </a:xfrm>
          <a:prstGeom prst="rect">
            <a:avLst/>
          </a:prstGeom>
        </p:spPr>
      </p:pic>
    </p:spTree>
    <p:extLst>
      <p:ext uri="{BB962C8B-B14F-4D97-AF65-F5344CB8AC3E}">
        <p14:creationId xmlns:p14="http://schemas.microsoft.com/office/powerpoint/2010/main" val="55903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700019"/>
          </a:xfrm>
        </p:spPr>
        <p:txBody>
          <a:bodyPr>
            <a:normAutofit fontScale="90000"/>
          </a:bodyPr>
          <a:lstStyle/>
          <a:p>
            <a:pPr algn="ctr"/>
            <a:r>
              <a:rPr lang="es-ES" dirty="0"/>
              <a:t>El idioma vasco y su extensión primitiva.</a:t>
            </a:r>
            <a:br>
              <a:rPr lang="es-ES" dirty="0"/>
            </a:br>
            <a:endParaRPr lang="en-US" dirty="0"/>
          </a:p>
        </p:txBody>
      </p:sp>
      <p:sp>
        <p:nvSpPr>
          <p:cNvPr id="3" name="Объект 2"/>
          <p:cNvSpPr>
            <a:spLocks noGrp="1"/>
          </p:cNvSpPr>
          <p:nvPr>
            <p:ph idx="1"/>
          </p:nvPr>
        </p:nvSpPr>
        <p:spPr>
          <a:xfrm>
            <a:off x="1295401" y="1500996"/>
            <a:ext cx="9601196" cy="4649638"/>
          </a:xfrm>
        </p:spPr>
        <p:txBody>
          <a:bodyPr>
            <a:normAutofit fontScale="92500"/>
          </a:bodyPr>
          <a:lstStyle/>
          <a:p>
            <a:pPr algn="just"/>
            <a:r>
              <a:rPr lang="es-ES" sz="2800" dirty="0"/>
              <a:t>Los orígenes de la lengua española se remontan muchos siglos antes de nuestra era. Se supone que los primeros habitantes de lo que hoy es la Рenínsula Ibérica (España y Portugal), se establecieron a dos lados de los Pirineos. Estos grupos humanos no eran de origen indoeuropeo (probablemente de origen norteafricano) y hablaron una lengua que sobrevive en el idioma vasco (se habla vasco en Vasconia, región de España que incluye las provincias de Vizcaya y Guipúscoa y Gascuña en Francia). Los vascos se denominan </a:t>
            </a:r>
            <a:r>
              <a:rPr lang="es-ES" sz="2800" b="1" dirty="0" smtClean="0"/>
              <a:t>Eusk-aldun-ak</a:t>
            </a:r>
            <a:r>
              <a:rPr lang="es-ES" sz="2800" dirty="0" smtClean="0"/>
              <a:t>, </a:t>
            </a:r>
            <a:r>
              <a:rPr lang="es-ES" sz="2800" dirty="0"/>
              <a:t>de otra manera el vascuense se dice euskaera, uskara, escuara (hoy euskera).</a:t>
            </a:r>
          </a:p>
          <a:p>
            <a:endParaRPr lang="en-US" dirty="0"/>
          </a:p>
        </p:txBody>
      </p:sp>
    </p:spTree>
    <p:extLst>
      <p:ext uri="{BB962C8B-B14F-4D97-AF65-F5344CB8AC3E}">
        <p14:creationId xmlns:p14="http://schemas.microsoft.com/office/powerpoint/2010/main" val="15461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vasco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5441" y="215661"/>
            <a:ext cx="8410755" cy="5116213"/>
          </a:xfrm>
          <a:noFill/>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679" y="3209026"/>
            <a:ext cx="5227608" cy="3476625"/>
          </a:xfrm>
          <a:prstGeom prst="rect">
            <a:avLst/>
          </a:prstGeom>
        </p:spPr>
      </p:pic>
    </p:spTree>
    <p:extLst>
      <p:ext uri="{BB962C8B-B14F-4D97-AF65-F5344CB8AC3E}">
        <p14:creationId xmlns:p14="http://schemas.microsoft.com/office/powerpoint/2010/main" val="258499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181819"/>
            <a:ext cx="9601196" cy="4694049"/>
          </a:xfrm>
        </p:spPr>
        <p:txBody>
          <a:bodyPr/>
          <a:lstStyle/>
          <a:p>
            <a:pPr algn="just"/>
            <a:r>
              <a:rPr lang="es-ES" sz="2800" dirty="0"/>
              <a:t>El vascuense ( cuenta con 4 000 </a:t>
            </a:r>
            <a:r>
              <a:rPr lang="es-ES" sz="2800" dirty="0" smtClean="0"/>
              <a:t>años o más) </a:t>
            </a:r>
            <a:r>
              <a:rPr lang="es-ES" sz="2800" dirty="0"/>
              <a:t>desde su origen hasta el siglo X fue una lengua que se transmitió por tradición oral. Textos más antiguos de esta lengua encontrados hasta ahora son varias palabras aparecidas en epitafios del siglo II d.  C. Los textos más o menos amplios no aparecen hasta el siglo </a:t>
            </a:r>
            <a:r>
              <a:rPr lang="es-ES" sz="2800" dirty="0" smtClean="0"/>
              <a:t>XVI (1545). </a:t>
            </a:r>
            <a:endParaRPr lang="es-ES" sz="2800" dirty="0" smtClean="0"/>
          </a:p>
          <a:p>
            <a:pPr algn="just"/>
            <a:r>
              <a:rPr lang="es-ES" sz="2800" dirty="0" smtClean="0"/>
              <a:t>Hasta </a:t>
            </a:r>
            <a:r>
              <a:rPr lang="es-ES" sz="2800" dirty="0"/>
              <a:t>hoy el vascuense no tiene relación lingüística con los demás que se hablaron y se hablan en España. Es un idioma cuyo origen es muy discutido todavía. </a:t>
            </a:r>
          </a:p>
          <a:p>
            <a:endParaRPr lang="en-US" dirty="0"/>
          </a:p>
        </p:txBody>
      </p:sp>
    </p:spTree>
    <p:extLst>
      <p:ext uri="{BB962C8B-B14F-4D97-AF65-F5344CB8AC3E}">
        <p14:creationId xmlns:p14="http://schemas.microsoft.com/office/powerpoint/2010/main" val="375651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414068"/>
            <a:ext cx="9601196" cy="819509"/>
          </a:xfrm>
        </p:spPr>
        <p:txBody>
          <a:bodyPr>
            <a:normAutofit fontScale="90000"/>
          </a:bodyPr>
          <a:lstStyle/>
          <a:p>
            <a:pPr algn="ctr"/>
            <a:r>
              <a:rPr lang="es-ES" dirty="0"/>
              <a:t>Hay 3 hipótesis de su procedencia:</a:t>
            </a:r>
            <a:br>
              <a:rPr lang="es-ES" dirty="0"/>
            </a:br>
            <a:endParaRPr lang="en-US" dirty="0"/>
          </a:p>
        </p:txBody>
      </p:sp>
      <p:sp>
        <p:nvSpPr>
          <p:cNvPr id="3" name="Объект 2"/>
          <p:cNvSpPr>
            <a:spLocks noGrp="1"/>
          </p:cNvSpPr>
          <p:nvPr>
            <p:ph idx="1"/>
          </p:nvPr>
        </p:nvSpPr>
        <p:spPr>
          <a:xfrm>
            <a:off x="1295401" y="1311215"/>
            <a:ext cx="9601196" cy="5072332"/>
          </a:xfrm>
        </p:spPr>
        <p:txBody>
          <a:bodyPr>
            <a:normAutofit lnSpcReduction="10000"/>
          </a:bodyPr>
          <a:lstStyle/>
          <a:p>
            <a:pPr algn="just"/>
            <a:r>
              <a:rPr lang="es-ES" sz="2800" dirty="0"/>
              <a:t>es de procedencia africana y presenta significativas coincidencias con las lenguas cámiticas (beréber, copto, cushita y sudanés);</a:t>
            </a:r>
          </a:p>
          <a:p>
            <a:pPr algn="just"/>
            <a:r>
              <a:rPr lang="es-ES" sz="2800" dirty="0"/>
              <a:t>hay comunidad de origen entre el vasco y las lenguas de Cáucaso;</a:t>
            </a:r>
          </a:p>
          <a:p>
            <a:pPr algn="just"/>
            <a:r>
              <a:rPr lang="es-ES" sz="2800" dirty="0"/>
              <a:t>es una lengua mixta: pariente de las caucásicas en su origen y estructura primaria, incirporó numerosos e importantes elementos camíticos, tomados de la lengua o lenguas ibéricas, recibió influencias indoeuropeas precélticas y célticas, y acogió finalmente abundantísimos latinismos y voces románicas </a:t>
            </a:r>
            <a:r>
              <a:rPr lang="es-ES" sz="2800" dirty="0" smtClean="0"/>
              <a:t>             (</a:t>
            </a:r>
            <a:r>
              <a:rPr lang="es-ES" sz="2800" dirty="0"/>
              <a:t>H. Schuchardt, R. Menendez Pidal).</a:t>
            </a:r>
          </a:p>
          <a:p>
            <a:endParaRPr lang="en-US" dirty="0"/>
          </a:p>
        </p:txBody>
      </p:sp>
    </p:spTree>
    <p:extLst>
      <p:ext uri="{BB962C8B-B14F-4D97-AF65-F5344CB8AC3E}">
        <p14:creationId xmlns:p14="http://schemas.microsoft.com/office/powerpoint/2010/main" val="43579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05774"/>
            <a:ext cx="9601196" cy="5572664"/>
          </a:xfrm>
        </p:spPr>
        <p:txBody>
          <a:bodyPr/>
          <a:lstStyle/>
          <a:p>
            <a:pPr algn="just"/>
            <a:r>
              <a:rPr lang="es-ES" sz="2800" dirty="0"/>
              <a:t>Mientras el resto de la Península aceptó el latín como lengua propia, olvidando sus idiomas primitivos, la región vasca conservó el suyo. Hoy se nos ofrece como un idioma que mantiene firme su peculiarísima estructura, tanto fonológica como gramatical, pero sometido a secular e intensa influencia léxica del latín y del romance, y fraccionado en multitud de dialectos.</a:t>
            </a:r>
          </a:p>
          <a:p>
            <a:pPr algn="just"/>
            <a:r>
              <a:rPr lang="es-ES" sz="2800" dirty="0"/>
              <a:t>El actual dominio de la lengua vasca es un pequeño resto del que hubo de tener en otras épocas. </a:t>
            </a:r>
          </a:p>
          <a:p>
            <a:endParaRPr lang="en-US" dirty="0"/>
          </a:p>
        </p:txBody>
      </p:sp>
    </p:spTree>
    <p:extLst>
      <p:ext uri="{BB962C8B-B14F-4D97-AF65-F5344CB8AC3E}">
        <p14:creationId xmlns:p14="http://schemas.microsoft.com/office/powerpoint/2010/main" val="213359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1267"/>
            <a:ext cx="9601196" cy="5589917"/>
          </a:xfrm>
        </p:spPr>
        <p:txBody>
          <a:bodyPr>
            <a:normAutofit fontScale="92500" lnSpcReduction="10000"/>
          </a:bodyPr>
          <a:lstStyle/>
          <a:p>
            <a:pPr algn="just"/>
            <a:r>
              <a:rPr lang="en-US" sz="2800" dirty="0" err="1"/>
              <a:t>Vascos</a:t>
            </a:r>
            <a:r>
              <a:rPr lang="en-US" sz="2800" dirty="0"/>
              <a:t> son </a:t>
            </a:r>
            <a:r>
              <a:rPr lang="en-US" sz="2800" dirty="0" err="1"/>
              <a:t>muchos</a:t>
            </a:r>
            <a:r>
              <a:rPr lang="en-US" sz="2800" dirty="0"/>
              <a:t> </a:t>
            </a:r>
            <a:r>
              <a:rPr lang="en-US" sz="2800" dirty="0" err="1"/>
              <a:t>topónimos</a:t>
            </a:r>
            <a:r>
              <a:rPr lang="en-US" sz="2800" dirty="0"/>
              <a:t> (</a:t>
            </a:r>
            <a:r>
              <a:rPr lang="en-US" sz="2800" dirty="0" err="1"/>
              <a:t>sobre</a:t>
            </a:r>
            <a:r>
              <a:rPr lang="en-US" sz="2800" dirty="0"/>
              <a:t> </a:t>
            </a:r>
            <a:r>
              <a:rPr lang="en-US" sz="2800" dirty="0" err="1"/>
              <a:t>todo</a:t>
            </a:r>
            <a:r>
              <a:rPr lang="en-US" sz="2800" dirty="0"/>
              <a:t> </a:t>
            </a:r>
            <a:r>
              <a:rPr lang="en-US" sz="2800" dirty="0" err="1"/>
              <a:t>desde</a:t>
            </a:r>
            <a:r>
              <a:rPr lang="en-US" sz="2800" dirty="0"/>
              <a:t> Navarra hasta el </a:t>
            </a:r>
            <a:r>
              <a:rPr lang="en-US" sz="2800" dirty="0" err="1"/>
              <a:t>Noguera</a:t>
            </a:r>
            <a:r>
              <a:rPr lang="en-US" sz="2800" dirty="0"/>
              <a:t> </a:t>
            </a:r>
            <a:r>
              <a:rPr lang="en-US" sz="2800" dirty="0" err="1"/>
              <a:t>Pallaresa</a:t>
            </a:r>
            <a:r>
              <a:rPr lang="en-US" sz="2800" dirty="0"/>
              <a:t>). Son </a:t>
            </a:r>
            <a:r>
              <a:rPr lang="en-US" sz="2800" dirty="0" err="1"/>
              <a:t>compuestos</a:t>
            </a:r>
            <a:r>
              <a:rPr lang="en-US" sz="2800" dirty="0"/>
              <a:t> </a:t>
            </a:r>
            <a:r>
              <a:rPr lang="en-US" sz="2800" dirty="0" err="1"/>
              <a:t>integrados</a:t>
            </a:r>
            <a:r>
              <a:rPr lang="en-US" sz="2800" dirty="0"/>
              <a:t> </a:t>
            </a:r>
            <a:r>
              <a:rPr lang="en-US" sz="2800" dirty="0" err="1"/>
              <a:t>por</a:t>
            </a:r>
            <a:r>
              <a:rPr lang="en-US" sz="2800" dirty="0"/>
              <a:t> </a:t>
            </a:r>
            <a:r>
              <a:rPr lang="en-US" sz="2800" dirty="0" err="1"/>
              <a:t>lexemas</a:t>
            </a:r>
            <a:r>
              <a:rPr lang="en-US" sz="2800" dirty="0"/>
              <a:t> </a:t>
            </a:r>
            <a:r>
              <a:rPr lang="en-US" sz="2800" dirty="0" err="1"/>
              <a:t>como</a:t>
            </a:r>
            <a:r>
              <a:rPr lang="en-US" sz="2800" dirty="0"/>
              <a:t> </a:t>
            </a:r>
            <a:r>
              <a:rPr lang="en-US" sz="2800" dirty="0" err="1"/>
              <a:t>berri</a:t>
            </a:r>
            <a:r>
              <a:rPr lang="en-US" sz="2800" dirty="0"/>
              <a:t> “</a:t>
            </a:r>
            <a:r>
              <a:rPr lang="en-US" sz="2800" dirty="0" err="1"/>
              <a:t>nuevo</a:t>
            </a:r>
            <a:r>
              <a:rPr lang="en-US" sz="2800" dirty="0"/>
              <a:t>”, </a:t>
            </a:r>
            <a:r>
              <a:rPr lang="en-US" sz="2800" dirty="0" err="1"/>
              <a:t>gorri</a:t>
            </a:r>
            <a:r>
              <a:rPr lang="en-US" sz="2800" dirty="0"/>
              <a:t> “</a:t>
            </a:r>
            <a:r>
              <a:rPr lang="en-US" sz="2800" dirty="0" err="1"/>
              <a:t>rojo</a:t>
            </a:r>
            <a:r>
              <a:rPr lang="en-US" sz="2800" dirty="0"/>
              <a:t>”, </a:t>
            </a:r>
            <a:r>
              <a:rPr lang="en-US" sz="2800" dirty="0" err="1"/>
              <a:t>erri</a:t>
            </a:r>
            <a:r>
              <a:rPr lang="en-US" sz="2800" dirty="0"/>
              <a:t> “</a:t>
            </a:r>
            <a:r>
              <a:rPr lang="en-US" sz="2800" dirty="0" err="1"/>
              <a:t>lugar</a:t>
            </a:r>
            <a:r>
              <a:rPr lang="en-US" sz="2800" dirty="0"/>
              <a:t>”:</a:t>
            </a:r>
          </a:p>
          <a:p>
            <a:pPr algn="just"/>
            <a:r>
              <a:rPr lang="en-US" sz="2800" dirty="0" err="1"/>
              <a:t>Esaberri</a:t>
            </a:r>
            <a:r>
              <a:rPr lang="en-US" sz="2800" dirty="0"/>
              <a:t> “casa </a:t>
            </a:r>
            <a:r>
              <a:rPr lang="en-US" sz="2800" dirty="0" err="1"/>
              <a:t>nueva</a:t>
            </a:r>
            <a:r>
              <a:rPr lang="en-US" sz="2800" dirty="0"/>
              <a:t>” – Javier, </a:t>
            </a:r>
            <a:r>
              <a:rPr lang="en-US" sz="2800" dirty="0" err="1"/>
              <a:t>Javierre</a:t>
            </a:r>
            <a:r>
              <a:rPr lang="en-US" sz="2800" dirty="0"/>
              <a:t>; </a:t>
            </a:r>
            <a:endParaRPr lang="en-US" sz="2800" dirty="0" smtClean="0"/>
          </a:p>
          <a:p>
            <a:pPr algn="just"/>
            <a:r>
              <a:rPr lang="en-US" sz="2800" dirty="0" err="1" smtClean="0"/>
              <a:t>Irumberri</a:t>
            </a:r>
            <a:r>
              <a:rPr lang="en-US" sz="2800" dirty="0" smtClean="0"/>
              <a:t> </a:t>
            </a:r>
            <a:r>
              <a:rPr lang="en-US" sz="2800" dirty="0"/>
              <a:t>“ciudad </a:t>
            </a:r>
            <a:r>
              <a:rPr lang="en-US" sz="2800" dirty="0" err="1"/>
              <a:t>nueva</a:t>
            </a:r>
            <a:r>
              <a:rPr lang="en-US" sz="2800" dirty="0"/>
              <a:t>” – </a:t>
            </a:r>
            <a:r>
              <a:rPr lang="en-US" sz="2800" dirty="0" err="1"/>
              <a:t>Lumbierre</a:t>
            </a:r>
            <a:r>
              <a:rPr lang="en-US" sz="2800" dirty="0"/>
              <a:t>; </a:t>
            </a:r>
            <a:endParaRPr lang="en-US" sz="2800" dirty="0" smtClean="0"/>
          </a:p>
          <a:p>
            <a:pPr algn="just"/>
            <a:r>
              <a:rPr lang="en-US" sz="2800" dirty="0" err="1" smtClean="0"/>
              <a:t>Irigorri</a:t>
            </a:r>
            <a:r>
              <a:rPr lang="en-US" sz="2800" dirty="0" smtClean="0"/>
              <a:t> </a:t>
            </a:r>
            <a:r>
              <a:rPr lang="en-US" sz="2800" dirty="0"/>
              <a:t>“ciudad </a:t>
            </a:r>
            <a:r>
              <a:rPr lang="en-US" sz="2800" dirty="0" err="1"/>
              <a:t>roja</a:t>
            </a:r>
            <a:r>
              <a:rPr lang="en-US" sz="2800" dirty="0"/>
              <a:t>” – </a:t>
            </a:r>
            <a:r>
              <a:rPr lang="en-US" sz="2800" dirty="0" err="1"/>
              <a:t>Ligüerre</a:t>
            </a:r>
            <a:r>
              <a:rPr lang="en-US" sz="2800" dirty="0"/>
              <a:t>; </a:t>
            </a:r>
            <a:endParaRPr lang="en-US" sz="2800" dirty="0" smtClean="0"/>
          </a:p>
          <a:p>
            <a:pPr algn="just"/>
            <a:r>
              <a:rPr lang="en-US" sz="2800" dirty="0" err="1" smtClean="0"/>
              <a:t>Lastgorri</a:t>
            </a:r>
            <a:r>
              <a:rPr lang="en-US" sz="2800" dirty="0" smtClean="0"/>
              <a:t> </a:t>
            </a:r>
            <a:r>
              <a:rPr lang="en-US" sz="2800" dirty="0"/>
              <a:t>“arroyo </a:t>
            </a:r>
            <a:r>
              <a:rPr lang="en-US" sz="2800" dirty="0" err="1"/>
              <a:t>rojo</a:t>
            </a:r>
            <a:r>
              <a:rPr lang="en-US" sz="2800" dirty="0"/>
              <a:t>” – </a:t>
            </a:r>
            <a:r>
              <a:rPr lang="en-US" sz="2800" dirty="0" err="1"/>
              <a:t>Lascuarre</a:t>
            </a:r>
            <a:r>
              <a:rPr lang="en-US" sz="2800" dirty="0"/>
              <a:t>.</a:t>
            </a:r>
          </a:p>
          <a:p>
            <a:pPr algn="just"/>
            <a:r>
              <a:rPr lang="en-US" sz="2800" dirty="0" err="1" smtClean="0"/>
              <a:t>Selaya</a:t>
            </a:r>
            <a:r>
              <a:rPr lang="en-US" sz="2800" dirty="0" smtClean="0"/>
              <a:t> </a:t>
            </a:r>
            <a:r>
              <a:rPr lang="en-US" sz="2800" dirty="0"/>
              <a:t>(</a:t>
            </a:r>
            <a:r>
              <a:rPr lang="en-US" sz="2800" dirty="0" err="1"/>
              <a:t>vasco</a:t>
            </a:r>
            <a:r>
              <a:rPr lang="en-US" sz="2800" dirty="0"/>
              <a:t> </a:t>
            </a:r>
            <a:r>
              <a:rPr lang="en-US" sz="2800" dirty="0" err="1"/>
              <a:t>zelai</a:t>
            </a:r>
            <a:r>
              <a:rPr lang="en-US" sz="2800" dirty="0"/>
              <a:t> “campo, </a:t>
            </a:r>
            <a:r>
              <a:rPr lang="en-US" sz="2800" dirty="0" err="1"/>
              <a:t>prado</a:t>
            </a:r>
            <a:r>
              <a:rPr lang="en-US" sz="2800" dirty="0"/>
              <a:t>”), </a:t>
            </a:r>
            <a:r>
              <a:rPr lang="en-US" sz="2800" dirty="0" err="1"/>
              <a:t>Urbel</a:t>
            </a:r>
            <a:r>
              <a:rPr lang="en-US" sz="2800" dirty="0"/>
              <a:t> (</a:t>
            </a:r>
            <a:r>
              <a:rPr lang="en-US" sz="2800" dirty="0" err="1"/>
              <a:t>vasco</a:t>
            </a:r>
            <a:r>
              <a:rPr lang="en-US" sz="2800" dirty="0"/>
              <a:t> </a:t>
            </a:r>
            <a:r>
              <a:rPr lang="en-US" sz="2800" dirty="0" err="1"/>
              <a:t>ur</a:t>
            </a:r>
            <a:r>
              <a:rPr lang="en-US" sz="2800" dirty="0"/>
              <a:t> “</a:t>
            </a:r>
            <a:r>
              <a:rPr lang="en-US" sz="2800" dirty="0" err="1"/>
              <a:t>agua</a:t>
            </a:r>
            <a:r>
              <a:rPr lang="en-US" sz="2800" dirty="0"/>
              <a:t>” y bel “</a:t>
            </a:r>
            <a:r>
              <a:rPr lang="en-US" sz="2800" dirty="0" err="1"/>
              <a:t>oscuro</a:t>
            </a:r>
            <a:r>
              <a:rPr lang="en-US" sz="2800" dirty="0"/>
              <a:t>).</a:t>
            </a:r>
          </a:p>
          <a:p>
            <a:pPr marL="0" indent="0" algn="just">
              <a:buNone/>
            </a:pPr>
            <a:endParaRPr lang="en-US" sz="2800" dirty="0"/>
          </a:p>
          <a:p>
            <a:pPr algn="just"/>
            <a:r>
              <a:rPr lang="en-US" sz="2800" i="1" dirty="0"/>
              <a:t>¡</a:t>
            </a:r>
            <a:r>
              <a:rPr lang="en-US" sz="2800" i="1" dirty="0" err="1"/>
              <a:t>Ojo</a:t>
            </a:r>
            <a:r>
              <a:rPr lang="en-US" sz="2800" i="1" dirty="0"/>
              <a:t>! </a:t>
            </a:r>
            <a:r>
              <a:rPr lang="en-US" sz="2800" i="1" dirty="0" err="1"/>
              <a:t>Más</a:t>
            </a:r>
            <a:r>
              <a:rPr lang="en-US" sz="2800" i="1" dirty="0"/>
              <a:t> </a:t>
            </a:r>
            <a:r>
              <a:rPr lang="en-US" sz="2800" i="1" dirty="0" err="1"/>
              <a:t>información</a:t>
            </a:r>
            <a:r>
              <a:rPr lang="en-US" sz="2800" i="1" dirty="0"/>
              <a:t> </a:t>
            </a:r>
            <a:r>
              <a:rPr lang="en-US" sz="2800" i="1" dirty="0" err="1"/>
              <a:t>en</a:t>
            </a:r>
            <a:r>
              <a:rPr lang="en-US" sz="2800" i="1" dirty="0"/>
              <a:t> </a:t>
            </a:r>
            <a:r>
              <a:rPr lang="en-US" sz="2800" i="1" dirty="0" err="1"/>
              <a:t>Lapesa</a:t>
            </a:r>
            <a:r>
              <a:rPr lang="en-US" sz="2800" i="1" dirty="0"/>
              <a:t> – pp. 27-36, </a:t>
            </a:r>
            <a:endParaRPr lang="en-US" sz="2800" i="1" dirty="0" smtClean="0"/>
          </a:p>
          <a:p>
            <a:pPr algn="just"/>
            <a:r>
              <a:rPr lang="en-US" sz="2800" i="1" dirty="0" err="1" smtClean="0"/>
              <a:t>Shishmariov</a:t>
            </a:r>
            <a:r>
              <a:rPr lang="en-US" sz="2800" i="1" dirty="0" smtClean="0"/>
              <a:t> </a:t>
            </a:r>
            <a:r>
              <a:rPr lang="en-US" sz="2800" i="1" dirty="0"/>
              <a:t>– pp. 1-44.</a:t>
            </a:r>
          </a:p>
          <a:p>
            <a:endParaRPr lang="en-US" dirty="0"/>
          </a:p>
        </p:txBody>
      </p:sp>
    </p:spTree>
    <p:extLst>
      <p:ext uri="{BB962C8B-B14F-4D97-AF65-F5344CB8AC3E}">
        <p14:creationId xmlns:p14="http://schemas.microsoft.com/office/powerpoint/2010/main" val="274443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053926" cy="917275"/>
          </a:xfrm>
        </p:spPr>
        <p:txBody>
          <a:bodyPr>
            <a:normAutofit fontScale="90000"/>
          </a:bodyPr>
          <a:lstStyle/>
          <a:p>
            <a:pPr algn="ctr"/>
            <a:r>
              <a:rPr lang="es-ES" dirty="0"/>
              <a:t>Los primeros pobladores de la Península Ibérica.</a:t>
            </a:r>
            <a:br>
              <a:rPr lang="es-ES" dirty="0"/>
            </a:br>
            <a:endParaRPr lang="en-US" dirty="0"/>
          </a:p>
        </p:txBody>
      </p:sp>
      <p:sp>
        <p:nvSpPr>
          <p:cNvPr id="3" name="Объект 2"/>
          <p:cNvSpPr>
            <a:spLocks noGrp="1"/>
          </p:cNvSpPr>
          <p:nvPr>
            <p:ph idx="1"/>
          </p:nvPr>
        </p:nvSpPr>
        <p:spPr>
          <a:xfrm>
            <a:off x="677334" y="1354347"/>
            <a:ext cx="9915904" cy="5210355"/>
          </a:xfrm>
        </p:spPr>
        <p:txBody>
          <a:bodyPr>
            <a:normAutofit fontScale="92500" lnSpcReduction="20000"/>
          </a:bodyPr>
          <a:lstStyle/>
          <a:p>
            <a:pPr algn="just"/>
            <a:r>
              <a:rPr lang="es-ES" sz="2600" dirty="0"/>
              <a:t>El nombre de Iberia nació de los primeros pobladores de la península, los </a:t>
            </a:r>
            <a:r>
              <a:rPr lang="es-ES" sz="2600" i="1" dirty="0"/>
              <a:t>iberos</a:t>
            </a:r>
            <a:r>
              <a:rPr lang="es-ES" sz="2600" dirty="0"/>
              <a:t> de origen probablemente norteafricano. Una rama de los iberos que se estableció al norte de la Península, fue la de los vascos.</a:t>
            </a:r>
          </a:p>
          <a:p>
            <a:pPr algn="just"/>
            <a:r>
              <a:rPr lang="es-ES" sz="2600" dirty="0"/>
              <a:t>En el centro y noroeste habitaban los </a:t>
            </a:r>
            <a:r>
              <a:rPr lang="es-ES" sz="2600" i="1" dirty="0"/>
              <a:t>ligures</a:t>
            </a:r>
            <a:r>
              <a:rPr lang="es-ES" sz="2600" dirty="0"/>
              <a:t>, venidos de la Europa central (según </a:t>
            </a:r>
            <a:r>
              <a:rPr lang="es-ES" sz="2600" dirty="0" smtClean="0"/>
              <a:t>R. Menéndez </a:t>
            </a:r>
            <a:r>
              <a:rPr lang="es-ES" sz="2600" dirty="0"/>
              <a:t>Pidal). Del ligur proceden los topónimos con los sufijos -</a:t>
            </a:r>
            <a:r>
              <a:rPr lang="es-ES" sz="2600" b="1" dirty="0"/>
              <a:t>asco</a:t>
            </a:r>
            <a:r>
              <a:rPr lang="es-ES" sz="2600" dirty="0"/>
              <a:t>: </a:t>
            </a:r>
            <a:r>
              <a:rPr lang="es-ES" sz="2600" dirty="0" smtClean="0"/>
              <a:t>Beasque, Viascón </a:t>
            </a:r>
            <a:r>
              <a:rPr lang="es-ES" sz="2600" dirty="0"/>
              <a:t>(Pontevedra), Retascón, Tarascón (Orense), Piasca (Santander); </a:t>
            </a:r>
            <a:endParaRPr lang="es-ES" sz="2600" dirty="0" smtClean="0"/>
          </a:p>
          <a:p>
            <a:pPr algn="just"/>
            <a:r>
              <a:rPr lang="es-ES" sz="2600" dirty="0" smtClean="0"/>
              <a:t>-</a:t>
            </a:r>
            <a:r>
              <a:rPr lang="es-ES" sz="2600" b="1" dirty="0"/>
              <a:t>osco</a:t>
            </a:r>
            <a:r>
              <a:rPr lang="es-ES" sz="2600" dirty="0"/>
              <a:t>, -</a:t>
            </a:r>
            <a:r>
              <a:rPr lang="es-ES" sz="2600" b="1" dirty="0"/>
              <a:t>usco</a:t>
            </a:r>
            <a:r>
              <a:rPr lang="es-ES" sz="2600" dirty="0"/>
              <a:t>: Amusco (Palencia), Ledusco (Coruña), Orusco (Madrid), Biosca (Lérida</a:t>
            </a:r>
            <a:r>
              <a:rPr lang="es-ES" sz="2600" dirty="0" smtClean="0"/>
              <a:t>); </a:t>
            </a:r>
          </a:p>
          <a:p>
            <a:pPr algn="just"/>
            <a:r>
              <a:rPr lang="es-ES" sz="2600" dirty="0" smtClean="0"/>
              <a:t>El </a:t>
            </a:r>
            <a:r>
              <a:rPr lang="es-ES" sz="2600" dirty="0"/>
              <a:t>sufijo -</a:t>
            </a:r>
            <a:r>
              <a:rPr lang="es-ES" sz="2600" b="1" dirty="0"/>
              <a:t>ona</a:t>
            </a:r>
            <a:r>
              <a:rPr lang="es-ES" sz="2600" dirty="0"/>
              <a:t>: Barcelona, Badalona. </a:t>
            </a:r>
            <a:endParaRPr lang="es-ES" sz="2600" dirty="0" smtClean="0"/>
          </a:p>
          <a:p>
            <a:pPr algn="just"/>
            <a:r>
              <a:rPr lang="es-ES" sz="2600" dirty="0" smtClean="0"/>
              <a:t>Palabras: </a:t>
            </a:r>
            <a:r>
              <a:rPr lang="es-ES" sz="2600" i="1" dirty="0"/>
              <a:t>peñasco</a:t>
            </a:r>
            <a:r>
              <a:rPr lang="es-ES" sz="2600" dirty="0"/>
              <a:t> (</a:t>
            </a:r>
            <a:r>
              <a:rPr lang="es-ES" sz="2600" dirty="0" smtClean="0"/>
              <a:t>ск</a:t>
            </a:r>
            <a:r>
              <a:rPr lang="uk-UA" sz="2600" dirty="0" smtClean="0"/>
              <a:t>еля</a:t>
            </a:r>
            <a:r>
              <a:rPr lang="es-ES" sz="2600" dirty="0" smtClean="0"/>
              <a:t>), </a:t>
            </a:r>
            <a:r>
              <a:rPr lang="es-ES" sz="2600" i="1" dirty="0"/>
              <a:t>borrasca</a:t>
            </a:r>
            <a:r>
              <a:rPr lang="es-ES" sz="2600" dirty="0"/>
              <a:t> (шквал, </a:t>
            </a:r>
            <a:r>
              <a:rPr lang="es-ES" sz="2600" dirty="0" smtClean="0"/>
              <a:t>сильн</a:t>
            </a:r>
            <a:r>
              <a:rPr lang="uk-UA" sz="2600" dirty="0" smtClean="0"/>
              <a:t>и</a:t>
            </a:r>
            <a:r>
              <a:rPr lang="es-ES" sz="2600" dirty="0" smtClean="0"/>
              <a:t>й в</a:t>
            </a:r>
            <a:r>
              <a:rPr lang="uk-UA" sz="2600" dirty="0" smtClean="0"/>
              <a:t>і</a:t>
            </a:r>
            <a:r>
              <a:rPr lang="es-ES" sz="2600" dirty="0" smtClean="0"/>
              <a:t>тер</a:t>
            </a:r>
            <a:r>
              <a:rPr lang="es-ES" sz="2600" dirty="0"/>
              <a:t>), </a:t>
            </a:r>
            <a:r>
              <a:rPr lang="es-ES" sz="2600" i="1" dirty="0"/>
              <a:t>nevasca</a:t>
            </a:r>
            <a:r>
              <a:rPr lang="es-ES" sz="2600" dirty="0"/>
              <a:t> (</a:t>
            </a:r>
            <a:r>
              <a:rPr lang="es-ES" sz="2600" dirty="0" smtClean="0"/>
              <a:t>сн</a:t>
            </a:r>
            <a:r>
              <a:rPr lang="uk-UA" sz="2600" dirty="0" smtClean="0"/>
              <a:t>і</a:t>
            </a:r>
            <a:r>
              <a:rPr lang="es-ES" sz="2600" dirty="0" smtClean="0"/>
              <a:t>гопад</a:t>
            </a:r>
            <a:r>
              <a:rPr lang="es-ES" sz="2600" dirty="0"/>
              <a:t>, </a:t>
            </a:r>
            <a:r>
              <a:rPr lang="uk-UA" sz="2600" dirty="0" smtClean="0"/>
              <a:t>за</a:t>
            </a:r>
            <a:r>
              <a:rPr lang="es-ES" sz="2600" dirty="0" smtClean="0"/>
              <a:t>мет</a:t>
            </a:r>
            <a:r>
              <a:rPr lang="uk-UA" sz="2600" dirty="0" smtClean="0"/>
              <a:t>і</a:t>
            </a:r>
            <a:r>
              <a:rPr lang="es-ES" sz="2600" dirty="0" smtClean="0"/>
              <a:t>ль</a:t>
            </a:r>
            <a:r>
              <a:rPr lang="es-ES" sz="2600" dirty="0"/>
              <a:t>). </a:t>
            </a:r>
            <a:r>
              <a:rPr lang="es-ES" sz="2600" dirty="0" smtClean="0"/>
              <a:t>Palabras </a:t>
            </a:r>
            <a:r>
              <a:rPr lang="es-ES" sz="2600" i="1" dirty="0"/>
              <a:t>páramo</a:t>
            </a:r>
            <a:r>
              <a:rPr lang="es-ES" sz="2600" dirty="0"/>
              <a:t> (</a:t>
            </a:r>
            <a:r>
              <a:rPr lang="es-ES" sz="2600" dirty="0" smtClean="0"/>
              <a:t>гола, пуст</a:t>
            </a:r>
            <a:r>
              <a:rPr lang="uk-UA" sz="2600" dirty="0" err="1" smtClean="0"/>
              <a:t>ельна</a:t>
            </a:r>
            <a:r>
              <a:rPr lang="es-ES" sz="2600" dirty="0" smtClean="0"/>
              <a:t> м</a:t>
            </a:r>
            <a:r>
              <a:rPr lang="uk-UA" sz="2600" dirty="0" smtClean="0"/>
              <a:t>і</a:t>
            </a:r>
            <a:r>
              <a:rPr lang="es-ES" sz="2600" dirty="0" smtClean="0"/>
              <a:t>с</a:t>
            </a:r>
            <a:r>
              <a:rPr lang="uk-UA" sz="2600" dirty="0" err="1" smtClean="0"/>
              <a:t>цеві</a:t>
            </a:r>
            <a:r>
              <a:rPr lang="es-ES" sz="2600" dirty="0" smtClean="0"/>
              <a:t>сть</a:t>
            </a:r>
            <a:r>
              <a:rPr lang="es-ES" sz="2600" dirty="0"/>
              <a:t>), </a:t>
            </a:r>
            <a:r>
              <a:rPr lang="es-ES" sz="2600" i="1" dirty="0"/>
              <a:t>lama</a:t>
            </a:r>
            <a:r>
              <a:rPr lang="es-ES" sz="2600" dirty="0"/>
              <a:t> </a:t>
            </a:r>
            <a:r>
              <a:rPr lang="es-ES" sz="2600" dirty="0" smtClean="0"/>
              <a:t>(</a:t>
            </a:r>
            <a:r>
              <a:rPr lang="uk-UA" sz="2600" dirty="0" smtClean="0"/>
              <a:t>багно</a:t>
            </a:r>
            <a:r>
              <a:rPr lang="es-ES" sz="2600" dirty="0" smtClean="0"/>
              <a:t>) </a:t>
            </a:r>
            <a:r>
              <a:rPr lang="es-ES" sz="2600" dirty="0"/>
              <a:t>y los nombres propios en -</a:t>
            </a:r>
            <a:r>
              <a:rPr lang="es-ES" sz="2600" b="1" dirty="0"/>
              <a:t>az</a:t>
            </a:r>
            <a:r>
              <a:rPr lang="es-ES" sz="2600" dirty="0"/>
              <a:t>, -</a:t>
            </a:r>
            <a:r>
              <a:rPr lang="es-ES" sz="2600" b="1" dirty="0"/>
              <a:t>ez</a:t>
            </a:r>
            <a:r>
              <a:rPr lang="es-ES" sz="2600" dirty="0"/>
              <a:t>, </a:t>
            </a:r>
            <a:r>
              <a:rPr lang="es-ES" sz="2600" dirty="0" smtClean="0"/>
              <a:t>-</a:t>
            </a:r>
            <a:r>
              <a:rPr lang="es-ES" sz="2600" b="1" dirty="0"/>
              <a:t>oz</a:t>
            </a:r>
            <a:r>
              <a:rPr lang="es-ES" sz="2600" dirty="0"/>
              <a:t> (Sánchez, </a:t>
            </a:r>
            <a:r>
              <a:rPr lang="es-ES" sz="2600" dirty="0" smtClean="0"/>
              <a:t>Muñoz</a:t>
            </a:r>
            <a:r>
              <a:rPr lang="uk-UA" sz="2600" dirty="0"/>
              <a:t>,</a:t>
            </a:r>
            <a:r>
              <a:rPr lang="es-ES" sz="2600" dirty="0" smtClean="0"/>
              <a:t> </a:t>
            </a:r>
            <a:r>
              <a:rPr lang="es-ES" sz="2600" dirty="0"/>
              <a:t>etc.) son también ligurismos.</a:t>
            </a:r>
          </a:p>
          <a:p>
            <a:endParaRPr lang="en-US" dirty="0"/>
          </a:p>
        </p:txBody>
      </p:sp>
    </p:spTree>
    <p:extLst>
      <p:ext uri="{BB962C8B-B14F-4D97-AF65-F5344CB8AC3E}">
        <p14:creationId xmlns:p14="http://schemas.microsoft.com/office/powerpoint/2010/main" val="49886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65826"/>
            <a:ext cx="9881398" cy="5926347"/>
          </a:xfrm>
        </p:spPr>
        <p:txBody>
          <a:bodyPr/>
          <a:lstStyle/>
          <a:p>
            <a:pPr algn="just"/>
            <a:r>
              <a:rPr lang="es-ES" sz="2400" dirty="0"/>
              <a:t>Al Sur de la península, en la Baja Andalucía y al sur del Portugal habitaban los </a:t>
            </a:r>
            <a:r>
              <a:rPr lang="es-ES" sz="2400" i="1" dirty="0"/>
              <a:t>tartesios</a:t>
            </a:r>
            <a:r>
              <a:rPr lang="es-ES" sz="2400" dirty="0"/>
              <a:t> (turdetanos), probablemente, afines de los etruscos de Italia, su civilización fue más elevada que la de otros pueblos peninsulares. Los dos pueblos navegantes del Mediterráneo oriental, fenicios y griegos, se disputaron el predominio de la región tartesia. En la región tartesia desde tiempos remotos se hallaban establecidas las siguientes colonias fenicias: </a:t>
            </a:r>
            <a:endParaRPr lang="es-ES" sz="2400" dirty="0" smtClean="0"/>
          </a:p>
          <a:p>
            <a:pPr algn="just"/>
            <a:r>
              <a:rPr lang="es-ES" sz="2400" dirty="0" smtClean="0"/>
              <a:t>Gadir </a:t>
            </a:r>
            <a:r>
              <a:rPr lang="es-ES" sz="2400" dirty="0"/>
              <a:t>“recinto amurallado” – Cádiz; </a:t>
            </a:r>
            <a:endParaRPr lang="es-ES" sz="2400" dirty="0" smtClean="0"/>
          </a:p>
          <a:p>
            <a:pPr algn="just"/>
            <a:r>
              <a:rPr lang="es-ES" sz="2400" dirty="0" smtClean="0"/>
              <a:t>Malaka </a:t>
            </a:r>
            <a:r>
              <a:rPr lang="es-ES" sz="2400" dirty="0"/>
              <a:t>“factoria” – Málaga. </a:t>
            </a:r>
          </a:p>
          <a:p>
            <a:endParaRPr lang="en-US" dirty="0"/>
          </a:p>
        </p:txBody>
      </p:sp>
    </p:spTree>
    <p:extLst>
      <p:ext uri="{BB962C8B-B14F-4D97-AF65-F5344CB8AC3E}">
        <p14:creationId xmlns:p14="http://schemas.microsoft.com/office/powerpoint/2010/main" val="23189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776377"/>
            <a:ext cx="8596668" cy="5477774"/>
          </a:xfrm>
        </p:spPr>
        <p:txBody>
          <a:bodyPr>
            <a:normAutofit lnSpcReduction="10000"/>
          </a:bodyPr>
          <a:lstStyle/>
          <a:p>
            <a:pPr algn="just"/>
            <a:r>
              <a:rPr lang="es-ES" sz="2400" dirty="0"/>
              <a:t>En el siglo VII a. C.  аparecieron </a:t>
            </a:r>
            <a:r>
              <a:rPr lang="es-ES" sz="2400" b="1" i="1" dirty="0"/>
              <a:t>los cartagineses</a:t>
            </a:r>
            <a:r>
              <a:rPr lang="es-ES" sz="2400" dirty="0"/>
              <a:t>, de origen fenicio.  A ellos se debe la fundación de la nueva Cartago (Cartagena) y la de Portus Magonis – Mahón en las islas Baleares. En el siglo VI a. C. los cartagineses derrotaron a los griegos y arrasaron sus factorías en las costas meridionales de la península. </a:t>
            </a:r>
            <a:endParaRPr lang="uk-UA" sz="2400" dirty="0" smtClean="0"/>
          </a:p>
          <a:p>
            <a:pPr algn="just"/>
            <a:r>
              <a:rPr lang="es-ES" sz="2400" dirty="0" smtClean="0"/>
              <a:t>Los </a:t>
            </a:r>
            <a:r>
              <a:rPr lang="es-ES" sz="2400" dirty="0"/>
              <a:t>griegos desterrados del Sur permanecieron aún en las costas del este del </a:t>
            </a:r>
            <a:r>
              <a:rPr lang="es-ES" sz="2400" dirty="0" smtClean="0"/>
              <a:t>Mediterráneo (Levante), </a:t>
            </a:r>
            <a:r>
              <a:rPr lang="es-ES" sz="2400" dirty="0"/>
              <a:t>donde se hallaban sus colonias</a:t>
            </a:r>
            <a:r>
              <a:rPr lang="es-ES" sz="2400" dirty="0" smtClean="0"/>
              <a:t>:</a:t>
            </a:r>
            <a:endParaRPr lang="uk-UA" sz="2400" dirty="0" smtClean="0"/>
          </a:p>
          <a:p>
            <a:pPr algn="just"/>
            <a:r>
              <a:rPr lang="es-ES" sz="2400" dirty="0" smtClean="0"/>
              <a:t>Lucentum </a:t>
            </a:r>
            <a:r>
              <a:rPr lang="es-ES" sz="2400" dirty="0"/>
              <a:t>(Alicante</a:t>
            </a:r>
            <a:r>
              <a:rPr lang="es-ES" sz="2400" dirty="0" smtClean="0"/>
              <a:t>) </a:t>
            </a:r>
            <a:endParaRPr lang="uk-UA" sz="2400" dirty="0" smtClean="0"/>
          </a:p>
          <a:p>
            <a:pPr algn="just"/>
            <a:r>
              <a:rPr lang="es-ES" sz="2400" dirty="0" smtClean="0"/>
              <a:t>Hemeroscopion </a:t>
            </a:r>
            <a:r>
              <a:rPr lang="es-ES" sz="2400" dirty="0"/>
              <a:t>(Denia</a:t>
            </a:r>
            <a:r>
              <a:rPr lang="es-ES" sz="2400" dirty="0" smtClean="0"/>
              <a:t>)</a:t>
            </a:r>
            <a:endParaRPr lang="uk-UA" sz="2400" dirty="0" smtClean="0"/>
          </a:p>
          <a:p>
            <a:pPr algn="just"/>
            <a:r>
              <a:rPr lang="es-ES" sz="2400" dirty="0" smtClean="0"/>
              <a:t>Rhode </a:t>
            </a:r>
            <a:r>
              <a:rPr lang="es-ES" sz="2400" dirty="0"/>
              <a:t>(Rosas</a:t>
            </a:r>
            <a:r>
              <a:rPr lang="es-ES" sz="2400" dirty="0" smtClean="0"/>
              <a:t>) </a:t>
            </a:r>
            <a:endParaRPr lang="uk-UA" sz="2400" dirty="0" smtClean="0"/>
          </a:p>
          <a:p>
            <a:pPr algn="just"/>
            <a:r>
              <a:rPr lang="es-ES" sz="2400" dirty="0" smtClean="0"/>
              <a:t>Emporion </a:t>
            </a:r>
            <a:r>
              <a:rPr lang="es-ES" sz="2400" dirty="0"/>
              <a:t>(Ampurias). </a:t>
            </a:r>
          </a:p>
          <a:p>
            <a:endParaRPr lang="es-ES" dirty="0"/>
          </a:p>
          <a:p>
            <a:endParaRPr lang="en-US" dirty="0"/>
          </a:p>
        </p:txBody>
      </p:sp>
    </p:spTree>
    <p:extLst>
      <p:ext uri="{BB962C8B-B14F-4D97-AF65-F5344CB8AC3E}">
        <p14:creationId xmlns:p14="http://schemas.microsoft.com/office/powerpoint/2010/main" val="16279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104180"/>
            <a:ext cx="9601196" cy="1147313"/>
          </a:xfrm>
        </p:spPr>
        <p:txBody>
          <a:bodyPr>
            <a:normAutofit fontScale="90000"/>
          </a:bodyPr>
          <a:lstStyle/>
          <a:p>
            <a:pPr algn="ctr"/>
            <a:r>
              <a:rPr lang="en-US" dirty="0"/>
              <a:t>PLAN</a:t>
            </a:r>
            <a:r>
              <a:rPr lang="uk-UA" dirty="0"/>
              <a:t/>
            </a:r>
            <a:br>
              <a:rPr lang="uk-UA" dirty="0"/>
            </a:br>
            <a:endParaRPr lang="en-US" dirty="0"/>
          </a:p>
        </p:txBody>
      </p:sp>
      <p:sp>
        <p:nvSpPr>
          <p:cNvPr id="3" name="Объект 2"/>
          <p:cNvSpPr>
            <a:spLocks noGrp="1"/>
          </p:cNvSpPr>
          <p:nvPr>
            <p:ph idx="1"/>
          </p:nvPr>
        </p:nvSpPr>
        <p:spPr>
          <a:xfrm>
            <a:off x="1295401" y="2389516"/>
            <a:ext cx="9601196" cy="3486351"/>
          </a:xfrm>
        </p:spPr>
        <p:txBody>
          <a:bodyPr>
            <a:normAutofit fontScale="92500" lnSpcReduction="10000"/>
          </a:bodyPr>
          <a:lstStyle/>
          <a:p>
            <a:pPr marL="457200" indent="-457200" algn="just">
              <a:buAutoNum type="arabicPeriod"/>
            </a:pPr>
            <a:r>
              <a:rPr lang="uk-UA" sz="2800" b="1" dirty="0" smtClean="0"/>
              <a:t>О</a:t>
            </a:r>
            <a:r>
              <a:rPr lang="es-ES" sz="2800" b="1" dirty="0" smtClean="0"/>
              <a:t>bjetivos del curso</a:t>
            </a:r>
            <a:r>
              <a:rPr lang="es-ES" sz="2800" b="1" dirty="0"/>
              <a:t>. Vínculos del curso con otras asignaturas.</a:t>
            </a:r>
            <a:endParaRPr lang="es-ES" sz="2800" b="1" dirty="0" smtClean="0"/>
          </a:p>
          <a:p>
            <a:pPr marL="457200" indent="-457200" algn="just">
              <a:buAutoNum type="arabicPeriod"/>
            </a:pPr>
            <a:r>
              <a:rPr lang="es-ES" sz="2800" b="1" dirty="0" smtClean="0"/>
              <a:t>Español </a:t>
            </a:r>
            <a:r>
              <a:rPr lang="es-ES" sz="2800" b="1" i="1" dirty="0" smtClean="0"/>
              <a:t>vs</a:t>
            </a:r>
            <a:r>
              <a:rPr lang="es-ES" sz="2800" b="1" dirty="0" smtClean="0"/>
              <a:t> castellano.</a:t>
            </a:r>
          </a:p>
          <a:p>
            <a:pPr marL="457200" indent="-457200" algn="just">
              <a:buAutoNum type="arabicPeriod"/>
            </a:pPr>
            <a:r>
              <a:rPr lang="es-ES" sz="2800" b="1" dirty="0" smtClean="0"/>
              <a:t>Lenguas romances.</a:t>
            </a:r>
          </a:p>
          <a:p>
            <a:pPr marL="457200" indent="-457200" algn="just">
              <a:buAutoNum type="arabicPeriod"/>
            </a:pPr>
            <a:r>
              <a:rPr lang="es-ES" sz="2800" b="1" dirty="0"/>
              <a:t>El idioma vasco y su extensión primitiva.</a:t>
            </a:r>
          </a:p>
          <a:p>
            <a:pPr marL="457200" indent="-457200" algn="just">
              <a:buAutoNum type="arabicPeriod"/>
            </a:pPr>
            <a:r>
              <a:rPr lang="es-ES" sz="2800" b="1" dirty="0"/>
              <a:t>Los primeros pobladores de la Península Ibérica.</a:t>
            </a:r>
          </a:p>
          <a:p>
            <a:pPr marL="457200" indent="-457200" algn="just">
              <a:buAutoNum type="arabicPeriod"/>
            </a:pPr>
            <a:r>
              <a:rPr lang="en-US" sz="2800" b="1" dirty="0" err="1"/>
              <a:t>Sustratos</a:t>
            </a:r>
            <a:r>
              <a:rPr lang="en-US" sz="2800" b="1" dirty="0"/>
              <a:t> </a:t>
            </a:r>
            <a:r>
              <a:rPr lang="en-US" sz="2800" b="1" dirty="0" err="1"/>
              <a:t>lingüísticos</a:t>
            </a:r>
            <a:r>
              <a:rPr lang="en-US" sz="2800" b="1" dirty="0"/>
              <a:t> </a:t>
            </a:r>
            <a:r>
              <a:rPr lang="en-US" sz="2800" b="1" dirty="0" err="1"/>
              <a:t>prerromanos</a:t>
            </a:r>
            <a:r>
              <a:rPr lang="en-US" sz="2800" b="1" dirty="0"/>
              <a:t> (</a:t>
            </a:r>
            <a:r>
              <a:rPr lang="en-US" sz="2800" b="1" dirty="0" err="1"/>
              <a:t>ibérico</a:t>
            </a:r>
            <a:r>
              <a:rPr lang="en-US" sz="2800" b="1" dirty="0"/>
              <a:t>, </a:t>
            </a:r>
            <a:r>
              <a:rPr lang="en-US" sz="2800" b="1" dirty="0" err="1"/>
              <a:t>celta</a:t>
            </a:r>
            <a:r>
              <a:rPr lang="en-US" sz="2800" b="1" dirty="0"/>
              <a:t>).</a:t>
            </a:r>
          </a:p>
          <a:p>
            <a:pPr marL="0" indent="0" algn="just">
              <a:buNone/>
            </a:pPr>
            <a:endParaRPr lang="en-US" dirty="0"/>
          </a:p>
        </p:txBody>
      </p:sp>
    </p:spTree>
    <p:extLst>
      <p:ext uri="{BB962C8B-B14F-4D97-AF65-F5344CB8AC3E}">
        <p14:creationId xmlns:p14="http://schemas.microsoft.com/office/powerpoint/2010/main" val="136136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750499"/>
            <a:ext cx="8596668" cy="5290864"/>
          </a:xfrm>
        </p:spPr>
        <p:txBody>
          <a:bodyPr/>
          <a:lstStyle/>
          <a:p>
            <a:pPr algn="just"/>
            <a:r>
              <a:rPr lang="es-ES" sz="2400" dirty="0"/>
              <a:t>En el siglo VII a.C. llegaron los </a:t>
            </a:r>
            <a:r>
              <a:rPr lang="es-ES" sz="2400" i="1" dirty="0"/>
              <a:t>celtas</a:t>
            </a:r>
            <a:r>
              <a:rPr lang="es-ES" sz="2400" dirty="0"/>
              <a:t> de procedencia continental que se establecieron al norte y al oeste de la península (en Galicia, el sur de Portugal y las regiones altas del centro). </a:t>
            </a:r>
            <a:endParaRPr lang="es-ES" sz="2400" dirty="0" smtClean="0"/>
          </a:p>
          <a:p>
            <a:pPr algn="just"/>
            <a:r>
              <a:rPr lang="es-ES" sz="2400" dirty="0" smtClean="0"/>
              <a:t>Se </a:t>
            </a:r>
            <a:r>
              <a:rPr lang="es-ES" sz="2400" dirty="0"/>
              <a:t>dividían en 4 ramas: cantabros, astures, gallegos y lusitanos (el nombre antiguo de los portugueses). </a:t>
            </a:r>
            <a:endParaRPr lang="es-ES" sz="2400" dirty="0" smtClean="0"/>
          </a:p>
          <a:p>
            <a:pPr algn="just"/>
            <a:r>
              <a:rPr lang="es-ES" sz="2400" dirty="0" smtClean="0"/>
              <a:t>Más </a:t>
            </a:r>
            <a:r>
              <a:rPr lang="es-ES" sz="2400" dirty="0"/>
              <a:t>tarde se mezclaron con los iberos (celtíberos). El celtibérico era una lengua céltica, pero arcaizante, con notables diferencias respecto al galo.</a:t>
            </a:r>
          </a:p>
          <a:p>
            <a:endParaRPr lang="en-US" dirty="0"/>
          </a:p>
        </p:txBody>
      </p:sp>
    </p:spTree>
    <p:extLst>
      <p:ext uri="{BB962C8B-B14F-4D97-AF65-F5344CB8AC3E}">
        <p14:creationId xmlns:p14="http://schemas.microsoft.com/office/powerpoint/2010/main" val="326014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000664" y="672860"/>
            <a:ext cx="8479766" cy="5369165"/>
          </a:xfrm>
          <a:prstGeom prst="rect">
            <a:avLst/>
          </a:prstGeom>
        </p:spPr>
      </p:pic>
    </p:spTree>
    <p:extLst>
      <p:ext uri="{BB962C8B-B14F-4D97-AF65-F5344CB8AC3E}">
        <p14:creationId xmlns:p14="http://schemas.microsoft.com/office/powerpoint/2010/main" val="184800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s-ES" dirty="0" smtClean="0"/>
              <a:t>Para saber más</a:t>
            </a:r>
            <a:endParaRPr lang="en-US" dirty="0"/>
          </a:p>
        </p:txBody>
      </p:sp>
      <p:sp>
        <p:nvSpPr>
          <p:cNvPr id="3" name="Объект 2"/>
          <p:cNvSpPr>
            <a:spLocks noGrp="1"/>
          </p:cNvSpPr>
          <p:nvPr>
            <p:ph idx="1"/>
          </p:nvPr>
        </p:nvSpPr>
        <p:spPr>
          <a:xfrm>
            <a:off x="677334" y="1595887"/>
            <a:ext cx="8596668" cy="4445475"/>
          </a:xfrm>
        </p:spPr>
        <p:txBody>
          <a:bodyPr/>
          <a:lstStyle/>
          <a:p>
            <a:r>
              <a:rPr lang="es-ES" dirty="0"/>
              <a:t>El Yacimiento Arqueológico de Contrebia Leucade se encuentra en la provincia de La </a:t>
            </a:r>
            <a:r>
              <a:rPr lang="es-ES" dirty="0" smtClean="0"/>
              <a:t>Rioja.  </a:t>
            </a:r>
          </a:p>
          <a:p>
            <a:r>
              <a:rPr lang="en-US" dirty="0" err="1" smtClean="0"/>
              <a:t>Información</a:t>
            </a:r>
            <a:r>
              <a:rPr lang="en-US" dirty="0" smtClean="0"/>
              <a:t> </a:t>
            </a:r>
            <a:r>
              <a:rPr lang="en-US" dirty="0" err="1" smtClean="0"/>
              <a:t>sobre</a:t>
            </a:r>
            <a:r>
              <a:rPr lang="en-US" dirty="0" smtClean="0"/>
              <a:t> </a:t>
            </a:r>
            <a:r>
              <a:rPr lang="en-US" dirty="0" err="1" smtClean="0"/>
              <a:t>los</a:t>
            </a:r>
            <a:r>
              <a:rPr lang="en-US" dirty="0" smtClean="0"/>
              <a:t> </a:t>
            </a:r>
            <a:r>
              <a:rPr lang="en-US" dirty="0" err="1" smtClean="0"/>
              <a:t>iberos</a:t>
            </a:r>
            <a:r>
              <a:rPr lang="en-US" dirty="0" smtClean="0"/>
              <a:t> y </a:t>
            </a:r>
            <a:r>
              <a:rPr lang="en-US" dirty="0" err="1" smtClean="0"/>
              <a:t>celtas</a:t>
            </a:r>
            <a:r>
              <a:rPr lang="en-US" dirty="0" smtClean="0"/>
              <a:t>, </a:t>
            </a:r>
            <a:r>
              <a:rPr lang="en-US" dirty="0" err="1" smtClean="0"/>
              <a:t>vídeos</a:t>
            </a:r>
            <a:r>
              <a:rPr lang="en-US" dirty="0" smtClean="0"/>
              <a:t>, </a:t>
            </a:r>
            <a:r>
              <a:rPr lang="en-US" dirty="0" err="1" smtClean="0"/>
              <a:t>visita</a:t>
            </a:r>
            <a:r>
              <a:rPr lang="en-US" dirty="0" smtClean="0"/>
              <a:t> virtual del </a:t>
            </a:r>
            <a:r>
              <a:rPr lang="en-US" dirty="0" err="1" smtClean="0"/>
              <a:t>museo</a:t>
            </a:r>
            <a:r>
              <a:rPr lang="en-US" dirty="0" smtClean="0"/>
              <a:t>, etc.</a:t>
            </a:r>
          </a:p>
          <a:p>
            <a:r>
              <a:rPr lang="en-US" dirty="0" smtClean="0"/>
              <a:t>http</a:t>
            </a:r>
            <a:r>
              <a:rPr lang="en-US" dirty="0"/>
              <a:t>://</a:t>
            </a:r>
            <a:r>
              <a:rPr lang="en-US" dirty="0" smtClean="0"/>
              <a:t>www.contrebialeucade.com/categoria/2/16/18</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253" y="2608861"/>
            <a:ext cx="5037826" cy="3901043"/>
          </a:xfrm>
          <a:prstGeom prst="rect">
            <a:avLst/>
          </a:prstGeom>
        </p:spPr>
      </p:pic>
    </p:spTree>
    <p:extLst>
      <p:ext uri="{BB962C8B-B14F-4D97-AF65-F5344CB8AC3E}">
        <p14:creationId xmlns:p14="http://schemas.microsoft.com/office/powerpoint/2010/main" val="163732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45058"/>
            <a:ext cx="9294802" cy="1130060"/>
          </a:xfrm>
        </p:spPr>
        <p:txBody>
          <a:bodyPr>
            <a:normAutofit fontScale="90000"/>
          </a:bodyPr>
          <a:lstStyle/>
          <a:p>
            <a:pPr algn="just"/>
            <a:r>
              <a:rPr lang="en-US" dirty="0" err="1"/>
              <a:t>Sustratos</a:t>
            </a:r>
            <a:r>
              <a:rPr lang="en-US" dirty="0"/>
              <a:t> </a:t>
            </a:r>
            <a:r>
              <a:rPr lang="en-US" dirty="0" err="1"/>
              <a:t>lingüísticos</a:t>
            </a:r>
            <a:r>
              <a:rPr lang="en-US" dirty="0"/>
              <a:t> </a:t>
            </a:r>
            <a:r>
              <a:rPr lang="en-US" dirty="0" err="1"/>
              <a:t>prerromanos</a:t>
            </a:r>
            <a:r>
              <a:rPr lang="en-US" dirty="0"/>
              <a:t> (</a:t>
            </a:r>
            <a:r>
              <a:rPr lang="en-US" dirty="0" err="1"/>
              <a:t>ibérico</a:t>
            </a:r>
            <a:r>
              <a:rPr lang="en-US" dirty="0"/>
              <a:t>, </a:t>
            </a:r>
            <a:r>
              <a:rPr lang="en-US" dirty="0" err="1"/>
              <a:t>celta</a:t>
            </a:r>
            <a:r>
              <a:rPr lang="en-US" dirty="0"/>
              <a:t>).</a:t>
            </a:r>
            <a:br>
              <a:rPr lang="en-US" dirty="0"/>
            </a:br>
            <a:endParaRPr lang="en-US" dirty="0"/>
          </a:p>
        </p:txBody>
      </p:sp>
      <p:sp>
        <p:nvSpPr>
          <p:cNvPr id="3" name="Объект 2"/>
          <p:cNvSpPr>
            <a:spLocks noGrp="1"/>
          </p:cNvSpPr>
          <p:nvPr>
            <p:ph idx="1"/>
          </p:nvPr>
        </p:nvSpPr>
        <p:spPr>
          <a:xfrm>
            <a:off x="677333" y="1673525"/>
            <a:ext cx="9682991" cy="4367837"/>
          </a:xfrm>
        </p:spPr>
        <p:txBody>
          <a:bodyPr/>
          <a:lstStyle/>
          <a:p>
            <a:pPr marL="274320" indent="-274320" algn="just">
              <a:buFont typeface="Wingdings"/>
              <a:buChar char=""/>
              <a:defRPr/>
            </a:pPr>
            <a:r>
              <a:rPr lang="es-ES_tradnl" sz="2400" b="1" i="1" dirty="0">
                <a:solidFill>
                  <a:schemeClr val="accent3"/>
                </a:solidFill>
              </a:rPr>
              <a:t>El sustrato</a:t>
            </a:r>
            <a:r>
              <a:rPr lang="es-ES_tradnl" sz="2400" dirty="0">
                <a:solidFill>
                  <a:schemeClr val="accent3"/>
                </a:solidFill>
              </a:rPr>
              <a:t> (RAE) – lengua que, hablada en un territorio en el cual se ha implantado otra, comunica a esta algunos de sus rasgos fonéticos, léxicos o gramaticales.</a:t>
            </a:r>
            <a:endParaRPr lang="ru-RU" sz="2400" dirty="0">
              <a:solidFill>
                <a:schemeClr val="accent3"/>
              </a:solidFill>
            </a:endParaRPr>
          </a:p>
          <a:p>
            <a:pPr marL="274320" indent="-274320" algn="just">
              <a:buFont typeface="Wingdings"/>
              <a:buChar char=""/>
              <a:defRPr/>
            </a:pPr>
            <a:r>
              <a:rPr lang="es-ES_tradnl" sz="2400" dirty="0"/>
              <a:t>Dos sustratos prerromanos, el </a:t>
            </a:r>
            <a:r>
              <a:rPr lang="es-ES_tradnl" sz="2400" b="1" dirty="0"/>
              <a:t>ibérico</a:t>
            </a:r>
            <a:r>
              <a:rPr lang="es-ES_tradnl" sz="2400" dirty="0"/>
              <a:t> y el </a:t>
            </a:r>
            <a:r>
              <a:rPr lang="es-ES_tradnl" sz="2400" b="1" dirty="0"/>
              <a:t>celta</a:t>
            </a:r>
            <a:r>
              <a:rPr lang="es-ES_tradnl" sz="2400" dirty="0"/>
              <a:t> ejercieron cierta influencia sobre la lengua española. Su aporte mayor lo notamos en la fonética. La lengua vasca nos ayuda mucho para averiguar la influencia ibérica, permitiendo explicar la procedencia de algunos sonidos de la lengua española que difieren de los de otras lenguas románicas. </a:t>
            </a:r>
          </a:p>
          <a:p>
            <a:endParaRPr lang="en-US" dirty="0"/>
          </a:p>
        </p:txBody>
      </p:sp>
    </p:spTree>
    <p:extLst>
      <p:ext uri="{BB962C8B-B14F-4D97-AF65-F5344CB8AC3E}">
        <p14:creationId xmlns:p14="http://schemas.microsoft.com/office/powerpoint/2010/main" val="349497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527715" cy="831011"/>
          </a:xfrm>
        </p:spPr>
        <p:txBody>
          <a:bodyPr>
            <a:normAutofit fontScale="90000"/>
          </a:bodyPr>
          <a:lstStyle/>
          <a:p>
            <a:pPr algn="ctr"/>
            <a:r>
              <a:rPr lang="es-ES_tradnl" dirty="0"/>
              <a:t>Así los </a:t>
            </a:r>
            <a:r>
              <a:rPr lang="es-ES_tradnl" b="1" i="1" dirty="0"/>
              <a:t>iberismos</a:t>
            </a:r>
            <a:r>
              <a:rPr lang="es-ES_tradnl" dirty="0"/>
              <a:t> más notables son los siguientes:</a:t>
            </a:r>
            <a:r>
              <a:rPr lang="ru-RU" dirty="0"/>
              <a:t/>
            </a:r>
            <a:br>
              <a:rPr lang="ru-RU" dirty="0"/>
            </a:br>
            <a:endParaRPr lang="en-US" dirty="0"/>
          </a:p>
        </p:txBody>
      </p:sp>
      <p:sp>
        <p:nvSpPr>
          <p:cNvPr id="3" name="Объект 2"/>
          <p:cNvSpPr>
            <a:spLocks noGrp="1"/>
          </p:cNvSpPr>
          <p:nvPr>
            <p:ph idx="1"/>
          </p:nvPr>
        </p:nvSpPr>
        <p:spPr>
          <a:xfrm>
            <a:off x="677333" y="1311215"/>
            <a:ext cx="9406945" cy="4730147"/>
          </a:xfrm>
        </p:spPr>
        <p:txBody>
          <a:bodyPr/>
          <a:lstStyle/>
          <a:p>
            <a:pPr marL="274320" indent="-274320" algn="just">
              <a:buNone/>
              <a:defRPr/>
            </a:pPr>
            <a:r>
              <a:rPr lang="es-ES_tradnl" sz="2800" dirty="0" smtClean="0"/>
              <a:t>1</a:t>
            </a:r>
            <a:r>
              <a:rPr lang="es-ES_tradnl" sz="2800" dirty="0"/>
              <a:t>. El paso de la </a:t>
            </a:r>
            <a:r>
              <a:rPr lang="es-ES_tradnl" sz="2800" b="1" dirty="0"/>
              <a:t>f-</a:t>
            </a:r>
            <a:r>
              <a:rPr lang="es-ES_tradnl" sz="2800" dirty="0"/>
              <a:t> inicial latina a la </a:t>
            </a:r>
            <a:r>
              <a:rPr lang="es-ES_tradnl" sz="2800" b="1" dirty="0"/>
              <a:t>h-</a:t>
            </a:r>
            <a:r>
              <a:rPr lang="es-ES_tradnl" sz="2800" dirty="0"/>
              <a:t> aspirada y después a la </a:t>
            </a:r>
            <a:r>
              <a:rPr lang="es-ES_tradnl" sz="2800" b="1" dirty="0"/>
              <a:t>h-</a:t>
            </a:r>
            <a:r>
              <a:rPr lang="es-ES_tradnl" sz="2800" dirty="0"/>
              <a:t> muda:</a:t>
            </a:r>
            <a:endParaRPr lang="ru-RU" sz="2800" dirty="0"/>
          </a:p>
          <a:p>
            <a:pPr marL="274320" indent="-274320" algn="just">
              <a:buFont typeface="Wingdings"/>
              <a:buChar char=""/>
              <a:defRPr/>
            </a:pPr>
            <a:r>
              <a:rPr lang="es-ES_tradnl" sz="2800" dirty="0"/>
              <a:t>Filium &gt; hijo</a:t>
            </a:r>
            <a:endParaRPr lang="ru-RU" sz="2800" dirty="0"/>
          </a:p>
          <a:p>
            <a:pPr marL="274320" indent="-274320" algn="just">
              <a:buFont typeface="Wingdings"/>
              <a:buChar char=""/>
              <a:defRPr/>
            </a:pPr>
            <a:r>
              <a:rPr lang="es-ES_tradnl" sz="2800" dirty="0"/>
              <a:t>Folia &gt; hoja</a:t>
            </a:r>
            <a:endParaRPr lang="ru-RU" sz="2800" dirty="0"/>
          </a:p>
          <a:p>
            <a:pPr marL="274320" indent="-274320" algn="just">
              <a:buNone/>
              <a:defRPr/>
            </a:pPr>
            <a:r>
              <a:rPr lang="es-ES_tradnl" sz="2800" dirty="0"/>
              <a:t>La lengua vasca no conoce la </a:t>
            </a:r>
            <a:r>
              <a:rPr lang="es-ES_tradnl" sz="2800" b="1" dirty="0"/>
              <a:t>f-</a:t>
            </a:r>
            <a:r>
              <a:rPr lang="es-ES_tradnl" sz="2800" dirty="0"/>
              <a:t> inicial y en los latinismos suele omitirla o sustituirla con una </a:t>
            </a:r>
            <a:r>
              <a:rPr lang="es-ES_tradnl" sz="2800" b="1" dirty="0"/>
              <a:t>b</a:t>
            </a:r>
            <a:r>
              <a:rPr lang="es-ES_tradnl" sz="2800" dirty="0"/>
              <a:t> o </a:t>
            </a:r>
            <a:r>
              <a:rPr lang="es-ES_tradnl" sz="2800" b="1" dirty="0"/>
              <a:t>p</a:t>
            </a:r>
            <a:r>
              <a:rPr lang="es-ES_tradnl" sz="2800" dirty="0"/>
              <a:t>:</a:t>
            </a:r>
            <a:endParaRPr lang="ru-RU" sz="2800" dirty="0"/>
          </a:p>
          <a:p>
            <a:pPr marL="274320" indent="-274320" algn="just">
              <a:buFont typeface="Wingdings"/>
              <a:buChar char=""/>
              <a:defRPr/>
            </a:pPr>
            <a:r>
              <a:rPr lang="es-ES_tradnl" sz="2800" dirty="0"/>
              <a:t>Lat. filum &gt; vasc. </a:t>
            </a:r>
            <a:r>
              <a:rPr lang="es-ES_tradnl" sz="2800" i="1" dirty="0"/>
              <a:t>piri </a:t>
            </a:r>
            <a:r>
              <a:rPr lang="es-ES_tradnl" sz="2800" dirty="0"/>
              <a:t>o </a:t>
            </a:r>
            <a:r>
              <a:rPr lang="es-ES_tradnl" sz="2800" i="1" dirty="0"/>
              <a:t>iru</a:t>
            </a:r>
            <a:r>
              <a:rPr lang="es-ES_tradnl" sz="2800" dirty="0"/>
              <a:t> (esp. hilo)</a:t>
            </a:r>
            <a:endParaRPr lang="ru-RU" sz="2800" dirty="0"/>
          </a:p>
          <a:p>
            <a:pPr marL="274320" indent="-274320" algn="just">
              <a:buFont typeface="Wingdings"/>
              <a:buChar char=""/>
              <a:defRPr/>
            </a:pPr>
            <a:r>
              <a:rPr lang="es-ES_tradnl" sz="2800" dirty="0"/>
              <a:t>Lat. festum &gt; vasc. </a:t>
            </a:r>
            <a:r>
              <a:rPr lang="es-ES_tradnl" sz="2800" i="1" dirty="0"/>
              <a:t>pesta</a:t>
            </a:r>
            <a:r>
              <a:rPr lang="es-ES_tradnl" sz="2800" dirty="0"/>
              <a:t> (esp. fiesta)</a:t>
            </a:r>
            <a:endParaRPr lang="ru-RU" sz="2800" dirty="0"/>
          </a:p>
          <a:p>
            <a:pPr marL="274320" indent="-274320" algn="just">
              <a:buFont typeface="Wingdings"/>
              <a:buChar char=""/>
              <a:defRPr/>
            </a:pPr>
            <a:r>
              <a:rPr lang="es-ES_tradnl" sz="2800" dirty="0"/>
              <a:t>Lat. fagum &gt; vasc. </a:t>
            </a:r>
            <a:r>
              <a:rPr lang="es-ES_tradnl" sz="2800" i="1" dirty="0"/>
              <a:t>bago</a:t>
            </a:r>
            <a:r>
              <a:rPr lang="es-ES_tradnl" sz="2800" dirty="0"/>
              <a:t> (esp. haya)</a:t>
            </a:r>
            <a:endParaRPr lang="ru-RU" sz="2800" dirty="0"/>
          </a:p>
          <a:p>
            <a:endParaRPr lang="en-US" dirty="0"/>
          </a:p>
        </p:txBody>
      </p:sp>
    </p:spTree>
    <p:extLst>
      <p:ext uri="{BB962C8B-B14F-4D97-AF65-F5344CB8AC3E}">
        <p14:creationId xmlns:p14="http://schemas.microsoft.com/office/powerpoint/2010/main" val="392645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043797"/>
            <a:ext cx="8596668" cy="4997566"/>
          </a:xfrm>
        </p:spPr>
        <p:txBody>
          <a:bodyPr>
            <a:normAutofit fontScale="92500"/>
          </a:bodyPr>
          <a:lstStyle/>
          <a:p>
            <a:pPr algn="just"/>
            <a:r>
              <a:rPr lang="es-ES" sz="2800" dirty="0"/>
              <a:t>2. La ausencia de la </a:t>
            </a:r>
            <a:r>
              <a:rPr lang="es-ES" sz="2800" b="1" dirty="0"/>
              <a:t>v</a:t>
            </a:r>
            <a:r>
              <a:rPr lang="es-ES" sz="2800" dirty="0"/>
              <a:t> labiodental en la mayor parte de España y en Gascuña, mientras que está presente el las demás lenguas románces y en el español de las zonas ribereñas meridionales. Existía también en el español antiguo, a excepción de las zonas del norte. El vasco desconoce este sonido.</a:t>
            </a:r>
          </a:p>
          <a:p>
            <a:r>
              <a:rPr lang="es-ES" sz="2800" dirty="0"/>
              <a:t>3. La evolución de los grupos consonantes iniciales latinos </a:t>
            </a:r>
            <a:r>
              <a:rPr lang="es-ES" sz="2800" b="1" dirty="0"/>
              <a:t>pl-, cl-, fl- </a:t>
            </a:r>
            <a:r>
              <a:rPr lang="es-ES" sz="2800" dirty="0"/>
              <a:t>en </a:t>
            </a:r>
            <a:r>
              <a:rPr lang="es-ES" sz="2800" b="1" dirty="0"/>
              <a:t>ll-</a:t>
            </a:r>
            <a:r>
              <a:rPr lang="es-ES" sz="2800" dirty="0"/>
              <a:t> (l palatal):</a:t>
            </a:r>
          </a:p>
          <a:p>
            <a:r>
              <a:rPr lang="es-ES" sz="2800" dirty="0"/>
              <a:t>Plorare &gt; llorar</a:t>
            </a:r>
          </a:p>
          <a:p>
            <a:r>
              <a:rPr lang="es-ES" sz="2800" dirty="0"/>
              <a:t>Clavem &gt; llave</a:t>
            </a:r>
          </a:p>
          <a:p>
            <a:r>
              <a:rPr lang="es-ES" sz="2800" dirty="0"/>
              <a:t>Flamma &gt; llama</a:t>
            </a:r>
          </a:p>
          <a:p>
            <a:endParaRPr lang="en-US" dirty="0"/>
          </a:p>
        </p:txBody>
      </p:sp>
    </p:spTree>
    <p:extLst>
      <p:ext uri="{BB962C8B-B14F-4D97-AF65-F5344CB8AC3E}">
        <p14:creationId xmlns:p14="http://schemas.microsoft.com/office/powerpoint/2010/main" val="236347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931653"/>
            <a:ext cx="8596668" cy="5109709"/>
          </a:xfrm>
        </p:spPr>
        <p:txBody>
          <a:bodyPr>
            <a:normAutofit/>
          </a:bodyPr>
          <a:lstStyle/>
          <a:p>
            <a:pPr marL="274320" indent="-274320" algn="just">
              <a:buNone/>
              <a:defRPr/>
            </a:pPr>
            <a:r>
              <a:rPr lang="es-ES_tradnl" dirty="0"/>
              <a:t>4</a:t>
            </a:r>
            <a:r>
              <a:rPr lang="es-ES_tradnl" sz="2800" dirty="0"/>
              <a:t>. La introducción del sufijo </a:t>
            </a:r>
            <a:r>
              <a:rPr lang="es-ES_tradnl" sz="2800" b="1" dirty="0"/>
              <a:t>-arro-</a:t>
            </a:r>
            <a:r>
              <a:rPr lang="es-ES_tradnl" sz="2800" dirty="0"/>
              <a:t> </a:t>
            </a:r>
            <a:r>
              <a:rPr lang="es-ES_tradnl" sz="2800" b="1" dirty="0"/>
              <a:t>(-orro-, -urro-)</a:t>
            </a:r>
            <a:r>
              <a:rPr lang="es-ES_tradnl" sz="2800" dirty="0"/>
              <a:t> con el fonema ajeno al latín: </a:t>
            </a:r>
            <a:r>
              <a:rPr lang="es-ES_tradnl" sz="2800" i="1" dirty="0"/>
              <a:t>pizarra</a:t>
            </a:r>
            <a:r>
              <a:rPr lang="es-ES_tradnl" sz="2800" dirty="0"/>
              <a:t> (</a:t>
            </a:r>
            <a:r>
              <a:rPr lang="uk-UA" sz="2800" dirty="0" smtClean="0"/>
              <a:t>до</a:t>
            </a:r>
            <a:r>
              <a:rPr lang="uk-UA" sz="2800" dirty="0"/>
              <a:t>ш</a:t>
            </a:r>
            <a:r>
              <a:rPr lang="uk-UA" sz="2800" dirty="0" smtClean="0"/>
              <a:t>ка</a:t>
            </a:r>
            <a:r>
              <a:rPr lang="es-ES_tradnl" sz="2800" dirty="0"/>
              <a:t>), </a:t>
            </a:r>
            <a:r>
              <a:rPr lang="es-ES_tradnl" sz="2800" i="1" dirty="0"/>
              <a:t>machorro</a:t>
            </a:r>
            <a:r>
              <a:rPr lang="es-ES_tradnl" sz="2800" dirty="0"/>
              <a:t> </a:t>
            </a:r>
            <a:r>
              <a:rPr lang="es-ES_tradnl" sz="2800" dirty="0" smtClean="0"/>
              <a:t>(</a:t>
            </a:r>
            <a:r>
              <a:rPr lang="ru-RU" sz="2800" dirty="0" err="1"/>
              <a:t>безплідний</a:t>
            </a:r>
            <a:r>
              <a:rPr lang="es-ES_tradnl" sz="2800" dirty="0" smtClean="0"/>
              <a:t>), </a:t>
            </a:r>
            <a:r>
              <a:rPr lang="es-ES_tradnl" sz="2800" i="1" dirty="0"/>
              <a:t>baturro</a:t>
            </a:r>
            <a:r>
              <a:rPr lang="es-ES_tradnl" sz="2800" dirty="0"/>
              <a:t> (</a:t>
            </a:r>
            <a:r>
              <a:rPr lang="ru-RU" sz="2800" dirty="0" err="1" smtClean="0"/>
              <a:t>арагонський</a:t>
            </a:r>
            <a:r>
              <a:rPr lang="es-ES_tradnl" sz="2800" dirty="0"/>
              <a:t>, </a:t>
            </a:r>
            <a:r>
              <a:rPr lang="ru-RU" sz="2800" dirty="0"/>
              <a:t>арагонский </a:t>
            </a:r>
            <a:r>
              <a:rPr lang="ru-RU" sz="2800" dirty="0" smtClean="0"/>
              <a:t>селянин</a:t>
            </a:r>
            <a:r>
              <a:rPr lang="es-ES_tradnl" sz="2800" dirty="0"/>
              <a:t>); </a:t>
            </a:r>
            <a:r>
              <a:rPr lang="es-ES_tradnl" sz="2800" b="1" dirty="0"/>
              <a:t>-ieco-, -ueco-:</a:t>
            </a:r>
            <a:r>
              <a:rPr lang="es-ES_tradnl" sz="2800" dirty="0"/>
              <a:t> </a:t>
            </a:r>
            <a:r>
              <a:rPr lang="es-ES_tradnl" sz="2800" i="1" dirty="0"/>
              <a:t>muñeca </a:t>
            </a:r>
            <a:r>
              <a:rPr lang="es-ES_tradnl" sz="2800" dirty="0"/>
              <a:t>(</a:t>
            </a:r>
            <a:r>
              <a:rPr lang="uk-UA" sz="2800" dirty="0" err="1"/>
              <a:t>кукла</a:t>
            </a:r>
            <a:r>
              <a:rPr lang="es-ES_tradnl" sz="2800" dirty="0"/>
              <a:t>), </a:t>
            </a:r>
            <a:r>
              <a:rPr lang="es-ES_tradnl" sz="2800" i="1" dirty="0"/>
              <a:t>morueco</a:t>
            </a:r>
            <a:r>
              <a:rPr lang="es-ES_tradnl" sz="2800" dirty="0"/>
              <a:t> (</a:t>
            </a:r>
            <a:r>
              <a:rPr lang="ru-RU" sz="2800" dirty="0"/>
              <a:t>баран</a:t>
            </a:r>
            <a:r>
              <a:rPr lang="es-ES_tradnl" sz="2800" dirty="0" smtClean="0"/>
              <a:t>-</a:t>
            </a:r>
            <a:r>
              <a:rPr lang="ru-RU" sz="2800" dirty="0" err="1" smtClean="0"/>
              <a:t>запліднювач</a:t>
            </a:r>
            <a:r>
              <a:rPr lang="es-ES_tradnl" sz="2800" dirty="0" smtClean="0"/>
              <a:t>).</a:t>
            </a:r>
            <a:endParaRPr lang="ru-RU" sz="2800" dirty="0"/>
          </a:p>
          <a:p>
            <a:pPr marL="274320" indent="-274320" algn="just">
              <a:buFont typeface="Wingdings"/>
              <a:buChar char=""/>
              <a:defRPr/>
            </a:pPr>
            <a:r>
              <a:rPr lang="es-ES_tradnl" sz="2800" b="1" i="1" dirty="0"/>
              <a:t>Las palabras ibéricas:</a:t>
            </a:r>
            <a:r>
              <a:rPr lang="es-ES_tradnl" sz="2800" dirty="0"/>
              <a:t> ascua </a:t>
            </a:r>
            <a:r>
              <a:rPr lang="es-ES_tradnl" sz="2800" dirty="0" smtClean="0"/>
              <a:t>(</a:t>
            </a:r>
            <a:r>
              <a:rPr lang="ru-RU" sz="2800" dirty="0" err="1" smtClean="0"/>
              <a:t>розпечене</a:t>
            </a:r>
            <a:r>
              <a:rPr lang="ru-RU" sz="2800" dirty="0" smtClean="0"/>
              <a:t> </a:t>
            </a:r>
            <a:r>
              <a:rPr lang="ru-RU" sz="2800" dirty="0" err="1" smtClean="0"/>
              <a:t>вугілля</a:t>
            </a:r>
            <a:r>
              <a:rPr lang="es-ES_tradnl" sz="2800" dirty="0" smtClean="0"/>
              <a:t>), </a:t>
            </a:r>
            <a:r>
              <a:rPr lang="es-ES_tradnl" sz="2800" dirty="0"/>
              <a:t>barro </a:t>
            </a:r>
            <a:r>
              <a:rPr lang="es-ES_tradnl" sz="2800" dirty="0" smtClean="0"/>
              <a:t>(</a:t>
            </a:r>
            <a:r>
              <a:rPr lang="ru-RU" sz="2800" dirty="0" err="1" smtClean="0"/>
              <a:t>багно</a:t>
            </a:r>
            <a:r>
              <a:rPr lang="ru-RU" sz="2800" dirty="0" smtClean="0"/>
              <a:t>, </a:t>
            </a:r>
            <a:r>
              <a:rPr lang="ru-RU" sz="2800" dirty="0" err="1" smtClean="0"/>
              <a:t>бруд</a:t>
            </a:r>
            <a:r>
              <a:rPr lang="es-ES_tradnl" sz="2800" dirty="0" smtClean="0"/>
              <a:t>), </a:t>
            </a:r>
            <a:r>
              <a:rPr lang="es-ES_tradnl" sz="2800" dirty="0"/>
              <a:t>boina (</a:t>
            </a:r>
            <a:r>
              <a:rPr lang="ru-RU" sz="2800" dirty="0"/>
              <a:t>берет</a:t>
            </a:r>
            <a:r>
              <a:rPr lang="es-ES_tradnl" sz="2800" dirty="0"/>
              <a:t>), izquierdo (</a:t>
            </a:r>
            <a:r>
              <a:rPr lang="ru-RU" sz="2800" dirty="0" err="1" smtClean="0"/>
              <a:t>лівий</a:t>
            </a:r>
            <a:r>
              <a:rPr lang="es-ES_tradnl" sz="2800" dirty="0"/>
              <a:t>), socarrar (</a:t>
            </a:r>
            <a:r>
              <a:rPr lang="ru-RU" sz="2800" dirty="0" err="1" smtClean="0"/>
              <a:t>обсмажувати</a:t>
            </a:r>
            <a:r>
              <a:rPr lang="es-ES_tradnl" sz="2800" dirty="0" smtClean="0"/>
              <a:t>), </a:t>
            </a:r>
            <a:r>
              <a:rPr lang="es-ES_tradnl" sz="2800" dirty="0"/>
              <a:t>vega </a:t>
            </a:r>
            <a:r>
              <a:rPr lang="es-ES_tradnl" sz="2800" dirty="0" smtClean="0"/>
              <a:t>(</a:t>
            </a:r>
            <a:r>
              <a:rPr lang="ru-RU" sz="2800" dirty="0" err="1" smtClean="0"/>
              <a:t>родюча</a:t>
            </a:r>
            <a:r>
              <a:rPr lang="ru-RU" sz="2800" dirty="0" smtClean="0"/>
              <a:t> </a:t>
            </a:r>
            <a:r>
              <a:rPr lang="ru-RU" sz="2800" dirty="0"/>
              <a:t>долина</a:t>
            </a:r>
            <a:r>
              <a:rPr lang="es-ES_tradnl" sz="2800" dirty="0"/>
              <a:t>), zamarra (</a:t>
            </a:r>
            <a:r>
              <a:rPr lang="ru-RU" sz="2800" dirty="0"/>
              <a:t>овчина</a:t>
            </a:r>
            <a:r>
              <a:rPr lang="es-ES_tradnl" sz="2800" dirty="0"/>
              <a:t>), chaparro </a:t>
            </a:r>
            <a:r>
              <a:rPr lang="es-ES_tradnl" sz="2800" dirty="0" smtClean="0"/>
              <a:t>(</a:t>
            </a:r>
            <a:r>
              <a:rPr lang="ru-RU" sz="2800" dirty="0" err="1" smtClean="0"/>
              <a:t>кремезний</a:t>
            </a:r>
            <a:r>
              <a:rPr lang="uk-UA" sz="2800" dirty="0" smtClean="0"/>
              <a:t>,</a:t>
            </a:r>
            <a:r>
              <a:rPr lang="es-ES_tradnl" sz="2800" dirty="0" smtClean="0"/>
              <a:t> </a:t>
            </a:r>
            <a:r>
              <a:rPr lang="ru-RU" sz="2800" dirty="0" err="1" smtClean="0"/>
              <a:t>здоровань</a:t>
            </a:r>
            <a:r>
              <a:rPr lang="es-ES_tradnl" sz="2800" dirty="0" smtClean="0"/>
              <a:t>), </a:t>
            </a:r>
            <a:r>
              <a:rPr lang="es-ES_tradnl" sz="2800" dirty="0"/>
              <a:t>balsa </a:t>
            </a:r>
            <a:r>
              <a:rPr lang="es-ES_tradnl" sz="2800" dirty="0" smtClean="0"/>
              <a:t>(</a:t>
            </a:r>
            <a:r>
              <a:rPr lang="ru-RU" sz="2800" dirty="0" smtClean="0"/>
              <a:t>ставок</a:t>
            </a:r>
            <a:r>
              <a:rPr lang="es-ES_tradnl" sz="2800" dirty="0" smtClean="0"/>
              <a:t>, </a:t>
            </a:r>
            <a:r>
              <a:rPr lang="ru-RU" sz="2800" dirty="0"/>
              <a:t>озеро</a:t>
            </a:r>
            <a:r>
              <a:rPr lang="es-ES_tradnl" sz="2800" dirty="0"/>
              <a:t>).</a:t>
            </a:r>
            <a:endParaRPr lang="ru-RU" sz="2800" dirty="0"/>
          </a:p>
          <a:p>
            <a:endParaRPr lang="en-US" dirty="0"/>
          </a:p>
        </p:txBody>
      </p:sp>
    </p:spTree>
    <p:extLst>
      <p:ext uri="{BB962C8B-B14F-4D97-AF65-F5344CB8AC3E}">
        <p14:creationId xmlns:p14="http://schemas.microsoft.com/office/powerpoint/2010/main" val="2488299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74453"/>
            <a:ext cx="9424198" cy="5926347"/>
          </a:xfrm>
        </p:spPr>
        <p:txBody>
          <a:bodyPr>
            <a:normAutofit fontScale="92500"/>
          </a:bodyPr>
          <a:lstStyle/>
          <a:p>
            <a:pPr algn="just"/>
            <a:r>
              <a:rPr lang="es-ES_tradnl" altLang="en-US" sz="2800" b="1" i="1" dirty="0"/>
              <a:t>Los celtismos </a:t>
            </a:r>
            <a:r>
              <a:rPr lang="es-ES_tradnl" altLang="en-US" sz="2800" dirty="0"/>
              <a:t>son propios de casi todas las lenguas románces, a causa de la gran extensión de los celtas en el territorio europeo y son los siguientes:</a:t>
            </a:r>
            <a:endParaRPr lang="ru-RU" altLang="en-US" sz="2800" dirty="0"/>
          </a:p>
          <a:p>
            <a:pPr algn="just">
              <a:buNone/>
            </a:pPr>
            <a:r>
              <a:rPr lang="es-ES_tradnl" altLang="en-US" sz="2800" dirty="0"/>
              <a:t>1. Sonorización de las oclusivas sordas intervocálicas latinas:</a:t>
            </a:r>
            <a:endParaRPr lang="ru-RU" altLang="en-US" sz="2800" dirty="0"/>
          </a:p>
          <a:p>
            <a:r>
              <a:rPr lang="pl-PL" altLang="en-US" sz="2800" dirty="0"/>
              <a:t>Lupum &gt; lobo</a:t>
            </a:r>
            <a:endParaRPr lang="ru-RU" altLang="en-US" sz="2800" dirty="0"/>
          </a:p>
          <a:p>
            <a:r>
              <a:rPr lang="pl-PL" altLang="en-US" sz="2800" dirty="0"/>
              <a:t>Pratum &gt; prado</a:t>
            </a:r>
            <a:endParaRPr lang="ru-RU" altLang="en-US" sz="2800" dirty="0"/>
          </a:p>
          <a:p>
            <a:r>
              <a:rPr lang="pl-PL" altLang="en-US" sz="2800" dirty="0"/>
              <a:t>Securum &gt; seguro</a:t>
            </a:r>
            <a:endParaRPr lang="ru-RU" altLang="en-US" sz="2800" dirty="0"/>
          </a:p>
          <a:p>
            <a:pPr algn="just">
              <a:buNone/>
            </a:pPr>
            <a:r>
              <a:rPr lang="es-ES_tradnl" altLang="en-US" sz="2800" dirty="0"/>
              <a:t>2. Evolución del grupo latino </a:t>
            </a:r>
            <a:r>
              <a:rPr lang="es-ES_tradnl" altLang="en-US" sz="2800" b="1" dirty="0"/>
              <a:t>ct</a:t>
            </a:r>
            <a:r>
              <a:rPr lang="es-ES_tradnl" altLang="en-US" sz="2800" dirty="0"/>
              <a:t> [kt] en </a:t>
            </a:r>
            <a:r>
              <a:rPr lang="es-ES_tradnl" altLang="en-US" sz="2800" b="1" dirty="0"/>
              <a:t>it</a:t>
            </a:r>
            <a:r>
              <a:rPr lang="es-ES_tradnl" altLang="en-US" sz="2800" dirty="0"/>
              <a:t> que en el español pasa posteriormente a </a:t>
            </a:r>
            <a:r>
              <a:rPr lang="es-ES_tradnl" altLang="en-US" sz="2800" b="1" dirty="0"/>
              <a:t>ch</a:t>
            </a:r>
            <a:r>
              <a:rPr lang="es-ES_tradnl" altLang="en-US" sz="2800" dirty="0"/>
              <a:t>:</a:t>
            </a:r>
            <a:endParaRPr lang="ru-RU" altLang="en-US" sz="2800" dirty="0"/>
          </a:p>
          <a:p>
            <a:r>
              <a:rPr lang="fr-FR" altLang="en-US" sz="2800" dirty="0"/>
              <a:t>Noctem &gt; </a:t>
            </a:r>
            <a:r>
              <a:rPr lang="fr-FR" altLang="en-US" sz="2800" i="1" dirty="0"/>
              <a:t>fr.</a:t>
            </a:r>
            <a:r>
              <a:rPr lang="fr-FR" altLang="en-US" sz="2800" dirty="0"/>
              <a:t> nuit                          factum &gt; </a:t>
            </a:r>
            <a:r>
              <a:rPr lang="fr-FR" altLang="en-US" sz="2800" i="1" dirty="0"/>
              <a:t>fr.</a:t>
            </a:r>
            <a:r>
              <a:rPr lang="fr-FR" altLang="en-US" sz="2800" dirty="0"/>
              <a:t> fait                            </a:t>
            </a:r>
            <a:endParaRPr lang="ru-RU" altLang="en-US" sz="2800" dirty="0"/>
          </a:p>
          <a:p>
            <a:pPr>
              <a:buNone/>
            </a:pPr>
            <a:r>
              <a:rPr lang="fr-FR" altLang="en-US" sz="2800" dirty="0"/>
              <a:t>    </a:t>
            </a:r>
            <a:r>
              <a:rPr lang="fr-FR" altLang="en-US" sz="2800" i="1" dirty="0"/>
              <a:t>port.</a:t>
            </a:r>
            <a:r>
              <a:rPr lang="fr-FR" altLang="en-US" sz="2800" dirty="0"/>
              <a:t> noite                                      </a:t>
            </a:r>
            <a:r>
              <a:rPr lang="fr-FR" altLang="en-US" sz="2800" i="1" dirty="0"/>
              <a:t>port.</a:t>
            </a:r>
            <a:r>
              <a:rPr lang="fr-FR" altLang="en-US" sz="2800" dirty="0"/>
              <a:t> feito               </a:t>
            </a:r>
            <a:r>
              <a:rPr lang="fr-FR" altLang="en-US" sz="2800" i="1" dirty="0"/>
              <a:t>esp.</a:t>
            </a:r>
            <a:r>
              <a:rPr lang="fr-FR" altLang="en-US" sz="2800" dirty="0"/>
              <a:t> noche                                       </a:t>
            </a:r>
            <a:r>
              <a:rPr lang="fr-FR" altLang="en-US" sz="2800" i="1" dirty="0"/>
              <a:t>esp.</a:t>
            </a:r>
            <a:r>
              <a:rPr lang="fr-FR" altLang="en-US" sz="2800" dirty="0"/>
              <a:t> hecho</a:t>
            </a:r>
            <a:endParaRPr lang="ru-RU" altLang="en-US" sz="2800" dirty="0"/>
          </a:p>
          <a:p>
            <a:endParaRPr lang="en-US" dirty="0"/>
          </a:p>
        </p:txBody>
      </p:sp>
    </p:spTree>
    <p:extLst>
      <p:ext uri="{BB962C8B-B14F-4D97-AF65-F5344CB8AC3E}">
        <p14:creationId xmlns:p14="http://schemas.microsoft.com/office/powerpoint/2010/main" val="2621760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08959"/>
            <a:ext cx="8596668" cy="5532404"/>
          </a:xfrm>
        </p:spPr>
        <p:txBody>
          <a:bodyPr>
            <a:normAutofit fontScale="92500" lnSpcReduction="10000"/>
          </a:bodyPr>
          <a:lstStyle/>
          <a:p>
            <a:pPr algn="just"/>
            <a:r>
              <a:rPr lang="en-US" sz="2800" dirty="0"/>
              <a:t>3. Los </a:t>
            </a:r>
            <a:r>
              <a:rPr lang="en-US" sz="2800" dirty="0" err="1"/>
              <a:t>sufijos</a:t>
            </a:r>
            <a:r>
              <a:rPr lang="en-US" sz="2800" dirty="0"/>
              <a:t> </a:t>
            </a:r>
            <a:r>
              <a:rPr lang="en-US" sz="2800" b="1" dirty="0"/>
              <a:t>-</a:t>
            </a:r>
            <a:r>
              <a:rPr lang="en-US" sz="2800" b="1" dirty="0" err="1"/>
              <a:t>iego</a:t>
            </a:r>
            <a:r>
              <a:rPr lang="en-US" sz="2800" b="1" dirty="0"/>
              <a:t>-</a:t>
            </a:r>
            <a:r>
              <a:rPr lang="en-US" sz="2800" dirty="0"/>
              <a:t> : </a:t>
            </a:r>
            <a:r>
              <a:rPr lang="en-US" sz="2800" dirty="0" err="1"/>
              <a:t>labriego</a:t>
            </a:r>
            <a:r>
              <a:rPr lang="en-US" sz="2800" dirty="0"/>
              <a:t> </a:t>
            </a:r>
            <a:r>
              <a:rPr lang="en-US" sz="2800" dirty="0" smtClean="0"/>
              <a:t>(</a:t>
            </a:r>
            <a:r>
              <a:rPr lang="ru-RU" sz="2800" dirty="0" err="1" smtClean="0"/>
              <a:t>орач</a:t>
            </a:r>
            <a:r>
              <a:rPr lang="ru-RU" sz="2800" dirty="0" smtClean="0"/>
              <a:t>), </a:t>
            </a:r>
            <a:r>
              <a:rPr lang="en-US" sz="2800" dirty="0" err="1"/>
              <a:t>palaciego</a:t>
            </a:r>
            <a:r>
              <a:rPr lang="en-US" sz="2800" dirty="0"/>
              <a:t> (</a:t>
            </a:r>
            <a:r>
              <a:rPr lang="ru-RU" sz="2800" dirty="0" err="1" smtClean="0"/>
              <a:t>придворний</a:t>
            </a:r>
            <a:r>
              <a:rPr lang="ru-RU" sz="2800" dirty="0"/>
              <a:t>), </a:t>
            </a:r>
            <a:r>
              <a:rPr lang="en-US" sz="2800" dirty="0" err="1"/>
              <a:t>solariego</a:t>
            </a:r>
            <a:r>
              <a:rPr lang="en-US" sz="2800" dirty="0"/>
              <a:t> </a:t>
            </a:r>
            <a:r>
              <a:rPr lang="en-US" sz="2800" dirty="0" smtClean="0"/>
              <a:t>(</a:t>
            </a:r>
            <a:r>
              <a:rPr lang="ru-RU" sz="2800" dirty="0" err="1"/>
              <a:t>спадковий</a:t>
            </a:r>
            <a:r>
              <a:rPr lang="ru-RU" sz="2800" dirty="0"/>
              <a:t>, </a:t>
            </a:r>
            <a:r>
              <a:rPr lang="ru-RU" sz="2800" dirty="0" err="1" smtClean="0"/>
              <a:t>родовитий</a:t>
            </a:r>
            <a:r>
              <a:rPr lang="ru-RU" sz="2800" dirty="0"/>
              <a:t>), </a:t>
            </a:r>
            <a:r>
              <a:rPr lang="en-US" sz="2800" dirty="0" err="1"/>
              <a:t>mujeriego</a:t>
            </a:r>
            <a:r>
              <a:rPr lang="en-US" sz="2800" dirty="0"/>
              <a:t> </a:t>
            </a:r>
            <a:r>
              <a:rPr lang="en-US" sz="2800" dirty="0" smtClean="0"/>
              <a:t>(</a:t>
            </a:r>
            <a:r>
              <a:rPr lang="ru-RU" sz="2800" dirty="0" err="1" smtClean="0"/>
              <a:t>бабій</a:t>
            </a:r>
            <a:r>
              <a:rPr lang="ru-RU" sz="2800" dirty="0" smtClean="0"/>
              <a:t>), </a:t>
            </a:r>
            <a:r>
              <a:rPr lang="en-US" sz="2800" dirty="0" err="1"/>
              <a:t>andariego</a:t>
            </a:r>
            <a:r>
              <a:rPr lang="en-US" sz="2800" dirty="0"/>
              <a:t> (</a:t>
            </a:r>
            <a:r>
              <a:rPr lang="ru-RU" sz="2800" dirty="0"/>
              <a:t>хороший ходок, бродяга) ; </a:t>
            </a:r>
            <a:r>
              <a:rPr lang="en-US" sz="2800" dirty="0" err="1"/>
              <a:t>topónimos</a:t>
            </a:r>
            <a:r>
              <a:rPr lang="en-US" sz="2800" dirty="0"/>
              <a:t> con el </a:t>
            </a:r>
            <a:r>
              <a:rPr lang="en-US" sz="2800" dirty="0" err="1"/>
              <a:t>sufijo</a:t>
            </a:r>
            <a:r>
              <a:rPr lang="en-US" sz="2800" dirty="0"/>
              <a:t> </a:t>
            </a:r>
            <a:r>
              <a:rPr lang="en-US" sz="2800" b="1" dirty="0"/>
              <a:t>-</a:t>
            </a:r>
            <a:r>
              <a:rPr lang="en-US" sz="2800" b="1" dirty="0" err="1"/>
              <a:t>briga</a:t>
            </a:r>
            <a:r>
              <a:rPr lang="en-US" sz="2800" dirty="0"/>
              <a:t>, </a:t>
            </a:r>
            <a:r>
              <a:rPr lang="uk-UA" sz="2800" dirty="0" smtClean="0"/>
              <a:t>                   </a:t>
            </a:r>
            <a:r>
              <a:rPr lang="en-US" sz="2800" b="1" dirty="0" smtClean="0"/>
              <a:t>-</a:t>
            </a:r>
            <a:r>
              <a:rPr lang="en-US" sz="2800" b="1" dirty="0" err="1"/>
              <a:t>brigula</a:t>
            </a:r>
            <a:r>
              <a:rPr lang="en-US" sz="2800" dirty="0"/>
              <a:t> (</a:t>
            </a:r>
            <a:r>
              <a:rPr lang="en-US" sz="2800" dirty="0" err="1"/>
              <a:t>fortaleza</a:t>
            </a:r>
            <a:r>
              <a:rPr lang="en-US" sz="2800" dirty="0"/>
              <a:t>), </a:t>
            </a:r>
            <a:r>
              <a:rPr lang="en-US" sz="2800" b="1" dirty="0"/>
              <a:t>-sego-</a:t>
            </a:r>
            <a:r>
              <a:rPr lang="en-US" sz="2800" dirty="0"/>
              <a:t>, </a:t>
            </a:r>
            <a:r>
              <a:rPr lang="en-US" sz="2800" b="1" dirty="0"/>
              <a:t>-</a:t>
            </a:r>
            <a:r>
              <a:rPr lang="en-US" sz="2800" b="1" dirty="0" err="1"/>
              <a:t>segi</a:t>
            </a:r>
            <a:r>
              <a:rPr lang="en-US" sz="2800" b="1" dirty="0"/>
              <a:t>- </a:t>
            </a:r>
            <a:r>
              <a:rPr lang="en-US" sz="2800" dirty="0"/>
              <a:t>(</a:t>
            </a:r>
            <a:r>
              <a:rPr lang="en-US" sz="2800" dirty="0" err="1"/>
              <a:t>victoria</a:t>
            </a:r>
            <a:r>
              <a:rPr lang="en-US" sz="2800" dirty="0"/>
              <a:t>): </a:t>
            </a:r>
            <a:r>
              <a:rPr lang="en-US" sz="2800" dirty="0" err="1"/>
              <a:t>Deobriga</a:t>
            </a:r>
            <a:r>
              <a:rPr lang="en-US" sz="2800" dirty="0"/>
              <a:t>, </a:t>
            </a:r>
            <a:r>
              <a:rPr lang="en-US" sz="2800" dirty="0" err="1"/>
              <a:t>Deobrígula</a:t>
            </a:r>
            <a:r>
              <a:rPr lang="en-US" sz="2800" dirty="0"/>
              <a:t>, </a:t>
            </a:r>
            <a:r>
              <a:rPr lang="en-US" sz="2800" dirty="0" err="1"/>
              <a:t>Segobriga</a:t>
            </a:r>
            <a:r>
              <a:rPr lang="en-US" sz="2800" dirty="0"/>
              <a:t> (</a:t>
            </a:r>
            <a:r>
              <a:rPr lang="en-US" sz="2800" dirty="0" err="1"/>
              <a:t>nombres</a:t>
            </a:r>
            <a:r>
              <a:rPr lang="en-US" sz="2800" dirty="0"/>
              <a:t> </a:t>
            </a:r>
            <a:r>
              <a:rPr lang="en-US" sz="2800" dirty="0" err="1"/>
              <a:t>guerreros</a:t>
            </a:r>
            <a:r>
              <a:rPr lang="en-US" sz="2800" dirty="0"/>
              <a:t>).</a:t>
            </a:r>
          </a:p>
          <a:p>
            <a:pPr algn="just"/>
            <a:r>
              <a:rPr lang="en-US" sz="2800" b="1" dirty="0"/>
              <a:t>Las palabras </a:t>
            </a:r>
            <a:r>
              <a:rPr lang="en-US" sz="2800" b="1" dirty="0" err="1"/>
              <a:t>celtas</a:t>
            </a:r>
            <a:r>
              <a:rPr lang="en-US" sz="2800" dirty="0"/>
              <a:t>: </a:t>
            </a:r>
            <a:r>
              <a:rPr lang="en-US" sz="2800" dirty="0" err="1"/>
              <a:t>abedul</a:t>
            </a:r>
            <a:r>
              <a:rPr lang="en-US" sz="2800" dirty="0"/>
              <a:t> (</a:t>
            </a:r>
            <a:r>
              <a:rPr lang="ru-RU" sz="2800" dirty="0"/>
              <a:t>береза), </a:t>
            </a:r>
            <a:r>
              <a:rPr lang="en-US" sz="2800" dirty="0"/>
              <a:t>cabaña (</a:t>
            </a:r>
            <a:r>
              <a:rPr lang="ru-RU" sz="2800" dirty="0" err="1" smtClean="0"/>
              <a:t>хатина</a:t>
            </a:r>
            <a:r>
              <a:rPr lang="ru-RU" sz="2800" dirty="0"/>
              <a:t>), </a:t>
            </a:r>
            <a:r>
              <a:rPr lang="en-US" sz="2800" dirty="0" err="1"/>
              <a:t>cambiar</a:t>
            </a:r>
            <a:r>
              <a:rPr lang="en-US" sz="2800" dirty="0"/>
              <a:t> (</a:t>
            </a:r>
            <a:r>
              <a:rPr lang="ru-RU" sz="2800" dirty="0" err="1" smtClean="0"/>
              <a:t>міняти</a:t>
            </a:r>
            <a:r>
              <a:rPr lang="ru-RU" sz="2800" dirty="0" smtClean="0"/>
              <a:t>), </a:t>
            </a:r>
            <a:r>
              <a:rPr lang="en-US" sz="2800" dirty="0" err="1"/>
              <a:t>camino</a:t>
            </a:r>
            <a:r>
              <a:rPr lang="en-US" sz="2800" dirty="0"/>
              <a:t> (</a:t>
            </a:r>
            <a:r>
              <a:rPr lang="ru-RU" sz="2800" dirty="0"/>
              <a:t>дорога), </a:t>
            </a:r>
            <a:r>
              <a:rPr lang="en-US" sz="2800" dirty="0" err="1"/>
              <a:t>camisa</a:t>
            </a:r>
            <a:r>
              <a:rPr lang="en-US" sz="2800" dirty="0"/>
              <a:t> </a:t>
            </a:r>
            <a:r>
              <a:rPr lang="en-US" sz="2800" dirty="0" smtClean="0"/>
              <a:t>(</a:t>
            </a:r>
            <a:r>
              <a:rPr lang="uk-UA" sz="2800" dirty="0" smtClean="0"/>
              <a:t>сорочка</a:t>
            </a:r>
            <a:r>
              <a:rPr lang="ru-RU" sz="2800" dirty="0" smtClean="0"/>
              <a:t>), </a:t>
            </a:r>
            <a:r>
              <a:rPr lang="en-US" sz="2800" dirty="0" err="1"/>
              <a:t>carro</a:t>
            </a:r>
            <a:r>
              <a:rPr lang="en-US" sz="2800" dirty="0"/>
              <a:t> </a:t>
            </a:r>
            <a:r>
              <a:rPr lang="en-US" sz="2800" dirty="0" smtClean="0"/>
              <a:t>(</a:t>
            </a:r>
            <a:r>
              <a:rPr lang="ru-RU" sz="2800" dirty="0" err="1"/>
              <a:t>візок</a:t>
            </a:r>
            <a:r>
              <a:rPr lang="ru-RU" sz="2800" dirty="0"/>
              <a:t>, </a:t>
            </a:r>
            <a:r>
              <a:rPr lang="ru-RU" sz="2800" dirty="0" err="1"/>
              <a:t>колісниця</a:t>
            </a:r>
            <a:r>
              <a:rPr lang="ru-RU" sz="2800" dirty="0"/>
              <a:t>), </a:t>
            </a:r>
            <a:r>
              <a:rPr lang="en-US" sz="2800" dirty="0" err="1"/>
              <a:t>carpintero</a:t>
            </a:r>
            <a:r>
              <a:rPr lang="en-US" sz="2800" dirty="0"/>
              <a:t> </a:t>
            </a:r>
            <a:r>
              <a:rPr lang="en-US" sz="2800" dirty="0" smtClean="0"/>
              <a:t>(</a:t>
            </a:r>
            <a:r>
              <a:rPr lang="uk-UA" sz="2800" dirty="0" smtClean="0"/>
              <a:t>тесляр</a:t>
            </a:r>
            <a:r>
              <a:rPr lang="ru-RU" sz="2800" dirty="0" smtClean="0"/>
              <a:t>), </a:t>
            </a:r>
            <a:r>
              <a:rPr lang="en-US" sz="2800" dirty="0" err="1"/>
              <a:t>cerveza</a:t>
            </a:r>
            <a:r>
              <a:rPr lang="en-US" sz="2800" dirty="0"/>
              <a:t> (</a:t>
            </a:r>
            <a:r>
              <a:rPr lang="ru-RU" sz="2800" dirty="0"/>
              <a:t>пиво), </a:t>
            </a:r>
            <a:r>
              <a:rPr lang="en-US" sz="2800" dirty="0" err="1" smtClean="0"/>
              <a:t>brío</a:t>
            </a:r>
            <a:r>
              <a:rPr lang="en-US" sz="2800" dirty="0" smtClean="0"/>
              <a:t> </a:t>
            </a:r>
            <a:r>
              <a:rPr lang="en-US" sz="2800" dirty="0"/>
              <a:t>(</a:t>
            </a:r>
            <a:r>
              <a:rPr lang="ru-RU" sz="2800" dirty="0"/>
              <a:t>сила, </a:t>
            </a:r>
            <a:r>
              <a:rPr lang="ru-RU" sz="2800" dirty="0" smtClean="0"/>
              <a:t>м</a:t>
            </a:r>
            <a:r>
              <a:rPr lang="es-ES" sz="2800" dirty="0" smtClean="0"/>
              <a:t>i</a:t>
            </a:r>
            <a:r>
              <a:rPr lang="ru-RU" sz="2800" dirty="0" err="1" smtClean="0"/>
              <a:t>ць</a:t>
            </a:r>
            <a:r>
              <a:rPr lang="ru-RU" sz="2800" dirty="0"/>
              <a:t>, </a:t>
            </a:r>
            <a:r>
              <a:rPr lang="ru-RU" sz="2800" dirty="0" err="1" smtClean="0"/>
              <a:t>мужність</a:t>
            </a:r>
            <a:r>
              <a:rPr lang="ru-RU" sz="2800" dirty="0" smtClean="0"/>
              <a:t>, </a:t>
            </a:r>
            <a:r>
              <a:rPr lang="ru-RU" sz="2800" dirty="0" err="1" smtClean="0"/>
              <a:t>відвага</a:t>
            </a:r>
            <a:r>
              <a:rPr lang="ru-RU" sz="2800" dirty="0"/>
              <a:t>), </a:t>
            </a:r>
            <a:r>
              <a:rPr lang="en-US" sz="2800" dirty="0" err="1"/>
              <a:t>vasallo</a:t>
            </a:r>
            <a:r>
              <a:rPr lang="en-US" sz="2800" dirty="0"/>
              <a:t> (</a:t>
            </a:r>
            <a:r>
              <a:rPr lang="ru-RU" sz="2800" dirty="0" err="1" smtClean="0"/>
              <a:t>васал</a:t>
            </a:r>
            <a:r>
              <a:rPr lang="ru-RU" sz="2800" dirty="0"/>
              <a:t>), </a:t>
            </a:r>
            <a:r>
              <a:rPr lang="en-US" sz="2800" dirty="0" err="1"/>
              <a:t>bota</a:t>
            </a:r>
            <a:r>
              <a:rPr lang="en-US" sz="2800" dirty="0"/>
              <a:t> (</a:t>
            </a:r>
            <a:r>
              <a:rPr lang="ru-RU" sz="2800" dirty="0"/>
              <a:t>бурдюк), </a:t>
            </a:r>
            <a:r>
              <a:rPr lang="en-US" sz="2800" dirty="0" err="1"/>
              <a:t>brezo</a:t>
            </a:r>
            <a:r>
              <a:rPr lang="en-US" sz="2800" dirty="0"/>
              <a:t> (</a:t>
            </a:r>
            <a:r>
              <a:rPr lang="ru-RU" sz="2800" dirty="0"/>
              <a:t>вереск), </a:t>
            </a:r>
            <a:r>
              <a:rPr lang="en-US" sz="2800" dirty="0" err="1"/>
              <a:t>garza</a:t>
            </a:r>
            <a:r>
              <a:rPr lang="en-US" sz="2800" dirty="0"/>
              <a:t> </a:t>
            </a:r>
            <a:r>
              <a:rPr lang="en-US" sz="2800" dirty="0" smtClean="0"/>
              <a:t>(</a:t>
            </a:r>
            <a:r>
              <a:rPr lang="ru-RU" sz="2800" dirty="0" err="1" smtClean="0"/>
              <a:t>чапля</a:t>
            </a:r>
            <a:r>
              <a:rPr lang="ru-RU" sz="2800" dirty="0"/>
              <a:t>).</a:t>
            </a:r>
          </a:p>
          <a:p>
            <a:pPr algn="just"/>
            <a:r>
              <a:rPr lang="en-US" sz="2800" dirty="0"/>
              <a:t>Los </a:t>
            </a:r>
            <a:r>
              <a:rPr lang="en-US" sz="2800" dirty="0" err="1"/>
              <a:t>celtas</a:t>
            </a:r>
            <a:r>
              <a:rPr lang="en-US" sz="2800" dirty="0"/>
              <a:t> </a:t>
            </a:r>
            <a:r>
              <a:rPr lang="en-US" sz="2800" dirty="0" err="1"/>
              <a:t>adoraban</a:t>
            </a:r>
            <a:r>
              <a:rPr lang="en-US" sz="2800" dirty="0"/>
              <a:t> a </a:t>
            </a:r>
            <a:r>
              <a:rPr lang="en-US" sz="2800" dirty="0" err="1"/>
              <a:t>los</a:t>
            </a:r>
            <a:r>
              <a:rPr lang="en-US" sz="2800" dirty="0"/>
              <a:t> </a:t>
            </a:r>
            <a:r>
              <a:rPr lang="en-US" sz="2800" dirty="0" err="1"/>
              <a:t>ríos</a:t>
            </a:r>
            <a:r>
              <a:rPr lang="en-US" sz="2800" dirty="0"/>
              <a:t> –  Deva, </a:t>
            </a:r>
            <a:r>
              <a:rPr lang="en-US" sz="2800" dirty="0" err="1"/>
              <a:t>Riodeva</a:t>
            </a:r>
            <a:r>
              <a:rPr lang="en-US" sz="2800" dirty="0"/>
              <a:t> – </a:t>
            </a:r>
            <a:r>
              <a:rPr lang="en-US" sz="2800" dirty="0" err="1"/>
              <a:t>su</a:t>
            </a:r>
            <a:r>
              <a:rPr lang="en-US" sz="2800" dirty="0"/>
              <a:t> </a:t>
            </a:r>
            <a:r>
              <a:rPr lang="en-US" sz="2800" dirty="0" err="1"/>
              <a:t>raíz</a:t>
            </a:r>
            <a:r>
              <a:rPr lang="en-US" sz="2800" dirty="0"/>
              <a:t> </a:t>
            </a:r>
            <a:r>
              <a:rPr lang="en-US" sz="2800" dirty="0" err="1"/>
              <a:t>indoeuropea</a:t>
            </a:r>
            <a:r>
              <a:rPr lang="en-US" sz="2800" dirty="0"/>
              <a:t> </a:t>
            </a:r>
            <a:r>
              <a:rPr lang="en-US" sz="2800" dirty="0" err="1"/>
              <a:t>es</a:t>
            </a:r>
            <a:r>
              <a:rPr lang="en-US" sz="2800" dirty="0"/>
              <a:t> la </a:t>
            </a:r>
            <a:r>
              <a:rPr lang="en-US" sz="2800" dirty="0" err="1"/>
              <a:t>misma</a:t>
            </a:r>
            <a:r>
              <a:rPr lang="en-US" sz="2800" dirty="0"/>
              <a:t> del </a:t>
            </a:r>
            <a:r>
              <a:rPr lang="en-US" sz="2800" dirty="0" err="1"/>
              <a:t>latin</a:t>
            </a:r>
            <a:r>
              <a:rPr lang="en-US" sz="2800" dirty="0"/>
              <a:t> </a:t>
            </a:r>
            <a:r>
              <a:rPr lang="en-US" sz="2800" dirty="0" err="1"/>
              <a:t>divus</a:t>
            </a:r>
            <a:r>
              <a:rPr lang="en-US" sz="2800" dirty="0"/>
              <a:t>, </a:t>
            </a:r>
            <a:r>
              <a:rPr lang="en-US" sz="2800" dirty="0" err="1"/>
              <a:t>deus</a:t>
            </a:r>
            <a:r>
              <a:rPr lang="en-US" sz="2800" dirty="0"/>
              <a:t>. </a:t>
            </a:r>
          </a:p>
          <a:p>
            <a:endParaRPr lang="en-US" dirty="0"/>
          </a:p>
        </p:txBody>
      </p:sp>
    </p:spTree>
    <p:extLst>
      <p:ext uri="{BB962C8B-B14F-4D97-AF65-F5344CB8AC3E}">
        <p14:creationId xmlns:p14="http://schemas.microsoft.com/office/powerpoint/2010/main" val="349210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s-ES" dirty="0"/>
              <a:t>Conclusión</a:t>
            </a:r>
            <a:endParaRPr lang="en-US" dirty="0"/>
          </a:p>
        </p:txBody>
      </p:sp>
      <p:sp>
        <p:nvSpPr>
          <p:cNvPr id="3" name="Объект 2"/>
          <p:cNvSpPr>
            <a:spLocks noGrp="1"/>
          </p:cNvSpPr>
          <p:nvPr>
            <p:ph idx="1"/>
          </p:nvPr>
        </p:nvSpPr>
        <p:spPr/>
        <p:txBody>
          <a:bodyPr>
            <a:normAutofit fontScale="85000" lnSpcReduction="20000"/>
          </a:bodyPr>
          <a:lstStyle/>
          <a:p>
            <a:pPr algn="just"/>
            <a:r>
              <a:rPr lang="es-ES" sz="2800" dirty="0" smtClean="0"/>
              <a:t>No </a:t>
            </a:r>
            <a:r>
              <a:rPr lang="es-ES" sz="2800" dirty="0"/>
              <a:t>se puede hablar de una unidad lingüística en la Península Ibérica antes de la llegada de los romanos. Los alfabetos ibéricos y tartesio sirvieron cada uno para diversas lenguas. Los grupos colonizadores conservaron y extendieron cada uno su propia lengua: griegos, fenicios, cartagineses, celtas, etc. Además de los idiomas mencionados hay que agregar el vascuence.</a:t>
            </a:r>
          </a:p>
          <a:p>
            <a:pPr marL="0" indent="0" algn="just">
              <a:buNone/>
            </a:pPr>
            <a:endParaRPr lang="es-ES" sz="2800" dirty="0"/>
          </a:p>
          <a:p>
            <a:pPr algn="just"/>
            <a:endParaRPr lang="es-ES" sz="2800" dirty="0"/>
          </a:p>
          <a:p>
            <a:pPr algn="just"/>
            <a:r>
              <a:rPr lang="es-ES" sz="2800" i="1" dirty="0"/>
              <a:t>¡Ojo! Más información en Lapesa – pp. </a:t>
            </a:r>
            <a:r>
              <a:rPr lang="es-ES" sz="2800" i="1" dirty="0" smtClean="0"/>
              <a:t>13-</a:t>
            </a:r>
            <a:r>
              <a:rPr lang="uk-UA" sz="2800" i="1" dirty="0" smtClean="0"/>
              <a:t>52</a:t>
            </a:r>
            <a:r>
              <a:rPr lang="es-ES" sz="2800" i="1" dirty="0" smtClean="0"/>
              <a:t>, </a:t>
            </a:r>
            <a:r>
              <a:rPr lang="es-ES" sz="2800" i="1" dirty="0"/>
              <a:t>Litvinenko – pp. </a:t>
            </a:r>
            <a:r>
              <a:rPr lang="uk-UA" sz="2800" i="1" dirty="0"/>
              <a:t>9</a:t>
            </a:r>
            <a:r>
              <a:rPr lang="es-ES" sz="2800" i="1" dirty="0" smtClean="0"/>
              <a:t>-1</a:t>
            </a:r>
            <a:r>
              <a:rPr lang="uk-UA" sz="2800" i="1" dirty="0" smtClean="0"/>
              <a:t>2</a:t>
            </a:r>
            <a:r>
              <a:rPr lang="es-ES" sz="2800" i="1" dirty="0" smtClean="0"/>
              <a:t>.</a:t>
            </a:r>
            <a:endParaRPr lang="es-ES" sz="2800" i="1" dirty="0"/>
          </a:p>
          <a:p>
            <a:endParaRPr lang="en-US" dirty="0"/>
          </a:p>
        </p:txBody>
      </p:sp>
    </p:spTree>
    <p:extLst>
      <p:ext uri="{BB962C8B-B14F-4D97-AF65-F5344CB8AC3E}">
        <p14:creationId xmlns:p14="http://schemas.microsoft.com/office/powerpoint/2010/main" val="275400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15992"/>
            <a:ext cx="9601196" cy="1017917"/>
          </a:xfrm>
        </p:spPr>
        <p:txBody>
          <a:bodyPr>
            <a:normAutofit/>
          </a:bodyPr>
          <a:lstStyle/>
          <a:p>
            <a:pPr algn="ctr"/>
            <a:r>
              <a:rPr lang="es-ES" dirty="0"/>
              <a:t>¿Por qué estudiamos la historia del español?</a:t>
            </a:r>
            <a:endParaRPr lang="en-US" dirty="0"/>
          </a:p>
        </p:txBody>
      </p:sp>
      <p:sp>
        <p:nvSpPr>
          <p:cNvPr id="3" name="Объект 2"/>
          <p:cNvSpPr>
            <a:spLocks noGrp="1"/>
          </p:cNvSpPr>
          <p:nvPr>
            <p:ph idx="1"/>
          </p:nvPr>
        </p:nvSpPr>
        <p:spPr>
          <a:xfrm>
            <a:off x="1295401" y="1630391"/>
            <a:ext cx="9601196" cy="4666891"/>
          </a:xfrm>
        </p:spPr>
        <p:txBody>
          <a:bodyPr>
            <a:normAutofit lnSpcReduction="10000"/>
          </a:bodyPr>
          <a:lstStyle/>
          <a:p>
            <a:pPr algn="just"/>
            <a:r>
              <a:rPr lang="es-ES" sz="2800" b="1" dirty="0" smtClean="0"/>
              <a:t>Para </a:t>
            </a:r>
            <a:r>
              <a:rPr lang="es-ES" sz="2800" b="1" dirty="0"/>
              <a:t>tener mayor comprensión de las “irregularidades” gramaticales de la lengua.</a:t>
            </a:r>
          </a:p>
          <a:p>
            <a:pPr algn="just"/>
            <a:r>
              <a:rPr lang="es-ES" sz="2800" b="1" dirty="0" smtClean="0"/>
              <a:t>Para </a:t>
            </a:r>
            <a:r>
              <a:rPr lang="es-ES" sz="2800" b="1" dirty="0"/>
              <a:t>entender la relación entre las variedades de español en el mundo.</a:t>
            </a:r>
          </a:p>
          <a:p>
            <a:pPr algn="just"/>
            <a:r>
              <a:rPr lang="es-ES" sz="2800" b="1" dirty="0" smtClean="0"/>
              <a:t>Para </a:t>
            </a:r>
            <a:r>
              <a:rPr lang="es-ES" sz="2800" b="1" dirty="0"/>
              <a:t>entender la relación entre el español y las otras lenguas románicas.</a:t>
            </a:r>
          </a:p>
          <a:p>
            <a:pPr algn="just"/>
            <a:r>
              <a:rPr lang="es-ES" sz="2800" b="1" dirty="0" smtClean="0"/>
              <a:t>Para </a:t>
            </a:r>
            <a:r>
              <a:rPr lang="es-ES" sz="2800" b="1" dirty="0"/>
              <a:t>poder analizar los textos antiguos en correspondencia con versión en español contemporáneo, prestando atención a los cambios observables.</a:t>
            </a:r>
          </a:p>
          <a:p>
            <a:endParaRPr lang="en-US" dirty="0"/>
          </a:p>
        </p:txBody>
      </p:sp>
    </p:spTree>
    <p:extLst>
      <p:ext uri="{BB962C8B-B14F-4D97-AF65-F5344CB8AC3E}">
        <p14:creationId xmlns:p14="http://schemas.microsoft.com/office/powerpoint/2010/main" val="1713293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2971640" cy="1320800"/>
          </a:xfrm>
        </p:spPr>
        <p:txBody>
          <a:bodyPr>
            <a:normAutofit fontScale="90000"/>
          </a:bodyPr>
          <a:lstStyle/>
          <a:p>
            <a:r>
              <a:rPr lang="es-ES" sz="2700" dirty="0" smtClean="0"/>
              <a:t>Sistematiza los datos sobre los pueblos prerromanos en la tabla siguiente. La información está en las páginas indicadas en el manual de </a:t>
            </a:r>
            <a:br>
              <a:rPr lang="es-ES" sz="2700" dirty="0" smtClean="0"/>
            </a:br>
            <a:r>
              <a:rPr lang="es-ES" sz="2700" i="1" dirty="0" smtClean="0"/>
              <a:t>Lapesa R. Historia de la lengua española</a:t>
            </a:r>
            <a:endParaRPr lang="en-US" sz="2700" i="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60225055"/>
              </p:ext>
            </p:extLst>
          </p:nvPr>
        </p:nvGraphicFramePr>
        <p:xfrm>
          <a:off x="4218316" y="1436179"/>
          <a:ext cx="7746521" cy="5433060"/>
        </p:xfrm>
        <a:graphic>
          <a:graphicData uri="http://schemas.openxmlformats.org/drawingml/2006/table">
            <a:tbl>
              <a:tblPr firstRow="1" firstCol="1" bandRow="1">
                <a:tableStyleId>{5C22544A-7EE6-4342-B048-85BDC9FD1C3A}</a:tableStyleId>
              </a:tblPr>
              <a:tblGrid>
                <a:gridCol w="2716410">
                  <a:extLst>
                    <a:ext uri="{9D8B030D-6E8A-4147-A177-3AD203B41FA5}">
                      <a16:colId xmlns:a16="http://schemas.microsoft.com/office/drawing/2014/main" val="1594401591"/>
                    </a:ext>
                  </a:extLst>
                </a:gridCol>
                <a:gridCol w="1676401">
                  <a:extLst>
                    <a:ext uri="{9D8B030D-6E8A-4147-A177-3AD203B41FA5}">
                      <a16:colId xmlns:a16="http://schemas.microsoft.com/office/drawing/2014/main" val="3742725678"/>
                    </a:ext>
                  </a:extLst>
                </a:gridCol>
                <a:gridCol w="1676855">
                  <a:extLst>
                    <a:ext uri="{9D8B030D-6E8A-4147-A177-3AD203B41FA5}">
                      <a16:colId xmlns:a16="http://schemas.microsoft.com/office/drawing/2014/main" val="3822938974"/>
                    </a:ext>
                  </a:extLst>
                </a:gridCol>
                <a:gridCol w="1676855">
                  <a:extLst>
                    <a:ext uri="{9D8B030D-6E8A-4147-A177-3AD203B41FA5}">
                      <a16:colId xmlns:a16="http://schemas.microsoft.com/office/drawing/2014/main" val="2356233125"/>
                    </a:ext>
                  </a:extLst>
                </a:gridCol>
              </a:tblGrid>
              <a:tr h="251534">
                <a:tc>
                  <a:txBody>
                    <a:bodyPr/>
                    <a:lstStyle/>
                    <a:p>
                      <a:pPr>
                        <a:lnSpc>
                          <a:spcPct val="115000"/>
                        </a:lnSpc>
                        <a:spcAft>
                          <a:spcPts val="0"/>
                        </a:spcAft>
                      </a:pPr>
                      <a:r>
                        <a:rPr lang="es-ES_tradnl" sz="1000" dirty="0">
                          <a:effectLst/>
                        </a:rPr>
                        <a:t>Pueblos prerromanos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es-ES_tradnl" sz="1000" dirty="0">
                          <a:effectLst/>
                        </a:rPr>
                        <a:t>Area geográfica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es-ES_tradnl" sz="1000">
                          <a:effectLst/>
                        </a:rPr>
                        <a:t>Las palabras (o afijos)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es-ES_tradnl" sz="1000">
                          <a:effectLst/>
                        </a:rPr>
                        <a:t>Los topónimos y nombres propios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3449387615"/>
                  </a:ext>
                </a:extLst>
              </a:tr>
              <a:tr h="476243">
                <a:tc>
                  <a:txBody>
                    <a:bodyPr/>
                    <a:lstStyle/>
                    <a:p>
                      <a:pPr>
                        <a:lnSpc>
                          <a:spcPct val="115000"/>
                        </a:lnSpc>
                        <a:spcAft>
                          <a:spcPts val="0"/>
                        </a:spcAft>
                      </a:pPr>
                      <a:r>
                        <a:rPr lang="es-ES_tradnl" sz="1000" dirty="0">
                          <a:effectLst/>
                        </a:rPr>
                        <a:t>Los </a:t>
                      </a:r>
                      <a:r>
                        <a:rPr lang="es-ES_tradnl" sz="1000" dirty="0" smtClean="0">
                          <a:effectLst/>
                        </a:rPr>
                        <a:t>vascos p. 27, 30, 32-33, 51.</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2357242934"/>
                  </a:ext>
                </a:extLst>
              </a:tr>
              <a:tr h="251534">
                <a:tc>
                  <a:txBody>
                    <a:bodyPr/>
                    <a:lstStyle/>
                    <a:p>
                      <a:pPr>
                        <a:lnSpc>
                          <a:spcPct val="115000"/>
                        </a:lnSpc>
                        <a:spcAft>
                          <a:spcPts val="0"/>
                        </a:spcAft>
                      </a:pPr>
                      <a:r>
                        <a:rPr lang="es-ES_tradnl" sz="1000" dirty="0">
                          <a:effectLst/>
                        </a:rPr>
                        <a:t>Los </a:t>
                      </a:r>
                      <a:r>
                        <a:rPr lang="es-ES_tradnl" sz="1000" dirty="0" smtClean="0">
                          <a:effectLst/>
                        </a:rPr>
                        <a:t>ligures p. 18</a:t>
                      </a:r>
                      <a:endParaRPr lang="en-US" sz="1000" dirty="0">
                        <a:effectLst/>
                      </a:endParaRPr>
                    </a:p>
                    <a:p>
                      <a:pPr>
                        <a:lnSpc>
                          <a:spcPct val="115000"/>
                        </a:lnSpc>
                        <a:spcAft>
                          <a:spcPts val="0"/>
                        </a:spcAft>
                      </a:pPr>
                      <a:r>
                        <a:rPr lang="es-ES_tradnl"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3069347159"/>
                  </a:ext>
                </a:extLst>
              </a:tr>
              <a:tr h="628836">
                <a:tc>
                  <a:txBody>
                    <a:bodyPr/>
                    <a:lstStyle/>
                    <a:p>
                      <a:pPr>
                        <a:lnSpc>
                          <a:spcPct val="115000"/>
                        </a:lnSpc>
                        <a:spcAft>
                          <a:spcPts val="0"/>
                        </a:spcAft>
                      </a:pPr>
                      <a:r>
                        <a:rPr lang="es-ES_tradnl" sz="1000" dirty="0">
                          <a:effectLst/>
                        </a:rPr>
                        <a:t>Los </a:t>
                      </a:r>
                      <a:r>
                        <a:rPr lang="es-ES_tradnl" sz="1000" dirty="0" smtClean="0">
                          <a:effectLst/>
                        </a:rPr>
                        <a:t>fenicios p. 15</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Los </a:t>
                      </a:r>
                      <a:r>
                        <a:rPr lang="es-ES_tradnl" sz="1000" dirty="0" smtClean="0">
                          <a:effectLst/>
                        </a:rPr>
                        <a:t>griegos p. 16</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Los </a:t>
                      </a:r>
                      <a:r>
                        <a:rPr lang="es-ES_tradnl" sz="1000" dirty="0" smtClean="0">
                          <a:effectLst/>
                        </a:rPr>
                        <a:t>cartagineses p. 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3583116260"/>
                  </a:ext>
                </a:extLst>
              </a:tr>
              <a:tr h="911477">
                <a:tc>
                  <a:txBody>
                    <a:bodyPr/>
                    <a:lstStyle/>
                    <a:p>
                      <a:pPr>
                        <a:lnSpc>
                          <a:spcPct val="115000"/>
                        </a:lnSpc>
                        <a:spcAft>
                          <a:spcPts val="0"/>
                        </a:spcAft>
                      </a:pPr>
                      <a:r>
                        <a:rPr lang="es-ES_tradnl" sz="1000" dirty="0">
                          <a:effectLst/>
                        </a:rPr>
                        <a:t>Los </a:t>
                      </a:r>
                      <a:r>
                        <a:rPr lang="es-ES_tradnl" sz="1000" dirty="0" smtClean="0">
                          <a:effectLst/>
                        </a:rPr>
                        <a:t>iberos p. 48-49</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1965711144"/>
                  </a:ext>
                </a:extLst>
              </a:tr>
              <a:tr h="1131905">
                <a:tc>
                  <a:txBody>
                    <a:bodyPr/>
                    <a:lstStyle/>
                    <a:p>
                      <a:pPr>
                        <a:lnSpc>
                          <a:spcPct val="115000"/>
                        </a:lnSpc>
                        <a:spcAft>
                          <a:spcPts val="0"/>
                        </a:spcAft>
                      </a:pPr>
                      <a:r>
                        <a:rPr lang="es-ES_tradnl" sz="1000" dirty="0">
                          <a:effectLst/>
                        </a:rPr>
                        <a:t>Los </a:t>
                      </a:r>
                      <a:r>
                        <a:rPr lang="es-ES_tradnl" sz="1000" dirty="0" smtClean="0">
                          <a:effectLst/>
                        </a:rPr>
                        <a:t>celtas p. 19, 22, 47, 50.</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endParaRPr>
                    </a:p>
                    <a:p>
                      <a:pPr>
                        <a:lnSpc>
                          <a:spcPct val="115000"/>
                        </a:lnSpc>
                        <a:spcAft>
                          <a:spcPts val="0"/>
                        </a:spcAft>
                      </a:pPr>
                      <a:r>
                        <a:rPr lang="es-ES_tradnl"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nSpc>
                          <a:spcPct val="115000"/>
                        </a:lnSpc>
                        <a:spcAft>
                          <a:spcPts val="0"/>
                        </a:spcAft>
                      </a:pPr>
                      <a:r>
                        <a:rPr lang="ru-RU"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val="2251032097"/>
                  </a:ext>
                </a:extLst>
              </a:tr>
            </a:tbl>
          </a:graphicData>
        </a:graphic>
      </p:graphicFrame>
    </p:spTree>
    <p:extLst>
      <p:ext uri="{BB962C8B-B14F-4D97-AF65-F5344CB8AC3E}">
        <p14:creationId xmlns:p14="http://schemas.microsoft.com/office/powerpoint/2010/main" val="127703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21102"/>
            <a:ext cx="9601196" cy="868787"/>
          </a:xfrm>
        </p:spPr>
        <p:txBody>
          <a:bodyPr>
            <a:normAutofit/>
          </a:bodyPr>
          <a:lstStyle/>
          <a:p>
            <a:pPr algn="ctr"/>
            <a:r>
              <a:rPr lang="es-ES" dirty="0"/>
              <a:t>Vínculos del curso con otras asignaturas</a:t>
            </a:r>
            <a:endParaRPr lang="en-US" dirty="0"/>
          </a:p>
        </p:txBody>
      </p:sp>
      <p:pic>
        <p:nvPicPr>
          <p:cNvPr id="4" name="Объект 3"/>
          <p:cNvPicPr>
            <a:picLocks noGrp="1" noChangeAspect="1"/>
          </p:cNvPicPr>
          <p:nvPr>
            <p:ph idx="1"/>
          </p:nvPr>
        </p:nvPicPr>
        <p:blipFill>
          <a:blip r:embed="rId2"/>
          <a:stretch>
            <a:fillRect/>
          </a:stretch>
        </p:blipFill>
        <p:spPr>
          <a:xfrm>
            <a:off x="1362975" y="1207699"/>
            <a:ext cx="9463176" cy="5357004"/>
          </a:xfrm>
          <a:prstGeom prst="rect">
            <a:avLst/>
          </a:prstGeom>
        </p:spPr>
      </p:pic>
      <p:pic>
        <p:nvPicPr>
          <p:cNvPr id="5" name="Рисунок 4"/>
          <p:cNvPicPr>
            <a:picLocks noChangeAspect="1"/>
          </p:cNvPicPr>
          <p:nvPr/>
        </p:nvPicPr>
        <p:blipFill>
          <a:blip r:embed="rId3"/>
          <a:stretch>
            <a:fillRect/>
          </a:stretch>
        </p:blipFill>
        <p:spPr>
          <a:xfrm>
            <a:off x="5217418" y="2814153"/>
            <a:ext cx="1694835" cy="1182727"/>
          </a:xfrm>
          <a:prstGeom prst="rect">
            <a:avLst/>
          </a:prstGeom>
        </p:spPr>
      </p:pic>
      <p:pic>
        <p:nvPicPr>
          <p:cNvPr id="6" name="Рисунок 5"/>
          <p:cNvPicPr>
            <a:picLocks noChangeAspect="1"/>
          </p:cNvPicPr>
          <p:nvPr/>
        </p:nvPicPr>
        <p:blipFill>
          <a:blip r:embed="rId4"/>
          <a:stretch>
            <a:fillRect/>
          </a:stretch>
        </p:blipFill>
        <p:spPr>
          <a:xfrm>
            <a:off x="5179571" y="1676492"/>
            <a:ext cx="1664352" cy="951058"/>
          </a:xfrm>
          <a:prstGeom prst="rect">
            <a:avLst/>
          </a:prstGeom>
        </p:spPr>
      </p:pic>
      <p:pic>
        <p:nvPicPr>
          <p:cNvPr id="7" name="Рисунок 6"/>
          <p:cNvPicPr>
            <a:picLocks noChangeAspect="1"/>
          </p:cNvPicPr>
          <p:nvPr/>
        </p:nvPicPr>
        <p:blipFill>
          <a:blip r:embed="rId5"/>
          <a:stretch>
            <a:fillRect/>
          </a:stretch>
        </p:blipFill>
        <p:spPr>
          <a:xfrm>
            <a:off x="7532052" y="1983739"/>
            <a:ext cx="1682642" cy="749873"/>
          </a:xfrm>
          <a:prstGeom prst="rect">
            <a:avLst/>
          </a:prstGeom>
        </p:spPr>
      </p:pic>
      <p:pic>
        <p:nvPicPr>
          <p:cNvPr id="8" name="Рисунок 7"/>
          <p:cNvPicPr>
            <a:picLocks noChangeAspect="1"/>
          </p:cNvPicPr>
          <p:nvPr/>
        </p:nvPicPr>
        <p:blipFill>
          <a:blip r:embed="rId6"/>
          <a:stretch>
            <a:fillRect/>
          </a:stretch>
        </p:blipFill>
        <p:spPr>
          <a:xfrm>
            <a:off x="7875917" y="3245682"/>
            <a:ext cx="1475360" cy="951058"/>
          </a:xfrm>
          <a:prstGeom prst="rect">
            <a:avLst/>
          </a:prstGeom>
        </p:spPr>
      </p:pic>
      <p:pic>
        <p:nvPicPr>
          <p:cNvPr id="9" name="Рисунок 8"/>
          <p:cNvPicPr>
            <a:picLocks noChangeAspect="1"/>
          </p:cNvPicPr>
          <p:nvPr/>
        </p:nvPicPr>
        <p:blipFill>
          <a:blip r:embed="rId7"/>
          <a:stretch>
            <a:fillRect/>
          </a:stretch>
        </p:blipFill>
        <p:spPr>
          <a:xfrm>
            <a:off x="3443035" y="1960691"/>
            <a:ext cx="1463167" cy="1146147"/>
          </a:xfrm>
          <a:prstGeom prst="rect">
            <a:avLst/>
          </a:prstGeom>
        </p:spPr>
      </p:pic>
      <p:pic>
        <p:nvPicPr>
          <p:cNvPr id="10" name="Рисунок 9"/>
          <p:cNvPicPr>
            <a:picLocks noChangeAspect="1"/>
          </p:cNvPicPr>
          <p:nvPr/>
        </p:nvPicPr>
        <p:blipFill>
          <a:blip r:embed="rId8"/>
          <a:stretch>
            <a:fillRect/>
          </a:stretch>
        </p:blipFill>
        <p:spPr>
          <a:xfrm>
            <a:off x="3372339" y="3366784"/>
            <a:ext cx="951058" cy="951058"/>
          </a:xfrm>
          <a:prstGeom prst="rect">
            <a:avLst/>
          </a:prstGeom>
        </p:spPr>
      </p:pic>
      <p:pic>
        <p:nvPicPr>
          <p:cNvPr id="11" name="Рисунок 10"/>
          <p:cNvPicPr>
            <a:picLocks noChangeAspect="1"/>
          </p:cNvPicPr>
          <p:nvPr/>
        </p:nvPicPr>
        <p:blipFill>
          <a:blip r:embed="rId9"/>
          <a:stretch>
            <a:fillRect/>
          </a:stretch>
        </p:blipFill>
        <p:spPr>
          <a:xfrm>
            <a:off x="3372339" y="4633671"/>
            <a:ext cx="2895851" cy="969348"/>
          </a:xfrm>
          <a:prstGeom prst="rect">
            <a:avLst/>
          </a:prstGeom>
        </p:spPr>
      </p:pic>
      <p:pic>
        <p:nvPicPr>
          <p:cNvPr id="12" name="Рисунок 11"/>
          <p:cNvPicPr>
            <a:picLocks noChangeAspect="1"/>
          </p:cNvPicPr>
          <p:nvPr/>
        </p:nvPicPr>
        <p:blipFill>
          <a:blip r:embed="rId10"/>
          <a:stretch>
            <a:fillRect/>
          </a:stretch>
        </p:blipFill>
        <p:spPr>
          <a:xfrm>
            <a:off x="6448417" y="4710867"/>
            <a:ext cx="2682472" cy="951058"/>
          </a:xfrm>
          <a:prstGeom prst="rect">
            <a:avLst/>
          </a:prstGeom>
        </p:spPr>
      </p:pic>
      <p:sp>
        <p:nvSpPr>
          <p:cNvPr id="15" name="Стрелка вправо 14"/>
          <p:cNvSpPr/>
          <p:nvPr/>
        </p:nvSpPr>
        <p:spPr>
          <a:xfrm>
            <a:off x="7049392" y="3405516"/>
            <a:ext cx="740261" cy="90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Стрелка вниз 15"/>
          <p:cNvSpPr/>
          <p:nvPr/>
        </p:nvSpPr>
        <p:spPr>
          <a:xfrm>
            <a:off x="5621548" y="4079609"/>
            <a:ext cx="71887" cy="518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Стрелка углом вверх 17"/>
          <p:cNvSpPr/>
          <p:nvPr/>
        </p:nvSpPr>
        <p:spPr>
          <a:xfrm>
            <a:off x="6955767" y="2958860"/>
            <a:ext cx="920150" cy="18115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Стрелка влево 18"/>
          <p:cNvSpPr/>
          <p:nvPr/>
        </p:nvSpPr>
        <p:spPr>
          <a:xfrm>
            <a:off x="4442604" y="3605842"/>
            <a:ext cx="655607" cy="517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Стрелка вверх 19"/>
          <p:cNvSpPr/>
          <p:nvPr/>
        </p:nvSpPr>
        <p:spPr>
          <a:xfrm>
            <a:off x="6096000" y="2627550"/>
            <a:ext cx="45719" cy="1866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Стрелка вниз 23"/>
          <p:cNvSpPr/>
          <p:nvPr/>
        </p:nvSpPr>
        <p:spPr>
          <a:xfrm>
            <a:off x="6843923" y="3996880"/>
            <a:ext cx="68330" cy="636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Стрелка влево 24"/>
          <p:cNvSpPr/>
          <p:nvPr/>
        </p:nvSpPr>
        <p:spPr>
          <a:xfrm>
            <a:off x="4925126" y="2958860"/>
            <a:ext cx="24877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75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483079"/>
            <a:ext cx="9601196" cy="845389"/>
          </a:xfrm>
        </p:spPr>
        <p:txBody>
          <a:bodyPr>
            <a:normAutofit/>
          </a:bodyPr>
          <a:lstStyle/>
          <a:p>
            <a:pPr algn="ctr"/>
            <a:r>
              <a:rPr lang="es-ES" dirty="0" smtClean="0"/>
              <a:t>Contenido del curso</a:t>
            </a:r>
            <a:endParaRPr lang="en-US" dirty="0"/>
          </a:p>
        </p:txBody>
      </p:sp>
      <p:sp>
        <p:nvSpPr>
          <p:cNvPr id="3" name="Объект 2"/>
          <p:cNvSpPr>
            <a:spLocks noGrp="1"/>
          </p:cNvSpPr>
          <p:nvPr>
            <p:ph idx="1"/>
          </p:nvPr>
        </p:nvSpPr>
        <p:spPr>
          <a:xfrm>
            <a:off x="1295401" y="1147313"/>
            <a:ext cx="9601196" cy="5408762"/>
          </a:xfrm>
        </p:spPr>
        <p:txBody>
          <a:bodyPr>
            <a:normAutofit/>
          </a:bodyPr>
          <a:lstStyle/>
          <a:p>
            <a:pPr marL="0" indent="0">
              <a:buNone/>
            </a:pPr>
            <a:r>
              <a:rPr lang="es-ES" b="1" i="1" dirty="0"/>
              <a:t>I. Orígenes del idioma español</a:t>
            </a:r>
          </a:p>
          <a:p>
            <a:r>
              <a:rPr lang="es-ES" dirty="0"/>
              <a:t>1. El período prerromano.</a:t>
            </a:r>
          </a:p>
          <a:p>
            <a:r>
              <a:rPr lang="es-ES" dirty="0"/>
              <a:t>2. El latín hablado.</a:t>
            </a:r>
          </a:p>
          <a:p>
            <a:r>
              <a:rPr lang="es-ES" dirty="0"/>
              <a:t>3. El elemento germánico.</a:t>
            </a:r>
          </a:p>
          <a:p>
            <a:r>
              <a:rPr lang="es-ES" dirty="0"/>
              <a:t>4. El elemento árabe.</a:t>
            </a:r>
          </a:p>
          <a:p>
            <a:pPr marL="0" indent="0">
              <a:buNone/>
            </a:pPr>
            <a:r>
              <a:rPr lang="es-ES" b="1" i="1" dirty="0"/>
              <a:t>II. Historia del castellano.</a:t>
            </a:r>
          </a:p>
          <a:p>
            <a:r>
              <a:rPr lang="es-ES" dirty="0"/>
              <a:t>1. Período preliterario. Formación del romance hispánico (los siglos V-X). Período del castellano antiguo (el siglo X - mediados del siglo XIII).</a:t>
            </a:r>
          </a:p>
          <a:p>
            <a:r>
              <a:rPr lang="es-ES" dirty="0"/>
              <a:t>2. Período del castellano medieval (la segunda mitad del siglo XIII-XV).</a:t>
            </a:r>
          </a:p>
          <a:p>
            <a:r>
              <a:rPr lang="es-ES" dirty="0"/>
              <a:t>3. Período del español </a:t>
            </a:r>
            <a:r>
              <a:rPr lang="es-ES" dirty="0" smtClean="0"/>
              <a:t>ante-nuevo</a:t>
            </a:r>
            <a:r>
              <a:rPr lang="ru-RU" dirty="0" smtClean="0"/>
              <a:t> </a:t>
            </a:r>
            <a:r>
              <a:rPr lang="es-ES" dirty="0" smtClean="0"/>
              <a:t>(clásico): </a:t>
            </a:r>
            <a:r>
              <a:rPr lang="es-ES" dirty="0"/>
              <a:t>unificación de la lengua literaria y formación del idioma nacional (el siglo XVI-principios del siglo XVIII).</a:t>
            </a:r>
          </a:p>
          <a:p>
            <a:r>
              <a:rPr lang="es-ES" dirty="0"/>
              <a:t>4. Período del español nuevo (los siglos XVIII-XIX).</a:t>
            </a:r>
          </a:p>
          <a:p>
            <a:r>
              <a:rPr lang="es-ES" dirty="0"/>
              <a:t>5. Período del español moderno y contemporáneo (los siglos XX-XXI).</a:t>
            </a:r>
          </a:p>
          <a:p>
            <a:endParaRPr lang="en-US" dirty="0"/>
          </a:p>
        </p:txBody>
      </p:sp>
    </p:spTree>
    <p:extLst>
      <p:ext uri="{BB962C8B-B14F-4D97-AF65-F5344CB8AC3E}">
        <p14:creationId xmlns:p14="http://schemas.microsoft.com/office/powerpoint/2010/main" val="136196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898426"/>
          </a:xfrm>
        </p:spPr>
        <p:txBody>
          <a:bodyPr>
            <a:normAutofit fontScale="90000"/>
          </a:bodyPr>
          <a:lstStyle/>
          <a:p>
            <a:pPr algn="ctr"/>
            <a:r>
              <a:rPr lang="en-US" dirty="0" err="1"/>
              <a:t>Español</a:t>
            </a:r>
            <a:r>
              <a:rPr lang="en-US" dirty="0"/>
              <a:t> </a:t>
            </a:r>
            <a:r>
              <a:rPr lang="en-US" i="1" dirty="0"/>
              <a:t>vs</a:t>
            </a:r>
            <a:r>
              <a:rPr lang="en-US" dirty="0"/>
              <a:t> </a:t>
            </a:r>
            <a:r>
              <a:rPr lang="en-US" dirty="0" err="1"/>
              <a:t>castellano</a:t>
            </a:r>
            <a:r>
              <a:rPr lang="en-US" dirty="0"/>
              <a:t>.</a:t>
            </a:r>
            <a:br>
              <a:rPr lang="en-US" dirty="0"/>
            </a:br>
            <a:endParaRPr lang="en-US" dirty="0"/>
          </a:p>
        </p:txBody>
      </p:sp>
      <p:sp>
        <p:nvSpPr>
          <p:cNvPr id="3" name="Объект 2"/>
          <p:cNvSpPr>
            <a:spLocks noGrp="1"/>
          </p:cNvSpPr>
          <p:nvPr>
            <p:ph idx="1"/>
          </p:nvPr>
        </p:nvSpPr>
        <p:spPr>
          <a:xfrm>
            <a:off x="1295401" y="1647645"/>
            <a:ext cx="9601196" cy="4228223"/>
          </a:xfrm>
        </p:spPr>
        <p:txBody>
          <a:bodyPr>
            <a:noAutofit/>
          </a:bodyPr>
          <a:lstStyle/>
          <a:p>
            <a:pPr algn="just"/>
            <a:r>
              <a:rPr lang="es-ES" sz="2400" dirty="0"/>
              <a:t>La </a:t>
            </a:r>
            <a:r>
              <a:rPr lang="es-ES" sz="2400" i="1" dirty="0"/>
              <a:t>controversia</a:t>
            </a:r>
            <a:r>
              <a:rPr lang="es-ES" sz="2400" dirty="0"/>
              <a:t> por el nombre del idioma español es la discusión sobre si resulta más apropiado («correcto») denominar al idioma común hablado en España, Hispanoamérica, Guinea Ecuatorial y en otras zonas hispanohablantes, como «español» o «castellano</a:t>
            </a:r>
            <a:r>
              <a:rPr lang="es-ES" sz="2400" dirty="0" smtClean="0"/>
              <a:t>», </a:t>
            </a:r>
            <a:r>
              <a:rPr lang="es-ES" sz="2400" dirty="0"/>
              <a:t>o bien si ambas formas son equivalentes</a:t>
            </a:r>
            <a:r>
              <a:rPr lang="es-ES" sz="2400" dirty="0" smtClean="0"/>
              <a:t>.</a:t>
            </a:r>
          </a:p>
          <a:p>
            <a:pPr algn="just"/>
            <a:r>
              <a:rPr lang="es-ES" sz="2400" dirty="0"/>
              <a:t>la Constitución española de 1978, en su artículo tercero, utiliza la denominación «castellano» para la lengua, diferenciándola de las otras «lenguas españolas»:</a:t>
            </a:r>
          </a:p>
          <a:p>
            <a:pPr algn="just"/>
            <a:r>
              <a:rPr lang="es-ES" sz="2400" i="1" dirty="0"/>
              <a:t>El castellano es la lengua española oficial del Estado. (…) Las demás lenguas españolas serán también oficiales en las respectivas Comunidades Autónomas...</a:t>
            </a:r>
            <a:endParaRPr lang="en-US" sz="2400" i="1" dirty="0"/>
          </a:p>
        </p:txBody>
      </p:sp>
    </p:spTree>
    <p:extLst>
      <p:ext uri="{BB962C8B-B14F-4D97-AF65-F5344CB8AC3E}">
        <p14:creationId xmlns:p14="http://schemas.microsoft.com/office/powerpoint/2010/main" val="20683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4453" y="966157"/>
            <a:ext cx="10422144" cy="5503654"/>
          </a:xfrm>
        </p:spPr>
        <p:txBody>
          <a:bodyPr>
            <a:normAutofit fontScale="92500" lnSpcReduction="20000"/>
          </a:bodyPr>
          <a:lstStyle/>
          <a:p>
            <a:pPr algn="just"/>
            <a:r>
              <a:rPr lang="es-ES" sz="2800" i="1" dirty="0" smtClean="0"/>
              <a:t>Para </a:t>
            </a:r>
            <a:r>
              <a:rPr lang="es-ES" sz="2800" i="1" dirty="0"/>
              <a:t>designar la lengua común de España y de muchas naciones de América, y que también se habla como propia en otras partes del mundo, son válidos los términos castellano y español. </a:t>
            </a:r>
            <a:r>
              <a:rPr lang="es-ES" sz="2800" i="1" dirty="0" smtClean="0"/>
              <a:t>El </a:t>
            </a:r>
            <a:r>
              <a:rPr lang="es-ES" sz="2800" i="1" dirty="0"/>
              <a:t>término español resulta más recomendable por carecer de ambigüedad, ya que se refiere de modo unívoco a la lengua que hablan hoy más de cuatrocientos millones de personas. Asimismo, es la denominación que se utiliza internacionalmente (Spanish, espagnol, Spanisch, spagnolo, etc.). Aun siendo también sinónimo de español, resulta preferible reservar el término castellano para referirse al dialecto románico nacido en el Reino de Castilla durante la Edad Media, o al dialecto del español que se habla actualmente en esta región. En España, se usa asimismo el nombre castellano cuando se alude a la lengua común del Estado en relación con las otras lenguas cooficiales en sus respectivos territorios autónomos, como el catalán, el gallego o el vasco.</a:t>
            </a:r>
          </a:p>
          <a:p>
            <a:pPr algn="just"/>
            <a:r>
              <a:rPr lang="es-ES" sz="2800" i="1" dirty="0"/>
              <a:t>Diccionario panhispánico de dudas, 2005, pp. 271-272.</a:t>
            </a:r>
            <a:endParaRPr lang="en-US" sz="2800" i="1" dirty="0"/>
          </a:p>
        </p:txBody>
      </p:sp>
    </p:spTree>
    <p:extLst>
      <p:ext uri="{BB962C8B-B14F-4D97-AF65-F5344CB8AC3E}">
        <p14:creationId xmlns:p14="http://schemas.microsoft.com/office/powerpoint/2010/main" val="26302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17275"/>
          </a:xfrm>
        </p:spPr>
        <p:txBody>
          <a:bodyPr/>
          <a:lstStyle/>
          <a:p>
            <a:pPr algn="ctr"/>
            <a:r>
              <a:rPr lang="es-ES" dirty="0" smtClean="0"/>
              <a:t>Lenguas románicas</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082" y="1345721"/>
            <a:ext cx="8298611" cy="5020573"/>
          </a:xfrm>
        </p:spPr>
      </p:pic>
    </p:spTree>
    <p:extLst>
      <p:ext uri="{BB962C8B-B14F-4D97-AF65-F5344CB8AC3E}">
        <p14:creationId xmlns:p14="http://schemas.microsoft.com/office/powerpoint/2010/main" val="300874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lenguas-romances-7-728.jpg"/>
          <p:cNvPicPr>
            <a:picLocks noGrp="1" noChangeAspect="1" noChangeArrowheads="1"/>
          </p:cNvPicPr>
          <p:nvPr>
            <p:ph idx="1"/>
          </p:nvPr>
        </p:nvPicPr>
        <p:blipFill>
          <a:blip r:embed="rId2"/>
          <a:srcRect/>
          <a:stretch>
            <a:fillRect/>
          </a:stretch>
        </p:blipFill>
        <p:spPr bwMode="auto">
          <a:xfrm>
            <a:off x="1889185" y="1078303"/>
            <a:ext cx="8436634" cy="4797036"/>
          </a:xfrm>
          <a:prstGeom prst="rect">
            <a:avLst/>
          </a:prstGeom>
          <a:noFill/>
        </p:spPr>
      </p:pic>
    </p:spTree>
    <p:extLst>
      <p:ext uri="{BB962C8B-B14F-4D97-AF65-F5344CB8AC3E}">
        <p14:creationId xmlns:p14="http://schemas.microsoft.com/office/powerpoint/2010/main" val="9569090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233</TotalTime>
  <Words>2138</Words>
  <Application>Microsoft Office PowerPoint</Application>
  <PresentationFormat>Широкоэкранный</PresentationFormat>
  <Paragraphs>157</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Times New Roman</vt:lpstr>
      <vt:lpstr>Trebuchet MS</vt:lpstr>
      <vt:lpstr>Wingdings</vt:lpstr>
      <vt:lpstr>Wingdings 3</vt:lpstr>
      <vt:lpstr>Аспект</vt:lpstr>
      <vt:lpstr>El origen del español: período prerromano. Sustratos prerromanos.</vt:lpstr>
      <vt:lpstr>PLAN </vt:lpstr>
      <vt:lpstr>¿Por qué estudiamos la historia del español?</vt:lpstr>
      <vt:lpstr>Vínculos del curso con otras asignaturas</vt:lpstr>
      <vt:lpstr>Contenido del curso</vt:lpstr>
      <vt:lpstr>Español vs castellano. </vt:lpstr>
      <vt:lpstr>Презентация PowerPoint</vt:lpstr>
      <vt:lpstr>Lenguas románicas</vt:lpstr>
      <vt:lpstr>Презентация PowerPoint</vt:lpstr>
      <vt:lpstr>Презентация PowerPoint</vt:lpstr>
      <vt:lpstr>El idioma vasco y su extensión primitiva. </vt:lpstr>
      <vt:lpstr>Презентация PowerPoint</vt:lpstr>
      <vt:lpstr>Презентация PowerPoint</vt:lpstr>
      <vt:lpstr>Hay 3 hipótesis de su procedencia: </vt:lpstr>
      <vt:lpstr>Презентация PowerPoint</vt:lpstr>
      <vt:lpstr>Презентация PowerPoint</vt:lpstr>
      <vt:lpstr>Los primeros pobladores de la Península Ibérica. </vt:lpstr>
      <vt:lpstr>Презентация PowerPoint</vt:lpstr>
      <vt:lpstr>Презентация PowerPoint</vt:lpstr>
      <vt:lpstr>Презентация PowerPoint</vt:lpstr>
      <vt:lpstr>Презентация PowerPoint</vt:lpstr>
      <vt:lpstr>Para saber más</vt:lpstr>
      <vt:lpstr>Sustratos lingüísticos prerromanos (ibérico, celta). </vt:lpstr>
      <vt:lpstr>Así los iberismos más notables son los siguientes: </vt:lpstr>
      <vt:lpstr>Презентация PowerPoint</vt:lpstr>
      <vt:lpstr>Презентация PowerPoint</vt:lpstr>
      <vt:lpstr>Презентация PowerPoint</vt:lpstr>
      <vt:lpstr>Презентация PowerPoint</vt:lpstr>
      <vt:lpstr>Conclusión</vt:lpstr>
      <vt:lpstr>Sistematiza los datos sobre los pueblos prerromanos en la tabla siguiente. La información está en las páginas indicadas en el manual de  Lapesa R. Historia de la lengua española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origen del español: período prerromano. Sustratos prerromanos.</dc:title>
  <dc:creator>Uri Telkob</dc:creator>
  <cp:lastModifiedBy>Uri Telkob</cp:lastModifiedBy>
  <cp:revision>20</cp:revision>
  <dcterms:created xsi:type="dcterms:W3CDTF">2021-02-05T13:09:27Z</dcterms:created>
  <dcterms:modified xsi:type="dcterms:W3CDTF">2021-02-11T14:45:05Z</dcterms:modified>
</cp:coreProperties>
</file>