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0" r:id="rId4"/>
    <p:sldId id="261" r:id="rId5"/>
    <p:sldId id="258" r:id="rId6"/>
    <p:sldId id="25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25FD-5D1B-4F3D-8A11-321E565B8FCC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BB09FF-9ECD-4081-9595-09E99F9363F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25FD-5D1B-4F3D-8A11-321E565B8FCC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09FF-9ECD-4081-9595-09E99F9363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25FD-5D1B-4F3D-8A11-321E565B8FCC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09FF-9ECD-4081-9595-09E99F9363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73E25FD-5D1B-4F3D-8A11-321E565B8FCC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3BB09FF-9ECD-4081-9595-09E99F9363F3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25FD-5D1B-4F3D-8A11-321E565B8FCC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09FF-9ECD-4081-9595-09E99F9363F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25FD-5D1B-4F3D-8A11-321E565B8FCC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09FF-9ECD-4081-9595-09E99F9363F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09FF-9ECD-4081-9595-09E99F9363F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25FD-5D1B-4F3D-8A11-321E565B8FCC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25FD-5D1B-4F3D-8A11-321E565B8FCC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09FF-9ECD-4081-9595-09E99F9363F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25FD-5D1B-4F3D-8A11-321E565B8FCC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09FF-9ECD-4081-9595-09E99F9363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73E25FD-5D1B-4F3D-8A11-321E565B8FCC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BB09FF-9ECD-4081-9595-09E99F9363F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25FD-5D1B-4F3D-8A11-321E565B8FCC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BB09FF-9ECD-4081-9595-09E99F9363F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73E25FD-5D1B-4F3D-8A11-321E565B8FCC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3BB09FF-9ECD-4081-9595-09E99F9363F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643050"/>
            <a:ext cx="8072494" cy="464347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- </a:t>
            </a:r>
            <a:r>
              <a:rPr lang="en-US" sz="2800" dirty="0" smtClean="0">
                <a:solidFill>
                  <a:schemeClr val="tx1"/>
                </a:solidFill>
              </a:rPr>
              <a:t>Para </a:t>
            </a:r>
            <a:r>
              <a:rPr lang="en-US" sz="2800" dirty="0" err="1" smtClean="0">
                <a:solidFill>
                  <a:schemeClr val="tx1"/>
                </a:solidFill>
              </a:rPr>
              <a:t>tener</a:t>
            </a:r>
            <a:r>
              <a:rPr lang="en-US" sz="2800" dirty="0" smtClean="0">
                <a:solidFill>
                  <a:schemeClr val="tx1"/>
                </a:solidFill>
              </a:rPr>
              <a:t> mayor </a:t>
            </a:r>
            <a:r>
              <a:rPr lang="en-US" sz="2800" dirty="0" err="1" smtClean="0">
                <a:solidFill>
                  <a:schemeClr val="tx1"/>
                </a:solidFill>
              </a:rPr>
              <a:t>comprensión</a:t>
            </a:r>
            <a:r>
              <a:rPr lang="en-US" sz="2800" dirty="0" smtClean="0">
                <a:solidFill>
                  <a:schemeClr val="tx1"/>
                </a:solidFill>
              </a:rPr>
              <a:t> de </a:t>
            </a:r>
            <a:r>
              <a:rPr lang="en-US" sz="2800" dirty="0" err="1" smtClean="0">
                <a:solidFill>
                  <a:schemeClr val="tx1"/>
                </a:solidFill>
              </a:rPr>
              <a:t>las</a:t>
            </a:r>
            <a:r>
              <a:rPr lang="en-US" sz="2800" dirty="0" smtClean="0">
                <a:solidFill>
                  <a:schemeClr val="tx1"/>
                </a:solidFill>
              </a:rPr>
              <a:t> “</a:t>
            </a:r>
            <a:r>
              <a:rPr lang="en-US" sz="2800" dirty="0" err="1" smtClean="0">
                <a:solidFill>
                  <a:schemeClr val="tx1"/>
                </a:solidFill>
              </a:rPr>
              <a:t>irregularidades</a:t>
            </a:r>
            <a:r>
              <a:rPr lang="en-US" sz="2800" dirty="0" smtClean="0">
                <a:solidFill>
                  <a:schemeClr val="tx1"/>
                </a:solidFill>
              </a:rPr>
              <a:t>” </a:t>
            </a:r>
            <a:r>
              <a:rPr lang="en-US" sz="2800" dirty="0" err="1" smtClean="0">
                <a:solidFill>
                  <a:schemeClr val="tx1"/>
                </a:solidFill>
              </a:rPr>
              <a:t>gramaticales</a:t>
            </a:r>
            <a:r>
              <a:rPr lang="en-US" sz="2800" dirty="0" smtClean="0">
                <a:solidFill>
                  <a:schemeClr val="tx1"/>
                </a:solidFill>
              </a:rPr>
              <a:t> de la </a:t>
            </a:r>
            <a:r>
              <a:rPr lang="en-US" sz="2800" dirty="0" err="1" smtClean="0">
                <a:solidFill>
                  <a:schemeClr val="tx1"/>
                </a:solidFill>
              </a:rPr>
              <a:t>lengua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- Para </a:t>
            </a:r>
            <a:r>
              <a:rPr lang="en-US" sz="2800" dirty="0" err="1" smtClean="0">
                <a:solidFill>
                  <a:schemeClr val="tx1"/>
                </a:solidFill>
              </a:rPr>
              <a:t>entender</a:t>
            </a:r>
            <a:r>
              <a:rPr lang="en-US" sz="2800" dirty="0" smtClean="0">
                <a:solidFill>
                  <a:schemeClr val="tx1"/>
                </a:solidFill>
              </a:rPr>
              <a:t> la </a:t>
            </a:r>
            <a:r>
              <a:rPr lang="en-US" sz="2800" dirty="0" err="1" smtClean="0">
                <a:solidFill>
                  <a:schemeClr val="tx1"/>
                </a:solidFill>
              </a:rPr>
              <a:t>relación</a:t>
            </a:r>
            <a:r>
              <a:rPr lang="en-US" sz="2800" dirty="0" smtClean="0">
                <a:solidFill>
                  <a:schemeClr val="tx1"/>
                </a:solidFill>
              </a:rPr>
              <a:t> entre </a:t>
            </a:r>
            <a:r>
              <a:rPr lang="en-US" sz="2800" dirty="0" err="1" smtClean="0">
                <a:solidFill>
                  <a:schemeClr val="tx1"/>
                </a:solidFill>
              </a:rPr>
              <a:t>las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variedades</a:t>
            </a:r>
            <a:r>
              <a:rPr lang="en-US" sz="2800" dirty="0" smtClean="0">
                <a:solidFill>
                  <a:schemeClr val="tx1"/>
                </a:solidFill>
              </a:rPr>
              <a:t> de </a:t>
            </a:r>
            <a:r>
              <a:rPr lang="en-US" sz="2800" dirty="0" err="1" smtClean="0">
                <a:solidFill>
                  <a:schemeClr val="tx1"/>
                </a:solidFill>
              </a:rPr>
              <a:t>español</a:t>
            </a:r>
            <a:r>
              <a:rPr lang="en-US" sz="2800" dirty="0" smtClean="0">
                <a:solidFill>
                  <a:schemeClr val="tx1"/>
                </a:solidFill>
              </a:rPr>
              <a:t> en el </a:t>
            </a:r>
            <a:r>
              <a:rPr lang="en-US" sz="2800" dirty="0" err="1" smtClean="0">
                <a:solidFill>
                  <a:schemeClr val="tx1"/>
                </a:solidFill>
              </a:rPr>
              <a:t>mundo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- Para </a:t>
            </a:r>
            <a:r>
              <a:rPr lang="en-US" sz="2800" dirty="0" err="1" smtClean="0">
                <a:solidFill>
                  <a:schemeClr val="tx1"/>
                </a:solidFill>
              </a:rPr>
              <a:t>entender</a:t>
            </a:r>
            <a:r>
              <a:rPr lang="en-US" sz="2800" dirty="0" smtClean="0">
                <a:solidFill>
                  <a:schemeClr val="tx1"/>
                </a:solidFill>
              </a:rPr>
              <a:t> la </a:t>
            </a:r>
            <a:r>
              <a:rPr lang="en-US" sz="2800" dirty="0" err="1" smtClean="0">
                <a:solidFill>
                  <a:schemeClr val="tx1"/>
                </a:solidFill>
              </a:rPr>
              <a:t>relación</a:t>
            </a:r>
            <a:r>
              <a:rPr lang="en-US" sz="2800" dirty="0" smtClean="0">
                <a:solidFill>
                  <a:schemeClr val="tx1"/>
                </a:solidFill>
              </a:rPr>
              <a:t> entre el </a:t>
            </a:r>
            <a:r>
              <a:rPr lang="en-US" sz="2800" dirty="0" err="1" smtClean="0">
                <a:solidFill>
                  <a:schemeClr val="tx1"/>
                </a:solidFill>
              </a:rPr>
              <a:t>español</a:t>
            </a:r>
            <a:r>
              <a:rPr lang="en-US" sz="2800" dirty="0" smtClean="0">
                <a:solidFill>
                  <a:schemeClr val="tx1"/>
                </a:solidFill>
              </a:rPr>
              <a:t> y </a:t>
            </a:r>
            <a:r>
              <a:rPr lang="en-US" sz="2800" dirty="0" err="1" smtClean="0">
                <a:solidFill>
                  <a:schemeClr val="tx1"/>
                </a:solidFill>
              </a:rPr>
              <a:t>las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otras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lenguas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románicas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- Para </a:t>
            </a:r>
            <a:r>
              <a:rPr lang="en-US" sz="2800" dirty="0" err="1" smtClean="0">
                <a:solidFill>
                  <a:schemeClr val="tx1"/>
                </a:solidFill>
              </a:rPr>
              <a:t>poder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analizar</a:t>
            </a:r>
            <a:r>
              <a:rPr lang="en-US" sz="2800" dirty="0" smtClean="0">
                <a:solidFill>
                  <a:schemeClr val="tx1"/>
                </a:solidFill>
              </a:rPr>
              <a:t> los </a:t>
            </a:r>
            <a:r>
              <a:rPr lang="en-US" sz="2800" dirty="0" err="1" smtClean="0">
                <a:solidFill>
                  <a:schemeClr val="tx1"/>
                </a:solidFill>
              </a:rPr>
              <a:t>textos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antiguos</a:t>
            </a:r>
            <a:r>
              <a:rPr lang="en-US" sz="2800" dirty="0" smtClean="0">
                <a:solidFill>
                  <a:schemeClr val="tx1"/>
                </a:solidFill>
              </a:rPr>
              <a:t> en </a:t>
            </a:r>
            <a:r>
              <a:rPr lang="en-US" sz="2800" dirty="0" err="1" smtClean="0">
                <a:solidFill>
                  <a:schemeClr val="tx1"/>
                </a:solidFill>
              </a:rPr>
              <a:t>correspondencia</a:t>
            </a:r>
            <a:r>
              <a:rPr lang="en-US" sz="2800" dirty="0" smtClean="0">
                <a:solidFill>
                  <a:schemeClr val="tx1"/>
                </a:solidFill>
              </a:rPr>
              <a:t> con </a:t>
            </a:r>
            <a:r>
              <a:rPr lang="en-US" sz="2800" dirty="0" err="1" smtClean="0">
                <a:solidFill>
                  <a:schemeClr val="tx1"/>
                </a:solidFill>
              </a:rPr>
              <a:t>versión</a:t>
            </a:r>
            <a:r>
              <a:rPr lang="en-US" sz="2800" dirty="0" smtClean="0">
                <a:solidFill>
                  <a:schemeClr val="tx1"/>
                </a:solidFill>
              </a:rPr>
              <a:t> en </a:t>
            </a:r>
            <a:r>
              <a:rPr lang="en-US" sz="2800" dirty="0" err="1" smtClean="0">
                <a:solidFill>
                  <a:schemeClr val="tx1"/>
                </a:solidFill>
              </a:rPr>
              <a:t>español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contempor</a:t>
            </a:r>
            <a:r>
              <a:rPr lang="es-ES_tradnl" sz="2800" dirty="0" smtClean="0">
                <a:solidFill>
                  <a:schemeClr val="tx1"/>
                </a:solidFill>
              </a:rPr>
              <a:t>áneo, prestando atenci</a:t>
            </a:r>
            <a:r>
              <a:rPr lang="en-US" sz="2800" dirty="0" err="1" smtClean="0">
                <a:solidFill>
                  <a:schemeClr val="tx1"/>
                </a:solidFill>
              </a:rPr>
              <a:t>ón</a:t>
            </a:r>
            <a:r>
              <a:rPr lang="en-US" sz="2800" dirty="0" smtClean="0">
                <a:solidFill>
                  <a:schemeClr val="tx1"/>
                </a:solidFill>
              </a:rPr>
              <a:t> a los </a:t>
            </a:r>
            <a:r>
              <a:rPr lang="en-US" sz="2800" dirty="0" err="1" smtClean="0">
                <a:solidFill>
                  <a:schemeClr val="tx1"/>
                </a:solidFill>
              </a:rPr>
              <a:t>cambios</a:t>
            </a:r>
            <a:r>
              <a:rPr lang="en-US" sz="2800" dirty="0" smtClean="0">
                <a:solidFill>
                  <a:schemeClr val="tx1"/>
                </a:solidFill>
              </a:rPr>
              <a:t> observables.</a:t>
            </a:r>
          </a:p>
          <a:p>
            <a:pPr algn="just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143007"/>
          </a:xfrm>
        </p:spPr>
        <p:txBody>
          <a:bodyPr>
            <a:normAutofit fontScale="90000"/>
          </a:bodyPr>
          <a:lstStyle/>
          <a:p>
            <a:r>
              <a:rPr lang="en-US" b="1" i="0" dirty="0" smtClean="0"/>
              <a:t>¿</a:t>
            </a:r>
            <a:r>
              <a:rPr lang="en-US" b="1" i="0" dirty="0" err="1" smtClean="0"/>
              <a:t>Por</a:t>
            </a:r>
            <a:r>
              <a:rPr lang="en-US" b="1" i="0" dirty="0" smtClean="0"/>
              <a:t> </a:t>
            </a:r>
            <a:r>
              <a:rPr lang="en-US" b="1" i="0" dirty="0" err="1" smtClean="0"/>
              <a:t>qué</a:t>
            </a:r>
            <a:r>
              <a:rPr lang="en-US" b="1" i="0" dirty="0" smtClean="0"/>
              <a:t> </a:t>
            </a:r>
            <a:r>
              <a:rPr lang="en-US" b="1" i="0" dirty="0" err="1" smtClean="0"/>
              <a:t>estudiamos</a:t>
            </a:r>
            <a:r>
              <a:rPr lang="en-US" b="1" i="0" dirty="0" smtClean="0"/>
              <a:t> la </a:t>
            </a:r>
            <a:r>
              <a:rPr lang="en-US" b="1" i="0" dirty="0" err="1" smtClean="0"/>
              <a:t>historia</a:t>
            </a:r>
            <a:r>
              <a:rPr lang="en-US" b="1" i="0" dirty="0" smtClean="0"/>
              <a:t> del </a:t>
            </a:r>
            <a:r>
              <a:rPr lang="en-US" b="1" i="0" dirty="0" err="1" smtClean="0"/>
              <a:t>español</a:t>
            </a:r>
            <a:r>
              <a:rPr lang="en-US" b="1" i="0" dirty="0" smtClean="0"/>
              <a:t>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_tradnl" dirty="0" smtClean="0"/>
              <a:t>Vínculos del curso con otras asignaturas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714744" y="3071810"/>
            <a:ext cx="1643074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Historia de la lengua española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1571604" y="2071678"/>
            <a:ext cx="1428760" cy="111271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Teoría de la gramática</a:t>
            </a:r>
            <a:endParaRPr kumimoji="0" lang="es-ES_tradnl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072198" y="2143116"/>
            <a:ext cx="164307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Lexicología</a:t>
            </a:r>
            <a:endParaRPr kumimoji="0" lang="es-ES_tradnl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428728" y="4857760"/>
            <a:ext cx="285752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Introdución a la filología romance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000232" y="3571876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s-ES_tradn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Latín</a:t>
            </a:r>
            <a:endParaRPr kumimoji="0" lang="es-ES_tradnl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786314" y="4857760"/>
            <a:ext cx="264320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Civilización de España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643306" y="1785926"/>
            <a:ext cx="162878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Lengua española</a:t>
            </a:r>
            <a:endParaRPr lang="ru-RU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357950" y="3214686"/>
            <a:ext cx="142876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Historia de España</a:t>
            </a:r>
            <a:endParaRPr lang="ru-RU" dirty="0"/>
          </a:p>
        </p:txBody>
      </p:sp>
      <p:sp>
        <p:nvSpPr>
          <p:cNvPr id="33" name="Стрелка вверх 32"/>
          <p:cNvSpPr/>
          <p:nvPr/>
        </p:nvSpPr>
        <p:spPr>
          <a:xfrm>
            <a:off x="4500562" y="2786058"/>
            <a:ext cx="45719" cy="2857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>
            <a:off x="3857620" y="4286256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5572132" y="3643314"/>
            <a:ext cx="71438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лево 35"/>
          <p:cNvSpPr/>
          <p:nvPr/>
        </p:nvSpPr>
        <p:spPr>
          <a:xfrm>
            <a:off x="3000364" y="3786190"/>
            <a:ext cx="571504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лево 36"/>
          <p:cNvSpPr/>
          <p:nvPr/>
        </p:nvSpPr>
        <p:spPr>
          <a:xfrm>
            <a:off x="3000364" y="3071810"/>
            <a:ext cx="571504" cy="2143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углом вверх 37"/>
          <p:cNvSpPr/>
          <p:nvPr/>
        </p:nvSpPr>
        <p:spPr>
          <a:xfrm>
            <a:off x="5500694" y="2928934"/>
            <a:ext cx="714380" cy="42862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низ 41"/>
          <p:cNvSpPr/>
          <p:nvPr/>
        </p:nvSpPr>
        <p:spPr>
          <a:xfrm>
            <a:off x="5143504" y="4286256"/>
            <a:ext cx="142876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\Desktop\lenguas-romances-7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7858179" cy="5554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\Desktop\Neolatinas_mio_colo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928670"/>
            <a:ext cx="8229600" cy="5429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143668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  <a:defRPr/>
            </a:pPr>
            <a:r>
              <a:rPr lang="es-ES_tradnl" b="1" dirty="0" smtClean="0"/>
              <a:t>I. Or</a:t>
            </a:r>
            <a:r>
              <a:rPr lang="ru-RU" b="1" dirty="0" err="1"/>
              <a:t>í</a:t>
            </a:r>
            <a:r>
              <a:rPr lang="es-ES_tradnl" b="1" dirty="0"/>
              <a:t>genes del idioma español</a:t>
            </a:r>
            <a:endParaRPr lang="ru-RU" b="1" dirty="0"/>
          </a:p>
          <a:p>
            <a:pPr>
              <a:buNone/>
            </a:pPr>
            <a:r>
              <a:rPr lang="es-ES_tradnl" dirty="0" smtClean="0"/>
              <a:t>1. </a:t>
            </a:r>
            <a:r>
              <a:rPr lang="es-ES_tradnl" dirty="0"/>
              <a:t>El período prerromano.</a:t>
            </a:r>
            <a:endParaRPr lang="ru-RU" dirty="0"/>
          </a:p>
          <a:p>
            <a:pPr>
              <a:buNone/>
            </a:pPr>
            <a:r>
              <a:rPr lang="es-ES_tradnl" dirty="0"/>
              <a:t>2. El latín hablado.</a:t>
            </a:r>
            <a:endParaRPr lang="ru-RU" dirty="0"/>
          </a:p>
          <a:p>
            <a:pPr>
              <a:buNone/>
            </a:pPr>
            <a:r>
              <a:rPr lang="es-ES_tradnl" dirty="0"/>
              <a:t>3. El elemento germánico.</a:t>
            </a:r>
            <a:endParaRPr lang="ru-RU" dirty="0"/>
          </a:p>
          <a:p>
            <a:pPr>
              <a:buNone/>
            </a:pPr>
            <a:r>
              <a:rPr lang="es-ES_tradnl" dirty="0"/>
              <a:t>4. El elemento árabe.</a:t>
            </a:r>
            <a:endParaRPr lang="ru-RU" dirty="0"/>
          </a:p>
          <a:p>
            <a:pPr algn="just">
              <a:buNone/>
              <a:defRPr/>
            </a:pPr>
            <a:r>
              <a:rPr lang="es-ES_tradnl" b="1" dirty="0" smtClean="0"/>
              <a:t>II. Historia del castellano.</a:t>
            </a:r>
            <a:endParaRPr lang="ru-RU" b="1" dirty="0" smtClean="0"/>
          </a:p>
          <a:p>
            <a:pPr algn="just">
              <a:buNone/>
              <a:defRPr/>
            </a:pPr>
            <a:r>
              <a:rPr lang="es-ES_tradnl" dirty="0" smtClean="0"/>
              <a:t>1</a:t>
            </a:r>
            <a:r>
              <a:rPr lang="es-ES_tradnl" dirty="0"/>
              <a:t>. Per</a:t>
            </a:r>
            <a:r>
              <a:rPr lang="ru-RU" dirty="0" err="1"/>
              <a:t>í</a:t>
            </a:r>
            <a:r>
              <a:rPr lang="es-ES_tradnl" dirty="0"/>
              <a:t>odo preliterario. Formación del romance hispánico </a:t>
            </a:r>
            <a:r>
              <a:rPr lang="es-ES_tradnl" dirty="0">
                <a:solidFill>
                  <a:schemeClr val="tx2"/>
                </a:solidFill>
              </a:rPr>
              <a:t>(los siglos V-X). </a:t>
            </a:r>
            <a:r>
              <a:rPr lang="es-ES_tradnl" dirty="0"/>
              <a:t>Per</a:t>
            </a:r>
            <a:r>
              <a:rPr lang="ru-RU" dirty="0" err="1"/>
              <a:t>í</a:t>
            </a:r>
            <a:r>
              <a:rPr lang="es-ES_tradnl" dirty="0"/>
              <a:t>odo del castellano antiguo </a:t>
            </a:r>
            <a:r>
              <a:rPr lang="es-ES_tradnl" dirty="0">
                <a:solidFill>
                  <a:schemeClr val="tx2"/>
                </a:solidFill>
              </a:rPr>
              <a:t>(el siglo X - mediados del siglo XIII).</a:t>
            </a:r>
            <a:endParaRPr lang="ru-RU" dirty="0">
              <a:solidFill>
                <a:schemeClr val="tx2"/>
              </a:solidFill>
            </a:endParaRPr>
          </a:p>
          <a:p>
            <a:pPr algn="just">
              <a:buNone/>
              <a:defRPr/>
            </a:pPr>
            <a:r>
              <a:rPr lang="es-ES_tradnl" dirty="0"/>
              <a:t>2. Per</a:t>
            </a:r>
            <a:r>
              <a:rPr lang="ru-RU" dirty="0" err="1"/>
              <a:t>í</a:t>
            </a:r>
            <a:r>
              <a:rPr lang="es-ES_tradnl" dirty="0"/>
              <a:t>odo del castellano medieval </a:t>
            </a:r>
            <a:r>
              <a:rPr lang="es-ES_tradnl" dirty="0">
                <a:solidFill>
                  <a:schemeClr val="tx2"/>
                </a:solidFill>
              </a:rPr>
              <a:t>(la segunda mitad de</a:t>
            </a:r>
            <a:r>
              <a:rPr lang="en-US" dirty="0">
                <a:solidFill>
                  <a:schemeClr val="tx2"/>
                </a:solidFill>
              </a:rPr>
              <a:t>l</a:t>
            </a:r>
            <a:r>
              <a:rPr lang="es-ES_tradnl" dirty="0">
                <a:solidFill>
                  <a:schemeClr val="tx2"/>
                </a:solidFill>
              </a:rPr>
              <a:t> siglo XIII-XV).</a:t>
            </a:r>
            <a:endParaRPr lang="ru-RU" dirty="0">
              <a:solidFill>
                <a:schemeClr val="tx2"/>
              </a:solidFill>
            </a:endParaRPr>
          </a:p>
          <a:p>
            <a:pPr algn="just">
              <a:buNone/>
              <a:defRPr/>
            </a:pPr>
            <a:r>
              <a:rPr lang="es-ES_tradnl" dirty="0"/>
              <a:t>3. Per</a:t>
            </a:r>
            <a:r>
              <a:rPr lang="ru-RU" dirty="0" err="1"/>
              <a:t>í</a:t>
            </a:r>
            <a:r>
              <a:rPr lang="es-ES_tradnl" dirty="0"/>
              <a:t>odo del español ante-nuevo: unificación de la lengua literaria y formación del idioma nacional </a:t>
            </a:r>
            <a:r>
              <a:rPr lang="es-ES_tradnl" dirty="0">
                <a:solidFill>
                  <a:schemeClr val="tx2"/>
                </a:solidFill>
              </a:rPr>
              <a:t>(el siglo XVI-principios del siglo XVIII).</a:t>
            </a:r>
            <a:endParaRPr lang="ru-RU" dirty="0">
              <a:solidFill>
                <a:schemeClr val="tx2"/>
              </a:solidFill>
            </a:endParaRPr>
          </a:p>
          <a:p>
            <a:pPr algn="just">
              <a:buNone/>
              <a:defRPr/>
            </a:pPr>
            <a:r>
              <a:rPr lang="es-ES_tradnl" dirty="0"/>
              <a:t>4. Per</a:t>
            </a:r>
            <a:r>
              <a:rPr lang="ru-RU" dirty="0" err="1"/>
              <a:t>í</a:t>
            </a:r>
            <a:r>
              <a:rPr lang="es-ES_tradnl" dirty="0"/>
              <a:t>odo del español nuevo </a:t>
            </a:r>
            <a:r>
              <a:rPr lang="es-ES_tradnl" dirty="0">
                <a:solidFill>
                  <a:schemeClr val="tx2"/>
                </a:solidFill>
              </a:rPr>
              <a:t>(los siglos XVIII-XIX).</a:t>
            </a:r>
            <a:endParaRPr lang="ru-RU" dirty="0">
              <a:solidFill>
                <a:schemeClr val="tx2"/>
              </a:solidFill>
            </a:endParaRPr>
          </a:p>
          <a:p>
            <a:pPr algn="just">
              <a:buNone/>
              <a:defRPr/>
            </a:pPr>
            <a:r>
              <a:rPr lang="es-ES_tradnl" dirty="0"/>
              <a:t>5. Per</a:t>
            </a:r>
            <a:r>
              <a:rPr lang="ru-RU" dirty="0" err="1"/>
              <a:t>í</a:t>
            </a:r>
            <a:r>
              <a:rPr lang="es-ES_tradnl" dirty="0"/>
              <a:t>odo del español moderno y contemporáneo </a:t>
            </a:r>
            <a:r>
              <a:rPr lang="es-ES_tradnl" dirty="0">
                <a:solidFill>
                  <a:schemeClr val="tx2"/>
                </a:solidFill>
              </a:rPr>
              <a:t>(los siglos XX-XXI).</a:t>
            </a:r>
            <a:endParaRPr lang="ru-RU" dirty="0">
              <a:solidFill>
                <a:schemeClr val="tx2"/>
              </a:solidFill>
            </a:endParaRPr>
          </a:p>
          <a:p>
            <a:pPr algn="just">
              <a:defRPr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окументы\история испанского языка\23517645_2012329169026218_470001906014270640_n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14290"/>
            <a:ext cx="5214974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33</TotalTime>
  <Words>248</Words>
  <Application>Microsoft Office PowerPoint</Application>
  <PresentationFormat>Экран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Бумажная</vt:lpstr>
      <vt:lpstr>¿Por qué estudiamos la historia del español?</vt:lpstr>
      <vt:lpstr>Vínculos del curso con otras asignaturas</vt:lpstr>
      <vt:lpstr>Слайд 3</vt:lpstr>
      <vt:lpstr>Слайд 4</vt:lpstr>
      <vt:lpstr>Слайд 5</vt:lpstr>
      <vt:lpstr>Слайд 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¿Por qué estudiamos la historia del español?</dc:title>
  <dc:creator>Admin</dc:creator>
  <cp:lastModifiedBy>Admin</cp:lastModifiedBy>
  <cp:revision>5</cp:revision>
  <dcterms:created xsi:type="dcterms:W3CDTF">2019-01-29T13:32:41Z</dcterms:created>
  <dcterms:modified xsi:type="dcterms:W3CDTF">2019-01-29T14:06:23Z</dcterms:modified>
</cp:coreProperties>
</file>