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26.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_rels/slide9.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media/image1.png" ContentType="image/pn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4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4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5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5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5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5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56" name="PlaceHolder 2"/>
          <p:cNvSpPr>
            <a:spLocks noGrp="1"/>
          </p:cNvSpPr>
          <p:nvPr>
            <p:ph type="body"/>
          </p:nvPr>
        </p:nvSpPr>
        <p:spPr>
          <a:xfrm>
            <a:off x="457200" y="1604520"/>
            <a:ext cx="2649600" cy="1896840"/>
          </a:xfrm>
          <a:prstGeom prst="rect">
            <a:avLst/>
          </a:prstGeom>
        </p:spPr>
        <p:txBody>
          <a:bodyPr lIns="0" rIns="0" tIns="0" bIns="0">
            <a:normAutofit fontScale="76000"/>
          </a:bodyPr>
          <a:p>
            <a:endParaRPr b="0" lang="en-US" sz="3200" spc="-1" strike="noStrike">
              <a:latin typeface="Arial"/>
            </a:endParaRPr>
          </a:p>
        </p:txBody>
      </p:sp>
      <p:sp>
        <p:nvSpPr>
          <p:cNvPr id="57" name="PlaceHolder 3"/>
          <p:cNvSpPr>
            <a:spLocks noGrp="1"/>
          </p:cNvSpPr>
          <p:nvPr>
            <p:ph type="body"/>
          </p:nvPr>
        </p:nvSpPr>
        <p:spPr>
          <a:xfrm>
            <a:off x="3239640" y="1604520"/>
            <a:ext cx="2649600" cy="1896840"/>
          </a:xfrm>
          <a:prstGeom prst="rect">
            <a:avLst/>
          </a:prstGeom>
        </p:spPr>
        <p:txBody>
          <a:bodyPr lIns="0" rIns="0" tIns="0" bIns="0">
            <a:normAutofit fontScale="76000"/>
          </a:bodyPr>
          <a:p>
            <a:endParaRPr b="0" lang="en-US" sz="3200" spc="-1" strike="noStrike">
              <a:latin typeface="Arial"/>
            </a:endParaRPr>
          </a:p>
        </p:txBody>
      </p:sp>
      <p:sp>
        <p:nvSpPr>
          <p:cNvPr id="58" name="PlaceHolder 4"/>
          <p:cNvSpPr>
            <a:spLocks noGrp="1"/>
          </p:cNvSpPr>
          <p:nvPr>
            <p:ph type="body"/>
          </p:nvPr>
        </p:nvSpPr>
        <p:spPr>
          <a:xfrm>
            <a:off x="6022080" y="1604520"/>
            <a:ext cx="2649600" cy="1896840"/>
          </a:xfrm>
          <a:prstGeom prst="rect">
            <a:avLst/>
          </a:prstGeom>
        </p:spPr>
        <p:txBody>
          <a:bodyPr lIns="0" rIns="0" tIns="0" bIns="0">
            <a:normAutofit fontScale="76000"/>
          </a:bodyPr>
          <a:p>
            <a:endParaRPr b="0" lang="en-US" sz="3200" spc="-1" strike="noStrike">
              <a:latin typeface="Arial"/>
            </a:endParaRPr>
          </a:p>
        </p:txBody>
      </p:sp>
      <p:sp>
        <p:nvSpPr>
          <p:cNvPr id="59" name="PlaceHolder 5"/>
          <p:cNvSpPr>
            <a:spLocks noGrp="1"/>
          </p:cNvSpPr>
          <p:nvPr>
            <p:ph type="body"/>
          </p:nvPr>
        </p:nvSpPr>
        <p:spPr>
          <a:xfrm>
            <a:off x="457200" y="3682080"/>
            <a:ext cx="2649600" cy="1896840"/>
          </a:xfrm>
          <a:prstGeom prst="rect">
            <a:avLst/>
          </a:prstGeom>
        </p:spPr>
        <p:txBody>
          <a:bodyPr lIns="0" rIns="0" tIns="0" bIns="0">
            <a:normAutofit fontScale="76000"/>
          </a:bodyPr>
          <a:p>
            <a:endParaRPr b="0" lang="en-US" sz="3200" spc="-1" strike="noStrike">
              <a:latin typeface="Arial"/>
            </a:endParaRPr>
          </a:p>
        </p:txBody>
      </p:sp>
      <p:sp>
        <p:nvSpPr>
          <p:cNvPr id="60" name="PlaceHolder 6"/>
          <p:cNvSpPr>
            <a:spLocks noGrp="1"/>
          </p:cNvSpPr>
          <p:nvPr>
            <p:ph type="body"/>
          </p:nvPr>
        </p:nvSpPr>
        <p:spPr>
          <a:xfrm>
            <a:off x="3239640" y="3682080"/>
            <a:ext cx="2649600" cy="1896840"/>
          </a:xfrm>
          <a:prstGeom prst="rect">
            <a:avLst/>
          </a:prstGeom>
        </p:spPr>
        <p:txBody>
          <a:bodyPr lIns="0" rIns="0" tIns="0" bIns="0">
            <a:normAutofit fontScale="76000"/>
          </a:bodyPr>
          <a:p>
            <a:endParaRPr b="0" lang="en-US" sz="3200" spc="-1" strike="noStrike">
              <a:latin typeface="Arial"/>
            </a:endParaRPr>
          </a:p>
        </p:txBody>
      </p:sp>
      <p:sp>
        <p:nvSpPr>
          <p:cNvPr id="61" name="PlaceHolder 7"/>
          <p:cNvSpPr>
            <a:spLocks noGrp="1"/>
          </p:cNvSpPr>
          <p:nvPr>
            <p:ph type="body"/>
          </p:nvPr>
        </p:nvSpPr>
        <p:spPr>
          <a:xfrm>
            <a:off x="6022080" y="3682080"/>
            <a:ext cx="2649600" cy="1896840"/>
          </a:xfrm>
          <a:prstGeom prst="rect">
            <a:avLst/>
          </a:prstGeom>
        </p:spPr>
        <p:txBody>
          <a:bodyPr lIns="0" rIns="0" tIns="0" bIns="0">
            <a:normAutofit fontScale="76000"/>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78"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80"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8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8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5"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8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8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27"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9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9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93"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9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9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97"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99"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00"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10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0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0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05"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107" name="PlaceHolder 2"/>
          <p:cNvSpPr>
            <a:spLocks noGrp="1"/>
          </p:cNvSpPr>
          <p:nvPr>
            <p:ph type="body"/>
          </p:nvPr>
        </p:nvSpPr>
        <p:spPr>
          <a:xfrm>
            <a:off x="457200" y="1604520"/>
            <a:ext cx="2649600" cy="1896840"/>
          </a:xfrm>
          <a:prstGeom prst="rect">
            <a:avLst/>
          </a:prstGeom>
        </p:spPr>
        <p:txBody>
          <a:bodyPr lIns="0" rIns="0" tIns="0" bIns="0">
            <a:normAutofit fontScale="76000"/>
          </a:bodyPr>
          <a:p>
            <a:endParaRPr b="0" lang="en-US" sz="3200" spc="-1" strike="noStrike">
              <a:latin typeface="Arial"/>
            </a:endParaRPr>
          </a:p>
        </p:txBody>
      </p:sp>
      <p:sp>
        <p:nvSpPr>
          <p:cNvPr id="108" name="PlaceHolder 3"/>
          <p:cNvSpPr>
            <a:spLocks noGrp="1"/>
          </p:cNvSpPr>
          <p:nvPr>
            <p:ph type="body"/>
          </p:nvPr>
        </p:nvSpPr>
        <p:spPr>
          <a:xfrm>
            <a:off x="3239640" y="1604520"/>
            <a:ext cx="2649600" cy="1896840"/>
          </a:xfrm>
          <a:prstGeom prst="rect">
            <a:avLst/>
          </a:prstGeom>
        </p:spPr>
        <p:txBody>
          <a:bodyPr lIns="0" rIns="0" tIns="0" bIns="0">
            <a:normAutofit fontScale="76000"/>
          </a:bodyPr>
          <a:p>
            <a:endParaRPr b="0" lang="en-US" sz="3200" spc="-1" strike="noStrike">
              <a:latin typeface="Arial"/>
            </a:endParaRPr>
          </a:p>
        </p:txBody>
      </p:sp>
      <p:sp>
        <p:nvSpPr>
          <p:cNvPr id="109" name="PlaceHolder 4"/>
          <p:cNvSpPr>
            <a:spLocks noGrp="1"/>
          </p:cNvSpPr>
          <p:nvPr>
            <p:ph type="body"/>
          </p:nvPr>
        </p:nvSpPr>
        <p:spPr>
          <a:xfrm>
            <a:off x="6022080" y="1604520"/>
            <a:ext cx="2649600" cy="1896840"/>
          </a:xfrm>
          <a:prstGeom prst="rect">
            <a:avLst/>
          </a:prstGeom>
        </p:spPr>
        <p:txBody>
          <a:bodyPr lIns="0" rIns="0" tIns="0" bIns="0">
            <a:normAutofit fontScale="76000"/>
          </a:bodyPr>
          <a:p>
            <a:endParaRPr b="0" lang="en-US" sz="3200" spc="-1" strike="noStrike">
              <a:latin typeface="Arial"/>
            </a:endParaRPr>
          </a:p>
        </p:txBody>
      </p:sp>
      <p:sp>
        <p:nvSpPr>
          <p:cNvPr id="110" name="PlaceHolder 5"/>
          <p:cNvSpPr>
            <a:spLocks noGrp="1"/>
          </p:cNvSpPr>
          <p:nvPr>
            <p:ph type="body"/>
          </p:nvPr>
        </p:nvSpPr>
        <p:spPr>
          <a:xfrm>
            <a:off x="457200" y="3682080"/>
            <a:ext cx="2649600" cy="1896840"/>
          </a:xfrm>
          <a:prstGeom prst="rect">
            <a:avLst/>
          </a:prstGeom>
        </p:spPr>
        <p:txBody>
          <a:bodyPr lIns="0" rIns="0" tIns="0" bIns="0">
            <a:normAutofit fontScale="76000"/>
          </a:bodyPr>
          <a:p>
            <a:endParaRPr b="0" lang="en-US" sz="3200" spc="-1" strike="noStrike">
              <a:latin typeface="Arial"/>
            </a:endParaRPr>
          </a:p>
        </p:txBody>
      </p:sp>
      <p:sp>
        <p:nvSpPr>
          <p:cNvPr id="111" name="PlaceHolder 6"/>
          <p:cNvSpPr>
            <a:spLocks noGrp="1"/>
          </p:cNvSpPr>
          <p:nvPr>
            <p:ph type="body"/>
          </p:nvPr>
        </p:nvSpPr>
        <p:spPr>
          <a:xfrm>
            <a:off x="3239640" y="3682080"/>
            <a:ext cx="2649600" cy="1896840"/>
          </a:xfrm>
          <a:prstGeom prst="rect">
            <a:avLst/>
          </a:prstGeom>
        </p:spPr>
        <p:txBody>
          <a:bodyPr lIns="0" rIns="0" tIns="0" bIns="0">
            <a:normAutofit fontScale="76000"/>
          </a:bodyPr>
          <a:p>
            <a:endParaRPr b="0" lang="en-US" sz="3200" spc="-1" strike="noStrike">
              <a:latin typeface="Arial"/>
            </a:endParaRPr>
          </a:p>
        </p:txBody>
      </p:sp>
      <p:sp>
        <p:nvSpPr>
          <p:cNvPr id="112" name="PlaceHolder 7"/>
          <p:cNvSpPr>
            <a:spLocks noGrp="1"/>
          </p:cNvSpPr>
          <p:nvPr>
            <p:ph type="body"/>
          </p:nvPr>
        </p:nvSpPr>
        <p:spPr>
          <a:xfrm>
            <a:off x="6022080" y="3682080"/>
            <a:ext cx="2649600" cy="1896840"/>
          </a:xfrm>
          <a:prstGeom prst="rect">
            <a:avLst/>
          </a:prstGeom>
        </p:spPr>
        <p:txBody>
          <a:bodyPr lIns="0" rIns="0" tIns="0" bIns="0">
            <a:normAutofit fontScale="76000"/>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2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3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3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3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3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4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21040"/>
            <a:ext cx="8229240" cy="1250280"/>
          </a:xfrm>
          <a:prstGeom prst="rect">
            <a:avLst/>
          </a:prstGeom>
        </p:spPr>
        <p:txBody>
          <a:bodyPr lIns="0" rIns="0" tIns="0" bIns="0" anchor="ctr"/>
          <a:p>
            <a:pPr algn="ctr"/>
            <a:endParaRPr b="0" lang="en-US" sz="4400" spc="-1" strike="noStrike">
              <a:latin typeface="Arial"/>
            </a:endParaRPr>
          </a:p>
        </p:txBody>
      </p:sp>
      <p:sp>
        <p:nvSpPr>
          <p:cNvPr id="4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4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4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efac9"/>
        </a:solidFill>
      </p:bgPr>
    </p:bg>
    <p:spTree>
      <p:nvGrpSpPr>
        <p:cNvPr id="1" name=""/>
        <p:cNvGrpSpPr/>
        <p:nvPr/>
      </p:nvGrpSpPr>
      <p:grpSpPr>
        <a:xfrm>
          <a:off x="0" y="0"/>
          <a:ext cx="0" cy="0"/>
          <a:chOff x="0" y="0"/>
          <a:chExt cx="0" cy="0"/>
        </a:xfrm>
      </p:grpSpPr>
      <p:sp>
        <p:nvSpPr>
          <p:cNvPr id="0" name="CustomShape 1" hidden="1"/>
          <p:cNvSpPr/>
          <p:nvPr/>
        </p:nvSpPr>
        <p:spPr>
          <a:xfrm>
            <a:off x="0" y="366840"/>
            <a:ext cx="9142560" cy="82800"/>
          </a:xfrm>
          <a:prstGeom prst="rect">
            <a:avLst/>
          </a:prstGeom>
          <a:solidFill>
            <a:schemeClr val="accent2">
              <a:alpha val="5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 name="CustomShape 2" hidden="1"/>
          <p:cNvSpPr/>
          <p:nvPr/>
        </p:nvSpPr>
        <p:spPr>
          <a:xfrm>
            <a:off x="0" y="0"/>
            <a:ext cx="9142560" cy="309240"/>
          </a:xfrm>
          <a:prstGeom prst="rect">
            <a:avLst/>
          </a:prstGeom>
          <a:solidFill>
            <a:schemeClr val="tx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2" name="CustomShape 3" hidden="1"/>
          <p:cNvSpPr/>
          <p:nvPr/>
        </p:nvSpPr>
        <p:spPr>
          <a:xfrm>
            <a:off x="0" y="308160"/>
            <a:ext cx="9142560" cy="90000"/>
          </a:xfrm>
          <a:prstGeom prst="rect">
            <a:avLst/>
          </a:prstGeom>
          <a:solidFill>
            <a:schemeClr val="accent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3" name="CustomShape 4" hidden="1"/>
          <p:cNvSpPr/>
          <p:nvPr/>
        </p:nvSpPr>
        <p:spPr>
          <a:xfrm flipV="1">
            <a:off x="5410080" y="358920"/>
            <a:ext cx="3732480" cy="89640"/>
          </a:xfrm>
          <a:prstGeom prst="rect">
            <a:avLst/>
          </a:prstGeom>
          <a:solidFill>
            <a:schemeClr val="accent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4" name="CustomShape 5" hidden="1"/>
          <p:cNvSpPr/>
          <p:nvPr/>
        </p:nvSpPr>
        <p:spPr>
          <a:xfrm flipV="1">
            <a:off x="5410080" y="438840"/>
            <a:ext cx="3732480" cy="178560"/>
          </a:xfrm>
          <a:prstGeom prst="rect">
            <a:avLst/>
          </a:prstGeom>
          <a:solidFill>
            <a:schemeClr val="accent2">
              <a:alpha val="5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5" name="CustomShape 6" hidden="1"/>
          <p:cNvSpPr/>
          <p:nvPr/>
        </p:nvSpPr>
        <p:spPr>
          <a:xfrm>
            <a:off x="5407200" y="497520"/>
            <a:ext cx="3061800" cy="25920"/>
          </a:xfrm>
          <a:prstGeom prst="roundRect">
            <a:avLst>
              <a:gd name="adj" fmla="val 16667"/>
            </a:avLst>
          </a:prstGeom>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6" name="CustomShape 7" hidden="1"/>
          <p:cNvSpPr/>
          <p:nvPr/>
        </p:nvSpPr>
        <p:spPr>
          <a:xfrm>
            <a:off x="7373520" y="588960"/>
            <a:ext cx="1598760" cy="35280"/>
          </a:xfrm>
          <a:prstGeom prst="roundRect">
            <a:avLst>
              <a:gd name="adj" fmla="val 16667"/>
            </a:avLst>
          </a:prstGeom>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7" name="CustomShape 8" hidden="1"/>
          <p:cNvSpPr/>
          <p:nvPr/>
        </p:nvSpPr>
        <p:spPr>
          <a:xfrm>
            <a:off x="9084960" y="-2160"/>
            <a:ext cx="56160" cy="620280"/>
          </a:xfrm>
          <a:prstGeom prst="rect">
            <a:avLst/>
          </a:prstGeom>
          <a:solidFill>
            <a:srgbClr val="ffffff">
              <a:alpha val="66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8" name="CustomShape 9" hidden="1"/>
          <p:cNvSpPr/>
          <p:nvPr/>
        </p:nvSpPr>
        <p:spPr>
          <a:xfrm>
            <a:off x="9044640" y="-2160"/>
            <a:ext cx="25920" cy="620280"/>
          </a:xfrm>
          <a:prstGeom prst="rect">
            <a:avLst/>
          </a:prstGeom>
          <a:solidFill>
            <a:srgbClr val="ffffff">
              <a:alpha val="66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9" name="CustomShape 10" hidden="1"/>
          <p:cNvSpPr/>
          <p:nvPr/>
        </p:nvSpPr>
        <p:spPr>
          <a:xfrm>
            <a:off x="9025560" y="-2160"/>
            <a:ext cx="7560" cy="620280"/>
          </a:xfrm>
          <a:prstGeom prst="rect">
            <a:avLst/>
          </a:prstGeom>
          <a:solidFill>
            <a:srgbClr val="ffffff">
              <a:alpha val="60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0" name="CustomShape 11" hidden="1"/>
          <p:cNvSpPr/>
          <p:nvPr/>
        </p:nvSpPr>
        <p:spPr>
          <a:xfrm>
            <a:off x="8975520" y="-2160"/>
            <a:ext cx="25920" cy="620280"/>
          </a:xfrm>
          <a:prstGeom prst="rect">
            <a:avLst/>
          </a:prstGeom>
          <a:solidFill>
            <a:srgbClr val="ffffff">
              <a:alpha val="40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1" name="CustomShape 12" hidden="1"/>
          <p:cNvSpPr/>
          <p:nvPr/>
        </p:nvSpPr>
        <p:spPr>
          <a:xfrm>
            <a:off x="8915760" y="360"/>
            <a:ext cx="53280" cy="583920"/>
          </a:xfrm>
          <a:prstGeom prst="rect">
            <a:avLst/>
          </a:prstGeom>
          <a:solidFill>
            <a:srgbClr val="ffffff">
              <a:alpha val="20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2" name="CustomShape 13" hidden="1"/>
          <p:cNvSpPr/>
          <p:nvPr/>
        </p:nvSpPr>
        <p:spPr>
          <a:xfrm>
            <a:off x="8873640" y="360"/>
            <a:ext cx="7560" cy="583920"/>
          </a:xfrm>
          <a:prstGeom prst="rect">
            <a:avLst/>
          </a:prstGeom>
          <a:solidFill>
            <a:srgbClr val="ffffff">
              <a:alpha val="31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3" name="CustomShape 14"/>
          <p:cNvSpPr/>
          <p:nvPr/>
        </p:nvSpPr>
        <p:spPr>
          <a:xfrm flipV="1">
            <a:off x="5410080" y="3808440"/>
            <a:ext cx="3732480" cy="89640"/>
          </a:xfrm>
          <a:prstGeom prst="rect">
            <a:avLst/>
          </a:prstGeom>
          <a:solidFill>
            <a:schemeClr val="accent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4" name="CustomShape 15"/>
          <p:cNvSpPr/>
          <p:nvPr/>
        </p:nvSpPr>
        <p:spPr>
          <a:xfrm flipV="1">
            <a:off x="5410080" y="3895560"/>
            <a:ext cx="3732480" cy="190440"/>
          </a:xfrm>
          <a:prstGeom prst="rect">
            <a:avLst/>
          </a:prstGeom>
          <a:solidFill>
            <a:schemeClr val="accent2">
              <a:alpha val="5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5" name="CustomShape 16"/>
          <p:cNvSpPr/>
          <p:nvPr/>
        </p:nvSpPr>
        <p:spPr>
          <a:xfrm flipV="1">
            <a:off x="5410080" y="4113720"/>
            <a:ext cx="3732480" cy="7560"/>
          </a:xfrm>
          <a:prstGeom prst="rect">
            <a:avLst/>
          </a:prstGeom>
          <a:solidFill>
            <a:schemeClr val="accent2">
              <a:alpha val="65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6" name="CustomShape 17"/>
          <p:cNvSpPr/>
          <p:nvPr/>
        </p:nvSpPr>
        <p:spPr>
          <a:xfrm flipV="1">
            <a:off x="5410080" y="4163040"/>
            <a:ext cx="1964520" cy="16920"/>
          </a:xfrm>
          <a:prstGeom prst="rect">
            <a:avLst/>
          </a:prstGeom>
          <a:solidFill>
            <a:schemeClr val="accent2">
              <a:alpha val="6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7" name="CustomShape 18"/>
          <p:cNvSpPr/>
          <p:nvPr/>
        </p:nvSpPr>
        <p:spPr>
          <a:xfrm flipV="1">
            <a:off x="5410080" y="4197960"/>
            <a:ext cx="1964520" cy="7560"/>
          </a:xfrm>
          <a:prstGeom prst="rect">
            <a:avLst/>
          </a:prstGeom>
          <a:solidFill>
            <a:schemeClr val="accent2">
              <a:alpha val="65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8" name="CustomShape 19"/>
          <p:cNvSpPr/>
          <p:nvPr/>
        </p:nvSpPr>
        <p:spPr>
          <a:xfrm>
            <a:off x="5410080" y="3962520"/>
            <a:ext cx="3061800" cy="25920"/>
          </a:xfrm>
          <a:prstGeom prst="roundRect">
            <a:avLst>
              <a:gd name="adj" fmla="val 16667"/>
            </a:avLst>
          </a:prstGeom>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19" name="CustomShape 20"/>
          <p:cNvSpPr/>
          <p:nvPr/>
        </p:nvSpPr>
        <p:spPr>
          <a:xfrm>
            <a:off x="7376400" y="4061160"/>
            <a:ext cx="1598760" cy="35280"/>
          </a:xfrm>
          <a:prstGeom prst="roundRect">
            <a:avLst>
              <a:gd name="adj" fmla="val 16667"/>
            </a:avLst>
          </a:prstGeom>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20" name="CustomShape 21"/>
          <p:cNvSpPr/>
          <p:nvPr/>
        </p:nvSpPr>
        <p:spPr>
          <a:xfrm>
            <a:off x="0" y="3649680"/>
            <a:ext cx="9142560" cy="242640"/>
          </a:xfrm>
          <a:prstGeom prst="rect">
            <a:avLst/>
          </a:prstGeom>
          <a:solidFill>
            <a:schemeClr val="accent2">
              <a:alpha val="5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21" name="CustomShape 22"/>
          <p:cNvSpPr/>
          <p:nvPr/>
        </p:nvSpPr>
        <p:spPr>
          <a:xfrm>
            <a:off x="0" y="3675600"/>
            <a:ext cx="9142560" cy="139320"/>
          </a:xfrm>
          <a:prstGeom prst="rect">
            <a:avLst/>
          </a:prstGeom>
          <a:solidFill>
            <a:schemeClr val="accent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22" name="CustomShape 23"/>
          <p:cNvSpPr/>
          <p:nvPr/>
        </p:nvSpPr>
        <p:spPr>
          <a:xfrm flipV="1">
            <a:off x="6414120" y="3641760"/>
            <a:ext cx="2728440" cy="246960"/>
          </a:xfrm>
          <a:prstGeom prst="rect">
            <a:avLst/>
          </a:prstGeom>
          <a:solidFill>
            <a:schemeClr val="accent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23" name="CustomShape 24"/>
          <p:cNvSpPr/>
          <p:nvPr/>
        </p:nvSpPr>
        <p:spPr>
          <a:xfrm>
            <a:off x="0" y="0"/>
            <a:ext cx="9142560" cy="3700440"/>
          </a:xfrm>
          <a:prstGeom prst="rect">
            <a:avLst/>
          </a:prstGeom>
          <a:solidFill>
            <a:schemeClr val="tx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24" name="PlaceHolder 25"/>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latin typeface="Arial"/>
              </a:rPr>
              <a:t>Для правки текста заглавия щёлкните мышью</a:t>
            </a:r>
            <a:endParaRPr b="0" lang="en-US" sz="4400" spc="-1" strike="noStrike">
              <a:latin typeface="Arial"/>
            </a:endParaRPr>
          </a:p>
        </p:txBody>
      </p:sp>
      <p:sp>
        <p:nvSpPr>
          <p:cNvPr id="25" name="PlaceHolder 2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Для правки структуры щёлкните мышью</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Второй уровень структуры</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Третий уровень структуры</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Четвёртый уровень структуры</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Пятый уровень структуры</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Шестой уровень структуры</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Седьмой уровень структуры</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efac9"/>
        </a:solidFill>
      </p:bgPr>
    </p:bg>
    <p:spTree>
      <p:nvGrpSpPr>
        <p:cNvPr id="1" name=""/>
        <p:cNvGrpSpPr/>
        <p:nvPr/>
      </p:nvGrpSpPr>
      <p:grpSpPr>
        <a:xfrm>
          <a:off x="0" y="0"/>
          <a:ext cx="0" cy="0"/>
          <a:chOff x="0" y="0"/>
          <a:chExt cx="0" cy="0"/>
        </a:xfrm>
      </p:grpSpPr>
      <p:sp>
        <p:nvSpPr>
          <p:cNvPr id="62" name="CustomShape 1"/>
          <p:cNvSpPr/>
          <p:nvPr/>
        </p:nvSpPr>
        <p:spPr>
          <a:xfrm>
            <a:off x="0" y="366840"/>
            <a:ext cx="9142560" cy="82800"/>
          </a:xfrm>
          <a:prstGeom prst="rect">
            <a:avLst/>
          </a:prstGeom>
          <a:solidFill>
            <a:schemeClr val="accent2">
              <a:alpha val="5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63" name="CustomShape 2"/>
          <p:cNvSpPr/>
          <p:nvPr/>
        </p:nvSpPr>
        <p:spPr>
          <a:xfrm>
            <a:off x="0" y="0"/>
            <a:ext cx="9142560" cy="309240"/>
          </a:xfrm>
          <a:prstGeom prst="rect">
            <a:avLst/>
          </a:prstGeom>
          <a:solidFill>
            <a:schemeClr val="tx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64" name="CustomShape 3"/>
          <p:cNvSpPr/>
          <p:nvPr/>
        </p:nvSpPr>
        <p:spPr>
          <a:xfrm>
            <a:off x="0" y="308160"/>
            <a:ext cx="9142560" cy="90000"/>
          </a:xfrm>
          <a:prstGeom prst="rect">
            <a:avLst/>
          </a:prstGeom>
          <a:solidFill>
            <a:schemeClr val="accent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65" name="CustomShape 4"/>
          <p:cNvSpPr/>
          <p:nvPr/>
        </p:nvSpPr>
        <p:spPr>
          <a:xfrm flipV="1">
            <a:off x="5410080" y="358920"/>
            <a:ext cx="3732480" cy="89640"/>
          </a:xfrm>
          <a:prstGeom prst="rect">
            <a:avLst/>
          </a:prstGeom>
          <a:solidFill>
            <a:schemeClr val="accent2">
              <a:alpha val="10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66" name="CustomShape 5"/>
          <p:cNvSpPr/>
          <p:nvPr/>
        </p:nvSpPr>
        <p:spPr>
          <a:xfrm flipV="1">
            <a:off x="5410080" y="438840"/>
            <a:ext cx="3732480" cy="178560"/>
          </a:xfrm>
          <a:prstGeom prst="rect">
            <a:avLst/>
          </a:prstGeom>
          <a:solidFill>
            <a:schemeClr val="accent2">
              <a:alpha val="50000"/>
            </a:scheme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67" name="CustomShape 6"/>
          <p:cNvSpPr/>
          <p:nvPr/>
        </p:nvSpPr>
        <p:spPr>
          <a:xfrm>
            <a:off x="5407200" y="497520"/>
            <a:ext cx="3061800" cy="25920"/>
          </a:xfrm>
          <a:prstGeom prst="roundRect">
            <a:avLst>
              <a:gd name="adj" fmla="val 16667"/>
            </a:avLst>
          </a:prstGeom>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68" name="CustomShape 7"/>
          <p:cNvSpPr/>
          <p:nvPr/>
        </p:nvSpPr>
        <p:spPr>
          <a:xfrm>
            <a:off x="7373520" y="588960"/>
            <a:ext cx="1598760" cy="35280"/>
          </a:xfrm>
          <a:prstGeom prst="roundRect">
            <a:avLst>
              <a:gd name="adj" fmla="val 16667"/>
            </a:avLst>
          </a:prstGeom>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69" name="CustomShape 8"/>
          <p:cNvSpPr/>
          <p:nvPr/>
        </p:nvSpPr>
        <p:spPr>
          <a:xfrm>
            <a:off x="9084960" y="-2160"/>
            <a:ext cx="56160" cy="620280"/>
          </a:xfrm>
          <a:prstGeom prst="rect">
            <a:avLst/>
          </a:prstGeom>
          <a:solidFill>
            <a:srgbClr val="ffffff">
              <a:alpha val="66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70" name="CustomShape 9"/>
          <p:cNvSpPr/>
          <p:nvPr/>
        </p:nvSpPr>
        <p:spPr>
          <a:xfrm>
            <a:off x="9044640" y="-2160"/>
            <a:ext cx="25920" cy="620280"/>
          </a:xfrm>
          <a:prstGeom prst="rect">
            <a:avLst/>
          </a:prstGeom>
          <a:solidFill>
            <a:srgbClr val="ffffff">
              <a:alpha val="66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71" name="CustomShape 10"/>
          <p:cNvSpPr/>
          <p:nvPr/>
        </p:nvSpPr>
        <p:spPr>
          <a:xfrm>
            <a:off x="9025560" y="-2160"/>
            <a:ext cx="7560" cy="620280"/>
          </a:xfrm>
          <a:prstGeom prst="rect">
            <a:avLst/>
          </a:prstGeom>
          <a:solidFill>
            <a:srgbClr val="ffffff">
              <a:alpha val="60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72" name="CustomShape 11"/>
          <p:cNvSpPr/>
          <p:nvPr/>
        </p:nvSpPr>
        <p:spPr>
          <a:xfrm>
            <a:off x="8975520" y="-2160"/>
            <a:ext cx="25920" cy="620280"/>
          </a:xfrm>
          <a:prstGeom prst="rect">
            <a:avLst/>
          </a:prstGeom>
          <a:solidFill>
            <a:srgbClr val="ffffff">
              <a:alpha val="40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73" name="CustomShape 12"/>
          <p:cNvSpPr/>
          <p:nvPr/>
        </p:nvSpPr>
        <p:spPr>
          <a:xfrm>
            <a:off x="8915760" y="360"/>
            <a:ext cx="53280" cy="583920"/>
          </a:xfrm>
          <a:prstGeom prst="rect">
            <a:avLst/>
          </a:prstGeom>
          <a:solidFill>
            <a:srgbClr val="ffffff">
              <a:alpha val="20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74" name="CustomShape 13"/>
          <p:cNvSpPr/>
          <p:nvPr/>
        </p:nvSpPr>
        <p:spPr>
          <a:xfrm>
            <a:off x="8873640" y="360"/>
            <a:ext cx="7560" cy="583920"/>
          </a:xfrm>
          <a:prstGeom prst="rect">
            <a:avLst/>
          </a:prstGeom>
          <a:solidFill>
            <a:srgbClr val="ffffff">
              <a:alpha val="31000"/>
            </a:srgbClr>
          </a:solidFill>
          <a:ln w="50760">
            <a:noFill/>
          </a:ln>
          <a:effectLst>
            <a:outerShdw blurRad="51500" dir="5400000" dist="25560" rotWithShape="0">
              <a:srgbClr val="000000">
                <a:alpha val="40000"/>
              </a:srgbClr>
            </a:outerShdw>
          </a:effectLst>
        </p:spPr>
        <p:style>
          <a:lnRef idx="3">
            <a:schemeClr val="lt1"/>
          </a:lnRef>
          <a:fillRef idx="1">
            <a:schemeClr val="accent1"/>
          </a:fillRef>
          <a:effectRef idx="1">
            <a:schemeClr val="accent1"/>
          </a:effectRef>
          <a:fontRef idx="minor"/>
        </p:style>
      </p:sp>
      <p:sp>
        <p:nvSpPr>
          <p:cNvPr id="75" name="PlaceHolder 14"/>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latin typeface="Arial"/>
              </a:rPr>
              <a:t>Для правки текста заглавия щёлкните мышью</a:t>
            </a:r>
            <a:endParaRPr b="0" lang="en-US" sz="4400" spc="-1" strike="noStrike">
              <a:latin typeface="Arial"/>
            </a:endParaRPr>
          </a:p>
        </p:txBody>
      </p:sp>
      <p:sp>
        <p:nvSpPr>
          <p:cNvPr id="76" name="PlaceHolder 1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Для правки структуры щёлкните мышью</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Второй уровень структуры</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Третий уровень структуры</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Четвёртый уровень структуры</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Пятый уровень структуры</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Шестой уровень структуры</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Седьмой уровень структуры</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CustomShape 1"/>
          <p:cNvSpPr/>
          <p:nvPr/>
        </p:nvSpPr>
        <p:spPr>
          <a:xfrm>
            <a:off x="457200" y="2401920"/>
            <a:ext cx="8456760" cy="1468440"/>
          </a:xfrm>
          <a:prstGeom prst="rect">
            <a:avLst/>
          </a:prstGeom>
          <a:noFill/>
          <a:ln>
            <a:noFill/>
          </a:ln>
        </p:spPr>
        <p:style>
          <a:lnRef idx="0"/>
          <a:fillRef idx="0"/>
          <a:effectRef idx="0"/>
          <a:fontRef idx="minor"/>
        </p:style>
        <p:txBody>
          <a:bodyPr lIns="90000" rIns="90000" tIns="45000" bIns="45000" anchor="b">
            <a:normAutofit fontScale="60000"/>
          </a:bodyPr>
          <a:p>
            <a:pPr>
              <a:lnSpc>
                <a:spcPct val="100000"/>
              </a:lnSpc>
            </a:pPr>
            <a:r>
              <a:rPr b="0" lang="en-US" sz="4400" spc="-1" strike="noStrike">
                <a:solidFill>
                  <a:srgbClr val="ffffff"/>
                </a:solidFill>
                <a:latin typeface="Trebuchet MS"/>
                <a:ea typeface="DejaVu Sans"/>
              </a:rPr>
              <a:t>ESPAÑOL ACTUAL.</a:t>
            </a:r>
            <a:br/>
            <a:r>
              <a:rPr b="0" lang="en-US" sz="4400" spc="-1" strike="noStrike">
                <a:solidFill>
                  <a:srgbClr val="ffffff"/>
                </a:solidFill>
                <a:latin typeface="Trebuchet MS"/>
                <a:ea typeface="DejaVu Sans"/>
              </a:rPr>
              <a:t>SIGLOS XX-XXI.</a:t>
            </a:r>
            <a:br/>
            <a:endParaRPr b="0" lang="en-US" sz="44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457200" y="642960"/>
            <a:ext cx="8228160" cy="1284480"/>
          </a:xfrm>
          <a:prstGeom prst="rect">
            <a:avLst/>
          </a:prstGeom>
          <a:noFill/>
          <a:ln>
            <a:noFill/>
          </a:ln>
        </p:spPr>
        <p:style>
          <a:lnRef idx="0"/>
          <a:fillRef idx="0"/>
          <a:effectRef idx="0"/>
          <a:fontRef idx="minor"/>
        </p:style>
        <p:txBody>
          <a:bodyPr lIns="90000" rIns="90000" tIns="45000" bIns="45000" anchor="ctr">
            <a:normAutofit/>
          </a:bodyPr>
          <a:p>
            <a:pPr algn="ctr">
              <a:lnSpc>
                <a:spcPct val="100000"/>
              </a:lnSpc>
            </a:pPr>
            <a:r>
              <a:rPr b="1" lang="en-US" sz="4000" spc="-1" strike="noStrike">
                <a:solidFill>
                  <a:srgbClr val="444d26"/>
                </a:solidFill>
                <a:latin typeface="Trebuchet MS"/>
                <a:ea typeface="DejaVu Sans"/>
              </a:rPr>
              <a:t>Característica general del sistema fonológico del español.</a:t>
            </a:r>
            <a:endParaRPr b="0" lang="en-US" sz="4000" spc="-1" strike="noStrike">
              <a:latin typeface="Arial"/>
            </a:endParaRPr>
          </a:p>
        </p:txBody>
      </p:sp>
      <p:sp>
        <p:nvSpPr>
          <p:cNvPr id="129" name="CustomShape 2"/>
          <p:cNvSpPr/>
          <p:nvPr/>
        </p:nvSpPr>
        <p:spPr>
          <a:xfrm>
            <a:off x="457200" y="2000160"/>
            <a:ext cx="8228160" cy="4572720"/>
          </a:xfrm>
          <a:prstGeom prst="rect">
            <a:avLst/>
          </a:prstGeom>
          <a:noFill/>
          <a:ln>
            <a:noFill/>
          </a:ln>
        </p:spPr>
        <p:style>
          <a:lnRef idx="0"/>
          <a:fillRef idx="0"/>
          <a:effectRef idx="0"/>
          <a:fontRef idx="minor"/>
        </p:style>
        <p:txBody>
          <a:bodyPr lIns="90000" rIns="90000" tIns="45000" bIns="45000">
            <a:normAutofit fontScale="69000"/>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el sistema fonológico de la lengua castellana se distinguen 24 fonemas: 19 fonemas consonánticos y 5 fonemas vocales. Es decir, el número de fonemas del español es inferior al de los signos alfabéticos que se emplee en la escritura (27 letras y 5 dígrafos: ch, ll, gu, qu, rr).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Así, la </a:t>
            </a:r>
            <a:r>
              <a:rPr b="1" i="1" lang="en-US" sz="2800" spc="-1" strike="noStrike">
                <a:solidFill>
                  <a:srgbClr val="000000"/>
                </a:solidFill>
                <a:latin typeface="Georgia"/>
                <a:ea typeface="DejaVu Sans"/>
              </a:rPr>
              <a:t>h</a:t>
            </a:r>
            <a:r>
              <a:rPr b="0" lang="en-US" sz="2800" spc="-1" strike="noStrike">
                <a:solidFill>
                  <a:srgbClr val="000000"/>
                </a:solidFill>
                <a:latin typeface="Georgia"/>
                <a:ea typeface="DejaVu Sans"/>
              </a:rPr>
              <a:t> es una letra muda, la </a:t>
            </a:r>
            <a:r>
              <a:rPr b="1" i="1" lang="en-US" sz="2800" spc="-1" strike="noStrike">
                <a:solidFill>
                  <a:srgbClr val="000000"/>
                </a:solidFill>
                <a:latin typeface="Georgia"/>
                <a:ea typeface="DejaVu Sans"/>
              </a:rPr>
              <a:t>b</a:t>
            </a:r>
            <a:r>
              <a:rPr b="0" lang="en-US" sz="2800" spc="-1" strike="noStrike">
                <a:solidFill>
                  <a:srgbClr val="000000"/>
                </a:solidFill>
                <a:latin typeface="Georgia"/>
                <a:ea typeface="DejaVu Sans"/>
              </a:rPr>
              <a:t> y </a:t>
            </a:r>
            <a:r>
              <a:rPr b="1" i="1" lang="en-US" sz="2800" spc="-1" strike="noStrike">
                <a:solidFill>
                  <a:srgbClr val="000000"/>
                </a:solidFill>
                <a:latin typeface="Georgia"/>
                <a:ea typeface="DejaVu Sans"/>
              </a:rPr>
              <a:t>v</a:t>
            </a:r>
            <a:r>
              <a:rPr b="0" lang="en-US" sz="2800" spc="-1" strike="noStrike">
                <a:solidFill>
                  <a:srgbClr val="000000"/>
                </a:solidFill>
                <a:latin typeface="Georgia"/>
                <a:ea typeface="DejaVu Sans"/>
              </a:rPr>
              <a:t> representan un solo sonido, </a:t>
            </a:r>
            <a:r>
              <a:rPr b="1" i="1" lang="en-US" sz="2800" spc="-1" strike="noStrike">
                <a:solidFill>
                  <a:srgbClr val="000000"/>
                </a:solidFill>
                <a:latin typeface="Georgia"/>
                <a:ea typeface="DejaVu Sans"/>
              </a:rPr>
              <a:t>c</a:t>
            </a:r>
            <a:r>
              <a:rPr b="0" lang="en-US" sz="2800" spc="-1" strike="noStrike">
                <a:solidFill>
                  <a:srgbClr val="000000"/>
                </a:solidFill>
                <a:latin typeface="Georgia"/>
                <a:ea typeface="DejaVu Sans"/>
              </a:rPr>
              <a:t>, </a:t>
            </a:r>
            <a:r>
              <a:rPr b="1" i="1" lang="en-US" sz="2800" spc="-1" strike="noStrike">
                <a:solidFill>
                  <a:srgbClr val="000000"/>
                </a:solidFill>
                <a:latin typeface="Georgia"/>
                <a:ea typeface="DejaVu Sans"/>
              </a:rPr>
              <a:t>qu</a:t>
            </a:r>
            <a:r>
              <a:rPr b="0" lang="en-US" sz="2800" spc="-1" strike="noStrike">
                <a:solidFill>
                  <a:srgbClr val="000000"/>
                </a:solidFill>
                <a:latin typeface="Georgia"/>
                <a:ea typeface="DejaVu Sans"/>
              </a:rPr>
              <a:t> y </a:t>
            </a:r>
            <a:r>
              <a:rPr b="1" i="1" lang="en-US" sz="2800" spc="-1" strike="noStrike">
                <a:solidFill>
                  <a:srgbClr val="000000"/>
                </a:solidFill>
                <a:latin typeface="Georgia"/>
                <a:ea typeface="DejaVu Sans"/>
              </a:rPr>
              <a:t>k</a:t>
            </a:r>
            <a:r>
              <a:rPr b="0" lang="en-US" sz="2800" spc="-1" strike="noStrike">
                <a:solidFill>
                  <a:srgbClr val="000000"/>
                </a:solidFill>
                <a:latin typeface="Georgia"/>
                <a:ea typeface="DejaVu Sans"/>
              </a:rPr>
              <a:t> sirven para designar el mismo sonido (cama, queso, kilogramo), </a:t>
            </a:r>
            <a:r>
              <a:rPr b="1" i="1" lang="en-US" sz="2800" spc="-1" strike="noStrike">
                <a:solidFill>
                  <a:srgbClr val="000000"/>
                </a:solidFill>
                <a:latin typeface="Georgia"/>
                <a:ea typeface="DejaVu Sans"/>
              </a:rPr>
              <a:t>g</a:t>
            </a:r>
            <a:r>
              <a:rPr b="0" lang="en-US" sz="2800" spc="-1" strike="noStrike">
                <a:solidFill>
                  <a:srgbClr val="000000"/>
                </a:solidFill>
                <a:latin typeface="Georgia"/>
                <a:ea typeface="DejaVu Sans"/>
              </a:rPr>
              <a:t> y </a:t>
            </a:r>
            <a:r>
              <a:rPr b="1" i="1" lang="en-US" sz="2800" spc="-1" strike="noStrike">
                <a:solidFill>
                  <a:srgbClr val="000000"/>
                </a:solidFill>
                <a:latin typeface="Georgia"/>
                <a:ea typeface="DejaVu Sans"/>
              </a:rPr>
              <a:t>j</a:t>
            </a:r>
            <a:r>
              <a:rPr b="0" lang="en-US" sz="2800" spc="-1" strike="noStrike">
                <a:solidFill>
                  <a:srgbClr val="000000"/>
                </a:solidFill>
                <a:latin typeface="Georgia"/>
                <a:ea typeface="DejaVu Sans"/>
              </a:rPr>
              <a:t> ante los sonidos vocales palatales designan, igualmente, el mismo sonido [χ]. Del mismo modo, las letras </a:t>
            </a:r>
            <a:r>
              <a:rPr b="1" i="1" lang="en-US" sz="2800" spc="-1" strike="noStrike">
                <a:solidFill>
                  <a:srgbClr val="000000"/>
                </a:solidFill>
                <a:latin typeface="Georgia"/>
                <a:ea typeface="DejaVu Sans"/>
              </a:rPr>
              <a:t>c</a:t>
            </a:r>
            <a:r>
              <a:rPr b="0" lang="en-US" sz="2800" spc="-1" strike="noStrike">
                <a:solidFill>
                  <a:srgbClr val="000000"/>
                </a:solidFill>
                <a:latin typeface="Georgia"/>
                <a:ea typeface="DejaVu Sans"/>
              </a:rPr>
              <a:t> y </a:t>
            </a:r>
            <a:r>
              <a:rPr b="1" i="1" lang="en-US" sz="2800" spc="-1" strike="noStrike">
                <a:solidFill>
                  <a:srgbClr val="000000"/>
                </a:solidFill>
                <a:latin typeface="Georgia"/>
                <a:ea typeface="DejaVu Sans"/>
              </a:rPr>
              <a:t>z</a:t>
            </a:r>
            <a:r>
              <a:rPr b="0" lang="en-US" sz="2800" spc="-1" strike="noStrike">
                <a:solidFill>
                  <a:srgbClr val="000000"/>
                </a:solidFill>
                <a:latin typeface="Georgia"/>
                <a:ea typeface="DejaVu Sans"/>
              </a:rPr>
              <a:t> ante vocales palatales o velares, respectivamente, corresponden al mismo sonido [Ɵ].</a:t>
            </a: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457200" y="714240"/>
            <a:ext cx="8228160" cy="5410440"/>
          </a:xfrm>
          <a:prstGeom prst="rect">
            <a:avLst/>
          </a:prstGeom>
          <a:noFill/>
          <a:ln>
            <a:noFill/>
          </a:ln>
        </p:spPr>
        <p:style>
          <a:lnRef idx="0"/>
          <a:fillRef idx="0"/>
          <a:effectRef idx="0"/>
          <a:fontRef idx="minor"/>
        </p:style>
        <p:txBody>
          <a:bodyPr lIns="90000" rIns="90000" tIns="45000" bIns="45000">
            <a:normAutofit fontScale="80000"/>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sistema vocálico español se caracteriza por su sencillez, claridad y firmeza. En español no se diferencia entre las vocales largas y breves, como en noruego o en inglés. Las vocales del español se caracterizan por tener el  mismo timbre, es decir, la misma calidad (suenan igual) tanto cuando son tónicas como cuando son átonas.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Tampoco existen vocales nasales (como en el francés). La relajación o debilitación de los sonidos vocales inacentuados tampoco es de gran importancia para la pronunciación castellana, si la comparamos con la pronunciación rusa.</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el español existen</a:t>
            </a:r>
            <a:r>
              <a:rPr b="1" lang="en-US" sz="2800" spc="-1" strike="noStrike">
                <a:solidFill>
                  <a:srgbClr val="000000"/>
                </a:solidFill>
                <a:latin typeface="Georgia"/>
                <a:ea typeface="DejaVu Sans"/>
              </a:rPr>
              <a:t> 18 agrupaciones de vocales (14 diptongos y 4 triptongos).</a:t>
            </a:r>
            <a:endParaRPr b="0" lang="en-US" sz="2800" spc="-1" strike="noStrike">
              <a:latin typeface="Arial"/>
            </a:endParaRPr>
          </a:p>
          <a:p>
            <a:pPr algn="just">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CustomShape 1"/>
          <p:cNvSpPr/>
          <p:nvPr/>
        </p:nvSpPr>
        <p:spPr>
          <a:xfrm>
            <a:off x="457200" y="714240"/>
            <a:ext cx="8228160" cy="8557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4000" spc="-1" strike="noStrike">
                <a:solidFill>
                  <a:srgbClr val="444d26"/>
                </a:solidFill>
                <a:latin typeface="Trebuchet MS"/>
                <a:ea typeface="DejaVu Sans"/>
              </a:rPr>
              <a:t>Ortografía</a:t>
            </a:r>
            <a:endParaRPr b="0" lang="en-US" sz="4000" spc="-1" strike="noStrike">
              <a:latin typeface="Arial"/>
            </a:endParaRPr>
          </a:p>
        </p:txBody>
      </p:sp>
      <p:sp>
        <p:nvSpPr>
          <p:cNvPr id="132" name="CustomShape 2"/>
          <p:cNvSpPr/>
          <p:nvPr/>
        </p:nvSpPr>
        <p:spPr>
          <a:xfrm>
            <a:off x="457200" y="1785960"/>
            <a:ext cx="8228160" cy="4787280"/>
          </a:xfrm>
          <a:prstGeom prst="rect">
            <a:avLst/>
          </a:prstGeom>
          <a:noFill/>
          <a:ln>
            <a:noFill/>
          </a:ln>
        </p:spPr>
        <p:style>
          <a:lnRef idx="0"/>
          <a:fillRef idx="0"/>
          <a:effectRef idx="0"/>
          <a:fontRef idx="minor"/>
        </p:style>
        <p:txBody>
          <a:bodyPr lIns="90000" rIns="90000" tIns="45000" bIns="45000">
            <a:normAutofit fontScale="73000"/>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el momento actual la ortografía del español está completamente fijada, ha alcanzado un alto grado de estabilidad y adecuación, y cuenta con el acatamiento general de todos los hablantes alfabetizados.</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Actualmente </a:t>
            </a:r>
            <a:r>
              <a:rPr b="1" lang="en-US" sz="2800" spc="-1" strike="noStrike">
                <a:solidFill>
                  <a:srgbClr val="000000"/>
                </a:solidFill>
                <a:latin typeface="Georgia"/>
                <a:ea typeface="DejaVu Sans"/>
              </a:rPr>
              <a:t>22 academias </a:t>
            </a:r>
            <a:r>
              <a:rPr b="0" lang="en-US" sz="2800" spc="-1" strike="noStrike">
                <a:solidFill>
                  <a:srgbClr val="000000"/>
                </a:solidFill>
                <a:latin typeface="Georgia"/>
                <a:ea typeface="DejaVu Sans"/>
              </a:rPr>
              <a:t>del español mantienen acuerdos, que garantizan la unidad ortográfica.</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Aunque los cambios ortográficos son más lentos que la evolución fonológica del idioma, se observan ya algunos en la escritura moderna. Las nuevas normas de la RAE son progresivas, porque la ortografía española se acerca así aún más a la pronunciación real.</a:t>
            </a:r>
            <a:endParaRPr b="0" lang="en-US" sz="2800" spc="-1" strike="noStrike">
              <a:latin typeface="Arial"/>
            </a:endParaRPr>
          </a:p>
          <a:p>
            <a:pPr>
              <a:lnSpc>
                <a:spcPct val="100000"/>
              </a:lnSpc>
              <a:spcBef>
                <a:spcPts val="300"/>
              </a:spcBef>
            </a:pP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CustomShape 1"/>
          <p:cNvSpPr/>
          <p:nvPr/>
        </p:nvSpPr>
        <p:spPr>
          <a:xfrm>
            <a:off x="457200" y="785880"/>
            <a:ext cx="8228160" cy="998640"/>
          </a:xfrm>
          <a:prstGeom prst="rect">
            <a:avLst/>
          </a:prstGeom>
          <a:noFill/>
          <a:ln>
            <a:noFill/>
          </a:ln>
        </p:spPr>
        <p:style>
          <a:lnRef idx="0"/>
          <a:fillRef idx="0"/>
          <a:effectRef idx="0"/>
          <a:fontRef idx="minor"/>
        </p:style>
        <p:txBody>
          <a:bodyPr lIns="90000" rIns="90000" tIns="45000" bIns="45000" anchor="ctr">
            <a:normAutofit fontScale="69000"/>
          </a:bodyPr>
          <a:p>
            <a:pPr algn="ctr">
              <a:lnSpc>
                <a:spcPct val="100000"/>
              </a:lnSpc>
            </a:pPr>
            <a:r>
              <a:rPr b="0" lang="en-US" sz="4000" spc="-1" strike="noStrike">
                <a:solidFill>
                  <a:srgbClr val="444d26"/>
                </a:solidFill>
                <a:latin typeface="Trebuchet MS"/>
                <a:ea typeface="DejaVu Sans"/>
              </a:rPr>
              <a:t>Algunos cambios en la ortografía :</a:t>
            </a:r>
            <a:br/>
            <a:endParaRPr b="0" lang="en-US" sz="4000" spc="-1" strike="noStrike">
              <a:latin typeface="Arial"/>
            </a:endParaRPr>
          </a:p>
        </p:txBody>
      </p:sp>
      <p:sp>
        <p:nvSpPr>
          <p:cNvPr id="134" name="CustomShape 2"/>
          <p:cNvSpPr/>
          <p:nvPr/>
        </p:nvSpPr>
        <p:spPr>
          <a:xfrm>
            <a:off x="457200" y="1571760"/>
            <a:ext cx="8228160" cy="5001480"/>
          </a:xfrm>
          <a:prstGeom prst="rect">
            <a:avLst/>
          </a:prstGeom>
          <a:noFill/>
          <a:ln>
            <a:noFill/>
          </a:ln>
        </p:spPr>
        <p:style>
          <a:lnRef idx="0"/>
          <a:fillRef idx="0"/>
          <a:effectRef idx="0"/>
          <a:fontRef idx="minor"/>
        </p:style>
        <p:txBody>
          <a:bodyPr lIns="90000" rIns="90000" tIns="45000" bIns="45000">
            <a:normAutofit fontScale="85000"/>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Es obligatorio omitir la tilde en las palabras con diptongo ortográfico como “guion”.</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Eliminación de la tilde en la conjunción “o” cuando esta se coloca entre dos números.</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Supresión de la tilde en la palabra “solo”, tanto cuando funciona como adjetivo como cuando se usa como adverbio y equivale a “solamente”.</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prefijo “ex” debe escribirse siempre unido a la palabra que antecede: “expresidente, exnovia, exjefe, exconvicto”.</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La “ch” y la “ll” se consideran dígrafos y desaparecen oficialmente como letras del alfabeto.</a:t>
            </a: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CustomShape 1"/>
          <p:cNvSpPr/>
          <p:nvPr/>
        </p:nvSpPr>
        <p:spPr>
          <a:xfrm>
            <a:off x="457200" y="714240"/>
            <a:ext cx="8228160" cy="1212840"/>
          </a:xfrm>
          <a:prstGeom prst="rect">
            <a:avLst/>
          </a:prstGeom>
          <a:noFill/>
          <a:ln>
            <a:noFill/>
          </a:ln>
        </p:spPr>
        <p:style>
          <a:lnRef idx="0"/>
          <a:fillRef idx="0"/>
          <a:effectRef idx="0"/>
          <a:fontRef idx="minor"/>
        </p:style>
        <p:txBody>
          <a:bodyPr lIns="90000" rIns="90000" tIns="45000" bIns="45000" anchor="ctr">
            <a:normAutofit fontScale="91000"/>
          </a:bodyPr>
          <a:p>
            <a:pPr algn="ctr">
              <a:lnSpc>
                <a:spcPct val="100000"/>
              </a:lnSpc>
            </a:pPr>
            <a:r>
              <a:rPr b="1" lang="en-US" sz="4000" spc="-1" strike="noStrike">
                <a:solidFill>
                  <a:srgbClr val="444d26"/>
                </a:solidFill>
                <a:latin typeface="Trebuchet MS"/>
                <a:ea typeface="DejaVu Sans"/>
              </a:rPr>
              <a:t>Los fenómenos de seseo, ceceo y yeísmo.</a:t>
            </a:r>
            <a:endParaRPr b="0" lang="en-US" sz="4000" spc="-1" strike="noStrike">
              <a:latin typeface="Arial"/>
            </a:endParaRPr>
          </a:p>
        </p:txBody>
      </p:sp>
      <p:sp>
        <p:nvSpPr>
          <p:cNvPr id="136"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1" lang="en-US" sz="2800" spc="-1" strike="noStrike" u="sng">
                <a:solidFill>
                  <a:srgbClr val="000000"/>
                </a:solidFill>
                <a:uFillTx/>
                <a:latin typeface="Georgia"/>
                <a:ea typeface="DejaVu Sans"/>
              </a:rPr>
              <a:t>El seseo</a:t>
            </a:r>
            <a:r>
              <a:rPr b="0" lang="en-US" sz="2800" spc="-1" strike="noStrike">
                <a:solidFill>
                  <a:srgbClr val="000000"/>
                </a:solidFill>
                <a:latin typeface="Georgia"/>
                <a:ea typeface="DejaVu Sans"/>
              </a:rPr>
              <a:t> es un fenómeno lingüístico de la lengua española y de la lengua gallega, por el cual los fonemas representados por las grafías "c" (ante "e" o "i"), "z" y "s" se vuelven equivalentes, asimilándose a la consonante fricativa alveolar sorda /s/; es tenido por la norma en España, mientras que en América no se da dicha distinción. </a:t>
            </a: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4000" spc="-1" strike="noStrike">
                <a:solidFill>
                  <a:srgbClr val="444d26"/>
                </a:solidFill>
                <a:latin typeface="Trebuchet MS"/>
                <a:ea typeface="DejaVu Sans"/>
              </a:rPr>
              <a:t>El seseo</a:t>
            </a:r>
            <a:endParaRPr b="0" lang="en-US" sz="4000" spc="-1" strike="noStrike">
              <a:latin typeface="Arial"/>
            </a:endParaRPr>
          </a:p>
        </p:txBody>
      </p:sp>
      <p:sp>
        <p:nvSpPr>
          <p:cNvPr id="138"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La aparición de este fenómeno data de los siglos XVI y XVII, cuando ocurrió un reajuste consonántico en el idioma. Tal como ocurre en todo el español americano, el seseo existe en el dialecto andaluz y canario, en algunas provincias de Andalucía. También se da un seseo en varias pequeñas zonas castellanohablantes de la Comunidad Valenciana colindantes con otras de dominio lingüístico valenciano.</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4000" spc="-1" strike="noStrike">
                <a:solidFill>
                  <a:srgbClr val="444d26"/>
                </a:solidFill>
                <a:latin typeface="Trebuchet MS"/>
                <a:ea typeface="DejaVu Sans"/>
              </a:rPr>
              <a:t>El ceceo</a:t>
            </a:r>
            <a:endParaRPr b="0" lang="en-US" sz="4000" spc="-1" strike="noStrike">
              <a:latin typeface="Arial"/>
            </a:endParaRPr>
          </a:p>
        </p:txBody>
      </p:sp>
      <p:sp>
        <p:nvSpPr>
          <p:cNvPr id="140"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Históricamente el fenómeno fue notado en los siglos XV y XVI en textos del sur de España, donde aparecían formas como paço en lugar de passo (a este fenómeno se le llamó çeçeo) o caza en lugar de casa (a este otro se le llamó zezeo).</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Ejemplos: </a:t>
            </a:r>
            <a:r>
              <a:rPr b="0" i="1" lang="en-US" sz="2800" spc="-1" strike="noStrike">
                <a:solidFill>
                  <a:srgbClr val="000000"/>
                </a:solidFill>
                <a:latin typeface="Georgia"/>
                <a:ea typeface="DejaVu Sans"/>
              </a:rPr>
              <a:t>serio</a:t>
            </a:r>
            <a:r>
              <a:rPr b="0" lang="en-US" sz="2800" spc="-1" strike="noStrike">
                <a:solidFill>
                  <a:srgbClr val="000000"/>
                </a:solidFill>
                <a:latin typeface="Georgia"/>
                <a:ea typeface="DejaVu Sans"/>
              </a:rPr>
              <a:t> se pronuncia </a:t>
            </a:r>
            <a:r>
              <a:rPr b="0" i="1" lang="en-US" sz="2800" spc="-1" strike="noStrike">
                <a:solidFill>
                  <a:srgbClr val="000000"/>
                </a:solidFill>
                <a:latin typeface="Georgia"/>
                <a:ea typeface="DejaVu Sans"/>
              </a:rPr>
              <a:t>cerio</a:t>
            </a:r>
            <a:r>
              <a:rPr b="0" lang="en-US" sz="2800" spc="-1" strike="noStrike">
                <a:solidFill>
                  <a:srgbClr val="000000"/>
                </a:solidFill>
                <a:latin typeface="Georgia"/>
                <a:ea typeface="DejaVu Sans"/>
              </a:rPr>
              <a:t>, </a:t>
            </a:r>
            <a:r>
              <a:rPr b="0" i="1" lang="en-US" sz="2800" spc="-1" strike="noStrike">
                <a:solidFill>
                  <a:srgbClr val="000000"/>
                </a:solidFill>
                <a:latin typeface="Georgia"/>
                <a:ea typeface="DejaVu Sans"/>
              </a:rPr>
              <a:t>simpático</a:t>
            </a:r>
            <a:r>
              <a:rPr b="0" lang="en-US" sz="2800" spc="-1" strike="noStrike">
                <a:solidFill>
                  <a:srgbClr val="000000"/>
                </a:solidFill>
                <a:latin typeface="Georgia"/>
                <a:ea typeface="DejaVu Sans"/>
              </a:rPr>
              <a:t> – </a:t>
            </a:r>
            <a:r>
              <a:rPr b="0" i="1" lang="en-US" sz="2800" spc="-1" strike="noStrike">
                <a:solidFill>
                  <a:srgbClr val="000000"/>
                </a:solidFill>
                <a:latin typeface="Georgia"/>
                <a:ea typeface="DejaVu Sans"/>
              </a:rPr>
              <a:t>cimpático</a:t>
            </a:r>
            <a:r>
              <a:rPr b="0" lang="en-US" sz="2800" spc="-1" strike="noStrike">
                <a:solidFill>
                  <a:srgbClr val="000000"/>
                </a:solidFill>
                <a:latin typeface="Georgia"/>
                <a:ea typeface="DejaVu Sans"/>
              </a:rPr>
              <a:t>, </a:t>
            </a:r>
            <a:r>
              <a:rPr b="0" i="1" lang="en-US" sz="2800" spc="-1" strike="noStrike">
                <a:solidFill>
                  <a:srgbClr val="000000"/>
                </a:solidFill>
                <a:latin typeface="Georgia"/>
                <a:ea typeface="DejaVu Sans"/>
              </a:rPr>
              <a:t>rosa</a:t>
            </a:r>
            <a:r>
              <a:rPr b="0" lang="en-US" sz="2800" spc="-1" strike="noStrike">
                <a:solidFill>
                  <a:srgbClr val="000000"/>
                </a:solidFill>
                <a:latin typeface="Georgia"/>
                <a:ea typeface="DejaVu Sans"/>
              </a:rPr>
              <a:t> – </a:t>
            </a:r>
            <a:r>
              <a:rPr b="0" i="1" lang="en-US" sz="2800" spc="-1" strike="noStrike">
                <a:solidFill>
                  <a:srgbClr val="000000"/>
                </a:solidFill>
                <a:latin typeface="Georgia"/>
                <a:ea typeface="DejaVu Sans"/>
              </a:rPr>
              <a:t>roza</a:t>
            </a:r>
            <a:r>
              <a:rPr b="0" lang="en-US" sz="2800" spc="-1" strike="noStrike">
                <a:solidFill>
                  <a:srgbClr val="000000"/>
                </a:solidFill>
                <a:latin typeface="Georgia"/>
                <a:ea typeface="DejaVu Sans"/>
              </a:rPr>
              <a:t>, </a:t>
            </a:r>
            <a:r>
              <a:rPr b="0" i="1" lang="en-US" sz="2800" spc="-1" strike="noStrike">
                <a:solidFill>
                  <a:srgbClr val="000000"/>
                </a:solidFill>
                <a:latin typeface="Georgia"/>
                <a:ea typeface="DejaVu Sans"/>
              </a:rPr>
              <a:t>beso</a:t>
            </a:r>
            <a:r>
              <a:rPr b="0" lang="en-US" sz="2800" spc="-1" strike="noStrike">
                <a:solidFill>
                  <a:srgbClr val="000000"/>
                </a:solidFill>
                <a:latin typeface="Georgia"/>
                <a:ea typeface="DejaVu Sans"/>
              </a:rPr>
              <a:t> – </a:t>
            </a:r>
            <a:r>
              <a:rPr b="0" i="1" lang="en-US" sz="2800" spc="-1" strike="noStrike">
                <a:solidFill>
                  <a:srgbClr val="000000"/>
                </a:solidFill>
                <a:latin typeface="Georgia"/>
                <a:ea typeface="DejaVu Sans"/>
              </a:rPr>
              <a:t>bezo</a:t>
            </a:r>
            <a:r>
              <a:rPr b="0" lang="en-US" sz="2800" spc="-1" strike="noStrike">
                <a:solidFill>
                  <a:srgbClr val="000000"/>
                </a:solidFill>
                <a:latin typeface="Georgia"/>
                <a:ea typeface="DejaVu Sans"/>
              </a:rPr>
              <a:t>, </a:t>
            </a:r>
            <a:r>
              <a:rPr b="0" i="1" lang="en-US" sz="2800" spc="-1" strike="noStrike">
                <a:solidFill>
                  <a:srgbClr val="000000"/>
                </a:solidFill>
                <a:latin typeface="Georgia"/>
                <a:ea typeface="DejaVu Sans"/>
              </a:rPr>
              <a:t>suspiro</a:t>
            </a:r>
            <a:r>
              <a:rPr b="0" lang="en-US" sz="2800" spc="-1" strike="noStrike">
                <a:solidFill>
                  <a:srgbClr val="000000"/>
                </a:solidFill>
                <a:latin typeface="Georgia"/>
                <a:ea typeface="DejaVu Sans"/>
              </a:rPr>
              <a:t> – </a:t>
            </a:r>
            <a:r>
              <a:rPr b="0" i="1" lang="en-US" sz="2800" spc="-1" strike="noStrike">
                <a:solidFill>
                  <a:srgbClr val="000000"/>
                </a:solidFill>
                <a:latin typeface="Georgia"/>
                <a:ea typeface="DejaVu Sans"/>
              </a:rPr>
              <a:t>zuzpiro</a:t>
            </a:r>
            <a:r>
              <a:rPr b="0" lang="en-US" sz="2800" spc="-1" strike="noStrike">
                <a:solidFill>
                  <a:srgbClr val="000000"/>
                </a:solidFill>
                <a:latin typeface="Georgia"/>
                <a:ea typeface="DejaVu Sans"/>
              </a:rPr>
              <a:t>. Es una pronunciación menos admitida socialmente que el seseo.</a:t>
            </a:r>
            <a:endParaRPr b="0" lang="en-US" sz="2800" spc="-1" strike="noStrike">
              <a:latin typeface="Arial"/>
            </a:endParaRPr>
          </a:p>
          <a:p>
            <a:pPr algn="just">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457200" y="571320"/>
            <a:ext cx="8228160" cy="555336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1" lang="en-US" sz="2800" spc="-1" strike="noStrike" u="sng">
                <a:solidFill>
                  <a:srgbClr val="000000"/>
                </a:solidFill>
                <a:uFillTx/>
                <a:latin typeface="Georgia"/>
                <a:ea typeface="DejaVu Sans"/>
              </a:rPr>
              <a:t>El ceceo</a:t>
            </a:r>
            <a:r>
              <a:rPr b="0" lang="en-US" sz="2800" spc="-1" strike="noStrike">
                <a:solidFill>
                  <a:srgbClr val="000000"/>
                </a:solidFill>
                <a:latin typeface="Georgia"/>
                <a:ea typeface="DejaVu Sans"/>
              </a:rPr>
              <a:t> es un fenómeno lingüístico que en lengua española implica que los fonemas del español peninsular /s/ y /θ/  se pronuncian del mismo modo.</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el dominio del español el ceceo es una característica del dialecto andaluz, especialmente desde el suroeste de Andalucía hasta la zona del poniente almeriense, desde donde sólo aparece al Norte y Este en puntos aislados. </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1"/>
          <p:cNvSpPr/>
          <p:nvPr/>
        </p:nvSpPr>
        <p:spPr>
          <a:xfrm>
            <a:off x="457200" y="571320"/>
            <a:ext cx="8228160" cy="592776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1" lang="en-US" sz="2800" spc="-1" strike="noStrike" u="sng">
                <a:solidFill>
                  <a:srgbClr val="000000"/>
                </a:solidFill>
                <a:uFillTx/>
                <a:latin typeface="Georgia"/>
                <a:ea typeface="DejaVu Sans"/>
              </a:rPr>
              <a:t>El yeísmo</a:t>
            </a:r>
            <a:r>
              <a:rPr b="0" lang="en-US" sz="2800" spc="-1" strike="noStrike">
                <a:solidFill>
                  <a:srgbClr val="000000"/>
                </a:solidFill>
                <a:latin typeface="Georgia"/>
                <a:ea typeface="DejaVu Sans"/>
              </a:rPr>
              <a:t> es un cambio fonético que consiste en pronunciar de manera idéntica la letra </a:t>
            </a:r>
            <a:r>
              <a:rPr b="0" i="1" lang="en-US" sz="2800" spc="-1" strike="noStrike">
                <a:solidFill>
                  <a:srgbClr val="000000"/>
                </a:solidFill>
                <a:latin typeface="Georgia"/>
                <a:ea typeface="DejaVu Sans"/>
              </a:rPr>
              <a:t>ye</a:t>
            </a:r>
            <a:r>
              <a:rPr b="0" lang="en-US" sz="2800" spc="-1" strike="noStrike">
                <a:solidFill>
                  <a:srgbClr val="000000"/>
                </a:solidFill>
                <a:latin typeface="Georgia"/>
                <a:ea typeface="DejaVu Sans"/>
              </a:rPr>
              <a:t> o </a:t>
            </a:r>
            <a:r>
              <a:rPr b="0" i="1" lang="en-US" sz="2800" spc="-1" strike="noStrike">
                <a:solidFill>
                  <a:srgbClr val="000000"/>
                </a:solidFill>
                <a:latin typeface="Georgia"/>
                <a:ea typeface="DejaVu Sans"/>
              </a:rPr>
              <a:t>i griega</a:t>
            </a:r>
            <a:r>
              <a:rPr b="0" lang="en-US" sz="2800" spc="-1" strike="noStrike">
                <a:solidFill>
                  <a:srgbClr val="000000"/>
                </a:solidFill>
                <a:latin typeface="Georgia"/>
                <a:ea typeface="DejaVu Sans"/>
              </a:rPr>
              <a:t> (y) /ʝ̞/, y el dígrafo </a:t>
            </a:r>
            <a:r>
              <a:rPr b="0" i="1" lang="en-US" sz="2800" spc="-1" strike="noStrike">
                <a:solidFill>
                  <a:srgbClr val="000000"/>
                </a:solidFill>
                <a:latin typeface="Georgia"/>
                <a:ea typeface="DejaVu Sans"/>
              </a:rPr>
              <a:t>elle</a:t>
            </a:r>
            <a:r>
              <a:rPr b="0" lang="en-US" sz="2800" spc="-1" strike="noStrike">
                <a:solidFill>
                  <a:srgbClr val="000000"/>
                </a:solidFill>
                <a:latin typeface="Georgia"/>
                <a:ea typeface="DejaVu Sans"/>
              </a:rPr>
              <a:t> o </a:t>
            </a:r>
            <a:r>
              <a:rPr b="0" i="1" lang="en-US" sz="2800" spc="-1" strike="noStrike">
                <a:solidFill>
                  <a:srgbClr val="000000"/>
                </a:solidFill>
                <a:latin typeface="Georgia"/>
                <a:ea typeface="DejaVu Sans"/>
              </a:rPr>
              <a:t>doble ele</a:t>
            </a:r>
            <a:r>
              <a:rPr b="0" lang="en-US" sz="2800" spc="-1" strike="noStrike">
                <a:solidFill>
                  <a:srgbClr val="000000"/>
                </a:solidFill>
                <a:latin typeface="Georgia"/>
                <a:ea typeface="DejaVu Sans"/>
              </a:rPr>
              <a:t> (ll) /ʎ/. La existencia de esta característica en numerosas regiones de América de habla hispana viene dada a que el fenómeno tiene su origen en la misma España donde actualmente en gran parte del territorio "ll" e "y" se pronuncian igual y para algunos el yeísmo ha dejado de considerarse una variedad dialectal.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Esta confusión produce una grave incorrección: escribir </a:t>
            </a:r>
            <a:r>
              <a:rPr b="0" i="1" lang="en-US" sz="2800" spc="-1" strike="noStrike">
                <a:solidFill>
                  <a:srgbClr val="000000"/>
                </a:solidFill>
                <a:latin typeface="Georgia"/>
                <a:ea typeface="DejaVu Sans"/>
              </a:rPr>
              <a:t>ll</a:t>
            </a:r>
            <a:r>
              <a:rPr b="0" lang="en-US" sz="2800" spc="-1" strike="noStrike">
                <a:solidFill>
                  <a:srgbClr val="000000"/>
                </a:solidFill>
                <a:latin typeface="Georgia"/>
                <a:ea typeface="DejaVu Sans"/>
              </a:rPr>
              <a:t> en vez de </a:t>
            </a:r>
            <a:r>
              <a:rPr b="0" i="1" lang="en-US" sz="2800" spc="-1" strike="noStrike">
                <a:solidFill>
                  <a:srgbClr val="000000"/>
                </a:solidFill>
                <a:latin typeface="Georgia"/>
                <a:ea typeface="DejaVu Sans"/>
              </a:rPr>
              <a:t>y</a:t>
            </a:r>
            <a:r>
              <a:rPr b="0" lang="en-US" sz="2800" spc="-1" strike="noStrike">
                <a:solidFill>
                  <a:srgbClr val="000000"/>
                </a:solidFill>
                <a:latin typeface="Georgia"/>
                <a:ea typeface="DejaVu Sans"/>
              </a:rPr>
              <a:t>, se debe cuidar no escribir </a:t>
            </a:r>
            <a:r>
              <a:rPr b="0" i="1" lang="en-US" sz="2800" spc="-1" strike="noStrike">
                <a:solidFill>
                  <a:srgbClr val="000000"/>
                </a:solidFill>
                <a:latin typeface="Georgia"/>
                <a:ea typeface="DejaVu Sans"/>
              </a:rPr>
              <a:t>mallo</a:t>
            </a:r>
            <a:r>
              <a:rPr b="0" lang="en-US" sz="2800" spc="-1" strike="noStrike">
                <a:solidFill>
                  <a:srgbClr val="000000"/>
                </a:solidFill>
                <a:latin typeface="Georgia"/>
                <a:ea typeface="DejaVu Sans"/>
              </a:rPr>
              <a:t> por </a:t>
            </a:r>
            <a:r>
              <a:rPr b="0" i="1" lang="en-US" sz="2800" spc="-1" strike="noStrike">
                <a:solidFill>
                  <a:srgbClr val="000000"/>
                </a:solidFill>
                <a:latin typeface="Georgia"/>
                <a:ea typeface="DejaVu Sans"/>
              </a:rPr>
              <a:t>mayo</a:t>
            </a:r>
            <a:r>
              <a:rPr b="0" lang="en-US" sz="2800" spc="-1" strike="noStrike">
                <a:solidFill>
                  <a:srgbClr val="000000"/>
                </a:solidFill>
                <a:latin typeface="Georgia"/>
                <a:ea typeface="DejaVu Sans"/>
              </a:rPr>
              <a:t>, </a:t>
            </a:r>
            <a:r>
              <a:rPr b="0" i="1" lang="en-US" sz="2800" spc="-1" strike="noStrike">
                <a:solidFill>
                  <a:srgbClr val="000000"/>
                </a:solidFill>
                <a:latin typeface="Georgia"/>
                <a:ea typeface="DejaVu Sans"/>
              </a:rPr>
              <a:t>pallaso</a:t>
            </a:r>
            <a:r>
              <a:rPr b="0" lang="en-US" sz="2800" spc="-1" strike="noStrike">
                <a:solidFill>
                  <a:srgbClr val="000000"/>
                </a:solidFill>
                <a:latin typeface="Georgia"/>
                <a:ea typeface="DejaVu Sans"/>
              </a:rPr>
              <a:t> por </a:t>
            </a:r>
            <a:r>
              <a:rPr b="0" i="1" lang="en-US" sz="2800" spc="-1" strike="noStrike">
                <a:solidFill>
                  <a:srgbClr val="000000"/>
                </a:solidFill>
                <a:latin typeface="Georgia"/>
                <a:ea typeface="DejaVu Sans"/>
              </a:rPr>
              <a:t>payaso</a:t>
            </a:r>
            <a:r>
              <a:rPr b="0" lang="en-US" sz="2800" spc="-1" strike="noStrike">
                <a:solidFill>
                  <a:srgbClr val="000000"/>
                </a:solidFill>
                <a:latin typeface="Georgia"/>
                <a:ea typeface="DejaVu Sans"/>
              </a:rPr>
              <a:t>, </a:t>
            </a:r>
            <a:r>
              <a:rPr b="0" i="1" lang="en-US" sz="2800" spc="-1" strike="noStrike">
                <a:solidFill>
                  <a:srgbClr val="000000"/>
                </a:solidFill>
                <a:latin typeface="Georgia"/>
                <a:ea typeface="DejaVu Sans"/>
              </a:rPr>
              <a:t>sullo</a:t>
            </a:r>
            <a:r>
              <a:rPr b="0" lang="en-US" sz="2800" spc="-1" strike="noStrike">
                <a:solidFill>
                  <a:srgbClr val="000000"/>
                </a:solidFill>
                <a:latin typeface="Georgia"/>
                <a:ea typeface="DejaVu Sans"/>
              </a:rPr>
              <a:t> por </a:t>
            </a:r>
            <a:r>
              <a:rPr b="0" i="1" lang="en-US" sz="2800" spc="-1" strike="noStrike">
                <a:solidFill>
                  <a:srgbClr val="000000"/>
                </a:solidFill>
                <a:latin typeface="Georgia"/>
                <a:ea typeface="DejaVu Sans"/>
              </a:rPr>
              <a:t>suyo</a:t>
            </a:r>
            <a:r>
              <a:rPr b="0" lang="en-US" sz="2800" spc="-1" strike="noStrike">
                <a:solidFill>
                  <a:srgbClr val="000000"/>
                </a:solidFill>
                <a:latin typeface="Georgia"/>
                <a:ea typeface="DejaVu Sans"/>
              </a:rPr>
              <a:t>.</a:t>
            </a:r>
            <a:endParaRPr b="0" lang="en-US" sz="2800" spc="-1" strike="noStrike">
              <a:latin typeface="Arial"/>
            </a:endParaRPr>
          </a:p>
          <a:p>
            <a:pPr>
              <a:lnSpc>
                <a:spcPct val="100000"/>
              </a:lnSpc>
              <a:spcBef>
                <a:spcPts val="300"/>
              </a:spcBef>
            </a:pP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3" name="Picture 3" descr=""/>
          <p:cNvPicPr/>
          <p:nvPr/>
        </p:nvPicPr>
        <p:blipFill>
          <a:blip r:embed="rId1"/>
          <a:stretch/>
        </p:blipFill>
        <p:spPr>
          <a:xfrm>
            <a:off x="1143000" y="1857240"/>
            <a:ext cx="6642360" cy="4281480"/>
          </a:xfrm>
          <a:prstGeom prst="rect">
            <a:avLst/>
          </a:prstGeom>
          <a:ln>
            <a:noFill/>
          </a:ln>
        </p:spPr>
      </p:pic>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4000" spc="-1" strike="noStrike">
                <a:solidFill>
                  <a:srgbClr val="444d26"/>
                </a:solidFill>
                <a:latin typeface="Trebuchet MS"/>
                <a:ea typeface="DejaVu Sans"/>
              </a:rPr>
              <a:t>PLAN</a:t>
            </a:r>
            <a:endParaRPr b="0" lang="en-US" sz="4000" spc="-1" strike="noStrike">
              <a:latin typeface="Arial"/>
            </a:endParaRPr>
          </a:p>
        </p:txBody>
      </p:sp>
      <p:sp>
        <p:nvSpPr>
          <p:cNvPr id="115"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p>
            <a:pPr marL="365760" indent="-254520">
              <a:lnSpc>
                <a:spcPct val="100000"/>
              </a:lnSpc>
              <a:spcBef>
                <a:spcPts val="300"/>
              </a:spcBef>
            </a:pPr>
            <a:r>
              <a:rPr b="0" lang="en-US" sz="2800" spc="-1" strike="noStrike">
                <a:solidFill>
                  <a:srgbClr val="000000"/>
                </a:solidFill>
                <a:latin typeface="Georgia"/>
                <a:ea typeface="DejaVu Sans"/>
              </a:rPr>
              <a:t>1. Observaciones generales.</a:t>
            </a:r>
            <a:endParaRPr b="0" lang="en-US" sz="2800" spc="-1" strike="noStrike">
              <a:latin typeface="Arial"/>
            </a:endParaRPr>
          </a:p>
          <a:p>
            <a:pPr marL="365760" indent="-254520" algn="just">
              <a:lnSpc>
                <a:spcPct val="100000"/>
              </a:lnSpc>
              <a:spcBef>
                <a:spcPts val="300"/>
              </a:spcBef>
            </a:pPr>
            <a:r>
              <a:rPr b="0" lang="en-US" sz="2800" spc="-1" strike="noStrike">
                <a:solidFill>
                  <a:srgbClr val="000000"/>
                </a:solidFill>
                <a:latin typeface="Georgia"/>
                <a:ea typeface="DejaVu Sans"/>
              </a:rPr>
              <a:t>2. Peculiaridades del sistema fonético y pronunciación.</a:t>
            </a:r>
            <a:endParaRPr b="0" lang="en-US" sz="2800" spc="-1" strike="noStrike">
              <a:latin typeface="Arial"/>
            </a:endParaRPr>
          </a:p>
          <a:p>
            <a:pPr marL="365760" indent="-254520" algn="just">
              <a:lnSpc>
                <a:spcPct val="100000"/>
              </a:lnSpc>
              <a:spcBef>
                <a:spcPts val="300"/>
              </a:spcBef>
            </a:pPr>
            <a:r>
              <a:rPr b="0" lang="en-US" sz="2800" spc="-1" strike="noStrike">
                <a:solidFill>
                  <a:srgbClr val="000000"/>
                </a:solidFill>
                <a:latin typeface="Georgia"/>
                <a:ea typeface="DejaVu Sans"/>
              </a:rPr>
              <a:t>3. Característica del sistema gramatical.</a:t>
            </a:r>
            <a:endParaRPr b="0" lang="en-US" sz="2800" spc="-1" strike="noStrike">
              <a:latin typeface="Arial"/>
            </a:endParaRPr>
          </a:p>
          <a:p>
            <a:pPr marL="365760" indent="-254520" algn="just">
              <a:lnSpc>
                <a:spcPct val="100000"/>
              </a:lnSpc>
              <a:spcBef>
                <a:spcPts val="300"/>
              </a:spcBef>
            </a:pPr>
            <a:r>
              <a:rPr b="0" lang="en-US" sz="2800" spc="-1" strike="noStrike">
                <a:solidFill>
                  <a:srgbClr val="000000"/>
                </a:solidFill>
                <a:latin typeface="Georgia"/>
                <a:ea typeface="DejaVu Sans"/>
              </a:rPr>
              <a:t>4. El vocabulario del español contemporáneo.</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nSpc>
                <a:spcPct val="100000"/>
              </a:lnSpc>
            </a:pPr>
            <a:r>
              <a:rPr b="1" lang="en-US" sz="4000" spc="-1" strike="noStrike" cap="small">
                <a:solidFill>
                  <a:srgbClr val="444d26"/>
                </a:solidFill>
                <a:latin typeface="Trebuchet MS"/>
                <a:ea typeface="DejaVu Sans"/>
              </a:rPr>
              <a:t>leísmo</a:t>
            </a:r>
            <a:endParaRPr b="0" lang="en-US" sz="4000" spc="-1" strike="noStrike">
              <a:latin typeface="Arial"/>
            </a:endParaRPr>
          </a:p>
        </p:txBody>
      </p:sp>
      <p:sp>
        <p:nvSpPr>
          <p:cNvPr id="145"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Es el uso impropio de </a:t>
            </a:r>
            <a:r>
              <a:rPr b="0" i="1" lang="en-US" sz="2800" spc="-1" strike="noStrike">
                <a:solidFill>
                  <a:srgbClr val="000000"/>
                </a:solidFill>
                <a:latin typeface="Georgia"/>
                <a:ea typeface="DejaVu Sans"/>
              </a:rPr>
              <a:t>le(s)</a:t>
            </a:r>
            <a:r>
              <a:rPr b="0" lang="en-US" sz="2800" spc="-1" strike="noStrike">
                <a:solidFill>
                  <a:srgbClr val="000000"/>
                </a:solidFill>
                <a:latin typeface="Georgia"/>
                <a:ea typeface="DejaVu Sans"/>
              </a:rPr>
              <a:t> en función de complemento directo, en lugar de </a:t>
            </a:r>
            <a:r>
              <a:rPr b="0" i="1" lang="en-US" sz="2800" spc="-1" strike="noStrike">
                <a:solidFill>
                  <a:srgbClr val="000000"/>
                </a:solidFill>
                <a:latin typeface="Georgia"/>
                <a:ea typeface="DejaVu Sans"/>
              </a:rPr>
              <a:t>lo</a:t>
            </a:r>
            <a:r>
              <a:rPr b="0" lang="en-US" sz="2800" spc="-1" strike="noStrike">
                <a:solidFill>
                  <a:srgbClr val="000000"/>
                </a:solidFill>
                <a:latin typeface="Georgia"/>
                <a:ea typeface="DejaVu Sans"/>
              </a:rPr>
              <a:t> (para el masculino singular o neutro)</a:t>
            </a:r>
            <a:r>
              <a:rPr b="0" i="1" lang="en-US" sz="2800" spc="-1" strike="noStrike">
                <a:solidFill>
                  <a:srgbClr val="000000"/>
                </a:solidFill>
                <a:latin typeface="Georgia"/>
                <a:ea typeface="DejaVu Sans"/>
              </a:rPr>
              <a:t>, los</a:t>
            </a:r>
            <a:r>
              <a:rPr b="0" lang="en-US" sz="2800" spc="-1" strike="noStrike">
                <a:solidFill>
                  <a:srgbClr val="000000"/>
                </a:solidFill>
                <a:latin typeface="Georgia"/>
                <a:ea typeface="DejaVu Sans"/>
              </a:rPr>
              <a:t> (para el masculino plural) y </a:t>
            </a:r>
            <a:r>
              <a:rPr b="0" i="1" lang="en-US" sz="2800" spc="-1" strike="noStrike">
                <a:solidFill>
                  <a:srgbClr val="000000"/>
                </a:solidFill>
                <a:latin typeface="Georgia"/>
                <a:ea typeface="DejaVu Sans"/>
              </a:rPr>
              <a:t>la(s)</a:t>
            </a:r>
            <a:r>
              <a:rPr b="0" lang="en-US" sz="2800" spc="-1" strike="noStrike">
                <a:solidFill>
                  <a:srgbClr val="000000"/>
                </a:solidFill>
                <a:latin typeface="Georgia"/>
                <a:ea typeface="DejaVu Sans"/>
              </a:rPr>
              <a:t> (para el femenino), que son las formas a las que corresponde etimológicamente ejercer esa función:</a:t>
            </a:r>
            <a:endParaRPr b="0" lang="en-US" sz="2800" spc="-1" strike="noStrike">
              <a:latin typeface="Arial"/>
            </a:endParaRPr>
          </a:p>
          <a:p>
            <a:pPr marL="365760" indent="-254520">
              <a:lnSpc>
                <a:spcPct val="100000"/>
              </a:lnSpc>
              <a:spcBef>
                <a:spcPts val="300"/>
              </a:spcBef>
              <a:buClr>
                <a:srgbClr val="e7bc29"/>
              </a:buClr>
              <a:buFont typeface="Georgia"/>
              <a:buChar char="•"/>
            </a:pPr>
            <a:r>
              <a:rPr b="1" lang="en-US" sz="2800" spc="-1" strike="noStrike">
                <a:solidFill>
                  <a:srgbClr val="000000"/>
                </a:solidFill>
                <a:latin typeface="Georgia"/>
                <a:ea typeface="DejaVu Sans"/>
              </a:rPr>
              <a:t>Vi un camión</a:t>
            </a:r>
            <a:r>
              <a:rPr b="0" lang="en-US" sz="2800" spc="-1" strike="noStrike">
                <a:solidFill>
                  <a:srgbClr val="000000"/>
                </a:solidFill>
                <a:latin typeface="Georgia"/>
                <a:ea typeface="DejaVu Sans"/>
              </a:rPr>
              <a:t> —</a:t>
            </a:r>
            <a:r>
              <a:rPr b="1" lang="en-US" sz="2800" spc="-1" strike="noStrike">
                <a:solidFill>
                  <a:srgbClr val="000000"/>
                </a:solidFill>
                <a:latin typeface="Georgia"/>
                <a:ea typeface="DejaVu Sans"/>
              </a:rPr>
              <a:t>Le </a:t>
            </a:r>
            <a:r>
              <a:rPr b="0" lang="en-US" sz="2800" spc="-1" strike="noStrike">
                <a:solidFill>
                  <a:srgbClr val="000000"/>
                </a:solidFill>
                <a:latin typeface="Georgia"/>
                <a:ea typeface="DejaVu Sans"/>
              </a:rPr>
              <a:t>vi (en vez de </a:t>
            </a:r>
            <a:r>
              <a:rPr b="1" lang="en-US" sz="2800" spc="-1" strike="noStrike">
                <a:solidFill>
                  <a:srgbClr val="000000"/>
                </a:solidFill>
                <a:latin typeface="Georgia"/>
                <a:ea typeface="DejaVu Sans"/>
              </a:rPr>
              <a:t>Lo vi</a:t>
            </a:r>
            <a:r>
              <a:rPr b="0" lang="en-US" sz="2800" spc="-1" strike="noStrike">
                <a:solidFill>
                  <a:srgbClr val="000000"/>
                </a:solidFill>
                <a:latin typeface="Georgia"/>
                <a:ea typeface="DejaVu Sans"/>
              </a:rPr>
              <a:t>)</a:t>
            </a: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nSpc>
                <a:spcPct val="100000"/>
              </a:lnSpc>
            </a:pPr>
            <a:r>
              <a:rPr b="1" lang="en-US" sz="4000" spc="-1" strike="noStrike" cap="small">
                <a:solidFill>
                  <a:srgbClr val="444d26"/>
                </a:solidFill>
                <a:latin typeface="Trebuchet MS"/>
                <a:ea typeface="DejaVu Sans"/>
              </a:rPr>
              <a:t>laísmo</a:t>
            </a:r>
            <a:endParaRPr b="0" lang="en-US" sz="4000" spc="-1" strike="noStrike">
              <a:latin typeface="Arial"/>
            </a:endParaRPr>
          </a:p>
        </p:txBody>
      </p:sp>
      <p:sp>
        <p:nvSpPr>
          <p:cNvPr id="147"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Es el uso impropio de </a:t>
            </a:r>
            <a:r>
              <a:rPr b="0" i="1" lang="en-US" sz="2800" spc="-1" strike="noStrike">
                <a:solidFill>
                  <a:srgbClr val="000000"/>
                </a:solidFill>
                <a:latin typeface="Georgia"/>
                <a:ea typeface="DejaVu Sans"/>
              </a:rPr>
              <a:t>la(s)</a:t>
            </a:r>
            <a:r>
              <a:rPr b="0" lang="en-US" sz="2800" spc="-1" strike="noStrike">
                <a:solidFill>
                  <a:srgbClr val="000000"/>
                </a:solidFill>
                <a:latin typeface="Georgia"/>
                <a:ea typeface="DejaVu Sans"/>
              </a:rPr>
              <a:t> en función de complemento indirecto femenino, en lugar de </a:t>
            </a:r>
            <a:r>
              <a:rPr b="0" i="1" lang="en-US" sz="2800" spc="-1" strike="noStrike">
                <a:solidFill>
                  <a:srgbClr val="000000"/>
                </a:solidFill>
                <a:latin typeface="Georgia"/>
                <a:ea typeface="DejaVu Sans"/>
              </a:rPr>
              <a:t>le(s),</a:t>
            </a:r>
            <a:r>
              <a:rPr b="0" lang="en-US" sz="2800" spc="-1" strike="noStrike">
                <a:solidFill>
                  <a:srgbClr val="000000"/>
                </a:solidFill>
                <a:latin typeface="Georgia"/>
                <a:ea typeface="DejaVu Sans"/>
              </a:rPr>
              <a:t> que es la forma a la que corresponde etimológicamente ejercer esa función:</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1" lang="en-US" sz="2800" spc="-1" strike="noStrike">
                <a:solidFill>
                  <a:srgbClr val="000000"/>
                </a:solidFill>
                <a:latin typeface="Georgia"/>
                <a:ea typeface="DejaVu Sans"/>
              </a:rPr>
              <a:t>Compré un regalo a Marta - La </a:t>
            </a:r>
            <a:r>
              <a:rPr b="0" lang="en-US" sz="2800" spc="-1" strike="noStrike">
                <a:solidFill>
                  <a:srgbClr val="000000"/>
                </a:solidFill>
                <a:latin typeface="Georgia"/>
                <a:ea typeface="DejaVu Sans"/>
              </a:rPr>
              <a:t>compré un regalo en vez de (</a:t>
            </a:r>
            <a:r>
              <a:rPr b="1" lang="en-US" sz="2800" spc="-1" strike="noStrike">
                <a:solidFill>
                  <a:srgbClr val="000000"/>
                </a:solidFill>
                <a:latin typeface="Georgia"/>
                <a:ea typeface="DejaVu Sans"/>
              </a:rPr>
              <a:t>Le </a:t>
            </a:r>
            <a:r>
              <a:rPr b="0" lang="en-US" sz="2800" spc="-1" strike="noStrike">
                <a:solidFill>
                  <a:srgbClr val="000000"/>
                </a:solidFill>
                <a:latin typeface="Georgia"/>
                <a:ea typeface="DejaVu Sans"/>
              </a:rPr>
              <a:t>compré un regalo)</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nSpc>
                <a:spcPct val="100000"/>
              </a:lnSpc>
            </a:pPr>
            <a:r>
              <a:rPr b="1" lang="en-US" sz="4000" spc="-1" strike="noStrike" cap="small">
                <a:solidFill>
                  <a:srgbClr val="444d26"/>
                </a:solidFill>
                <a:latin typeface="Trebuchet MS"/>
                <a:ea typeface="DejaVu Sans"/>
              </a:rPr>
              <a:t>loísmo</a:t>
            </a:r>
            <a:endParaRPr b="0" lang="en-US" sz="4000" spc="-1" strike="noStrike">
              <a:latin typeface="Arial"/>
            </a:endParaRPr>
          </a:p>
        </p:txBody>
      </p:sp>
      <p:sp>
        <p:nvSpPr>
          <p:cNvPr id="149"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Es el uso impropio de </a:t>
            </a:r>
            <a:r>
              <a:rPr b="0" i="1" lang="en-US" sz="2800" spc="-1" strike="noStrike">
                <a:solidFill>
                  <a:srgbClr val="000000"/>
                </a:solidFill>
                <a:latin typeface="Georgia"/>
                <a:ea typeface="DejaVu Sans"/>
              </a:rPr>
              <a:t>lo(s)</a:t>
            </a:r>
            <a:r>
              <a:rPr b="0" lang="en-US" sz="2800" spc="-1" strike="noStrike">
                <a:solidFill>
                  <a:srgbClr val="000000"/>
                </a:solidFill>
                <a:latin typeface="Georgia"/>
                <a:ea typeface="DejaVu Sans"/>
              </a:rPr>
              <a:t> en función de complemento indirecto masculino (de persona o de cosa) o neutro (cuando el antecedente es un pronombre neutro o toda una oración), en lugar de </a:t>
            </a:r>
            <a:r>
              <a:rPr b="0" i="1" lang="en-US" sz="2800" spc="-1" strike="noStrike">
                <a:solidFill>
                  <a:srgbClr val="000000"/>
                </a:solidFill>
                <a:latin typeface="Georgia"/>
                <a:ea typeface="DejaVu Sans"/>
              </a:rPr>
              <a:t>le(s),</a:t>
            </a:r>
            <a:r>
              <a:rPr b="0" lang="en-US" sz="2800" spc="-1" strike="noStrike">
                <a:solidFill>
                  <a:srgbClr val="000000"/>
                </a:solidFill>
                <a:latin typeface="Georgia"/>
                <a:ea typeface="DejaVu Sans"/>
              </a:rPr>
              <a:t> que es la forma a la que corresponde etimológicamente ejercer esa función:</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1" lang="en-US" sz="2800" spc="-1" strike="noStrike">
                <a:solidFill>
                  <a:srgbClr val="000000"/>
                </a:solidFill>
                <a:latin typeface="Georgia"/>
                <a:ea typeface="DejaVu Sans"/>
              </a:rPr>
              <a:t>Di un regalo a Marta</a:t>
            </a:r>
            <a:r>
              <a:rPr b="0" lang="en-US" sz="2800" spc="-1" strike="noStrike">
                <a:solidFill>
                  <a:srgbClr val="000000"/>
                </a:solidFill>
                <a:latin typeface="Georgia"/>
                <a:ea typeface="DejaVu Sans"/>
              </a:rPr>
              <a:t> —</a:t>
            </a:r>
            <a:r>
              <a:rPr b="1" lang="en-US" sz="2800" spc="-1" strike="noStrike">
                <a:solidFill>
                  <a:srgbClr val="000000"/>
                </a:solidFill>
                <a:latin typeface="Georgia"/>
                <a:ea typeface="DejaVu Sans"/>
              </a:rPr>
              <a:t>Lo</a:t>
            </a:r>
            <a:r>
              <a:rPr b="0" lang="en-US" sz="2800" spc="-1" strike="noStrike">
                <a:solidFill>
                  <a:srgbClr val="000000"/>
                </a:solidFill>
                <a:latin typeface="Georgia"/>
                <a:ea typeface="DejaVu Sans"/>
              </a:rPr>
              <a:t> di un regalo (en vez de </a:t>
            </a:r>
            <a:r>
              <a:rPr b="1" lang="en-US" sz="2800" spc="-1" strike="noStrike">
                <a:solidFill>
                  <a:srgbClr val="000000"/>
                </a:solidFill>
                <a:latin typeface="Georgia"/>
                <a:ea typeface="DejaVu Sans"/>
              </a:rPr>
              <a:t>Le di un regalo</a:t>
            </a:r>
            <a:r>
              <a:rPr b="0" lang="en-US" sz="2800" spc="-1" strike="noStrike">
                <a:solidFill>
                  <a:srgbClr val="000000"/>
                </a:solidFill>
                <a:latin typeface="Georgia"/>
                <a:ea typeface="DejaVu Sans"/>
              </a:rPr>
              <a:t>)</a:t>
            </a: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nSpc>
                <a:spcPct val="100000"/>
              </a:lnSpc>
            </a:pPr>
            <a:r>
              <a:rPr b="0" lang="en-US" sz="4000" spc="-1" strike="noStrike">
                <a:solidFill>
                  <a:srgbClr val="444d26"/>
                </a:solidFill>
                <a:latin typeface="Trebuchet MS"/>
                <a:ea typeface="DejaVu Sans"/>
              </a:rPr>
              <a:t>El voseo</a:t>
            </a:r>
            <a:endParaRPr b="0" lang="en-US" sz="4000" spc="-1" strike="noStrike">
              <a:latin typeface="Arial"/>
            </a:endParaRPr>
          </a:p>
        </p:txBody>
      </p:sp>
      <p:sp>
        <p:nvSpPr>
          <p:cNvPr id="151"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Se denomina voseo al uso del vos en sustitución del tú y de ti, para un solo destinatario. </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Ejemplo: ¿ Vos tenés mis libros de ciencias?</a:t>
            </a:r>
            <a:endParaRPr b="0" lang="en-US" sz="2800" spc="-1" strike="noStrike">
              <a:latin typeface="Arial"/>
            </a:endParaRPr>
          </a:p>
          <a:p>
            <a:pPr marL="365760" indent="-254520">
              <a:lnSpc>
                <a:spcPct val="100000"/>
              </a:lnSpc>
              <a:spcBef>
                <a:spcPts val="300"/>
              </a:spcBef>
            </a:pPr>
            <a:r>
              <a:rPr b="0" lang="en-US" sz="2800" spc="-1" strike="noStrike">
                <a:solidFill>
                  <a:srgbClr val="000000"/>
                </a:solidFill>
                <a:latin typeface="Georgia"/>
                <a:ea typeface="DejaVu Sans"/>
              </a:rPr>
              <a:t> </a:t>
            </a:r>
            <a:r>
              <a:rPr b="0" lang="en-US" sz="2800" spc="-1" strike="noStrike">
                <a:solidFill>
                  <a:srgbClr val="000000"/>
                </a:solidFill>
                <a:latin typeface="Georgia"/>
                <a:ea typeface="DejaVu Sans"/>
              </a:rPr>
              <a:t>Me dirijo a vos en este momento. </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pronombre vos es compatible con te. </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Ejemplo: Vos te debés preparar muy bien; los retos son muchos.</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nSpc>
                <a:spcPct val="100000"/>
              </a:lnSpc>
            </a:pPr>
            <a:r>
              <a:rPr b="0" lang="en-US" sz="4000" spc="-1" strike="noStrike">
                <a:solidFill>
                  <a:srgbClr val="444d26"/>
                </a:solidFill>
                <a:latin typeface="Trebuchet MS"/>
                <a:ea typeface="DejaVu Sans"/>
              </a:rPr>
              <a:t>El voseo</a:t>
            </a:r>
            <a:endParaRPr b="0" lang="en-US" sz="4000" spc="-1" strike="noStrike">
              <a:latin typeface="Arial"/>
            </a:endParaRPr>
          </a:p>
        </p:txBody>
      </p:sp>
      <p:sp>
        <p:nvSpPr>
          <p:cNvPr id="153"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Este fenómeno surgió como consecuencia de un cambio en el castellano de España hacia 1500. El vos indicaba respeto, después fue reemplazado por vuestra merced que cambió al actual usted.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voseo es de uso frecuente en Argentina, Paraguay, Bolivia, Uruguay, una parte de México y en América Central. En las demás zonas de América se alternan el voseo y el tuteo.</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nSpc>
                <a:spcPct val="100000"/>
              </a:lnSpc>
            </a:pPr>
            <a:r>
              <a:rPr b="0" lang="en-US" sz="4000" spc="-1" strike="noStrike">
                <a:solidFill>
                  <a:srgbClr val="444d26"/>
                </a:solidFill>
                <a:latin typeface="Trebuchet MS"/>
                <a:ea typeface="DejaVu Sans"/>
              </a:rPr>
              <a:t>El tuteo</a:t>
            </a:r>
            <a:endParaRPr b="0" lang="en-US" sz="4000" spc="-1" strike="noStrike">
              <a:latin typeface="Arial"/>
            </a:endParaRPr>
          </a:p>
        </p:txBody>
      </p:sp>
      <p:sp>
        <p:nvSpPr>
          <p:cNvPr id="155"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normAutofit fontScale="78000"/>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Consiste en el uso del pronombre “tú” para la segunda persona del singular y de vosotros para la segunda persona del plural. En América no se emplea el vosotros, aunque figure en el paradigma verbal, pero su utilización es de uso común en España.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los países donde se usa el tuteo, constituye una forma habitual de dirigirse a familiares y amigos. </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Ejemplos:  Dime ¿qué te pareció la clase de ayer? Aclárame ese malentendido; tu actitud ya no es la misma. </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49" dur="indefinite" restart="never" nodeType="tmRoot">
          <p:childTnLst>
            <p:seq>
              <p:cTn id="50" dur="indefinite"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nSpc>
                <a:spcPct val="100000"/>
              </a:lnSpc>
            </a:pPr>
            <a:r>
              <a:rPr b="0" lang="en-US" sz="4000" spc="-1" strike="noStrike">
                <a:solidFill>
                  <a:srgbClr val="444d26"/>
                </a:solidFill>
                <a:latin typeface="Trebuchet MS"/>
                <a:ea typeface="DejaVu Sans"/>
              </a:rPr>
              <a:t>El ustedeo</a:t>
            </a:r>
            <a:endParaRPr b="0" lang="en-US" sz="4000" spc="-1" strike="noStrike">
              <a:latin typeface="Arial"/>
            </a:endParaRPr>
          </a:p>
        </p:txBody>
      </p:sp>
      <p:sp>
        <p:nvSpPr>
          <p:cNvPr id="157"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Es el empleo de </a:t>
            </a:r>
            <a:r>
              <a:rPr b="1" i="1" lang="en-US" sz="2800" spc="-1" strike="noStrike">
                <a:solidFill>
                  <a:srgbClr val="000000"/>
                </a:solidFill>
                <a:latin typeface="Georgia"/>
                <a:ea typeface="DejaVu Sans"/>
              </a:rPr>
              <a:t>usted</a:t>
            </a:r>
            <a:r>
              <a:rPr b="0" i="1" lang="en-US" sz="2800" spc="-1" strike="noStrike">
                <a:solidFill>
                  <a:srgbClr val="000000"/>
                </a:solidFill>
                <a:latin typeface="Georgia"/>
                <a:ea typeface="DejaVu Sans"/>
              </a:rPr>
              <a:t> </a:t>
            </a:r>
            <a:r>
              <a:rPr b="0" lang="en-US" sz="2800" spc="-1" strike="noStrike">
                <a:solidFill>
                  <a:srgbClr val="000000"/>
                </a:solidFill>
                <a:latin typeface="Georgia"/>
                <a:ea typeface="DejaVu Sans"/>
              </a:rPr>
              <a:t>en situaciones de  confianza o intimidad, es decir, entre amigos, novios o cónyuges, de  padres a hijos, etc.  Hacia el siglo XVII, el vos en España fue sustituido por vuestra merced que pasó a ser el usted:</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¿Usted tiene hambre?</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51" dur="indefinite" restart="never" nodeType="tmRoot">
          <p:childTnLst>
            <p:seq>
              <p:cTn id="52" dur="indefinite"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normAutofit fontScale="73000"/>
          </a:bodyPr>
          <a:p>
            <a:pPr algn="ctr">
              <a:lnSpc>
                <a:spcPct val="100000"/>
              </a:lnSpc>
            </a:pPr>
            <a:r>
              <a:rPr b="0" lang="en-US" sz="4000" spc="-1" strike="noStrike">
                <a:solidFill>
                  <a:srgbClr val="444d26"/>
                </a:solidFill>
                <a:latin typeface="Trebuchet MS"/>
                <a:ea typeface="DejaVu Sans"/>
              </a:rPr>
              <a:t>Uso de los diminutivos en Latinoamérica</a:t>
            </a:r>
            <a:endParaRPr b="0" lang="en-US" sz="4000" spc="-1" strike="noStrike">
              <a:latin typeface="Arial"/>
            </a:endParaRPr>
          </a:p>
        </p:txBody>
      </p:sp>
      <p:sp>
        <p:nvSpPr>
          <p:cNvPr id="159"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normAutofit fontScale="51000"/>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Además de la adición de sufijos como </a:t>
            </a:r>
            <a:r>
              <a:rPr b="0" i="1" lang="en-US" sz="2800" spc="-1" strike="noStrike">
                <a:solidFill>
                  <a:srgbClr val="000000"/>
                </a:solidFill>
                <a:latin typeface="Georgia"/>
                <a:ea typeface="DejaVu Sans"/>
              </a:rPr>
              <a:t>-ito, -ita</a:t>
            </a:r>
            <a:r>
              <a:rPr b="0" lang="en-US" sz="2800" spc="-1" strike="noStrike">
                <a:solidFill>
                  <a:srgbClr val="000000"/>
                </a:solidFill>
                <a:latin typeface="Georgia"/>
                <a:ea typeface="DejaVu Sans"/>
              </a:rPr>
              <a:t> (los más usados) a sustantivos propios e impropios y a los adjetivos, se añaden también a verbos, adverbios y a pronombres como los demostrativos:  </a:t>
            </a:r>
            <a:r>
              <a:rPr b="0" i="1" lang="en-US" sz="2800" spc="-1" strike="noStrike">
                <a:solidFill>
                  <a:srgbClr val="000000"/>
                </a:solidFill>
                <a:latin typeface="Georgia"/>
                <a:ea typeface="DejaVu Sans"/>
              </a:rPr>
              <a:t>sobrinito/a, sillita, esquinita, esposito/a (de esposo/a), hijito/a, tacita (de taza, no tácita), amorcito, carita, etc.</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Su uso se ha enraizado de tal forma que algunos como </a:t>
            </a:r>
            <a:r>
              <a:rPr b="0" i="1" lang="en-US" sz="2800" spc="-1" strike="noStrike">
                <a:solidFill>
                  <a:srgbClr val="000000"/>
                </a:solidFill>
                <a:latin typeface="Georgia"/>
                <a:ea typeface="DejaVu Sans"/>
              </a:rPr>
              <a:t>ahorita</a:t>
            </a:r>
            <a:r>
              <a:rPr b="0" lang="en-US" sz="2800" spc="-1" strike="noStrike">
                <a:solidFill>
                  <a:srgbClr val="000000"/>
                </a:solidFill>
                <a:latin typeface="Georgia"/>
                <a:ea typeface="DejaVu Sans"/>
              </a:rPr>
              <a:t> (ahora mismo, muy recientemente, después, dentro de un momento, en seguida) o </a:t>
            </a:r>
            <a:r>
              <a:rPr b="0" i="1" lang="en-US" sz="2800" spc="-1" strike="noStrike">
                <a:solidFill>
                  <a:srgbClr val="000000"/>
                </a:solidFill>
                <a:latin typeface="Georgia"/>
                <a:ea typeface="DejaVu Sans"/>
              </a:rPr>
              <a:t>poquito </a:t>
            </a:r>
            <a:r>
              <a:rPr b="0" lang="en-US" sz="2800" spc="-1" strike="noStrike">
                <a:solidFill>
                  <a:srgbClr val="000000"/>
                </a:solidFill>
                <a:latin typeface="Georgia"/>
                <a:ea typeface="DejaVu Sans"/>
              </a:rPr>
              <a:t>tienen ya su propio diminutivo: </a:t>
            </a:r>
            <a:r>
              <a:rPr b="0" i="1" lang="en-US" sz="2800" spc="-1" strike="noStrike">
                <a:solidFill>
                  <a:srgbClr val="000000"/>
                </a:solidFill>
                <a:latin typeface="Georgia"/>
                <a:ea typeface="DejaVu Sans"/>
              </a:rPr>
              <a:t>ahoritita, poquitito</a:t>
            </a:r>
            <a:r>
              <a:rPr b="0" lang="en-US" sz="2800" spc="-1" strike="noStrike">
                <a:solidFill>
                  <a:srgbClr val="000000"/>
                </a:solidFill>
                <a:latin typeface="Georgia"/>
                <a:ea typeface="DejaVu Sans"/>
              </a:rPr>
              <a:t>…</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Por lo general, el empleo exagerado de los diminutivos suele asociarse con un bajo nivel cultural.</a:t>
            </a: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53" dur="indefinite" restart="never" nodeType="tmRoot">
          <p:childTnLst>
            <p:seq>
              <p:cTn id="54" dur="indefinite"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457200" y="785880"/>
            <a:ext cx="8228160" cy="1070280"/>
          </a:xfrm>
          <a:prstGeom prst="rect">
            <a:avLst/>
          </a:prstGeom>
          <a:noFill/>
          <a:ln>
            <a:noFill/>
          </a:ln>
        </p:spPr>
        <p:style>
          <a:lnRef idx="0"/>
          <a:fillRef idx="0"/>
          <a:effectRef idx="0"/>
          <a:fontRef idx="minor"/>
        </p:style>
        <p:txBody>
          <a:bodyPr lIns="90000" rIns="90000" tIns="45000" bIns="45000" anchor="ctr">
            <a:normAutofit fontScale="74000"/>
          </a:bodyPr>
          <a:p>
            <a:pPr algn="ctr">
              <a:lnSpc>
                <a:spcPct val="100000"/>
              </a:lnSpc>
            </a:pPr>
            <a:r>
              <a:rPr b="0" lang="en-US" sz="4000" spc="-1" strike="noStrike">
                <a:solidFill>
                  <a:srgbClr val="444d26"/>
                </a:solidFill>
                <a:latin typeface="Trebuchet MS"/>
                <a:ea typeface="DejaVu Sans"/>
              </a:rPr>
              <a:t>Pretérito perfecto simple /pretérito perfecto compuesto </a:t>
            </a:r>
            <a:endParaRPr b="0" lang="en-US" sz="4000" spc="-1" strike="noStrike">
              <a:latin typeface="Arial"/>
            </a:endParaRPr>
          </a:p>
        </p:txBody>
      </p:sp>
      <p:sp>
        <p:nvSpPr>
          <p:cNvPr id="161"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normAutofit fontScale="62000"/>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A diferencia de España, el pretérito simple en una serie de áreas geográficas de América puede tener relación con el presente, es decir, puede relacionarse con modificadores temporales que expresan el presente (</a:t>
            </a:r>
            <a:r>
              <a:rPr b="0" i="1" lang="en-US" sz="2800" spc="-1" strike="noStrike">
                <a:solidFill>
                  <a:srgbClr val="000000"/>
                </a:solidFill>
                <a:latin typeface="Georgia"/>
                <a:ea typeface="DejaVu Sans"/>
              </a:rPr>
              <a:t>hoy, este mes</a:t>
            </a:r>
            <a:r>
              <a:rPr b="0" lang="en-US" sz="2800" spc="-1" strike="noStrike">
                <a:solidFill>
                  <a:srgbClr val="000000"/>
                </a:solidFill>
                <a:latin typeface="Georgia"/>
                <a:ea typeface="DejaVu Sans"/>
              </a:rPr>
              <a:t>...): ¿Cómo pasaste la noche? Esta tarde pasé por tu casa. ¿Qué te pasa? ¿Te golpeaste?.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Se emplea para acciones concluidas, no importa la lejanía o la anterioridad de la acción con respecto al acto del habla (ya terminé la tarea).</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general, el pretérito perfecto compuesto tiene en los países hispanohablantes menor frecuencia ya que prevalece el uso del pretérito perfecto simple.</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55" dur="indefinite" restart="never" nodeType="tmRoot">
          <p:childTnLst>
            <p:seq>
              <p:cTn id="56" dur="indefinite" nodeType="mainSeq"/>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1"/>
          <p:cNvSpPr/>
          <p:nvPr/>
        </p:nvSpPr>
        <p:spPr>
          <a:xfrm>
            <a:off x="457200" y="1143000"/>
            <a:ext cx="8228160" cy="106524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4000" spc="-1" strike="noStrike">
                <a:solidFill>
                  <a:srgbClr val="444d26"/>
                </a:solidFill>
                <a:latin typeface="Trebuchet MS"/>
                <a:ea typeface="DejaVu Sans"/>
              </a:rPr>
              <a:t>El Subjuntivo</a:t>
            </a:r>
            <a:endParaRPr b="0" lang="en-US" sz="4000" spc="-1" strike="noStrike">
              <a:latin typeface="Arial"/>
            </a:endParaRPr>
          </a:p>
        </p:txBody>
      </p:sp>
      <p:sp>
        <p:nvSpPr>
          <p:cNvPr id="163"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la esfera del subjuntivo, en las variedades hispanoamericanas del español, es más frecuente el uso del imperfecto de subjuntivo en valores modales.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todas las variedades hispanoamericanas prevalece casi siempre, y prácticamente en todos los registros, la forma con la terminación -ra sobre la forma en -se. </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57" dur="indefinite" restart="never" nodeType="tmRoot">
          <p:childTnLst>
            <p:seq>
              <p:cTn id="58"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457200" y="857160"/>
            <a:ext cx="8228160" cy="1070280"/>
          </a:xfrm>
          <a:prstGeom prst="rect">
            <a:avLst/>
          </a:prstGeom>
          <a:noFill/>
          <a:ln>
            <a:noFill/>
          </a:ln>
        </p:spPr>
        <p:style>
          <a:lnRef idx="0"/>
          <a:fillRef idx="0"/>
          <a:effectRef idx="0"/>
          <a:fontRef idx="minor"/>
        </p:style>
        <p:txBody>
          <a:bodyPr lIns="90000" rIns="90000" tIns="45000" bIns="45000" anchor="ctr">
            <a:normAutofit fontScale="48000"/>
          </a:bodyPr>
          <a:p>
            <a:pPr algn="ctr">
              <a:lnSpc>
                <a:spcPct val="100000"/>
              </a:lnSpc>
            </a:pPr>
            <a:r>
              <a:rPr b="0" lang="en-US" sz="3600" spc="-1" strike="noStrike">
                <a:solidFill>
                  <a:srgbClr val="444d26"/>
                </a:solidFill>
                <a:latin typeface="Trebuchet MS"/>
                <a:ea typeface="DejaVu Sans"/>
              </a:rPr>
              <a:t>El español en cifras (según el Informe de Institutо Cervantes de 2023) </a:t>
            </a:r>
            <a:br/>
            <a:endParaRPr b="0" lang="en-US" sz="3600" spc="-1" strike="noStrike">
              <a:latin typeface="Arial"/>
            </a:endParaRPr>
          </a:p>
        </p:txBody>
      </p:sp>
      <p:sp>
        <p:nvSpPr>
          <p:cNvPr id="117"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p>
            <a:pPr algn="just">
              <a:lnSpc>
                <a:spcPct val="100000"/>
              </a:lnSpc>
              <a:spcBef>
                <a:spcPts val="300"/>
              </a:spcBef>
            </a:pPr>
            <a:r>
              <a:rPr b="0" lang="en-US" sz="2800" spc="-1" strike="noStrike">
                <a:solidFill>
                  <a:srgbClr val="000000"/>
                </a:solidFill>
                <a:latin typeface="Georgia"/>
                <a:ea typeface="DejaVu Sans"/>
              </a:rPr>
              <a:t>En 2023, casi 500 millones de personas tienen el español como lengua materna (el 6,2 % de la población mundial).</a:t>
            </a:r>
            <a:endParaRPr b="0" lang="en-US" sz="2800" spc="-1" strike="noStrike">
              <a:latin typeface="Arial"/>
            </a:endParaRPr>
          </a:p>
          <a:p>
            <a:pPr algn="just">
              <a:lnSpc>
                <a:spcPct val="100000"/>
              </a:lnSpc>
              <a:spcBef>
                <a:spcPts val="300"/>
              </a:spcBef>
            </a:pPr>
            <a:r>
              <a:rPr b="0" lang="en-US" sz="2800" spc="-1" strike="noStrike">
                <a:solidFill>
                  <a:srgbClr val="000000"/>
                </a:solidFill>
                <a:latin typeface="Georgia"/>
                <a:ea typeface="DejaVu Sans"/>
              </a:rPr>
              <a:t>El grupo de usuarios potenciales de español en el mundo (cifra que aglutina al Grupo de Dominio Nativo, el Grupo de Competencia Limitada y el Grupo de Aprendices de Lengua Extranjera) supera los 599 millones (el 7,5 % de la población mundial).</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457200" y="857160"/>
            <a:ext cx="8228160" cy="99864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4000" spc="-1" strike="noStrike">
                <a:solidFill>
                  <a:srgbClr val="444d26"/>
                </a:solidFill>
                <a:latin typeface="Trebuchet MS"/>
                <a:ea typeface="DejaVu Sans"/>
              </a:rPr>
              <a:t>El futuro</a:t>
            </a:r>
            <a:endParaRPr b="0" lang="en-US" sz="4000" spc="-1" strike="noStrike">
              <a:latin typeface="Arial"/>
            </a:endParaRPr>
          </a:p>
        </p:txBody>
      </p:sp>
      <p:sp>
        <p:nvSpPr>
          <p:cNvPr id="165" name="CustomShape 2"/>
          <p:cNvSpPr/>
          <p:nvPr/>
        </p:nvSpPr>
        <p:spPr>
          <a:xfrm>
            <a:off x="457200" y="2249280"/>
            <a:ext cx="8228160" cy="4323600"/>
          </a:xfrm>
          <a:prstGeom prst="rect">
            <a:avLst/>
          </a:prstGeom>
          <a:noFill/>
          <a:ln>
            <a:noFill/>
          </a:ln>
        </p:spPr>
        <p:style>
          <a:lnRef idx="0"/>
          <a:fillRef idx="0"/>
          <a:effectRef idx="0"/>
          <a:fontRef idx="minor"/>
        </p:style>
        <p:txBody>
          <a:bodyPr lIns="90000" rIns="90000" tIns="45000" bIns="45000"/>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América no se usa con tanta frecuencia el futuro simple de indicativo/futuro de indicativo en -ré que ha caído en relativo desuso en su función temporal.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Se sustituye por la perífrasis </a:t>
            </a:r>
            <a:r>
              <a:rPr b="0" i="1" lang="en-US" sz="2800" spc="-1" strike="noStrike">
                <a:solidFill>
                  <a:srgbClr val="000000"/>
                </a:solidFill>
                <a:latin typeface="Georgia"/>
                <a:ea typeface="DejaVu Sans"/>
              </a:rPr>
              <a:t>ir a + infinitivo </a:t>
            </a:r>
            <a:r>
              <a:rPr b="0" lang="en-US" sz="2800" spc="-1" strike="noStrike">
                <a:solidFill>
                  <a:srgbClr val="000000"/>
                </a:solidFill>
                <a:latin typeface="Georgia"/>
                <a:ea typeface="DejaVu Sans"/>
              </a:rPr>
              <a:t>o por el presente de indicativo. Sin embargo, sus valores modales se han conservado en los ejemplos ¿Por qué no ha venido? ¿Estará enfermo?</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59" dur="indefinite" restart="never" nodeType="tmRoot">
          <p:childTnLst>
            <p:seq>
              <p:cTn id="60" dur="indefinite" nodeType="mainSeq"/>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457200" y="1428840"/>
            <a:ext cx="8228160" cy="5144400"/>
          </a:xfrm>
          <a:prstGeom prst="rect">
            <a:avLst/>
          </a:prstGeom>
          <a:noFill/>
          <a:ln>
            <a:noFill/>
          </a:ln>
        </p:spPr>
        <p:style>
          <a:lnRef idx="0"/>
          <a:fillRef idx="0"/>
          <a:effectRef idx="0"/>
          <a:fontRef idx="minor"/>
        </p:style>
        <p:txBody>
          <a:bodyPr lIns="90000" rIns="90000" tIns="45000" bIns="45000"/>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algunas partes de América se ha conservado también el futuro simple de  subjuntivo /futuro de subjuntivo (hipotético), por ejemplo, cantare, viniere, así como sus formas compuestas hubiere cantado, que han desaparecido del español.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Se trata de algunas zonas geográficas de Puerto Rico, Santo Domingo, el norte de Colombia, Venezuela y las zonas serranas de Ecuador.</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61" dur="indefinite" restart="never" nodeType="tmRoot">
          <p:childTnLst>
            <p:seq>
              <p:cTn id="62" dur="indefinite" nodeType="mainSeq"/>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457200" y="857160"/>
            <a:ext cx="8228160" cy="571572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En la configuración del castellano actual intervienen nuevos factores:</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 la extensión de la cultura general y la enseñanza a las clases más desfavorecidas,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 el aumento de la producción editorial y periodística, </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 la presencia masiva de la radio, la televisión y los ordenadores. Todo esto ejerce una acción niveladora y unificadora de la lengua en todo el ámbito hispanohablante. </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63" dur="indefinite" restart="never" nodeType="tmRoot">
          <p:childTnLst>
            <p:seq>
              <p:cTn id="64" dur="indefinite"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1"/>
          <p:cNvSpPr/>
          <p:nvPr/>
        </p:nvSpPr>
        <p:spPr>
          <a:xfrm>
            <a:off x="457200" y="1428840"/>
            <a:ext cx="8228160" cy="5144400"/>
          </a:xfrm>
          <a:prstGeom prst="rect">
            <a:avLst/>
          </a:prstGeom>
          <a:noFill/>
          <a:ln>
            <a:noFill/>
          </a:ln>
        </p:spPr>
        <p:style>
          <a:lnRef idx="0"/>
          <a:fillRef idx="0"/>
          <a:effectRef idx="0"/>
          <a:fontRef idx="minor"/>
        </p:style>
        <p:txBody>
          <a:bodyPr lIns="90000" rIns="90000" tIns="45000" bIns="45000"/>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Otros factores a tener en cuenta es la penetración masiva de:</a:t>
            </a:r>
            <a:endParaRPr b="0" lang="en-US" sz="2800" spc="-1" strike="noStrike">
              <a:latin typeface="Arial"/>
            </a:endParaRPr>
          </a:p>
          <a:p>
            <a:pPr marL="365760" indent="-254520" algn="just">
              <a:lnSpc>
                <a:spcPct val="100000"/>
              </a:lnSpc>
              <a:spcBef>
                <a:spcPts val="300"/>
              </a:spcBef>
            </a:pPr>
            <a:r>
              <a:rPr b="0" lang="en-US" sz="2800" spc="-1" strike="noStrike">
                <a:solidFill>
                  <a:srgbClr val="000000"/>
                </a:solidFill>
                <a:latin typeface="Georgia"/>
                <a:ea typeface="DejaVu Sans"/>
              </a:rPr>
              <a:t>- neologismos científicos: </a:t>
            </a:r>
            <a:r>
              <a:rPr b="0" i="1" lang="en-US" sz="2800" spc="-1" strike="noStrike">
                <a:solidFill>
                  <a:srgbClr val="000000"/>
                </a:solidFill>
                <a:latin typeface="Georgia"/>
                <a:ea typeface="DejaVu Sans"/>
              </a:rPr>
              <a:t>anabólico, penalizar, staphylococcus aureus;</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deportivos: </a:t>
            </a:r>
            <a:r>
              <a:rPr b="0" i="1" lang="en-US" sz="2800" spc="-1" strike="noStrike">
                <a:solidFill>
                  <a:srgbClr val="000000"/>
                </a:solidFill>
                <a:latin typeface="Georgia"/>
                <a:ea typeface="DejaVu Sans"/>
              </a:rPr>
              <a:t>todocampista (todoterreno, jugador polivalente), offside, match, sprinter, open, amateur, etc.</a:t>
            </a:r>
            <a:endParaRPr b="0" lang="en-US" sz="2800" spc="-1" strike="noStrike">
              <a:latin typeface="Arial"/>
            </a:endParaRPr>
          </a:p>
          <a:p>
            <a:pPr algn="just">
              <a:lnSpc>
                <a:spcPct val="100000"/>
              </a:lnSpc>
              <a:spcBef>
                <a:spcPts val="300"/>
              </a:spcBef>
            </a:pP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65" dur="indefinite" restart="never" nodeType="tmRoot">
          <p:childTnLst>
            <p:seq>
              <p:cTn id="66" dur="indefinite" nodeType="mainSeq"/>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CustomShape 1"/>
          <p:cNvSpPr/>
          <p:nvPr/>
        </p:nvSpPr>
        <p:spPr>
          <a:xfrm>
            <a:off x="457200" y="1357200"/>
            <a:ext cx="8228160" cy="5215680"/>
          </a:xfrm>
          <a:prstGeom prst="rect">
            <a:avLst/>
          </a:prstGeom>
          <a:noFill/>
          <a:ln>
            <a:noFill/>
          </a:ln>
        </p:spPr>
        <p:style>
          <a:lnRef idx="0"/>
          <a:fillRef idx="0"/>
          <a:effectRef idx="0"/>
          <a:fontRef idx="minor"/>
        </p:style>
        <p:txBody>
          <a:bodyPr lIns="90000" rIns="90000" tIns="45000" bIns="45000"/>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La invasión de términos informáticos supone un reto para el trabajo de las Academias, que no pueden actuar con la suficiente rapidez para acoger tantas palabras: </a:t>
            </a:r>
            <a:r>
              <a:rPr b="0" i="1" lang="en-US" sz="2800" spc="-1" strike="noStrike">
                <a:solidFill>
                  <a:srgbClr val="000000"/>
                </a:solidFill>
                <a:latin typeface="Georgia"/>
                <a:ea typeface="DejaVu Sans"/>
              </a:rPr>
              <a:t>chatear, emoticones, televidente, ciberespacio, clikear (cliquear), gamers, hipertexto, navegador, ciberbullying,  tableta, gigabyte, hacker, hipervínculo, dron, Intranet, Wifi, etc.</a:t>
            </a:r>
            <a:endParaRPr b="0" lang="en-US" sz="2800" spc="-1" strike="noStrike">
              <a:latin typeface="Arial"/>
            </a:endParaRPr>
          </a:p>
          <a:p>
            <a:pPr>
              <a:lnSpc>
                <a:spcPct val="100000"/>
              </a:lnSpc>
              <a:spcBef>
                <a:spcPts val="300"/>
              </a:spcBef>
            </a:pP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67" dur="indefinite" restart="never" nodeType="tmRoot">
          <p:childTnLst>
            <p:seq>
              <p:cTn id="68" dur="indefinite" nodeType="mainSeq"/>
              <p:prevCondLst>
                <p:cond delay="0" evt="onPrev">
                  <p:tgtEl>
                    <p:sldTgt/>
                  </p:tgtEl>
                </p:cond>
              </p:prevCondLst>
              <p:nextCondLst>
                <p:cond delay="0" evt="onNext">
                  <p:tgtEl>
                    <p:sldTgt/>
                  </p:tgtEl>
                </p:cond>
              </p:nextCondLst>
            </p:seq>
          </p:childTnLst>
        </p:cTn>
      </p:par>
    </p:tnLst>
  </p:timing>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457200" y="714240"/>
            <a:ext cx="8228160" cy="13557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4000" spc="-1" strike="noStrike">
                <a:solidFill>
                  <a:srgbClr val="444d26"/>
                </a:solidFill>
                <a:latin typeface="Trebuchet MS"/>
                <a:ea typeface="DejaVu Sans"/>
              </a:rPr>
              <a:t>El </a:t>
            </a:r>
            <a:r>
              <a:rPr b="0" i="1" lang="en-US" sz="4000" spc="-1" strike="noStrike">
                <a:solidFill>
                  <a:srgbClr val="444d26"/>
                </a:solidFill>
                <a:latin typeface="Trebuchet MS"/>
                <a:ea typeface="DejaVu Sans"/>
              </a:rPr>
              <a:t>spanglish o espanglish</a:t>
            </a:r>
            <a:endParaRPr b="0" lang="en-US" sz="4000" spc="-1" strike="noStrike">
              <a:latin typeface="Arial"/>
            </a:endParaRPr>
          </a:p>
        </p:txBody>
      </p:sp>
      <p:sp>
        <p:nvSpPr>
          <p:cNvPr id="171" name="CustomShape 2"/>
          <p:cNvSpPr/>
          <p:nvPr/>
        </p:nvSpPr>
        <p:spPr>
          <a:xfrm>
            <a:off x="457200" y="1928880"/>
            <a:ext cx="8228160" cy="464436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Se trata de una modalidad de habla de gran difusión entre los hispanos de EE.UU., en la que se mezclan elementos léxicos y gramaticales del español y del inglés.</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1. enjoyar                        a) vigilante/watchman</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2. wachar la tele            b) congelar/ to freeze</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3. marqueta                    c) ver la tele/ watch TV</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4. frizar                           d) disfrutar/ to enjoy</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5. wachimán                   e) aparcar/ to park</a:t>
            </a:r>
            <a:endParaRPr b="0" lang="en-US" sz="2800" spc="-1" strike="noStrike">
              <a:latin typeface="Arial"/>
            </a:endParaRPr>
          </a:p>
          <a:p>
            <a:pPr marL="365760" indent="-254520">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6. parquear                     f) mercado/ marquet</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69" dur="indefinite" restart="never" nodeType="tmRoot">
          <p:childTnLst>
            <p:seq>
              <p:cTn id="70" dur="indefinite" nodeType="mainSeq"/>
              <p:prevCondLst>
                <p:cond delay="0" evt="onPrev">
                  <p:tgtEl>
                    <p:sldTgt/>
                  </p:tgtEl>
                </p:cond>
              </p:prevCondLst>
              <p:nextCondLst>
                <p:cond delay="0" evt="onNext">
                  <p:tgtEl>
                    <p:sldTgt/>
                  </p:tgtEl>
                </p:cond>
              </p:nextCondLst>
            </p:seq>
          </p:childTnLst>
        </p:cTn>
      </p:par>
    </p:tnLst>
  </p:timing>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CustomShape 1"/>
          <p:cNvSpPr/>
          <p:nvPr/>
        </p:nvSpPr>
        <p:spPr>
          <a:xfrm>
            <a:off x="457200" y="714240"/>
            <a:ext cx="8228160" cy="1212840"/>
          </a:xfrm>
          <a:prstGeom prst="rect">
            <a:avLst/>
          </a:prstGeom>
          <a:noFill/>
          <a:ln>
            <a:noFill/>
          </a:ln>
        </p:spPr>
        <p:style>
          <a:lnRef idx="0"/>
          <a:fillRef idx="0"/>
          <a:effectRef idx="0"/>
          <a:fontRef idx="minor"/>
        </p:style>
        <p:txBody>
          <a:bodyPr lIns="90000" rIns="90000" tIns="45000" bIns="45000" anchor="ctr"/>
          <a:p>
            <a:pPr>
              <a:lnSpc>
                <a:spcPct val="100000"/>
              </a:lnSpc>
            </a:pPr>
            <a:r>
              <a:rPr b="1" lang="en-US" sz="2400" spc="-1" strike="noStrike">
                <a:solidFill>
                  <a:srgbClr val="444d26"/>
                </a:solidFill>
                <a:latin typeface="Trebuchet MS"/>
                <a:ea typeface="DejaVu Sans"/>
              </a:rPr>
              <a:t>Don Quixote de La Mancha, </a:t>
            </a:r>
            <a:r>
              <a:rPr b="0" i="1" lang="en-US" sz="2400" spc="-1" strike="noStrike">
                <a:solidFill>
                  <a:srgbClr val="444d26"/>
                </a:solidFill>
                <a:latin typeface="Trebuchet MS"/>
                <a:ea typeface="DejaVu Sans"/>
              </a:rPr>
              <a:t>Miguel de Cervantes</a:t>
            </a:r>
            <a:br/>
            <a:r>
              <a:rPr b="0" lang="en-US" sz="2400" spc="-1" strike="noStrike">
                <a:solidFill>
                  <a:srgbClr val="444d26"/>
                </a:solidFill>
                <a:latin typeface="Trebuchet MS"/>
                <a:ea typeface="DejaVu Sans"/>
              </a:rPr>
              <a:t>First Parte, Chapter Uno</a:t>
            </a:r>
            <a:br/>
            <a:r>
              <a:rPr b="0" lang="en-US" sz="2400" spc="-1" strike="noStrike">
                <a:solidFill>
                  <a:srgbClr val="444d26"/>
                </a:solidFill>
                <a:latin typeface="Trebuchet MS"/>
                <a:ea typeface="DejaVu Sans"/>
              </a:rPr>
              <a:t>Transladado al </a:t>
            </a:r>
            <a:r>
              <a:rPr b="0" i="1" lang="en-US" sz="2400" spc="-1" strike="noStrike">
                <a:solidFill>
                  <a:srgbClr val="444d26"/>
                </a:solidFill>
                <a:latin typeface="Trebuchet MS"/>
                <a:ea typeface="DejaVu Sans"/>
              </a:rPr>
              <a:t>Spanglish</a:t>
            </a:r>
            <a:r>
              <a:rPr b="0" lang="en-US" sz="2400" spc="-1" strike="noStrike">
                <a:solidFill>
                  <a:srgbClr val="444d26"/>
                </a:solidFill>
                <a:latin typeface="Trebuchet MS"/>
                <a:ea typeface="DejaVu Sans"/>
              </a:rPr>
              <a:t> por Ilán Stavans</a:t>
            </a:r>
            <a:endParaRPr b="0" lang="en-US" sz="2400" spc="-1" strike="noStrike">
              <a:latin typeface="Arial"/>
            </a:endParaRPr>
          </a:p>
        </p:txBody>
      </p:sp>
      <p:sp>
        <p:nvSpPr>
          <p:cNvPr id="173" name="CustomShape 2"/>
          <p:cNvSpPr/>
          <p:nvPr/>
        </p:nvSpPr>
        <p:spPr>
          <a:xfrm>
            <a:off x="457200" y="1857240"/>
            <a:ext cx="8228160" cy="471564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In un placete de La Mancha of which nombre no quiero remembrearme, vivía, not so long ago, uno de esos gentlemen who always tienen una lanza in the rack, una buckler antigua, a skinny caballo y un grayhound para el chase. A cazuela with más beef than mutón, carne choppeada para la dinner, un omelet pa’ los Sábados, lentil pa’ los Viernes, y algún pigeon como delicacy especial pa’ los Domingos, consumían tres cuarers de su income. </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71" dur="indefinite" restart="never" nodeType="tmRoot">
          <p:childTnLst>
            <p:seq>
              <p:cTn id="72" dur="indefinite" nodeType="mainSeq"/>
              <p:prevCondLst>
                <p:cond delay="0" evt="onPrev">
                  <p:tgtEl>
                    <p:sldTgt/>
                  </p:tgtEl>
                </p:cond>
              </p:prevCondLst>
              <p:nextCondLst>
                <p:cond delay="0" evt="onNext">
                  <p:tgtEl>
                    <p:sldTgt/>
                  </p:tgtEl>
                </p:cond>
              </p:nextCondLst>
            </p:seq>
          </p:childTnLst>
        </p:cTn>
      </p:par>
    </p:tnLst>
  </p:timing>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CustomShape 1"/>
          <p:cNvSpPr/>
          <p:nvPr/>
        </p:nvSpPr>
        <p:spPr>
          <a:xfrm>
            <a:off x="457200" y="928800"/>
            <a:ext cx="8228160" cy="564444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resto lo employaba en una coat de broadcloth y en soketes de velvetín pa’ los holidays, with sus slippers pa’ combinar, while los otros días de la semana él cut a figura de los más finos cloths. Livin with él eran una housekeeper en sus forties, una sobrina not yet twenty y un ladino del field y la marketa que le saddleaba el caballo al gentleman y wieldeaba un hookete pa’ podear. El gentleman andaba por allí por los fifty. Era de complexión robusta pero un poco fresco en los bones y una cara leaneada y gaunteada. La gente sabía that él era un early riser y que gustaba mucho huntear.</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73" dur="indefinite" restart="never" nodeType="tmRoot">
          <p:childTnLst>
            <p:seq>
              <p:cTn id="74"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457200" y="1000080"/>
            <a:ext cx="8228160" cy="5356440"/>
          </a:xfrm>
          <a:prstGeom prst="rect">
            <a:avLst/>
          </a:prstGeom>
          <a:noFill/>
          <a:ln>
            <a:noFill/>
          </a:ln>
        </p:spPr>
        <p:style>
          <a:lnRef idx="0"/>
          <a:fillRef idx="0"/>
          <a:effectRef idx="0"/>
          <a:fontRef idx="minor"/>
        </p:style>
        <p:txBody>
          <a:bodyPr lIns="90000" rIns="90000" tIns="45000" bIns="45000">
            <a:normAutofit/>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español es </a:t>
            </a:r>
            <a:r>
              <a:rPr b="1" lang="en-US" sz="2800" spc="-1" strike="noStrike">
                <a:solidFill>
                  <a:srgbClr val="000000"/>
                </a:solidFill>
                <a:latin typeface="Georgia"/>
                <a:ea typeface="DejaVu Sans"/>
              </a:rPr>
              <a:t>la segunda lengua materna </a:t>
            </a:r>
            <a:r>
              <a:rPr b="0" lang="en-US" sz="2800" spc="-1" strike="noStrike">
                <a:solidFill>
                  <a:srgbClr val="000000"/>
                </a:solidFill>
                <a:latin typeface="Georgia"/>
                <a:ea typeface="DejaVu Sans"/>
              </a:rPr>
              <a:t>del mundo por número de hablantes, tras el chino mandarín, y también la segunda lengua en un cómputo global de hablantes (dominio nativo + competencia limitada + estudiantes de español).</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Por razones demográficas, el porcentaje de población mundial que habla español como lengua nativa está aumentando, mientras que la proporción de hablantes de chino e inglés desciende.</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CustomShape 1"/>
          <p:cNvSpPr/>
          <p:nvPr/>
        </p:nvSpPr>
        <p:spPr>
          <a:xfrm>
            <a:off x="457200" y="428760"/>
            <a:ext cx="8228160" cy="5696280"/>
          </a:xfrm>
          <a:prstGeom prst="rect">
            <a:avLst/>
          </a:prstGeom>
          <a:noFill/>
          <a:ln>
            <a:noFill/>
          </a:ln>
        </p:spPr>
        <p:style>
          <a:lnRef idx="0"/>
          <a:fillRef idx="0"/>
          <a:effectRef idx="0"/>
          <a:fontRef idx="minor"/>
        </p:style>
        <p:txBody>
          <a:bodyPr lIns="90000" rIns="90000" tIns="45000" bIns="45000">
            <a:normAutofit/>
          </a:bodyPr>
          <a:p>
            <a:pPr algn="just">
              <a:lnSpc>
                <a:spcPct val="100000"/>
              </a:lnSpc>
              <a:spcBef>
                <a:spcPts val="300"/>
              </a:spcBef>
            </a:pPr>
            <a:endParaRPr b="0" lang="en-US" sz="1800" spc="-1" strike="noStrike">
              <a:latin typeface="Arial"/>
            </a:endParaRPr>
          </a:p>
          <a:p>
            <a:pPr algn="just">
              <a:lnSpc>
                <a:spcPct val="100000"/>
              </a:lnSpc>
              <a:spcBef>
                <a:spcPts val="300"/>
              </a:spcBef>
            </a:pPr>
            <a:endParaRPr b="0" lang="en-US" sz="1800" spc="-1" strike="noStrike">
              <a:latin typeface="Arial"/>
            </a:endParaRPr>
          </a:p>
          <a:p>
            <a:pPr algn="just">
              <a:lnSpc>
                <a:spcPct val="100000"/>
              </a:lnSpc>
              <a:spcBef>
                <a:spcPts val="300"/>
              </a:spcBef>
            </a:pPr>
            <a:endParaRPr b="0" lang="en-US" sz="1800" spc="-1" strike="noStrike">
              <a:latin typeface="Arial"/>
            </a:endParaRPr>
          </a:p>
          <a:p>
            <a:pPr algn="just">
              <a:lnSpc>
                <a:spcPct val="100000"/>
              </a:lnSpc>
              <a:spcBef>
                <a:spcPts val="300"/>
              </a:spcBef>
            </a:pPr>
            <a:endParaRPr b="0" lang="en-US" sz="1800" spc="-1" strike="noStrike">
              <a:latin typeface="Arial"/>
            </a:endParaRPr>
          </a:p>
          <a:p>
            <a:pPr algn="just">
              <a:lnSpc>
                <a:spcPct val="100000"/>
              </a:lnSpc>
              <a:spcBef>
                <a:spcPts val="300"/>
              </a:spcBef>
            </a:pPr>
            <a:r>
              <a:rPr b="0" lang="en-US" sz="2800" spc="-1" strike="noStrike">
                <a:solidFill>
                  <a:srgbClr val="000000"/>
                </a:solidFill>
                <a:latin typeface="Georgia"/>
                <a:ea typeface="DejaVu Sans"/>
              </a:rPr>
              <a:t>En 2060, Estados Unidos será el segundo país hispanohablante del mundo, después de México. El 27,5 % de la población estadounidense será de origen hispano.</a:t>
            </a:r>
            <a:endParaRPr b="0" lang="en-US" sz="2800" spc="-1" strike="noStrike">
              <a:latin typeface="Arial"/>
            </a:endParaRPr>
          </a:p>
          <a:p>
            <a:pPr algn="just">
              <a:lnSpc>
                <a:spcPct val="100000"/>
              </a:lnSpc>
              <a:spcBef>
                <a:spcPts val="300"/>
              </a:spcBef>
            </a:pPr>
            <a:endParaRPr b="0" lang="en-US" sz="2800" spc="-1" strike="noStrike">
              <a:latin typeface="Arial"/>
            </a:endParaRPr>
          </a:p>
          <a:p>
            <a:pPr algn="just">
              <a:lnSpc>
                <a:spcPct val="100000"/>
              </a:lnSpc>
              <a:spcBef>
                <a:spcPts val="300"/>
              </a:spcBef>
            </a:pPr>
            <a:r>
              <a:rPr b="0" lang="en-US" sz="2800" spc="-1" strike="noStrike">
                <a:solidFill>
                  <a:srgbClr val="000000"/>
                </a:solidFill>
                <a:latin typeface="Georgia"/>
                <a:ea typeface="DejaVu Sans"/>
              </a:rPr>
              <a:t>Más de 23 millones de alumnos estudian español como lengua extranjera en 2023. En concreto, 23.035.198.</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
          <p:cNvSpPr/>
          <p:nvPr/>
        </p:nvSpPr>
        <p:spPr>
          <a:xfrm>
            <a:off x="457200" y="500040"/>
            <a:ext cx="8228160" cy="1070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0" lang="en-US" sz="4000" spc="-1" strike="noStrike">
                <a:solidFill>
                  <a:srgbClr val="444d26"/>
                </a:solidFill>
                <a:latin typeface="Trebuchet MS"/>
                <a:ea typeface="DejaVu Sans"/>
              </a:rPr>
              <a:t>El español como lengua extranjera</a:t>
            </a:r>
            <a:endParaRPr b="0" lang="en-US" sz="4000" spc="-1" strike="noStrike">
              <a:latin typeface="Arial"/>
            </a:endParaRPr>
          </a:p>
        </p:txBody>
      </p:sp>
      <p:sp>
        <p:nvSpPr>
          <p:cNvPr id="121" name="CustomShape 2"/>
          <p:cNvSpPr/>
          <p:nvPr/>
        </p:nvSpPr>
        <p:spPr>
          <a:xfrm>
            <a:off x="457200" y="1357200"/>
            <a:ext cx="8228160" cy="5213520"/>
          </a:xfrm>
          <a:prstGeom prst="rect">
            <a:avLst/>
          </a:prstGeom>
          <a:noFill/>
          <a:ln>
            <a:noFill/>
          </a:ln>
        </p:spPr>
        <p:style>
          <a:lnRef idx="0"/>
          <a:fillRef idx="0"/>
          <a:effectRef idx="0"/>
          <a:fontRef idx="minor"/>
        </p:style>
        <p:txBody>
          <a:bodyPr lIns="90000" rIns="90000" tIns="45000" bIns="45000"/>
          <a:p>
            <a:pPr marL="365760" indent="-254520" algn="just">
              <a:lnSpc>
                <a:spcPct val="100000"/>
              </a:lnSpc>
              <a:buClr>
                <a:srgbClr val="e7bc29"/>
              </a:buClr>
              <a:buFont typeface="Georgia"/>
              <a:buChar char="•"/>
            </a:pPr>
            <a:r>
              <a:rPr b="0" lang="en-US" sz="2400" spc="-1" strike="noStrike">
                <a:solidFill>
                  <a:srgbClr val="000000"/>
                </a:solidFill>
                <a:latin typeface="Georgia"/>
                <a:ea typeface="DejaVu Sans"/>
              </a:rPr>
              <a:t>El español se disputa con el francés y con el chino mandarín el segundo puesto en la clasificación de idiomas más estudiados como segunda lengua.</a:t>
            </a:r>
            <a:endParaRPr b="0" lang="en-US" sz="2400" spc="-1" strike="noStrike">
              <a:latin typeface="Arial"/>
            </a:endParaRPr>
          </a:p>
          <a:p>
            <a:pPr marL="365760" indent="-254520" algn="just">
              <a:lnSpc>
                <a:spcPct val="100000"/>
              </a:lnSpc>
              <a:buClr>
                <a:srgbClr val="e7bc29"/>
              </a:buClr>
              <a:buFont typeface="Georgia"/>
              <a:buChar char="•"/>
            </a:pPr>
            <a:r>
              <a:rPr b="0" lang="en-US" sz="2400" spc="-1" strike="noStrike">
                <a:solidFill>
                  <a:srgbClr val="000000"/>
                </a:solidFill>
                <a:latin typeface="Georgia"/>
                <a:ea typeface="DejaVu Sans"/>
              </a:rPr>
              <a:t>El interés por aprender español es especialmente intenso en los dos principales países anglófonos: Estados Unidos y el Reino Unido.</a:t>
            </a:r>
            <a:endParaRPr b="0" lang="en-US" sz="2400" spc="-1" strike="noStrike">
              <a:latin typeface="Arial"/>
            </a:endParaRPr>
          </a:p>
          <a:p>
            <a:pPr marL="365760" indent="-254520" algn="just">
              <a:lnSpc>
                <a:spcPct val="100000"/>
              </a:lnSpc>
              <a:buClr>
                <a:srgbClr val="e7bc29"/>
              </a:buClr>
              <a:buFont typeface="Georgia"/>
              <a:buChar char="•"/>
            </a:pPr>
            <a:r>
              <a:rPr b="0" lang="en-US" sz="2400" spc="-1" strike="noStrike">
                <a:solidFill>
                  <a:srgbClr val="000000"/>
                </a:solidFill>
                <a:latin typeface="Georgia"/>
                <a:ea typeface="DejaVu Sans"/>
              </a:rPr>
              <a:t>En Estados Unidos, el español es el idioma más estudiado en todos los niveles de enseñanza.</a:t>
            </a:r>
            <a:endParaRPr b="0" lang="en-US" sz="2400" spc="-1" strike="noStrike">
              <a:latin typeface="Arial"/>
            </a:endParaRPr>
          </a:p>
          <a:p>
            <a:pPr marL="365760" indent="-254520" algn="just">
              <a:lnSpc>
                <a:spcPct val="100000"/>
              </a:lnSpc>
              <a:buClr>
                <a:srgbClr val="e7bc29"/>
              </a:buClr>
              <a:buFont typeface="Georgia"/>
              <a:buChar char="•"/>
            </a:pPr>
            <a:r>
              <a:rPr b="0" lang="en-US" sz="2400" spc="-1" strike="noStrike">
                <a:solidFill>
                  <a:srgbClr val="000000"/>
                </a:solidFill>
                <a:latin typeface="Georgia"/>
                <a:ea typeface="DejaVu Sans"/>
              </a:rPr>
              <a:t>El brexit consolida el avance del español en el Reino Unido: su estudio como lengua extranjera ya ha superado al francés y se prevé que lo haga también en el resto de las etapas educativas.</a:t>
            </a:r>
            <a:endParaRPr b="0" lang="en-US" sz="2400" spc="-1" strike="noStrike">
              <a:latin typeface="Arial"/>
            </a:endParaRPr>
          </a:p>
          <a:p>
            <a:pPr marL="365760" indent="-254520" algn="just">
              <a:lnSpc>
                <a:spcPct val="100000"/>
              </a:lnSpc>
              <a:buClr>
                <a:srgbClr val="e7bc29"/>
              </a:buClr>
              <a:buFont typeface="Georgia"/>
              <a:buChar char="•"/>
            </a:pPr>
            <a:r>
              <a:rPr b="0" lang="en-US" sz="2400" spc="-1" strike="noStrike">
                <a:solidFill>
                  <a:srgbClr val="000000"/>
                </a:solidFill>
                <a:latin typeface="Georgia"/>
                <a:ea typeface="DejaVu Sans"/>
              </a:rPr>
              <a:t>La combinación inglés-español es la que proporciona un mayor poder de comunicación en los foros internacionales más relevantes. </a:t>
            </a:r>
            <a:endParaRPr b="0" lang="en-US" sz="24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457200" y="785880"/>
            <a:ext cx="8228160" cy="1355760"/>
          </a:xfrm>
          <a:prstGeom prst="rect">
            <a:avLst/>
          </a:prstGeom>
          <a:noFill/>
          <a:ln>
            <a:noFill/>
          </a:ln>
        </p:spPr>
        <p:style>
          <a:lnRef idx="0"/>
          <a:fillRef idx="0"/>
          <a:effectRef idx="0"/>
          <a:fontRef idx="minor"/>
        </p:style>
        <p:txBody>
          <a:bodyPr lIns="90000" rIns="90000" tIns="45000" bIns="45000" anchor="ctr">
            <a:normAutofit/>
          </a:bodyPr>
          <a:p>
            <a:pPr algn="ctr">
              <a:lnSpc>
                <a:spcPct val="100000"/>
              </a:lnSpc>
            </a:pPr>
            <a:r>
              <a:rPr b="0" lang="en-US" sz="4000" spc="-1" strike="noStrike">
                <a:solidFill>
                  <a:srgbClr val="444d26"/>
                </a:solidFill>
                <a:latin typeface="Trebuchet MS"/>
                <a:ea typeface="DejaVu Sans"/>
              </a:rPr>
              <a:t>El español en los organismos</a:t>
            </a:r>
            <a:br/>
            <a:r>
              <a:rPr b="0" lang="en-US" sz="4000" spc="-1" strike="noStrike">
                <a:solidFill>
                  <a:srgbClr val="444d26"/>
                </a:solidFill>
                <a:latin typeface="Trebuchet MS"/>
                <a:ea typeface="DejaVu Sans"/>
              </a:rPr>
              <a:t>internacionales</a:t>
            </a:r>
            <a:endParaRPr b="0" lang="en-US" sz="4000" spc="-1" strike="noStrike">
              <a:latin typeface="Arial"/>
            </a:endParaRPr>
          </a:p>
        </p:txBody>
      </p:sp>
      <p:pic>
        <p:nvPicPr>
          <p:cNvPr id="123" name="Picture 2" descr=""/>
          <p:cNvPicPr/>
          <p:nvPr/>
        </p:nvPicPr>
        <p:blipFill>
          <a:blip r:embed="rId1"/>
          <a:stretch/>
        </p:blipFill>
        <p:spPr>
          <a:xfrm>
            <a:off x="457200" y="2214720"/>
            <a:ext cx="8228160" cy="4070520"/>
          </a:xfrm>
          <a:prstGeom prst="rect">
            <a:avLst/>
          </a:prstGeom>
          <a:ln w="9360">
            <a:noFill/>
          </a:ln>
        </p:spPr>
      </p:pic>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1920240" y="914400"/>
            <a:ext cx="5577120" cy="601560"/>
          </a:xfrm>
          <a:prstGeom prst="rect">
            <a:avLst/>
          </a:prstGeom>
          <a:noFill/>
          <a:ln>
            <a:noFill/>
          </a:ln>
        </p:spPr>
        <p:style>
          <a:lnRef idx="0"/>
          <a:fillRef idx="0"/>
          <a:effectRef idx="0"/>
          <a:fontRef idx="minor"/>
        </p:style>
        <p:txBody>
          <a:bodyPr lIns="90000" rIns="90000" tIns="45000" bIns="45000"/>
          <a:p>
            <a:pPr>
              <a:lnSpc>
                <a:spcPct val="100000"/>
              </a:lnSpc>
            </a:pPr>
            <a:r>
              <a:rPr b="1" lang="en-US" sz="1800" spc="-1" strike="noStrike">
                <a:solidFill>
                  <a:srgbClr val="000000"/>
                </a:solidFill>
                <a:latin typeface="Arial"/>
                <a:ea typeface="DejaVu Sans"/>
              </a:rPr>
              <a:t>La influencia económica y comercial del español</a:t>
            </a:r>
            <a:endParaRPr b="0" lang="en-US" sz="1800" spc="-1" strike="noStrike">
              <a:latin typeface="Arial"/>
            </a:endParaRPr>
          </a:p>
        </p:txBody>
      </p:sp>
      <p:sp>
        <p:nvSpPr>
          <p:cNvPr id="125" name="CustomShape 2"/>
          <p:cNvSpPr/>
          <p:nvPr/>
        </p:nvSpPr>
        <p:spPr>
          <a:xfrm>
            <a:off x="734040" y="1371600"/>
            <a:ext cx="7758720" cy="4845600"/>
          </a:xfrm>
          <a:prstGeom prst="rect">
            <a:avLst/>
          </a:prstGeom>
          <a:noFill/>
          <a:ln>
            <a:noFill/>
          </a:ln>
        </p:spPr>
        <p:style>
          <a:lnRef idx="0"/>
          <a:fillRef idx="0"/>
          <a:effectRef idx="0"/>
          <a:fontRef idx="minor"/>
        </p:style>
        <p:txBody>
          <a:bodyPr lIns="90000" rIns="90000" tIns="45000" bIns="45000"/>
          <a:p>
            <a:pPr>
              <a:lnSpc>
                <a:spcPct val="100000"/>
              </a:lnSpc>
            </a:pPr>
            <a:r>
              <a:rPr b="0" lang="en-US" sz="2000" spc="-1" strike="noStrike">
                <a:solidFill>
                  <a:srgbClr val="000000"/>
                </a:solidFill>
                <a:latin typeface="Arial"/>
                <a:ea typeface="DejaVu Sans"/>
              </a:rPr>
              <a:t>∙ </a:t>
            </a:r>
            <a:r>
              <a:rPr b="0" lang="en-US" sz="2000" spc="-1" strike="noStrike">
                <a:solidFill>
                  <a:srgbClr val="000000"/>
                </a:solidFill>
                <a:latin typeface="Arial"/>
                <a:ea typeface="DejaVu Sans"/>
              </a:rPr>
              <a:t>Los hablantes de español que hay en el mundo tienen un poder de compra conjunto de alrededor del 9 % del PIB mundial.</a:t>
            </a:r>
            <a:endParaRPr b="0" lang="en-US" sz="2000" spc="-1" strike="noStrike">
              <a:latin typeface="Arial"/>
            </a:endParaRPr>
          </a:p>
          <a:p>
            <a:pPr>
              <a:lnSpc>
                <a:spcPct val="100000"/>
              </a:lnSpc>
            </a:pPr>
            <a:endParaRPr b="0" lang="en-US" sz="2000" spc="-1" strike="noStrike">
              <a:latin typeface="Arial"/>
            </a:endParaRPr>
          </a:p>
          <a:p>
            <a:pPr>
              <a:lnSpc>
                <a:spcPct val="100000"/>
              </a:lnSpc>
            </a:pPr>
            <a:r>
              <a:rPr b="0" lang="en-US" sz="2000" spc="-1" strike="noStrike">
                <a:solidFill>
                  <a:srgbClr val="000000"/>
                </a:solidFill>
                <a:latin typeface="Arial"/>
                <a:ea typeface="DejaVu Sans"/>
              </a:rPr>
              <a:t>∙ </a:t>
            </a:r>
            <a:r>
              <a:rPr b="0" lang="en-US" sz="2000" spc="-1" strike="noStrike">
                <a:solidFill>
                  <a:srgbClr val="000000"/>
                </a:solidFill>
                <a:latin typeface="Arial"/>
                <a:ea typeface="DejaVu Sans"/>
              </a:rPr>
              <a:t>Si la comunidad hispana de Estados Unidos fuera un país independiente, su economía sería la séptima más grande del mundo, por delante de la española y la francesa.</a:t>
            </a:r>
            <a:endParaRPr b="0" lang="en-US" sz="2000" spc="-1" strike="noStrike">
              <a:latin typeface="Arial"/>
            </a:endParaRPr>
          </a:p>
          <a:p>
            <a:pPr>
              <a:lnSpc>
                <a:spcPct val="100000"/>
              </a:lnSpc>
            </a:pPr>
            <a:endParaRPr b="0" lang="en-US" sz="2000" spc="-1" strike="noStrike">
              <a:latin typeface="Arial"/>
            </a:endParaRPr>
          </a:p>
          <a:p>
            <a:pPr>
              <a:lnSpc>
                <a:spcPct val="100000"/>
              </a:lnSpc>
            </a:pPr>
            <a:r>
              <a:rPr b="0" lang="en-US" sz="2000" spc="-1" strike="noStrike">
                <a:solidFill>
                  <a:srgbClr val="000000"/>
                </a:solidFill>
                <a:latin typeface="Arial"/>
                <a:ea typeface="DejaVu Sans"/>
              </a:rPr>
              <a:t>∙ </a:t>
            </a:r>
            <a:r>
              <a:rPr b="0" lang="en-US" sz="2000" spc="-1" strike="noStrike">
                <a:solidFill>
                  <a:srgbClr val="000000"/>
                </a:solidFill>
                <a:latin typeface="Arial"/>
                <a:ea typeface="DejaVu Sans"/>
              </a:rPr>
              <a:t>Solo en los países donde el español es el idioma oficial o mayoritario se genera el 6,2 % del PIB mundial.</a:t>
            </a:r>
            <a:endParaRPr b="0" lang="en-US" sz="2000" spc="-1" strike="noStrike">
              <a:latin typeface="Arial"/>
            </a:endParaRPr>
          </a:p>
          <a:p>
            <a:pPr>
              <a:lnSpc>
                <a:spcPct val="100000"/>
              </a:lnSpc>
            </a:pPr>
            <a:endParaRPr b="0" lang="en-US" sz="2000" spc="-1" strike="noStrike">
              <a:latin typeface="Arial"/>
            </a:endParaRPr>
          </a:p>
          <a:p>
            <a:pPr>
              <a:lnSpc>
                <a:spcPct val="100000"/>
              </a:lnSpc>
            </a:pPr>
            <a:r>
              <a:rPr b="0" lang="en-US" sz="2000" spc="-1" strike="noStrike">
                <a:solidFill>
                  <a:srgbClr val="000000"/>
                </a:solidFill>
                <a:latin typeface="Arial"/>
                <a:ea typeface="DejaVu Sans"/>
              </a:rPr>
              <a:t>∙ </a:t>
            </a:r>
            <a:r>
              <a:rPr b="0" lang="en-US" sz="2000" spc="-1" strike="noStrike">
                <a:solidFill>
                  <a:srgbClr val="000000"/>
                </a:solidFill>
                <a:latin typeface="Arial"/>
                <a:ea typeface="DejaVu Sans"/>
              </a:rPr>
              <a:t>El español es el segundo idioma más relevante en el sector del</a:t>
            </a:r>
            <a:endParaRPr b="0" lang="en-US" sz="2000" spc="-1" strike="noStrike">
              <a:latin typeface="Arial"/>
            </a:endParaRPr>
          </a:p>
          <a:p>
            <a:pPr>
              <a:lnSpc>
                <a:spcPct val="100000"/>
              </a:lnSpc>
            </a:pPr>
            <a:r>
              <a:rPr b="0" lang="en-US" sz="2000" spc="-1" strike="noStrike">
                <a:solidFill>
                  <a:srgbClr val="000000"/>
                </a:solidFill>
                <a:latin typeface="Arial"/>
                <a:ea typeface="DejaVu Sans"/>
              </a:rPr>
              <a:t>turismo idiomático.</a:t>
            </a:r>
            <a:endParaRPr b="0" lang="en-US" sz="2000" spc="-1" strike="noStrike">
              <a:latin typeface="Arial"/>
            </a:endParaRPr>
          </a:p>
          <a:p>
            <a:pPr>
              <a:lnSpc>
                <a:spcPct val="100000"/>
              </a:lnSpc>
            </a:pPr>
            <a:endParaRPr b="0" lang="en-US" sz="2000" spc="-1" strike="noStrike">
              <a:latin typeface="Arial"/>
            </a:endParaRPr>
          </a:p>
          <a:p>
            <a:pPr>
              <a:lnSpc>
                <a:spcPct val="100000"/>
              </a:lnSpc>
            </a:pPr>
            <a:r>
              <a:rPr b="0" lang="en-US" sz="2000" spc="-1" strike="noStrike">
                <a:solidFill>
                  <a:srgbClr val="000000"/>
                </a:solidFill>
                <a:latin typeface="Arial"/>
                <a:ea typeface="DejaVu Sans"/>
              </a:rPr>
              <a:t>∙ </a:t>
            </a:r>
            <a:r>
              <a:rPr b="0" lang="en-US" sz="2000" spc="-1" strike="noStrike">
                <a:solidFill>
                  <a:srgbClr val="000000"/>
                </a:solidFill>
                <a:latin typeface="Arial"/>
                <a:ea typeface="DejaVu Sans"/>
              </a:rPr>
              <a:t>Las restricciones de viaje derivadas de la pandemia han tenido un efecto positivo en la demanda de aprendizaje del español a través de internet.</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1"/>
          <p:cNvSpPr/>
          <p:nvPr/>
        </p:nvSpPr>
        <p:spPr>
          <a:xfrm>
            <a:off x="457200" y="714240"/>
            <a:ext cx="8228160" cy="1141560"/>
          </a:xfrm>
          <a:prstGeom prst="rect">
            <a:avLst/>
          </a:prstGeom>
          <a:noFill/>
          <a:ln>
            <a:noFill/>
          </a:ln>
        </p:spPr>
        <p:style>
          <a:lnRef idx="0"/>
          <a:fillRef idx="0"/>
          <a:effectRef idx="0"/>
          <a:fontRef idx="minor"/>
        </p:style>
        <p:txBody>
          <a:bodyPr lIns="90000" rIns="90000" tIns="45000" bIns="45000" anchor="ctr">
            <a:normAutofit fontScale="83000"/>
          </a:bodyPr>
          <a:p>
            <a:pPr algn="ctr">
              <a:lnSpc>
                <a:spcPct val="100000"/>
              </a:lnSpc>
            </a:pPr>
            <a:r>
              <a:rPr b="0" lang="en-US" sz="4000" spc="-1" strike="noStrike">
                <a:solidFill>
                  <a:srgbClr val="444d26"/>
                </a:solidFill>
                <a:latin typeface="Trebuchet MS"/>
                <a:ea typeface="DejaVu Sans"/>
              </a:rPr>
              <a:t>El español en Internet y en las redes sociales</a:t>
            </a:r>
            <a:endParaRPr b="0" lang="en-US" sz="4000" spc="-1" strike="noStrike">
              <a:latin typeface="Arial"/>
            </a:endParaRPr>
          </a:p>
        </p:txBody>
      </p:sp>
      <p:sp>
        <p:nvSpPr>
          <p:cNvPr id="127" name="CustomShape 2"/>
          <p:cNvSpPr/>
          <p:nvPr/>
        </p:nvSpPr>
        <p:spPr>
          <a:xfrm>
            <a:off x="457200" y="1785960"/>
            <a:ext cx="8228160" cy="4787280"/>
          </a:xfrm>
          <a:prstGeom prst="rect">
            <a:avLst/>
          </a:prstGeom>
          <a:noFill/>
          <a:ln>
            <a:noFill/>
          </a:ln>
        </p:spPr>
        <p:style>
          <a:lnRef idx="0"/>
          <a:fillRef idx="0"/>
          <a:effectRef idx="0"/>
          <a:fontRef idx="minor"/>
        </p:style>
        <p:txBody>
          <a:bodyPr lIns="90000" rIns="90000" tIns="45000" bIns="45000">
            <a:normAutofit fontScale="64000"/>
          </a:bodyPr>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español es la tercera lengua más utilizada en la Red.</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8,1% de los usuarios de Internet se comunica en español.</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Solo un país de habla hispana, México, se encuentra entre los diez con el mayor número de usuarios en Internet.</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español es la segunda lengua más utilizada en Wikipedia, en Facebook y en X (Twitter).</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número de usuarios de Facebook en español coloca a este idioma a gran distancia del portugués y del francés.</a:t>
            </a:r>
            <a:endParaRPr b="0" lang="en-US" sz="2800" spc="-1" strike="noStrike">
              <a:latin typeface="Arial"/>
            </a:endParaRPr>
          </a:p>
          <a:p>
            <a:pPr marL="365760" indent="-254520" algn="just">
              <a:lnSpc>
                <a:spcPct val="100000"/>
              </a:lnSpc>
              <a:spcBef>
                <a:spcPts val="300"/>
              </a:spcBef>
              <a:buClr>
                <a:srgbClr val="e7bc29"/>
              </a:buClr>
              <a:buFont typeface="Georgia"/>
              <a:buChar char="•"/>
            </a:pPr>
            <a:r>
              <a:rPr b="0" lang="en-US" sz="2800" spc="-1" strike="noStrike">
                <a:solidFill>
                  <a:srgbClr val="000000"/>
                </a:solidFill>
                <a:latin typeface="Georgia"/>
                <a:ea typeface="DejaVu Sans"/>
              </a:rPr>
              <a:t>El español es la segunda lengua más utilizada en X (Twitter) en ciudades mayoritariamente anglófonas como Londres o Nueva York.</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Urban</Template>
  <TotalTime>821</TotalTime>
  <Application>LibreOffice/6.1.3.2$Windows_X86_64 LibreOffice_project/86daf60bf00efa86ad547e59e09d6bb77c699acb</Application>
  <Words>2381</Words>
  <Paragraphs>115</Paragraphs>
  <Company>SPecialiST RePack</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2019-04-22T07:39:47Z</dcterms:created>
  <dc:creator>Admin</dc:creator>
  <dc:description/>
  <dc:language>en-US</dc:language>
  <cp:lastModifiedBy/>
  <dcterms:modified xsi:type="dcterms:W3CDTF">2024-05-17T12:52:08Z</dcterms:modified>
  <cp:revision>50</cp:revision>
  <dc:subject/>
  <dc:title>ESPAÑOL CONTEMPORÁNEO. SIGLOS XX-XXI.</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SPecialiST RePack</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0</vt:i4>
  </property>
  <property fmtid="{D5CDD505-2E9C-101B-9397-08002B2CF9AE}" pid="9" name="PresentationFormat">
    <vt:lpwstr>Экран (4:3)</vt:lpwstr>
  </property>
  <property fmtid="{D5CDD505-2E9C-101B-9397-08002B2CF9AE}" pid="10" name="ScaleCrop">
    <vt:bool>0</vt:bool>
  </property>
  <property fmtid="{D5CDD505-2E9C-101B-9397-08002B2CF9AE}" pid="11" name="ShareDoc">
    <vt:bool>0</vt:bool>
  </property>
  <property fmtid="{D5CDD505-2E9C-101B-9397-08002B2CF9AE}" pid="12" name="Slides">
    <vt:i4>36</vt:i4>
  </property>
</Properties>
</file>