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_rels/slideLayout9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36.xml.rels" ContentType="application/vnd.openxmlformats-package.relationships+xml"/>
  <Override PartName="/ppt/_rels/presentation.xml.rels" ContentType="application/vnd.openxmlformats-package.relationships+xml"/>
  <Override PartName="/ppt/slides/slide26.xml" ContentType="application/vnd.openxmlformats-officedocument.presentationml.slide+xml"/>
  <Override PartName="/ppt/slides/slide9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21.xml" ContentType="application/vnd.openxmlformats-officedocument.presentationml.slide+xml"/>
  <Override PartName="/ppt/slides/slide4.xml" ContentType="application/vnd.openxmlformats-officedocument.presentationml.slide+xml"/>
  <Override PartName="/ppt/slides/slide22.xml" ContentType="application/vnd.openxmlformats-officedocument.presentationml.slide+xml"/>
  <Override PartName="/ppt/slides/slide5.xml" ContentType="application/vnd.openxmlformats-officedocument.presentationml.slide+xml"/>
  <Override PartName="/ppt/slides/slide23.xml" ContentType="application/vnd.openxmlformats-officedocument.presentationml.slide+xml"/>
  <Override PartName="/ppt/slides/slide6.xml" ContentType="application/vnd.openxmlformats-officedocument.presentationml.slide+xml"/>
  <Override PartName="/ppt/slides/slide24.xml" ContentType="application/vnd.openxmlformats-officedocument.presentationml.slide+xml"/>
  <Override PartName="/ppt/slides/slide7.xml" ContentType="application/vnd.openxmlformats-officedocument.presentationml.slide+xml"/>
  <Override PartName="/ppt/slides/slide25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_rels/slide9.xml.rels" ContentType="application/vnd.openxmlformats-package.relationships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slides/_rels/slide20.xml.rels" ContentType="application/vnd.openxmlformats-package.relationships+xml"/>
  <Override PartName="/ppt/slides/_rels/slide21.xml.rels" ContentType="application/vnd.openxmlformats-package.relationships+xml"/>
  <Override PartName="/ppt/slides/_rels/slide22.xml.rels" ContentType="application/vnd.openxmlformats-package.relationships+xml"/>
  <Override PartName="/ppt/slides/_rels/slide23.xml.rels" ContentType="application/vnd.openxmlformats-package.relationships+xml"/>
  <Override PartName="/ppt/slides/_rels/slide24.xml.rels" ContentType="application/vnd.openxmlformats-package.relationships+xml"/>
  <Override PartName="/ppt/slides/_rels/slide25.xml.rels" ContentType="application/vnd.openxmlformats-package.relationships+xml"/>
  <Override PartName="/ppt/slides/_rels/slide26.xml.rels" ContentType="application/vnd.openxmlformats-package.relationships+xml"/>
  <Override PartName="/ppt/slides/_rels/slide27.xml.rels" ContentType="application/vnd.openxmlformats-package.relationships+xml"/>
  <Override PartName="/ppt/slides/_rels/slide28.xml.rels" ContentType="application/vnd.openxmlformats-package.relationships+xml"/>
  <Override PartName="/ppt/slides/_rels/slide29.xml.rels" ContentType="application/vnd.openxmlformats-package.relationships+xml"/>
  <Override PartName="/ppt/slides/_rels/slide30.xml.rels" ContentType="application/vnd.openxmlformats-package.relationships+xml"/>
  <Override PartName="/ppt/media/image9.png" ContentType="image/png"/>
  <Override PartName="/ppt/media/image1.png" ContentType="image/png"/>
  <Override PartName="/ppt/media/image2.png" ContentType="image/png"/>
  <Override PartName="/ppt/media/image3.png" ContentType="image/png"/>
  <Override PartName="/ppt/media/image4.png" ContentType="image/png"/>
  <Override PartName="/ppt/media/image5.png" ContentType="image/png"/>
  <Override PartName="/ppt/media/image6.png" ContentType="image/png"/>
  <Override PartName="/ppt/media/image7.png" ContentType="image/png"/>
  <Override PartName="/ppt/media/image8.png" ContentType="image/png"/>
  <Override PartName="/ppt/media/image10.png" ContentType="image/pn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</p:sldIdLst>
  <p:sldSz cx="9144000" cy="514350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33" Type="http://schemas.openxmlformats.org/officeDocument/2006/relationships/slide" Target="slides/slide29.xml"/><Relationship Id="rId34" Type="http://schemas.openxmlformats.org/officeDocument/2006/relationships/slide" Target="slides/slide30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311760" y="106200"/>
            <a:ext cx="851976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6" name="PlaceHolder 2"/>
          <p:cNvSpPr>
            <a:spLocks noGrp="1"/>
          </p:cNvSpPr>
          <p:nvPr>
            <p:ph type="body"/>
          </p:nvPr>
        </p:nvSpPr>
        <p:spPr>
          <a:xfrm>
            <a:off x="311760" y="1225080"/>
            <a:ext cx="8519760" cy="15994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7" name="PlaceHolder 3"/>
          <p:cNvSpPr>
            <a:spLocks noGrp="1"/>
          </p:cNvSpPr>
          <p:nvPr>
            <p:ph type="body"/>
          </p:nvPr>
        </p:nvSpPr>
        <p:spPr>
          <a:xfrm>
            <a:off x="311760" y="2976840"/>
            <a:ext cx="8519760" cy="15994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311760" y="106200"/>
            <a:ext cx="851976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 type="body"/>
          </p:nvPr>
        </p:nvSpPr>
        <p:spPr>
          <a:xfrm>
            <a:off x="311760" y="1225080"/>
            <a:ext cx="4157280" cy="15994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 type="body"/>
          </p:nvPr>
        </p:nvSpPr>
        <p:spPr>
          <a:xfrm>
            <a:off x="4677120" y="1225080"/>
            <a:ext cx="4157280" cy="15994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1" name="PlaceHolder 4"/>
          <p:cNvSpPr>
            <a:spLocks noGrp="1"/>
          </p:cNvSpPr>
          <p:nvPr>
            <p:ph type="body"/>
          </p:nvPr>
        </p:nvSpPr>
        <p:spPr>
          <a:xfrm>
            <a:off x="311760" y="2976840"/>
            <a:ext cx="4157280" cy="15994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2" name="PlaceHolder 5"/>
          <p:cNvSpPr>
            <a:spLocks noGrp="1"/>
          </p:cNvSpPr>
          <p:nvPr>
            <p:ph type="body"/>
          </p:nvPr>
        </p:nvSpPr>
        <p:spPr>
          <a:xfrm>
            <a:off x="4677120" y="2976840"/>
            <a:ext cx="4157280" cy="15994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311760" y="106200"/>
            <a:ext cx="851976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 type="body"/>
          </p:nvPr>
        </p:nvSpPr>
        <p:spPr>
          <a:xfrm>
            <a:off x="311760" y="1225080"/>
            <a:ext cx="2743200" cy="1599480"/>
          </a:xfrm>
          <a:prstGeom prst="rect">
            <a:avLst/>
          </a:prstGeom>
        </p:spPr>
        <p:txBody>
          <a:bodyPr lIns="0" rIns="0" tIns="0" bIns="0">
            <a:normAutofit fontScale="57000"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5" name="PlaceHolder 3"/>
          <p:cNvSpPr>
            <a:spLocks noGrp="1"/>
          </p:cNvSpPr>
          <p:nvPr>
            <p:ph type="body"/>
          </p:nvPr>
        </p:nvSpPr>
        <p:spPr>
          <a:xfrm>
            <a:off x="3192480" y="1225080"/>
            <a:ext cx="2743200" cy="1599480"/>
          </a:xfrm>
          <a:prstGeom prst="rect">
            <a:avLst/>
          </a:prstGeom>
        </p:spPr>
        <p:txBody>
          <a:bodyPr lIns="0" rIns="0" tIns="0" bIns="0">
            <a:normAutofit fontScale="57000"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6" name="PlaceHolder 4"/>
          <p:cNvSpPr>
            <a:spLocks noGrp="1"/>
          </p:cNvSpPr>
          <p:nvPr>
            <p:ph type="body"/>
          </p:nvPr>
        </p:nvSpPr>
        <p:spPr>
          <a:xfrm>
            <a:off x="6073200" y="1225080"/>
            <a:ext cx="2743200" cy="1599480"/>
          </a:xfrm>
          <a:prstGeom prst="rect">
            <a:avLst/>
          </a:prstGeom>
        </p:spPr>
        <p:txBody>
          <a:bodyPr lIns="0" rIns="0" tIns="0" bIns="0">
            <a:normAutofit fontScale="57000"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7" name="PlaceHolder 5"/>
          <p:cNvSpPr>
            <a:spLocks noGrp="1"/>
          </p:cNvSpPr>
          <p:nvPr>
            <p:ph type="body"/>
          </p:nvPr>
        </p:nvSpPr>
        <p:spPr>
          <a:xfrm>
            <a:off x="311760" y="2976840"/>
            <a:ext cx="2743200" cy="1599480"/>
          </a:xfrm>
          <a:prstGeom prst="rect">
            <a:avLst/>
          </a:prstGeom>
        </p:spPr>
        <p:txBody>
          <a:bodyPr lIns="0" rIns="0" tIns="0" bIns="0">
            <a:normAutofit fontScale="57000"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8" name="PlaceHolder 6"/>
          <p:cNvSpPr>
            <a:spLocks noGrp="1"/>
          </p:cNvSpPr>
          <p:nvPr>
            <p:ph type="body"/>
          </p:nvPr>
        </p:nvSpPr>
        <p:spPr>
          <a:xfrm>
            <a:off x="3192480" y="2976840"/>
            <a:ext cx="2743200" cy="1599480"/>
          </a:xfrm>
          <a:prstGeom prst="rect">
            <a:avLst/>
          </a:prstGeom>
        </p:spPr>
        <p:txBody>
          <a:bodyPr lIns="0" rIns="0" tIns="0" bIns="0">
            <a:normAutofit fontScale="57000"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9" name="PlaceHolder 7"/>
          <p:cNvSpPr>
            <a:spLocks noGrp="1"/>
          </p:cNvSpPr>
          <p:nvPr>
            <p:ph type="body"/>
          </p:nvPr>
        </p:nvSpPr>
        <p:spPr>
          <a:xfrm>
            <a:off x="6073200" y="2976840"/>
            <a:ext cx="2743200" cy="1599480"/>
          </a:xfrm>
          <a:prstGeom prst="rect">
            <a:avLst/>
          </a:prstGeom>
        </p:spPr>
        <p:txBody>
          <a:bodyPr lIns="0" rIns="0" tIns="0" bIns="0">
            <a:normAutofit fontScale="57000"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laceHolder 1"/>
          <p:cNvSpPr>
            <a:spLocks noGrp="1"/>
          </p:cNvSpPr>
          <p:nvPr>
            <p:ph type="title"/>
          </p:nvPr>
        </p:nvSpPr>
        <p:spPr>
          <a:xfrm>
            <a:off x="311760" y="106200"/>
            <a:ext cx="851976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44" name="PlaceHolder 2"/>
          <p:cNvSpPr>
            <a:spLocks noGrp="1"/>
          </p:cNvSpPr>
          <p:nvPr>
            <p:ph type="subTitle"/>
          </p:nvPr>
        </p:nvSpPr>
        <p:spPr>
          <a:xfrm>
            <a:off x="311760" y="1225080"/>
            <a:ext cx="8519760" cy="33534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311760" y="106200"/>
            <a:ext cx="851976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 type="body"/>
          </p:nvPr>
        </p:nvSpPr>
        <p:spPr>
          <a:xfrm>
            <a:off x="311760" y="1225080"/>
            <a:ext cx="8519760" cy="3353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311760" y="106200"/>
            <a:ext cx="851976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48" name="PlaceHolder 2"/>
          <p:cNvSpPr>
            <a:spLocks noGrp="1"/>
          </p:cNvSpPr>
          <p:nvPr>
            <p:ph type="body"/>
          </p:nvPr>
        </p:nvSpPr>
        <p:spPr>
          <a:xfrm>
            <a:off x="311760" y="1225080"/>
            <a:ext cx="4157280" cy="3353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9" name="PlaceHolder 3"/>
          <p:cNvSpPr>
            <a:spLocks noGrp="1"/>
          </p:cNvSpPr>
          <p:nvPr>
            <p:ph type="body"/>
          </p:nvPr>
        </p:nvSpPr>
        <p:spPr>
          <a:xfrm>
            <a:off x="4677120" y="1225080"/>
            <a:ext cx="4157280" cy="3353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311760" y="106200"/>
            <a:ext cx="851976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subTitle"/>
          </p:nvPr>
        </p:nvSpPr>
        <p:spPr>
          <a:xfrm>
            <a:off x="311760" y="316080"/>
            <a:ext cx="8519760" cy="3851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311760" y="106200"/>
            <a:ext cx="851976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 type="body"/>
          </p:nvPr>
        </p:nvSpPr>
        <p:spPr>
          <a:xfrm>
            <a:off x="311760" y="1225080"/>
            <a:ext cx="4157280" cy="15994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4" name="PlaceHolder 3"/>
          <p:cNvSpPr>
            <a:spLocks noGrp="1"/>
          </p:cNvSpPr>
          <p:nvPr>
            <p:ph type="body"/>
          </p:nvPr>
        </p:nvSpPr>
        <p:spPr>
          <a:xfrm>
            <a:off x="4677120" y="1225080"/>
            <a:ext cx="4157280" cy="3353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5" name="PlaceHolder 4"/>
          <p:cNvSpPr>
            <a:spLocks noGrp="1"/>
          </p:cNvSpPr>
          <p:nvPr>
            <p:ph type="body"/>
          </p:nvPr>
        </p:nvSpPr>
        <p:spPr>
          <a:xfrm>
            <a:off x="311760" y="2976840"/>
            <a:ext cx="4157280" cy="15994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311760" y="106200"/>
            <a:ext cx="851976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subTitle"/>
          </p:nvPr>
        </p:nvSpPr>
        <p:spPr>
          <a:xfrm>
            <a:off x="311760" y="1225080"/>
            <a:ext cx="8519760" cy="33534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311760" y="106200"/>
            <a:ext cx="851976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57" name="PlaceHolder 2"/>
          <p:cNvSpPr>
            <a:spLocks noGrp="1"/>
          </p:cNvSpPr>
          <p:nvPr>
            <p:ph type="body"/>
          </p:nvPr>
        </p:nvSpPr>
        <p:spPr>
          <a:xfrm>
            <a:off x="311760" y="1225080"/>
            <a:ext cx="4157280" cy="3353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8" name="PlaceHolder 3"/>
          <p:cNvSpPr>
            <a:spLocks noGrp="1"/>
          </p:cNvSpPr>
          <p:nvPr>
            <p:ph type="body"/>
          </p:nvPr>
        </p:nvSpPr>
        <p:spPr>
          <a:xfrm>
            <a:off x="4677120" y="1225080"/>
            <a:ext cx="4157280" cy="15994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9" name="PlaceHolder 4"/>
          <p:cNvSpPr>
            <a:spLocks noGrp="1"/>
          </p:cNvSpPr>
          <p:nvPr>
            <p:ph type="body"/>
          </p:nvPr>
        </p:nvSpPr>
        <p:spPr>
          <a:xfrm>
            <a:off x="4677120" y="2976840"/>
            <a:ext cx="4157280" cy="15994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title"/>
          </p:nvPr>
        </p:nvSpPr>
        <p:spPr>
          <a:xfrm>
            <a:off x="311760" y="106200"/>
            <a:ext cx="851976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61" name="PlaceHolder 2"/>
          <p:cNvSpPr>
            <a:spLocks noGrp="1"/>
          </p:cNvSpPr>
          <p:nvPr>
            <p:ph type="body"/>
          </p:nvPr>
        </p:nvSpPr>
        <p:spPr>
          <a:xfrm>
            <a:off x="311760" y="1225080"/>
            <a:ext cx="4157280" cy="15994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2" name="PlaceHolder 3"/>
          <p:cNvSpPr>
            <a:spLocks noGrp="1"/>
          </p:cNvSpPr>
          <p:nvPr>
            <p:ph type="body"/>
          </p:nvPr>
        </p:nvSpPr>
        <p:spPr>
          <a:xfrm>
            <a:off x="4677120" y="1225080"/>
            <a:ext cx="4157280" cy="15994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3" name="PlaceHolder 4"/>
          <p:cNvSpPr>
            <a:spLocks noGrp="1"/>
          </p:cNvSpPr>
          <p:nvPr>
            <p:ph type="body"/>
          </p:nvPr>
        </p:nvSpPr>
        <p:spPr>
          <a:xfrm>
            <a:off x="311760" y="2976840"/>
            <a:ext cx="8519760" cy="15994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311760" y="106200"/>
            <a:ext cx="851976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311760" y="1225080"/>
            <a:ext cx="8519760" cy="15994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311760" y="2976840"/>
            <a:ext cx="8519760" cy="15994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311760" y="106200"/>
            <a:ext cx="851976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311760" y="1225080"/>
            <a:ext cx="4157280" cy="15994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4677120" y="1225080"/>
            <a:ext cx="4157280" cy="15994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0" name="PlaceHolder 4"/>
          <p:cNvSpPr>
            <a:spLocks noGrp="1"/>
          </p:cNvSpPr>
          <p:nvPr>
            <p:ph type="body"/>
          </p:nvPr>
        </p:nvSpPr>
        <p:spPr>
          <a:xfrm>
            <a:off x="311760" y="2976840"/>
            <a:ext cx="4157280" cy="15994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1" name="PlaceHolder 5"/>
          <p:cNvSpPr>
            <a:spLocks noGrp="1"/>
          </p:cNvSpPr>
          <p:nvPr>
            <p:ph type="body"/>
          </p:nvPr>
        </p:nvSpPr>
        <p:spPr>
          <a:xfrm>
            <a:off x="4677120" y="2976840"/>
            <a:ext cx="4157280" cy="15994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311760" y="106200"/>
            <a:ext cx="851976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73" name="PlaceHolder 2"/>
          <p:cNvSpPr>
            <a:spLocks noGrp="1"/>
          </p:cNvSpPr>
          <p:nvPr>
            <p:ph type="body"/>
          </p:nvPr>
        </p:nvSpPr>
        <p:spPr>
          <a:xfrm>
            <a:off x="311760" y="1225080"/>
            <a:ext cx="2743200" cy="1599480"/>
          </a:xfrm>
          <a:prstGeom prst="rect">
            <a:avLst/>
          </a:prstGeom>
        </p:spPr>
        <p:txBody>
          <a:bodyPr lIns="0" rIns="0" tIns="0" bIns="0">
            <a:normAutofit fontScale="57000"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4" name="PlaceHolder 3"/>
          <p:cNvSpPr>
            <a:spLocks noGrp="1"/>
          </p:cNvSpPr>
          <p:nvPr>
            <p:ph type="body"/>
          </p:nvPr>
        </p:nvSpPr>
        <p:spPr>
          <a:xfrm>
            <a:off x="3192480" y="1225080"/>
            <a:ext cx="2743200" cy="1599480"/>
          </a:xfrm>
          <a:prstGeom prst="rect">
            <a:avLst/>
          </a:prstGeom>
        </p:spPr>
        <p:txBody>
          <a:bodyPr lIns="0" rIns="0" tIns="0" bIns="0">
            <a:normAutofit fontScale="57000"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5" name="PlaceHolder 4"/>
          <p:cNvSpPr>
            <a:spLocks noGrp="1"/>
          </p:cNvSpPr>
          <p:nvPr>
            <p:ph type="body"/>
          </p:nvPr>
        </p:nvSpPr>
        <p:spPr>
          <a:xfrm>
            <a:off x="6073200" y="1225080"/>
            <a:ext cx="2743200" cy="1599480"/>
          </a:xfrm>
          <a:prstGeom prst="rect">
            <a:avLst/>
          </a:prstGeom>
        </p:spPr>
        <p:txBody>
          <a:bodyPr lIns="0" rIns="0" tIns="0" bIns="0">
            <a:normAutofit fontScale="57000"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6" name="PlaceHolder 5"/>
          <p:cNvSpPr>
            <a:spLocks noGrp="1"/>
          </p:cNvSpPr>
          <p:nvPr>
            <p:ph type="body"/>
          </p:nvPr>
        </p:nvSpPr>
        <p:spPr>
          <a:xfrm>
            <a:off x="311760" y="2976840"/>
            <a:ext cx="2743200" cy="1599480"/>
          </a:xfrm>
          <a:prstGeom prst="rect">
            <a:avLst/>
          </a:prstGeom>
        </p:spPr>
        <p:txBody>
          <a:bodyPr lIns="0" rIns="0" tIns="0" bIns="0">
            <a:normAutofit fontScale="57000"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7" name="PlaceHolder 6"/>
          <p:cNvSpPr>
            <a:spLocks noGrp="1"/>
          </p:cNvSpPr>
          <p:nvPr>
            <p:ph type="body"/>
          </p:nvPr>
        </p:nvSpPr>
        <p:spPr>
          <a:xfrm>
            <a:off x="3192480" y="2976840"/>
            <a:ext cx="2743200" cy="1599480"/>
          </a:xfrm>
          <a:prstGeom prst="rect">
            <a:avLst/>
          </a:prstGeom>
        </p:spPr>
        <p:txBody>
          <a:bodyPr lIns="0" rIns="0" tIns="0" bIns="0">
            <a:normAutofit fontScale="57000"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8" name="PlaceHolder 7"/>
          <p:cNvSpPr>
            <a:spLocks noGrp="1"/>
          </p:cNvSpPr>
          <p:nvPr>
            <p:ph type="body"/>
          </p:nvPr>
        </p:nvSpPr>
        <p:spPr>
          <a:xfrm>
            <a:off x="6073200" y="2976840"/>
            <a:ext cx="2743200" cy="1599480"/>
          </a:xfrm>
          <a:prstGeom prst="rect">
            <a:avLst/>
          </a:prstGeom>
        </p:spPr>
        <p:txBody>
          <a:bodyPr lIns="0" rIns="0" tIns="0" bIns="0">
            <a:normAutofit fontScale="57000"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311760" y="106200"/>
            <a:ext cx="851976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subTitle"/>
          </p:nvPr>
        </p:nvSpPr>
        <p:spPr>
          <a:xfrm>
            <a:off x="311760" y="1225080"/>
            <a:ext cx="8519760" cy="33534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PlaceHolder 1"/>
          <p:cNvSpPr>
            <a:spLocks noGrp="1"/>
          </p:cNvSpPr>
          <p:nvPr>
            <p:ph type="title"/>
          </p:nvPr>
        </p:nvSpPr>
        <p:spPr>
          <a:xfrm>
            <a:off x="311760" y="106200"/>
            <a:ext cx="851976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85" name="PlaceHolder 2"/>
          <p:cNvSpPr>
            <a:spLocks noGrp="1"/>
          </p:cNvSpPr>
          <p:nvPr>
            <p:ph type="body"/>
          </p:nvPr>
        </p:nvSpPr>
        <p:spPr>
          <a:xfrm>
            <a:off x="311760" y="1225080"/>
            <a:ext cx="8519760" cy="3353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title"/>
          </p:nvPr>
        </p:nvSpPr>
        <p:spPr>
          <a:xfrm>
            <a:off x="311760" y="106200"/>
            <a:ext cx="851976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87" name="PlaceHolder 2"/>
          <p:cNvSpPr>
            <a:spLocks noGrp="1"/>
          </p:cNvSpPr>
          <p:nvPr>
            <p:ph type="body"/>
          </p:nvPr>
        </p:nvSpPr>
        <p:spPr>
          <a:xfrm>
            <a:off x="311760" y="1225080"/>
            <a:ext cx="4157280" cy="3353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8" name="PlaceHolder 3"/>
          <p:cNvSpPr>
            <a:spLocks noGrp="1"/>
          </p:cNvSpPr>
          <p:nvPr>
            <p:ph type="body"/>
          </p:nvPr>
        </p:nvSpPr>
        <p:spPr>
          <a:xfrm>
            <a:off x="4677120" y="1225080"/>
            <a:ext cx="4157280" cy="3353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311760" y="106200"/>
            <a:ext cx="851976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311760" y="106200"/>
            <a:ext cx="851976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311760" y="1225080"/>
            <a:ext cx="8519760" cy="3353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subTitle"/>
          </p:nvPr>
        </p:nvSpPr>
        <p:spPr>
          <a:xfrm>
            <a:off x="311760" y="316080"/>
            <a:ext cx="8519760" cy="3851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311760" y="106200"/>
            <a:ext cx="851976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311760" y="1225080"/>
            <a:ext cx="4157280" cy="15994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4677120" y="1225080"/>
            <a:ext cx="4157280" cy="3353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4" name="PlaceHolder 4"/>
          <p:cNvSpPr>
            <a:spLocks noGrp="1"/>
          </p:cNvSpPr>
          <p:nvPr>
            <p:ph type="body"/>
          </p:nvPr>
        </p:nvSpPr>
        <p:spPr>
          <a:xfrm>
            <a:off x="311760" y="2976840"/>
            <a:ext cx="4157280" cy="15994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311760" y="106200"/>
            <a:ext cx="851976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 type="body"/>
          </p:nvPr>
        </p:nvSpPr>
        <p:spPr>
          <a:xfrm>
            <a:off x="311760" y="1225080"/>
            <a:ext cx="4157280" cy="3353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7" name="PlaceHolder 3"/>
          <p:cNvSpPr>
            <a:spLocks noGrp="1"/>
          </p:cNvSpPr>
          <p:nvPr>
            <p:ph type="body"/>
          </p:nvPr>
        </p:nvSpPr>
        <p:spPr>
          <a:xfrm>
            <a:off x="4677120" y="1225080"/>
            <a:ext cx="4157280" cy="15994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8" name="PlaceHolder 4"/>
          <p:cNvSpPr>
            <a:spLocks noGrp="1"/>
          </p:cNvSpPr>
          <p:nvPr>
            <p:ph type="body"/>
          </p:nvPr>
        </p:nvSpPr>
        <p:spPr>
          <a:xfrm>
            <a:off x="4677120" y="2976840"/>
            <a:ext cx="4157280" cy="15994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311760" y="106200"/>
            <a:ext cx="851976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00" name="PlaceHolder 2"/>
          <p:cNvSpPr>
            <a:spLocks noGrp="1"/>
          </p:cNvSpPr>
          <p:nvPr>
            <p:ph type="body"/>
          </p:nvPr>
        </p:nvSpPr>
        <p:spPr>
          <a:xfrm>
            <a:off x="311760" y="1225080"/>
            <a:ext cx="4157280" cy="15994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1" name="PlaceHolder 3"/>
          <p:cNvSpPr>
            <a:spLocks noGrp="1"/>
          </p:cNvSpPr>
          <p:nvPr>
            <p:ph type="body"/>
          </p:nvPr>
        </p:nvSpPr>
        <p:spPr>
          <a:xfrm>
            <a:off x="4677120" y="1225080"/>
            <a:ext cx="4157280" cy="15994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2" name="PlaceHolder 4"/>
          <p:cNvSpPr>
            <a:spLocks noGrp="1"/>
          </p:cNvSpPr>
          <p:nvPr>
            <p:ph type="body"/>
          </p:nvPr>
        </p:nvSpPr>
        <p:spPr>
          <a:xfrm>
            <a:off x="311760" y="2976840"/>
            <a:ext cx="8519760" cy="15994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311760" y="106200"/>
            <a:ext cx="851976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04" name="PlaceHolder 2"/>
          <p:cNvSpPr>
            <a:spLocks noGrp="1"/>
          </p:cNvSpPr>
          <p:nvPr>
            <p:ph type="body"/>
          </p:nvPr>
        </p:nvSpPr>
        <p:spPr>
          <a:xfrm>
            <a:off x="311760" y="1225080"/>
            <a:ext cx="8519760" cy="15994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5" name="PlaceHolder 3"/>
          <p:cNvSpPr>
            <a:spLocks noGrp="1"/>
          </p:cNvSpPr>
          <p:nvPr>
            <p:ph type="body"/>
          </p:nvPr>
        </p:nvSpPr>
        <p:spPr>
          <a:xfrm>
            <a:off x="311760" y="2976840"/>
            <a:ext cx="8519760" cy="15994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PlaceHolder 1"/>
          <p:cNvSpPr>
            <a:spLocks noGrp="1"/>
          </p:cNvSpPr>
          <p:nvPr>
            <p:ph type="title"/>
          </p:nvPr>
        </p:nvSpPr>
        <p:spPr>
          <a:xfrm>
            <a:off x="311760" y="106200"/>
            <a:ext cx="851976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07" name="PlaceHolder 2"/>
          <p:cNvSpPr>
            <a:spLocks noGrp="1"/>
          </p:cNvSpPr>
          <p:nvPr>
            <p:ph type="body"/>
          </p:nvPr>
        </p:nvSpPr>
        <p:spPr>
          <a:xfrm>
            <a:off x="311760" y="1225080"/>
            <a:ext cx="4157280" cy="15994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8" name="PlaceHolder 3"/>
          <p:cNvSpPr>
            <a:spLocks noGrp="1"/>
          </p:cNvSpPr>
          <p:nvPr>
            <p:ph type="body"/>
          </p:nvPr>
        </p:nvSpPr>
        <p:spPr>
          <a:xfrm>
            <a:off x="4677120" y="1225080"/>
            <a:ext cx="4157280" cy="15994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9" name="PlaceHolder 4"/>
          <p:cNvSpPr>
            <a:spLocks noGrp="1"/>
          </p:cNvSpPr>
          <p:nvPr>
            <p:ph type="body"/>
          </p:nvPr>
        </p:nvSpPr>
        <p:spPr>
          <a:xfrm>
            <a:off x="311760" y="2976840"/>
            <a:ext cx="4157280" cy="15994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0" name="PlaceHolder 5"/>
          <p:cNvSpPr>
            <a:spLocks noGrp="1"/>
          </p:cNvSpPr>
          <p:nvPr>
            <p:ph type="body"/>
          </p:nvPr>
        </p:nvSpPr>
        <p:spPr>
          <a:xfrm>
            <a:off x="4677120" y="2976840"/>
            <a:ext cx="4157280" cy="15994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311760" y="106200"/>
            <a:ext cx="851976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 type="body"/>
          </p:nvPr>
        </p:nvSpPr>
        <p:spPr>
          <a:xfrm>
            <a:off x="311760" y="1225080"/>
            <a:ext cx="2743200" cy="1599480"/>
          </a:xfrm>
          <a:prstGeom prst="rect">
            <a:avLst/>
          </a:prstGeom>
        </p:spPr>
        <p:txBody>
          <a:bodyPr lIns="0" rIns="0" tIns="0" bIns="0">
            <a:normAutofit fontScale="57000"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3" name="PlaceHolder 3"/>
          <p:cNvSpPr>
            <a:spLocks noGrp="1"/>
          </p:cNvSpPr>
          <p:nvPr>
            <p:ph type="body"/>
          </p:nvPr>
        </p:nvSpPr>
        <p:spPr>
          <a:xfrm>
            <a:off x="3192480" y="1225080"/>
            <a:ext cx="2743200" cy="1599480"/>
          </a:xfrm>
          <a:prstGeom prst="rect">
            <a:avLst/>
          </a:prstGeom>
        </p:spPr>
        <p:txBody>
          <a:bodyPr lIns="0" rIns="0" tIns="0" bIns="0">
            <a:normAutofit fontScale="57000"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4" name="PlaceHolder 4"/>
          <p:cNvSpPr>
            <a:spLocks noGrp="1"/>
          </p:cNvSpPr>
          <p:nvPr>
            <p:ph type="body"/>
          </p:nvPr>
        </p:nvSpPr>
        <p:spPr>
          <a:xfrm>
            <a:off x="6073200" y="1225080"/>
            <a:ext cx="2743200" cy="1599480"/>
          </a:xfrm>
          <a:prstGeom prst="rect">
            <a:avLst/>
          </a:prstGeom>
        </p:spPr>
        <p:txBody>
          <a:bodyPr lIns="0" rIns="0" tIns="0" bIns="0">
            <a:normAutofit fontScale="57000"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5" name="PlaceHolder 5"/>
          <p:cNvSpPr>
            <a:spLocks noGrp="1"/>
          </p:cNvSpPr>
          <p:nvPr>
            <p:ph type="body"/>
          </p:nvPr>
        </p:nvSpPr>
        <p:spPr>
          <a:xfrm>
            <a:off x="311760" y="2976840"/>
            <a:ext cx="2743200" cy="1599480"/>
          </a:xfrm>
          <a:prstGeom prst="rect">
            <a:avLst/>
          </a:prstGeom>
        </p:spPr>
        <p:txBody>
          <a:bodyPr lIns="0" rIns="0" tIns="0" bIns="0">
            <a:normAutofit fontScale="57000"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6" name="PlaceHolder 6"/>
          <p:cNvSpPr>
            <a:spLocks noGrp="1"/>
          </p:cNvSpPr>
          <p:nvPr>
            <p:ph type="body"/>
          </p:nvPr>
        </p:nvSpPr>
        <p:spPr>
          <a:xfrm>
            <a:off x="3192480" y="2976840"/>
            <a:ext cx="2743200" cy="1599480"/>
          </a:xfrm>
          <a:prstGeom prst="rect">
            <a:avLst/>
          </a:prstGeom>
        </p:spPr>
        <p:txBody>
          <a:bodyPr lIns="0" rIns="0" tIns="0" bIns="0">
            <a:normAutofit fontScale="57000"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7" name="PlaceHolder 7"/>
          <p:cNvSpPr>
            <a:spLocks noGrp="1"/>
          </p:cNvSpPr>
          <p:nvPr>
            <p:ph type="body"/>
          </p:nvPr>
        </p:nvSpPr>
        <p:spPr>
          <a:xfrm>
            <a:off x="6073200" y="2976840"/>
            <a:ext cx="2743200" cy="1599480"/>
          </a:xfrm>
          <a:prstGeom prst="rect">
            <a:avLst/>
          </a:prstGeom>
        </p:spPr>
        <p:txBody>
          <a:bodyPr lIns="0" rIns="0" tIns="0" bIns="0">
            <a:normAutofit fontScale="57000"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311760" y="106200"/>
            <a:ext cx="851976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 type="body"/>
          </p:nvPr>
        </p:nvSpPr>
        <p:spPr>
          <a:xfrm>
            <a:off x="311760" y="1225080"/>
            <a:ext cx="4157280" cy="3353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" name="PlaceHolder 3"/>
          <p:cNvSpPr>
            <a:spLocks noGrp="1"/>
          </p:cNvSpPr>
          <p:nvPr>
            <p:ph type="body"/>
          </p:nvPr>
        </p:nvSpPr>
        <p:spPr>
          <a:xfrm>
            <a:off x="4677120" y="1225080"/>
            <a:ext cx="4157280" cy="3353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311760" y="106200"/>
            <a:ext cx="851976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subTitle"/>
          </p:nvPr>
        </p:nvSpPr>
        <p:spPr>
          <a:xfrm>
            <a:off x="311760" y="316080"/>
            <a:ext cx="8519760" cy="3851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311760" y="106200"/>
            <a:ext cx="851976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 type="body"/>
          </p:nvPr>
        </p:nvSpPr>
        <p:spPr>
          <a:xfrm>
            <a:off x="311760" y="1225080"/>
            <a:ext cx="4157280" cy="15994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5" name="PlaceHolder 3"/>
          <p:cNvSpPr>
            <a:spLocks noGrp="1"/>
          </p:cNvSpPr>
          <p:nvPr>
            <p:ph type="body"/>
          </p:nvPr>
        </p:nvSpPr>
        <p:spPr>
          <a:xfrm>
            <a:off x="4677120" y="1225080"/>
            <a:ext cx="4157280" cy="3353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6" name="PlaceHolder 4"/>
          <p:cNvSpPr>
            <a:spLocks noGrp="1"/>
          </p:cNvSpPr>
          <p:nvPr>
            <p:ph type="body"/>
          </p:nvPr>
        </p:nvSpPr>
        <p:spPr>
          <a:xfrm>
            <a:off x="311760" y="2976840"/>
            <a:ext cx="4157280" cy="15994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311760" y="106200"/>
            <a:ext cx="851976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8" name="PlaceHolder 2"/>
          <p:cNvSpPr>
            <a:spLocks noGrp="1"/>
          </p:cNvSpPr>
          <p:nvPr>
            <p:ph type="body"/>
          </p:nvPr>
        </p:nvSpPr>
        <p:spPr>
          <a:xfrm>
            <a:off x="311760" y="1225080"/>
            <a:ext cx="4157280" cy="3353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9" name="PlaceHolder 3"/>
          <p:cNvSpPr>
            <a:spLocks noGrp="1"/>
          </p:cNvSpPr>
          <p:nvPr>
            <p:ph type="body"/>
          </p:nvPr>
        </p:nvSpPr>
        <p:spPr>
          <a:xfrm>
            <a:off x="4677120" y="1225080"/>
            <a:ext cx="4157280" cy="15994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0" name="PlaceHolder 4"/>
          <p:cNvSpPr>
            <a:spLocks noGrp="1"/>
          </p:cNvSpPr>
          <p:nvPr>
            <p:ph type="body"/>
          </p:nvPr>
        </p:nvSpPr>
        <p:spPr>
          <a:xfrm>
            <a:off x="4677120" y="2976840"/>
            <a:ext cx="4157280" cy="15994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311760" y="106200"/>
            <a:ext cx="851976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2" name="PlaceHolder 2"/>
          <p:cNvSpPr>
            <a:spLocks noGrp="1"/>
          </p:cNvSpPr>
          <p:nvPr>
            <p:ph type="body"/>
          </p:nvPr>
        </p:nvSpPr>
        <p:spPr>
          <a:xfrm>
            <a:off x="311760" y="1225080"/>
            <a:ext cx="4157280" cy="15994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3" name="PlaceHolder 3"/>
          <p:cNvSpPr>
            <a:spLocks noGrp="1"/>
          </p:cNvSpPr>
          <p:nvPr>
            <p:ph type="body"/>
          </p:nvPr>
        </p:nvSpPr>
        <p:spPr>
          <a:xfrm>
            <a:off x="4677120" y="1225080"/>
            <a:ext cx="4157280" cy="15994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4" name="PlaceHolder 4"/>
          <p:cNvSpPr>
            <a:spLocks noGrp="1"/>
          </p:cNvSpPr>
          <p:nvPr>
            <p:ph type="body"/>
          </p:nvPr>
        </p:nvSpPr>
        <p:spPr>
          <a:xfrm>
            <a:off x="311760" y="2976840"/>
            <a:ext cx="8519760" cy="15994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CustomShape 1"/>
          <p:cNvSpPr/>
          <p:nvPr/>
        </p:nvSpPr>
        <p:spPr>
          <a:xfrm>
            <a:off x="2743920" y="756720"/>
            <a:ext cx="1081080" cy="1124280"/>
          </a:xfrm>
          <a:custGeom>
            <a:avLst/>
            <a:gdLst/>
            <a:ahLst/>
            <a:rect l="l" t="t" r="r" b="b"/>
            <a:pathLst>
              <a:path w="43265" h="44998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440">
            <a:solidFill>
              <a:schemeClr val="lt2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" name="CustomShape 2"/>
          <p:cNvSpPr/>
          <p:nvPr/>
        </p:nvSpPr>
        <p:spPr>
          <a:xfrm rot="10800000">
            <a:off x="7481520" y="5516280"/>
            <a:ext cx="1081080" cy="1124280"/>
          </a:xfrm>
          <a:custGeom>
            <a:avLst/>
            <a:gdLst/>
            <a:ahLst/>
            <a:rect l="l" t="t" r="r" b="b"/>
            <a:pathLst>
              <a:path w="43265" h="44998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440">
            <a:solidFill>
              <a:schemeClr val="lt2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" name="PlaceHolder 3"/>
          <p:cNvSpPr>
            <a:spLocks noGrp="1"/>
          </p:cNvSpPr>
          <p:nvPr>
            <p:ph type="title"/>
          </p:nvPr>
        </p:nvSpPr>
        <p:spPr>
          <a:xfrm>
            <a:off x="311760" y="316080"/>
            <a:ext cx="8519760" cy="830520"/>
          </a:xfrm>
          <a:prstGeom prst="rect">
            <a:avLst/>
          </a:prstGeom>
        </p:spPr>
        <p:txBody>
          <a:bodyPr lIns="0" rIns="0" tIns="0" bIns="0" anchor="ctr"/>
          <a:p>
            <a:r>
              <a:rPr b="0" lang="en-US" sz="1800" spc="-1" strike="noStrike">
                <a:latin typeface="Arial"/>
              </a:rPr>
              <a:t>Для правки текста заглавия щёлкните мышью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Для правки структуры щёлкните мышью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Второй уровень структуры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Третий уровень структуры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Четвёртый уровень структуры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Пятый уровень структуры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Шестой уровень структуры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Седьмой уровень структуры</a:t>
            </a:r>
            <a:endParaRPr b="0" lang="en-U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CustomShape 1"/>
          <p:cNvSpPr/>
          <p:nvPr/>
        </p:nvSpPr>
        <p:spPr>
          <a:xfrm>
            <a:off x="0" y="5045760"/>
            <a:ext cx="9143280" cy="97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1" name="PlaceHolder 2"/>
          <p:cNvSpPr>
            <a:spLocks noGrp="1"/>
          </p:cNvSpPr>
          <p:nvPr>
            <p:ph type="title"/>
          </p:nvPr>
        </p:nvSpPr>
        <p:spPr>
          <a:xfrm>
            <a:off x="311760" y="316080"/>
            <a:ext cx="8519760" cy="830520"/>
          </a:xfrm>
          <a:prstGeom prst="rect">
            <a:avLst/>
          </a:prstGeom>
        </p:spPr>
        <p:txBody>
          <a:bodyPr lIns="0" rIns="0" tIns="0" bIns="0" anchor="ctr"/>
          <a:p>
            <a:r>
              <a:rPr b="0" lang="en-US" sz="1800" spc="-1" strike="noStrike">
                <a:latin typeface="Arial"/>
              </a:rPr>
              <a:t>Для правки текста заглавия щёлкните мышью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42" name="PlaceHolder 3"/>
          <p:cNvSpPr>
            <a:spLocks noGrp="1"/>
          </p:cNvSpPr>
          <p:nvPr>
            <p:ph type="body"/>
          </p:nvPr>
        </p:nvSpPr>
        <p:spPr>
          <a:xfrm>
            <a:off x="311760" y="1225080"/>
            <a:ext cx="8519760" cy="3353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</a:rPr>
              <a:t>Для правки структуры щёлкните мышью</a:t>
            </a:r>
            <a:endParaRPr b="0" lang="en-US" sz="18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latin typeface="Arial"/>
              </a:rPr>
              <a:t>Второй уровень структуры</a:t>
            </a:r>
            <a:endParaRPr b="0" lang="en-US" sz="1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</a:rPr>
              <a:t>Третий уровень структуры</a:t>
            </a:r>
            <a:endParaRPr b="0" lang="en-US" sz="18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latin typeface="Arial"/>
              </a:rPr>
              <a:t>Четвёртый уровень структуры</a:t>
            </a:r>
            <a:endParaRPr b="0" lang="en-US" sz="18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</a:rPr>
              <a:t>Пятый уровень структуры</a:t>
            </a:r>
            <a:endParaRPr b="0" lang="en-US" sz="18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</a:rPr>
              <a:t>Шестой уровень структуры</a:t>
            </a:r>
            <a:endParaRPr b="0" lang="en-US" sz="18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</a:rPr>
              <a:t>Седьмой уровень структуры</a:t>
            </a:r>
            <a:endParaRPr b="0" lang="en-US" sz="18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laceHolder 1"/>
          <p:cNvSpPr>
            <a:spLocks noGrp="1"/>
          </p:cNvSpPr>
          <p:nvPr>
            <p:ph type="title"/>
          </p:nvPr>
        </p:nvSpPr>
        <p:spPr>
          <a:xfrm>
            <a:off x="311760" y="316080"/>
            <a:ext cx="8519760" cy="830520"/>
          </a:xfrm>
          <a:prstGeom prst="rect">
            <a:avLst/>
          </a:prstGeom>
        </p:spPr>
        <p:txBody>
          <a:bodyPr lIns="0" rIns="0" tIns="0" bIns="0" anchor="ctr"/>
          <a:p>
            <a:r>
              <a:rPr b="0" lang="en-US" sz="1800" spc="-1" strike="noStrike">
                <a:latin typeface="Arial"/>
              </a:rPr>
              <a:t>Для правки текста заглавия щёлкните мышью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80" name="PlaceHolder 2"/>
          <p:cNvSpPr>
            <a:spLocks noGrp="1"/>
          </p:cNvSpPr>
          <p:nvPr>
            <p:ph type="body"/>
          </p:nvPr>
        </p:nvSpPr>
        <p:spPr>
          <a:xfrm>
            <a:off x="311760" y="1225080"/>
            <a:ext cx="4157280" cy="3353400"/>
          </a:xfrm>
          <a:prstGeom prst="rect">
            <a:avLst/>
          </a:prstGeom>
        </p:spPr>
        <p:txBody>
          <a:bodyPr lIns="0" rIns="0" tIns="0" bIns="0">
            <a:normAutofit fontScale="75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</a:rPr>
              <a:t>Для правки структуры щёлкните мышью</a:t>
            </a:r>
            <a:endParaRPr b="0" lang="en-US" sz="18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latin typeface="Arial"/>
              </a:rPr>
              <a:t>Второй уровень структуры</a:t>
            </a:r>
            <a:endParaRPr b="0" lang="en-US" sz="1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</a:rPr>
              <a:t>Третий уровень структуры</a:t>
            </a:r>
            <a:endParaRPr b="0" lang="en-US" sz="18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latin typeface="Arial"/>
              </a:rPr>
              <a:t>Четвёртый уровень структуры</a:t>
            </a:r>
            <a:endParaRPr b="0" lang="en-US" sz="18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</a:rPr>
              <a:t>Пятый уровень структуры</a:t>
            </a:r>
            <a:endParaRPr b="0" lang="en-US" sz="18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</a:rPr>
              <a:t>Шестой уровень структуры</a:t>
            </a:r>
            <a:endParaRPr b="0" lang="en-US" sz="18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</a:rPr>
              <a:t>Седьмой уровень структуры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81" name="PlaceHolder 3"/>
          <p:cNvSpPr>
            <a:spLocks noGrp="1"/>
          </p:cNvSpPr>
          <p:nvPr>
            <p:ph type="body"/>
          </p:nvPr>
        </p:nvSpPr>
        <p:spPr>
          <a:xfrm>
            <a:off x="4677840" y="1225080"/>
            <a:ext cx="4157280" cy="3353400"/>
          </a:xfrm>
          <a:prstGeom prst="rect">
            <a:avLst/>
          </a:prstGeom>
        </p:spPr>
        <p:txBody>
          <a:bodyPr lIns="0" rIns="0" tIns="0" bIns="0">
            <a:normAutofit fontScale="75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</a:rPr>
              <a:t>Для правки структуры щёлкните мышью</a:t>
            </a:r>
            <a:endParaRPr b="0" lang="en-US" sz="18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latin typeface="Arial"/>
              </a:rPr>
              <a:t>Второй уровень структуры</a:t>
            </a:r>
            <a:endParaRPr b="0" lang="en-US" sz="1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</a:rPr>
              <a:t>Третий уровень структуры</a:t>
            </a:r>
            <a:endParaRPr b="0" lang="en-US" sz="18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latin typeface="Arial"/>
              </a:rPr>
              <a:t>Четвёртый уровень структуры</a:t>
            </a:r>
            <a:endParaRPr b="0" lang="en-US" sz="18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</a:rPr>
              <a:t>Пятый уровень структуры</a:t>
            </a:r>
            <a:endParaRPr b="0" lang="en-US" sz="18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</a:rPr>
              <a:t>Шестой уровень структуры</a:t>
            </a:r>
            <a:endParaRPr b="0" lang="en-US" sz="18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</a:rPr>
              <a:t>Седьмой уровень структуры</a:t>
            </a:r>
            <a:endParaRPr b="0" lang="en-US" sz="18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slideLayout" Target="../slideLayouts/slideLayout28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slideLayout" Target="../slideLayouts/slideLayout28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slideLayout" Target="../slideLayouts/slideLayout28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slideLayout" Target="../slideLayouts/slideLayout28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slideLayout" Target="../slideLayouts/slideLayout28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8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28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28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28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slideLayout" Target="../slideLayouts/slideLayout28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slideLayout" Target="../slideLayouts/slideLayout28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cca67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CustomShape 1"/>
          <p:cNvSpPr/>
          <p:nvPr/>
        </p:nvSpPr>
        <p:spPr>
          <a:xfrm>
            <a:off x="3044880" y="1444320"/>
            <a:ext cx="3053880" cy="1536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b">
            <a:normAutofit fontScale="21000"/>
          </a:bodyPr>
          <a:p>
            <a:pPr algn="ctr">
              <a:lnSpc>
                <a:spcPct val="100000"/>
              </a:lnSpc>
            </a:pPr>
            <a:r>
              <a:rPr b="0" lang="en-US" sz="4200" spc="-1" strike="noStrike">
                <a:solidFill>
                  <a:srgbClr val="000000"/>
                </a:solidFill>
                <a:latin typeface="Economica"/>
                <a:ea typeface="Economica"/>
              </a:rPr>
              <a:t>PERIODO DEL ESPAÑOL ANTE-NUEVO Y NUEVO. </a:t>
            </a:r>
            <a:endParaRPr b="0" lang="en-US" sz="4200" spc="-1" strike="noStrike">
              <a:latin typeface="Arial"/>
            </a:endParaRPr>
          </a:p>
        </p:txBody>
      </p:sp>
      <p:sp>
        <p:nvSpPr>
          <p:cNvPr id="119" name="CustomShape 2"/>
          <p:cNvSpPr/>
          <p:nvPr/>
        </p:nvSpPr>
        <p:spPr>
          <a:xfrm>
            <a:off x="2279880" y="3116520"/>
            <a:ext cx="5263560" cy="700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normAutofit fontScale="30000"/>
          </a:bodyPr>
          <a:p>
            <a:pPr algn="ctr">
              <a:lnSpc>
                <a:spcPct val="100000"/>
              </a:lnSpc>
            </a:pPr>
            <a:r>
              <a:rPr b="1" lang="en-US" sz="2100" spc="-1" strike="noStrike">
                <a:solidFill>
                  <a:srgbClr val="000000"/>
                </a:solidFill>
                <a:latin typeface="Economica"/>
                <a:ea typeface="Economica"/>
              </a:rPr>
              <a:t>UNIFICACIÓN  DE LA LENGUA LITERARIA Y FORMACIÓN DEL IDIOMA NACIONAL (ss. XVI-XVII)</a:t>
            </a:r>
            <a:endParaRPr b="0" lang="en-US" sz="21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e59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CustomShape 1"/>
          <p:cNvSpPr/>
          <p:nvPr/>
        </p:nvSpPr>
        <p:spPr>
          <a:xfrm>
            <a:off x="311760" y="316080"/>
            <a:ext cx="8519760" cy="830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b">
            <a:normAutofit/>
          </a:bodyPr>
          <a:p>
            <a:pPr algn="ctr">
              <a:lnSpc>
                <a:spcPct val="100000"/>
              </a:lnSpc>
            </a:pPr>
            <a:r>
              <a:rPr b="0" lang="en-US" sz="4200" spc="-1" strike="noStrike">
                <a:solidFill>
                  <a:srgbClr val="000000"/>
                </a:solidFill>
                <a:latin typeface="Economica"/>
                <a:ea typeface="Economica"/>
              </a:rPr>
              <a:t>ESPAÑOL</a:t>
            </a:r>
            <a:endParaRPr b="0" lang="en-US" sz="4200" spc="-1" strike="noStrike">
              <a:latin typeface="Arial"/>
            </a:endParaRPr>
          </a:p>
        </p:txBody>
      </p:sp>
      <p:sp>
        <p:nvSpPr>
          <p:cNvPr id="145" name="CustomShape 2"/>
          <p:cNvSpPr/>
          <p:nvPr/>
        </p:nvSpPr>
        <p:spPr>
          <a:xfrm>
            <a:off x="311760" y="1225080"/>
            <a:ext cx="8519760" cy="3353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normAutofit/>
          </a:bodyPr>
          <a:p>
            <a:pPr algn="just">
              <a:lnSpc>
                <a:spcPct val="115000"/>
              </a:lnSpc>
            </a:pPr>
            <a:r>
              <a:rPr b="0" lang="en-US" sz="2100" spc="-1" strike="noStrike">
                <a:solidFill>
                  <a:srgbClr val="000000"/>
                </a:solidFill>
                <a:latin typeface="Open Sans"/>
                <a:ea typeface="Open Sans"/>
              </a:rPr>
              <a:t>Este neologismo, español, viene a coincidir con una nueva realidad política. De hecho, es el término utilizado en todas las lenguas extranjeras para referirse a la lengua que hablan todos los españoles y así mismo aparece en todas las gramáticas y diccionarios. </a:t>
            </a:r>
            <a:endParaRPr b="0" lang="en-US" sz="2100" spc="-1" strike="noStrike">
              <a:latin typeface="Arial"/>
            </a:endParaRPr>
          </a:p>
          <a:p>
            <a:pPr algn="just">
              <a:lnSpc>
                <a:spcPct val="115000"/>
              </a:lnSpc>
              <a:spcBef>
                <a:spcPts val="1199"/>
              </a:spcBef>
              <a:spcAft>
                <a:spcPts val="1199"/>
              </a:spcAft>
            </a:pPr>
            <a:r>
              <a:rPr b="0" lang="en-US" sz="2100" spc="-1" strike="noStrike">
                <a:solidFill>
                  <a:srgbClr val="000000"/>
                </a:solidFill>
                <a:latin typeface="Open Sans"/>
                <a:ea typeface="Open Sans"/>
              </a:rPr>
              <a:t>De la misma manera, se impone debido a su carácter más abarcador y menos exclusivista entre los nuevos súbditos peninsulares no castellanos.</a:t>
            </a:r>
            <a:endParaRPr b="0" lang="en-US" sz="21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9" dur="indefinite" restart="never" nodeType="tmRoot">
          <p:childTnLst>
            <p:seq>
              <p:cTn id="2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e59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CustomShape 1"/>
          <p:cNvSpPr/>
          <p:nvPr/>
        </p:nvSpPr>
        <p:spPr>
          <a:xfrm>
            <a:off x="311760" y="316080"/>
            <a:ext cx="8519760" cy="830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b">
            <a:normAutofit fontScale="36000"/>
          </a:bodyPr>
          <a:p>
            <a:pPr>
              <a:lnSpc>
                <a:spcPct val="100000"/>
              </a:lnSpc>
            </a:pPr>
            <a:r>
              <a:rPr b="0" lang="en-US" sz="4200" spc="-1" strike="noStrike">
                <a:solidFill>
                  <a:srgbClr val="000000"/>
                </a:solidFill>
                <a:latin typeface="Economica"/>
                <a:ea typeface="Economica"/>
              </a:rPr>
              <a:t>SISTEMATIZAR, ANALIZAR Y DIVULGAR</a:t>
            </a:r>
            <a:endParaRPr b="0" lang="en-US" sz="4200" spc="-1" strike="noStrike">
              <a:latin typeface="Arial"/>
            </a:endParaRPr>
          </a:p>
        </p:txBody>
      </p:sp>
      <p:sp>
        <p:nvSpPr>
          <p:cNvPr id="147" name="CustomShape 2"/>
          <p:cNvSpPr/>
          <p:nvPr/>
        </p:nvSpPr>
        <p:spPr>
          <a:xfrm>
            <a:off x="311760" y="1225080"/>
            <a:ext cx="3999240" cy="3353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normAutofit/>
          </a:bodyPr>
          <a:p>
            <a:pPr algn="just">
              <a:lnSpc>
                <a:spcPct val="115000"/>
              </a:lnSpc>
            </a:pPr>
            <a:r>
              <a:rPr b="1" lang="en-US" sz="2000" spc="-1" strike="noStrike">
                <a:solidFill>
                  <a:srgbClr val="000000"/>
                </a:solidFill>
                <a:latin typeface="Open Sans"/>
                <a:ea typeface="Open Sans"/>
              </a:rPr>
              <a:t>Gramática sobre la lengua castellana</a:t>
            </a:r>
            <a:r>
              <a:rPr b="0" lang="en-US" sz="2000" spc="-1" strike="noStrike">
                <a:solidFill>
                  <a:srgbClr val="000000"/>
                </a:solidFill>
                <a:latin typeface="Open Sans"/>
                <a:ea typeface="Open Sans"/>
              </a:rPr>
              <a:t> (1492)</a:t>
            </a:r>
            <a:endParaRPr b="0" lang="en-US" sz="2000" spc="-1" strike="noStrike">
              <a:latin typeface="Arial"/>
            </a:endParaRPr>
          </a:p>
          <a:p>
            <a:pPr algn="just">
              <a:lnSpc>
                <a:spcPct val="115000"/>
              </a:lnSpc>
              <a:spcBef>
                <a:spcPts val="1199"/>
              </a:spcBef>
            </a:pPr>
            <a:r>
              <a:rPr b="1" lang="en-US" sz="2000" spc="-1" strike="noStrike">
                <a:solidFill>
                  <a:srgbClr val="000000"/>
                </a:solidFill>
                <a:latin typeface="Open Sans"/>
                <a:ea typeface="Open Sans"/>
              </a:rPr>
              <a:t>Reglas de ortografía</a:t>
            </a:r>
            <a:r>
              <a:rPr b="0" lang="en-US" sz="2000" spc="-1" strike="noStrike">
                <a:solidFill>
                  <a:srgbClr val="000000"/>
                </a:solidFill>
                <a:latin typeface="Open Sans"/>
                <a:ea typeface="Open Sans"/>
              </a:rPr>
              <a:t> (1517) </a:t>
            </a:r>
            <a:endParaRPr b="0" lang="en-US" sz="2000" spc="-1" strike="noStrike">
              <a:latin typeface="Arial"/>
            </a:endParaRPr>
          </a:p>
          <a:p>
            <a:pPr algn="just">
              <a:lnSpc>
                <a:spcPct val="115000"/>
              </a:lnSpc>
              <a:spcBef>
                <a:spcPts val="1199"/>
              </a:spcBef>
              <a:spcAft>
                <a:spcPts val="1199"/>
              </a:spcAft>
            </a:pPr>
            <a:r>
              <a:rPr b="0" lang="en-US" sz="2000" spc="-1" strike="noStrike">
                <a:solidFill>
                  <a:srgbClr val="000000"/>
                </a:solidFill>
                <a:latin typeface="Open Sans"/>
                <a:ea typeface="Open Sans"/>
              </a:rPr>
              <a:t>de Antonio de Nebrija.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148" name="CustomShape 3"/>
          <p:cNvSpPr/>
          <p:nvPr/>
        </p:nvSpPr>
        <p:spPr>
          <a:xfrm>
            <a:off x="4832280" y="1225080"/>
            <a:ext cx="3999240" cy="3353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49" name="Google Shape;127;p22" descr=""/>
          <p:cNvPicPr/>
          <p:nvPr/>
        </p:nvPicPr>
        <p:blipFill>
          <a:blip r:embed="rId1"/>
          <a:stretch/>
        </p:blipFill>
        <p:spPr>
          <a:xfrm>
            <a:off x="5637600" y="976680"/>
            <a:ext cx="3144600" cy="39859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1" dur="indefinite" restart="never" nodeType="tmRoot">
          <p:childTnLst>
            <p:seq>
              <p:cTn id="2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e59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CustomShape 1"/>
          <p:cNvSpPr/>
          <p:nvPr/>
        </p:nvSpPr>
        <p:spPr>
          <a:xfrm>
            <a:off x="311760" y="1225080"/>
            <a:ext cx="3999240" cy="3353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normAutofit/>
          </a:bodyPr>
          <a:p>
            <a:pPr>
              <a:lnSpc>
                <a:spcPct val="115000"/>
              </a:lnSpc>
              <a:spcAft>
                <a:spcPts val="1199"/>
              </a:spcAft>
            </a:pPr>
            <a:r>
              <a:rPr b="0" lang="en-US" sz="2000" spc="-1" strike="noStrike">
                <a:solidFill>
                  <a:srgbClr val="000000"/>
                </a:solidFill>
                <a:latin typeface="Open Sans"/>
                <a:ea typeface="Open Sans"/>
              </a:rPr>
              <a:t>El </a:t>
            </a:r>
            <a:r>
              <a:rPr b="1" lang="en-US" sz="2000" spc="-1" strike="noStrike">
                <a:solidFill>
                  <a:srgbClr val="000000"/>
                </a:solidFill>
                <a:latin typeface="Open Sans"/>
                <a:ea typeface="Open Sans"/>
              </a:rPr>
              <a:t>Diálogo de la lengua</a:t>
            </a:r>
            <a:r>
              <a:rPr b="0" lang="en-US" sz="2000" spc="-1" strike="noStrike">
                <a:solidFill>
                  <a:srgbClr val="000000"/>
                </a:solidFill>
                <a:latin typeface="Open Sans"/>
                <a:ea typeface="Open Sans"/>
              </a:rPr>
              <a:t> (1535) de Juan de Valdés.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151" name="CustomShape 2"/>
          <p:cNvSpPr/>
          <p:nvPr/>
        </p:nvSpPr>
        <p:spPr>
          <a:xfrm>
            <a:off x="4832280" y="1225080"/>
            <a:ext cx="3999240" cy="3353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52" name="Google Shape;134;p23" descr=""/>
          <p:cNvPicPr/>
          <p:nvPr/>
        </p:nvPicPr>
        <p:blipFill>
          <a:blip r:embed="rId1"/>
          <a:stretch/>
        </p:blipFill>
        <p:spPr>
          <a:xfrm>
            <a:off x="5577840" y="447480"/>
            <a:ext cx="2927160" cy="41310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3" dur="indefinite" restart="never" nodeType="tmRoot">
          <p:childTnLst>
            <p:seq>
              <p:cTn id="2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e59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CustomShape 1"/>
          <p:cNvSpPr/>
          <p:nvPr/>
        </p:nvSpPr>
        <p:spPr>
          <a:xfrm>
            <a:off x="311760" y="1225080"/>
            <a:ext cx="3999240" cy="3353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normAutofit/>
          </a:bodyPr>
          <a:p>
            <a:pPr algn="just">
              <a:lnSpc>
                <a:spcPct val="115000"/>
              </a:lnSpc>
              <a:spcAft>
                <a:spcPts val="1199"/>
              </a:spcAft>
            </a:pPr>
            <a:r>
              <a:rPr b="0" lang="en-US" sz="2000" spc="-1" strike="noStrike">
                <a:solidFill>
                  <a:srgbClr val="000000"/>
                </a:solidFill>
                <a:latin typeface="Open Sans"/>
                <a:ea typeface="Open Sans"/>
              </a:rPr>
              <a:t>El </a:t>
            </a:r>
            <a:r>
              <a:rPr b="1" lang="en-US" sz="2000" spc="-1" strike="noStrike">
                <a:solidFill>
                  <a:srgbClr val="000000"/>
                </a:solidFill>
                <a:latin typeface="Open Sans"/>
                <a:ea typeface="Open Sans"/>
              </a:rPr>
              <a:t>Gran diccionario de Alcalá</a:t>
            </a:r>
            <a:r>
              <a:rPr b="0" lang="en-US" sz="2000" spc="-1" strike="noStrike">
                <a:solidFill>
                  <a:srgbClr val="000000"/>
                </a:solidFill>
                <a:latin typeface="Open Sans"/>
                <a:ea typeface="Open Sans"/>
              </a:rPr>
              <a:t> (obra de la Universidad Complutense).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154" name="CustomShape 2"/>
          <p:cNvSpPr/>
          <p:nvPr/>
        </p:nvSpPr>
        <p:spPr>
          <a:xfrm>
            <a:off x="4832280" y="1225080"/>
            <a:ext cx="3999240" cy="3353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55" name="Google Shape;141;p24" descr=""/>
          <p:cNvPicPr/>
          <p:nvPr/>
        </p:nvPicPr>
        <p:blipFill>
          <a:blip r:embed="rId1"/>
          <a:stretch/>
        </p:blipFill>
        <p:spPr>
          <a:xfrm>
            <a:off x="4386600" y="1201320"/>
            <a:ext cx="4756680" cy="34009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5" dur="indefinite" restart="never" nodeType="tmRoot">
          <p:childTnLst>
            <p:seq>
              <p:cTn id="2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e59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CustomShape 1"/>
          <p:cNvSpPr/>
          <p:nvPr/>
        </p:nvSpPr>
        <p:spPr>
          <a:xfrm>
            <a:off x="311760" y="1225080"/>
            <a:ext cx="3999240" cy="3353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normAutofit/>
          </a:bodyPr>
          <a:p>
            <a:pPr algn="just">
              <a:lnSpc>
                <a:spcPct val="115000"/>
              </a:lnSpc>
              <a:spcAft>
                <a:spcPts val="1199"/>
              </a:spcAft>
            </a:pPr>
            <a:r>
              <a:rPr b="0" lang="en-US" sz="2000" spc="-1" strike="noStrike">
                <a:solidFill>
                  <a:srgbClr val="000000"/>
                </a:solidFill>
                <a:latin typeface="Open Sans"/>
                <a:ea typeface="Open Sans"/>
              </a:rPr>
              <a:t>La </a:t>
            </a:r>
            <a:r>
              <a:rPr b="1" lang="en-US" sz="2000" spc="-1" strike="noStrike">
                <a:solidFill>
                  <a:srgbClr val="000000"/>
                </a:solidFill>
                <a:latin typeface="Open Sans"/>
                <a:ea typeface="Open Sans"/>
              </a:rPr>
              <a:t>Minerva</a:t>
            </a:r>
            <a:r>
              <a:rPr b="0" lang="en-US" sz="2000" spc="-1" strike="noStrike">
                <a:solidFill>
                  <a:srgbClr val="000000"/>
                </a:solidFill>
                <a:latin typeface="Open Sans"/>
                <a:ea typeface="Open Sans"/>
              </a:rPr>
              <a:t> (1562), una gramática normativa y descriptiva, de Francisco de Brozas, conocido por el Brocense.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157" name="CustomShape 2"/>
          <p:cNvSpPr/>
          <p:nvPr/>
        </p:nvSpPr>
        <p:spPr>
          <a:xfrm>
            <a:off x="4832280" y="1225080"/>
            <a:ext cx="3999240" cy="3353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58" name="Google Shape;148;p25" descr=""/>
          <p:cNvPicPr/>
          <p:nvPr/>
        </p:nvPicPr>
        <p:blipFill>
          <a:blip r:embed="rId1"/>
          <a:stretch/>
        </p:blipFill>
        <p:spPr>
          <a:xfrm>
            <a:off x="5267880" y="0"/>
            <a:ext cx="3235320" cy="51429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7" dur="indefinite" restart="never" nodeType="tmRoot">
          <p:childTnLst>
            <p:seq>
              <p:cTn id="2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e59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CustomShape 1"/>
          <p:cNvSpPr/>
          <p:nvPr/>
        </p:nvSpPr>
        <p:spPr>
          <a:xfrm>
            <a:off x="311760" y="1225080"/>
            <a:ext cx="3999240" cy="3353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normAutofit/>
          </a:bodyPr>
          <a:p>
            <a:pPr algn="just">
              <a:lnSpc>
                <a:spcPct val="115000"/>
              </a:lnSpc>
              <a:spcAft>
                <a:spcPts val="1199"/>
              </a:spcAft>
            </a:pPr>
            <a:r>
              <a:rPr b="0" lang="en-US" sz="2000" spc="-1" strike="noStrike">
                <a:solidFill>
                  <a:srgbClr val="000000"/>
                </a:solidFill>
                <a:latin typeface="Open Sans"/>
                <a:ea typeface="Open Sans"/>
              </a:rPr>
              <a:t>El </a:t>
            </a:r>
            <a:r>
              <a:rPr b="1" lang="en-US" sz="2000" spc="-1" strike="noStrike">
                <a:solidFill>
                  <a:srgbClr val="000000"/>
                </a:solidFill>
                <a:latin typeface="Open Sans"/>
                <a:ea typeface="Open Sans"/>
              </a:rPr>
              <a:t>Tesoro de la lengua castellana</a:t>
            </a:r>
            <a:r>
              <a:rPr b="0" lang="en-US" sz="2000" spc="-1" strike="noStrike">
                <a:solidFill>
                  <a:srgbClr val="000000"/>
                </a:solidFill>
                <a:latin typeface="Open Sans"/>
                <a:ea typeface="Open Sans"/>
              </a:rPr>
              <a:t> (1611), el primer diccionario que contenía la información diacrónica y sincrónica de Sebastian de Covarrubias.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160" name="CustomShape 2"/>
          <p:cNvSpPr/>
          <p:nvPr/>
        </p:nvSpPr>
        <p:spPr>
          <a:xfrm>
            <a:off x="4832280" y="1225080"/>
            <a:ext cx="3999240" cy="3353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61" name="Google Shape;155;p26" descr=""/>
          <p:cNvPicPr/>
          <p:nvPr/>
        </p:nvPicPr>
        <p:blipFill>
          <a:blip r:embed="rId1"/>
          <a:stretch/>
        </p:blipFill>
        <p:spPr>
          <a:xfrm>
            <a:off x="5208120" y="686520"/>
            <a:ext cx="3247920" cy="34736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9" dur="indefinite" restart="never" nodeType="tmRoot">
          <p:childTnLst>
            <p:seq>
              <p:cTn id="3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4ccc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CustomShape 1"/>
          <p:cNvSpPr/>
          <p:nvPr/>
        </p:nvSpPr>
        <p:spPr>
          <a:xfrm>
            <a:off x="311760" y="316080"/>
            <a:ext cx="8519760" cy="830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b">
            <a:normAutofit/>
          </a:bodyPr>
          <a:p>
            <a:pPr algn="ctr">
              <a:lnSpc>
                <a:spcPct val="100000"/>
              </a:lnSpc>
            </a:pPr>
            <a:r>
              <a:rPr b="0" lang="en-US" sz="4200" spc="-1" strike="noStrike">
                <a:solidFill>
                  <a:srgbClr val="000000"/>
                </a:solidFill>
                <a:latin typeface="Economica"/>
                <a:ea typeface="Economica"/>
              </a:rPr>
              <a:t>TEXTOS LITERARIOS</a:t>
            </a:r>
            <a:endParaRPr b="0" lang="en-US" sz="4200" spc="-1" strike="noStrike">
              <a:latin typeface="Arial"/>
            </a:endParaRPr>
          </a:p>
        </p:txBody>
      </p:sp>
      <p:sp>
        <p:nvSpPr>
          <p:cNvPr id="163" name="CustomShape 2"/>
          <p:cNvSpPr/>
          <p:nvPr/>
        </p:nvSpPr>
        <p:spPr>
          <a:xfrm>
            <a:off x="395280" y="1225080"/>
            <a:ext cx="3999240" cy="3353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/>
          <a:p>
            <a:pPr algn="just">
              <a:lnSpc>
                <a:spcPct val="115000"/>
              </a:lnSpc>
              <a:spcAft>
                <a:spcPts val="1199"/>
              </a:spcAft>
            </a:pPr>
            <a:r>
              <a:rPr b="0" lang="en-US" sz="1700" spc="-1" strike="noStrike">
                <a:solidFill>
                  <a:srgbClr val="000000"/>
                </a:solidFill>
                <a:latin typeface="Open Sans"/>
                <a:ea typeface="Open Sans"/>
              </a:rPr>
              <a:t>La sencillez, sobriedad y naturalidad del estilo literario son los criterios que dominaban durante casi todo el siglo XVI. Es enorme el aporte de los grandes escritores españoles del siglo XVI y del primer cuarto del siglo XVII, período conocido bajo el nombre del Alto Renacimiento, en el proceso de fijación de la lengua española. </a:t>
            </a:r>
            <a:endParaRPr b="0" lang="en-US" sz="1700" spc="-1" strike="noStrike">
              <a:latin typeface="Arial"/>
            </a:endParaRPr>
          </a:p>
        </p:txBody>
      </p:sp>
      <p:sp>
        <p:nvSpPr>
          <p:cNvPr id="164" name="CustomShape 3"/>
          <p:cNvSpPr/>
          <p:nvPr/>
        </p:nvSpPr>
        <p:spPr>
          <a:xfrm>
            <a:off x="4832280" y="1225080"/>
            <a:ext cx="3999240" cy="3353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normAutofit/>
          </a:bodyPr>
          <a:p>
            <a:pPr algn="just">
              <a:lnSpc>
                <a:spcPct val="115000"/>
              </a:lnSpc>
              <a:spcAft>
                <a:spcPts val="1199"/>
              </a:spcAft>
            </a:pPr>
            <a:r>
              <a:rPr b="0" lang="en-US" sz="2000" spc="-1" strike="noStrike">
                <a:solidFill>
                  <a:srgbClr val="000000"/>
                </a:solidFill>
                <a:latin typeface="Open Sans"/>
                <a:ea typeface="Open Sans"/>
              </a:rPr>
              <a:t>Bajo la pluma de </a:t>
            </a:r>
            <a:r>
              <a:rPr b="1" i="1" lang="en-US" sz="2000" spc="-1" strike="noStrike">
                <a:solidFill>
                  <a:srgbClr val="000000"/>
                </a:solidFill>
                <a:latin typeface="Open Sans"/>
                <a:ea typeface="Open Sans"/>
              </a:rPr>
              <a:t>Lope de Rueda, Juan Timoneda, Mateo Alemán, Miguel de Cervantes Saavedra, Lope de Vega, Tirso de Molina y Ruiz de Alarcón</a:t>
            </a:r>
            <a:r>
              <a:rPr b="0" lang="en-US" sz="2000" spc="-1" strike="noStrike">
                <a:solidFill>
                  <a:srgbClr val="000000"/>
                </a:solidFill>
                <a:latin typeface="Open Sans"/>
                <a:ea typeface="Open Sans"/>
              </a:rPr>
              <a:t> el idioma español adquiere esplendor, brillantez y merecida fama mundial.</a:t>
            </a:r>
            <a:endParaRPr b="0" lang="en-US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1" dur="indefinite" restart="never" nodeType="tmRoot">
          <p:childTnLst>
            <p:seq>
              <p:cTn id="3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d9ead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CustomShape 1"/>
          <p:cNvSpPr/>
          <p:nvPr/>
        </p:nvSpPr>
        <p:spPr>
          <a:xfrm>
            <a:off x="311760" y="316080"/>
            <a:ext cx="8519760" cy="830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b">
            <a:normAutofit/>
          </a:bodyPr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Open Sans"/>
                <a:ea typeface="Open Sans"/>
              </a:rPr>
              <a:t>CAMBIOS FONÉTICOS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66" name="CustomShape 2"/>
          <p:cNvSpPr/>
          <p:nvPr/>
        </p:nvSpPr>
        <p:spPr>
          <a:xfrm>
            <a:off x="311760" y="1225080"/>
            <a:ext cx="8519760" cy="3353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normAutofit fontScale="88000"/>
          </a:bodyPr>
          <a:p>
            <a:pPr marL="457200" indent="-325080">
              <a:lnSpc>
                <a:spcPct val="115000"/>
              </a:lnSpc>
              <a:buClr>
                <a:srgbClr val="000000"/>
              </a:buClr>
              <a:buFont typeface="Open Sans"/>
              <a:buAutoNum type="arabicPeriod"/>
            </a:pPr>
            <a:r>
              <a:rPr b="0" lang="en-US" sz="1800" spc="-1" strike="noStrike">
                <a:solidFill>
                  <a:srgbClr val="000000"/>
                </a:solidFill>
                <a:latin typeface="Open Sans"/>
                <a:ea typeface="Open Sans"/>
              </a:rPr>
              <a:t>Desaparece la diferencia en la pronunciación de los sonidos [b] y [v]. Ambos empiezan a pronunciarse como bilabiales: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15000"/>
              </a:lnSpc>
              <a:spcBef>
                <a:spcPts val="1199"/>
              </a:spcBef>
            </a:pPr>
            <a:r>
              <a:rPr b="0" lang="en-US" sz="1800" spc="-1" strike="noStrike">
                <a:solidFill>
                  <a:srgbClr val="000000"/>
                </a:solidFill>
                <a:latin typeface="Open Sans"/>
                <a:ea typeface="Open Sans"/>
              </a:rPr>
              <a:t>Valencia [va'lenθja], Barcelona [barθe'lona]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15000"/>
              </a:lnSpc>
              <a:spcBef>
                <a:spcPts val="1199"/>
              </a:spcBef>
            </a:pPr>
            <a:r>
              <a:rPr b="0" lang="en-US" sz="1800" spc="-1" strike="noStrike">
                <a:solidFill>
                  <a:srgbClr val="000000"/>
                </a:solidFill>
                <a:latin typeface="Open Sans"/>
                <a:ea typeface="Open Sans"/>
              </a:rPr>
              <a:t>2. Los sonidos oclusivos sonoros adquieren en posición intervocálica una pronunciación fricativa: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15000"/>
              </a:lnSpc>
              <a:spcBef>
                <a:spcPts val="1199"/>
              </a:spcBef>
            </a:pPr>
            <a:r>
              <a:rPr b="0" lang="en-US" sz="1800" spc="-1" strike="noStrike">
                <a:solidFill>
                  <a:srgbClr val="000000"/>
                </a:solidFill>
                <a:latin typeface="Open Sans"/>
                <a:ea typeface="Open Sans"/>
              </a:rPr>
              <a:t>lobo ['loƀo], todo ['tođo], lugar [lu'ǥar]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15000"/>
              </a:lnSpc>
              <a:spcBef>
                <a:spcPts val="1199"/>
              </a:spcBef>
            </a:pPr>
            <a:r>
              <a:rPr b="0" lang="en-US" sz="1800" spc="-1" strike="noStrike">
                <a:solidFill>
                  <a:srgbClr val="000000"/>
                </a:solidFill>
                <a:latin typeface="Open Sans"/>
                <a:ea typeface="Open Sans"/>
              </a:rPr>
              <a:t>3. El sonido [s] sordo y [z] sonoro empiezan a pronunciarse de la misma manera, como [s] sordo: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15000"/>
              </a:lnSpc>
              <a:spcBef>
                <a:spcPts val="1199"/>
              </a:spcBef>
            </a:pPr>
            <a:r>
              <a:rPr b="0" lang="en-US" sz="1800" spc="-1" strike="noStrike">
                <a:solidFill>
                  <a:srgbClr val="000000"/>
                </a:solidFill>
                <a:latin typeface="Open Sans"/>
                <a:ea typeface="Open Sans"/>
              </a:rPr>
              <a:t>casa ['kaza] &gt; ['kasa], semana [se'mana]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15000"/>
              </a:lnSpc>
              <a:spcBef>
                <a:spcPts val="1199"/>
              </a:spcBef>
              <a:spcAft>
                <a:spcPts val="1199"/>
              </a:spcAft>
            </a:pP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3" dur="indefinite" restart="never" nodeType="tmRoot">
          <p:childTnLst>
            <p:seq>
              <p:cTn id="3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d9ead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CustomShape 1"/>
          <p:cNvSpPr/>
          <p:nvPr/>
        </p:nvSpPr>
        <p:spPr>
          <a:xfrm>
            <a:off x="311760" y="316080"/>
            <a:ext cx="8519760" cy="830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b">
            <a:normAutofit/>
          </a:bodyPr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Open Sans"/>
                <a:ea typeface="Open Sans"/>
              </a:rPr>
              <a:t>CAMBIOS FONÉTICOS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68" name="CustomShape 2"/>
          <p:cNvSpPr/>
          <p:nvPr/>
        </p:nvSpPr>
        <p:spPr>
          <a:xfrm>
            <a:off x="311760" y="1225080"/>
            <a:ext cx="8519760" cy="3353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normAutofit/>
          </a:bodyPr>
          <a:p>
            <a:pPr>
              <a:lnSpc>
                <a:spcPct val="115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Open Sans"/>
                <a:ea typeface="Open Sans"/>
              </a:rPr>
              <a:t>4. Los sonidos africados [ts] sordo y [dz] sonoro coinciden en un sonido [θ] sordo: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15000"/>
              </a:lnSpc>
              <a:spcBef>
                <a:spcPts val="1199"/>
              </a:spcBef>
            </a:pPr>
            <a:r>
              <a:rPr b="0" lang="en-US" sz="1800" spc="-1" strike="noStrike">
                <a:solidFill>
                  <a:srgbClr val="000000"/>
                </a:solidFill>
                <a:latin typeface="Open Sans"/>
                <a:ea typeface="Open Sans"/>
              </a:rPr>
              <a:t> </a:t>
            </a:r>
            <a:r>
              <a:rPr b="0" lang="en-US" sz="1800" spc="-1" strike="noStrike">
                <a:solidFill>
                  <a:srgbClr val="000000"/>
                </a:solidFill>
                <a:latin typeface="Open Sans"/>
                <a:ea typeface="Open Sans"/>
              </a:rPr>
              <a:t>corazón [kora'tson] &gt; corazón [kora'θon]  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15000"/>
              </a:lnSpc>
              <a:spcBef>
                <a:spcPts val="1199"/>
              </a:spcBef>
            </a:pPr>
            <a:r>
              <a:rPr b="0" lang="en-US" sz="1800" spc="-1" strike="noStrike">
                <a:solidFill>
                  <a:srgbClr val="000000"/>
                </a:solidFill>
                <a:latin typeface="Open Sans"/>
                <a:ea typeface="Open Sans"/>
              </a:rPr>
              <a:t>razón [ra'dzon] &gt; [ra'θon]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15000"/>
              </a:lnSpc>
              <a:spcBef>
                <a:spcPts val="1199"/>
              </a:spcBef>
            </a:pPr>
            <a:r>
              <a:rPr b="0" lang="en-US" sz="1800" spc="-1" strike="noStrike">
                <a:solidFill>
                  <a:srgbClr val="000000"/>
                </a:solidFill>
                <a:latin typeface="Open Sans"/>
                <a:ea typeface="Open Sans"/>
              </a:rPr>
              <a:t>5. Los sonidos [š] sordo y [ž] o [dž] sonoro evolucionan en el sonido [x] sordo: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15000"/>
              </a:lnSpc>
              <a:spcBef>
                <a:spcPts val="1199"/>
              </a:spcBef>
            </a:pPr>
            <a:r>
              <a:rPr b="0" lang="en-US" sz="1800" spc="-1" strike="noStrike">
                <a:solidFill>
                  <a:srgbClr val="000000"/>
                </a:solidFill>
                <a:latin typeface="Open Sans"/>
                <a:ea typeface="Open Sans"/>
              </a:rPr>
              <a:t>baxo ['bašo] &gt; bajo ['baxo]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15000"/>
              </a:lnSpc>
              <a:spcBef>
                <a:spcPts val="1199"/>
              </a:spcBef>
            </a:pPr>
            <a:r>
              <a:rPr b="0" lang="en-US" sz="1800" spc="-1" strike="noStrike">
                <a:solidFill>
                  <a:srgbClr val="000000"/>
                </a:solidFill>
                <a:latin typeface="Open Sans"/>
                <a:ea typeface="Open Sans"/>
              </a:rPr>
              <a:t> </a:t>
            </a:r>
            <a:r>
              <a:rPr b="0" lang="en-US" sz="1800" spc="-1" strike="noStrike">
                <a:solidFill>
                  <a:srgbClr val="000000"/>
                </a:solidFill>
                <a:latin typeface="Open Sans"/>
                <a:ea typeface="Open Sans"/>
              </a:rPr>
              <a:t>fijo ['fižo] &gt; hijo ['ixo] 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15000"/>
              </a:lnSpc>
              <a:spcBef>
                <a:spcPts val="1199"/>
              </a:spcBef>
            </a:pPr>
            <a:r>
              <a:rPr b="0" lang="en-US" sz="1800" spc="-1" strike="noStrike">
                <a:solidFill>
                  <a:srgbClr val="000000"/>
                </a:solidFill>
                <a:latin typeface="Open Sans"/>
                <a:ea typeface="Open Sans"/>
              </a:rPr>
              <a:t>mugier [mu'džer] &gt; mujer [mu'xer]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15000"/>
              </a:lnSpc>
              <a:spcBef>
                <a:spcPts val="1199"/>
              </a:spcBef>
              <a:spcAft>
                <a:spcPts val="1199"/>
              </a:spcAft>
            </a:pP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5" dur="indefinite" restart="never" nodeType="tmRoot">
          <p:childTnLst>
            <p:seq>
              <p:cTn id="3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d0e0e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CustomShape 1"/>
          <p:cNvSpPr/>
          <p:nvPr/>
        </p:nvSpPr>
        <p:spPr>
          <a:xfrm>
            <a:off x="311760" y="316080"/>
            <a:ext cx="8519760" cy="830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b">
            <a:normAutofit/>
          </a:bodyPr>
          <a:p>
            <a:pPr algn="ctr">
              <a:lnSpc>
                <a:spcPct val="100000"/>
              </a:lnSpc>
            </a:pPr>
            <a:r>
              <a:rPr b="0" lang="en-US" sz="4200" spc="-1" strike="noStrike">
                <a:solidFill>
                  <a:srgbClr val="000000"/>
                </a:solidFill>
                <a:latin typeface="Economica"/>
                <a:ea typeface="Economica"/>
              </a:rPr>
              <a:t>ORTOGRAFÍA</a:t>
            </a:r>
            <a:endParaRPr b="0" lang="en-US" sz="4200" spc="-1" strike="noStrike">
              <a:latin typeface="Arial"/>
            </a:endParaRPr>
          </a:p>
        </p:txBody>
      </p:sp>
      <p:sp>
        <p:nvSpPr>
          <p:cNvPr id="170" name="CustomShape 2"/>
          <p:cNvSpPr/>
          <p:nvPr/>
        </p:nvSpPr>
        <p:spPr>
          <a:xfrm>
            <a:off x="311760" y="1225080"/>
            <a:ext cx="8519760" cy="3353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normAutofit/>
          </a:bodyPr>
          <a:p>
            <a:pPr>
              <a:lnSpc>
                <a:spcPct val="115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Open Sans"/>
                <a:ea typeface="Open Sans"/>
              </a:rPr>
              <a:t>Hubo varias tentativas, lamentablemente frustradas, de realizar también cambios ortográficos, conforme a las nuevas normas de pronunciación: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15000"/>
              </a:lnSpc>
              <a:spcBef>
                <a:spcPts val="1199"/>
              </a:spcBef>
            </a:pPr>
            <a:r>
              <a:rPr b="0" lang="en-US" sz="1800" spc="-1" strike="noStrike">
                <a:solidFill>
                  <a:srgbClr val="000000"/>
                </a:solidFill>
                <a:latin typeface="Open Sans"/>
                <a:ea typeface="Open Sans"/>
              </a:rPr>
              <a:t>Antonio de Nebrija – Reglas de ortografía (1517)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15000"/>
              </a:lnSpc>
              <a:spcBef>
                <a:spcPts val="1199"/>
              </a:spcBef>
            </a:pPr>
            <a:r>
              <a:rPr b="0" lang="en-US" sz="1800" spc="-1" strike="noStrike">
                <a:solidFill>
                  <a:srgbClr val="000000"/>
                </a:solidFill>
                <a:latin typeface="Open Sans"/>
                <a:ea typeface="Open Sans"/>
              </a:rPr>
              <a:t>Juan de Valdés – Diálogo de la lengua (1535)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15000"/>
              </a:lnSpc>
              <a:spcBef>
                <a:spcPts val="1199"/>
              </a:spcBef>
            </a:pPr>
            <a:r>
              <a:rPr b="0" lang="en-US" sz="1800" spc="-1" strike="noStrike">
                <a:solidFill>
                  <a:srgbClr val="000000"/>
                </a:solidFill>
                <a:latin typeface="Open Sans"/>
                <a:ea typeface="Open Sans"/>
              </a:rPr>
              <a:t>Mateo Alemán – Ortografía de la lengua castellana (1609)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15000"/>
              </a:lnSpc>
              <a:spcBef>
                <a:spcPts val="1199"/>
              </a:spcBef>
            </a:pPr>
            <a:r>
              <a:rPr b="0" lang="en-US" sz="1800" spc="-1" strike="noStrike">
                <a:solidFill>
                  <a:srgbClr val="000000"/>
                </a:solidFill>
                <a:latin typeface="Open Sans"/>
                <a:ea typeface="Open Sans"/>
              </a:rPr>
              <a:t>                                    </a:t>
            </a:r>
            <a:r>
              <a:rPr b="0" lang="en-US" sz="1800" spc="-1" strike="noStrike">
                <a:solidFill>
                  <a:srgbClr val="000000"/>
                </a:solidFill>
                <a:latin typeface="Open Sans"/>
                <a:ea typeface="Open Sans"/>
              </a:rPr>
              <a:t>PERO ...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15000"/>
              </a:lnSpc>
              <a:spcBef>
                <a:spcPts val="1199"/>
              </a:spcBef>
            </a:pPr>
            <a:r>
              <a:rPr b="0" lang="en-US" sz="1800" spc="-1" strike="noStrike">
                <a:solidFill>
                  <a:srgbClr val="000000"/>
                </a:solidFill>
                <a:latin typeface="Open Sans"/>
                <a:ea typeface="Open Sans"/>
              </a:rPr>
              <a:t>Solamente en el año 1815 la Real Academia Española, fundada en el año 1713, elabora nuevas normas ortográficas que se aproximan  a la  pronunciación. 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15000"/>
              </a:lnSpc>
              <a:spcBef>
                <a:spcPts val="1199"/>
              </a:spcBef>
              <a:spcAft>
                <a:spcPts val="1199"/>
              </a:spcAft>
            </a:pP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7" dur="indefinite" restart="never" nodeType="tmRoot">
          <p:childTnLst>
            <p:seq>
              <p:cTn id="3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TextShape 1"/>
          <p:cNvSpPr txBox="1"/>
          <p:nvPr/>
        </p:nvSpPr>
        <p:spPr>
          <a:xfrm>
            <a:off x="311760" y="316080"/>
            <a:ext cx="8519760" cy="8305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Arial"/>
              </a:rPr>
              <a:t>PLAN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21" name="TextShape 2"/>
          <p:cNvSpPr txBox="1"/>
          <p:nvPr/>
        </p:nvSpPr>
        <p:spPr>
          <a:xfrm>
            <a:off x="548640" y="1223280"/>
            <a:ext cx="8229240" cy="29829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 fontScale="43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Factores extralingüísticos de la formación de la lengua nacional.</a:t>
            </a:r>
            <a:endParaRPr b="0" lang="en-US" sz="3200" spc="-1" strike="noStrike"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Factores intralingüísticos de la formación de la lengua nacional.</a:t>
            </a:r>
            <a:endParaRPr b="0" lang="en-US" sz="3200" spc="-1" strike="noStrike"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Textos literarios. Siglo de Oro. </a:t>
            </a:r>
            <a:endParaRPr b="0" lang="en-US" sz="3200" spc="-1" strike="noStrike"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Cambios fonéticos.</a:t>
            </a:r>
            <a:endParaRPr b="0" lang="en-US" sz="3200" spc="-1" strike="noStrike"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Cambios ortográficos.</a:t>
            </a:r>
            <a:endParaRPr b="0" lang="en-US" sz="3200" spc="-1" strike="noStrike"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Cambios gramaticales.</a:t>
            </a:r>
            <a:endParaRPr b="0" lang="en-US" sz="3200" spc="-1" strike="noStrike"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El léxico del español clásico.</a:t>
            </a:r>
            <a:endParaRPr b="0" lang="en-US" sz="3200" spc="-1" strike="noStrike"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endParaRPr b="0" lang="en-US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" dur="indefinite" restart="never" nodeType="tmRoot">
          <p:childTnLst>
            <p:seq>
              <p:cTn id="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d0e0e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CustomShape 1"/>
          <p:cNvSpPr/>
          <p:nvPr/>
        </p:nvSpPr>
        <p:spPr>
          <a:xfrm>
            <a:off x="311760" y="316080"/>
            <a:ext cx="8519760" cy="830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b">
            <a:normAutofit/>
          </a:bodyPr>
          <a:p>
            <a:pPr algn="ctr">
              <a:lnSpc>
                <a:spcPct val="100000"/>
              </a:lnSpc>
            </a:pPr>
            <a:r>
              <a:rPr b="0" lang="en-US" sz="4200" spc="-1" strike="noStrike">
                <a:solidFill>
                  <a:srgbClr val="000000"/>
                </a:solidFill>
                <a:latin typeface="Economica"/>
                <a:ea typeface="Economica"/>
              </a:rPr>
              <a:t>ORTOGRAFÍA</a:t>
            </a:r>
            <a:endParaRPr b="0" lang="en-US" sz="4200" spc="-1" strike="noStrike">
              <a:latin typeface="Arial"/>
            </a:endParaRPr>
          </a:p>
        </p:txBody>
      </p:sp>
      <p:sp>
        <p:nvSpPr>
          <p:cNvPr id="172" name="CustomShape 2"/>
          <p:cNvSpPr/>
          <p:nvPr/>
        </p:nvSpPr>
        <p:spPr>
          <a:xfrm>
            <a:off x="311760" y="1225080"/>
            <a:ext cx="8519760" cy="3353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normAutofit fontScale="97000"/>
          </a:bodyPr>
          <a:p>
            <a:pPr>
              <a:lnSpc>
                <a:spcPct val="115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Open Sans"/>
                <a:ea typeface="Open Sans"/>
              </a:rPr>
              <a:t>De la ortografía desaparecen las grafías ss y q, cuya escritura hacía tiempo no se apoyaba en la pronunciación existente. 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15000"/>
              </a:lnSpc>
              <a:spcBef>
                <a:spcPts val="1199"/>
              </a:spcBef>
            </a:pPr>
            <a:r>
              <a:rPr b="0" lang="en-US" sz="1800" spc="-1" strike="noStrike">
                <a:solidFill>
                  <a:srgbClr val="000000"/>
                </a:solidFill>
                <a:latin typeface="Open Sans"/>
                <a:ea typeface="Open Sans"/>
              </a:rPr>
              <a:t>El signo x deja de ser equivalente de j y representa el fonema [ks] como en la palabra examen, o [s] como en la palabra extraño. 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15000"/>
              </a:lnSpc>
              <a:spcBef>
                <a:spcPts val="1199"/>
              </a:spcBef>
            </a:pPr>
            <a:r>
              <a:rPr b="0" lang="en-US" sz="1800" spc="-1" strike="noStrike">
                <a:solidFill>
                  <a:srgbClr val="000000"/>
                </a:solidFill>
                <a:latin typeface="Open Sans"/>
                <a:ea typeface="Open Sans"/>
              </a:rPr>
              <a:t>Las grafías latinas ph, th, ch son reemplazadas por las de f, t, c: 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15000"/>
              </a:lnSpc>
              <a:spcBef>
                <a:spcPts val="1199"/>
              </a:spcBef>
            </a:pPr>
            <a:r>
              <a:rPr b="0" lang="en-US" sz="1800" spc="-1" strike="noStrike">
                <a:solidFill>
                  <a:srgbClr val="000000"/>
                </a:solidFill>
                <a:latin typeface="Open Sans"/>
                <a:ea typeface="Open Sans"/>
              </a:rPr>
              <a:t>philosofía &gt; filosofía, theatro &gt; teatro, chris- tiano &gt; cristiano.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15000"/>
              </a:lnSpc>
              <a:spcBef>
                <a:spcPts val="1199"/>
              </a:spcBef>
            </a:pPr>
            <a:r>
              <a:rPr b="0" lang="en-US" sz="1800" spc="-1" strike="noStrike">
                <a:solidFill>
                  <a:srgbClr val="000000"/>
                </a:solidFill>
                <a:latin typeface="Open Sans"/>
                <a:ea typeface="Open Sans"/>
              </a:rPr>
              <a:t>Ante las vocales a, o, u el signo qu se reemplaza por c: qual &gt; cual.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15000"/>
              </a:lnSpc>
              <a:spcBef>
                <a:spcPts val="1199"/>
              </a:spcBef>
            </a:pPr>
            <a:r>
              <a:rPr b="0" lang="en-US" sz="1800" spc="-1" strike="noStrike">
                <a:solidFill>
                  <a:srgbClr val="000000"/>
                </a:solidFill>
                <a:latin typeface="Open Sans"/>
                <a:ea typeface="Open Sans"/>
              </a:rPr>
              <a:t> </a:t>
            </a:r>
            <a:r>
              <a:rPr b="0" lang="en-US" sz="1800" spc="-1" strike="noStrike">
                <a:solidFill>
                  <a:srgbClr val="000000"/>
                </a:solidFill>
                <a:latin typeface="Open Sans"/>
                <a:ea typeface="Open Sans"/>
              </a:rPr>
              <a:t>Estas normas ortográficas establecidas en el año </a:t>
            </a:r>
            <a:r>
              <a:rPr b="1" lang="en-US" sz="1800" spc="-1" strike="noStrike">
                <a:solidFill>
                  <a:srgbClr val="000000"/>
                </a:solidFill>
                <a:latin typeface="Open Sans"/>
                <a:ea typeface="Open Sans"/>
              </a:rPr>
              <a:t>1815</a:t>
            </a:r>
            <a:r>
              <a:rPr b="0" lang="en-US" sz="1800" spc="-1" strike="noStrike">
                <a:solidFill>
                  <a:srgbClr val="000000"/>
                </a:solidFill>
                <a:latin typeface="Open Sans"/>
                <a:ea typeface="Open Sans"/>
              </a:rPr>
              <a:t>, rigen hasta hoy día.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15000"/>
              </a:lnSpc>
              <a:spcBef>
                <a:spcPts val="1199"/>
              </a:spcBef>
              <a:spcAft>
                <a:spcPts val="1199"/>
              </a:spcAft>
            </a:pP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9" dur="indefinite" restart="never" nodeType="tmRoot">
          <p:childTnLst>
            <p:seq>
              <p:cTn id="4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d0e0e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CustomShape 1"/>
          <p:cNvSpPr/>
          <p:nvPr/>
        </p:nvSpPr>
        <p:spPr>
          <a:xfrm>
            <a:off x="311760" y="316080"/>
            <a:ext cx="8519760" cy="830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b">
            <a:normAutofit/>
          </a:bodyPr>
          <a:p>
            <a:pPr algn="ctr">
              <a:lnSpc>
                <a:spcPct val="100000"/>
              </a:lnSpc>
            </a:pPr>
            <a:r>
              <a:rPr b="0" lang="en-US" sz="4200" spc="-1" strike="noStrike">
                <a:solidFill>
                  <a:srgbClr val="000000"/>
                </a:solidFill>
                <a:latin typeface="Economica"/>
                <a:ea typeface="Economica"/>
              </a:rPr>
              <a:t>Cambios gramaticales </a:t>
            </a:r>
            <a:endParaRPr b="0" lang="en-US" sz="4200" spc="-1" strike="noStrike">
              <a:latin typeface="Arial"/>
            </a:endParaRPr>
          </a:p>
        </p:txBody>
      </p:sp>
      <p:sp>
        <p:nvSpPr>
          <p:cNvPr id="174" name="CustomShape 2"/>
          <p:cNvSpPr/>
          <p:nvPr/>
        </p:nvSpPr>
        <p:spPr>
          <a:xfrm>
            <a:off x="311760" y="1225080"/>
            <a:ext cx="8519760" cy="3353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normAutofit/>
          </a:bodyPr>
          <a:p>
            <a:pPr>
              <a:lnSpc>
                <a:spcPct val="115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Open Sans"/>
                <a:ea typeface="Open Sans"/>
              </a:rPr>
              <a:t>1. El artículo definido femenino conserva su forma el sólo ante los nombres femeninos que empiezan por la vocal a o ha acentuadas: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15000"/>
              </a:lnSpc>
              <a:spcBef>
                <a:spcPts val="1199"/>
              </a:spcBef>
            </a:pPr>
            <a:r>
              <a:rPr b="0" i="1" lang="en-US" sz="1800" spc="-1" strike="noStrike">
                <a:solidFill>
                  <a:srgbClr val="000000"/>
                </a:solidFill>
                <a:latin typeface="Open Sans"/>
                <a:ea typeface="Open Sans"/>
              </a:rPr>
              <a:t>La del alba sería cuando Don Quijote salió de la venta... (Quij., 45).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15000"/>
              </a:lnSpc>
              <a:spcBef>
                <a:spcPts val="1199"/>
              </a:spcBef>
            </a:pPr>
            <a:r>
              <a:rPr b="0" lang="en-US" sz="1800" spc="-1" strike="noStrike">
                <a:solidFill>
                  <a:srgbClr val="000000"/>
                </a:solidFill>
                <a:latin typeface="Open Sans"/>
                <a:ea typeface="Open Sans"/>
              </a:rPr>
              <a:t>2. Se deja de emplear el artículo junto con el pronombre posesivo. Compárense: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15000"/>
              </a:lnSpc>
              <a:spcBef>
                <a:spcPts val="1199"/>
              </a:spcBef>
            </a:pPr>
            <a:r>
              <a:rPr b="0" i="1" lang="en-US" sz="1800" spc="-1" strike="noStrike">
                <a:solidFill>
                  <a:srgbClr val="000000"/>
                </a:solidFill>
                <a:latin typeface="Open Sans"/>
                <a:ea typeface="Open Sans"/>
              </a:rPr>
              <a:t>... a las sues fijas en brazo las prendía... (Cid, 275).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15000"/>
              </a:lnSpc>
              <a:spcBef>
                <a:spcPts val="1199"/>
              </a:spcBef>
            </a:pPr>
            <a:r>
              <a:rPr b="0" i="1" lang="en-US" sz="1800" spc="-1" strike="noStrike">
                <a:solidFill>
                  <a:srgbClr val="000000"/>
                </a:solidFill>
                <a:latin typeface="Open Sans"/>
                <a:ea typeface="Open Sans"/>
              </a:rPr>
              <a:t>... y se arrimó al brazo de su madre... (Gitan., 70—71).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15000"/>
              </a:lnSpc>
              <a:spcBef>
                <a:spcPts val="1199"/>
              </a:spcBef>
              <a:spcAft>
                <a:spcPts val="1199"/>
              </a:spcAft>
            </a:pP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41" dur="indefinite" restart="never" nodeType="tmRoot">
          <p:childTnLst>
            <p:seq>
              <p:cTn id="4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c9daf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CustomShape 1"/>
          <p:cNvSpPr/>
          <p:nvPr/>
        </p:nvSpPr>
        <p:spPr>
          <a:xfrm>
            <a:off x="311760" y="316080"/>
            <a:ext cx="8519760" cy="830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b">
            <a:normAutofit/>
          </a:bodyPr>
          <a:p>
            <a:pPr algn="ctr">
              <a:lnSpc>
                <a:spcPct val="100000"/>
              </a:lnSpc>
            </a:pPr>
            <a:r>
              <a:rPr b="0" lang="en-US" sz="4200" spc="-1" strike="noStrike">
                <a:solidFill>
                  <a:srgbClr val="000000"/>
                </a:solidFill>
                <a:latin typeface="Economica"/>
                <a:ea typeface="Economica"/>
              </a:rPr>
              <a:t>Cambios gramaticales</a:t>
            </a:r>
            <a:endParaRPr b="0" lang="en-US" sz="4200" spc="-1" strike="noStrike">
              <a:latin typeface="Arial"/>
            </a:endParaRPr>
          </a:p>
        </p:txBody>
      </p:sp>
      <p:sp>
        <p:nvSpPr>
          <p:cNvPr id="176" name="CustomShape 2"/>
          <p:cNvSpPr/>
          <p:nvPr/>
        </p:nvSpPr>
        <p:spPr>
          <a:xfrm>
            <a:off x="311760" y="1225080"/>
            <a:ext cx="8519760" cy="3353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normAutofit fontScale="78000"/>
          </a:bodyPr>
          <a:p>
            <a:pPr>
              <a:lnSpc>
                <a:spcPct val="115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Open Sans"/>
                <a:ea typeface="Open Sans"/>
              </a:rPr>
              <a:t>3. Aparecen las formas del trato urbano vuestra (vuesa) merced, vuestras (vuesas) mercedes que concuerdan con el verbo en la tercera persona del singular o plural, a la par de las formas de la segunda persona del plural: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15000"/>
              </a:lnSpc>
              <a:spcBef>
                <a:spcPts val="1199"/>
              </a:spcBef>
            </a:pPr>
            <a:r>
              <a:rPr b="0" lang="en-US" sz="1800" spc="-1" strike="noStrike">
                <a:solidFill>
                  <a:srgbClr val="000000"/>
                </a:solidFill>
                <a:latin typeface="Open Sans"/>
                <a:ea typeface="Open Sans"/>
              </a:rPr>
              <a:t> </a:t>
            </a:r>
            <a:r>
              <a:rPr b="0" i="1" lang="en-US" sz="1800" spc="-1" strike="noStrike">
                <a:solidFill>
                  <a:srgbClr val="000000"/>
                </a:solidFill>
                <a:latin typeface="Open Sans"/>
                <a:ea typeface="Open Sans"/>
              </a:rPr>
              <a:t>Mire vuestra merced, señor, lo que dice — dijo el muchacho... (Quij., 48).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15000"/>
              </a:lnSpc>
              <a:spcBef>
                <a:spcPts val="1199"/>
              </a:spcBef>
            </a:pPr>
            <a:r>
              <a:rPr b="0" i="1" lang="en-US" sz="1800" spc="-1" strike="noStrike">
                <a:solidFill>
                  <a:srgbClr val="000000"/>
                </a:solidFill>
                <a:latin typeface="Open Sans"/>
                <a:ea typeface="Open Sans"/>
              </a:rPr>
              <a:t> </a:t>
            </a:r>
            <a:r>
              <a:rPr b="0" i="1" lang="en-US" sz="1800" spc="-1" strike="noStrike">
                <a:solidFill>
                  <a:srgbClr val="000000"/>
                </a:solidFill>
                <a:latin typeface="Open Sans"/>
                <a:ea typeface="Open Sans"/>
              </a:rPr>
              <a:t>Llamad, señor Andrés, ahora — decía el labrador — al desfacedor de agravios... (Quij., 49).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15000"/>
              </a:lnSpc>
              <a:spcBef>
                <a:spcPts val="1199"/>
              </a:spcBef>
            </a:pPr>
            <a:r>
              <a:rPr b="0" i="1" lang="en-US" sz="1800" spc="-1" strike="noStrike">
                <a:solidFill>
                  <a:srgbClr val="000000"/>
                </a:solidFill>
                <a:latin typeface="Open Sans"/>
                <a:ea typeface="Open Sans"/>
              </a:rPr>
              <a:t>...si él rompió el cuero de los zapatos que vos pagastes, vos le habéis rompido el de su cuerpo... (Quij., 48).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15000"/>
              </a:lnSpc>
              <a:spcBef>
                <a:spcPts val="1199"/>
              </a:spcBef>
            </a:pPr>
            <a:r>
              <a:rPr b="0" i="1" lang="en-US" sz="1800" spc="-1" strike="noStrike">
                <a:solidFill>
                  <a:srgbClr val="000000"/>
                </a:solidFill>
                <a:latin typeface="Open Sans"/>
                <a:ea typeface="Open Sans"/>
              </a:rPr>
              <a:t> </a:t>
            </a:r>
            <a:r>
              <a:rPr b="0" i="1" lang="en-US" sz="1800" spc="-1" strike="noStrike">
                <a:solidFill>
                  <a:srgbClr val="000000"/>
                </a:solidFill>
                <a:latin typeface="Open Sans"/>
                <a:ea typeface="Open Sans"/>
              </a:rPr>
              <a:t>Espérenme vuesas mercedes, señores míos, un poco... (Gitan., 65).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15000"/>
              </a:lnSpc>
              <a:spcBef>
                <a:spcPts val="1199"/>
              </a:spcBef>
            </a:pPr>
            <a:r>
              <a:rPr b="0" i="1" lang="en-US" sz="1800" spc="-1" strike="noStrike">
                <a:solidFill>
                  <a:srgbClr val="000000"/>
                </a:solidFill>
                <a:latin typeface="Open Sans"/>
                <a:ea typeface="Open Sans"/>
              </a:rPr>
              <a:t> </a:t>
            </a:r>
            <a:r>
              <a:rPr b="0" i="1" lang="en-US" sz="1800" spc="-1" strike="noStrike">
                <a:solidFill>
                  <a:srgbClr val="000000"/>
                </a:solidFill>
                <a:latin typeface="Open Sans"/>
                <a:ea typeface="Open Sans"/>
              </a:rPr>
              <a:t>Si las buenas nuevas que os quiero dar, señores... (Gitan., 65).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15000"/>
              </a:lnSpc>
              <a:spcBef>
                <a:spcPts val="1199"/>
              </a:spcBef>
              <a:spcAft>
                <a:spcPts val="1199"/>
              </a:spcAft>
            </a:pP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43" dur="indefinite" restart="never" nodeType="tmRoot">
          <p:childTnLst>
            <p:seq>
              <p:cTn id="4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c9daf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CustomShape 1"/>
          <p:cNvSpPr/>
          <p:nvPr/>
        </p:nvSpPr>
        <p:spPr>
          <a:xfrm>
            <a:off x="311760" y="316080"/>
            <a:ext cx="8519760" cy="830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b">
            <a:normAutofit/>
          </a:bodyPr>
          <a:p>
            <a:pPr algn="ctr">
              <a:lnSpc>
                <a:spcPct val="100000"/>
              </a:lnSpc>
            </a:pPr>
            <a:r>
              <a:rPr b="0" lang="en-US" sz="4200" spc="-1" strike="noStrike">
                <a:solidFill>
                  <a:srgbClr val="000000"/>
                </a:solidFill>
                <a:latin typeface="Economica"/>
                <a:ea typeface="Economica"/>
              </a:rPr>
              <a:t>Cambios gramaticales</a:t>
            </a:r>
            <a:endParaRPr b="0" lang="en-US" sz="4200" spc="-1" strike="noStrike">
              <a:latin typeface="Arial"/>
            </a:endParaRPr>
          </a:p>
        </p:txBody>
      </p:sp>
      <p:sp>
        <p:nvSpPr>
          <p:cNvPr id="178" name="CustomShape 2"/>
          <p:cNvSpPr/>
          <p:nvPr/>
        </p:nvSpPr>
        <p:spPr>
          <a:xfrm>
            <a:off x="311760" y="1225080"/>
            <a:ext cx="8519760" cy="3353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normAutofit fontScale="51000"/>
          </a:bodyPr>
          <a:p>
            <a:pPr>
              <a:lnSpc>
                <a:spcPct val="115000"/>
              </a:lnSpc>
            </a:pPr>
            <a:r>
              <a:rPr b="0" lang="en-US" sz="2090" spc="-1" strike="noStrike">
                <a:solidFill>
                  <a:srgbClr val="000000"/>
                </a:solidFill>
                <a:latin typeface="Open Sans"/>
                <a:ea typeface="Open Sans"/>
              </a:rPr>
              <a:t>4. El Pretérito Imperfecto recobra su forma en -ía. Las formas en -íe (-ié) se consideran como vulgares:</a:t>
            </a:r>
            <a:endParaRPr b="0" lang="en-US" sz="2090" spc="-1" strike="noStrike">
              <a:latin typeface="Arial"/>
            </a:endParaRPr>
          </a:p>
          <a:p>
            <a:pPr>
              <a:lnSpc>
                <a:spcPct val="115000"/>
              </a:lnSpc>
              <a:spcBef>
                <a:spcPts val="1199"/>
              </a:spcBef>
            </a:pPr>
            <a:r>
              <a:rPr b="0" i="1" lang="en-US" sz="2090" spc="-1" strike="noStrike">
                <a:solidFill>
                  <a:srgbClr val="000000"/>
                </a:solidFill>
                <a:latin typeface="Open Sans"/>
                <a:ea typeface="Open Sans"/>
              </a:rPr>
              <a:t>Ya lo vede el Qid que del rey non avie gracia. (Cid, 50). </a:t>
            </a:r>
            <a:endParaRPr b="0" lang="en-US" sz="2090" spc="-1" strike="noStrike">
              <a:latin typeface="Arial"/>
            </a:endParaRPr>
          </a:p>
          <a:p>
            <a:pPr>
              <a:lnSpc>
                <a:spcPct val="115000"/>
              </a:lnSpc>
              <a:spcBef>
                <a:spcPts val="1199"/>
              </a:spcBef>
            </a:pPr>
            <a:r>
              <a:rPr b="0" i="1" lang="en-US" sz="2090" spc="-1" strike="noStrike">
                <a:solidFill>
                  <a:srgbClr val="000000"/>
                </a:solidFill>
                <a:latin typeface="Open Sans"/>
                <a:ea typeface="Open Sans"/>
              </a:rPr>
              <a:t>Mejor estaba con Bernardo del Carpió, porque en Roncesvalles había muerto a Roldán el encantado... (Quij., 26).</a:t>
            </a:r>
            <a:endParaRPr b="0" lang="en-US" sz="2090" spc="-1" strike="noStrike">
              <a:latin typeface="Arial"/>
            </a:endParaRPr>
          </a:p>
          <a:p>
            <a:pPr>
              <a:lnSpc>
                <a:spcPct val="115000"/>
              </a:lnSpc>
              <a:spcBef>
                <a:spcPts val="1199"/>
              </a:spcBef>
            </a:pPr>
            <a:r>
              <a:rPr b="0" lang="en-US" sz="2090" spc="-1" strike="noStrike">
                <a:solidFill>
                  <a:srgbClr val="000000"/>
                </a:solidFill>
                <a:latin typeface="Open Sans"/>
                <a:ea typeface="Open Sans"/>
              </a:rPr>
              <a:t>5. Las construcciones perifrásticas Infinitivo del verbo significativo + forma personal del verbo haber en el Presente o Imperfecto, dejan de comprenderse como tales, convirtiéndose simplemente en formas temporales:</a:t>
            </a:r>
            <a:endParaRPr b="0" lang="en-US" sz="2090" spc="-1" strike="noStrike">
              <a:latin typeface="Arial"/>
            </a:endParaRPr>
          </a:p>
          <a:p>
            <a:pPr>
              <a:lnSpc>
                <a:spcPct val="115000"/>
              </a:lnSpc>
              <a:spcBef>
                <a:spcPts val="1199"/>
              </a:spcBef>
            </a:pPr>
            <a:r>
              <a:rPr b="0" lang="en-US" sz="2090" spc="-1" strike="noStrike">
                <a:solidFill>
                  <a:srgbClr val="000000"/>
                </a:solidFill>
                <a:latin typeface="Open Sans"/>
                <a:ea typeface="Open Sans"/>
              </a:rPr>
              <a:t> </a:t>
            </a:r>
            <a:r>
              <a:rPr b="0" i="1" lang="en-US" sz="2090" spc="-1" strike="noStrike">
                <a:solidFill>
                  <a:srgbClr val="000000"/>
                </a:solidFill>
                <a:latin typeface="Open Sans"/>
                <a:ea typeface="Open Sans"/>
              </a:rPr>
              <a:t>Dixo Raquel e Vidas: “dar gelos hemos de grado”. (Cid, 136).</a:t>
            </a:r>
            <a:endParaRPr b="0" lang="en-US" sz="2090" spc="-1" strike="noStrike">
              <a:latin typeface="Arial"/>
            </a:endParaRPr>
          </a:p>
          <a:p>
            <a:pPr>
              <a:lnSpc>
                <a:spcPct val="115000"/>
              </a:lnSpc>
              <a:spcBef>
                <a:spcPts val="1199"/>
              </a:spcBef>
            </a:pPr>
            <a:r>
              <a:rPr b="0" i="1" lang="en-US" sz="2090" spc="-1" strike="noStrike">
                <a:solidFill>
                  <a:srgbClr val="000000"/>
                </a:solidFill>
                <a:latin typeface="Open Sans"/>
                <a:ea typeface="Open Sans"/>
              </a:rPr>
              <a:t>— </a:t>
            </a:r>
            <a:r>
              <a:rPr b="0" i="1" lang="en-US" sz="2090" spc="-1" strike="noStrike">
                <a:solidFill>
                  <a:srgbClr val="000000"/>
                </a:solidFill>
                <a:latin typeface="Open Sans"/>
                <a:ea typeface="Open Sans"/>
              </a:rPr>
              <a:t>Digo que así lo haré — respondió Sancho,— y que guardaré ese preceto tan bien como el día del domingo. (Quij., 81).</a:t>
            </a:r>
            <a:endParaRPr b="0" lang="en-US" sz="2090" spc="-1" strike="noStrike">
              <a:latin typeface="Arial"/>
            </a:endParaRPr>
          </a:p>
          <a:p>
            <a:pPr>
              <a:lnSpc>
                <a:spcPct val="115000"/>
              </a:lnSpc>
              <a:spcBef>
                <a:spcPts val="1199"/>
              </a:spcBef>
              <a:spcAft>
                <a:spcPts val="1199"/>
              </a:spcAft>
            </a:pPr>
            <a:endParaRPr b="0" lang="en-US" sz="209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45" dur="indefinite" restart="never" nodeType="tmRoot">
          <p:childTnLst>
            <p:seq>
              <p:cTn id="4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c9daf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CustomShape 1"/>
          <p:cNvSpPr/>
          <p:nvPr/>
        </p:nvSpPr>
        <p:spPr>
          <a:xfrm>
            <a:off x="311760" y="316080"/>
            <a:ext cx="8519760" cy="830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b">
            <a:normAutofit fontScale="62000"/>
          </a:bodyPr>
          <a:p>
            <a:pPr algn="ctr">
              <a:lnSpc>
                <a:spcPct val="100000"/>
              </a:lnSpc>
            </a:pPr>
            <a:br/>
            <a:r>
              <a:rPr b="0" lang="en-US" sz="4200" spc="-1" strike="noStrike">
                <a:solidFill>
                  <a:srgbClr val="000000"/>
                </a:solidFill>
                <a:latin typeface="Economica"/>
                <a:ea typeface="Economica"/>
              </a:rPr>
              <a:t>Cambios gramaticales</a:t>
            </a:r>
            <a:endParaRPr b="0" lang="en-US" sz="4200" spc="-1" strike="noStrike">
              <a:latin typeface="Arial"/>
            </a:endParaRPr>
          </a:p>
        </p:txBody>
      </p:sp>
      <p:sp>
        <p:nvSpPr>
          <p:cNvPr id="180" name="CustomShape 2"/>
          <p:cNvSpPr/>
          <p:nvPr/>
        </p:nvSpPr>
        <p:spPr>
          <a:xfrm>
            <a:off x="311760" y="1225080"/>
            <a:ext cx="8519760" cy="3353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normAutofit fontScale="62000"/>
          </a:bodyPr>
          <a:p>
            <a:pPr>
              <a:lnSpc>
                <a:spcPct val="115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Open Sans"/>
                <a:ea typeface="Open Sans"/>
              </a:rPr>
              <a:t>6. En el Futuro y Condicional los verbos de la segunda y tercera conjugación recobran sus vocales i y e protónicas. Compárense: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15000"/>
              </a:lnSpc>
              <a:spcBef>
                <a:spcPts val="1199"/>
              </a:spcBef>
            </a:pPr>
            <a:r>
              <a:rPr b="0" i="1" lang="en-US" sz="1800" spc="-1" strike="noStrike">
                <a:solidFill>
                  <a:srgbClr val="000000"/>
                </a:solidFill>
                <a:latin typeface="Open Sans"/>
                <a:ea typeface="Open Sans"/>
              </a:rPr>
              <a:t>Aunque por al no deseasse vivir, sino por ver a mi Elida, me devría guardar de peligros. (Celest., 43).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15000"/>
              </a:lnSpc>
              <a:spcBef>
                <a:spcPts val="1199"/>
              </a:spcBef>
            </a:pPr>
            <a:r>
              <a:rPr b="0" i="1" lang="en-US" sz="1800" spc="-1" strike="noStrike">
                <a:solidFill>
                  <a:srgbClr val="000000"/>
                </a:solidFill>
                <a:latin typeface="Open Sans"/>
                <a:ea typeface="Open Sans"/>
              </a:rPr>
              <a:t>...sé decir a vuestra merced que como yo tuviese bien de comer, tan bien y mejor me lo comería en pie y a mis solas como sentado a par de un emperador. (Quij., 101).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15000"/>
              </a:lnSpc>
              <a:spcBef>
                <a:spcPts val="1199"/>
              </a:spcBef>
            </a:pPr>
            <a:r>
              <a:rPr b="0" lang="en-US" sz="1800" spc="-1" strike="noStrike">
                <a:solidFill>
                  <a:srgbClr val="000000"/>
                </a:solidFill>
                <a:latin typeface="Open Sans"/>
                <a:ea typeface="Open Sans"/>
              </a:rPr>
              <a:t>7. Deja de emplearse el verbo ser en los tiempos compuestos, formados de los verbos intransitivos: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15000"/>
              </a:lnSpc>
              <a:spcBef>
                <a:spcPts val="1199"/>
              </a:spcBef>
            </a:pPr>
            <a:r>
              <a:rPr b="0" lang="en-US" sz="1800" spc="-1" strike="noStrike">
                <a:solidFill>
                  <a:srgbClr val="000000"/>
                </a:solidFill>
                <a:latin typeface="Open Sans"/>
                <a:ea typeface="Open Sans"/>
              </a:rPr>
              <a:t> </a:t>
            </a:r>
            <a:r>
              <a:rPr b="0" i="1" lang="en-US" sz="1800" spc="-1" strike="noStrike">
                <a:solidFill>
                  <a:srgbClr val="000000"/>
                </a:solidFill>
                <a:latin typeface="Open Sans"/>
                <a:ea typeface="Open Sans"/>
              </a:rPr>
              <a:t>Todos son exidos, las puertas abiertas an dexadas. (Cid, 461).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15000"/>
              </a:lnSpc>
              <a:spcBef>
                <a:spcPts val="1199"/>
              </a:spcBef>
            </a:pPr>
            <a:r>
              <a:rPr b="0" i="1" lang="en-US" sz="1800" spc="-1" strike="noStrike">
                <a:solidFill>
                  <a:srgbClr val="000000"/>
                </a:solidFill>
                <a:latin typeface="Open Sans"/>
                <a:ea typeface="Open Sans"/>
              </a:rPr>
              <a:t>No había andado mucho, cuando le pareció que a su diestra mano, [...] y apenas las hubo oído, cuando dijo... (Quij., 46).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15000"/>
              </a:lnSpc>
              <a:spcBef>
                <a:spcPts val="1199"/>
              </a:spcBef>
              <a:spcAft>
                <a:spcPts val="1199"/>
              </a:spcAft>
            </a:pP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47" dur="indefinite" restart="never" nodeType="tmRoot">
          <p:childTnLst>
            <p:seq>
              <p:cTn id="4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c9daf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CustomShape 1"/>
          <p:cNvSpPr/>
          <p:nvPr/>
        </p:nvSpPr>
        <p:spPr>
          <a:xfrm>
            <a:off x="311760" y="316080"/>
            <a:ext cx="8519760" cy="830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b">
            <a:normAutofit fontScale="16000"/>
          </a:bodyPr>
          <a:p>
            <a:pPr algn="ctr">
              <a:lnSpc>
                <a:spcPct val="100000"/>
              </a:lnSpc>
            </a:pPr>
            <a:r>
              <a:rPr b="0" lang="en-US" sz="4200" spc="-1" strike="noStrike">
                <a:solidFill>
                  <a:srgbClr val="000000"/>
                </a:solidFill>
                <a:latin typeface="Economica"/>
                <a:ea typeface="Economica"/>
              </a:rPr>
              <a:t>Cambios gramaticales</a:t>
            </a:r>
            <a:br/>
            <a:r>
              <a:rPr b="0" lang="en-US" sz="4200" spc="-1" strike="noStrike">
                <a:solidFill>
                  <a:srgbClr val="000000"/>
                </a:solidFill>
                <a:latin typeface="Economica"/>
                <a:ea typeface="Economica"/>
              </a:rPr>
              <a:t>Cambios gramaticales</a:t>
            </a:r>
            <a:br/>
            <a:br/>
            <a:r>
              <a:rPr b="0" lang="en-US" sz="4200" spc="-1" strike="noStrike">
                <a:solidFill>
                  <a:srgbClr val="000000"/>
                </a:solidFill>
                <a:latin typeface="Economica"/>
                <a:ea typeface="Economica"/>
              </a:rPr>
              <a:t>Cambios gramaticales</a:t>
            </a:r>
            <a:endParaRPr b="0" lang="en-US" sz="4200" spc="-1" strike="noStrike">
              <a:latin typeface="Arial"/>
            </a:endParaRPr>
          </a:p>
        </p:txBody>
      </p:sp>
      <p:sp>
        <p:nvSpPr>
          <p:cNvPr id="182" name="CustomShape 2"/>
          <p:cNvSpPr/>
          <p:nvPr/>
        </p:nvSpPr>
        <p:spPr>
          <a:xfrm>
            <a:off x="311760" y="1225080"/>
            <a:ext cx="8519760" cy="3353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normAutofit fontScale="88000"/>
          </a:bodyPr>
          <a:p>
            <a:pPr>
              <a:lnSpc>
                <a:spcPct val="115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Open Sans"/>
                <a:ea typeface="Open Sans"/>
              </a:rPr>
              <a:t>8. El verbo haber deja de emplearse como verbo significativo, cediendo el lugar a tener. Compárense: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15000"/>
              </a:lnSpc>
              <a:spcBef>
                <a:spcPts val="1199"/>
              </a:spcBef>
            </a:pPr>
            <a:r>
              <a:rPr b="0" i="1" lang="en-US" sz="1800" spc="-1" strike="noStrike">
                <a:solidFill>
                  <a:srgbClr val="000000"/>
                </a:solidFill>
                <a:latin typeface="Open Sans"/>
                <a:ea typeface="Open Sans"/>
              </a:rPr>
              <a:t>Sospiró mió Ҫid, ca mucho avie grandes cuidados (Cid, 6).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15000"/>
              </a:lnSpc>
              <a:spcBef>
                <a:spcPts val="1199"/>
              </a:spcBef>
            </a:pPr>
            <a:r>
              <a:rPr b="0" i="1" lang="en-US" sz="1800" spc="-1" strike="noStrike">
                <a:solidFill>
                  <a:srgbClr val="000000"/>
                </a:solidFill>
                <a:latin typeface="Open Sans"/>
                <a:ea typeface="Open Sans"/>
              </a:rPr>
              <a:t>...si alguno se le podía comparar era D. Galaor, hermano de Amadís de Gaula, porque tenía muy acomodada condición para todo... (Quij., 26).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15000"/>
              </a:lnSpc>
              <a:spcBef>
                <a:spcPts val="1199"/>
              </a:spcBef>
            </a:pPr>
            <a:r>
              <a:rPr b="0" lang="en-US" sz="1800" spc="-1" strike="noStrike">
                <a:solidFill>
                  <a:srgbClr val="000000"/>
                </a:solidFill>
                <a:latin typeface="Open Sans"/>
                <a:ea typeface="Open Sans"/>
              </a:rPr>
              <a:t>9. Se fija el uso de los verbos ser y estar: el primero deja de usarse con el significado de hallarse. Compárense: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15000"/>
              </a:lnSpc>
              <a:spcBef>
                <a:spcPts val="1199"/>
              </a:spcBef>
            </a:pPr>
            <a:r>
              <a:rPr b="0" i="1" lang="en-US" sz="1800" spc="-1" strike="noStrike">
                <a:solidFill>
                  <a:srgbClr val="000000"/>
                </a:solidFill>
                <a:latin typeface="Open Sans"/>
                <a:ea typeface="Open Sans"/>
              </a:rPr>
              <a:t>...burgeses e burgesas por las finiestras son... (Cid, 17).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15000"/>
              </a:lnSpc>
              <a:spcBef>
                <a:spcPts val="1199"/>
              </a:spcBef>
            </a:pPr>
            <a:r>
              <a:rPr b="0" i="1" lang="en-US" sz="1800" spc="-1" strike="noStrike">
                <a:solidFill>
                  <a:srgbClr val="000000"/>
                </a:solidFill>
                <a:latin typeface="Open Sans"/>
                <a:ea typeface="Open Sans"/>
              </a:rPr>
              <a:t>Poco más de un mes se estuvieron en los términos de Toledo... (Gitan., 46).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15000"/>
              </a:lnSpc>
              <a:spcBef>
                <a:spcPts val="1199"/>
              </a:spcBef>
              <a:spcAft>
                <a:spcPts val="1199"/>
              </a:spcAft>
            </a:pP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49" dur="indefinite" restart="never" nodeType="tmRoot">
          <p:childTnLst>
            <p:seq>
              <p:cTn id="5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c9daf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CustomShape 1"/>
          <p:cNvSpPr/>
          <p:nvPr/>
        </p:nvSpPr>
        <p:spPr>
          <a:xfrm>
            <a:off x="311760" y="316080"/>
            <a:ext cx="8519760" cy="830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b">
            <a:normAutofit/>
          </a:bodyPr>
          <a:p>
            <a:pPr algn="ctr">
              <a:lnSpc>
                <a:spcPct val="100000"/>
              </a:lnSpc>
            </a:pPr>
            <a:r>
              <a:rPr b="0" lang="en-US" sz="4200" spc="-1" strike="noStrike">
                <a:solidFill>
                  <a:srgbClr val="000000"/>
                </a:solidFill>
                <a:latin typeface="Economica"/>
                <a:ea typeface="Economica"/>
              </a:rPr>
              <a:t>Cambios gramaticales</a:t>
            </a:r>
            <a:endParaRPr b="0" lang="en-US" sz="4200" spc="-1" strike="noStrike">
              <a:latin typeface="Arial"/>
            </a:endParaRPr>
          </a:p>
        </p:txBody>
      </p:sp>
      <p:sp>
        <p:nvSpPr>
          <p:cNvPr id="184" name="CustomShape 2"/>
          <p:cNvSpPr/>
          <p:nvPr/>
        </p:nvSpPr>
        <p:spPr>
          <a:xfrm>
            <a:off x="311760" y="1225080"/>
            <a:ext cx="8519760" cy="3353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normAutofit/>
          </a:bodyPr>
          <a:p>
            <a:pPr algn="just">
              <a:lnSpc>
                <a:spcPct val="115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Open Sans"/>
                <a:ea typeface="Open Sans"/>
              </a:rPr>
              <a:t>10. La construcción al + infinitivo empieza a perder su valor nominal, adquiriendo un valor verbal; esto le permite añadir un complemento directo (al ceñir la espada) o tener su propio sujeto (al cerrar la noche). En el siglo XVI aun abundan las construcciones de ambos tipos: al + infinitivo +de + sustantivo y al + infinitivo + sustantivo o pronombre en calidad de sujeto o complemento directo: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15000"/>
              </a:lnSpc>
              <a:spcBef>
                <a:spcPts val="1199"/>
              </a:spcBef>
            </a:pPr>
            <a:r>
              <a:rPr b="0" i="1" lang="en-US" sz="1800" spc="-1" strike="noStrike">
                <a:solidFill>
                  <a:srgbClr val="000000"/>
                </a:solidFill>
                <a:latin typeface="Open Sans"/>
                <a:ea typeface="Open Sans"/>
              </a:rPr>
              <a:t>...y al meter de todas las cosas y sacarlas, era con tan gran vigilancia y tanto por contadero, que no bastara hombre en todo el mundo hacerle menos una migaja. (Lazar., 50).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15000"/>
              </a:lnSpc>
              <a:spcBef>
                <a:spcPts val="1199"/>
              </a:spcBef>
              <a:spcAft>
                <a:spcPts val="1199"/>
              </a:spcAft>
            </a:pP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51" dur="indefinite" restart="never" nodeType="tmRoot">
          <p:childTnLst>
            <p:seq>
              <p:cTn id="5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d9d2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CustomShape 1"/>
          <p:cNvSpPr/>
          <p:nvPr/>
        </p:nvSpPr>
        <p:spPr>
          <a:xfrm>
            <a:off x="311760" y="316080"/>
            <a:ext cx="8519760" cy="830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b">
            <a:normAutofit/>
          </a:bodyPr>
          <a:p>
            <a:pPr algn="ctr">
              <a:lnSpc>
                <a:spcPct val="100000"/>
              </a:lnSpc>
            </a:pPr>
            <a:r>
              <a:rPr b="0" lang="en-US" sz="4200" spc="-1" strike="noStrike">
                <a:solidFill>
                  <a:srgbClr val="000000"/>
                </a:solidFill>
                <a:latin typeface="Economica"/>
                <a:ea typeface="Economica"/>
              </a:rPr>
              <a:t>Vocabulario</a:t>
            </a:r>
            <a:endParaRPr b="0" lang="en-US" sz="4200" spc="-1" strike="noStrike">
              <a:latin typeface="Arial"/>
            </a:endParaRPr>
          </a:p>
        </p:txBody>
      </p:sp>
      <p:sp>
        <p:nvSpPr>
          <p:cNvPr id="186" name="CustomShape 2"/>
          <p:cNvSpPr/>
          <p:nvPr/>
        </p:nvSpPr>
        <p:spPr>
          <a:xfrm>
            <a:off x="311760" y="1225080"/>
            <a:ext cx="8519760" cy="3353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normAutofit/>
          </a:bodyPr>
          <a:p>
            <a:pPr>
              <a:lnSpc>
                <a:spcPct val="115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Open Sans"/>
                <a:ea typeface="Open Sans"/>
              </a:rPr>
              <a:t>El español se enriquece, adoptando muchas palabras de otras lenguas romances. A esto contribuyeron las relaciones culturales y políticas con los pueblos vecinos.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15000"/>
              </a:lnSpc>
              <a:spcBef>
                <a:spcPts val="1199"/>
              </a:spcBef>
            </a:pPr>
            <a:r>
              <a:rPr b="1" i="1" lang="en-US" sz="1800" spc="-1" strike="noStrike">
                <a:solidFill>
                  <a:srgbClr val="000000"/>
                </a:solidFill>
                <a:latin typeface="Open Sans"/>
                <a:ea typeface="Open Sans"/>
              </a:rPr>
              <a:t>De la lengua italiana: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15000"/>
              </a:lnSpc>
              <a:spcBef>
                <a:spcPts val="1199"/>
              </a:spcBef>
            </a:pPr>
            <a:r>
              <a:rPr b="0" lang="en-US" sz="1800" spc="-1" strike="noStrike">
                <a:solidFill>
                  <a:srgbClr val="000000"/>
                </a:solidFill>
                <a:latin typeface="Open Sans"/>
                <a:ea typeface="Open Sans"/>
              </a:rPr>
              <a:t>términos militares: escopeta (1517) &lt; scoppietta, parapeto (1557), centinela, soldado (s. XVI) &lt; soldato, batallón (1539) &lt; battaglione, coronel (1511) &lt; colonello, cartucho (1588) &lt; cartoccio, bisoño (1535) &lt; bisogno;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15000"/>
              </a:lnSpc>
              <a:spcBef>
                <a:spcPts val="1199"/>
              </a:spcBef>
            </a:pPr>
            <a:r>
              <a:rPr b="0" lang="en-US" sz="1800" spc="-1" strike="noStrike">
                <a:solidFill>
                  <a:srgbClr val="000000"/>
                </a:solidFill>
                <a:latin typeface="Open Sans"/>
                <a:ea typeface="Open Sans"/>
              </a:rPr>
              <a:t>la navegación: fragata (1535) &lt; fregata, mesana (1444) &lt; mezzana, góndola (1843); 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15000"/>
              </a:lnSpc>
              <a:spcBef>
                <a:spcPts val="1199"/>
              </a:spcBef>
              <a:spcAft>
                <a:spcPts val="1199"/>
              </a:spcAft>
            </a:pP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53" dur="indefinite" restart="never" nodeType="tmRoot">
          <p:childTnLst>
            <p:seq>
              <p:cTn id="5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d9d2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CustomShape 1"/>
          <p:cNvSpPr/>
          <p:nvPr/>
        </p:nvSpPr>
        <p:spPr>
          <a:xfrm>
            <a:off x="311760" y="316080"/>
            <a:ext cx="8519760" cy="830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b">
            <a:normAutofit/>
          </a:bodyPr>
          <a:p>
            <a:pPr algn="ctr">
              <a:lnSpc>
                <a:spcPct val="100000"/>
              </a:lnSpc>
            </a:pPr>
            <a:r>
              <a:rPr b="0" lang="en-US" sz="4200" spc="-1" strike="noStrike">
                <a:solidFill>
                  <a:srgbClr val="000000"/>
                </a:solidFill>
                <a:latin typeface="Economica"/>
                <a:ea typeface="Economica"/>
              </a:rPr>
              <a:t>Vocabulario</a:t>
            </a:r>
            <a:endParaRPr b="0" lang="en-US" sz="4200" spc="-1" strike="noStrike">
              <a:latin typeface="Arial"/>
            </a:endParaRPr>
          </a:p>
        </p:txBody>
      </p:sp>
      <p:sp>
        <p:nvSpPr>
          <p:cNvPr id="188" name="CustomShape 2"/>
          <p:cNvSpPr/>
          <p:nvPr/>
        </p:nvSpPr>
        <p:spPr>
          <a:xfrm>
            <a:off x="311760" y="1225080"/>
            <a:ext cx="8519760" cy="3353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normAutofit fontScale="97000"/>
          </a:bodyPr>
          <a:p>
            <a:pPr>
              <a:lnSpc>
                <a:spcPct val="115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Open Sans"/>
                <a:ea typeface="Open Sans"/>
              </a:rPr>
              <a:t>el arte y  la literatura: esbelto (1633) &lt; svelto, balcón (1535) &lt; balcone, fachada (1600) &lt; facciata, madrigal (1553) &lt; madrigale; 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15000"/>
              </a:lnSpc>
              <a:spcBef>
                <a:spcPts val="1199"/>
              </a:spcBef>
            </a:pPr>
            <a:r>
              <a:rPr b="0" lang="en-US" sz="1800" spc="-1" strike="noStrike">
                <a:solidFill>
                  <a:srgbClr val="000000"/>
                </a:solidFill>
                <a:latin typeface="Open Sans"/>
                <a:ea typeface="Open Sans"/>
              </a:rPr>
              <a:t>la vida cotidiana: manejar (1591) &lt; maneggiare, cortejar (1607) &lt; corteggiare, capricho (1548—51) &lt; capriccio.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15000"/>
              </a:lnSpc>
              <a:spcBef>
                <a:spcPts val="1199"/>
              </a:spcBef>
            </a:pPr>
            <a:r>
              <a:rPr b="1" i="1" lang="en-US" sz="1800" spc="-1" strike="noStrike">
                <a:solidFill>
                  <a:srgbClr val="000000"/>
                </a:solidFill>
                <a:latin typeface="Open Sans"/>
                <a:ea typeface="Open Sans"/>
              </a:rPr>
              <a:t>Del portugués </a:t>
            </a:r>
            <a:r>
              <a:rPr b="0" lang="en-US" sz="1800" spc="-1" strike="noStrike">
                <a:solidFill>
                  <a:srgbClr val="000000"/>
                </a:solidFill>
                <a:latin typeface="Open Sans"/>
                <a:ea typeface="Open Sans"/>
              </a:rPr>
              <a:t>el vocabulario español tomó la palabra soledad (1490) &lt; saudade y la locución echar de menos &lt; ochar menos.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15000"/>
              </a:lnSpc>
              <a:spcBef>
                <a:spcPts val="1199"/>
              </a:spcBef>
            </a:pPr>
            <a:r>
              <a:rPr b="1" i="1" lang="en-US" sz="1800" spc="-1" strike="noStrike">
                <a:solidFill>
                  <a:srgbClr val="000000"/>
                </a:solidFill>
                <a:latin typeface="Open Sans"/>
                <a:ea typeface="Open Sans"/>
              </a:rPr>
              <a:t>Los galicismos</a:t>
            </a:r>
            <a:r>
              <a:rPr b="0" lang="en-US" sz="1800" spc="-1" strike="noStrike">
                <a:solidFill>
                  <a:srgbClr val="000000"/>
                </a:solidFill>
                <a:latin typeface="Open Sans"/>
                <a:ea typeface="Open Sans"/>
              </a:rPr>
              <a:t> en este periodo no son numerosos; se reducen a unos cuantos términos militares y otros de la vida cotidiana: trinchera, forma ant. trinchea (1570) &lt; fr. tranchée; servilleta (1570) &lt; fr. serviette.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15000"/>
              </a:lnSpc>
              <a:spcBef>
                <a:spcPts val="1199"/>
              </a:spcBef>
              <a:spcAft>
                <a:spcPts val="1199"/>
              </a:spcAft>
            </a:pP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55" dur="indefinite" restart="never" nodeType="tmRoot">
          <p:childTnLst>
            <p:seq>
              <p:cTn id="5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d9d2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CustomShape 1"/>
          <p:cNvSpPr/>
          <p:nvPr/>
        </p:nvSpPr>
        <p:spPr>
          <a:xfrm>
            <a:off x="311760" y="316080"/>
            <a:ext cx="8519760" cy="830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b">
            <a:normAutofit fontScale="62000"/>
          </a:bodyPr>
          <a:p>
            <a:pPr algn="ctr">
              <a:lnSpc>
                <a:spcPct val="100000"/>
              </a:lnSpc>
            </a:pPr>
            <a:br/>
            <a:r>
              <a:rPr b="0" lang="en-US" sz="4200" spc="-1" strike="noStrike">
                <a:solidFill>
                  <a:srgbClr val="000000"/>
                </a:solidFill>
                <a:latin typeface="Economica"/>
                <a:ea typeface="Economica"/>
              </a:rPr>
              <a:t>Vocabulario</a:t>
            </a:r>
            <a:endParaRPr b="0" lang="en-US" sz="4200" spc="-1" strike="noStrike">
              <a:latin typeface="Arial"/>
            </a:endParaRPr>
          </a:p>
        </p:txBody>
      </p:sp>
      <p:sp>
        <p:nvSpPr>
          <p:cNvPr id="190" name="CustomShape 2"/>
          <p:cNvSpPr/>
          <p:nvPr/>
        </p:nvSpPr>
        <p:spPr>
          <a:xfrm>
            <a:off x="311760" y="1225080"/>
            <a:ext cx="8519760" cy="3353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normAutofit/>
          </a:bodyPr>
          <a:p>
            <a:pPr algn="just">
              <a:lnSpc>
                <a:spcPct val="115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Open Sans"/>
                <a:ea typeface="Open Sans"/>
              </a:rPr>
              <a:t>Con el descubrimiento del Nuevo Mundo penetran en el español varias palabras de las lenguas aborígenes procedentes de América Central y del Sur: </a:t>
            </a:r>
            <a:r>
              <a:rPr b="0" i="1" lang="en-US" sz="1800" spc="-1" strike="noStrike">
                <a:solidFill>
                  <a:srgbClr val="000000"/>
                </a:solidFill>
                <a:latin typeface="Open Sans"/>
                <a:ea typeface="Open Sans"/>
              </a:rPr>
              <a:t>huracán, maíz, tabaco, sábana, cacique, hamaca, cacao, tomate, canoa, patata, chocolate, etc.</a:t>
            </a:r>
            <a:endParaRPr b="0" lang="en-US" sz="1800" spc="-1" strike="noStrike">
              <a:latin typeface="Arial"/>
            </a:endParaRPr>
          </a:p>
          <a:p>
            <a:pPr algn="just">
              <a:lnSpc>
                <a:spcPct val="115000"/>
              </a:lnSpc>
              <a:spcBef>
                <a:spcPts val="1199"/>
              </a:spcBef>
            </a:pPr>
            <a:r>
              <a:rPr b="0" lang="en-US" sz="1800" spc="-1" strike="noStrike">
                <a:solidFill>
                  <a:srgbClr val="000000"/>
                </a:solidFill>
                <a:latin typeface="Open Sans"/>
                <a:ea typeface="Open Sans"/>
              </a:rPr>
              <a:t>Otras fuentes de enriquecimiento del vocabulario son los propios recursos internos de enriquecimiento léxico del idioma español, a saber: la formación de palabras derivadas y la admisión de palabras técnicas en el lenguaje corriente: humor – primeramente líquido (término médico): humores del cuerpo humano, desde donde pasó en la Edad Media al genio o condición de alguien; prima – primeramente término musical: primera cuerda de un instrumento.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15000"/>
              </a:lnSpc>
              <a:spcBef>
                <a:spcPts val="1199"/>
              </a:spcBef>
              <a:spcAft>
                <a:spcPts val="1199"/>
              </a:spcAft>
            </a:pP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57" dur="indefinite" restart="never" nodeType="tmRoot">
          <p:childTnLst>
            <p:seq>
              <p:cTn id="5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e59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CustomShape 1"/>
          <p:cNvSpPr/>
          <p:nvPr/>
        </p:nvSpPr>
        <p:spPr>
          <a:xfrm>
            <a:off x="311760" y="316080"/>
            <a:ext cx="8519760" cy="830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b">
            <a:normAutofit/>
          </a:bodyPr>
          <a:p>
            <a:pPr algn="ctr">
              <a:lnSpc>
                <a:spcPct val="100000"/>
              </a:lnSpc>
            </a:pPr>
            <a:r>
              <a:rPr b="0" lang="en-US" sz="4200" spc="-1" strike="noStrike">
                <a:solidFill>
                  <a:srgbClr val="000000"/>
                </a:solidFill>
                <a:latin typeface="Economica"/>
                <a:ea typeface="Economica"/>
              </a:rPr>
              <a:t>OBSERVACIONES GENERALES</a:t>
            </a:r>
            <a:endParaRPr b="0" lang="en-US" sz="4200" spc="-1" strike="noStrike">
              <a:latin typeface="Arial"/>
            </a:endParaRPr>
          </a:p>
        </p:txBody>
      </p:sp>
      <p:sp>
        <p:nvSpPr>
          <p:cNvPr id="123" name="CustomShape 2"/>
          <p:cNvSpPr/>
          <p:nvPr/>
        </p:nvSpPr>
        <p:spPr>
          <a:xfrm>
            <a:off x="311760" y="1225080"/>
            <a:ext cx="8519760" cy="3353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normAutofit/>
          </a:bodyPr>
          <a:p>
            <a:pPr>
              <a:lnSpc>
                <a:spcPct val="115000"/>
              </a:lnSpc>
            </a:pPr>
            <a:r>
              <a:rPr b="0" lang="en-US" sz="2000" spc="-1" strike="noStrike">
                <a:solidFill>
                  <a:srgbClr val="000000"/>
                </a:solidFill>
                <a:latin typeface="Open Sans"/>
                <a:ea typeface="Open Sans"/>
              </a:rPr>
              <a:t>El siglo XVI lo llenan los reinados:</a:t>
            </a:r>
            <a:endParaRPr b="0" lang="en-US" sz="2000" spc="-1" strike="noStrike">
              <a:latin typeface="Arial"/>
            </a:endParaRPr>
          </a:p>
          <a:p>
            <a:pPr>
              <a:lnSpc>
                <a:spcPct val="115000"/>
              </a:lnSpc>
              <a:spcBef>
                <a:spcPts val="1199"/>
              </a:spcBef>
            </a:pPr>
            <a:r>
              <a:rPr b="0" lang="en-US" sz="2000" spc="-1" strike="noStrike">
                <a:solidFill>
                  <a:srgbClr val="000000"/>
                </a:solidFill>
                <a:latin typeface="Open Sans"/>
                <a:ea typeface="Open Sans"/>
              </a:rPr>
              <a:t>- de Carlos I (1517-1556) </a:t>
            </a:r>
            <a:endParaRPr b="0" lang="en-US" sz="2000" spc="-1" strike="noStrike">
              <a:latin typeface="Arial"/>
            </a:endParaRPr>
          </a:p>
          <a:p>
            <a:pPr>
              <a:lnSpc>
                <a:spcPct val="115000"/>
              </a:lnSpc>
              <a:spcBef>
                <a:spcPts val="1199"/>
              </a:spcBef>
            </a:pPr>
            <a:r>
              <a:rPr b="0" lang="en-US" sz="2000" spc="-1" strike="noStrike">
                <a:solidFill>
                  <a:srgbClr val="000000"/>
                </a:solidFill>
                <a:latin typeface="Open Sans"/>
                <a:ea typeface="Open Sans"/>
              </a:rPr>
              <a:t>- de Felipe II (1556-1598)</a:t>
            </a:r>
            <a:endParaRPr b="0" lang="en-US" sz="2000" spc="-1" strike="noStrike">
              <a:latin typeface="Arial"/>
            </a:endParaRPr>
          </a:p>
          <a:p>
            <a:pPr>
              <a:lnSpc>
                <a:spcPct val="115000"/>
              </a:lnSpc>
              <a:spcBef>
                <a:spcPts val="1199"/>
              </a:spcBef>
            </a:pPr>
            <a:r>
              <a:rPr b="0" lang="en-US" sz="2000" spc="-1" strike="noStrike">
                <a:solidFill>
                  <a:srgbClr val="000000"/>
                </a:solidFill>
                <a:latin typeface="Open Sans"/>
                <a:ea typeface="Open Sans"/>
              </a:rPr>
              <a:t>- en el final, comienza el reinado de Felipe III (1598-1621). </a:t>
            </a:r>
            <a:endParaRPr b="0" lang="en-US" sz="2000" spc="-1" strike="noStrike">
              <a:latin typeface="Arial"/>
            </a:endParaRPr>
          </a:p>
          <a:p>
            <a:pPr>
              <a:lnSpc>
                <a:spcPct val="115000"/>
              </a:lnSpc>
              <a:spcBef>
                <a:spcPts val="1199"/>
              </a:spcBef>
              <a:spcAft>
                <a:spcPts val="1199"/>
              </a:spcAft>
            </a:pPr>
            <a:r>
              <a:rPr b="0" lang="en-US" sz="2000" spc="-1" strike="noStrike">
                <a:solidFill>
                  <a:srgbClr val="000000"/>
                </a:solidFill>
                <a:latin typeface="Open Sans"/>
                <a:ea typeface="Open Sans"/>
              </a:rPr>
              <a:t>Desde el punto de vista de la historia de la lengua literaria se pueden señalar dos épocas:</a:t>
            </a:r>
            <a:endParaRPr b="0" lang="en-US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5" dur="indefinite" restart="never" nodeType="tmRoot">
          <p:childTnLst>
            <p:seq>
              <p:cTn id="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ead1d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CustomShape 1"/>
          <p:cNvSpPr/>
          <p:nvPr/>
        </p:nvSpPr>
        <p:spPr>
          <a:xfrm>
            <a:off x="311760" y="316080"/>
            <a:ext cx="8519760" cy="830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b">
            <a:normAutofit/>
          </a:bodyPr>
          <a:p>
            <a:pPr algn="ctr">
              <a:lnSpc>
                <a:spcPct val="100000"/>
              </a:lnSpc>
            </a:pPr>
            <a:r>
              <a:rPr b="0" lang="en-US" sz="4200" spc="-1" strike="noStrike">
                <a:solidFill>
                  <a:srgbClr val="000000"/>
                </a:solidFill>
                <a:latin typeface="Economica"/>
                <a:ea typeface="Economica"/>
              </a:rPr>
              <a:t>PREGUNTAS</a:t>
            </a:r>
            <a:endParaRPr b="0" lang="en-US" sz="4200" spc="-1" strike="noStrike">
              <a:latin typeface="Arial"/>
            </a:endParaRPr>
          </a:p>
        </p:txBody>
      </p:sp>
      <p:sp>
        <p:nvSpPr>
          <p:cNvPr id="192" name="CustomShape 2"/>
          <p:cNvSpPr/>
          <p:nvPr/>
        </p:nvSpPr>
        <p:spPr>
          <a:xfrm>
            <a:off x="311760" y="1225080"/>
            <a:ext cx="8519760" cy="3353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normAutofit/>
          </a:bodyPr>
          <a:p>
            <a:pPr>
              <a:lnSpc>
                <a:spcPct val="115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Open Sans"/>
                <a:ea typeface="Open Sans"/>
              </a:rPr>
              <a:t>1. ¿Cuáles son los factores extralingüísticos de la unificación de la lengua castellana?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15000"/>
              </a:lnSpc>
              <a:spcBef>
                <a:spcPts val="1199"/>
              </a:spcBef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15000"/>
              </a:lnSpc>
              <a:spcBef>
                <a:spcPts val="1199"/>
              </a:spcBef>
            </a:pPr>
            <a:r>
              <a:rPr b="0" lang="en-US" sz="1800" spc="-1" strike="noStrike">
                <a:solidFill>
                  <a:srgbClr val="000000"/>
                </a:solidFill>
                <a:latin typeface="Open Sans"/>
                <a:ea typeface="Open Sans"/>
              </a:rPr>
              <a:t>2. ¿Cuáles son los factores intralingüísticos de la unificación de la lengua castellana?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15000"/>
              </a:lnSpc>
              <a:spcBef>
                <a:spcPts val="1199"/>
              </a:spcBef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15000"/>
              </a:lnSpc>
              <a:spcBef>
                <a:spcPts val="1199"/>
              </a:spcBef>
            </a:pPr>
            <a:r>
              <a:rPr b="0" lang="en-US" sz="1800" spc="-1" strike="noStrike">
                <a:solidFill>
                  <a:srgbClr val="000000"/>
                </a:solidFill>
                <a:latin typeface="Open Sans"/>
                <a:ea typeface="Open Sans"/>
              </a:rPr>
              <a:t>3. ¿Por qué en este periodo podemos ya hablar de la lengua española?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15000"/>
              </a:lnSpc>
              <a:spcBef>
                <a:spcPts val="1199"/>
              </a:spcBef>
              <a:spcAft>
                <a:spcPts val="1199"/>
              </a:spcAft>
            </a:pP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59" dur="indefinite" restart="never" nodeType="tmRoot">
          <p:childTnLst>
            <p:seq>
              <p:cTn id="6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e59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CustomShape 1"/>
          <p:cNvSpPr/>
          <p:nvPr/>
        </p:nvSpPr>
        <p:spPr>
          <a:xfrm>
            <a:off x="311760" y="316080"/>
            <a:ext cx="8519760" cy="830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b">
            <a:normAutofit/>
          </a:bodyPr>
          <a:p>
            <a:pPr>
              <a:lnSpc>
                <a:spcPct val="100000"/>
              </a:lnSpc>
            </a:pPr>
            <a:r>
              <a:rPr b="0" lang="en-US" sz="4200" spc="-1" strike="noStrike">
                <a:solidFill>
                  <a:srgbClr val="000000"/>
                </a:solidFill>
                <a:latin typeface="Economica"/>
                <a:ea typeface="Economica"/>
              </a:rPr>
              <a:t>el reinado de Carlos I</a:t>
            </a:r>
            <a:endParaRPr b="0" lang="en-US" sz="4200" spc="-1" strike="noStrike">
              <a:latin typeface="Arial"/>
            </a:endParaRPr>
          </a:p>
        </p:txBody>
      </p:sp>
      <p:sp>
        <p:nvSpPr>
          <p:cNvPr id="125" name="CustomShape 2"/>
          <p:cNvSpPr/>
          <p:nvPr/>
        </p:nvSpPr>
        <p:spPr>
          <a:xfrm>
            <a:off x="311760" y="1225080"/>
            <a:ext cx="3999240" cy="3353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normAutofit fontScale="56000"/>
          </a:bodyPr>
          <a:p>
            <a:pPr marL="457200" indent="-326160">
              <a:lnSpc>
                <a:spcPct val="115000"/>
              </a:lnSpc>
              <a:buClr>
                <a:srgbClr val="000000"/>
              </a:buClr>
              <a:buFont typeface="Open Sans"/>
              <a:buChar char="-"/>
            </a:pPr>
            <a:r>
              <a:rPr b="0" lang="en-US" sz="2000" spc="-1" strike="noStrike">
                <a:solidFill>
                  <a:srgbClr val="000000"/>
                </a:solidFill>
                <a:latin typeface="Open Sans"/>
                <a:ea typeface="Open Sans"/>
              </a:rPr>
              <a:t>en ella la lengua española alcanza la cota de mayor esplendor; </a:t>
            </a:r>
            <a:endParaRPr b="0" lang="en-US" sz="2000" spc="-1" strike="noStrike">
              <a:latin typeface="Arial"/>
            </a:endParaRPr>
          </a:p>
          <a:p>
            <a:pPr marL="457200" indent="-326160">
              <a:lnSpc>
                <a:spcPct val="115000"/>
              </a:lnSpc>
              <a:buClr>
                <a:srgbClr val="000000"/>
              </a:buClr>
              <a:buFont typeface="Open Sans"/>
              <a:buChar char="-"/>
            </a:pPr>
            <a:r>
              <a:rPr b="0" lang="en-US" sz="2000" spc="-1" strike="noStrike">
                <a:solidFill>
                  <a:srgbClr val="000000"/>
                </a:solidFill>
                <a:latin typeface="Open Sans"/>
                <a:ea typeface="Open Sans"/>
              </a:rPr>
              <a:t>el modelo sigue siendo la norma toledana.</a:t>
            </a:r>
            <a:endParaRPr b="0" lang="en-US" sz="2000" spc="-1" strike="noStrike">
              <a:latin typeface="Arial"/>
            </a:endParaRPr>
          </a:p>
          <a:p>
            <a:pPr algn="just">
              <a:lnSpc>
                <a:spcPct val="115000"/>
              </a:lnSpc>
              <a:spcBef>
                <a:spcPts val="1199"/>
              </a:spcBef>
            </a:pPr>
            <a:r>
              <a:rPr b="0" i="1" lang="en-US" sz="1850" spc="-1" strike="noStrike">
                <a:solidFill>
                  <a:srgbClr val="000000"/>
                </a:solidFill>
                <a:latin typeface="Open Sans"/>
                <a:ea typeface="Open Sans"/>
              </a:rPr>
              <a:t>Carlos I no sabía el castellano hasta los 18 años, cuando vino a España para gobernar. Pero muy pronto aprendió la lengua. Desde</a:t>
            </a:r>
            <a:r>
              <a:rPr b="0" i="1" lang="en-US" sz="1660" spc="-1" strike="noStrike">
                <a:solidFill>
                  <a:srgbClr val="000000"/>
                </a:solidFill>
                <a:latin typeface="Open Sans"/>
                <a:ea typeface="Open Sans"/>
              </a:rPr>
              <a:t> </a:t>
            </a:r>
            <a:r>
              <a:rPr b="0" i="1" lang="en-US" sz="1920" spc="-1" strike="noStrike">
                <a:solidFill>
                  <a:srgbClr val="000000"/>
                </a:solidFill>
                <a:latin typeface="Open Sans"/>
                <a:ea typeface="Open Sans"/>
              </a:rPr>
              <a:t>que el emperador aprendió el español, siempre lo utilizó como medio de comunicación, e hizo que también lo utilizasen los que estaban ante él.</a:t>
            </a:r>
            <a:endParaRPr b="0" lang="en-US" sz="1920" spc="-1" strike="noStrike">
              <a:latin typeface="Arial"/>
            </a:endParaRPr>
          </a:p>
          <a:p>
            <a:pPr>
              <a:lnSpc>
                <a:spcPct val="115000"/>
              </a:lnSpc>
              <a:spcBef>
                <a:spcPts val="1199"/>
              </a:spcBef>
              <a:spcAft>
                <a:spcPts val="1199"/>
              </a:spcAft>
            </a:pPr>
            <a:endParaRPr b="0" lang="en-US" sz="1920" spc="-1" strike="noStrike">
              <a:latin typeface="Arial"/>
            </a:endParaRPr>
          </a:p>
        </p:txBody>
      </p:sp>
      <p:pic>
        <p:nvPicPr>
          <p:cNvPr id="126" name="Google Shape;76;p15" descr=""/>
          <p:cNvPicPr/>
          <p:nvPr/>
        </p:nvPicPr>
        <p:blipFill>
          <a:blip r:embed="rId1"/>
          <a:stretch/>
        </p:blipFill>
        <p:spPr>
          <a:xfrm>
            <a:off x="5760720" y="1005840"/>
            <a:ext cx="2956320" cy="3809520"/>
          </a:xfrm>
          <a:prstGeom prst="rect">
            <a:avLst/>
          </a:prstGeom>
          <a:ln>
            <a:noFill/>
          </a:ln>
        </p:spPr>
      </p:pic>
      <p:sp>
        <p:nvSpPr>
          <p:cNvPr id="127" name="CustomShape 3"/>
          <p:cNvSpPr/>
          <p:nvPr/>
        </p:nvSpPr>
        <p:spPr>
          <a:xfrm>
            <a:off x="4961520" y="1146960"/>
            <a:ext cx="3999240" cy="3353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7" dur="indefinite" restart="never" nodeType="tmRoot">
          <p:childTnLst>
            <p:seq>
              <p:cTn id="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e59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CustomShape 1"/>
          <p:cNvSpPr/>
          <p:nvPr/>
        </p:nvSpPr>
        <p:spPr>
          <a:xfrm>
            <a:off x="311760" y="316080"/>
            <a:ext cx="8519760" cy="830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b">
            <a:normAutofit/>
          </a:bodyPr>
          <a:p>
            <a:pPr>
              <a:lnSpc>
                <a:spcPct val="100000"/>
              </a:lnSpc>
            </a:pPr>
            <a:r>
              <a:rPr b="0" lang="en-US" sz="4200" spc="-1" strike="noStrike">
                <a:solidFill>
                  <a:srgbClr val="000000"/>
                </a:solidFill>
                <a:latin typeface="Economica"/>
                <a:ea typeface="Economica"/>
              </a:rPr>
              <a:t>el reinado de Felipe II</a:t>
            </a:r>
            <a:endParaRPr b="0" lang="en-US" sz="4200" spc="-1" strike="noStrike">
              <a:latin typeface="Arial"/>
            </a:endParaRPr>
          </a:p>
        </p:txBody>
      </p:sp>
      <p:sp>
        <p:nvSpPr>
          <p:cNvPr id="129" name="CustomShape 2"/>
          <p:cNvSpPr/>
          <p:nvPr/>
        </p:nvSpPr>
        <p:spPr>
          <a:xfrm>
            <a:off x="311760" y="1225080"/>
            <a:ext cx="3999240" cy="3353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normAutofit/>
          </a:bodyPr>
          <a:p>
            <a:pPr marL="457200" indent="-354960">
              <a:lnSpc>
                <a:spcPct val="115000"/>
              </a:lnSpc>
              <a:buClr>
                <a:srgbClr val="000000"/>
              </a:buClr>
              <a:buFont typeface="Open Sans"/>
              <a:buChar char="-"/>
            </a:pPr>
            <a:r>
              <a:rPr b="0" lang="en-US" sz="2000" spc="-1" strike="noStrike">
                <a:solidFill>
                  <a:srgbClr val="000000"/>
                </a:solidFill>
                <a:latin typeface="Open Sans"/>
                <a:ea typeface="Open Sans"/>
              </a:rPr>
              <a:t>predomina un tipo de lenguaje nacional, en el que se imponen las modalidades de Castilla la Vieja.</a:t>
            </a:r>
            <a:endParaRPr b="0" lang="en-US" sz="2000" spc="-1" strike="noStrike">
              <a:latin typeface="Arial"/>
            </a:endParaRPr>
          </a:p>
          <a:p>
            <a:pPr marL="457200">
              <a:lnSpc>
                <a:spcPct val="115000"/>
              </a:lnSpc>
              <a:spcBef>
                <a:spcPts val="1199"/>
              </a:spcBef>
              <a:spcAft>
                <a:spcPts val="1199"/>
              </a:spcAft>
            </a:pPr>
            <a:r>
              <a:rPr b="0" i="1" lang="en-US" sz="1800" spc="-1" strike="noStrike">
                <a:solidFill>
                  <a:srgbClr val="000000"/>
                </a:solidFill>
                <a:latin typeface="Open Sans"/>
                <a:ea typeface="Open Sans"/>
              </a:rPr>
              <a:t>Trasladó la capital de Toledo a Madrid.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30" name="CustomShape 3"/>
          <p:cNvSpPr/>
          <p:nvPr/>
        </p:nvSpPr>
        <p:spPr>
          <a:xfrm>
            <a:off x="4480560" y="1280160"/>
            <a:ext cx="3999240" cy="3353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31" name="Google Shape;85;p16" descr=""/>
          <p:cNvPicPr/>
          <p:nvPr/>
        </p:nvPicPr>
        <p:blipFill>
          <a:blip r:embed="rId1"/>
          <a:stretch/>
        </p:blipFill>
        <p:spPr>
          <a:xfrm>
            <a:off x="5486400" y="957240"/>
            <a:ext cx="3056760" cy="39801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9" dur="indefinite" restart="never" nodeType="tmRoot">
          <p:childTnLst>
            <p:seq>
              <p:cTn id="1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d96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CustomShape 1"/>
          <p:cNvSpPr/>
          <p:nvPr/>
        </p:nvSpPr>
        <p:spPr>
          <a:xfrm>
            <a:off x="311760" y="316080"/>
            <a:ext cx="8519760" cy="830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b">
            <a:normAutofit fontScale="36000"/>
          </a:bodyPr>
          <a:p>
            <a:pPr>
              <a:lnSpc>
                <a:spcPct val="100000"/>
              </a:lnSpc>
            </a:pPr>
            <a:r>
              <a:rPr b="0" lang="en-US" sz="4200" spc="-1" strike="noStrike">
                <a:solidFill>
                  <a:srgbClr val="000000"/>
                </a:solidFill>
                <a:latin typeface="Economica"/>
                <a:ea typeface="Economica"/>
              </a:rPr>
              <a:t>Causas externas de la unificación del castellano</a:t>
            </a:r>
            <a:endParaRPr b="0" lang="en-US" sz="4200" spc="-1" strike="noStrike">
              <a:latin typeface="Arial"/>
            </a:endParaRPr>
          </a:p>
        </p:txBody>
      </p:sp>
      <p:sp>
        <p:nvSpPr>
          <p:cNvPr id="133" name="CustomShape 2"/>
          <p:cNvSpPr/>
          <p:nvPr/>
        </p:nvSpPr>
        <p:spPr>
          <a:xfrm>
            <a:off x="311760" y="1225080"/>
            <a:ext cx="3999240" cy="3353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normAutofit/>
          </a:bodyPr>
          <a:p>
            <a:pPr algn="just">
              <a:lnSpc>
                <a:spcPct val="115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Open Sans"/>
                <a:ea typeface="Open Sans"/>
              </a:rPr>
              <a:t>En el siglo XVI y principio del siglo XVII tiene lugar el proceso de unificación de la lengua culta. El castellano fue proclamado lengua internacional después del descubrimiento de América en 1492. </a:t>
            </a:r>
            <a:endParaRPr b="0" lang="en-US" sz="1800" spc="-1" strike="noStrike">
              <a:latin typeface="Arial"/>
            </a:endParaRPr>
          </a:p>
          <a:p>
            <a:pPr algn="just">
              <a:lnSpc>
                <a:spcPct val="115000"/>
              </a:lnSpc>
              <a:spcBef>
                <a:spcPts val="1199"/>
              </a:spcBef>
              <a:spcAft>
                <a:spcPts val="1199"/>
              </a:spcAft>
            </a:pPr>
            <a:endParaRPr b="0" lang="en-US" sz="1800" spc="-1" strike="noStrike">
              <a:latin typeface="Arial"/>
            </a:endParaRPr>
          </a:p>
        </p:txBody>
      </p:sp>
      <p:sp>
        <p:nvSpPr>
          <p:cNvPr id="134" name="CustomShape 3"/>
          <p:cNvSpPr/>
          <p:nvPr/>
        </p:nvSpPr>
        <p:spPr>
          <a:xfrm>
            <a:off x="4832280" y="1225080"/>
            <a:ext cx="3999240" cy="3353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normAutofit/>
          </a:bodyPr>
          <a:p>
            <a:pPr algn="just">
              <a:lnSpc>
                <a:spcPct val="115000"/>
              </a:lnSpc>
            </a:pPr>
            <a:r>
              <a:rPr b="0" lang="en-US" sz="1700" spc="-1" strike="noStrike">
                <a:solidFill>
                  <a:srgbClr val="000000"/>
                </a:solidFill>
                <a:latin typeface="Open Sans"/>
                <a:ea typeface="Open Sans"/>
              </a:rPr>
              <a:t>El proceso de fijación y expansión de la lengua castellana coincidió con la formación del estado nacional de España, convirtiéndose el castellano en idioma nacional del país. </a:t>
            </a:r>
            <a:endParaRPr b="0" lang="en-US" sz="1700" spc="-1" strike="noStrike">
              <a:latin typeface="Arial"/>
            </a:endParaRPr>
          </a:p>
          <a:p>
            <a:pPr algn="just">
              <a:lnSpc>
                <a:spcPct val="115000"/>
              </a:lnSpc>
              <a:spcBef>
                <a:spcPts val="1199"/>
              </a:spcBef>
              <a:spcAft>
                <a:spcPts val="1199"/>
              </a:spcAft>
            </a:pPr>
            <a:r>
              <a:rPr b="0" lang="en-US" sz="1700" spc="-1" strike="noStrike">
                <a:solidFill>
                  <a:srgbClr val="000000"/>
                </a:solidFill>
                <a:latin typeface="Open Sans"/>
                <a:ea typeface="Open Sans"/>
              </a:rPr>
              <a:t>Desde aquel momento la denominación de lengua española adquiere una justificación absoluta.</a:t>
            </a:r>
            <a:endParaRPr b="0" lang="en-US" sz="1700" spc="-1" strike="noStrike">
              <a:latin typeface="Arial"/>
            </a:endParaRPr>
          </a:p>
        </p:txBody>
      </p:sp>
      <p:pic>
        <p:nvPicPr>
          <p:cNvPr id="135" name="Google Shape;93;p17" descr=""/>
          <p:cNvPicPr/>
          <p:nvPr/>
        </p:nvPicPr>
        <p:blipFill>
          <a:blip r:embed="rId1"/>
          <a:stretch/>
        </p:blipFill>
        <p:spPr>
          <a:xfrm>
            <a:off x="1520640" y="3251880"/>
            <a:ext cx="2790360" cy="17892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1" dur="indefinite" restart="never" nodeType="tmRoot">
          <p:childTnLst>
            <p:seq>
              <p:cTn id="1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e59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CustomShape 1"/>
          <p:cNvSpPr/>
          <p:nvPr/>
        </p:nvSpPr>
        <p:spPr>
          <a:xfrm>
            <a:off x="311760" y="316080"/>
            <a:ext cx="8519760" cy="830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b">
            <a:normAutofit/>
          </a:bodyPr>
          <a:p>
            <a:pPr algn="ctr">
              <a:lnSpc>
                <a:spcPct val="100000"/>
              </a:lnSpc>
            </a:pPr>
            <a:r>
              <a:rPr b="0" lang="en-US" sz="4200" spc="-1" strike="noStrike">
                <a:solidFill>
                  <a:srgbClr val="000000"/>
                </a:solidFill>
                <a:latin typeface="Economica"/>
                <a:ea typeface="Economica"/>
              </a:rPr>
              <a:t>Expansión del español</a:t>
            </a:r>
            <a:endParaRPr b="0" lang="en-US" sz="4200" spc="-1" strike="noStrike">
              <a:latin typeface="Arial"/>
            </a:endParaRPr>
          </a:p>
        </p:txBody>
      </p:sp>
      <p:sp>
        <p:nvSpPr>
          <p:cNvPr id="137" name="CustomShape 2"/>
          <p:cNvSpPr/>
          <p:nvPr/>
        </p:nvSpPr>
        <p:spPr>
          <a:xfrm>
            <a:off x="311760" y="1225080"/>
            <a:ext cx="8519760" cy="3353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normAutofit fontScale="39000"/>
          </a:bodyPr>
          <a:p>
            <a:pPr algn="just">
              <a:lnSpc>
                <a:spcPct val="115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Open Sans"/>
                <a:ea typeface="Open Sans"/>
              </a:rPr>
              <a:t>       </a:t>
            </a:r>
            <a:r>
              <a:rPr b="0" lang="en-US" sz="2430" spc="-1" strike="noStrike">
                <a:solidFill>
                  <a:srgbClr val="000000"/>
                </a:solidFill>
                <a:latin typeface="Open Sans"/>
                <a:ea typeface="Open Sans"/>
              </a:rPr>
              <a:t>La fecha de 1479 supone la unidad de los dos reinos principales de la península tras el matrimonio de Isabel de Castilla y Fernando de Aragón; en 1492 el reino nazarí es conquistado y en 1515 el reino de Navarra se incorpora a Castilla, además de las Islas Canarias y de las colonias de ultramar. Esta unión política influirá en el desarrollo y expansión de la lengua castellana. </a:t>
            </a:r>
            <a:endParaRPr b="0" lang="en-US" sz="2430" spc="-1" strike="noStrike">
              <a:latin typeface="Arial"/>
            </a:endParaRPr>
          </a:p>
          <a:p>
            <a:pPr algn="just">
              <a:lnSpc>
                <a:spcPct val="115000"/>
              </a:lnSpc>
              <a:spcBef>
                <a:spcPts val="1199"/>
              </a:spcBef>
            </a:pPr>
            <a:r>
              <a:rPr b="0" lang="en-US" sz="2430" spc="-1" strike="noStrike">
                <a:solidFill>
                  <a:srgbClr val="000000"/>
                </a:solidFill>
                <a:latin typeface="Open Sans"/>
                <a:ea typeface="Open Sans"/>
              </a:rPr>
              <a:t>         </a:t>
            </a:r>
            <a:r>
              <a:rPr b="0" lang="en-US" sz="2430" spc="-1" strike="noStrike">
                <a:solidFill>
                  <a:srgbClr val="000000"/>
                </a:solidFill>
                <a:latin typeface="Open Sans"/>
                <a:ea typeface="Open Sans"/>
              </a:rPr>
              <a:t>Esta fuerza política y cultural, que durante el reinado de Carlos V se hace fuerte en toda Europa y en las tierras americanas, supondrá la internacionalización de la lengua castellana, español, por todo el mundo. </a:t>
            </a:r>
            <a:endParaRPr b="0" lang="en-US" sz="2430" spc="-1" strike="noStrike">
              <a:latin typeface="Arial"/>
            </a:endParaRPr>
          </a:p>
          <a:p>
            <a:pPr algn="just">
              <a:lnSpc>
                <a:spcPct val="115000"/>
              </a:lnSpc>
              <a:spcBef>
                <a:spcPts val="1199"/>
              </a:spcBef>
            </a:pPr>
            <a:r>
              <a:rPr b="0" lang="en-US" sz="2430" spc="-1" strike="noStrike">
                <a:solidFill>
                  <a:srgbClr val="000000"/>
                </a:solidFill>
                <a:latin typeface="Open Sans"/>
                <a:ea typeface="Open Sans"/>
              </a:rPr>
              <a:t>         </a:t>
            </a:r>
            <a:r>
              <a:rPr b="0" lang="en-US" sz="2430" spc="-1" strike="noStrike">
                <a:solidFill>
                  <a:srgbClr val="000000"/>
                </a:solidFill>
                <a:latin typeface="Open Sans"/>
                <a:ea typeface="Open Sans"/>
              </a:rPr>
              <a:t>El español pasa a ser lengua diplomática y adquiere una relevancia que hasta ese momento ninguna lengua nacional había adquirido.</a:t>
            </a:r>
            <a:endParaRPr b="0" lang="en-US" sz="2430" spc="-1" strike="noStrike">
              <a:latin typeface="Arial"/>
            </a:endParaRPr>
          </a:p>
          <a:p>
            <a:pPr>
              <a:lnSpc>
                <a:spcPct val="115000"/>
              </a:lnSpc>
              <a:spcBef>
                <a:spcPts val="1199"/>
              </a:spcBef>
              <a:spcAft>
                <a:spcPts val="1199"/>
              </a:spcAft>
            </a:pPr>
            <a:endParaRPr b="0" lang="en-US" sz="243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3" dur="indefinite" restart="never" nodeType="tmRoot">
          <p:childTnLst>
            <p:seq>
              <p:cTn id="1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e59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CustomShape 1"/>
          <p:cNvSpPr/>
          <p:nvPr/>
        </p:nvSpPr>
        <p:spPr>
          <a:xfrm>
            <a:off x="414000" y="1225080"/>
            <a:ext cx="3999240" cy="3353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normAutofit/>
          </a:bodyPr>
          <a:p>
            <a:pPr algn="just">
              <a:lnSpc>
                <a:spcPct val="115000"/>
              </a:lnSpc>
              <a:spcAft>
                <a:spcPts val="1199"/>
              </a:spcAft>
            </a:pPr>
            <a:r>
              <a:rPr b="0" lang="en-US" sz="1700" spc="-1" strike="noStrike">
                <a:solidFill>
                  <a:srgbClr val="000000"/>
                </a:solidFill>
                <a:latin typeface="Open Sans"/>
                <a:ea typeface="Open Sans"/>
              </a:rPr>
              <a:t>Juan de Valdés (Lapesa: 1988:298), en 1535, dice: «La lengua castellana se habla no solamente por toda Castilla, pero en el reino de Aragón, en el de Murcia con toda el Andaluzía y en Galicia, Asturias y Navarra; y esto aun hasta entre gente vulgar, porque entre la gente noble tanto bien se habla en todo el resto de Spaña». </a:t>
            </a:r>
            <a:endParaRPr b="0" lang="en-US" sz="1700" spc="-1" strike="noStrike">
              <a:latin typeface="Arial"/>
            </a:endParaRPr>
          </a:p>
        </p:txBody>
      </p:sp>
      <p:sp>
        <p:nvSpPr>
          <p:cNvPr id="139" name="CustomShape 2"/>
          <p:cNvSpPr/>
          <p:nvPr/>
        </p:nvSpPr>
        <p:spPr>
          <a:xfrm>
            <a:off x="4832280" y="1225080"/>
            <a:ext cx="3999240" cy="3353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40" name="Google Shape;106;p19" descr=""/>
          <p:cNvPicPr/>
          <p:nvPr/>
        </p:nvPicPr>
        <p:blipFill>
          <a:blip r:embed="rId1"/>
          <a:stretch/>
        </p:blipFill>
        <p:spPr>
          <a:xfrm>
            <a:off x="5006880" y="338400"/>
            <a:ext cx="3502800" cy="41738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5" dur="indefinite" restart="never" nodeType="tmRoot">
          <p:childTnLst>
            <p:seq>
              <p:cTn id="1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e59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CustomShape 1"/>
          <p:cNvSpPr/>
          <p:nvPr/>
        </p:nvSpPr>
        <p:spPr>
          <a:xfrm>
            <a:off x="311760" y="1225080"/>
            <a:ext cx="3999240" cy="3353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normAutofit/>
          </a:bodyPr>
          <a:p>
            <a:pPr algn="just">
              <a:lnSpc>
                <a:spcPct val="115000"/>
              </a:lnSpc>
              <a:spcAft>
                <a:spcPts val="1199"/>
              </a:spcAft>
            </a:pPr>
            <a:r>
              <a:rPr b="0" lang="en-US" sz="1700" spc="-1" strike="noStrike">
                <a:solidFill>
                  <a:srgbClr val="000000"/>
                </a:solidFill>
                <a:latin typeface="Open Sans"/>
                <a:ea typeface="Open Sans"/>
              </a:rPr>
              <a:t>Rafael Lapesa afirma (1988:299) que «el nombre de lengua española (...), tiene desde el siglo XVI absoluta justificación y se sobrepone al de lengua castellana». Su uso no es generalizado, pero sí comienza a ser utilizado de forma mayoritaria, a partir de mediados del siglo XVI es ya habitual. </a:t>
            </a:r>
            <a:endParaRPr b="0" lang="en-US" sz="1700" spc="-1" strike="noStrike">
              <a:latin typeface="Arial"/>
            </a:endParaRPr>
          </a:p>
        </p:txBody>
      </p:sp>
      <p:sp>
        <p:nvSpPr>
          <p:cNvPr id="142" name="CustomShape 2"/>
          <p:cNvSpPr/>
          <p:nvPr/>
        </p:nvSpPr>
        <p:spPr>
          <a:xfrm>
            <a:off x="4832280" y="1225080"/>
            <a:ext cx="3999240" cy="3353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43" name="Google Shape;113;p20" descr=""/>
          <p:cNvPicPr/>
          <p:nvPr/>
        </p:nvPicPr>
        <p:blipFill>
          <a:blip r:embed="rId1"/>
          <a:stretch/>
        </p:blipFill>
        <p:spPr>
          <a:xfrm>
            <a:off x="4758480" y="1121760"/>
            <a:ext cx="3794400" cy="31582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7" dur="indefinite" restart="never" nodeType="tmRoot">
          <p:childTnLst>
            <p:seq>
              <p:cTn id="1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b7b7b7"/>
      </a:dk2>
      <a:lt2>
        <a:srgbClr val="cca677"/>
      </a:lt2>
      <a:accent1>
        <a:srgbClr val="5d4037"/>
      </a:accent1>
      <a:accent2>
        <a:srgbClr val="455a64"/>
      </a:accent2>
      <a:accent3>
        <a:srgbClr val="57bb8a"/>
      </a:accent3>
      <a:accent4>
        <a:srgbClr val="78909c"/>
      </a:accent4>
      <a:accent5>
        <a:srgbClr val="607d8b"/>
      </a:accent5>
      <a:accent6>
        <a:srgbClr val="dce755"/>
      </a:accent6>
      <a:hlink>
        <a:srgbClr val="607d8b"/>
      </a:hlink>
      <a:folHlink>
        <a:srgbClr val="607d8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b7b7b7"/>
      </a:dk2>
      <a:lt2>
        <a:srgbClr val="cca677"/>
      </a:lt2>
      <a:accent1>
        <a:srgbClr val="5d4037"/>
      </a:accent1>
      <a:accent2>
        <a:srgbClr val="455a64"/>
      </a:accent2>
      <a:accent3>
        <a:srgbClr val="57bb8a"/>
      </a:accent3>
      <a:accent4>
        <a:srgbClr val="78909c"/>
      </a:accent4>
      <a:accent5>
        <a:srgbClr val="607d8b"/>
      </a:accent5>
      <a:accent6>
        <a:srgbClr val="dce755"/>
      </a:accent6>
      <a:hlink>
        <a:srgbClr val="607d8b"/>
      </a:hlink>
      <a:folHlink>
        <a:srgbClr val="607d8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b7b7b7"/>
      </a:dk2>
      <a:lt2>
        <a:srgbClr val="cca677"/>
      </a:lt2>
      <a:accent1>
        <a:srgbClr val="5d4037"/>
      </a:accent1>
      <a:accent2>
        <a:srgbClr val="455a64"/>
      </a:accent2>
      <a:accent3>
        <a:srgbClr val="57bb8a"/>
      </a:accent3>
      <a:accent4>
        <a:srgbClr val="78909c"/>
      </a:accent4>
      <a:accent5>
        <a:srgbClr val="607d8b"/>
      </a:accent5>
      <a:accent6>
        <a:srgbClr val="dce755"/>
      </a:accent6>
      <a:hlink>
        <a:srgbClr val="607d8b"/>
      </a:hlink>
      <a:folHlink>
        <a:srgbClr val="607d8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96</TotalTime>
  <Application>LibreOffice/6.1.3.2$Windows_X86_64 LibreOffice_project/86daf60bf00efa86ad547e59e09d6bb77c699acb</Applicat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dc:description/>
  <dc:language>en-US</dc:language>
  <cp:lastModifiedBy/>
  <dcterms:modified xsi:type="dcterms:W3CDTF">2023-05-02T09:33:19Z</dcterms:modified>
  <cp:revision>3</cp:revision>
  <dc:subject/>
  <dc:title/>
</cp:coreProperties>
</file>