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3"/>
  </p:normalViewPr>
  <p:slideViewPr>
    <p:cSldViewPr snapToGrid="0">
      <p:cViewPr varScale="1">
        <p:scale>
          <a:sx n="108" d="100"/>
          <a:sy n="108" d="100"/>
        </p:scale>
        <p:origin x="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897012D-7129-4FBD-8548-4CF31C29E7CC}" type="datetimeFigureOut">
              <a:rPr lang="ru-RU" smtClean="0"/>
              <a:t>08.03.2021</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268532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897012D-7129-4FBD-8548-4CF31C29E7CC}" type="datetimeFigureOut">
              <a:rPr lang="ru-RU" smtClean="0"/>
              <a:t>08.03.2021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19291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897012D-7129-4FBD-8548-4CF31C29E7CC}" type="datetimeFigureOut">
              <a:rPr lang="ru-RU" smtClean="0"/>
              <a:t>08.03.2021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3000879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897012D-7129-4FBD-8548-4CF31C29E7CC}" type="datetimeFigureOut">
              <a:rPr lang="ru-RU" smtClean="0"/>
              <a:t>08.03.2021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262978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897012D-7129-4FBD-8548-4CF31C29E7CC}" type="datetimeFigureOut">
              <a:rPr lang="ru-RU" smtClean="0"/>
              <a:t>08.03.2021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2097946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897012D-7129-4FBD-8548-4CF31C29E7CC}" type="datetimeFigureOut">
              <a:rPr lang="ru-RU" smtClean="0"/>
              <a:t>08.03.2021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2774767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897012D-7129-4FBD-8548-4CF31C29E7CC}" type="datetimeFigureOut">
              <a:rPr lang="ru-RU" smtClean="0"/>
              <a:t>08.03.2021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205361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897012D-7129-4FBD-8548-4CF31C29E7CC}" type="datetimeFigureOut">
              <a:rPr lang="ru-RU" smtClean="0"/>
              <a:t>08.03.2021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4072203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897012D-7129-4FBD-8548-4CF31C29E7CC}" type="datetimeFigureOut">
              <a:rPr lang="ru-RU" smtClean="0"/>
              <a:t>08.03.2021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827731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4"/>
            <a:ext cx="10972800" cy="1139825"/>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6197600" y="1600201"/>
            <a:ext cx="53848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6197600" y="3941763"/>
            <a:ext cx="53848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609600" y="6248400"/>
            <a:ext cx="2844800" cy="457200"/>
          </a:xfrm>
        </p:spPr>
        <p:txBody>
          <a:bodyPr/>
          <a:lstStyle>
            <a:lvl1pPr>
              <a:defRPr/>
            </a:lvl1pPr>
          </a:lstStyle>
          <a:p>
            <a:endParaRPr lang="ru-RU" altLang="ru-RU"/>
          </a:p>
        </p:txBody>
      </p:sp>
      <p:sp>
        <p:nvSpPr>
          <p:cNvPr id="7" name="Нижний колонтитул 6"/>
          <p:cNvSpPr>
            <a:spLocks noGrp="1"/>
          </p:cNvSpPr>
          <p:nvPr>
            <p:ph type="ftr" sz="quarter" idx="11"/>
          </p:nvPr>
        </p:nvSpPr>
        <p:spPr>
          <a:xfrm>
            <a:off x="4165600" y="6248400"/>
            <a:ext cx="3860800" cy="457200"/>
          </a:xfrm>
        </p:spPr>
        <p:txBody>
          <a:bodyPr/>
          <a:lstStyle>
            <a:lvl1pPr>
              <a:defRPr/>
            </a:lvl1pPr>
          </a:lstStyle>
          <a:p>
            <a:endParaRPr lang="ru-RU" altLang="ru-RU"/>
          </a:p>
        </p:txBody>
      </p:sp>
      <p:sp>
        <p:nvSpPr>
          <p:cNvPr id="8" name="Номер слайда 7"/>
          <p:cNvSpPr>
            <a:spLocks noGrp="1"/>
          </p:cNvSpPr>
          <p:nvPr>
            <p:ph type="sldNum" sz="quarter" idx="12"/>
          </p:nvPr>
        </p:nvSpPr>
        <p:spPr>
          <a:xfrm>
            <a:off x="8737600" y="6248400"/>
            <a:ext cx="2844800" cy="457200"/>
          </a:xfrm>
        </p:spPr>
        <p:txBody>
          <a:bodyPr/>
          <a:lstStyle>
            <a:lvl1pPr>
              <a:defRPr/>
            </a:lvl1pPr>
          </a:lstStyle>
          <a:p>
            <a:fld id="{CAFCCD83-F56C-45A8-92DF-988475C3BE0B}" type="slidenum">
              <a:rPr lang="ru-RU" altLang="ru-RU"/>
              <a:pPr/>
              <a:t>‹#›</a:t>
            </a:fld>
            <a:endParaRPr lang="ru-RU" altLang="ru-RU"/>
          </a:p>
        </p:txBody>
      </p:sp>
    </p:spTree>
    <p:extLst>
      <p:ext uri="{BB962C8B-B14F-4D97-AF65-F5344CB8AC3E}">
        <p14:creationId xmlns:p14="http://schemas.microsoft.com/office/powerpoint/2010/main" val="426252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4"/>
            <a:ext cx="10972800" cy="1139825"/>
          </a:xfrm>
        </p:spPr>
        <p:txBody>
          <a:bodyPr/>
          <a:lstStyle/>
          <a:p>
            <a:r>
              <a:rPr lang="ru-RU"/>
              <a:t>Образец заголовка</a:t>
            </a:r>
          </a:p>
        </p:txBody>
      </p:sp>
      <p:sp>
        <p:nvSpPr>
          <p:cNvPr id="3" name="Текст 2"/>
          <p:cNvSpPr>
            <a:spLocks noGrp="1"/>
          </p:cNvSpPr>
          <p:nvPr>
            <p:ph type="body" sz="half" idx="1"/>
          </p:nvPr>
        </p:nvSpPr>
        <p:spPr>
          <a:xfrm>
            <a:off x="609600" y="1600201"/>
            <a:ext cx="109728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09600" y="3941763"/>
            <a:ext cx="109728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609600" y="6248400"/>
            <a:ext cx="2844800" cy="45720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4165600" y="6248400"/>
            <a:ext cx="3860800" cy="45720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8737600" y="6248400"/>
            <a:ext cx="2844800" cy="457200"/>
          </a:xfrm>
        </p:spPr>
        <p:txBody>
          <a:bodyPr/>
          <a:lstStyle>
            <a:lvl1pPr>
              <a:defRPr/>
            </a:lvl1pPr>
          </a:lstStyle>
          <a:p>
            <a:fld id="{BD7A8BA9-C4BE-4AD5-8B9C-11F4097F2282}" type="slidenum">
              <a:rPr lang="ru-RU" altLang="ru-RU"/>
              <a:pPr/>
              <a:t>‹#›</a:t>
            </a:fld>
            <a:endParaRPr lang="ru-RU" altLang="ru-RU"/>
          </a:p>
        </p:txBody>
      </p:sp>
    </p:spTree>
    <p:extLst>
      <p:ext uri="{BB962C8B-B14F-4D97-AF65-F5344CB8AC3E}">
        <p14:creationId xmlns:p14="http://schemas.microsoft.com/office/powerpoint/2010/main" val="314274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897012D-7129-4FBD-8548-4CF31C29E7CC}" type="datetimeFigureOut">
              <a:rPr lang="ru-RU" smtClean="0"/>
              <a:t>08.03.2021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173242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4"/>
            <a:ext cx="10972800" cy="1139825"/>
          </a:xfrm>
        </p:spPr>
        <p:txBody>
          <a:bodyPr/>
          <a:lstStyle/>
          <a:p>
            <a:r>
              <a:rPr lang="ru-RU"/>
              <a:t>Образец заголовка</a:t>
            </a:r>
          </a:p>
        </p:txBody>
      </p:sp>
      <p:sp>
        <p:nvSpPr>
          <p:cNvPr id="3" name="Объект 2"/>
          <p:cNvSpPr>
            <a:spLocks noGrp="1"/>
          </p:cNvSpPr>
          <p:nvPr>
            <p:ph sz="half" idx="1"/>
          </p:nvPr>
        </p:nvSpPr>
        <p:spPr>
          <a:xfrm>
            <a:off x="609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197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609600" y="6248400"/>
            <a:ext cx="2844800" cy="45720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4165600" y="6248400"/>
            <a:ext cx="3860800" cy="45720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8737600" y="6248400"/>
            <a:ext cx="2844800" cy="457200"/>
          </a:xfrm>
        </p:spPr>
        <p:txBody>
          <a:bodyPr/>
          <a:lstStyle>
            <a:lvl1pPr>
              <a:defRPr/>
            </a:lvl1pPr>
          </a:lstStyle>
          <a:p>
            <a:fld id="{80E93BF3-4693-4B14-852B-1DDA61280716}" type="slidenum">
              <a:rPr lang="ru-RU" altLang="ru-RU"/>
              <a:pPr/>
              <a:t>‹#›</a:t>
            </a:fld>
            <a:endParaRPr lang="ru-RU" altLang="ru-RU"/>
          </a:p>
        </p:txBody>
      </p:sp>
    </p:spTree>
    <p:extLst>
      <p:ext uri="{BB962C8B-B14F-4D97-AF65-F5344CB8AC3E}">
        <p14:creationId xmlns:p14="http://schemas.microsoft.com/office/powerpoint/2010/main" val="665391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4"/>
            <a:ext cx="10972800" cy="1139825"/>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609600" y="6248400"/>
            <a:ext cx="2844800" cy="45720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4165600" y="6248400"/>
            <a:ext cx="3860800" cy="45720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8737600" y="6248400"/>
            <a:ext cx="2844800" cy="457200"/>
          </a:xfrm>
        </p:spPr>
        <p:txBody>
          <a:bodyPr/>
          <a:lstStyle>
            <a:lvl1pPr>
              <a:defRPr/>
            </a:lvl1pPr>
          </a:lstStyle>
          <a:p>
            <a:fld id="{E3968110-7F21-41D9-B376-EAD5F1439629}" type="slidenum">
              <a:rPr lang="ru-RU" altLang="ru-RU"/>
              <a:pPr/>
              <a:t>‹#›</a:t>
            </a:fld>
            <a:endParaRPr lang="ru-RU" altLang="ru-RU"/>
          </a:p>
        </p:txBody>
      </p:sp>
    </p:spTree>
    <p:extLst>
      <p:ext uri="{BB962C8B-B14F-4D97-AF65-F5344CB8AC3E}">
        <p14:creationId xmlns:p14="http://schemas.microsoft.com/office/powerpoint/2010/main" val="3815044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7813"/>
            <a:ext cx="10972800" cy="5853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609600" y="6248400"/>
            <a:ext cx="2844800" cy="457200"/>
          </a:xfrm>
        </p:spPr>
        <p:txBody>
          <a:bodyPr/>
          <a:lstStyle>
            <a:lvl1pPr>
              <a:defRPr/>
            </a:lvl1pPr>
          </a:lstStyle>
          <a:p>
            <a:endParaRPr lang="ru-RU" altLang="ru-RU"/>
          </a:p>
        </p:txBody>
      </p:sp>
      <p:sp>
        <p:nvSpPr>
          <p:cNvPr id="4" name="Нижний колонтитул 3"/>
          <p:cNvSpPr>
            <a:spLocks noGrp="1"/>
          </p:cNvSpPr>
          <p:nvPr>
            <p:ph type="ftr" sz="quarter" idx="11"/>
          </p:nvPr>
        </p:nvSpPr>
        <p:spPr>
          <a:xfrm>
            <a:off x="4165600" y="6248400"/>
            <a:ext cx="3860800" cy="457200"/>
          </a:xfrm>
        </p:spPr>
        <p:txBody>
          <a:bodyPr/>
          <a:lstStyle>
            <a:lvl1pPr>
              <a:defRPr/>
            </a:lvl1pPr>
          </a:lstStyle>
          <a:p>
            <a:endParaRPr lang="ru-RU" altLang="ru-RU"/>
          </a:p>
        </p:txBody>
      </p:sp>
      <p:sp>
        <p:nvSpPr>
          <p:cNvPr id="5" name="Номер слайда 4"/>
          <p:cNvSpPr>
            <a:spLocks noGrp="1"/>
          </p:cNvSpPr>
          <p:nvPr>
            <p:ph type="sldNum" sz="quarter" idx="12"/>
          </p:nvPr>
        </p:nvSpPr>
        <p:spPr>
          <a:xfrm>
            <a:off x="8737600" y="6248400"/>
            <a:ext cx="2844800" cy="457200"/>
          </a:xfrm>
        </p:spPr>
        <p:txBody>
          <a:bodyPr/>
          <a:lstStyle>
            <a:lvl1pPr>
              <a:defRPr/>
            </a:lvl1pPr>
          </a:lstStyle>
          <a:p>
            <a:fld id="{3FBA050B-0E44-4A25-9233-8BCAAD4EA020}" type="slidenum">
              <a:rPr lang="ru-RU" altLang="ru-RU"/>
              <a:pPr/>
              <a:t>‹#›</a:t>
            </a:fld>
            <a:endParaRPr lang="ru-RU" altLang="ru-RU"/>
          </a:p>
        </p:txBody>
      </p:sp>
    </p:spTree>
    <p:extLst>
      <p:ext uri="{BB962C8B-B14F-4D97-AF65-F5344CB8AC3E}">
        <p14:creationId xmlns:p14="http://schemas.microsoft.com/office/powerpoint/2010/main" val="1244138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4"/>
            <a:ext cx="10972800" cy="1139825"/>
          </a:xfrm>
        </p:spPr>
        <p:txBody>
          <a:bodyPr/>
          <a:lstStyle/>
          <a:p>
            <a:r>
              <a:rPr lang="ru-RU"/>
              <a:t>Образец заголовка</a:t>
            </a:r>
          </a:p>
        </p:txBody>
      </p:sp>
      <p:sp>
        <p:nvSpPr>
          <p:cNvPr id="3" name="Объект 2"/>
          <p:cNvSpPr>
            <a:spLocks noGrp="1"/>
          </p:cNvSpPr>
          <p:nvPr>
            <p:ph sz="half" idx="1"/>
          </p:nvPr>
        </p:nvSpPr>
        <p:spPr>
          <a:xfrm>
            <a:off x="609600" y="1600201"/>
            <a:ext cx="109728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0" y="3941763"/>
            <a:ext cx="109728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609600" y="6248400"/>
            <a:ext cx="2844800" cy="45720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4165600" y="6248400"/>
            <a:ext cx="3860800" cy="45720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8737600" y="6248400"/>
            <a:ext cx="2844800" cy="457200"/>
          </a:xfrm>
        </p:spPr>
        <p:txBody>
          <a:bodyPr/>
          <a:lstStyle>
            <a:lvl1pPr>
              <a:defRPr/>
            </a:lvl1pPr>
          </a:lstStyle>
          <a:p>
            <a:fld id="{D5F4D3B6-45B2-43E2-AE4E-8669FCAB7B24}" type="slidenum">
              <a:rPr lang="ru-RU" altLang="ru-RU"/>
              <a:pPr/>
              <a:t>‹#›</a:t>
            </a:fld>
            <a:endParaRPr lang="ru-RU" altLang="ru-RU"/>
          </a:p>
        </p:txBody>
      </p:sp>
    </p:spTree>
    <p:extLst>
      <p:ext uri="{BB962C8B-B14F-4D97-AF65-F5344CB8AC3E}">
        <p14:creationId xmlns:p14="http://schemas.microsoft.com/office/powerpoint/2010/main" val="360835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897012D-7129-4FBD-8548-4CF31C29E7CC}" type="datetimeFigureOut">
              <a:rPr lang="ru-RU" smtClean="0"/>
              <a:t>08.03.2021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53276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897012D-7129-4FBD-8548-4CF31C29E7CC}" type="datetimeFigureOut">
              <a:rPr lang="ru-RU" smtClean="0"/>
              <a:t>08.03.2021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183011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897012D-7129-4FBD-8548-4CF31C29E7CC}" type="datetimeFigureOut">
              <a:rPr lang="ru-RU" smtClean="0"/>
              <a:t>08.03.2021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36116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897012D-7129-4FBD-8548-4CF31C29E7CC}" type="datetimeFigureOut">
              <a:rPr lang="ru-RU" smtClean="0"/>
              <a:t>08.03.2021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382004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7012D-7129-4FBD-8548-4CF31C29E7CC}" type="datetimeFigureOut">
              <a:rPr lang="ru-RU" smtClean="0"/>
              <a:t>08.03.2021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44424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897012D-7129-4FBD-8548-4CF31C29E7CC}" type="datetimeFigureOut">
              <a:rPr lang="ru-RU" smtClean="0"/>
              <a:t>08.03.2021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19481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897012D-7129-4FBD-8548-4CF31C29E7CC}" type="datetimeFigureOut">
              <a:rPr lang="ru-RU" smtClean="0"/>
              <a:t>08.03.2021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E12C75-A185-472B-B4EA-FA0D5965F53D}" type="slidenum">
              <a:rPr lang="ru-RU" smtClean="0"/>
              <a:t>‹#›</a:t>
            </a:fld>
            <a:endParaRPr lang="ru-RU"/>
          </a:p>
        </p:txBody>
      </p:sp>
    </p:spTree>
    <p:extLst>
      <p:ext uri="{BB962C8B-B14F-4D97-AF65-F5344CB8AC3E}">
        <p14:creationId xmlns:p14="http://schemas.microsoft.com/office/powerpoint/2010/main" val="305965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97012D-7129-4FBD-8548-4CF31C29E7CC}" type="datetimeFigureOut">
              <a:rPr lang="ru-RU" smtClean="0"/>
              <a:t>08.03.2021</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E12C75-A185-472B-B4EA-FA0D5965F53D}" type="slidenum">
              <a:rPr lang="ru-RU" smtClean="0"/>
              <a:t>‹#›</a:t>
            </a:fld>
            <a:endParaRPr lang="ru-RU"/>
          </a:p>
        </p:txBody>
      </p:sp>
    </p:spTree>
    <p:extLst>
      <p:ext uri="{BB962C8B-B14F-4D97-AF65-F5344CB8AC3E}">
        <p14:creationId xmlns:p14="http://schemas.microsoft.com/office/powerpoint/2010/main" val="19091434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marL="1344613" indent="-1344613" algn="l"/>
            <a:r>
              <a:rPr lang="uk-UA" altLang="ru-RU" sz="7200" i="1" dirty="0"/>
              <a:t>Міжнародні організації</a:t>
            </a:r>
            <a:endParaRPr lang="ru-RU" altLang="ru-RU" sz="7200" i="1" dirty="0"/>
          </a:p>
        </p:txBody>
      </p:sp>
    </p:spTree>
    <p:extLst>
      <p:ext uri="{BB962C8B-B14F-4D97-AF65-F5344CB8AC3E}">
        <p14:creationId xmlns:p14="http://schemas.microsoft.com/office/powerpoint/2010/main" val="32634212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11" name="Picture 7" descr="250px-Arab_League_(orthographic_projection)_sv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05013" y="1427163"/>
            <a:ext cx="4019550" cy="4019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0710" name="Rectangle 6"/>
          <p:cNvSpPr>
            <a:spLocks noGrp="1" noChangeArrowheads="1"/>
          </p:cNvSpPr>
          <p:nvPr>
            <p:ph type="body" sz="half" idx="2"/>
          </p:nvPr>
        </p:nvSpPr>
        <p:spPr>
          <a:xfrm>
            <a:off x="6172200" y="188913"/>
            <a:ext cx="4038600" cy="5942012"/>
          </a:xfrm>
        </p:spPr>
        <p:txBody>
          <a:bodyPr/>
          <a:lstStyle/>
          <a:p>
            <a:pPr marL="100013" indent="288925">
              <a:buNone/>
            </a:pPr>
            <a:r>
              <a:rPr lang="ru-RU" altLang="ru-RU"/>
              <a:t>Провідна мета Ліги наступна:</a:t>
            </a:r>
            <a:endParaRPr lang="ru-RU" altLang="ru-RU" b="1"/>
          </a:p>
          <a:p>
            <a:pPr marL="100013" indent="288925">
              <a:buNone/>
            </a:pPr>
            <a:r>
              <a:rPr lang="ru-RU" altLang="ru-RU" b="1"/>
              <a:t>«</a:t>
            </a:r>
            <a:r>
              <a:rPr lang="ru-RU" altLang="ru-RU"/>
              <a:t>залучення тісніших відносин між державами-членами і координація взаємодії між ними, задля захисту своєї незалежності і суверенітету, і вирішення загальних питань й інтересів арабських країн.</a:t>
            </a:r>
          </a:p>
        </p:txBody>
      </p:sp>
    </p:spTree>
    <p:extLst>
      <p:ext uri="{BB962C8B-B14F-4D97-AF65-F5344CB8AC3E}">
        <p14:creationId xmlns:p14="http://schemas.microsoft.com/office/powerpoint/2010/main" val="426060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uk-UA" altLang="ru-RU"/>
              <a:t>Військово-політичні</a:t>
            </a:r>
            <a:r>
              <a:rPr lang="ru-RU" altLang="ru-RU"/>
              <a:t> організації </a:t>
            </a:r>
          </a:p>
        </p:txBody>
      </p:sp>
      <p:sp>
        <p:nvSpPr>
          <p:cNvPr id="149507" name="Rectangle 3"/>
          <p:cNvSpPr>
            <a:spLocks noGrp="1" noChangeArrowheads="1"/>
          </p:cNvSpPr>
          <p:nvPr>
            <p:ph idx="1"/>
          </p:nvPr>
        </p:nvSpPr>
        <p:spPr/>
        <p:txBody>
          <a:bodyPr/>
          <a:lstStyle/>
          <a:p>
            <a:r>
              <a:rPr lang="ru-RU" altLang="ru-RU"/>
              <a:t>Організація Північноатлантичного договору (НАТО);</a:t>
            </a:r>
          </a:p>
          <a:p>
            <a:r>
              <a:rPr lang="ru-RU" altLang="ru-RU"/>
              <a:t> Західноєвропейський союз (ЗЄС) </a:t>
            </a:r>
          </a:p>
          <a:p>
            <a:pPr>
              <a:buFont typeface="Wingdings" panose="05000000000000000000" pitchFamily="2" charset="2"/>
              <a:buNone/>
            </a:pPr>
            <a:r>
              <a:rPr lang="uk-UA" altLang="ru-RU" i="1"/>
              <a:t>тощо.</a:t>
            </a:r>
            <a:endParaRPr lang="ru-RU" altLang="ru-RU" i="1"/>
          </a:p>
        </p:txBody>
      </p:sp>
    </p:spTree>
    <p:extLst>
      <p:ext uri="{BB962C8B-B14F-4D97-AF65-F5344CB8AC3E}">
        <p14:creationId xmlns:p14="http://schemas.microsoft.com/office/powerpoint/2010/main" val="70097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1" name="Rectangle 5"/>
          <p:cNvSpPr>
            <a:spLocks noGrp="1" noChangeArrowheads="1"/>
          </p:cNvSpPr>
          <p:nvPr>
            <p:ph type="body" sz="half" idx="1"/>
          </p:nvPr>
        </p:nvSpPr>
        <p:spPr>
          <a:xfrm>
            <a:off x="1981200" y="333376"/>
            <a:ext cx="4038600" cy="6119813"/>
          </a:xfrm>
        </p:spPr>
        <p:txBody>
          <a:bodyPr>
            <a:normAutofit/>
          </a:bodyPr>
          <a:lstStyle/>
          <a:p>
            <a:pPr marL="6350" indent="195263">
              <a:buNone/>
            </a:pPr>
            <a:r>
              <a:rPr lang="ru-RU" altLang="ru-RU" sz="2400" b="1"/>
              <a:t>Західноєвропейський союз</a:t>
            </a:r>
            <a:r>
              <a:rPr lang="ru-RU" altLang="ru-RU" sz="2400"/>
              <a:t> - організація, створена на основі Брюсельського договору 1948 року для співпраці в економічній, соціальнійі культурній галузях та колективну самооборону, який підписали Бельгія, Великобританія, Люксембург, Нідерланди та Франція. Включає 28 країн з чотирма різними статусами: країни-члени, асоційовані члени, спостерігачі та асоційовані партнери. </a:t>
            </a:r>
          </a:p>
        </p:txBody>
      </p:sp>
      <p:pic>
        <p:nvPicPr>
          <p:cNvPr id="203783" name="Picture 7" descr="800px-Western_European_Union_Flag_sv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11900" y="1557338"/>
            <a:ext cx="4038600" cy="2690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3784" name="Text Box 8"/>
          <p:cNvSpPr txBox="1">
            <a:spLocks noChangeArrowheads="1"/>
          </p:cNvSpPr>
          <p:nvPr/>
        </p:nvSpPr>
        <p:spPr bwMode="auto">
          <a:xfrm>
            <a:off x="7248526" y="4365626"/>
            <a:ext cx="2303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b="1" i="1"/>
              <a:t>Прапор</a:t>
            </a:r>
            <a:endParaRPr lang="ru-RU" altLang="ru-RU" b="1" i="1"/>
          </a:p>
        </p:txBody>
      </p:sp>
    </p:spTree>
    <p:extLst>
      <p:ext uri="{BB962C8B-B14F-4D97-AF65-F5344CB8AC3E}">
        <p14:creationId xmlns:p14="http://schemas.microsoft.com/office/powerpoint/2010/main" val="129295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idx="1"/>
          </p:nvPr>
        </p:nvSpPr>
        <p:spPr>
          <a:xfrm>
            <a:off x="1981200" y="1600201"/>
            <a:ext cx="8229600" cy="3700463"/>
          </a:xfrm>
        </p:spPr>
        <p:txBody>
          <a:bodyPr>
            <a:normAutofit/>
          </a:bodyPr>
          <a:lstStyle/>
          <a:p>
            <a:pPr marL="274638" indent="288925">
              <a:buNone/>
            </a:pPr>
            <a:r>
              <a:rPr lang="ru-RU" altLang="ru-RU" sz="3600"/>
              <a:t>В березні 2010 року було оголошено про плани припинення діяльності Західоєвропейського Союзу до 2011 року. 30 червня 2011 року ЗЄС офіційно припинив існування. </a:t>
            </a:r>
          </a:p>
        </p:txBody>
      </p:sp>
    </p:spTree>
    <p:extLst>
      <p:ext uri="{BB962C8B-B14F-4D97-AF65-F5344CB8AC3E}">
        <p14:creationId xmlns:p14="http://schemas.microsoft.com/office/powerpoint/2010/main" val="230485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idx="1"/>
          </p:nvPr>
        </p:nvSpPr>
        <p:spPr>
          <a:xfrm>
            <a:off x="1981200" y="549275"/>
            <a:ext cx="8229600" cy="5581650"/>
          </a:xfrm>
        </p:spPr>
        <p:txBody>
          <a:bodyPr/>
          <a:lstStyle/>
          <a:p>
            <a:pPr marL="174625" indent="363538">
              <a:buNone/>
            </a:pPr>
            <a:r>
              <a:rPr lang="ru-RU" altLang="ru-RU" b="1" i="1"/>
              <a:t>Організація Північноатлантичного договору, НАТО</a:t>
            </a:r>
            <a:r>
              <a:rPr lang="ru-RU" altLang="ru-RU"/>
              <a:t>, або </a:t>
            </a:r>
            <a:r>
              <a:rPr lang="ru-RU" altLang="ru-RU" b="1" i="1"/>
              <a:t>Північноатлантичний Альянс</a:t>
            </a:r>
            <a:r>
              <a:rPr lang="ru-RU" altLang="ru-RU"/>
              <a:t>  — міжнародна політично-військова організація, створена 4 квітня 1949. У наш час налічує 28 держав. Головним принципом організації є система колективної оборони, тобто спільних організованих дій всіх її членів у відповідь на атаку з боку зовнішньої сторони. </a:t>
            </a:r>
          </a:p>
        </p:txBody>
      </p:sp>
    </p:spTree>
    <p:extLst>
      <p:ext uri="{BB962C8B-B14F-4D97-AF65-F5344CB8AC3E}">
        <p14:creationId xmlns:p14="http://schemas.microsoft.com/office/powerpoint/2010/main" val="1492470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9" name="Picture 7" descr="800px-NATO_flag_sv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92313" y="1484313"/>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6918" name="Rectangle 6"/>
          <p:cNvSpPr>
            <a:spLocks noGrp="1" noChangeArrowheads="1"/>
          </p:cNvSpPr>
          <p:nvPr>
            <p:ph type="body" sz="half" idx="2"/>
          </p:nvPr>
        </p:nvSpPr>
        <p:spPr>
          <a:xfrm>
            <a:off x="6172201" y="404813"/>
            <a:ext cx="4244975" cy="6119812"/>
          </a:xfrm>
        </p:spPr>
        <p:txBody>
          <a:bodyPr/>
          <a:lstStyle/>
          <a:p>
            <a:pPr marL="180975" indent="263525">
              <a:buNone/>
            </a:pPr>
            <a:r>
              <a:rPr lang="ru-RU" altLang="ru-RU"/>
              <a:t>НАТО народилася, як результат нездатності ООН того часу забезпечити мир у світі, тоді, коли СРСР ветувало багато постанов Ради безпеки цієї організації. Для легітимізації нової організації скористалися 51-м пунктом Статуту ООН, у частині 5 у рамках легітимного колективного захисту. </a:t>
            </a:r>
          </a:p>
        </p:txBody>
      </p:sp>
      <p:sp>
        <p:nvSpPr>
          <p:cNvPr id="166920" name="Text Box 8"/>
          <p:cNvSpPr txBox="1">
            <a:spLocks noChangeArrowheads="1"/>
          </p:cNvSpPr>
          <p:nvPr/>
        </p:nvSpPr>
        <p:spPr bwMode="auto">
          <a:xfrm>
            <a:off x="2855914" y="4652963"/>
            <a:ext cx="2376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b="1" i="1"/>
              <a:t>Прапор НАТО</a:t>
            </a:r>
            <a:endParaRPr lang="ru-RU" altLang="ru-RU" b="1" i="1"/>
          </a:p>
        </p:txBody>
      </p:sp>
    </p:spTree>
    <p:extLst>
      <p:ext uri="{BB962C8B-B14F-4D97-AF65-F5344CB8AC3E}">
        <p14:creationId xmlns:p14="http://schemas.microsoft.com/office/powerpoint/2010/main" val="3948550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70" name="Picture 10" descr="Map_of_NATO_countries"/>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135188" y="1052513"/>
            <a:ext cx="8064500" cy="383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8972" name="Text Box 12"/>
          <p:cNvSpPr txBox="1">
            <a:spLocks noChangeArrowheads="1"/>
          </p:cNvSpPr>
          <p:nvPr/>
        </p:nvSpPr>
        <p:spPr bwMode="auto">
          <a:xfrm>
            <a:off x="3792538" y="5157789"/>
            <a:ext cx="48958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3200" b="1" i="1"/>
              <a:t>Країни-члени НАТО</a:t>
            </a:r>
            <a:endParaRPr lang="ru-RU" altLang="ru-RU" sz="3200" b="1" i="1"/>
          </a:p>
        </p:txBody>
      </p:sp>
    </p:spTree>
    <p:extLst>
      <p:ext uri="{BB962C8B-B14F-4D97-AF65-F5344CB8AC3E}">
        <p14:creationId xmlns:p14="http://schemas.microsoft.com/office/powerpoint/2010/main" val="1113263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ru-RU" altLang="ru-RU" sz="4000"/>
              <a:t>Міжнародні економічні об'єднання </a:t>
            </a:r>
          </a:p>
        </p:txBody>
      </p:sp>
      <p:sp>
        <p:nvSpPr>
          <p:cNvPr id="150531" name="Rectangle 3"/>
          <p:cNvSpPr>
            <a:spLocks noGrp="1" noChangeArrowheads="1"/>
          </p:cNvSpPr>
          <p:nvPr>
            <p:ph idx="1"/>
          </p:nvPr>
        </p:nvSpPr>
        <p:spPr/>
        <p:txBody>
          <a:bodyPr/>
          <a:lstStyle/>
          <a:p>
            <a:r>
              <a:rPr lang="ru-RU" altLang="ru-RU"/>
              <a:t>Велика вісімка;</a:t>
            </a:r>
          </a:p>
          <a:p>
            <a:r>
              <a:rPr lang="ru-RU" altLang="ru-RU"/>
              <a:t> Світова організація </a:t>
            </a:r>
            <a:r>
              <a:rPr lang="uk-UA" altLang="ru-RU"/>
              <a:t>торгівлі</a:t>
            </a:r>
            <a:r>
              <a:rPr lang="ru-RU" altLang="ru-RU"/>
              <a:t> (СОТ);</a:t>
            </a:r>
          </a:p>
          <a:p>
            <a:r>
              <a:rPr lang="ru-RU" altLang="ru-RU"/>
              <a:t> Організація країн-експортерів нафти (ОПЕК);</a:t>
            </a:r>
          </a:p>
          <a:p>
            <a:r>
              <a:rPr lang="ru-RU" altLang="ru-RU"/>
              <a:t> Організація чорноморського економічного співробітництва (ОЧЕС). </a:t>
            </a:r>
          </a:p>
        </p:txBody>
      </p:sp>
    </p:spTree>
    <p:extLst>
      <p:ext uri="{BB962C8B-B14F-4D97-AF65-F5344CB8AC3E}">
        <p14:creationId xmlns:p14="http://schemas.microsoft.com/office/powerpoint/2010/main" val="1642506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idx="1"/>
          </p:nvPr>
        </p:nvSpPr>
        <p:spPr>
          <a:xfrm>
            <a:off x="1981200" y="404813"/>
            <a:ext cx="8229600" cy="5726112"/>
          </a:xfrm>
        </p:spPr>
        <p:txBody>
          <a:bodyPr/>
          <a:lstStyle/>
          <a:p>
            <a:pPr marL="180975" indent="195263">
              <a:buNone/>
            </a:pPr>
            <a:r>
              <a:rPr lang="ru-RU" altLang="ru-RU" b="1" i="1"/>
              <a:t>Світова організація торгівлі (СОТ) </a:t>
            </a:r>
            <a:r>
              <a:rPr lang="ru-RU" altLang="ru-RU" i="1"/>
              <a:t>–</a:t>
            </a:r>
            <a:r>
              <a:rPr lang="ru-RU" altLang="ru-RU"/>
              <a:t> це провідна міжнародна економічна організація, членами якої вже є 156 країн, на долю яких припадає більше 96% обсягів світової торгівлі; її функціями є встановлення правил міжнародної системи торгівлі і вирішення спірних питань між країнами-членами, що підписані під близько 30-ма угодами організації. Після приєднання ряду країн, які зараз є кандидатами на вступ, у рамках СОТ здійснюватиметься майже весь світовий торговельний оборот товарів та послуг. </a:t>
            </a:r>
          </a:p>
        </p:txBody>
      </p:sp>
    </p:spTree>
    <p:extLst>
      <p:ext uri="{BB962C8B-B14F-4D97-AF65-F5344CB8AC3E}">
        <p14:creationId xmlns:p14="http://schemas.microsoft.com/office/powerpoint/2010/main" val="726810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idx="1"/>
          </p:nvPr>
        </p:nvSpPr>
        <p:spPr>
          <a:xfrm>
            <a:off x="1981200" y="476251"/>
            <a:ext cx="8229600" cy="5654675"/>
          </a:xfrm>
        </p:spPr>
        <p:txBody>
          <a:bodyPr/>
          <a:lstStyle/>
          <a:p>
            <a:pPr marL="174625" indent="457200">
              <a:buNone/>
            </a:pPr>
            <a:r>
              <a:rPr lang="ru-RU" altLang="ru-RU"/>
              <a:t>За останні роки значно розширилася сфера діяльності СОТ, яка на сьогодні далеко виходить за рамки власне торговельних стосунків. СОТ є потужною і впливовою міжнародною структурою, здатною виконувати функції міжнародного економічного регулювання. Членство у СОТ стало на сьогодні практично обов`язковою умовою для будь-якої країни, що прагне інтегруватися у світове господарство. </a:t>
            </a:r>
          </a:p>
        </p:txBody>
      </p:sp>
    </p:spTree>
    <p:extLst>
      <p:ext uri="{BB962C8B-B14F-4D97-AF65-F5344CB8AC3E}">
        <p14:creationId xmlns:p14="http://schemas.microsoft.com/office/powerpoint/2010/main" val="2275005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1981200" y="1125538"/>
            <a:ext cx="8229600" cy="4824412"/>
          </a:xfrm>
        </p:spPr>
        <p:txBody>
          <a:bodyPr/>
          <a:lstStyle/>
          <a:p>
            <a:pPr marL="93663" indent="444500">
              <a:buNone/>
            </a:pPr>
            <a:r>
              <a:rPr lang="ru-RU" altLang="ru-RU" b="1" i="1"/>
              <a:t>Міжнародні організації</a:t>
            </a:r>
            <a:r>
              <a:rPr lang="ru-RU" altLang="ru-RU"/>
              <a:t> — об'єднання трьох або більше незалежних держав, їхніх урядів, інших міжурядових організацій, спрямоване на вирішення певних спільних питань чи організації проектів. Уряди діють від імені своєї держави і представляють її інтереси, дотримуючись поваги її суверенітету</a:t>
            </a:r>
            <a:r>
              <a:rPr lang="ru-RU" altLang="ru-RU" sz="3600"/>
              <a:t>.</a:t>
            </a:r>
            <a:r>
              <a:rPr lang="ru-RU" altLang="ru-RU"/>
              <a:t> </a:t>
            </a:r>
          </a:p>
        </p:txBody>
      </p:sp>
    </p:spTree>
    <p:extLst>
      <p:ext uri="{BB962C8B-B14F-4D97-AF65-F5344CB8AC3E}">
        <p14:creationId xmlns:p14="http://schemas.microsoft.com/office/powerpoint/2010/main" val="2776953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11" name="Picture 7" descr="800px-World_Trade_Organization_Members_sv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24026" y="255589"/>
            <a:ext cx="8620125" cy="3749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5110" name="Rectangle 6"/>
          <p:cNvSpPr>
            <a:spLocks noGrp="1" noChangeArrowheads="1"/>
          </p:cNvSpPr>
          <p:nvPr>
            <p:ph type="body" sz="half" idx="2"/>
          </p:nvPr>
        </p:nvSpPr>
        <p:spPr>
          <a:xfrm>
            <a:off x="1703388" y="4437064"/>
            <a:ext cx="8507412" cy="1944687"/>
          </a:xfrm>
        </p:spPr>
        <p:txBody>
          <a:bodyPr>
            <a:normAutofit fontScale="92500" lnSpcReduction="10000"/>
          </a:bodyPr>
          <a:lstStyle/>
          <a:p>
            <a:pPr marL="268288" indent="269875" algn="ctr">
              <a:lnSpc>
                <a:spcPct val="80000"/>
              </a:lnSpc>
              <a:buNone/>
            </a:pPr>
            <a:r>
              <a:rPr lang="ru-RU" altLang="ru-RU" sz="2400" i="1"/>
              <a:t>Країни-члени </a:t>
            </a:r>
            <a:r>
              <a:rPr lang="ru-RU" altLang="ru-RU" sz="2400" b="1" i="1"/>
              <a:t>СОТ</a:t>
            </a:r>
            <a:r>
              <a:rPr lang="ru-RU" altLang="ru-RU" sz="2400" i="1"/>
              <a:t>, станом на 1 жовтня 2011 року</a:t>
            </a:r>
            <a:r>
              <a:rPr lang="ru-RU" altLang="ru-RU" sz="2400"/>
              <a:t>    </a:t>
            </a:r>
          </a:p>
          <a:p>
            <a:pPr marL="268288" indent="269875">
              <a:lnSpc>
                <a:spcPct val="80000"/>
              </a:lnSpc>
              <a:buNone/>
            </a:pPr>
            <a:r>
              <a:rPr lang="ru-RU" altLang="ru-RU" sz="2400"/>
              <a:t>   Члени</a:t>
            </a:r>
          </a:p>
          <a:p>
            <a:pPr marL="268288" indent="269875">
              <a:lnSpc>
                <a:spcPct val="80000"/>
              </a:lnSpc>
              <a:buNone/>
            </a:pPr>
            <a:r>
              <a:rPr lang="ru-RU" altLang="ru-RU" sz="2400"/>
              <a:t>   Члени, представлені через Європейський Союз</a:t>
            </a:r>
          </a:p>
          <a:p>
            <a:pPr marL="268288" indent="269875">
              <a:lnSpc>
                <a:spcPct val="80000"/>
              </a:lnSpc>
              <a:buNone/>
            </a:pPr>
            <a:r>
              <a:rPr lang="ru-RU" altLang="ru-RU" sz="2400"/>
              <a:t>   Спостерігачі</a:t>
            </a:r>
          </a:p>
          <a:p>
            <a:pPr marL="268288" indent="269875">
              <a:lnSpc>
                <a:spcPct val="80000"/>
              </a:lnSpc>
              <a:buNone/>
            </a:pPr>
            <a:r>
              <a:rPr lang="ru-RU" altLang="ru-RU" sz="2400"/>
              <a:t>   Не члени</a:t>
            </a:r>
          </a:p>
        </p:txBody>
      </p:sp>
      <p:sp>
        <p:nvSpPr>
          <p:cNvPr id="175112" name="Rectangle 8"/>
          <p:cNvSpPr>
            <a:spLocks noChangeArrowheads="1"/>
          </p:cNvSpPr>
          <p:nvPr/>
        </p:nvSpPr>
        <p:spPr bwMode="auto">
          <a:xfrm>
            <a:off x="2063751" y="4868863"/>
            <a:ext cx="360363" cy="215900"/>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75113" name="Rectangle 9"/>
          <p:cNvSpPr>
            <a:spLocks noChangeArrowheads="1"/>
          </p:cNvSpPr>
          <p:nvPr/>
        </p:nvSpPr>
        <p:spPr bwMode="auto">
          <a:xfrm>
            <a:off x="2063751" y="5229225"/>
            <a:ext cx="360363" cy="2159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75114" name="Rectangle 10"/>
          <p:cNvSpPr>
            <a:spLocks noChangeArrowheads="1"/>
          </p:cNvSpPr>
          <p:nvPr/>
        </p:nvSpPr>
        <p:spPr bwMode="auto">
          <a:xfrm>
            <a:off x="2063751" y="5589588"/>
            <a:ext cx="360363" cy="2159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75115" name="Rectangle 11"/>
          <p:cNvSpPr>
            <a:spLocks noChangeArrowheads="1"/>
          </p:cNvSpPr>
          <p:nvPr/>
        </p:nvSpPr>
        <p:spPr bwMode="auto">
          <a:xfrm>
            <a:off x="2063751" y="5949950"/>
            <a:ext cx="360363" cy="2159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3956850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1981200" y="476251"/>
            <a:ext cx="8229600" cy="5654675"/>
          </a:xfrm>
        </p:spPr>
        <p:txBody>
          <a:bodyPr/>
          <a:lstStyle/>
          <a:p>
            <a:pPr marL="100013" indent="438150">
              <a:buNone/>
            </a:pPr>
            <a:r>
              <a:rPr lang="ru-RU" altLang="ru-RU"/>
              <a:t>Процеси створення, становлення і розширення СОТ не були простими та однозначними. Хоча за останні 30 років масив загальних правил СОТ надзвичайно зріс, СОТ усе ще базується на принципі двосторонніх переговорів між членами з метою взаємного відкриття їх ринків. Члени СОТ, формулюючи вимоги до країн-претендентів стосовно доступу до їх ринків, відстоюють інтереси власних підприємств, захищаючи таким чином власне виробництво та робочі місця. Тому переговорний процес є непростим і, як правило, тривалим. </a:t>
            </a:r>
          </a:p>
        </p:txBody>
      </p:sp>
    </p:spTree>
    <p:extLst>
      <p:ext uri="{BB962C8B-B14F-4D97-AF65-F5344CB8AC3E}">
        <p14:creationId xmlns:p14="http://schemas.microsoft.com/office/powerpoint/2010/main" val="3978291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9" name="Rectangle 5"/>
          <p:cNvSpPr>
            <a:spLocks noGrp="1" noChangeArrowheads="1"/>
          </p:cNvSpPr>
          <p:nvPr>
            <p:ph idx="1"/>
          </p:nvPr>
        </p:nvSpPr>
        <p:spPr>
          <a:xfrm>
            <a:off x="1981200" y="620713"/>
            <a:ext cx="8229600" cy="5510212"/>
          </a:xfrm>
        </p:spPr>
        <p:txBody>
          <a:bodyPr/>
          <a:lstStyle/>
          <a:p>
            <a:pPr marL="100013" indent="195263">
              <a:buNone/>
            </a:pPr>
            <a:r>
              <a:rPr lang="ru-RU" altLang="ru-RU" b="1"/>
              <a:t>«Велика Вісімка»</a:t>
            </a:r>
            <a:r>
              <a:rPr lang="ru-RU" altLang="ru-RU"/>
              <a:t> — група із восьми розвинутих країн світу США, Японія, Німеччина, Велика Британія, Франція, Італія, Канада та Росії, лідери яких регулярно зустрічаються для обговорення спільних економічних проблем і намагаються узгоджувати свою економічну політику. Крім них у зустрічах бере участь і Європейський Союз, проте він не має права голосувати та проводити щорічні збори. </a:t>
            </a:r>
          </a:p>
        </p:txBody>
      </p:sp>
    </p:spTree>
    <p:extLst>
      <p:ext uri="{BB962C8B-B14F-4D97-AF65-F5344CB8AC3E}">
        <p14:creationId xmlns:p14="http://schemas.microsoft.com/office/powerpoint/2010/main" val="90737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5" name="Picture 5" descr="800px-G8countries"/>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2286000" y="1532731"/>
            <a:ext cx="7620000" cy="3343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5682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idx="1"/>
          </p:nvPr>
        </p:nvSpPr>
        <p:spPr>
          <a:xfrm>
            <a:off x="1981200" y="476250"/>
            <a:ext cx="8229600" cy="6121400"/>
          </a:xfrm>
        </p:spPr>
        <p:txBody>
          <a:bodyPr>
            <a:normAutofit lnSpcReduction="10000"/>
          </a:bodyPr>
          <a:lstStyle/>
          <a:p>
            <a:pPr marL="0" indent="363538">
              <a:buNone/>
              <a:tabLst>
                <a:tab pos="0" algn="l"/>
              </a:tabLst>
            </a:pPr>
            <a:r>
              <a:rPr lang="ru-RU" altLang="ru-RU" sz="2400"/>
              <a:t>Щороку група проводить зустріч глав урядів та численні допоміжні зустрічі і політичні дослідження. Міністри країн G8 зустрічаються протягом року. Зокрема, міністри фінансів G8 проводять зустрічі чотири рази на рік. Також мають місце щорічні зустрічі міністрів з питань зовнішньоекономічної політики та міністрів з питань охорони навколишнього середовища.</a:t>
            </a:r>
          </a:p>
          <a:p>
            <a:pPr marL="0" indent="363538">
              <a:buNone/>
              <a:tabLst>
                <a:tab pos="0" algn="l"/>
              </a:tabLst>
            </a:pPr>
            <a:r>
              <a:rPr lang="ru-RU" altLang="ru-RU" sz="2400"/>
              <a:t>Країна-президент групи змінюється щороку у наступному порядку: Франція, Сполучені Штати, Великобританія, Росія, Німеччина, Японія, Італія та Канада. Головуюча країна приймає на своїй території учасників щорічних зборів та оголошує порядок денний. Останнім часом Великобританія та Франція висловлюють бажання розширити групу та включити до неї п'ять країн, що розвиваються, так звану «Групу +5»: Бразилію, Китай, Індію, Мексику та Південну Африку. Ці країни у попередніх зустрічах брали участь у якості гостей, такі зустрічі називають «G8+5».</a:t>
            </a:r>
          </a:p>
        </p:txBody>
      </p:sp>
    </p:spTree>
    <p:extLst>
      <p:ext uri="{BB962C8B-B14F-4D97-AF65-F5344CB8AC3E}">
        <p14:creationId xmlns:p14="http://schemas.microsoft.com/office/powerpoint/2010/main" val="228769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ru-RU" altLang="ru-RU"/>
              <a:t>Регіональні організації </a:t>
            </a:r>
          </a:p>
        </p:txBody>
      </p:sp>
      <p:sp>
        <p:nvSpPr>
          <p:cNvPr id="151555" name="Rectangle 3"/>
          <p:cNvSpPr>
            <a:spLocks noGrp="1" noChangeArrowheads="1"/>
          </p:cNvSpPr>
          <p:nvPr>
            <p:ph idx="1"/>
          </p:nvPr>
        </p:nvSpPr>
        <p:spPr/>
        <p:txBody>
          <a:bodyPr/>
          <a:lstStyle/>
          <a:p>
            <a:r>
              <a:rPr lang="ru-RU" altLang="ru-RU"/>
              <a:t>Європейський Союз (ЄС);</a:t>
            </a:r>
          </a:p>
          <a:p>
            <a:r>
              <a:rPr lang="ru-RU" altLang="ru-RU"/>
              <a:t> Організація за демократію та економічний розвиток ГУАМ (ГУАМ);</a:t>
            </a:r>
          </a:p>
          <a:p>
            <a:r>
              <a:rPr lang="ru-RU" altLang="ru-RU"/>
              <a:t> Центральноєвропейська ініціатива (ЦЄІ). </a:t>
            </a:r>
          </a:p>
        </p:txBody>
      </p:sp>
    </p:spTree>
    <p:extLst>
      <p:ext uri="{BB962C8B-B14F-4D97-AF65-F5344CB8AC3E}">
        <p14:creationId xmlns:p14="http://schemas.microsoft.com/office/powerpoint/2010/main" val="1503440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4" name="Rectangle 8"/>
          <p:cNvSpPr>
            <a:spLocks noGrp="1" noChangeArrowheads="1"/>
          </p:cNvSpPr>
          <p:nvPr>
            <p:ph type="body" sz="half" idx="1"/>
          </p:nvPr>
        </p:nvSpPr>
        <p:spPr>
          <a:xfrm>
            <a:off x="1992313" y="476250"/>
            <a:ext cx="8229600" cy="2808288"/>
          </a:xfrm>
        </p:spPr>
        <p:txBody>
          <a:bodyPr/>
          <a:lstStyle/>
          <a:p>
            <a:pPr marL="174625" indent="269875">
              <a:buNone/>
            </a:pPr>
            <a:r>
              <a:rPr lang="ru-RU" altLang="ru-RU" b="1" i="1"/>
              <a:t>Європейський Союз</a:t>
            </a:r>
            <a:r>
              <a:rPr lang="ru-RU" altLang="ru-RU"/>
              <a:t>  — союз держав-членів Європейських Спільнот (ЄВС, ЄОВіС, Євратом), створений згідно з </a:t>
            </a:r>
            <a:r>
              <a:rPr lang="ru-RU" altLang="ru-RU" b="1"/>
              <a:t>Договором про Європейський Союз</a:t>
            </a:r>
            <a:r>
              <a:rPr lang="ru-RU" altLang="ru-RU"/>
              <a:t> (Маастрихтський Трактат), підписаним в лютому 1992 року і чинним із листопада 1993 р. </a:t>
            </a:r>
          </a:p>
        </p:txBody>
      </p:sp>
      <p:pic>
        <p:nvPicPr>
          <p:cNvPr id="178186" name="Picture 10" descr="800px-Flag_of_Europe_sv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35413" y="3284539"/>
            <a:ext cx="4292600" cy="286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8187" name="Text Box 11"/>
          <p:cNvSpPr txBox="1">
            <a:spLocks noChangeArrowheads="1"/>
          </p:cNvSpPr>
          <p:nvPr/>
        </p:nvSpPr>
        <p:spPr bwMode="auto">
          <a:xfrm>
            <a:off x="4727575" y="6237288"/>
            <a:ext cx="273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b="1" i="1"/>
              <a:t>Прапор ЄС</a:t>
            </a:r>
            <a:endParaRPr lang="ru-RU" altLang="ru-RU" b="1" i="1"/>
          </a:p>
        </p:txBody>
      </p:sp>
    </p:spTree>
    <p:extLst>
      <p:ext uri="{BB962C8B-B14F-4D97-AF65-F5344CB8AC3E}">
        <p14:creationId xmlns:p14="http://schemas.microsoft.com/office/powerpoint/2010/main" val="521269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3" name="Rectangle 5"/>
          <p:cNvSpPr>
            <a:spLocks noGrp="1" noChangeArrowheads="1"/>
          </p:cNvSpPr>
          <p:nvPr>
            <p:ph type="body" sz="half" idx="1"/>
          </p:nvPr>
        </p:nvSpPr>
        <p:spPr>
          <a:xfrm>
            <a:off x="1981200" y="692151"/>
            <a:ext cx="4038600" cy="5616575"/>
          </a:xfrm>
        </p:spPr>
        <p:txBody>
          <a:bodyPr/>
          <a:lstStyle/>
          <a:p>
            <a:pPr marL="100013" indent="263525">
              <a:buNone/>
            </a:pPr>
            <a:r>
              <a:rPr lang="ru-RU" altLang="ru-RU" sz="2400" b="1"/>
              <a:t>Мета</a:t>
            </a:r>
            <a:r>
              <a:rPr lang="ru-RU" altLang="ru-RU" sz="2400"/>
              <a:t> </a:t>
            </a:r>
            <a:r>
              <a:rPr lang="ru-RU" altLang="ru-RU" sz="2400" b="1"/>
              <a:t>ЄС</a:t>
            </a:r>
            <a:r>
              <a:rPr lang="ru-RU" altLang="ru-RU" sz="2400"/>
              <a:t> - створення економічного союзу (спільна зовнішня економічна політика, спільний ринок послуг, матеріальних благ, капіталу і праці), монетарного (валюта (Екю), від 1999 року — Євро) і політичного (спільна зовнішня політика) союзу, а також впровадження спільного громадянства. </a:t>
            </a:r>
          </a:p>
        </p:txBody>
      </p:sp>
      <p:pic>
        <p:nvPicPr>
          <p:cNvPr id="181255" name="Picture 7" descr="541px-Global_European_Union_sv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11900" y="1196975"/>
            <a:ext cx="4038600"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97495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2" name="Rectangle 6"/>
          <p:cNvSpPr>
            <a:spLocks noGrp="1" noChangeArrowheads="1"/>
          </p:cNvSpPr>
          <p:nvPr>
            <p:ph type="body" sz="half" idx="2"/>
          </p:nvPr>
        </p:nvSpPr>
        <p:spPr>
          <a:xfrm>
            <a:off x="1992313" y="620714"/>
            <a:ext cx="8229600" cy="5761037"/>
          </a:xfrm>
        </p:spPr>
        <p:txBody>
          <a:bodyPr/>
          <a:lstStyle/>
          <a:p>
            <a:pPr marL="6350" indent="357188">
              <a:buNone/>
            </a:pPr>
            <a:r>
              <a:rPr lang="ru-RU" altLang="ru-RU" sz="2400"/>
              <a:t>Для вступу до Євросоюзу країна-кандидат повинна відповідати </a:t>
            </a:r>
            <a:r>
              <a:rPr lang="ru-RU" altLang="ru-RU" sz="2400" i="1"/>
              <a:t>Копенгагенським критеріям</a:t>
            </a:r>
            <a:r>
              <a:rPr lang="ru-RU" altLang="ru-RU" sz="2400"/>
              <a:t>. Копенгагенські критерії — критерії вступу країн в Європейський союз, які були прийняті в червні 1993 року на засіданні Європейської Ради в Копенгагені і підтверджені в грудні 1995 року на засіданні Європейської Ради в Мадриді. Критерії вимагають, щоб в державі дотримувалися демократичні принципи, принципи свободи і пошани прав людини, а також принцип правової держави (ст. 6, ст. 49 Договору про Європейський союз). Також в країні має бути конкурентоздатна ринкова економіка, і повинні признаватися загальні правила і стандарти ЄС, включаючи прихильність цілям політичного, економічного і валютного союзу. </a:t>
            </a:r>
          </a:p>
        </p:txBody>
      </p:sp>
    </p:spTree>
    <p:extLst>
      <p:ext uri="{BB962C8B-B14F-4D97-AF65-F5344CB8AC3E}">
        <p14:creationId xmlns:p14="http://schemas.microsoft.com/office/powerpoint/2010/main" val="3900418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2" name="Rectangle 8"/>
          <p:cNvSpPr>
            <a:spLocks noGrp="1" noChangeArrowheads="1"/>
          </p:cNvSpPr>
          <p:nvPr>
            <p:ph type="title"/>
          </p:nvPr>
        </p:nvSpPr>
        <p:spPr>
          <a:xfrm>
            <a:off x="1992313" y="188913"/>
            <a:ext cx="8229600" cy="576262"/>
          </a:xfrm>
        </p:spPr>
        <p:txBody>
          <a:bodyPr>
            <a:normAutofit fontScale="90000"/>
          </a:bodyPr>
          <a:lstStyle/>
          <a:p>
            <a:r>
              <a:rPr lang="ru-RU" altLang="ru-RU" sz="4000" b="1" i="1"/>
              <a:t>1957-2007: Розширення ЄС</a:t>
            </a:r>
            <a:r>
              <a:rPr lang="ru-RU" altLang="ru-RU" sz="4000"/>
              <a:t> </a:t>
            </a:r>
          </a:p>
        </p:txBody>
      </p:sp>
      <p:pic>
        <p:nvPicPr>
          <p:cNvPr id="185351" name="Picture 7" descr="EC-EU-enlargement_animation"/>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2208214" y="1206501"/>
            <a:ext cx="7775575" cy="5318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838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981200" y="277814"/>
            <a:ext cx="8229600" cy="847725"/>
          </a:xfrm>
        </p:spPr>
        <p:txBody>
          <a:bodyPr/>
          <a:lstStyle/>
          <a:p>
            <a:r>
              <a:rPr lang="uk-UA" altLang="ru-RU" sz="4800" b="1"/>
              <a:t>Ознаки:</a:t>
            </a:r>
            <a:endParaRPr lang="ru-RU" altLang="ru-RU" sz="4800" b="1"/>
          </a:p>
        </p:txBody>
      </p:sp>
      <p:sp>
        <p:nvSpPr>
          <p:cNvPr id="144387" name="Rectangle 3"/>
          <p:cNvSpPr>
            <a:spLocks noGrp="1" noChangeArrowheads="1"/>
          </p:cNvSpPr>
          <p:nvPr>
            <p:ph idx="1"/>
          </p:nvPr>
        </p:nvSpPr>
        <p:spPr>
          <a:xfrm>
            <a:off x="1981200" y="1412875"/>
            <a:ext cx="8229600" cy="4718050"/>
          </a:xfrm>
        </p:spPr>
        <p:txBody>
          <a:bodyPr/>
          <a:lstStyle/>
          <a:p>
            <a:r>
              <a:rPr lang="ru-RU" altLang="ru-RU"/>
              <a:t>членство 3 і більше країн; </a:t>
            </a:r>
          </a:p>
          <a:p>
            <a:r>
              <a:rPr lang="ru-RU" altLang="ru-RU"/>
              <a:t>наявність установчого міжнародного договору; </a:t>
            </a:r>
          </a:p>
          <a:p>
            <a:r>
              <a:rPr lang="ru-RU" altLang="ru-RU"/>
              <a:t>постійні органи і штаб-квартира; </a:t>
            </a:r>
          </a:p>
          <a:p>
            <a:r>
              <a:rPr lang="ru-RU" altLang="ru-RU"/>
              <a:t>повага суверенітету членів-держав; </a:t>
            </a:r>
          </a:p>
          <a:p>
            <a:r>
              <a:rPr lang="ru-RU" altLang="ru-RU"/>
              <a:t>невтручання у внутрішні справи; </a:t>
            </a:r>
          </a:p>
          <a:p>
            <a:r>
              <a:rPr lang="ru-RU" altLang="ru-RU"/>
              <a:t>встановлення порядку прийняття рішень і їх юридичної сили. </a:t>
            </a:r>
          </a:p>
        </p:txBody>
      </p:sp>
    </p:spTree>
    <p:extLst>
      <p:ext uri="{BB962C8B-B14F-4D97-AF65-F5344CB8AC3E}">
        <p14:creationId xmlns:p14="http://schemas.microsoft.com/office/powerpoint/2010/main" val="3241338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idx="1"/>
          </p:nvPr>
        </p:nvSpPr>
        <p:spPr>
          <a:xfrm>
            <a:off x="1981200" y="620714"/>
            <a:ext cx="8229600" cy="5832475"/>
          </a:xfrm>
        </p:spPr>
        <p:txBody>
          <a:bodyPr/>
          <a:lstStyle/>
          <a:p>
            <a:pPr marL="0" indent="268288">
              <a:lnSpc>
                <a:spcPct val="80000"/>
              </a:lnSpc>
              <a:buNone/>
            </a:pPr>
            <a:r>
              <a:rPr lang="ru-RU" altLang="ru-RU" b="1"/>
              <a:t>Організація за демократію та економічний розвиток ГУАМ</a:t>
            </a:r>
            <a:r>
              <a:rPr lang="ru-RU" altLang="ru-RU"/>
              <a:t> — регіональне об'єднання чотирьох держав: Грузії, України, Азербайджанської Республіки та Республіки Молдова. В основі утворення цієї форми співробітництва лежить єдність позицій країн із подібними політичними й економічними зовнішніми орієнтаціями. Організація була створена 1997 року для протистояння впливу Росії в регіоні й отримала підтримку Сполучених Штатів. У 1999 організація була перейменована у </a:t>
            </a:r>
            <a:r>
              <a:rPr lang="ru-RU" altLang="ru-RU" b="1"/>
              <a:t>ГУУАМ</a:t>
            </a:r>
            <a:r>
              <a:rPr lang="ru-RU" altLang="ru-RU"/>
              <a:t> завдяки вступу Республіки Узбекистан до неї, яка, однак, вийшла з організації 5 травня 2005, викликавши повернення початкової назви. Штаб-квартира знаходиться у Києві на Майдані Незалежності. </a:t>
            </a:r>
          </a:p>
        </p:txBody>
      </p:sp>
    </p:spTree>
    <p:extLst>
      <p:ext uri="{BB962C8B-B14F-4D97-AF65-F5344CB8AC3E}">
        <p14:creationId xmlns:p14="http://schemas.microsoft.com/office/powerpoint/2010/main" val="2766987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21" name="Picture 5" descr="Europe_location_GUAM-uk"/>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3013101" y="277813"/>
            <a:ext cx="6165798" cy="5853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42012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ru-RU" altLang="ru-RU"/>
              <a:t>Валютно-фінансові організації </a:t>
            </a:r>
          </a:p>
        </p:txBody>
      </p:sp>
      <p:sp>
        <p:nvSpPr>
          <p:cNvPr id="152579" name="Rectangle 3"/>
          <p:cNvSpPr>
            <a:spLocks noGrp="1" noChangeArrowheads="1"/>
          </p:cNvSpPr>
          <p:nvPr>
            <p:ph idx="1"/>
          </p:nvPr>
        </p:nvSpPr>
        <p:spPr/>
        <p:txBody>
          <a:bodyPr/>
          <a:lstStyle/>
          <a:p>
            <a:r>
              <a:rPr lang="ru-RU" altLang="ru-RU"/>
              <a:t>Міжнародний банк реконструкції та розвитку (МБРР);</a:t>
            </a:r>
          </a:p>
          <a:p>
            <a:r>
              <a:rPr lang="ru-RU" altLang="ru-RU"/>
              <a:t> Міжнародний Валютний Фонд (МВФ). </a:t>
            </a:r>
          </a:p>
        </p:txBody>
      </p:sp>
    </p:spTree>
    <p:extLst>
      <p:ext uri="{BB962C8B-B14F-4D97-AF65-F5344CB8AC3E}">
        <p14:creationId xmlns:p14="http://schemas.microsoft.com/office/powerpoint/2010/main" val="3188665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5" name="Rectangle 5"/>
          <p:cNvSpPr>
            <a:spLocks noGrp="1" noChangeArrowheads="1"/>
          </p:cNvSpPr>
          <p:nvPr>
            <p:ph type="body" sz="half" idx="1"/>
          </p:nvPr>
        </p:nvSpPr>
        <p:spPr>
          <a:xfrm>
            <a:off x="1919289" y="765175"/>
            <a:ext cx="4752975" cy="5545138"/>
          </a:xfrm>
        </p:spPr>
        <p:txBody>
          <a:bodyPr>
            <a:normAutofit/>
          </a:bodyPr>
          <a:lstStyle/>
          <a:p>
            <a:pPr marL="100013" indent="344488">
              <a:buNone/>
            </a:pPr>
            <a:r>
              <a:rPr lang="ru-RU" altLang="ru-RU" sz="2000"/>
              <a:t>МВФ було створено 27 грудня 1945 року після підписання 28-ма державами угоди, розробленої на Конференції ООН з валютно-фінансових питань 22 липня 1944 року. В 1947 році фонд розпочав свою діяльність і став органічною частиною Бретон-Вудської валютної системи.</a:t>
            </a:r>
          </a:p>
          <a:p>
            <a:pPr marL="100013" indent="344488">
              <a:buNone/>
            </a:pPr>
            <a:r>
              <a:rPr lang="ru-RU" altLang="ru-RU" sz="2000"/>
              <a:t>МВФ є інституційною основою сучасної світової валютної системи. При цьому її базою і основним еквівалентом є долар США. США займають домінуючі позиції в МВФ. Політика і рекомендації фонду по відношенню країн які розвиваються неодноразово піддавалася критиці.</a:t>
            </a:r>
          </a:p>
        </p:txBody>
      </p:sp>
      <p:pic>
        <p:nvPicPr>
          <p:cNvPr id="189447" name="Picture 7" descr="365px-International_Monetary_Fund_logo_svg"/>
          <p:cNvPicPr>
            <a:picLocks noGrp="1" noChangeAspect="1" noChangeArrowheads="1"/>
          </p:cNvPicPr>
          <p:nvPr>
            <p:ph sz="half" idx="2"/>
          </p:nvPr>
        </p:nvPicPr>
        <p:blipFill>
          <a:blip r:embed="rId2">
            <a:lum bright="-12000" contrast="48000"/>
            <a:extLst>
              <a:ext uri="{28A0092B-C50C-407E-A947-70E740481C1C}">
                <a14:useLocalDpi xmlns:a14="http://schemas.microsoft.com/office/drawing/2010/main" val="0"/>
              </a:ext>
            </a:extLst>
          </a:blip>
          <a:srcRect/>
          <a:stretch>
            <a:fillRect/>
          </a:stretch>
        </p:blipFill>
        <p:spPr>
          <a:xfrm>
            <a:off x="6816726" y="1268413"/>
            <a:ext cx="3476625" cy="3543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9448" name="Text Box 8"/>
          <p:cNvSpPr txBox="1">
            <a:spLocks noChangeArrowheads="1"/>
          </p:cNvSpPr>
          <p:nvPr/>
        </p:nvSpPr>
        <p:spPr bwMode="auto">
          <a:xfrm>
            <a:off x="7464425" y="5013326"/>
            <a:ext cx="25923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2000" b="1" i="1"/>
              <a:t>Офіційна емблема МВФ</a:t>
            </a:r>
            <a:endParaRPr lang="ru-RU" altLang="ru-RU" sz="2000" b="1" i="1"/>
          </a:p>
        </p:txBody>
      </p:sp>
    </p:spTree>
    <p:extLst>
      <p:ext uri="{BB962C8B-B14F-4D97-AF65-F5344CB8AC3E}">
        <p14:creationId xmlns:p14="http://schemas.microsoft.com/office/powerpoint/2010/main" val="2478095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idx="1"/>
          </p:nvPr>
        </p:nvSpPr>
        <p:spPr>
          <a:xfrm>
            <a:off x="1981200" y="404813"/>
            <a:ext cx="8229600" cy="5726112"/>
          </a:xfrm>
        </p:spPr>
        <p:txBody>
          <a:bodyPr/>
          <a:lstStyle/>
          <a:p>
            <a:pPr marL="100013" indent="438150">
              <a:buNone/>
            </a:pPr>
            <a:r>
              <a:rPr lang="ru-RU" altLang="ru-RU" i="1"/>
              <a:t>Міжнародний валютний фонд, МВФ</a:t>
            </a:r>
            <a:r>
              <a:rPr lang="ru-RU" altLang="ru-RU"/>
              <a:t>  — спеціальне агентство Організації Об'єднаних Націй (ООН), засноване 29-ма державами, з метою регулювання валютно-кредитних відносин країн-членів і надання їм допомоги при дефіциті платіжного балансу шляхом надання коротко- і середньострокових кредитів в іноземній валюті. Фонд має статус спеціалізованої установи ООН. Має 187 країн-членів. </a:t>
            </a:r>
          </a:p>
        </p:txBody>
      </p:sp>
    </p:spTree>
    <p:extLst>
      <p:ext uri="{BB962C8B-B14F-4D97-AF65-F5344CB8AC3E}">
        <p14:creationId xmlns:p14="http://schemas.microsoft.com/office/powerpoint/2010/main" val="1594054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5" name="Picture 7" descr="800px-International_Monetary_Fund_(art_VIII)"/>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92313" y="549276"/>
            <a:ext cx="8064500" cy="3743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1494" name="Rectangle 6"/>
          <p:cNvSpPr>
            <a:spLocks noGrp="1" noChangeArrowheads="1"/>
          </p:cNvSpPr>
          <p:nvPr>
            <p:ph type="body" sz="half" idx="2"/>
          </p:nvPr>
        </p:nvSpPr>
        <p:spPr>
          <a:xfrm>
            <a:off x="1981200" y="4437063"/>
            <a:ext cx="8229600" cy="1693862"/>
          </a:xfrm>
        </p:spPr>
        <p:txBody>
          <a:bodyPr/>
          <a:lstStyle/>
          <a:p>
            <a:pPr marL="93663" indent="619125">
              <a:buNone/>
            </a:pPr>
            <a:r>
              <a:rPr lang="ru-RU" altLang="ru-RU" i="1"/>
              <a:t>члени МВФ;</a:t>
            </a:r>
          </a:p>
          <a:p>
            <a:pPr marL="93663" indent="619125">
              <a:buNone/>
            </a:pPr>
            <a:r>
              <a:rPr lang="ru-RU" altLang="ru-RU" i="1"/>
              <a:t>члени МВФ, які не прийняли умов Статті VIII, Пункти 2, 3, 4.</a:t>
            </a:r>
          </a:p>
        </p:txBody>
      </p:sp>
      <p:sp>
        <p:nvSpPr>
          <p:cNvPr id="191496" name="Rectangle 8"/>
          <p:cNvSpPr>
            <a:spLocks noChangeArrowheads="1"/>
          </p:cNvSpPr>
          <p:nvPr/>
        </p:nvSpPr>
        <p:spPr bwMode="auto">
          <a:xfrm>
            <a:off x="2063751" y="4581526"/>
            <a:ext cx="576263" cy="288925"/>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91497" name="Rectangle 9"/>
          <p:cNvSpPr>
            <a:spLocks noChangeArrowheads="1"/>
          </p:cNvSpPr>
          <p:nvPr/>
        </p:nvSpPr>
        <p:spPr bwMode="auto">
          <a:xfrm>
            <a:off x="2063751" y="5084764"/>
            <a:ext cx="576263" cy="2889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4038112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4" name="Rectangle 8"/>
          <p:cNvSpPr>
            <a:spLocks noGrp="1" noChangeArrowheads="1"/>
          </p:cNvSpPr>
          <p:nvPr>
            <p:ph type="title"/>
          </p:nvPr>
        </p:nvSpPr>
        <p:spPr/>
        <p:txBody>
          <a:bodyPr/>
          <a:lstStyle/>
          <a:p>
            <a:r>
              <a:rPr lang="ru-RU" altLang="ru-RU" b="1" i="1"/>
              <a:t>Основні функції МВФ</a:t>
            </a:r>
          </a:p>
        </p:txBody>
      </p:sp>
      <p:sp>
        <p:nvSpPr>
          <p:cNvPr id="193541" name="Rectangle 5"/>
          <p:cNvSpPr>
            <a:spLocks noGrp="1" noChangeArrowheads="1"/>
          </p:cNvSpPr>
          <p:nvPr>
            <p:ph idx="1"/>
          </p:nvPr>
        </p:nvSpPr>
        <p:spPr>
          <a:xfrm>
            <a:off x="1992313" y="1773239"/>
            <a:ext cx="8229600" cy="4530725"/>
          </a:xfrm>
        </p:spPr>
        <p:txBody>
          <a:bodyPr/>
          <a:lstStyle/>
          <a:p>
            <a:pPr marL="363538" indent="-188913"/>
            <a:r>
              <a:rPr lang="ru-RU" altLang="ru-RU"/>
              <a:t>сприяння міжнародній співпраці в грошовій політиці; </a:t>
            </a:r>
          </a:p>
          <a:p>
            <a:pPr marL="363538" indent="-188913"/>
            <a:r>
              <a:rPr lang="ru-RU" altLang="ru-RU"/>
              <a:t>розширення світової торгівлі; </a:t>
            </a:r>
          </a:p>
          <a:p>
            <a:pPr marL="363538" indent="-188913"/>
            <a:r>
              <a:rPr lang="ru-RU" altLang="ru-RU"/>
              <a:t>кредитування; </a:t>
            </a:r>
          </a:p>
          <a:p>
            <a:pPr marL="363538" indent="-188913"/>
            <a:r>
              <a:rPr lang="ru-RU" altLang="ru-RU"/>
              <a:t>стабілізація грошових обмінних курсів. </a:t>
            </a:r>
          </a:p>
        </p:txBody>
      </p:sp>
    </p:spTree>
    <p:extLst>
      <p:ext uri="{BB962C8B-B14F-4D97-AF65-F5344CB8AC3E}">
        <p14:creationId xmlns:p14="http://schemas.microsoft.com/office/powerpoint/2010/main" val="1649141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992313" y="188914"/>
            <a:ext cx="8229600" cy="1139825"/>
          </a:xfrm>
        </p:spPr>
        <p:txBody>
          <a:bodyPr/>
          <a:lstStyle/>
          <a:p>
            <a:r>
              <a:rPr lang="ru-RU" altLang="ru-RU" b="1" i="1"/>
              <a:t>Офіційні цілі МВФ</a:t>
            </a:r>
          </a:p>
        </p:txBody>
      </p:sp>
      <p:sp>
        <p:nvSpPr>
          <p:cNvPr id="197635" name="Rectangle 3"/>
          <p:cNvSpPr>
            <a:spLocks noGrp="1" noChangeArrowheads="1"/>
          </p:cNvSpPr>
          <p:nvPr>
            <p:ph idx="1"/>
          </p:nvPr>
        </p:nvSpPr>
        <p:spPr>
          <a:xfrm>
            <a:off x="1992313" y="1484313"/>
            <a:ext cx="8424862" cy="4824412"/>
          </a:xfrm>
        </p:spPr>
        <p:txBody>
          <a:bodyPr/>
          <a:lstStyle/>
          <a:p>
            <a:pPr marL="609600" indent="-609600">
              <a:lnSpc>
                <a:spcPct val="80000"/>
              </a:lnSpc>
              <a:buFont typeface="Wingdings" panose="05000000000000000000" pitchFamily="2" charset="2"/>
              <a:buAutoNum type="arabicPeriod"/>
            </a:pPr>
            <a:r>
              <a:rPr lang="ru-RU" altLang="ru-RU" sz="2000" b="1"/>
              <a:t>«сприяти міжнародній співпраці в валютно-фінансовій сфері»; </a:t>
            </a:r>
          </a:p>
          <a:p>
            <a:pPr marL="609600" indent="-609600">
              <a:lnSpc>
                <a:spcPct val="80000"/>
              </a:lnSpc>
              <a:buFont typeface="Wingdings" panose="05000000000000000000" pitchFamily="2" charset="2"/>
              <a:buAutoNum type="arabicPeriod"/>
            </a:pPr>
            <a:r>
              <a:rPr lang="ru-RU" altLang="ru-RU" sz="2000" b="1"/>
              <a:t>«сприяти розширенню і збалансованому росту міжнародної торгівлі» в інтересах розвитку виробничих ресурсів, досягнення високого рівня зайнятості і реальних доходів держав-членів; </a:t>
            </a:r>
          </a:p>
          <a:p>
            <a:pPr marL="609600" indent="-609600">
              <a:lnSpc>
                <a:spcPct val="80000"/>
              </a:lnSpc>
              <a:buFont typeface="Wingdings" panose="05000000000000000000" pitchFamily="2" charset="2"/>
              <a:buAutoNum type="arabicPeriod"/>
            </a:pPr>
            <a:r>
              <a:rPr lang="ru-RU" altLang="ru-RU" sz="2000" b="1"/>
              <a:t>«забезпечити стабільність валют, підтримувати упорядковані співвідношення валютної системи серед держав-членів» і не допускати «знецінення валют з метою отримання конкурентних переваг»; </a:t>
            </a:r>
          </a:p>
          <a:p>
            <a:pPr marL="609600" indent="-609600">
              <a:lnSpc>
                <a:spcPct val="80000"/>
              </a:lnSpc>
              <a:buFont typeface="Wingdings" panose="05000000000000000000" pitchFamily="2" charset="2"/>
              <a:buAutoNum type="arabicPeriod"/>
            </a:pPr>
            <a:r>
              <a:rPr lang="ru-RU" altLang="ru-RU" sz="2000" b="1"/>
              <a:t>надавати допомогу в створенні багатосторонньої системи розрахунків між державами-членами, а також в ліквідації валютних обмежень; </a:t>
            </a:r>
          </a:p>
          <a:p>
            <a:pPr marL="609600" indent="-609600">
              <a:lnSpc>
                <a:spcPct val="80000"/>
              </a:lnSpc>
              <a:buFont typeface="Wingdings" panose="05000000000000000000" pitchFamily="2" charset="2"/>
              <a:buAutoNum type="arabicPeriod"/>
            </a:pPr>
            <a:r>
              <a:rPr lang="ru-RU" altLang="ru-RU" sz="2000" b="1"/>
              <a:t>тимчасово надавати державам-членам засоби в іноземній валюті, з метою «виправлення порушення рівноваги їх платіжного балансу».</a:t>
            </a:r>
            <a:r>
              <a:rPr lang="ru-RU" altLang="ru-RU" sz="1600"/>
              <a:t>  </a:t>
            </a:r>
          </a:p>
          <a:p>
            <a:pPr marL="609600" indent="-609600">
              <a:lnSpc>
                <a:spcPct val="80000"/>
              </a:lnSpc>
            </a:pPr>
            <a:endParaRPr lang="ru-RU" altLang="ru-RU" sz="1600"/>
          </a:p>
        </p:txBody>
      </p:sp>
    </p:spTree>
    <p:extLst>
      <p:ext uri="{BB962C8B-B14F-4D97-AF65-F5344CB8AC3E}">
        <p14:creationId xmlns:p14="http://schemas.microsoft.com/office/powerpoint/2010/main" val="1241182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5"/>
          <p:cNvSpPr>
            <a:spLocks noGrp="1" noChangeArrowheads="1"/>
          </p:cNvSpPr>
          <p:nvPr>
            <p:ph idx="1"/>
          </p:nvPr>
        </p:nvSpPr>
        <p:spPr>
          <a:xfrm>
            <a:off x="1992313" y="1052514"/>
            <a:ext cx="8229600" cy="5222875"/>
          </a:xfrm>
        </p:spPr>
        <p:txBody>
          <a:bodyPr/>
          <a:lstStyle/>
          <a:p>
            <a:pPr marL="0" indent="268288">
              <a:buNone/>
            </a:pPr>
            <a:r>
              <a:rPr lang="ru-RU" altLang="ru-RU" b="1"/>
              <a:t>Міжнародний банк реконструкції й розвитку</a:t>
            </a:r>
            <a:r>
              <a:rPr lang="ru-RU" altLang="ru-RU"/>
              <a:t> (МБРР) — спеціалізована установа ООН, міждержавний інвестиційний інститут, заснований одночасно із МВФ відповідно до рішень Міждународної валютно-фінансової конференції в Бреттон-Вудсі в 1944 р. Угода про МБРР, що є одночасно і його уставом, офіційно набуло чинності в 1945 р., але банк почав функціонувати з 1946 р. Місцезнаходження МБРР — Вашингтон. </a:t>
            </a:r>
          </a:p>
        </p:txBody>
      </p:sp>
    </p:spTree>
    <p:extLst>
      <p:ext uri="{BB962C8B-B14F-4D97-AF65-F5344CB8AC3E}">
        <p14:creationId xmlns:p14="http://schemas.microsoft.com/office/powerpoint/2010/main" val="2503289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idx="1"/>
          </p:nvPr>
        </p:nvSpPr>
        <p:spPr>
          <a:xfrm>
            <a:off x="1981200" y="476251"/>
            <a:ext cx="8229600" cy="5654675"/>
          </a:xfrm>
        </p:spPr>
        <p:txBody>
          <a:bodyPr/>
          <a:lstStyle/>
          <a:p>
            <a:pPr marL="0" indent="363538">
              <a:lnSpc>
                <a:spcPct val="80000"/>
              </a:lnSpc>
              <a:buNone/>
            </a:pPr>
            <a:r>
              <a:rPr lang="ru-RU" altLang="ru-RU"/>
              <a:t>Міжнародний банк реконстру́кції та розвитку — основна кредитна установа Світового банку. </a:t>
            </a:r>
            <a:r>
              <a:rPr lang="ru-RU" altLang="ru-RU" i="1"/>
              <a:t>На відміну від МВФ Міжнародний банк реконструкції та розвитку кредитує проекти економічного розвитку. МБРР — найбільший кредитор проектів розвитку в країнах, що розвиваються із середнім рівнем доходів на душу населення. Країни, що подають заявку на вступ у МБРР, повинні спочатку стати членами МВФ. Всі позики банку надаються під гарантії урядів країн-членів. Позики виділяються під процентну ставку, що змінюється кожні 6 місяців. Позики надаються, як правило, на 15-20 років з відстрочкою платежів по основній сумі позики від трьох до п'яти років.</a:t>
            </a:r>
            <a:r>
              <a:rPr lang="ru-RU" altLang="ru-RU"/>
              <a:t> </a:t>
            </a:r>
          </a:p>
        </p:txBody>
      </p:sp>
    </p:spTree>
    <p:extLst>
      <p:ext uri="{BB962C8B-B14F-4D97-AF65-F5344CB8AC3E}">
        <p14:creationId xmlns:p14="http://schemas.microsoft.com/office/powerpoint/2010/main" val="135523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981200" y="277813"/>
            <a:ext cx="8229600" cy="919162"/>
          </a:xfrm>
        </p:spPr>
        <p:txBody>
          <a:bodyPr/>
          <a:lstStyle/>
          <a:p>
            <a:r>
              <a:rPr lang="uk-UA" altLang="ru-RU" b="1"/>
              <a:t>Класифікація</a:t>
            </a:r>
            <a:endParaRPr lang="ru-RU" altLang="ru-RU" b="1"/>
          </a:p>
        </p:txBody>
      </p:sp>
      <p:sp>
        <p:nvSpPr>
          <p:cNvPr id="145411" name="Rectangle 3"/>
          <p:cNvSpPr>
            <a:spLocks noGrp="1" noChangeArrowheads="1"/>
          </p:cNvSpPr>
          <p:nvPr>
            <p:ph idx="1"/>
          </p:nvPr>
        </p:nvSpPr>
        <p:spPr>
          <a:xfrm>
            <a:off x="1981200" y="1341439"/>
            <a:ext cx="8229600" cy="4789487"/>
          </a:xfrm>
        </p:spPr>
        <p:txBody>
          <a:bodyPr/>
          <a:lstStyle/>
          <a:p>
            <a:pPr>
              <a:lnSpc>
                <a:spcPct val="90000"/>
              </a:lnSpc>
            </a:pPr>
            <a:r>
              <a:rPr lang="ru-RU" altLang="ru-RU" b="1" i="1"/>
              <a:t>За предметом діяльності</a:t>
            </a:r>
            <a:r>
              <a:rPr lang="ru-RU" altLang="ru-RU"/>
              <a:t> — політичні, економічні, кредитно-фінансові, з питань торгівлі, охорони здоров'я, культури та ін. </a:t>
            </a:r>
          </a:p>
          <a:p>
            <a:pPr>
              <a:lnSpc>
                <a:spcPct val="90000"/>
              </a:lnSpc>
            </a:pPr>
            <a:r>
              <a:rPr lang="ru-RU" altLang="ru-RU" b="1" i="1"/>
              <a:t>За колом учасників</a:t>
            </a:r>
            <a:r>
              <a:rPr lang="ru-RU" altLang="ru-RU"/>
              <a:t> — універсальні, регіональні. </a:t>
            </a:r>
          </a:p>
          <a:p>
            <a:pPr>
              <a:lnSpc>
                <a:spcPct val="90000"/>
              </a:lnSpc>
            </a:pPr>
            <a:r>
              <a:rPr lang="ru-RU" altLang="ru-RU" b="1" i="1"/>
              <a:t>За порядком прийому нових членів</a:t>
            </a:r>
            <a:r>
              <a:rPr lang="ru-RU" altLang="ru-RU"/>
              <a:t> — відкриті, закриті. </a:t>
            </a:r>
          </a:p>
          <a:p>
            <a:pPr>
              <a:lnSpc>
                <a:spcPct val="90000"/>
              </a:lnSpc>
            </a:pPr>
            <a:r>
              <a:rPr lang="ru-RU" altLang="ru-RU" b="1" i="1"/>
              <a:t>За цілями та принципами діяльності</a:t>
            </a:r>
            <a:r>
              <a:rPr lang="ru-RU" altLang="ru-RU"/>
              <a:t> — з загальною компетенцією, зі спеціальною компетенцією. </a:t>
            </a:r>
          </a:p>
          <a:p>
            <a:pPr>
              <a:lnSpc>
                <a:spcPct val="90000"/>
              </a:lnSpc>
            </a:pPr>
            <a:r>
              <a:rPr lang="ru-RU" altLang="ru-RU" b="1" i="1"/>
              <a:t>За кількістю членів</a:t>
            </a:r>
            <a:r>
              <a:rPr lang="ru-RU" altLang="ru-RU"/>
              <a:t> — всесвітні, групові. </a:t>
            </a:r>
          </a:p>
        </p:txBody>
      </p:sp>
    </p:spTree>
    <p:extLst>
      <p:ext uri="{BB962C8B-B14F-4D97-AF65-F5344CB8AC3E}">
        <p14:creationId xmlns:p14="http://schemas.microsoft.com/office/powerpoint/2010/main" val="2664698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a:xfrm>
            <a:off x="1992313" y="188913"/>
            <a:ext cx="8229600" cy="990600"/>
          </a:xfrm>
        </p:spPr>
        <p:txBody>
          <a:bodyPr/>
          <a:lstStyle/>
          <a:p>
            <a:r>
              <a:rPr lang="uk-UA" altLang="ru-RU" b="1"/>
              <a:t>Інші міжнародні організації</a:t>
            </a:r>
            <a:endParaRPr lang="ru-RU" altLang="ru-RU" b="1"/>
          </a:p>
        </p:txBody>
      </p:sp>
      <p:sp>
        <p:nvSpPr>
          <p:cNvPr id="153603" name="Rectangle 3"/>
          <p:cNvSpPr>
            <a:spLocks noGrp="1" noChangeArrowheads="1"/>
          </p:cNvSpPr>
          <p:nvPr>
            <p:ph idx="1"/>
          </p:nvPr>
        </p:nvSpPr>
        <p:spPr>
          <a:xfrm>
            <a:off x="1981201" y="1268414"/>
            <a:ext cx="8435975" cy="5184775"/>
          </a:xfrm>
        </p:spPr>
        <p:txBody>
          <a:bodyPr/>
          <a:lstStyle/>
          <a:p>
            <a:pPr>
              <a:lnSpc>
                <a:spcPct val="90000"/>
              </a:lnSpc>
            </a:pPr>
            <a:r>
              <a:rPr lang="ru-RU" altLang="ru-RU"/>
              <a:t>ВООЗ; </a:t>
            </a:r>
          </a:p>
          <a:p>
            <a:pPr>
              <a:lnSpc>
                <a:spcPct val="90000"/>
              </a:lnSpc>
            </a:pPr>
            <a:r>
              <a:rPr lang="ru-RU" altLang="ru-RU"/>
              <a:t>Європейський банк реконструкції та розвитку;</a:t>
            </a:r>
          </a:p>
          <a:p>
            <a:pPr>
              <a:lnSpc>
                <a:spcPct val="90000"/>
              </a:lnSpc>
            </a:pPr>
            <a:r>
              <a:rPr lang="ru-RU" altLang="ru-RU"/>
              <a:t>МАГАТЕ; </a:t>
            </a:r>
          </a:p>
          <a:p>
            <a:pPr>
              <a:lnSpc>
                <a:spcPct val="90000"/>
              </a:lnSpc>
            </a:pPr>
            <a:r>
              <a:rPr lang="ru-RU" altLang="ru-RU"/>
              <a:t>МОП; </a:t>
            </a:r>
          </a:p>
          <a:p>
            <a:pPr>
              <a:lnSpc>
                <a:spcPct val="90000"/>
              </a:lnSpc>
            </a:pPr>
            <a:r>
              <a:rPr lang="ru-RU" altLang="ru-RU"/>
              <a:t>ОБСЄ; </a:t>
            </a:r>
          </a:p>
          <a:p>
            <a:pPr>
              <a:lnSpc>
                <a:spcPct val="90000"/>
              </a:lnSpc>
            </a:pPr>
            <a:r>
              <a:rPr lang="ru-RU" altLang="ru-RU"/>
              <a:t>РЄ; </a:t>
            </a:r>
          </a:p>
          <a:p>
            <a:pPr>
              <a:lnSpc>
                <a:spcPct val="90000"/>
              </a:lnSpc>
            </a:pPr>
            <a:r>
              <a:rPr lang="ru-RU" altLang="ru-RU"/>
              <a:t>ЮНЕСКО; </a:t>
            </a:r>
          </a:p>
          <a:p>
            <a:pPr>
              <a:lnSpc>
                <a:spcPct val="90000"/>
              </a:lnSpc>
            </a:pPr>
            <a:r>
              <a:rPr lang="ru-RU" altLang="ru-RU"/>
              <a:t>Світова організація інтелектуальної власності. </a:t>
            </a:r>
          </a:p>
        </p:txBody>
      </p:sp>
    </p:spTree>
    <p:extLst>
      <p:ext uri="{BB962C8B-B14F-4D97-AF65-F5344CB8AC3E}">
        <p14:creationId xmlns:p14="http://schemas.microsoft.com/office/powerpoint/2010/main" val="3295656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type="body" sz="half" idx="1"/>
          </p:nvPr>
        </p:nvSpPr>
        <p:spPr>
          <a:xfrm>
            <a:off x="1981200" y="476250"/>
            <a:ext cx="4038600" cy="6121400"/>
          </a:xfrm>
        </p:spPr>
        <p:txBody>
          <a:bodyPr>
            <a:normAutofit/>
          </a:bodyPr>
          <a:lstStyle/>
          <a:p>
            <a:pPr marL="0" indent="363538">
              <a:buNone/>
            </a:pPr>
            <a:r>
              <a:rPr lang="ru-RU" altLang="ru-RU" sz="2400" b="1"/>
              <a:t>Організа́ція Об’є́днаних На́цій з пита́нь осві́ти, нау́ки і культу́ри</a:t>
            </a:r>
            <a:r>
              <a:rPr lang="ru-RU" altLang="ru-RU" sz="2400"/>
              <a:t>, скорочено </a:t>
            </a:r>
            <a:r>
              <a:rPr lang="ru-RU" altLang="ru-RU" sz="2400" b="1"/>
              <a:t>ЮНЕСКО</a:t>
            </a:r>
            <a:r>
              <a:rPr lang="ru-RU" altLang="ru-RU" sz="2400"/>
              <a:t>  — міжнародна організація, спеціалізована установа Організації Об’єднаних Націй, яка при співпраці своїх членів-держав у галузі освіти, науки, культури сприяє ліквідації неписьменності, підготовці національних кадрів, розвиткові національної культури, охороні пам’яток культури тощо. </a:t>
            </a:r>
          </a:p>
        </p:txBody>
      </p:sp>
      <p:pic>
        <p:nvPicPr>
          <p:cNvPr id="220166" name="Picture 6" descr="800px-Flag_of_UNESCO_sv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40463" y="1700213"/>
            <a:ext cx="4038600" cy="2690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22941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5" name="Picture 7" descr="800px-Flag_of_WHO_sv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63750" y="1700213"/>
            <a:ext cx="4038600" cy="2690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2214" name="Rectangle 6"/>
          <p:cNvSpPr>
            <a:spLocks noGrp="1" noChangeArrowheads="1"/>
          </p:cNvSpPr>
          <p:nvPr>
            <p:ph type="body" sz="half" idx="2"/>
          </p:nvPr>
        </p:nvSpPr>
        <p:spPr>
          <a:xfrm>
            <a:off x="6172200" y="836614"/>
            <a:ext cx="4171950" cy="5545137"/>
          </a:xfrm>
        </p:spPr>
        <p:txBody>
          <a:bodyPr/>
          <a:lstStyle/>
          <a:p>
            <a:pPr marL="180975" indent="263525">
              <a:buNone/>
            </a:pPr>
            <a:r>
              <a:rPr lang="ru-RU" altLang="ru-RU" b="1"/>
              <a:t>Всесвітня організа́ція охоро́ни здоро́в'я</a:t>
            </a:r>
            <a:r>
              <a:rPr lang="ru-RU" altLang="ru-RU"/>
              <a:t> (ВООЗ)  — спеціалізована установа Організації Об'єднаних Націй. Штаб-квартира розташована у Женеві. До складу ВООЗ входить 193 країни. </a:t>
            </a:r>
          </a:p>
        </p:txBody>
      </p:sp>
    </p:spTree>
    <p:extLst>
      <p:ext uri="{BB962C8B-B14F-4D97-AF65-F5344CB8AC3E}">
        <p14:creationId xmlns:p14="http://schemas.microsoft.com/office/powerpoint/2010/main" val="3755574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1" name="Rectangle 5"/>
          <p:cNvSpPr>
            <a:spLocks noGrp="1" noChangeArrowheads="1"/>
          </p:cNvSpPr>
          <p:nvPr>
            <p:ph type="body" sz="half" idx="1"/>
          </p:nvPr>
        </p:nvSpPr>
        <p:spPr>
          <a:xfrm>
            <a:off x="2063750" y="908050"/>
            <a:ext cx="4038600" cy="5111750"/>
          </a:xfrm>
        </p:spPr>
        <p:txBody>
          <a:bodyPr/>
          <a:lstStyle/>
          <a:p>
            <a:pPr marL="6350" indent="357188">
              <a:buNone/>
              <a:tabLst>
                <a:tab pos="0" algn="l"/>
              </a:tabLst>
            </a:pPr>
            <a:r>
              <a:rPr lang="ru-RU" altLang="ru-RU" b="1"/>
              <a:t>Міжнаро́дна аге́нція з а́томної ене́ргії</a:t>
            </a:r>
            <a:r>
              <a:rPr lang="ru-RU" altLang="ru-RU"/>
              <a:t> або </a:t>
            </a:r>
            <a:r>
              <a:rPr lang="ru-RU" altLang="ru-RU" b="1"/>
              <a:t>МАГАТЕ</a:t>
            </a:r>
            <a:r>
              <a:rPr lang="ru-RU" altLang="ru-RU"/>
              <a:t> є провідним світовим міжнародним урядовим форумом науково-технічної співпраці в області мирного використання ядерної технології. </a:t>
            </a:r>
          </a:p>
        </p:txBody>
      </p:sp>
      <p:pic>
        <p:nvPicPr>
          <p:cNvPr id="224263" name="Picture 7" descr="600px-Flag_of_IAEA_sv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11900" y="1844675"/>
            <a:ext cx="4038600" cy="269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69468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2878971"/>
            <a:ext cx="10972800" cy="1139825"/>
          </a:xfrm>
        </p:spPr>
        <p:txBody>
          <a:bodyPr>
            <a:normAutofit/>
          </a:bodyPr>
          <a:lstStyle/>
          <a:p>
            <a:r>
              <a:rPr lang="ru-RU" sz="4800" b="1" dirty="0" err="1"/>
              <a:t>Дякую</a:t>
            </a:r>
            <a:r>
              <a:rPr lang="ru-RU" sz="4800" b="1" dirty="0"/>
              <a:t> за </a:t>
            </a:r>
            <a:r>
              <a:rPr lang="ru-RU" sz="4800" b="1" dirty="0" err="1"/>
              <a:t>увагу</a:t>
            </a:r>
            <a:r>
              <a:rPr lang="ru-RU" sz="4800" b="1" dirty="0"/>
              <a:t>!</a:t>
            </a:r>
          </a:p>
        </p:txBody>
      </p:sp>
    </p:spTree>
    <p:extLst>
      <p:ext uri="{BB962C8B-B14F-4D97-AF65-F5344CB8AC3E}">
        <p14:creationId xmlns:p14="http://schemas.microsoft.com/office/powerpoint/2010/main" val="717890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p:nvPr>
        </p:nvSpPr>
        <p:spPr/>
        <p:txBody>
          <a:bodyPr/>
          <a:lstStyle/>
          <a:p>
            <a:r>
              <a:rPr lang="ru-RU" altLang="ru-RU" sz="4000" b="1"/>
              <a:t>Загальнополітичні організації</a:t>
            </a:r>
          </a:p>
        </p:txBody>
      </p:sp>
      <p:sp>
        <p:nvSpPr>
          <p:cNvPr id="146437" name="Rectangle 5"/>
          <p:cNvSpPr>
            <a:spLocks noGrp="1" noChangeArrowheads="1"/>
          </p:cNvSpPr>
          <p:nvPr>
            <p:ph idx="1"/>
          </p:nvPr>
        </p:nvSpPr>
        <p:spPr>
          <a:xfrm>
            <a:off x="1981200" y="1600201"/>
            <a:ext cx="8362950" cy="4708525"/>
          </a:xfrm>
        </p:spPr>
        <p:txBody>
          <a:bodyPr/>
          <a:lstStyle/>
          <a:p>
            <a:pPr>
              <a:lnSpc>
                <a:spcPct val="90000"/>
              </a:lnSpc>
            </a:pPr>
            <a:r>
              <a:rPr lang="ru-RU" altLang="ru-RU"/>
              <a:t>Організація Об'єднаних Націй (ООН);</a:t>
            </a:r>
          </a:p>
          <a:p>
            <a:pPr>
              <a:lnSpc>
                <a:spcPct val="90000"/>
              </a:lnSpc>
            </a:pPr>
            <a:r>
              <a:rPr lang="ru-RU" altLang="ru-RU"/>
              <a:t> Ліга Арабських Держав (ЛАД);</a:t>
            </a:r>
          </a:p>
          <a:p>
            <a:pPr>
              <a:lnSpc>
                <a:spcPct val="90000"/>
              </a:lnSpc>
            </a:pPr>
            <a:r>
              <a:rPr lang="ru-RU" altLang="ru-RU"/>
              <a:t> Організація Американських Держав (ОАД);</a:t>
            </a:r>
          </a:p>
          <a:p>
            <a:pPr>
              <a:lnSpc>
                <a:spcPct val="90000"/>
              </a:lnSpc>
            </a:pPr>
            <a:r>
              <a:rPr lang="ru-RU" altLang="ru-RU"/>
              <a:t> Організація Африканської Єдності (ОАЄ);</a:t>
            </a:r>
          </a:p>
          <a:p>
            <a:pPr>
              <a:lnSpc>
                <a:spcPct val="90000"/>
              </a:lnSpc>
            </a:pPr>
            <a:r>
              <a:rPr lang="ru-RU" altLang="ru-RU"/>
              <a:t>Співдружність Незалежних Держав (СНД);</a:t>
            </a:r>
          </a:p>
          <a:p>
            <a:pPr>
              <a:lnSpc>
                <a:spcPct val="90000"/>
              </a:lnSpc>
            </a:pPr>
            <a:r>
              <a:rPr lang="ru-RU" altLang="ru-RU"/>
              <a:t> Азіатсько-Тихоокеанська Рада (АЗПАК).</a:t>
            </a:r>
          </a:p>
        </p:txBody>
      </p:sp>
    </p:spTree>
    <p:extLst>
      <p:ext uri="{BB962C8B-B14F-4D97-AF65-F5344CB8AC3E}">
        <p14:creationId xmlns:p14="http://schemas.microsoft.com/office/powerpoint/2010/main" val="824940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sz="half" idx="1"/>
          </p:nvPr>
        </p:nvSpPr>
        <p:spPr>
          <a:xfrm>
            <a:off x="1992314" y="476251"/>
            <a:ext cx="4175125" cy="5832475"/>
          </a:xfrm>
        </p:spPr>
        <p:txBody>
          <a:bodyPr/>
          <a:lstStyle/>
          <a:p>
            <a:pPr marL="0" indent="538163">
              <a:buNone/>
            </a:pPr>
            <a:r>
              <a:rPr lang="ru-RU" altLang="ru-RU" sz="2400" b="1" i="1"/>
              <a:t>Організація Об'єднаних Націй (ООН)</a:t>
            </a:r>
            <a:r>
              <a:rPr lang="ru-RU" altLang="ru-RU" sz="2400" i="1"/>
              <a:t> </a:t>
            </a:r>
            <a:r>
              <a:rPr lang="ru-RU" altLang="ru-RU" sz="2400"/>
              <a:t>— міжнародна організація, заснована 26 червня 1945 на конференції у Сан-Франциско на підставі Хартії Об'єднаних Націй. </a:t>
            </a:r>
          </a:p>
          <a:p>
            <a:pPr marL="0" indent="538163">
              <a:buNone/>
            </a:pPr>
            <a:r>
              <a:rPr lang="ru-RU" altLang="ru-RU" sz="2400"/>
              <a:t>Декларованою метою діяльності організації є підтримання і зміцнення миру і міжнародної безпеки та розвиток співробітництва між державами світу. </a:t>
            </a:r>
          </a:p>
        </p:txBody>
      </p:sp>
      <p:pic>
        <p:nvPicPr>
          <p:cNvPr id="154633" name="Picture 9" descr="800px-Flag_of_the_United_Nations_sv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56364" y="404813"/>
            <a:ext cx="3914775" cy="2609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4634" name="Picture 10" descr="463px-Emblem_of_the_United_Nations_svg"/>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104064" y="3644900"/>
            <a:ext cx="3038475" cy="2317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4635" name="Text Box 11"/>
          <p:cNvSpPr txBox="1">
            <a:spLocks noChangeArrowheads="1"/>
          </p:cNvSpPr>
          <p:nvPr/>
        </p:nvSpPr>
        <p:spPr bwMode="auto">
          <a:xfrm>
            <a:off x="6888163" y="2997201"/>
            <a:ext cx="3313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b="1" i="1"/>
              <a:t>Прапор ООН</a:t>
            </a:r>
            <a:endParaRPr lang="ru-RU" altLang="ru-RU" b="1" i="1"/>
          </a:p>
        </p:txBody>
      </p:sp>
      <p:sp>
        <p:nvSpPr>
          <p:cNvPr id="154636" name="Text Box 12"/>
          <p:cNvSpPr txBox="1">
            <a:spLocks noChangeArrowheads="1"/>
          </p:cNvSpPr>
          <p:nvPr/>
        </p:nvSpPr>
        <p:spPr bwMode="auto">
          <a:xfrm>
            <a:off x="7535863" y="6021388"/>
            <a:ext cx="2233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b="1" i="1"/>
              <a:t>Герб ООН</a:t>
            </a:r>
            <a:endParaRPr lang="ru-RU" altLang="ru-RU" b="1" i="1"/>
          </a:p>
        </p:txBody>
      </p:sp>
    </p:spTree>
    <p:extLst>
      <p:ext uri="{BB962C8B-B14F-4D97-AF65-F5344CB8AC3E}">
        <p14:creationId xmlns:p14="http://schemas.microsoft.com/office/powerpoint/2010/main" val="305198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1" name="Rectangle 13"/>
          <p:cNvSpPr>
            <a:spLocks noGrp="1" noChangeArrowheads="1"/>
          </p:cNvSpPr>
          <p:nvPr>
            <p:ph idx="1"/>
          </p:nvPr>
        </p:nvSpPr>
        <p:spPr>
          <a:xfrm>
            <a:off x="1981200" y="836613"/>
            <a:ext cx="8229600" cy="5294312"/>
          </a:xfrm>
        </p:spPr>
        <p:txBody>
          <a:bodyPr/>
          <a:lstStyle/>
          <a:p>
            <a:pPr marL="93663" indent="363538">
              <a:buNone/>
              <a:tabLst>
                <a:tab pos="93663" algn="l"/>
              </a:tabLst>
            </a:pPr>
            <a:r>
              <a:rPr lang="ru-RU" altLang="ru-RU"/>
              <a:t>Після невдалих спроб та рішень Ліги Націй (1919-1946), до якої принципово не приєднувалися Сполучені Штати Америки, в 1945 році була створена Організація Об'єднаних Націй для підтримки міжнародного миру і розвитку співробітництва у вирішенні міжнародних проблем економічного, соціального та гуманітарного характеру. </a:t>
            </a:r>
          </a:p>
        </p:txBody>
      </p:sp>
    </p:spTree>
    <p:extLst>
      <p:ext uri="{BB962C8B-B14F-4D97-AF65-F5344CB8AC3E}">
        <p14:creationId xmlns:p14="http://schemas.microsoft.com/office/powerpoint/2010/main" val="1019343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1" name="Rectangle 5"/>
          <p:cNvSpPr>
            <a:spLocks noGrp="1" noChangeArrowheads="1"/>
          </p:cNvSpPr>
          <p:nvPr>
            <p:ph type="body" sz="half" idx="1"/>
          </p:nvPr>
        </p:nvSpPr>
        <p:spPr>
          <a:xfrm>
            <a:off x="1981200" y="333375"/>
            <a:ext cx="8229600" cy="3240088"/>
          </a:xfrm>
        </p:spPr>
        <p:txBody>
          <a:bodyPr>
            <a:normAutofit/>
          </a:bodyPr>
          <a:lstStyle/>
          <a:p>
            <a:pPr marL="0" indent="444500">
              <a:buNone/>
            </a:pPr>
            <a:r>
              <a:rPr lang="ru-RU" altLang="ru-RU" sz="2400"/>
              <a:t>Організація Об'єднаних Націй офіційно існує з </a:t>
            </a:r>
            <a:r>
              <a:rPr lang="ru-RU" altLang="ru-RU" sz="2400" i="1"/>
              <a:t>24 жовтня 1945</a:t>
            </a:r>
            <a:r>
              <a:rPr lang="ru-RU" altLang="ru-RU" sz="2400"/>
              <a:t> після ратифікації Статуту п'ятьма постійними членами Ради Безпеки - Францією, Республікою Китай, СРСР, Великобританією і Сполученими Штатами і більшістю - 46 іншими сторонами, що теж підписали цей договір-статут. Перше засідання Генеральної </a:t>
            </a:r>
            <a:r>
              <a:rPr lang="uk-UA" altLang="ru-RU" sz="2400"/>
              <a:t>Асамблеї</a:t>
            </a:r>
            <a:r>
              <a:rPr lang="ru-RU" altLang="ru-RU" sz="2400"/>
              <a:t>, з 51 країнами учасниками, і Ради Безпеки, відбулося у Центральному залі Вестмінстера в Лондоні в </a:t>
            </a:r>
            <a:r>
              <a:rPr lang="ru-RU" altLang="ru-RU" sz="2400" i="1"/>
              <a:t>січні 1946 року</a:t>
            </a:r>
            <a:r>
              <a:rPr lang="ru-RU" altLang="ru-RU" sz="2400"/>
              <a:t>. </a:t>
            </a:r>
          </a:p>
        </p:txBody>
      </p:sp>
      <p:pic>
        <p:nvPicPr>
          <p:cNvPr id="162823" name="Picture 7" descr="800px-United_Nations_Members_sv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48076" y="3429001"/>
            <a:ext cx="4899025" cy="263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2824" name="Text Box 8"/>
          <p:cNvSpPr txBox="1">
            <a:spLocks noChangeArrowheads="1"/>
          </p:cNvSpPr>
          <p:nvPr/>
        </p:nvSpPr>
        <p:spPr bwMode="auto">
          <a:xfrm>
            <a:off x="4656138" y="6092826"/>
            <a:ext cx="295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b="1" i="1"/>
              <a:t>Мапа членів ООН</a:t>
            </a:r>
            <a:endParaRPr lang="ru-RU" altLang="ru-RU" b="1" i="1"/>
          </a:p>
        </p:txBody>
      </p:sp>
    </p:spTree>
    <p:extLst>
      <p:ext uri="{BB962C8B-B14F-4D97-AF65-F5344CB8AC3E}">
        <p14:creationId xmlns:p14="http://schemas.microsoft.com/office/powerpoint/2010/main" val="255185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1" name="Rectangle 5"/>
          <p:cNvSpPr>
            <a:spLocks noGrp="1" noChangeArrowheads="1"/>
          </p:cNvSpPr>
          <p:nvPr>
            <p:ph type="body" sz="half" idx="1"/>
          </p:nvPr>
        </p:nvSpPr>
        <p:spPr>
          <a:xfrm>
            <a:off x="1981200" y="404814"/>
            <a:ext cx="4038600" cy="6048375"/>
          </a:xfrm>
        </p:spPr>
        <p:txBody>
          <a:bodyPr/>
          <a:lstStyle/>
          <a:p>
            <a:pPr marL="100013" indent="195263">
              <a:buNone/>
            </a:pPr>
            <a:r>
              <a:rPr lang="ru-RU" altLang="ru-RU" b="1"/>
              <a:t>Ара́бська лі́га</a:t>
            </a:r>
            <a:r>
              <a:rPr lang="ru-RU" altLang="ru-RU"/>
              <a:t> </a:t>
            </a:r>
            <a:r>
              <a:rPr lang="en-US" altLang="ru-RU"/>
              <a:t>- </a:t>
            </a:r>
            <a:r>
              <a:rPr lang="ru-RU" altLang="ru-RU"/>
              <a:t>одна з регіональних організацій арабських держав Південно-Західної Азії, Північної і Північно-Східної Африки. Створена в Каїрі 22 березня 1945 </a:t>
            </a:r>
            <a:r>
              <a:rPr lang="uk-UA" altLang="ru-RU"/>
              <a:t>Єгипетом</a:t>
            </a:r>
            <a:r>
              <a:rPr lang="ru-RU" altLang="ru-RU"/>
              <a:t>, Сирією, Іраком</a:t>
            </a:r>
            <a:r>
              <a:rPr lang="uk-UA" altLang="ru-RU"/>
              <a:t>, </a:t>
            </a:r>
            <a:r>
              <a:rPr lang="ru-RU" altLang="ru-RU"/>
              <a:t>Ліваном, </a:t>
            </a:r>
            <a:r>
              <a:rPr lang="uk-UA" altLang="ru-RU"/>
              <a:t>Трансіорданією</a:t>
            </a:r>
            <a:r>
              <a:rPr lang="ru-RU" altLang="ru-RU"/>
              <a:t>, Саудівською Аравією. Ємен приєднався 5 травня 1945. Наразі нараховує 22 члени. </a:t>
            </a:r>
          </a:p>
        </p:txBody>
      </p:sp>
      <p:pic>
        <p:nvPicPr>
          <p:cNvPr id="198666" name="Picture 10" descr="800px-Flag_of_the_Arab_League_sv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6600826" y="692151"/>
            <a:ext cx="3286125"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8671" name="Picture 15" descr="420px-Emblem_of_the_Arab_League_svg"/>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319963" y="3644901"/>
            <a:ext cx="2043112"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8668" name="Text Box 12"/>
          <p:cNvSpPr txBox="1">
            <a:spLocks noChangeArrowheads="1"/>
          </p:cNvSpPr>
          <p:nvPr/>
        </p:nvSpPr>
        <p:spPr bwMode="auto">
          <a:xfrm>
            <a:off x="7248525" y="3141663"/>
            <a:ext cx="2160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b="1" i="1"/>
              <a:t>Прапор</a:t>
            </a:r>
            <a:endParaRPr lang="ru-RU" altLang="ru-RU" b="1" i="1"/>
          </a:p>
        </p:txBody>
      </p:sp>
      <p:sp>
        <p:nvSpPr>
          <p:cNvPr id="198669" name="Text Box 13"/>
          <p:cNvSpPr txBox="1">
            <a:spLocks noChangeArrowheads="1"/>
          </p:cNvSpPr>
          <p:nvPr/>
        </p:nvSpPr>
        <p:spPr bwMode="auto">
          <a:xfrm>
            <a:off x="7032626" y="5949951"/>
            <a:ext cx="266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b="1" i="1"/>
              <a:t>Емблема</a:t>
            </a:r>
            <a:endParaRPr lang="ru-RU" altLang="ru-RU" b="1" i="1"/>
          </a:p>
        </p:txBody>
      </p:sp>
    </p:spTree>
    <p:extLst>
      <p:ext uri="{BB962C8B-B14F-4D97-AF65-F5344CB8AC3E}">
        <p14:creationId xmlns:p14="http://schemas.microsoft.com/office/powerpoint/2010/main" val="2583163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Параллакс</Template>
  <TotalTime>1</TotalTime>
  <Words>2016</Words>
  <Application>Microsoft Macintosh PowerPoint</Application>
  <PresentationFormat>Широкоэкранный</PresentationFormat>
  <Paragraphs>106</Paragraphs>
  <Slides>44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44</vt:i4>
      </vt:variant>
    </vt:vector>
  </HeadingPairs>
  <TitlesOfParts>
    <vt:vector size="48" baseType="lpstr">
      <vt:lpstr>Arial</vt:lpstr>
      <vt:lpstr>Corbel</vt:lpstr>
      <vt:lpstr>Wingdings</vt:lpstr>
      <vt:lpstr>Параллакс</vt:lpstr>
      <vt:lpstr>Міжнародні організації</vt:lpstr>
      <vt:lpstr>Презентация PowerPoint</vt:lpstr>
      <vt:lpstr>Ознаки:</vt:lpstr>
      <vt:lpstr>Класифікація</vt:lpstr>
      <vt:lpstr>Загальнополітичні організації</vt:lpstr>
      <vt:lpstr>Презентация PowerPoint</vt:lpstr>
      <vt:lpstr>Презентация PowerPoint</vt:lpstr>
      <vt:lpstr>Презентация PowerPoint</vt:lpstr>
      <vt:lpstr>Презентация PowerPoint</vt:lpstr>
      <vt:lpstr>Презентация PowerPoint</vt:lpstr>
      <vt:lpstr>Військово-політичні організації </vt:lpstr>
      <vt:lpstr>Презентация PowerPoint</vt:lpstr>
      <vt:lpstr>Презентация PowerPoint</vt:lpstr>
      <vt:lpstr>Презентация PowerPoint</vt:lpstr>
      <vt:lpstr>Презентация PowerPoint</vt:lpstr>
      <vt:lpstr>Презентация PowerPoint</vt:lpstr>
      <vt:lpstr>Міжнародні економічні об'єднання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Регіональні організації </vt:lpstr>
      <vt:lpstr>Презентация PowerPoint</vt:lpstr>
      <vt:lpstr>Презентация PowerPoint</vt:lpstr>
      <vt:lpstr>Презентация PowerPoint</vt:lpstr>
      <vt:lpstr>1957-2007: Розширення ЄС </vt:lpstr>
      <vt:lpstr>Презентация PowerPoint</vt:lpstr>
      <vt:lpstr>Презентация PowerPoint</vt:lpstr>
      <vt:lpstr>Валютно-фінансові організації </vt:lpstr>
      <vt:lpstr>Презентация PowerPoint</vt:lpstr>
      <vt:lpstr>Презентация PowerPoint</vt:lpstr>
      <vt:lpstr>Презентация PowerPoint</vt:lpstr>
      <vt:lpstr>Основні функції МВФ</vt:lpstr>
      <vt:lpstr>Офіційні цілі МВФ</vt:lpstr>
      <vt:lpstr>Презентация PowerPoint</vt:lpstr>
      <vt:lpstr>Презентация PowerPoint</vt:lpstr>
      <vt:lpstr>Інші міжнародні організації</vt:lpstr>
      <vt:lpstr>Презентация PowerPoint</vt:lpstr>
      <vt:lpstr>Презентация PowerPoint</vt:lpstr>
      <vt:lpstr>Презентация PowerPoint</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Міжнародні організації</dc:title>
  <dc:creator>Пользователь Windows</dc:creator>
  <cp:lastModifiedBy>Microsoft Office User</cp:lastModifiedBy>
  <cp:revision>2</cp:revision>
  <dcterms:created xsi:type="dcterms:W3CDTF">2020-11-29T11:58:56Z</dcterms:created>
  <dcterms:modified xsi:type="dcterms:W3CDTF">2021-03-08T21:08:45Z</dcterms:modified>
</cp:coreProperties>
</file>