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56" r:id="rId2"/>
    <p:sldId id="257" r:id="rId3"/>
    <p:sldId id="258" r:id="rId4"/>
    <p:sldId id="259" r:id="rId5"/>
    <p:sldId id="261" r:id="rId6"/>
    <p:sldId id="279" r:id="rId7"/>
    <p:sldId id="280" r:id="rId8"/>
    <p:sldId id="281" r:id="rId9"/>
    <p:sldId id="282" r:id="rId10"/>
    <p:sldId id="262" r:id="rId11"/>
    <p:sldId id="283" r:id="rId12"/>
    <p:sldId id="263" r:id="rId13"/>
    <p:sldId id="284" r:id="rId14"/>
    <p:sldId id="264" r:id="rId15"/>
    <p:sldId id="285" r:id="rId16"/>
    <p:sldId id="265" r:id="rId17"/>
    <p:sldId id="286" r:id="rId18"/>
    <p:sldId id="266" r:id="rId19"/>
    <p:sldId id="267" r:id="rId20"/>
    <p:sldId id="268" r:id="rId21"/>
    <p:sldId id="269" r:id="rId22"/>
    <p:sldId id="270" r:id="rId23"/>
    <p:sldId id="287" r:id="rId24"/>
    <p:sldId id="288" r:id="rId25"/>
    <p:sldId id="290" r:id="rId26"/>
    <p:sldId id="291" r:id="rId27"/>
    <p:sldId id="292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</p:sldIdLst>
  <p:sldSz cx="9144000" cy="6858000" type="screen4x3"/>
  <p:notesSz cx="7559675" cy="106918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723" autoAdjust="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uk-UA" sz="44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sight-ukraine.org/uploads/files/genderovane_suspil_sm.pdf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www.youtube.com/watch?v=oMQ-P84Bl_Y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7DOJCpjfMI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Eq9QIv7oVE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683640" y="170064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0F0E08"/>
                </a:solidFill>
                <a:latin typeface="Times New Roman"/>
              </a:rPr>
              <a:t> 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303920" y="1152000"/>
            <a:ext cx="6400080" cy="32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uk-UA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uk-UA" sz="1800" b="0" strike="noStrike" spc="-1">
              <a:latin typeface="Arial"/>
            </a:endParaRPr>
          </a:p>
        </p:txBody>
      </p:sp>
      <p:sp>
        <p:nvSpPr>
          <p:cNvPr id="78" name="TextShape 3"/>
          <p:cNvSpPr txBox="1"/>
          <p:nvPr/>
        </p:nvSpPr>
        <p:spPr>
          <a:xfrm>
            <a:off x="1224000" y="1872000"/>
            <a:ext cx="6624000" cy="201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spcBef>
                <a:spcPts val="1191"/>
              </a:spcBef>
              <a:spcAft>
                <a:spcPts val="992"/>
              </a:spcAft>
            </a:pPr>
            <a:r>
              <a:rPr lang="uk-UA" sz="3200" b="1" strike="noStrike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Критика </a:t>
            </a:r>
            <a:r>
              <a:rPr lang="uk-UA" sz="32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андроцентризму</a:t>
            </a:r>
          </a:p>
          <a:p>
            <a:pPr algn="ctr">
              <a:spcBef>
                <a:spcPts val="1191"/>
              </a:spcBef>
              <a:spcAft>
                <a:spcPts val="992"/>
              </a:spcAft>
            </a:pPr>
            <a:r>
              <a:rPr lang="uk-UA" sz="3200" b="0" strike="noStrike" spc="-1" dirty="0" smtClean="0">
                <a:latin typeface="Arial"/>
              </a:rPr>
              <a:t>Лекція 5</a:t>
            </a:r>
            <a:endParaRPr lang="uk-UA" sz="3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683640" y="170064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0F0E08"/>
                </a:solidFill>
                <a:latin typeface="Times New Roman"/>
              </a:rPr>
              <a:t> 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1303920" y="1152000"/>
            <a:ext cx="6400080" cy="32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uk-UA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uk-UA" sz="1800" b="0" strike="noStrike" spc="-1">
              <a:latin typeface="Arial"/>
            </a:endParaRPr>
          </a:p>
        </p:txBody>
      </p:sp>
      <p:sp>
        <p:nvSpPr>
          <p:cNvPr id="103" name="TextShape 3"/>
          <p:cNvSpPr txBox="1"/>
          <p:nvPr/>
        </p:nvSpPr>
        <p:spPr>
          <a:xfrm>
            <a:off x="1224000" y="648000"/>
            <a:ext cx="6624000" cy="324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spcBef>
                <a:spcPts val="1191"/>
              </a:spcBef>
              <a:spcAft>
                <a:spcPts val="992"/>
              </a:spcAft>
            </a:pPr>
            <a:endParaRPr lang="uk-UA" sz="1000" b="0" strike="noStrike" spc="-1">
              <a:latin typeface="Arial"/>
            </a:endParaRPr>
          </a:p>
          <a:p>
            <a:pPr algn="ctr">
              <a:spcBef>
                <a:spcPts val="1191"/>
              </a:spcBef>
              <a:spcAft>
                <a:spcPts val="992"/>
              </a:spcAft>
            </a:pPr>
            <a:endParaRPr lang="uk-UA" sz="1000" b="0" strike="noStrike" spc="-1">
              <a:latin typeface="Arial"/>
            </a:endParaRPr>
          </a:p>
        </p:txBody>
      </p:sp>
      <p:sp>
        <p:nvSpPr>
          <p:cNvPr id="104" name="TextShape 4"/>
          <p:cNvSpPr txBox="1"/>
          <p:nvPr/>
        </p:nvSpPr>
        <p:spPr>
          <a:xfrm>
            <a:off x="883800" y="936000"/>
            <a:ext cx="72522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uk-UA" sz="2600" b="1" strike="noStrike" spc="-1">
                <a:latin typeface="Arial"/>
              </a:rPr>
              <a:t>Міф 1. Дівчата самі вибирали собі чоловіків та сваталися до парубків</a:t>
            </a:r>
          </a:p>
        </p:txBody>
      </p:sp>
      <p:pic>
        <p:nvPicPr>
          <p:cNvPr id="105" name="Рисунок 104"/>
          <p:cNvPicPr/>
          <p:nvPr/>
        </p:nvPicPr>
        <p:blipFill>
          <a:blip r:embed="rId2"/>
          <a:stretch/>
        </p:blipFill>
        <p:spPr>
          <a:xfrm>
            <a:off x="3214678" y="2000240"/>
            <a:ext cx="4876560" cy="386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683640" y="170064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0F0E08"/>
                </a:solidFill>
                <a:latin typeface="Times New Roman"/>
              </a:rPr>
              <a:t> 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1303920" y="1152000"/>
            <a:ext cx="6400080" cy="32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uk-UA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uk-UA" sz="1800" b="0" strike="noStrike" spc="-1">
              <a:latin typeface="Arial"/>
            </a:endParaRPr>
          </a:p>
        </p:txBody>
      </p:sp>
      <p:sp>
        <p:nvSpPr>
          <p:cNvPr id="103" name="TextShape 3"/>
          <p:cNvSpPr txBox="1"/>
          <p:nvPr/>
        </p:nvSpPr>
        <p:spPr>
          <a:xfrm>
            <a:off x="1224000" y="648000"/>
            <a:ext cx="6624000" cy="324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spcBef>
                <a:spcPts val="1191"/>
              </a:spcBef>
              <a:spcAft>
                <a:spcPts val="992"/>
              </a:spcAft>
            </a:pPr>
            <a:endParaRPr lang="uk-UA" sz="1000" b="0" strike="noStrike" spc="-1">
              <a:latin typeface="Arial"/>
            </a:endParaRPr>
          </a:p>
          <a:p>
            <a:pPr algn="ctr">
              <a:spcBef>
                <a:spcPts val="1191"/>
              </a:spcBef>
              <a:spcAft>
                <a:spcPts val="992"/>
              </a:spcAft>
            </a:pPr>
            <a:endParaRPr lang="uk-UA" sz="1000" b="0" strike="noStrike" spc="-1">
              <a:latin typeface="Arial"/>
            </a:endParaRPr>
          </a:p>
        </p:txBody>
      </p:sp>
      <p:sp>
        <p:nvSpPr>
          <p:cNvPr id="104" name="TextShape 4"/>
          <p:cNvSpPr txBox="1"/>
          <p:nvPr/>
        </p:nvSpPr>
        <p:spPr>
          <a:xfrm>
            <a:off x="883800" y="936000"/>
            <a:ext cx="72522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uk-UA" sz="2600" b="1" strike="noStrike" spc="-1" dirty="0" smtClean="0">
                <a:latin typeface="Arial"/>
              </a:rPr>
              <a:t>Спростування</a:t>
            </a:r>
            <a:endParaRPr lang="uk-UA" sz="2600" b="1" strike="noStrike" spc="-1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2071678"/>
            <a:ext cx="557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Рішення щодо шлюбу приймалося батьками</a:t>
            </a:r>
            <a:endParaRPr lang="uk-UA" sz="2400" dirty="0"/>
          </a:p>
        </p:txBody>
      </p:sp>
      <p:pic>
        <p:nvPicPr>
          <p:cNvPr id="41986" name="Picture 2" descr="Сватання — Вікіпед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071810"/>
            <a:ext cx="2857500" cy="2238376"/>
          </a:xfrm>
          <a:prstGeom prst="rect">
            <a:avLst/>
          </a:prstGeom>
          <a:noFill/>
        </p:spPr>
      </p:pic>
      <p:pic>
        <p:nvPicPr>
          <p:cNvPr id="41988" name="Picture 4" descr="Цей хвилюючий обряд сватання | Весілл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785794"/>
            <a:ext cx="2047875" cy="1600200"/>
          </a:xfrm>
          <a:prstGeom prst="rect">
            <a:avLst/>
          </a:prstGeom>
          <a:noFill/>
        </p:spPr>
      </p:pic>
      <p:pic>
        <p:nvPicPr>
          <p:cNvPr id="41990" name="Picture 6" descr="А.Ждаха. Сватання | Етнографі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643182"/>
            <a:ext cx="3090850" cy="2022334"/>
          </a:xfrm>
          <a:prstGeom prst="rect">
            <a:avLst/>
          </a:prstGeom>
          <a:noFill/>
        </p:spPr>
      </p:pic>
      <p:pic>
        <p:nvPicPr>
          <p:cNvPr id="41992" name="Picture 8" descr="Весільні обрядові хліби: короваї і калачі | СПАДЩИНА ПРЕДКІ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429000"/>
            <a:ext cx="2326716" cy="1690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683640" y="170064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0F0E08"/>
                </a:solidFill>
                <a:latin typeface="Times New Roman"/>
              </a:rPr>
              <a:t> 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1303920" y="1152000"/>
            <a:ext cx="6400080" cy="32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uk-UA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uk-UA" sz="1800" b="0" strike="noStrike" spc="-1">
              <a:latin typeface="Arial"/>
            </a:endParaRPr>
          </a:p>
        </p:txBody>
      </p:sp>
      <p:sp>
        <p:nvSpPr>
          <p:cNvPr id="108" name="TextShape 3"/>
          <p:cNvSpPr txBox="1"/>
          <p:nvPr/>
        </p:nvSpPr>
        <p:spPr>
          <a:xfrm>
            <a:off x="1224000" y="648000"/>
            <a:ext cx="6624000" cy="324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spcBef>
                <a:spcPts val="1191"/>
              </a:spcBef>
              <a:spcAft>
                <a:spcPts val="992"/>
              </a:spcAft>
            </a:pPr>
            <a:endParaRPr lang="uk-UA" sz="1000" b="0" strike="noStrike" spc="-1">
              <a:latin typeface="Arial"/>
            </a:endParaRPr>
          </a:p>
          <a:p>
            <a:pPr algn="ctr">
              <a:spcBef>
                <a:spcPts val="1191"/>
              </a:spcBef>
              <a:spcAft>
                <a:spcPts val="992"/>
              </a:spcAft>
            </a:pPr>
            <a:endParaRPr lang="uk-UA" sz="1000" b="0" strike="noStrike" spc="-1">
              <a:latin typeface="Arial"/>
            </a:endParaRPr>
          </a:p>
        </p:txBody>
      </p:sp>
      <p:sp>
        <p:nvSpPr>
          <p:cNvPr id="109" name="TextShape 4"/>
          <p:cNvSpPr txBox="1"/>
          <p:nvPr/>
        </p:nvSpPr>
        <p:spPr>
          <a:xfrm>
            <a:off x="883800" y="936000"/>
            <a:ext cx="7252200" cy="770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uk-UA" sz="2400" b="1" strike="noStrike" spc="-1">
                <a:latin typeface="Arial"/>
                <a:ea typeface="Noto Sans CJK SC"/>
              </a:rPr>
              <a:t>Міф 2. Партнерські та егалітарні стосунки в родині</a:t>
            </a:r>
            <a:endParaRPr lang="uk-UA" sz="2400" b="0" strike="noStrike" spc="-1">
              <a:latin typeface="Arial"/>
            </a:endParaRPr>
          </a:p>
        </p:txBody>
      </p:sp>
      <p:pic>
        <p:nvPicPr>
          <p:cNvPr id="110" name="Рисунок 109"/>
          <p:cNvPicPr/>
          <p:nvPr/>
        </p:nvPicPr>
        <p:blipFill>
          <a:blip r:embed="rId2"/>
          <a:stretch/>
        </p:blipFill>
        <p:spPr>
          <a:xfrm>
            <a:off x="808920" y="1851120"/>
            <a:ext cx="7337160" cy="460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683640" y="170064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0F0E08"/>
                </a:solidFill>
                <a:latin typeface="Times New Roman"/>
              </a:rPr>
              <a:t> 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1303920" y="1152000"/>
            <a:ext cx="6400080" cy="32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uk-UA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uk-UA" sz="1800" b="0" strike="noStrike" spc="-1">
              <a:latin typeface="Arial"/>
            </a:endParaRPr>
          </a:p>
        </p:txBody>
      </p:sp>
      <p:sp>
        <p:nvSpPr>
          <p:cNvPr id="108" name="TextShape 3"/>
          <p:cNvSpPr txBox="1"/>
          <p:nvPr/>
        </p:nvSpPr>
        <p:spPr>
          <a:xfrm>
            <a:off x="1224000" y="648000"/>
            <a:ext cx="6624000" cy="324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spcBef>
                <a:spcPts val="1191"/>
              </a:spcBef>
              <a:spcAft>
                <a:spcPts val="992"/>
              </a:spcAft>
            </a:pPr>
            <a:endParaRPr lang="uk-UA" sz="1000" b="0" strike="noStrike" spc="-1">
              <a:latin typeface="Arial"/>
            </a:endParaRPr>
          </a:p>
          <a:p>
            <a:pPr algn="ctr">
              <a:spcBef>
                <a:spcPts val="1191"/>
              </a:spcBef>
              <a:spcAft>
                <a:spcPts val="992"/>
              </a:spcAft>
            </a:pPr>
            <a:endParaRPr lang="uk-UA" sz="1000" b="0" strike="noStrike" spc="-1">
              <a:latin typeface="Arial"/>
            </a:endParaRPr>
          </a:p>
        </p:txBody>
      </p:sp>
      <p:sp>
        <p:nvSpPr>
          <p:cNvPr id="109" name="TextShape 4"/>
          <p:cNvSpPr txBox="1"/>
          <p:nvPr/>
        </p:nvSpPr>
        <p:spPr>
          <a:xfrm>
            <a:off x="883800" y="936000"/>
            <a:ext cx="7252200" cy="506476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uk-UA" sz="2400" b="1" strike="noStrike" spc="-1" dirty="0" smtClean="0">
                <a:latin typeface="Arial"/>
                <a:ea typeface="Noto Sans CJK SC"/>
              </a:rPr>
              <a:t>Спростування</a:t>
            </a:r>
          </a:p>
          <a:p>
            <a:pPr algn="just"/>
            <a:r>
              <a:rPr lang="uk-UA" sz="2400" spc="-1" dirty="0" smtClean="0">
                <a:latin typeface="Arial"/>
              </a:rPr>
              <a:t>- головні сфери господарської діяльності – землеробство та скотарство, які </a:t>
            </a:r>
            <a:r>
              <a:rPr lang="uk-UA" sz="2400" spc="-1" dirty="0" err="1" smtClean="0">
                <a:latin typeface="Arial"/>
              </a:rPr>
              <a:t>грунтувалися</a:t>
            </a:r>
            <a:r>
              <a:rPr lang="uk-UA" sz="2400" spc="-1" dirty="0" smtClean="0">
                <a:latin typeface="Arial"/>
              </a:rPr>
              <a:t> на використанні чоловічої праці</a:t>
            </a:r>
          </a:p>
          <a:p>
            <a:pPr algn="just">
              <a:buFontTx/>
              <a:buChar char="-"/>
            </a:pPr>
            <a:r>
              <a:rPr lang="uk-UA" sz="2400" spc="-1" dirty="0" smtClean="0">
                <a:latin typeface="Arial"/>
              </a:rPr>
              <a:t>земля та майно належали чоловіку та успадковувалися за чоловічою лінією</a:t>
            </a:r>
          </a:p>
          <a:p>
            <a:pPr algn="just">
              <a:buFontTx/>
              <a:buChar char="-"/>
            </a:pPr>
            <a:r>
              <a:rPr lang="uk-UA" sz="2400" spc="-1" dirty="0" smtClean="0">
                <a:latin typeface="Arial"/>
              </a:rPr>
              <a:t> існування патрилокальності та </a:t>
            </a:r>
            <a:r>
              <a:rPr lang="uk-UA" sz="2400" spc="-1" dirty="0" err="1" smtClean="0">
                <a:latin typeface="Arial"/>
              </a:rPr>
              <a:t>патрилінійності</a:t>
            </a:r>
            <a:endParaRPr lang="uk-UA" sz="2400" spc="-1" dirty="0" smtClean="0">
              <a:latin typeface="Arial"/>
            </a:endParaRPr>
          </a:p>
          <a:p>
            <a:pPr algn="just">
              <a:buFontTx/>
              <a:buChar char="-"/>
            </a:pPr>
            <a:r>
              <a:rPr lang="uk-UA" sz="2400" strike="noStrike" spc="-1" dirty="0" smtClean="0">
                <a:latin typeface="Arial"/>
              </a:rPr>
              <a:t> остаточне право голосу належало чоловіку як голові родини, він відповідав за поведінку не лише дітей, але й дружини</a:t>
            </a:r>
            <a:endParaRPr lang="uk-UA" sz="240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683640" y="170064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0F0E08"/>
                </a:solidFill>
                <a:latin typeface="Times New Roman"/>
              </a:rPr>
              <a:t> 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1303920" y="1152000"/>
            <a:ext cx="6400080" cy="32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uk-UA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uk-UA" sz="1800" b="0" strike="noStrike" spc="-1">
              <a:latin typeface="Arial"/>
            </a:endParaRPr>
          </a:p>
        </p:txBody>
      </p:sp>
      <p:sp>
        <p:nvSpPr>
          <p:cNvPr id="113" name="TextShape 3"/>
          <p:cNvSpPr txBox="1"/>
          <p:nvPr/>
        </p:nvSpPr>
        <p:spPr>
          <a:xfrm>
            <a:off x="1224000" y="648000"/>
            <a:ext cx="6624000" cy="324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spcBef>
                <a:spcPts val="1191"/>
              </a:spcBef>
              <a:spcAft>
                <a:spcPts val="992"/>
              </a:spcAft>
            </a:pPr>
            <a:endParaRPr lang="uk-UA" sz="1000" b="0" strike="noStrike" spc="-1">
              <a:latin typeface="Arial"/>
            </a:endParaRPr>
          </a:p>
          <a:p>
            <a:pPr algn="ctr">
              <a:spcBef>
                <a:spcPts val="1191"/>
              </a:spcBef>
              <a:spcAft>
                <a:spcPts val="992"/>
              </a:spcAft>
            </a:pPr>
            <a:endParaRPr lang="uk-UA" sz="1000" b="0" strike="noStrike" spc="-1">
              <a:latin typeface="Arial"/>
            </a:endParaRPr>
          </a:p>
        </p:txBody>
      </p:sp>
      <p:sp>
        <p:nvSpPr>
          <p:cNvPr id="114" name="TextShape 4"/>
          <p:cNvSpPr txBox="1"/>
          <p:nvPr/>
        </p:nvSpPr>
        <p:spPr>
          <a:xfrm>
            <a:off x="883800" y="936000"/>
            <a:ext cx="7252200" cy="735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uk-UA" sz="2400" b="1" strike="noStrike" spc="-1">
                <a:latin typeface="Arial"/>
                <a:ea typeface="Noto Sans CJK SC"/>
              </a:rPr>
              <a:t>Міф 3. Ідеалізація образу матері</a:t>
            </a:r>
            <a:endParaRPr lang="uk-UA" sz="2400" b="0" strike="noStrike" spc="-1">
              <a:latin typeface="Arial"/>
            </a:endParaRPr>
          </a:p>
        </p:txBody>
      </p:sp>
      <p:pic>
        <p:nvPicPr>
          <p:cNvPr id="115" name="Рисунок 114"/>
          <p:cNvPicPr/>
          <p:nvPr/>
        </p:nvPicPr>
        <p:blipFill>
          <a:blip r:embed="rId2"/>
          <a:stretch/>
        </p:blipFill>
        <p:spPr>
          <a:xfrm>
            <a:off x="841680" y="1700280"/>
            <a:ext cx="7254000" cy="4519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683640" y="170064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0F0E08"/>
                </a:solidFill>
                <a:latin typeface="Times New Roman"/>
              </a:rPr>
              <a:t> 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1303920" y="1152000"/>
            <a:ext cx="6400080" cy="32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uk-UA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uk-UA" sz="1800" b="0" strike="noStrike" spc="-1">
              <a:latin typeface="Arial"/>
            </a:endParaRPr>
          </a:p>
        </p:txBody>
      </p:sp>
      <p:sp>
        <p:nvSpPr>
          <p:cNvPr id="113" name="TextShape 3"/>
          <p:cNvSpPr txBox="1"/>
          <p:nvPr/>
        </p:nvSpPr>
        <p:spPr>
          <a:xfrm>
            <a:off x="1224000" y="648000"/>
            <a:ext cx="6624000" cy="324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spcBef>
                <a:spcPts val="1191"/>
              </a:spcBef>
              <a:spcAft>
                <a:spcPts val="992"/>
              </a:spcAft>
            </a:pPr>
            <a:endParaRPr lang="uk-UA" sz="1000" b="0" strike="noStrike" spc="-1">
              <a:latin typeface="Arial"/>
            </a:endParaRPr>
          </a:p>
          <a:p>
            <a:pPr algn="ctr">
              <a:spcBef>
                <a:spcPts val="1191"/>
              </a:spcBef>
              <a:spcAft>
                <a:spcPts val="992"/>
              </a:spcAft>
            </a:pPr>
            <a:endParaRPr lang="uk-UA" sz="1000" b="0" strike="noStrike" spc="-1">
              <a:latin typeface="Arial"/>
            </a:endParaRPr>
          </a:p>
        </p:txBody>
      </p:sp>
      <p:sp>
        <p:nvSpPr>
          <p:cNvPr id="114" name="TextShape 4"/>
          <p:cNvSpPr txBox="1"/>
          <p:nvPr/>
        </p:nvSpPr>
        <p:spPr>
          <a:xfrm>
            <a:off x="883800" y="936000"/>
            <a:ext cx="7252200" cy="735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uk-UA" sz="2400" b="1" strike="noStrike" spc="-1" dirty="0" smtClean="0">
                <a:latin typeface="Arial"/>
                <a:ea typeface="Noto Sans CJK SC"/>
              </a:rPr>
              <a:t>Спростування</a:t>
            </a:r>
          </a:p>
          <a:p>
            <a:pPr algn="just"/>
            <a:r>
              <a:rPr lang="uk-UA" sz="2400" b="1" spc="-1" dirty="0" smtClean="0">
                <a:latin typeface="Arial"/>
              </a:rPr>
              <a:t>Дитина в українській родині сприймалася як потенційна робоча сила.</a:t>
            </a:r>
          </a:p>
          <a:p>
            <a:pPr algn="just"/>
            <a:endParaRPr lang="uk-UA" sz="2400" b="0" strike="noStrike" spc="-1" dirty="0">
              <a:latin typeface="Arial"/>
            </a:endParaRPr>
          </a:p>
        </p:txBody>
      </p:sp>
      <p:sp>
        <p:nvSpPr>
          <p:cNvPr id="43012" name="AutoShape 4" descr="Репродукция картины &quot;Похороны ребёнка в деревне&quot; Константина Маковск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340856"/>
            <a:ext cx="5072098" cy="409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683640" y="170064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0F0E08"/>
                </a:solidFill>
                <a:latin typeface="Times New Roman"/>
              </a:rPr>
              <a:t> 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1303920" y="1152000"/>
            <a:ext cx="6400080" cy="32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uk-UA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uk-UA" sz="1800" b="0" strike="noStrike" spc="-1">
              <a:latin typeface="Arial"/>
            </a:endParaRPr>
          </a:p>
        </p:txBody>
      </p:sp>
      <p:sp>
        <p:nvSpPr>
          <p:cNvPr id="118" name="TextShape 3"/>
          <p:cNvSpPr txBox="1"/>
          <p:nvPr/>
        </p:nvSpPr>
        <p:spPr>
          <a:xfrm>
            <a:off x="1224000" y="648000"/>
            <a:ext cx="6624000" cy="324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spcBef>
                <a:spcPts val="1191"/>
              </a:spcBef>
              <a:spcAft>
                <a:spcPts val="992"/>
              </a:spcAft>
            </a:pPr>
            <a:endParaRPr lang="uk-UA" sz="1000" b="0" strike="noStrike" spc="-1">
              <a:latin typeface="Arial"/>
            </a:endParaRPr>
          </a:p>
          <a:p>
            <a:pPr algn="ctr">
              <a:spcBef>
                <a:spcPts val="1191"/>
              </a:spcBef>
              <a:spcAft>
                <a:spcPts val="992"/>
              </a:spcAft>
            </a:pPr>
            <a:endParaRPr lang="uk-UA" sz="1000" b="0" strike="noStrike" spc="-1">
              <a:latin typeface="Arial"/>
            </a:endParaRPr>
          </a:p>
        </p:txBody>
      </p:sp>
      <p:sp>
        <p:nvSpPr>
          <p:cNvPr id="119" name="TextShape 4"/>
          <p:cNvSpPr txBox="1"/>
          <p:nvPr/>
        </p:nvSpPr>
        <p:spPr>
          <a:xfrm>
            <a:off x="883800" y="936000"/>
            <a:ext cx="7252200" cy="735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32000" lvl="1" indent="-216000" algn="just">
              <a:buClr>
                <a:srgbClr val="000000"/>
              </a:buClr>
              <a:buSzPct val="45000"/>
            </a:pPr>
            <a:r>
              <a:rPr lang="uk-UA" sz="2400" b="1" strike="noStrike" spc="-1" dirty="0">
                <a:latin typeface="Times New Roman"/>
                <a:ea typeface="Noto Sans CJK SC"/>
              </a:rPr>
              <a:t>Міф 4.</a:t>
            </a:r>
            <a:r>
              <a:rPr lang="x-none" sz="2400" b="1" strike="noStrike" spc="-1">
                <a:latin typeface="Times New Roman"/>
                <a:ea typeface="Noto Sans CJK SC"/>
              </a:rPr>
              <a:t> </a:t>
            </a:r>
            <a:r>
              <a:rPr lang="uk-UA" sz="2400" b="1" strike="noStrike" spc="-1" dirty="0">
                <a:latin typeface="Times New Roman"/>
                <a:ea typeface="Noto Sans CJK SC"/>
              </a:rPr>
              <a:t>Українки завжди були дуже освічені</a:t>
            </a:r>
            <a:endParaRPr lang="uk-UA" sz="2400" b="1" strike="noStrike" spc="-1" dirty="0">
              <a:latin typeface="Arial"/>
            </a:endParaRPr>
          </a:p>
        </p:txBody>
      </p:sp>
      <p:pic>
        <p:nvPicPr>
          <p:cNvPr id="120" name="Рисунок 119"/>
          <p:cNvPicPr/>
          <p:nvPr/>
        </p:nvPicPr>
        <p:blipFill>
          <a:blip r:embed="rId2"/>
          <a:stretch/>
        </p:blipFill>
        <p:spPr>
          <a:xfrm>
            <a:off x="2880000" y="1671480"/>
            <a:ext cx="2857320" cy="3857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683640" y="170064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0F0E08"/>
                </a:solidFill>
                <a:latin typeface="Times New Roman"/>
              </a:rPr>
              <a:t> 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1303920" y="1152000"/>
            <a:ext cx="6400080" cy="32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uk-UA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uk-UA" sz="1800" b="0" strike="noStrike" spc="-1">
              <a:latin typeface="Arial"/>
            </a:endParaRPr>
          </a:p>
        </p:txBody>
      </p:sp>
      <p:sp>
        <p:nvSpPr>
          <p:cNvPr id="118" name="TextShape 3"/>
          <p:cNvSpPr txBox="1"/>
          <p:nvPr/>
        </p:nvSpPr>
        <p:spPr>
          <a:xfrm>
            <a:off x="1224000" y="648000"/>
            <a:ext cx="6624000" cy="324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spcBef>
                <a:spcPts val="1191"/>
              </a:spcBef>
              <a:spcAft>
                <a:spcPts val="992"/>
              </a:spcAft>
            </a:pPr>
            <a:endParaRPr lang="uk-UA" sz="1000" b="0" strike="noStrike" spc="-1">
              <a:latin typeface="Arial"/>
            </a:endParaRPr>
          </a:p>
          <a:p>
            <a:pPr algn="ctr">
              <a:spcBef>
                <a:spcPts val="1191"/>
              </a:spcBef>
              <a:spcAft>
                <a:spcPts val="992"/>
              </a:spcAft>
            </a:pPr>
            <a:endParaRPr lang="uk-UA" sz="1000" b="0" strike="noStrike" spc="-1">
              <a:latin typeface="Arial"/>
            </a:endParaRPr>
          </a:p>
        </p:txBody>
      </p:sp>
      <p:sp>
        <p:nvSpPr>
          <p:cNvPr id="119" name="TextShape 4"/>
          <p:cNvSpPr txBox="1"/>
          <p:nvPr/>
        </p:nvSpPr>
        <p:spPr>
          <a:xfrm>
            <a:off x="883800" y="936000"/>
            <a:ext cx="7252200" cy="735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32000" lvl="1" indent="-216000" algn="just">
              <a:buClr>
                <a:srgbClr val="000000"/>
              </a:buClr>
              <a:buSzPct val="45000"/>
            </a:pPr>
            <a:r>
              <a:rPr lang="uk-UA" sz="2400" b="1" strike="noStrike" spc="-1" dirty="0" smtClean="0">
                <a:latin typeface="Times New Roman"/>
                <a:ea typeface="Noto Sans CJK SC"/>
              </a:rPr>
              <a:t>Спростування</a:t>
            </a:r>
          </a:p>
          <a:p>
            <a:pPr marL="0" lvl="1" algn="just">
              <a:buClr>
                <a:srgbClr val="000000"/>
              </a:buClr>
              <a:buSzPct val="45000"/>
            </a:pPr>
            <a:r>
              <a:rPr lang="uk-UA" sz="2400" b="1" spc="-1" dirty="0" smtClean="0">
                <a:latin typeface="Times New Roman"/>
              </a:rPr>
              <a:t>Наприкінці ХІХ ст. 4% жінок Наддніпрянської України та 18% жінок Західної України були писемними</a:t>
            </a:r>
            <a:endParaRPr lang="uk-UA" sz="2400" b="1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539640" y="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1E1C11"/>
                </a:solidFill>
                <a:latin typeface="Times New Roman"/>
              </a:rPr>
              <a:t>Що таке сексизм?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539640" y="1052640"/>
            <a:ext cx="8228880" cy="172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 algn="just">
              <a:lnSpc>
                <a:spcPct val="100000"/>
              </a:lnSpc>
              <a:spcBef>
                <a:spcPts val="561"/>
              </a:spcBef>
            </a:pPr>
            <a:r>
              <a:rPr lang="uk-UA" sz="2800" b="0" strike="noStrike" spc="-1" dirty="0">
                <a:solidFill>
                  <a:srgbClr val="000000"/>
                </a:solidFill>
                <a:latin typeface="Calibri"/>
              </a:rPr>
              <a:t>    </a:t>
            </a:r>
            <a:r>
              <a:rPr lang="uk-UA" sz="2800" b="1" i="1" strike="noStrike" spc="-1" dirty="0" err="1">
                <a:solidFill>
                  <a:srgbClr val="000000"/>
                </a:solidFill>
                <a:latin typeface="Times New Roman"/>
              </a:rPr>
              <a:t>Сексизм</a:t>
            </a:r>
            <a:r>
              <a:rPr lang="uk-UA" sz="2800" b="0" strike="noStrike" spc="-1" dirty="0">
                <a:solidFill>
                  <a:srgbClr val="000000"/>
                </a:solidFill>
                <a:latin typeface="Times New Roman"/>
              </a:rPr>
              <a:t> – це ідеологія і практика дискримінації людей за ознакою статі. Він проявляється головним чином через гендерні стереотипи.</a:t>
            </a:r>
            <a:endParaRPr lang="uk-UA" sz="2800" b="0" strike="noStrike" spc="-1" dirty="0">
              <a:latin typeface="Arial"/>
            </a:endParaRPr>
          </a:p>
        </p:txBody>
      </p:sp>
      <p:pic>
        <p:nvPicPr>
          <p:cNvPr id="123" name="Picture 2"/>
          <p:cNvPicPr/>
          <p:nvPr/>
        </p:nvPicPr>
        <p:blipFill>
          <a:blip r:embed="rId2"/>
          <a:stretch/>
        </p:blipFill>
        <p:spPr>
          <a:xfrm>
            <a:off x="1403640" y="2493000"/>
            <a:ext cx="6203160" cy="4138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467640" y="260640"/>
            <a:ext cx="8228880" cy="175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algn="just">
              <a:lnSpc>
                <a:spcPct val="100000"/>
              </a:lnSpc>
              <a:spcBef>
                <a:spcPts val="641"/>
              </a:spcBef>
            </a:pPr>
            <a:r>
              <a:rPr lang="uk-UA" sz="3200" b="0" strike="noStrike" spc="-1" dirty="0">
                <a:solidFill>
                  <a:srgbClr val="000000"/>
                </a:solidFill>
                <a:latin typeface="Times New Roman"/>
              </a:rPr>
              <a:t>    Найбільш часто </a:t>
            </a:r>
            <a:r>
              <a:rPr lang="uk-UA" sz="3200" b="0" strike="noStrike" spc="-1" dirty="0" err="1">
                <a:solidFill>
                  <a:srgbClr val="000000"/>
                </a:solidFill>
                <a:latin typeface="Times New Roman"/>
              </a:rPr>
              <a:t>сексизм</a:t>
            </a:r>
            <a:r>
              <a:rPr lang="uk-UA" sz="3200" b="0" strike="noStrike" spc="-1" dirty="0">
                <a:solidFill>
                  <a:srgbClr val="000000"/>
                </a:solidFill>
                <a:latin typeface="Times New Roman"/>
              </a:rPr>
              <a:t> застосовують щодо жінок, через переважаючу патріархальність нашого суспільства. </a:t>
            </a:r>
            <a:endParaRPr lang="uk-UA" sz="3200" b="0" strike="noStrike" spc="-1" dirty="0">
              <a:latin typeface="Arial"/>
            </a:endParaRPr>
          </a:p>
        </p:txBody>
      </p:sp>
      <p:pic>
        <p:nvPicPr>
          <p:cNvPr id="125" name="Picture 2"/>
          <p:cNvPicPr/>
          <p:nvPr/>
        </p:nvPicPr>
        <p:blipFill>
          <a:blip r:embed="rId2"/>
          <a:stretch/>
        </p:blipFill>
        <p:spPr>
          <a:xfrm>
            <a:off x="0" y="2144160"/>
            <a:ext cx="4859280" cy="4248000"/>
          </a:xfrm>
          <a:prstGeom prst="rect">
            <a:avLst/>
          </a:prstGeom>
          <a:ln>
            <a:noFill/>
          </a:ln>
        </p:spPr>
      </p:pic>
      <p:pic>
        <p:nvPicPr>
          <p:cNvPr id="126" name="Picture 4"/>
          <p:cNvPicPr/>
          <p:nvPr/>
        </p:nvPicPr>
        <p:blipFill>
          <a:blip r:embed="rId3"/>
          <a:stretch/>
        </p:blipFill>
        <p:spPr>
          <a:xfrm>
            <a:off x="4885560" y="2133000"/>
            <a:ext cx="4257720" cy="4257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683640" y="170064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0F0E08"/>
                </a:solidFill>
                <a:latin typeface="Times New Roman"/>
              </a:rPr>
              <a:t> 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1303920" y="1152000"/>
            <a:ext cx="6400080" cy="32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uk-UA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uk-UA" sz="1800" b="0" strike="noStrike" spc="-1">
              <a:latin typeface="Arial"/>
            </a:endParaRPr>
          </a:p>
        </p:txBody>
      </p:sp>
      <p:sp>
        <p:nvSpPr>
          <p:cNvPr id="81" name="TextShape 3"/>
          <p:cNvSpPr txBox="1"/>
          <p:nvPr/>
        </p:nvSpPr>
        <p:spPr>
          <a:xfrm>
            <a:off x="432000" y="216000"/>
            <a:ext cx="8424000" cy="6686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uk-UA" sz="2600" b="0" strike="noStrike" spc="-1" dirty="0">
                <a:latin typeface="Times New Roman"/>
              </a:rPr>
              <a:t>План</a:t>
            </a:r>
            <a:endParaRPr lang="uk-UA" sz="2600" b="0" strike="noStrike" spc="-1" dirty="0">
              <a:latin typeface="Arial"/>
            </a:endParaRPr>
          </a:p>
          <a:p>
            <a:pPr algn="just"/>
            <a:r>
              <a:rPr lang="uk-UA" sz="2600" b="0" strike="noStrike" spc="-1" dirty="0">
                <a:latin typeface="Times New Roman"/>
              </a:rPr>
              <a:t>1. Міфи про українські патріархат та матріархат.</a:t>
            </a:r>
            <a:endParaRPr lang="uk-UA" sz="2600" b="0" strike="noStrike" spc="-1" dirty="0">
              <a:latin typeface="Arial"/>
            </a:endParaRPr>
          </a:p>
          <a:p>
            <a:pPr algn="just"/>
            <a:r>
              <a:rPr lang="uk-UA" sz="2600" b="0" strike="noStrike" spc="-1" dirty="0">
                <a:latin typeface="Times New Roman"/>
              </a:rPr>
              <a:t>2. </a:t>
            </a:r>
            <a:r>
              <a:rPr lang="uk-UA" sz="2600" b="0" strike="noStrike" spc="-1" dirty="0" err="1">
                <a:latin typeface="Times New Roman"/>
              </a:rPr>
              <a:t>Сексизм</a:t>
            </a:r>
            <a:r>
              <a:rPr lang="uk-UA" sz="2600" b="0" strike="noStrike" spc="-1" dirty="0">
                <a:latin typeface="Times New Roman"/>
              </a:rPr>
              <a:t> та гендерні стереотипи у суспільстві та ЗМІ.</a:t>
            </a:r>
            <a:endParaRPr lang="uk-UA" sz="2600" b="0" strike="noStrike" spc="-1" dirty="0">
              <a:latin typeface="Arial"/>
            </a:endParaRPr>
          </a:p>
          <a:p>
            <a:pPr algn="just"/>
            <a:endParaRPr lang="uk-UA" sz="2600" b="0" strike="noStrike" spc="-1" dirty="0">
              <a:latin typeface="Arial"/>
            </a:endParaRPr>
          </a:p>
          <a:p>
            <a:pPr algn="ctr"/>
            <a:r>
              <a:rPr lang="uk-UA" sz="2400" b="1" strike="noStrike" spc="-1" dirty="0">
                <a:latin typeface="Times New Roman"/>
              </a:rPr>
              <a:t>Література:</a:t>
            </a:r>
            <a:endParaRPr lang="uk-UA" sz="2400" b="1" strike="noStrike" spc="-1" dirty="0">
              <a:latin typeface="Arial"/>
            </a:endParaRPr>
          </a:p>
          <a:p>
            <a:pPr algn="just"/>
            <a:r>
              <a:rPr lang="uk-UA" sz="2400" b="0" strike="noStrike" spc="-1" dirty="0" err="1">
                <a:latin typeface="Times New Roman"/>
              </a:rPr>
              <a:t>Кіммел</a:t>
            </a:r>
            <a:r>
              <a:rPr lang="uk-UA" sz="2400" b="0" strike="noStrike" spc="-1" dirty="0">
                <a:latin typeface="Times New Roman"/>
              </a:rPr>
              <a:t> М. </a:t>
            </a:r>
            <a:r>
              <a:rPr lang="uk-UA" sz="2400" b="0" strike="noStrike" spc="-1" dirty="0" err="1">
                <a:latin typeface="Times New Roman"/>
              </a:rPr>
              <a:t>Гендероване</a:t>
            </a:r>
            <a:r>
              <a:rPr lang="uk-UA" sz="2400" b="0" strike="noStrike" spc="-1" dirty="0">
                <a:latin typeface="Times New Roman"/>
              </a:rPr>
              <a:t> суспільство. Київ: Сфера, 2003. 490 с.</a:t>
            </a:r>
            <a:r>
              <a:rPr lang="uk-UA" sz="2400" b="1" strike="noStrike" spc="-1" dirty="0">
                <a:latin typeface="Times New Roman"/>
              </a:rPr>
              <a:t> </a:t>
            </a:r>
            <a:r>
              <a:rPr lang="uk-UA" sz="2400" strike="noStrike" spc="-1" dirty="0">
                <a:latin typeface="Times New Roman"/>
                <a:hlinkClick r:id="rId2"/>
              </a:rPr>
              <a:t>http://www.insight-ukraine.org/uploads/files/genderovane_suspil_sm.pdf</a:t>
            </a:r>
            <a:endParaRPr lang="uk-UA" sz="2400" strike="noStrike" spc="-1" dirty="0">
              <a:latin typeface="Arial"/>
            </a:endParaRPr>
          </a:p>
          <a:p>
            <a:pPr algn="just"/>
            <a:r>
              <a:rPr lang="x-none" sz="2400" b="0" strike="noStrike" spc="-1">
                <a:latin typeface="Times New Roman"/>
              </a:rPr>
              <a:t>Вальчевська С. Особиста свобода. Домашній матріархат.</a:t>
            </a:r>
            <a:r>
              <a:rPr lang="x-none" sz="2400" b="1" strike="noStrike" spc="-1">
                <a:latin typeface="Times New Roman"/>
              </a:rPr>
              <a:t> </a:t>
            </a:r>
            <a:r>
              <a:rPr lang="x-none" sz="2400" b="0" i="1" strike="noStrike" spc="-1">
                <a:latin typeface="Times New Roman"/>
              </a:rPr>
              <a:t>Ї. Незалежний культурологічний часопис.</a:t>
            </a:r>
            <a:r>
              <a:rPr lang="x-none" sz="2400" b="1" strike="noStrike" spc="-1">
                <a:latin typeface="Times New Roman"/>
              </a:rPr>
              <a:t> </a:t>
            </a:r>
            <a:r>
              <a:rPr lang="x-none" sz="2400" b="0" strike="noStrike" spc="-1">
                <a:latin typeface="Times New Roman"/>
              </a:rPr>
              <a:t>Число 17. </a:t>
            </a:r>
            <a:r>
              <a:rPr lang="uk-UA" sz="2400" b="0" strike="noStrike" spc="-1" dirty="0">
                <a:latin typeface="Times New Roman"/>
              </a:rPr>
              <a:t> </a:t>
            </a:r>
            <a:r>
              <a:rPr lang="x-none" sz="2400" b="0" strike="noStrike" spc="-1">
                <a:latin typeface="Times New Roman"/>
              </a:rPr>
              <a:t>2000.</a:t>
            </a:r>
            <a:r>
              <a:rPr lang="uk-UA" sz="2400" b="0" strike="noStrike" spc="-1" dirty="0">
                <a:latin typeface="Times New Roman"/>
              </a:rPr>
              <a:t>  </a:t>
            </a:r>
            <a:r>
              <a:rPr lang="x-none" sz="2400" b="0" strike="noStrike" spc="-1">
                <a:latin typeface="Times New Roman"/>
              </a:rPr>
              <a:t>С.28-42. </a:t>
            </a:r>
            <a:endParaRPr lang="uk-UA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uk-UA" sz="2400" b="0" strike="noStrike" spc="-1" dirty="0">
                <a:latin typeface="Times New Roman"/>
              </a:rPr>
              <a:t>Кісь О. </a:t>
            </a:r>
            <a:r>
              <a:rPr lang="uk-UA" sz="2400" b="0" strike="noStrike" spc="-1" dirty="0" err="1">
                <a:latin typeface="Times New Roman"/>
              </a:rPr>
              <a:t>Сексизм</a:t>
            </a:r>
            <a:r>
              <a:rPr lang="uk-UA" sz="2400" b="0" strike="noStrike" spc="-1" dirty="0">
                <a:latin typeface="Times New Roman"/>
              </a:rPr>
              <a:t> у ЗМІ: протидіючи комунікативному потокові.  </a:t>
            </a:r>
            <a:r>
              <a:rPr lang="uk-UA" sz="2400" b="0" i="1" strike="noStrike" spc="-1" dirty="0">
                <a:latin typeface="Times New Roman"/>
                <a:ea typeface="Times New Roman"/>
              </a:rPr>
              <a:t>Збірник наукових праць Донецького державного університету управління.</a:t>
            </a:r>
            <a:r>
              <a:rPr lang="uk-UA" sz="2400" b="0" strike="noStrike" spc="-1" dirty="0">
                <a:latin typeface="Times New Roman"/>
              </a:rPr>
              <a:t> Том 8. Серія «Спеціальні та галузеві соціології». Випуск 3 (80).  Донецьк: Вебер, 2007. С. 221-241.</a:t>
            </a:r>
            <a:r>
              <a:rPr lang="uk-UA" sz="2400" b="1" strike="noStrike" spc="-1" dirty="0">
                <a:latin typeface="Times New Roman"/>
              </a:rPr>
              <a:t> </a:t>
            </a:r>
            <a:endParaRPr lang="uk-UA" sz="2400" b="0" strike="noStrike" spc="-1" dirty="0">
              <a:latin typeface="Arial"/>
              <a:ea typeface="Times New Roman"/>
            </a:endParaRPr>
          </a:p>
          <a:p>
            <a:pPr algn="ctr"/>
            <a:endParaRPr lang="uk-UA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467640" y="260640"/>
            <a:ext cx="8228880" cy="139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algn="just">
              <a:lnSpc>
                <a:spcPct val="100000"/>
              </a:lnSpc>
              <a:spcBef>
                <a:spcPts val="641"/>
              </a:spcBef>
            </a:pPr>
            <a:r>
              <a:rPr lang="uk-UA" sz="3200" b="0" strike="noStrike" spc="-1" dirty="0">
                <a:solidFill>
                  <a:srgbClr val="000000"/>
                </a:solidFill>
                <a:latin typeface="Times New Roman"/>
              </a:rPr>
              <a:t>    Але дедалі більше з’являється </a:t>
            </a:r>
            <a:r>
              <a:rPr lang="uk-UA" sz="3200" b="0" strike="noStrike" spc="-1" dirty="0" err="1">
                <a:solidFill>
                  <a:srgbClr val="000000"/>
                </a:solidFill>
                <a:latin typeface="Times New Roman"/>
              </a:rPr>
              <a:t>сексизму</a:t>
            </a:r>
            <a:r>
              <a:rPr lang="uk-UA" sz="3200" b="0" strike="noStrike" spc="-1" dirty="0">
                <a:solidFill>
                  <a:srgbClr val="000000"/>
                </a:solidFill>
                <a:latin typeface="Times New Roman"/>
              </a:rPr>
              <a:t> й стосовно чоловічої статі.</a:t>
            </a:r>
            <a:endParaRPr lang="uk-UA" sz="3200" b="0" strike="noStrike" spc="-1" dirty="0">
              <a:latin typeface="Arial"/>
            </a:endParaRPr>
          </a:p>
        </p:txBody>
      </p:sp>
      <p:pic>
        <p:nvPicPr>
          <p:cNvPr id="128" name="Picture 2"/>
          <p:cNvPicPr/>
          <p:nvPr/>
        </p:nvPicPr>
        <p:blipFill>
          <a:blip r:embed="rId2"/>
          <a:stretch/>
        </p:blipFill>
        <p:spPr>
          <a:xfrm>
            <a:off x="4368240" y="2565000"/>
            <a:ext cx="4775040" cy="3915360"/>
          </a:xfrm>
          <a:prstGeom prst="rect">
            <a:avLst/>
          </a:prstGeom>
          <a:ln>
            <a:noFill/>
          </a:ln>
        </p:spPr>
      </p:pic>
      <p:pic>
        <p:nvPicPr>
          <p:cNvPr id="129" name="Picture 4"/>
          <p:cNvPicPr/>
          <p:nvPr/>
        </p:nvPicPr>
        <p:blipFill>
          <a:blip r:embed="rId3"/>
          <a:stretch/>
        </p:blipFill>
        <p:spPr>
          <a:xfrm>
            <a:off x="2411640" y="1556640"/>
            <a:ext cx="2663640" cy="2913480"/>
          </a:xfrm>
          <a:prstGeom prst="rect">
            <a:avLst/>
          </a:prstGeom>
          <a:ln>
            <a:noFill/>
          </a:ln>
        </p:spPr>
      </p:pic>
      <p:pic>
        <p:nvPicPr>
          <p:cNvPr id="130" name="Picture 6"/>
          <p:cNvPicPr/>
          <p:nvPr/>
        </p:nvPicPr>
        <p:blipFill>
          <a:blip r:embed="rId4"/>
          <a:stretch/>
        </p:blipFill>
        <p:spPr>
          <a:xfrm>
            <a:off x="179640" y="3501000"/>
            <a:ext cx="2802960" cy="2911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323640" y="0"/>
            <a:ext cx="8568360" cy="23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marL="343080" indent="-342360" algn="just">
              <a:lnSpc>
                <a:spcPct val="100000"/>
              </a:lnSpc>
              <a:spcBef>
                <a:spcPts val="641"/>
              </a:spcBef>
            </a:pPr>
            <a:r>
              <a:rPr lang="uk-UA" sz="2600" b="0" strike="noStrike" spc="-1" dirty="0">
                <a:solidFill>
                  <a:srgbClr val="000000"/>
                </a:solidFill>
                <a:latin typeface="Times New Roman"/>
              </a:rPr>
              <a:t>     Часто саме засоби масової інформації формують і закріплюють у масовій свідомості визначені норми </a:t>
            </a:r>
            <a:r>
              <a:rPr lang="uk-UA" sz="2600" b="0" strike="noStrike" spc="-1" dirty="0" err="1">
                <a:solidFill>
                  <a:srgbClr val="000000"/>
                </a:solidFill>
                <a:latin typeface="Times New Roman"/>
              </a:rPr>
              <a:t>ґендерної</a:t>
            </a:r>
            <a:r>
              <a:rPr lang="uk-UA" sz="2600" b="0" strike="noStrike" spc="-1" dirty="0">
                <a:solidFill>
                  <a:srgbClr val="000000"/>
                </a:solidFill>
                <a:latin typeface="Times New Roman"/>
              </a:rPr>
              <a:t> поведінки, продукують </a:t>
            </a:r>
            <a:r>
              <a:rPr lang="uk-UA" sz="2600" b="0" strike="noStrike" spc="-1" dirty="0" err="1">
                <a:solidFill>
                  <a:srgbClr val="000000"/>
                </a:solidFill>
                <a:latin typeface="Times New Roman"/>
              </a:rPr>
              <a:t>ґендерно-стереотипні</a:t>
            </a:r>
            <a:r>
              <a:rPr lang="uk-UA" sz="2600" b="0" strike="noStrike" spc="-1" dirty="0">
                <a:solidFill>
                  <a:srgbClr val="000000"/>
                </a:solidFill>
                <a:latin typeface="Times New Roman"/>
              </a:rPr>
              <a:t> образи жінок та чоловіків, які постають на сторінках друкованих видань, у </a:t>
            </a:r>
            <a:r>
              <a:rPr lang="uk-UA" sz="2600" b="0" strike="noStrike" spc="-1" dirty="0" err="1">
                <a:solidFill>
                  <a:srgbClr val="000000"/>
                </a:solidFill>
                <a:latin typeface="Times New Roman"/>
              </a:rPr>
              <a:t>теле-</a:t>
            </a:r>
            <a:r>
              <a:rPr lang="uk-UA" sz="2600" b="0" strike="noStrike" spc="-1" dirty="0">
                <a:solidFill>
                  <a:srgbClr val="000000"/>
                </a:solidFill>
                <a:latin typeface="Times New Roman"/>
              </a:rPr>
              <a:t> та </a:t>
            </a:r>
            <a:r>
              <a:rPr lang="uk-UA" sz="2600" b="0" strike="noStrike" spc="-1" dirty="0" err="1">
                <a:solidFill>
                  <a:srgbClr val="000000"/>
                </a:solidFill>
                <a:latin typeface="Times New Roman"/>
              </a:rPr>
              <a:t>радіопросторі</a:t>
            </a:r>
            <a:r>
              <a:rPr lang="uk-UA" sz="2600" b="0" strike="noStrike" spc="-1" dirty="0">
                <a:solidFill>
                  <a:srgbClr val="000000"/>
                </a:solidFill>
                <a:latin typeface="Times New Roman"/>
              </a:rPr>
              <a:t>. </a:t>
            </a:r>
            <a:r>
              <a:t/>
            </a:r>
            <a:br/>
            <a:endParaRPr lang="uk-UA" sz="2600" b="0" strike="noStrike" spc="-1" dirty="0">
              <a:latin typeface="Arial"/>
            </a:endParaRPr>
          </a:p>
        </p:txBody>
      </p:sp>
      <p:pic>
        <p:nvPicPr>
          <p:cNvPr id="132" name="Picture 2"/>
          <p:cNvPicPr/>
          <p:nvPr/>
        </p:nvPicPr>
        <p:blipFill>
          <a:blip r:embed="rId2"/>
          <a:stretch/>
        </p:blipFill>
        <p:spPr>
          <a:xfrm>
            <a:off x="0" y="2061000"/>
            <a:ext cx="4808520" cy="4005720"/>
          </a:xfrm>
          <a:prstGeom prst="rect">
            <a:avLst/>
          </a:prstGeom>
          <a:ln>
            <a:noFill/>
          </a:ln>
        </p:spPr>
      </p:pic>
      <p:sp>
        <p:nvSpPr>
          <p:cNvPr id="133" name="CustomShape 2"/>
          <p:cNvSpPr/>
          <p:nvPr/>
        </p:nvSpPr>
        <p:spPr>
          <a:xfrm>
            <a:off x="395640" y="6021360"/>
            <a:ext cx="403164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18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Реклама </a:t>
            </a:r>
            <a:r>
              <a:rPr lang="uk-UA" sz="1800" b="1" strike="noStrike" spc="-1" dirty="0" err="1">
                <a:solidFill>
                  <a:srgbClr val="FFFFFF"/>
                </a:solidFill>
                <a:latin typeface="Times New Roman"/>
                <a:ea typeface="DejaVu Sans"/>
              </a:rPr>
              <a:t>кетчупа</a:t>
            </a:r>
            <a:r>
              <a:rPr lang="uk-UA" sz="18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: </a:t>
            </a:r>
            <a:r>
              <a:rPr lang="uk-UA" sz="1800" b="1" strike="noStrike" spc="-1" dirty="0" err="1">
                <a:solidFill>
                  <a:srgbClr val="FFFFFF"/>
                </a:solidFill>
                <a:latin typeface="Times New Roman"/>
                <a:ea typeface="DejaVu Sans"/>
              </a:rPr>
              <a:t>“Что</a:t>
            </a:r>
            <a:r>
              <a:rPr lang="uk-UA" sz="18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, </a:t>
            </a:r>
            <a:r>
              <a:rPr lang="uk-UA" sz="1800" b="1" strike="noStrike" spc="-1" dirty="0" err="1">
                <a:solidFill>
                  <a:srgbClr val="FFFFFF"/>
                </a:solidFill>
                <a:latin typeface="Times New Roman"/>
                <a:ea typeface="DejaVu Sans"/>
              </a:rPr>
              <a:t>даже</a:t>
            </a:r>
            <a:r>
              <a:rPr lang="uk-UA" sz="18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uk-UA" sz="1800" b="1" strike="noStrike" spc="-1" dirty="0" err="1">
                <a:solidFill>
                  <a:srgbClr val="FFFFFF"/>
                </a:solidFill>
                <a:latin typeface="Times New Roman"/>
                <a:ea typeface="DejaVu Sans"/>
              </a:rPr>
              <a:t>женщина</a:t>
            </a:r>
            <a:r>
              <a:rPr lang="uk-UA" sz="18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uk-UA" sz="1800" b="1" strike="noStrike" spc="-1" dirty="0" err="1">
                <a:solidFill>
                  <a:srgbClr val="FFFFFF"/>
                </a:solidFill>
                <a:latin typeface="Times New Roman"/>
                <a:ea typeface="DejaVu Sans"/>
              </a:rPr>
              <a:t>сможет</a:t>
            </a:r>
            <a:r>
              <a:rPr lang="uk-UA" sz="18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uk-UA" sz="1800" b="1" strike="noStrike" spc="-1" dirty="0" err="1">
                <a:solidFill>
                  <a:srgbClr val="FFFFFF"/>
                </a:solidFill>
                <a:latin typeface="Times New Roman"/>
                <a:ea typeface="DejaVu Sans"/>
              </a:rPr>
              <a:t>открыть</a:t>
            </a:r>
            <a:r>
              <a:rPr lang="uk-UA" sz="18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uk-UA" sz="1800" b="1" strike="noStrike" spc="-1" dirty="0" err="1">
                <a:solidFill>
                  <a:srgbClr val="FFFFFF"/>
                </a:solidFill>
                <a:latin typeface="Times New Roman"/>
                <a:ea typeface="DejaVu Sans"/>
              </a:rPr>
              <a:t>эту</a:t>
            </a:r>
            <a:r>
              <a:rPr lang="uk-UA" sz="18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uk-UA" sz="1800" b="1" strike="noStrike" spc="-1" dirty="0" err="1">
                <a:solidFill>
                  <a:srgbClr val="FFFFFF"/>
                </a:solidFill>
                <a:latin typeface="Times New Roman"/>
                <a:ea typeface="DejaVu Sans"/>
              </a:rPr>
              <a:t>бутылку</a:t>
            </a:r>
            <a:r>
              <a:rPr lang="uk-UA" sz="18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?!”</a:t>
            </a:r>
            <a:endParaRPr lang="uk-UA" sz="1800" b="1" strike="noStrike" spc="-1" dirty="0">
              <a:latin typeface="Arial"/>
            </a:endParaRPr>
          </a:p>
        </p:txBody>
      </p:sp>
      <p:pic>
        <p:nvPicPr>
          <p:cNvPr id="134" name="Picture 4"/>
          <p:cNvPicPr/>
          <p:nvPr/>
        </p:nvPicPr>
        <p:blipFill>
          <a:blip r:embed="rId3"/>
          <a:srcRect b="27178"/>
          <a:stretch/>
        </p:blipFill>
        <p:spPr>
          <a:xfrm>
            <a:off x="4860000" y="2061000"/>
            <a:ext cx="4067280" cy="3971520"/>
          </a:xfrm>
          <a:prstGeom prst="rect">
            <a:avLst/>
          </a:prstGeom>
          <a:ln>
            <a:noFill/>
          </a:ln>
        </p:spPr>
      </p:pic>
      <p:sp>
        <p:nvSpPr>
          <p:cNvPr id="135" name="CustomShape 3"/>
          <p:cNvSpPr/>
          <p:nvPr/>
        </p:nvSpPr>
        <p:spPr>
          <a:xfrm>
            <a:off x="4788000" y="6021360"/>
            <a:ext cx="43552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18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Реклама кофе: </a:t>
            </a:r>
            <a:r>
              <a:rPr lang="uk-UA" sz="1800" b="1" strike="noStrike" spc="-1" dirty="0" err="1">
                <a:solidFill>
                  <a:srgbClr val="FFFFFF"/>
                </a:solidFill>
                <a:latin typeface="Times New Roman"/>
                <a:ea typeface="DejaVu Sans"/>
              </a:rPr>
              <a:t>“Если</a:t>
            </a:r>
            <a:r>
              <a:rPr lang="uk-UA" sz="18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uk-UA" sz="1800" b="1" strike="noStrike" spc="-1" dirty="0" err="1">
                <a:solidFill>
                  <a:srgbClr val="FFFFFF"/>
                </a:solidFill>
                <a:latin typeface="Times New Roman"/>
                <a:ea typeface="DejaVu Sans"/>
              </a:rPr>
              <a:t>твой</a:t>
            </a:r>
            <a:r>
              <a:rPr lang="uk-UA" sz="18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 муж </a:t>
            </a:r>
            <a:r>
              <a:rPr lang="uk-UA" sz="1800" b="1" strike="noStrike" spc="-1" dirty="0" err="1">
                <a:solidFill>
                  <a:srgbClr val="FFFFFF"/>
                </a:solidFill>
                <a:latin typeface="Times New Roman"/>
                <a:ea typeface="DejaVu Sans"/>
              </a:rPr>
              <a:t>узнает</a:t>
            </a:r>
            <a:r>
              <a:rPr lang="uk-UA" sz="18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, </a:t>
            </a:r>
            <a:r>
              <a:rPr lang="uk-UA" sz="1800" b="1" strike="noStrike" spc="-1" dirty="0" err="1">
                <a:solidFill>
                  <a:srgbClr val="FFFFFF"/>
                </a:solidFill>
                <a:latin typeface="Times New Roman"/>
                <a:ea typeface="DejaVu Sans"/>
              </a:rPr>
              <a:t>что</a:t>
            </a:r>
            <a:r>
              <a:rPr lang="uk-UA" sz="18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uk-UA" sz="1800" b="1" strike="noStrike" spc="-1" dirty="0" err="1">
                <a:solidFill>
                  <a:srgbClr val="FFFFFF"/>
                </a:solidFill>
                <a:latin typeface="Times New Roman"/>
                <a:ea typeface="DejaVu Sans"/>
              </a:rPr>
              <a:t>ты</a:t>
            </a:r>
            <a:r>
              <a:rPr lang="uk-UA" sz="18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 не </a:t>
            </a:r>
            <a:r>
              <a:rPr lang="uk-UA" sz="1800" b="1" strike="noStrike" spc="-1" dirty="0" err="1">
                <a:solidFill>
                  <a:srgbClr val="FFFFFF"/>
                </a:solidFill>
                <a:latin typeface="Times New Roman"/>
                <a:ea typeface="DejaVu Sans"/>
              </a:rPr>
              <a:t>протестировала</a:t>
            </a:r>
            <a:r>
              <a:rPr lang="uk-UA" sz="18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uk-UA" sz="1800" b="1" strike="noStrike" spc="-1" dirty="0" err="1">
                <a:solidFill>
                  <a:srgbClr val="FFFFFF"/>
                </a:solidFill>
                <a:latin typeface="Times New Roman"/>
                <a:ea typeface="DejaVu Sans"/>
              </a:rPr>
              <a:t>новый</a:t>
            </a:r>
            <a:r>
              <a:rPr lang="uk-UA" sz="18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 кофе…”. </a:t>
            </a:r>
            <a:endParaRPr lang="uk-UA" sz="1800" b="1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0" y="5661360"/>
            <a:ext cx="4499280" cy="119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7500" lnSpcReduction="20000"/>
          </a:bodyPr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r>
              <a:rPr lang="uk-UA" sz="3200" b="0" strike="noStrike" spc="-1" dirty="0">
                <a:latin typeface="Times New Roman"/>
              </a:rPr>
              <a:t>    Реклама сигарет: </a:t>
            </a:r>
            <a:r>
              <a:rPr lang="uk-UA" sz="3200" b="0" strike="noStrike" spc="-1" dirty="0" err="1">
                <a:latin typeface="Times New Roman"/>
              </a:rPr>
              <a:t>“Пусти</a:t>
            </a:r>
            <a:r>
              <a:rPr lang="uk-UA" sz="3200" b="0" strike="noStrike" spc="-1" dirty="0">
                <a:latin typeface="Times New Roman"/>
              </a:rPr>
              <a:t> </a:t>
            </a:r>
            <a:r>
              <a:rPr lang="uk-UA" sz="3200" b="0" strike="noStrike" spc="-1" dirty="0" err="1">
                <a:latin typeface="Times New Roman"/>
              </a:rPr>
              <a:t>дым</a:t>
            </a:r>
            <a:r>
              <a:rPr lang="uk-UA" sz="3200" b="0" strike="noStrike" spc="-1" dirty="0">
                <a:latin typeface="Times New Roman"/>
              </a:rPr>
              <a:t> </a:t>
            </a:r>
            <a:r>
              <a:rPr lang="uk-UA" sz="3200" b="0" strike="noStrike" spc="-1" dirty="0" err="1">
                <a:latin typeface="Times New Roman"/>
              </a:rPr>
              <a:t>ей</a:t>
            </a:r>
            <a:r>
              <a:rPr lang="uk-UA" sz="3200" b="0" strike="noStrike" spc="-1" dirty="0">
                <a:latin typeface="Times New Roman"/>
              </a:rPr>
              <a:t> в </a:t>
            </a:r>
            <a:r>
              <a:rPr lang="uk-UA" sz="3200" b="0" strike="noStrike" spc="-1" dirty="0" err="1">
                <a:latin typeface="Times New Roman"/>
              </a:rPr>
              <a:t>лицо</a:t>
            </a:r>
            <a:r>
              <a:rPr lang="uk-UA" sz="3200" b="0" strike="noStrike" spc="-1" dirty="0">
                <a:latin typeface="Times New Roman"/>
              </a:rPr>
              <a:t> и </a:t>
            </a:r>
            <a:r>
              <a:rPr lang="uk-UA" sz="3200" b="0" strike="noStrike" spc="-1" dirty="0" err="1">
                <a:latin typeface="Times New Roman"/>
              </a:rPr>
              <a:t>она</a:t>
            </a:r>
            <a:r>
              <a:rPr lang="uk-UA" sz="3200" b="0" strike="noStrike" spc="-1" dirty="0">
                <a:latin typeface="Times New Roman"/>
              </a:rPr>
              <a:t> </a:t>
            </a:r>
            <a:r>
              <a:rPr lang="uk-UA" sz="3200" b="0" strike="noStrike" spc="-1" dirty="0" err="1">
                <a:latin typeface="Times New Roman"/>
              </a:rPr>
              <a:t>пойдет</a:t>
            </a:r>
            <a:r>
              <a:rPr lang="uk-UA" sz="3200" b="0" strike="noStrike" spc="-1" dirty="0">
                <a:latin typeface="Times New Roman"/>
              </a:rPr>
              <a:t> с </a:t>
            </a:r>
            <a:r>
              <a:rPr lang="uk-UA" sz="3200" b="0" strike="noStrike" spc="-1" dirty="0" err="1">
                <a:latin typeface="Times New Roman"/>
              </a:rPr>
              <a:t>тобой</a:t>
            </a:r>
            <a:r>
              <a:rPr lang="uk-UA" sz="3200" b="0" strike="noStrike" spc="-1" dirty="0">
                <a:latin typeface="Times New Roman"/>
              </a:rPr>
              <a:t> на край </a:t>
            </a:r>
            <a:r>
              <a:rPr lang="uk-UA" sz="3200" b="0" strike="noStrike" spc="-1" dirty="0" err="1">
                <a:latin typeface="Times New Roman"/>
              </a:rPr>
              <a:t>света”</a:t>
            </a:r>
            <a:r>
              <a:rPr lang="uk-UA" sz="3200" b="0" strike="noStrike" spc="-1" dirty="0">
                <a:latin typeface="Times New Roman"/>
              </a:rPr>
              <a:t>.</a:t>
            </a:r>
            <a:endParaRPr lang="uk-UA" sz="3200" b="0" strike="noStrike" spc="-1" dirty="0">
              <a:latin typeface="Arial"/>
            </a:endParaRPr>
          </a:p>
        </p:txBody>
      </p:sp>
      <p:pic>
        <p:nvPicPr>
          <p:cNvPr id="137" name="Picture 2"/>
          <p:cNvPicPr/>
          <p:nvPr/>
        </p:nvPicPr>
        <p:blipFill>
          <a:blip r:embed="rId2"/>
          <a:stretch/>
        </p:blipFill>
        <p:spPr>
          <a:xfrm>
            <a:off x="179640" y="188640"/>
            <a:ext cx="4125600" cy="5463360"/>
          </a:xfrm>
          <a:prstGeom prst="rect">
            <a:avLst/>
          </a:prstGeom>
          <a:ln>
            <a:noFill/>
          </a:ln>
        </p:spPr>
      </p:pic>
      <p:pic>
        <p:nvPicPr>
          <p:cNvPr id="138" name="Picture 4"/>
          <p:cNvPicPr/>
          <p:nvPr/>
        </p:nvPicPr>
        <p:blipFill>
          <a:blip r:embed="rId3"/>
          <a:stretch/>
        </p:blipFill>
        <p:spPr>
          <a:xfrm>
            <a:off x="4781880" y="188640"/>
            <a:ext cx="4012560" cy="5490000"/>
          </a:xfrm>
          <a:prstGeom prst="rect">
            <a:avLst/>
          </a:prstGeom>
          <a:ln>
            <a:noFill/>
          </a:ln>
        </p:spPr>
      </p:pic>
      <p:sp>
        <p:nvSpPr>
          <p:cNvPr id="139" name="CustomShape 2"/>
          <p:cNvSpPr/>
          <p:nvPr/>
        </p:nvSpPr>
        <p:spPr>
          <a:xfrm>
            <a:off x="4572000" y="5805360"/>
            <a:ext cx="457128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2400" b="0" strike="noStrike" spc="-1" dirty="0">
                <a:latin typeface="Times New Roman"/>
                <a:ea typeface="DejaVu Sans"/>
              </a:rPr>
              <a:t>“В </a:t>
            </a:r>
            <a:r>
              <a:rPr lang="uk-UA" sz="2400" b="0" strike="noStrike" spc="-1" dirty="0" err="1">
                <a:latin typeface="Times New Roman"/>
                <a:ea typeface="DejaVu Sans"/>
              </a:rPr>
              <a:t>это</a:t>
            </a:r>
            <a:r>
              <a:rPr lang="uk-UA" sz="2400" b="0" strike="noStrike" spc="-1" dirty="0">
                <a:latin typeface="Times New Roman"/>
                <a:ea typeface="DejaVu Sans"/>
              </a:rPr>
              <a:t> </a:t>
            </a:r>
            <a:r>
              <a:rPr lang="uk-UA" sz="2400" b="0" strike="noStrike" spc="-1" dirty="0" err="1">
                <a:latin typeface="Times New Roman"/>
                <a:ea typeface="DejaVu Sans"/>
              </a:rPr>
              <a:t>Рождество</a:t>
            </a:r>
            <a:r>
              <a:rPr lang="uk-UA" sz="2400" b="0" strike="noStrike" spc="-1" dirty="0">
                <a:latin typeface="Times New Roman"/>
                <a:ea typeface="DejaVu Sans"/>
              </a:rPr>
              <a:t> </a:t>
            </a:r>
            <a:r>
              <a:rPr lang="uk-UA" sz="2400" b="0" strike="noStrike" spc="-1" dirty="0" err="1">
                <a:latin typeface="Times New Roman"/>
                <a:ea typeface="DejaVu Sans"/>
              </a:rPr>
              <a:t>она</a:t>
            </a:r>
            <a:r>
              <a:rPr lang="uk-UA" sz="2400" b="0" strike="noStrike" spc="-1" dirty="0">
                <a:latin typeface="Times New Roman"/>
                <a:ea typeface="DejaVu Sans"/>
              </a:rPr>
              <a:t> </a:t>
            </a:r>
            <a:r>
              <a:rPr lang="uk-UA" sz="2400" b="0" strike="noStrike" spc="-1" dirty="0" err="1">
                <a:latin typeface="Times New Roman"/>
                <a:ea typeface="DejaVu Sans"/>
              </a:rPr>
              <a:t>будет</a:t>
            </a:r>
            <a:r>
              <a:rPr lang="uk-UA" sz="2400" b="0" strike="noStrike" spc="-1" dirty="0">
                <a:latin typeface="Times New Roman"/>
                <a:ea typeface="DejaVu Sans"/>
              </a:rPr>
              <a:t> безумно рада новому </a:t>
            </a:r>
            <a:r>
              <a:rPr lang="uk-UA" sz="2400" b="0" strike="noStrike" spc="-1" dirty="0" err="1">
                <a:latin typeface="Times New Roman"/>
                <a:ea typeface="DejaVu Sans"/>
              </a:rPr>
              <a:t>пылесосу”</a:t>
            </a:r>
            <a:r>
              <a:rPr lang="uk-UA" sz="2400" b="0" strike="noStrike" spc="-1" dirty="0">
                <a:latin typeface="Times New Roman"/>
                <a:ea typeface="DejaVu Sans"/>
              </a:rPr>
              <a:t>.</a:t>
            </a:r>
            <a:endParaRPr lang="uk-UA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488" y="285728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Щаслива домогосподарка</a:t>
            </a:r>
            <a:endParaRPr lang="uk-UA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485776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https://www.youtube.com/watch?v=oMQ-P84Bl_Y</a:t>
            </a:r>
            <a:endParaRPr lang="uk-UA" dirty="0"/>
          </a:p>
        </p:txBody>
      </p:sp>
      <p:pic>
        <p:nvPicPr>
          <p:cNvPr id="1026" name="Picture 2" descr="Реклама LG: Чем холодильник Эл Джи с линейным компрессором лучше остальных?  - 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357298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488" y="285728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Турботлива матуся</a:t>
            </a:r>
            <a:endParaRPr lang="uk-UA" sz="2400" b="1" dirty="0"/>
          </a:p>
        </p:txBody>
      </p:sp>
      <p:pic>
        <p:nvPicPr>
          <p:cNvPr id="47106" name="Picture 2" descr="Українська реклама прального порошку Savex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071546"/>
            <a:ext cx="4572000" cy="3429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4929198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https://www.youtube.com/watch?v=e7DOJCpjfMI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86050" y="285728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Богиня</a:t>
            </a:r>
            <a:endParaRPr lang="uk-UA" sz="2400" b="1" dirty="0"/>
          </a:p>
        </p:txBody>
      </p:sp>
      <p:pic>
        <p:nvPicPr>
          <p:cNvPr id="48130" name="Picture 2" descr="https://prosto-pro.marketing/images/sugaret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6953250" cy="3476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86050" y="285728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Прикраса</a:t>
            </a:r>
            <a:endParaRPr lang="uk-UA" sz="2400" b="1" dirty="0"/>
          </a:p>
        </p:txBody>
      </p:sp>
      <p:pic>
        <p:nvPicPr>
          <p:cNvPr id="50178" name="Picture 2" descr="Україні нагадали про зобов'язання повністю заборонити рекламу цигарок -  ZAXID.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50" y="1000108"/>
            <a:ext cx="8929750" cy="502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86050" y="285728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Сама природа</a:t>
            </a:r>
            <a:endParaRPr lang="uk-UA" sz="2400" b="1" dirty="0"/>
          </a:p>
        </p:txBody>
      </p:sp>
      <p:pic>
        <p:nvPicPr>
          <p:cNvPr id="51202" name="Picture 2" descr="Спонсорство алкогольних напоїв («Рідна Роса», «Шустов» та «Первак») –  Незалежна медійна ра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785794"/>
            <a:ext cx="6000792" cy="42193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1736" y="5715016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https://www.youtube.com/watch?v=HEq9QIv7oVE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467640" y="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1E1C11"/>
                </a:solidFill>
                <a:latin typeface="Times New Roman"/>
              </a:rPr>
              <a:t>Види сексизму: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457200" y="980640"/>
            <a:ext cx="8228880" cy="12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uk-UA" sz="2400" b="1" i="1" strike="noStrike" spc="-1">
                <a:solidFill>
                  <a:srgbClr val="000000"/>
                </a:solidFill>
                <a:latin typeface="Times New Roman"/>
              </a:rPr>
              <a:t>Еротизація</a:t>
            </a:r>
            <a:r>
              <a:rPr lang="uk-UA" sz="2400" b="0" strike="noStrike" spc="-1">
                <a:solidFill>
                  <a:srgbClr val="000000"/>
                </a:solidFill>
                <a:latin typeface="Times New Roman"/>
              </a:rPr>
              <a:t> – коли за допомогою оголення частин тіла, відповідних поз, чи через контекст підсилюється і закріплюється дискримінація.</a:t>
            </a:r>
            <a:endParaRPr lang="uk-UA" sz="2400" b="0" strike="noStrike" spc="-1">
              <a:latin typeface="Arial"/>
            </a:endParaRPr>
          </a:p>
        </p:txBody>
      </p:sp>
      <p:pic>
        <p:nvPicPr>
          <p:cNvPr id="142" name="Picture 4"/>
          <p:cNvPicPr/>
          <p:nvPr/>
        </p:nvPicPr>
        <p:blipFill>
          <a:blip r:embed="rId2"/>
          <a:stretch/>
        </p:blipFill>
        <p:spPr>
          <a:xfrm>
            <a:off x="4752720" y="4555800"/>
            <a:ext cx="4390560" cy="2301480"/>
          </a:xfrm>
          <a:prstGeom prst="rect">
            <a:avLst/>
          </a:prstGeom>
          <a:ln>
            <a:noFill/>
          </a:ln>
        </p:spPr>
      </p:pic>
      <p:pic>
        <p:nvPicPr>
          <p:cNvPr id="143" name="Picture 6"/>
          <p:cNvPicPr/>
          <p:nvPr/>
        </p:nvPicPr>
        <p:blipFill>
          <a:blip r:embed="rId3"/>
          <a:stretch/>
        </p:blipFill>
        <p:spPr>
          <a:xfrm>
            <a:off x="0" y="2349000"/>
            <a:ext cx="2868120" cy="4313160"/>
          </a:xfrm>
          <a:prstGeom prst="rect">
            <a:avLst/>
          </a:prstGeom>
          <a:ln>
            <a:noFill/>
          </a:ln>
        </p:spPr>
      </p:pic>
      <p:pic>
        <p:nvPicPr>
          <p:cNvPr id="144" name="Picture 8"/>
          <p:cNvPicPr/>
          <p:nvPr/>
        </p:nvPicPr>
        <p:blipFill>
          <a:blip r:embed="rId4"/>
          <a:srcRect l="8385" b="10444"/>
          <a:stretch/>
        </p:blipFill>
        <p:spPr>
          <a:xfrm>
            <a:off x="3060000" y="2277000"/>
            <a:ext cx="4031640" cy="306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457200" y="188640"/>
            <a:ext cx="8228880" cy="14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uk-UA" sz="2400" b="1" i="1" strike="noStrike" spc="-1">
                <a:solidFill>
                  <a:srgbClr val="000000"/>
                </a:solidFill>
                <a:latin typeface="Times New Roman"/>
              </a:rPr>
              <a:t>Комодефікація </a:t>
            </a:r>
            <a:r>
              <a:rPr lang="uk-UA" sz="2400" b="0" strike="noStrike" spc="-1">
                <a:solidFill>
                  <a:srgbClr val="000000"/>
                </a:solidFill>
                <a:latin typeface="Times New Roman"/>
              </a:rPr>
              <a:t>– це вияв сексизму, який полягає у репрезентації жінки як частини рекламованого товару, розрахованого на чоловіків.</a:t>
            </a:r>
            <a:endParaRPr lang="uk-UA" sz="2400" b="0" strike="noStrike" spc="-1">
              <a:latin typeface="Arial"/>
            </a:endParaRPr>
          </a:p>
        </p:txBody>
      </p:sp>
      <p:pic>
        <p:nvPicPr>
          <p:cNvPr id="146" name="Picture 2"/>
          <p:cNvPicPr/>
          <p:nvPr/>
        </p:nvPicPr>
        <p:blipFill>
          <a:blip r:embed="rId2"/>
          <a:stretch/>
        </p:blipFill>
        <p:spPr>
          <a:xfrm>
            <a:off x="0" y="1591200"/>
            <a:ext cx="2951640" cy="5266080"/>
          </a:xfrm>
          <a:prstGeom prst="rect">
            <a:avLst/>
          </a:prstGeom>
          <a:ln>
            <a:noFill/>
          </a:ln>
        </p:spPr>
      </p:pic>
      <p:pic>
        <p:nvPicPr>
          <p:cNvPr id="147" name="Picture 4"/>
          <p:cNvPicPr/>
          <p:nvPr/>
        </p:nvPicPr>
        <p:blipFill>
          <a:blip r:embed="rId3"/>
          <a:stretch/>
        </p:blipFill>
        <p:spPr>
          <a:xfrm>
            <a:off x="5076000" y="1556640"/>
            <a:ext cx="4067280" cy="3098880"/>
          </a:xfrm>
          <a:prstGeom prst="rect">
            <a:avLst/>
          </a:prstGeom>
          <a:ln>
            <a:noFill/>
          </a:ln>
        </p:spPr>
      </p:pic>
      <p:pic>
        <p:nvPicPr>
          <p:cNvPr id="148" name="Picture 6"/>
          <p:cNvPicPr/>
          <p:nvPr/>
        </p:nvPicPr>
        <p:blipFill>
          <a:blip r:embed="rId4"/>
          <a:stretch/>
        </p:blipFill>
        <p:spPr>
          <a:xfrm>
            <a:off x="2411640" y="2571840"/>
            <a:ext cx="3199680" cy="428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683640" y="170064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0F0E08"/>
                </a:solidFill>
                <a:latin typeface="Times New Roman"/>
              </a:rPr>
              <a:t> 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1303920" y="1152000"/>
            <a:ext cx="6400080" cy="32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uk-UA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uk-UA" sz="1800" b="0" strike="noStrike" spc="-1">
              <a:latin typeface="Arial"/>
            </a:endParaRPr>
          </a:p>
        </p:txBody>
      </p:sp>
      <p:sp>
        <p:nvSpPr>
          <p:cNvPr id="84" name="TextShape 3"/>
          <p:cNvSpPr txBox="1"/>
          <p:nvPr/>
        </p:nvSpPr>
        <p:spPr>
          <a:xfrm>
            <a:off x="1224000" y="1872000"/>
            <a:ext cx="6624000" cy="384301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x-none" sz="2400" b="1" strike="noStrike" spc="-1">
                <a:latin typeface="Times New Roman"/>
                <a:ea typeface="Noto Sans CJK SC"/>
              </a:rPr>
              <a:t>Йоганн Якоб Бахофен</a:t>
            </a:r>
            <a:endParaRPr lang="x-none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x-none" sz="2400" b="0" strike="noStrike" spc="-1">
                <a:latin typeface="Times New Roman"/>
                <a:ea typeface="Noto Sans CJK SC"/>
              </a:rPr>
              <a:t>автор теорії </a:t>
            </a:r>
            <a:r>
              <a:rPr lang="x-none" sz="2400" b="0" strike="noStrike" spc="-1" smtClean="0">
                <a:latin typeface="Times New Roman"/>
                <a:ea typeface="Noto Sans CJK SC"/>
              </a:rPr>
              <a:t>матріархату</a:t>
            </a:r>
            <a:r>
              <a:rPr lang="uk-UA" sz="2400" b="0" strike="noStrike" spc="-1" dirty="0" smtClean="0">
                <a:latin typeface="Times New Roman"/>
                <a:ea typeface="Noto Sans CJK SC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uk-UA" sz="2400" spc="-1" dirty="0" smtClean="0">
                <a:latin typeface="Times New Roman"/>
              </a:rPr>
              <a:t>1) </a:t>
            </a:r>
            <a:r>
              <a:rPr lang="uk-UA" sz="2400" spc="-1" dirty="0" err="1" smtClean="0">
                <a:latin typeface="Times New Roman"/>
              </a:rPr>
              <a:t>“Материнське</a:t>
            </a:r>
            <a:r>
              <a:rPr lang="uk-UA" sz="2400" spc="-1" dirty="0" smtClean="0">
                <a:latin typeface="Times New Roman"/>
              </a:rPr>
              <a:t> право. </a:t>
            </a:r>
          </a:p>
          <a:p>
            <a:pPr algn="just">
              <a:lnSpc>
                <a:spcPct val="100000"/>
              </a:lnSpc>
            </a:pPr>
            <a:r>
              <a:rPr lang="uk-UA" sz="2400" b="0" strike="noStrike" spc="-1" dirty="0" smtClean="0">
                <a:latin typeface="Times New Roman"/>
              </a:rPr>
              <a:t>Дослідження </a:t>
            </a:r>
            <a:r>
              <a:rPr lang="uk-UA" sz="2400" b="0" strike="noStrike" spc="-1" dirty="0" err="1" smtClean="0">
                <a:latin typeface="Times New Roman"/>
              </a:rPr>
              <a:t>гінекократії</a:t>
            </a:r>
            <a:endParaRPr lang="uk-UA" sz="2400" b="0" strike="noStrike" spc="-1" dirty="0" smtClean="0"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uk-UA" sz="2400" spc="-1" dirty="0">
                <a:latin typeface="Times New Roman"/>
              </a:rPr>
              <a:t>с</a:t>
            </a:r>
            <a:r>
              <a:rPr lang="uk-UA" sz="2400" spc="-1" dirty="0" smtClean="0">
                <a:latin typeface="Times New Roman"/>
              </a:rPr>
              <a:t>тародавнього світу на</a:t>
            </a:r>
          </a:p>
          <a:p>
            <a:pPr algn="just">
              <a:lnSpc>
                <a:spcPct val="100000"/>
              </a:lnSpc>
            </a:pPr>
            <a:r>
              <a:rPr lang="uk-UA" sz="2400" spc="-1" dirty="0">
                <a:latin typeface="Times New Roman"/>
              </a:rPr>
              <a:t>о</a:t>
            </a:r>
            <a:r>
              <a:rPr lang="uk-UA" sz="2400" b="0" strike="noStrike" spc="-1" dirty="0" smtClean="0">
                <a:latin typeface="Times New Roman"/>
              </a:rPr>
              <a:t>снові її релігійної та</a:t>
            </a:r>
          </a:p>
          <a:p>
            <a:pPr algn="just">
              <a:lnSpc>
                <a:spcPct val="100000"/>
              </a:lnSpc>
            </a:pPr>
            <a:r>
              <a:rPr lang="uk-UA" sz="2400" spc="-1" dirty="0">
                <a:latin typeface="Times New Roman"/>
              </a:rPr>
              <a:t>п</a:t>
            </a:r>
            <a:r>
              <a:rPr lang="uk-UA" sz="2400" spc="-1" dirty="0" smtClean="0">
                <a:latin typeface="Times New Roman"/>
              </a:rPr>
              <a:t>равової  </a:t>
            </a:r>
            <a:r>
              <a:rPr lang="uk-UA" sz="2400" spc="-1" dirty="0" err="1" smtClean="0">
                <a:latin typeface="Times New Roman"/>
              </a:rPr>
              <a:t>природи”</a:t>
            </a:r>
            <a:r>
              <a:rPr lang="uk-UA" sz="2400" spc="-1" dirty="0" smtClean="0">
                <a:latin typeface="Times New Roman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uk-UA" sz="2400" b="0" strike="noStrike" spc="-1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uk-UA" sz="2400" b="0" strike="noStrike" spc="-1" dirty="0" err="1" smtClean="0">
                <a:latin typeface="Times New Roman" pitchFamily="18" charset="0"/>
                <a:cs typeface="Times New Roman" pitchFamily="18" charset="0"/>
              </a:rPr>
              <a:t>“Матріархат</a:t>
            </a:r>
            <a:r>
              <a:rPr lang="uk-UA" sz="2400" b="0" strike="noStrike" spc="-1" dirty="0" err="1" smtClean="0">
                <a:latin typeface="Arial"/>
              </a:rPr>
              <a:t>”</a:t>
            </a:r>
            <a:endParaRPr lang="x-none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x-none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x-none" sz="2400" b="0" strike="noStrike" spc="-1">
              <a:latin typeface="Arial"/>
            </a:endParaRPr>
          </a:p>
          <a:p>
            <a:pPr algn="ctr">
              <a:spcBef>
                <a:spcPts val="1191"/>
              </a:spcBef>
              <a:spcAft>
                <a:spcPts val="992"/>
              </a:spcAft>
            </a:pPr>
            <a:endParaRPr lang="uk-UA" sz="2400" b="0" strike="noStrike" spc="-1" dirty="0">
              <a:latin typeface="Arial"/>
            </a:endParaRPr>
          </a:p>
        </p:txBody>
      </p:sp>
      <p:pic>
        <p:nvPicPr>
          <p:cNvPr id="85" name="Рисунок 84"/>
          <p:cNvPicPr/>
          <p:nvPr/>
        </p:nvPicPr>
        <p:blipFill>
          <a:blip r:embed="rId2"/>
          <a:stretch/>
        </p:blipFill>
        <p:spPr>
          <a:xfrm>
            <a:off x="5112000" y="1936800"/>
            <a:ext cx="2952360" cy="3895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323640" y="188640"/>
            <a:ext cx="8496360" cy="197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uk-UA" sz="2400" b="1" i="1" strike="noStrike" spc="-1">
                <a:solidFill>
                  <a:srgbClr val="000000"/>
                </a:solidFill>
                <a:latin typeface="Times New Roman"/>
              </a:rPr>
              <a:t>Мачизм</a:t>
            </a:r>
            <a:r>
              <a:rPr lang="uk-UA" sz="2400" b="0" strike="noStrike" spc="-1">
                <a:solidFill>
                  <a:srgbClr val="000000"/>
                </a:solidFill>
                <a:latin typeface="Times New Roman"/>
              </a:rPr>
              <a:t> – це вияв сексизму, який полягає у наголошенні чоловічого домінування над жінкою і зверхньо-зневажливого ставлення до неї, також у хизуванні традиційними рисами маскулинності.</a:t>
            </a:r>
            <a:endParaRPr lang="uk-UA" sz="2400" b="0" strike="noStrike" spc="-1">
              <a:latin typeface="Arial"/>
            </a:endParaRPr>
          </a:p>
        </p:txBody>
      </p:sp>
      <p:pic>
        <p:nvPicPr>
          <p:cNvPr id="150" name="Picture 2"/>
          <p:cNvPicPr/>
          <p:nvPr/>
        </p:nvPicPr>
        <p:blipFill>
          <a:blip r:embed="rId2"/>
          <a:stretch/>
        </p:blipFill>
        <p:spPr>
          <a:xfrm>
            <a:off x="179640" y="1772640"/>
            <a:ext cx="2777040" cy="4367160"/>
          </a:xfrm>
          <a:prstGeom prst="rect">
            <a:avLst/>
          </a:prstGeom>
          <a:ln>
            <a:noFill/>
          </a:ln>
        </p:spPr>
      </p:pic>
      <p:sp>
        <p:nvSpPr>
          <p:cNvPr id="151" name="CustomShape 2"/>
          <p:cNvSpPr/>
          <p:nvPr/>
        </p:nvSpPr>
        <p:spPr>
          <a:xfrm>
            <a:off x="0" y="6211800"/>
            <a:ext cx="3635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“Покажи їй, що це світ чоловіків”.</a:t>
            </a:r>
            <a:endParaRPr lang="uk-UA" sz="1800" b="0" strike="noStrike" spc="-1">
              <a:latin typeface="Arial"/>
            </a:endParaRPr>
          </a:p>
        </p:txBody>
      </p:sp>
      <p:pic>
        <p:nvPicPr>
          <p:cNvPr id="152" name="Picture 4"/>
          <p:cNvPicPr/>
          <p:nvPr/>
        </p:nvPicPr>
        <p:blipFill>
          <a:blip r:embed="rId3"/>
          <a:stretch/>
        </p:blipFill>
        <p:spPr>
          <a:xfrm>
            <a:off x="3060000" y="1772640"/>
            <a:ext cx="3062160" cy="4103640"/>
          </a:xfrm>
          <a:prstGeom prst="rect">
            <a:avLst/>
          </a:prstGeom>
          <a:ln>
            <a:noFill/>
          </a:ln>
        </p:spPr>
      </p:pic>
      <p:pic>
        <p:nvPicPr>
          <p:cNvPr id="153" name="Picture 6"/>
          <p:cNvPicPr/>
          <p:nvPr/>
        </p:nvPicPr>
        <p:blipFill>
          <a:blip r:embed="rId4"/>
          <a:stretch/>
        </p:blipFill>
        <p:spPr>
          <a:xfrm>
            <a:off x="6156000" y="1772640"/>
            <a:ext cx="2987280" cy="4376520"/>
          </a:xfrm>
          <a:prstGeom prst="rect">
            <a:avLst/>
          </a:prstGeom>
          <a:ln>
            <a:noFill/>
          </a:ln>
        </p:spPr>
      </p:pic>
      <p:sp>
        <p:nvSpPr>
          <p:cNvPr id="154" name="CustomShape 3"/>
          <p:cNvSpPr/>
          <p:nvPr/>
        </p:nvSpPr>
        <p:spPr>
          <a:xfrm>
            <a:off x="5903640" y="6211800"/>
            <a:ext cx="323964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Жодна жінка не скаже ні “Вінчестеру”.</a:t>
            </a:r>
            <a:endParaRPr lang="uk-UA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8"/>
          <p:cNvPicPr/>
          <p:nvPr/>
        </p:nvPicPr>
        <p:blipFill>
          <a:blip r:embed="rId2"/>
          <a:stretch/>
        </p:blipFill>
        <p:spPr>
          <a:xfrm>
            <a:off x="0" y="1124640"/>
            <a:ext cx="3809160" cy="3771360"/>
          </a:xfrm>
          <a:prstGeom prst="rect">
            <a:avLst/>
          </a:prstGeom>
          <a:ln>
            <a:noFill/>
          </a:ln>
        </p:spPr>
      </p:pic>
      <p:sp>
        <p:nvSpPr>
          <p:cNvPr id="156" name="CustomShape 1"/>
          <p:cNvSpPr/>
          <p:nvPr/>
        </p:nvSpPr>
        <p:spPr>
          <a:xfrm>
            <a:off x="467640" y="188640"/>
            <a:ext cx="8228880" cy="125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uk-UA" sz="2400" b="1" i="1" strike="noStrike" spc="-1">
                <a:solidFill>
                  <a:srgbClr val="000000"/>
                </a:solidFill>
                <a:latin typeface="Times New Roman"/>
              </a:rPr>
              <a:t>Фейсизм</a:t>
            </a:r>
            <a:r>
              <a:rPr lang="uk-UA" sz="2400" b="0" strike="noStrike" spc="-1">
                <a:solidFill>
                  <a:srgbClr val="000000"/>
                </a:solidFill>
                <a:latin typeface="Times New Roman"/>
              </a:rPr>
              <a:t> – це вияв сексизму, який полягає у суттєво відмінних способах зображення жінок та чоловіків.</a:t>
            </a:r>
            <a:endParaRPr lang="uk-UA" sz="2400" b="0" strike="noStrike" spc="-1">
              <a:latin typeface="Arial"/>
            </a:endParaRPr>
          </a:p>
        </p:txBody>
      </p:sp>
      <p:pic>
        <p:nvPicPr>
          <p:cNvPr id="157" name="Picture 4"/>
          <p:cNvPicPr/>
          <p:nvPr/>
        </p:nvPicPr>
        <p:blipFill>
          <a:blip r:embed="rId3"/>
          <a:stretch/>
        </p:blipFill>
        <p:spPr>
          <a:xfrm>
            <a:off x="5327640" y="1268640"/>
            <a:ext cx="3815640" cy="3815640"/>
          </a:xfrm>
          <a:prstGeom prst="rect">
            <a:avLst/>
          </a:prstGeom>
          <a:ln>
            <a:noFill/>
          </a:ln>
        </p:spPr>
      </p:pic>
      <p:pic>
        <p:nvPicPr>
          <p:cNvPr id="158" name="Picture 6"/>
          <p:cNvPicPr/>
          <p:nvPr/>
        </p:nvPicPr>
        <p:blipFill>
          <a:blip r:embed="rId4"/>
          <a:stretch/>
        </p:blipFill>
        <p:spPr>
          <a:xfrm>
            <a:off x="2826720" y="2997000"/>
            <a:ext cx="2935800" cy="3860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457200" y="274680"/>
            <a:ext cx="8228880" cy="149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uk-UA" sz="2400" b="0" strike="noStrike" spc="-1">
                <a:solidFill>
                  <a:srgbClr val="000000"/>
                </a:solidFill>
                <a:latin typeface="Times New Roman"/>
              </a:rPr>
              <a:t>Також є таке визначення, як </a:t>
            </a:r>
            <a:r>
              <a:rPr lang="uk-UA" sz="2400" b="1" i="1" strike="noStrike" spc="-1">
                <a:solidFill>
                  <a:srgbClr val="000000"/>
                </a:solidFill>
                <a:latin typeface="Times New Roman"/>
              </a:rPr>
              <a:t>мова ворожості</a:t>
            </a:r>
            <a:r>
              <a:rPr lang="uk-UA" sz="2400" b="0" strike="noStrike" spc="-1">
                <a:solidFill>
                  <a:srgbClr val="000000"/>
                </a:solidFill>
                <a:latin typeface="Times New Roman"/>
              </a:rPr>
              <a:t>. Це будь-яке самовираження з елементами заперечення принципу рівності всіх людей у правах. Це явище дуже популярне у рекламі.</a:t>
            </a:r>
            <a:endParaRPr lang="uk-UA" sz="2400" b="0" strike="noStrike" spc="-1">
              <a:latin typeface="Arial"/>
            </a:endParaRPr>
          </a:p>
        </p:txBody>
      </p:sp>
      <p:pic>
        <p:nvPicPr>
          <p:cNvPr id="160" name="Picture 2"/>
          <p:cNvPicPr/>
          <p:nvPr/>
        </p:nvPicPr>
        <p:blipFill>
          <a:blip r:embed="rId2"/>
          <a:stretch/>
        </p:blipFill>
        <p:spPr>
          <a:xfrm>
            <a:off x="0" y="1604160"/>
            <a:ext cx="5931720" cy="3191400"/>
          </a:xfrm>
          <a:prstGeom prst="rect">
            <a:avLst/>
          </a:prstGeom>
          <a:ln>
            <a:noFill/>
          </a:ln>
        </p:spPr>
      </p:pic>
      <p:pic>
        <p:nvPicPr>
          <p:cNvPr id="161" name="Picture 4"/>
          <p:cNvPicPr/>
          <p:nvPr/>
        </p:nvPicPr>
        <p:blipFill>
          <a:blip r:embed="rId3"/>
          <a:stretch/>
        </p:blipFill>
        <p:spPr>
          <a:xfrm>
            <a:off x="3708000" y="3868200"/>
            <a:ext cx="5435280" cy="2989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467640" y="188640"/>
            <a:ext cx="8228880" cy="139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r>
              <a:rPr lang="uk-UA" sz="3200" b="0" strike="noStrike" spc="-1">
                <a:solidFill>
                  <a:srgbClr val="000000"/>
                </a:solidFill>
                <a:latin typeface="Calibri"/>
              </a:rPr>
              <a:t>    </a:t>
            </a:r>
            <a:r>
              <a:rPr lang="uk-UA" sz="3200" b="0" strike="noStrike" spc="-1">
                <a:solidFill>
                  <a:srgbClr val="000000"/>
                </a:solidFill>
                <a:latin typeface="Times New Roman"/>
              </a:rPr>
              <a:t>Але навіть частіше, ніж в рекламі, сексизм зустрічається в Інтернеті.</a:t>
            </a:r>
            <a:endParaRPr lang="uk-UA" sz="3200" b="0" strike="noStrike" spc="-1">
              <a:latin typeface="Arial"/>
            </a:endParaRPr>
          </a:p>
        </p:txBody>
      </p:sp>
      <p:pic>
        <p:nvPicPr>
          <p:cNvPr id="163" name="Picture 4"/>
          <p:cNvPicPr/>
          <p:nvPr/>
        </p:nvPicPr>
        <p:blipFill>
          <a:blip r:embed="rId2"/>
          <a:stretch/>
        </p:blipFill>
        <p:spPr>
          <a:xfrm>
            <a:off x="0" y="4221000"/>
            <a:ext cx="5273280" cy="2636280"/>
          </a:xfrm>
          <a:prstGeom prst="rect">
            <a:avLst/>
          </a:prstGeom>
          <a:ln>
            <a:noFill/>
          </a:ln>
        </p:spPr>
      </p:pic>
      <p:pic>
        <p:nvPicPr>
          <p:cNvPr id="164" name="Picture 8"/>
          <p:cNvPicPr/>
          <p:nvPr/>
        </p:nvPicPr>
        <p:blipFill>
          <a:blip r:embed="rId3"/>
          <a:srcRect t="4753" b="9524"/>
          <a:stretch/>
        </p:blipFill>
        <p:spPr>
          <a:xfrm>
            <a:off x="0" y="1484640"/>
            <a:ext cx="5291280" cy="2879640"/>
          </a:xfrm>
          <a:prstGeom prst="rect">
            <a:avLst/>
          </a:prstGeom>
          <a:ln>
            <a:noFill/>
          </a:ln>
        </p:spPr>
      </p:pic>
      <p:pic>
        <p:nvPicPr>
          <p:cNvPr id="165" name="Picture 12"/>
          <p:cNvPicPr/>
          <p:nvPr/>
        </p:nvPicPr>
        <p:blipFill>
          <a:blip r:embed="rId4"/>
          <a:stretch/>
        </p:blipFill>
        <p:spPr>
          <a:xfrm>
            <a:off x="4860000" y="1845000"/>
            <a:ext cx="4283280" cy="3819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395640" y="188640"/>
            <a:ext cx="8228880" cy="10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>
              <a:lnSpc>
                <a:spcPct val="100000"/>
              </a:lnSpc>
              <a:spcBef>
                <a:spcPts val="561"/>
              </a:spcBef>
            </a:pPr>
            <a:r>
              <a:rPr lang="uk-UA" sz="2800" b="0" strike="noStrike" spc="-1">
                <a:solidFill>
                  <a:srgbClr val="000000"/>
                </a:solidFill>
                <a:latin typeface="Calibri"/>
              </a:rPr>
              <a:t>     </a:t>
            </a:r>
            <a:r>
              <a:rPr lang="uk-UA" sz="2400" b="0" strike="noStrike" spc="-1">
                <a:solidFill>
                  <a:srgbClr val="000000"/>
                </a:solidFill>
                <a:latin typeface="Times New Roman"/>
              </a:rPr>
              <a:t>А також прояви сексизму можна зустріти на телебаченні, радіо, у періодичних виданнях тощо</a:t>
            </a:r>
            <a:r>
              <a:rPr lang="uk-UA" sz="2800" b="0" strike="noStrike" spc="-1">
                <a:solidFill>
                  <a:srgbClr val="000000"/>
                </a:solidFill>
                <a:latin typeface="Times New Roman"/>
              </a:rPr>
              <a:t>.</a:t>
            </a:r>
            <a:endParaRPr lang="uk-UA" sz="2800" b="0" strike="noStrike" spc="-1">
              <a:latin typeface="Arial"/>
            </a:endParaRPr>
          </a:p>
        </p:txBody>
      </p:sp>
      <p:pic>
        <p:nvPicPr>
          <p:cNvPr id="167" name="Picture 4"/>
          <p:cNvPicPr/>
          <p:nvPr/>
        </p:nvPicPr>
        <p:blipFill>
          <a:blip r:embed="rId2"/>
          <a:stretch/>
        </p:blipFill>
        <p:spPr>
          <a:xfrm>
            <a:off x="0" y="1124640"/>
            <a:ext cx="5328000" cy="3734640"/>
          </a:xfrm>
          <a:prstGeom prst="rect">
            <a:avLst/>
          </a:prstGeom>
          <a:ln>
            <a:noFill/>
          </a:ln>
        </p:spPr>
      </p:pic>
      <p:pic>
        <p:nvPicPr>
          <p:cNvPr id="168" name="Picture 2"/>
          <p:cNvPicPr/>
          <p:nvPr/>
        </p:nvPicPr>
        <p:blipFill>
          <a:blip r:embed="rId3" cstate="print"/>
          <a:stretch/>
        </p:blipFill>
        <p:spPr>
          <a:xfrm>
            <a:off x="3420000" y="3638160"/>
            <a:ext cx="5723280" cy="321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2"/>
          <p:cNvPicPr/>
          <p:nvPr/>
        </p:nvPicPr>
        <p:blipFill>
          <a:blip r:embed="rId2"/>
          <a:stretch/>
        </p:blipFill>
        <p:spPr>
          <a:xfrm>
            <a:off x="179640" y="188640"/>
            <a:ext cx="6185160" cy="3478680"/>
          </a:xfrm>
          <a:prstGeom prst="rect">
            <a:avLst/>
          </a:prstGeom>
          <a:ln>
            <a:noFill/>
          </a:ln>
        </p:spPr>
      </p:pic>
      <p:pic>
        <p:nvPicPr>
          <p:cNvPr id="170" name="Picture 4"/>
          <p:cNvPicPr/>
          <p:nvPr/>
        </p:nvPicPr>
        <p:blipFill>
          <a:blip r:embed="rId3"/>
          <a:stretch/>
        </p:blipFill>
        <p:spPr>
          <a:xfrm>
            <a:off x="3390840" y="3267000"/>
            <a:ext cx="5752440" cy="3590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683640" y="170064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0F0E08"/>
                </a:solidFill>
                <a:latin typeface="Times New Roman"/>
              </a:rPr>
              <a:t> 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2714612" y="4500570"/>
            <a:ext cx="5911286" cy="15716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uk-UA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uk-UA" sz="1800" b="0" strike="noStrike" spc="-1">
              <a:latin typeface="Arial"/>
            </a:endParaRPr>
          </a:p>
        </p:txBody>
      </p:sp>
      <p:sp>
        <p:nvSpPr>
          <p:cNvPr id="88" name="TextShape 3"/>
          <p:cNvSpPr txBox="1"/>
          <p:nvPr/>
        </p:nvSpPr>
        <p:spPr>
          <a:xfrm>
            <a:off x="642910" y="571480"/>
            <a:ext cx="5286412" cy="119981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x-none" sz="2400" b="1" strike="noStrike" spc="-1">
                <a:latin typeface="Times New Roman"/>
                <a:ea typeface="Noto Sans CJK SC"/>
              </a:rPr>
              <a:t>Фрідріх Енгельс</a:t>
            </a:r>
            <a:endParaRPr lang="x-none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x-none" sz="2400" b="0" strike="noStrike" spc="-1">
                <a:latin typeface="Times New Roman"/>
                <a:ea typeface="Noto Sans CJK SC"/>
              </a:rPr>
              <a:t>автор праці «Походження сім'ї, приватної власності та держави»</a:t>
            </a:r>
            <a:endParaRPr lang="x-none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x-none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x-none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x-none" sz="2400" b="0" strike="noStrike" spc="-1">
              <a:latin typeface="Arial"/>
            </a:endParaRPr>
          </a:p>
          <a:p>
            <a:pPr algn="ctr">
              <a:spcBef>
                <a:spcPts val="1191"/>
              </a:spcBef>
              <a:spcAft>
                <a:spcPts val="992"/>
              </a:spcAft>
            </a:pPr>
            <a:endParaRPr lang="uk-UA" sz="2400" b="0" strike="noStrike" spc="-1" dirty="0">
              <a:latin typeface="Arial"/>
            </a:endParaRPr>
          </a:p>
        </p:txBody>
      </p:sp>
      <p:pic>
        <p:nvPicPr>
          <p:cNvPr id="89" name="Рисунок 88"/>
          <p:cNvPicPr/>
          <p:nvPr/>
        </p:nvPicPr>
        <p:blipFill>
          <a:blip r:embed="rId2"/>
          <a:stretch/>
        </p:blipFill>
        <p:spPr>
          <a:xfrm>
            <a:off x="6072198" y="500042"/>
            <a:ext cx="2476080" cy="348588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/>
          <a:stretch/>
        </p:blipFill>
        <p:spPr>
          <a:xfrm>
            <a:off x="714348" y="3071810"/>
            <a:ext cx="1915172" cy="3045282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000364" y="4500570"/>
            <a:ext cx="564360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x-none" sz="2400" b="1" spc="-1" smtClean="0">
                <a:latin typeface="Times New Roman"/>
                <a:ea typeface="Noto Sans CJK SC"/>
              </a:rPr>
              <a:t>Володимир Охримович</a:t>
            </a:r>
            <a:endParaRPr lang="x-none" sz="2400" spc="-1" smtClean="0"/>
          </a:p>
          <a:p>
            <a:r>
              <a:rPr lang="x-none" sz="2400" spc="-1" smtClean="0">
                <a:latin typeface="Times New Roman"/>
                <a:ea typeface="Noto Sans CJK SC"/>
              </a:rPr>
              <a:t>автор праці «Значення малоруських весільних обрядів в історії еволюції сім’ї», український етнолог</a:t>
            </a:r>
            <a:endParaRPr lang="uk-UA" sz="2400" spc="-1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683640" y="170064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0F0E08"/>
                </a:solidFill>
                <a:latin typeface="Times New Roman"/>
              </a:rPr>
              <a:t> 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1303920" y="1152000"/>
            <a:ext cx="6400080" cy="32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uk-UA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uk-UA" sz="1800" b="0" strike="noStrike" spc="-1">
              <a:latin typeface="Arial"/>
            </a:endParaRPr>
          </a:p>
        </p:txBody>
      </p:sp>
      <p:sp>
        <p:nvSpPr>
          <p:cNvPr id="96" name="TextShape 3"/>
          <p:cNvSpPr txBox="1"/>
          <p:nvPr/>
        </p:nvSpPr>
        <p:spPr>
          <a:xfrm>
            <a:off x="214282" y="285728"/>
            <a:ext cx="8643998" cy="3615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x-none" sz="2400" b="0" strike="noStrike" spc="-1">
                <a:latin typeface="Times New Roman"/>
                <a:ea typeface="Noto Sans CJK SC"/>
              </a:rPr>
              <a:t>Апологети матріархату посилаються на археологічні знахідки (трипільські жіночі статуетки, кам'яні баби) та міфологічні сюжети (Лада та Мокош у східних слов'ян)</a:t>
            </a:r>
            <a:endParaRPr lang="x-none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x-none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x-none" sz="2400" b="0" strike="noStrike" spc="-1">
              <a:latin typeface="Arial"/>
            </a:endParaRPr>
          </a:p>
          <a:p>
            <a:endParaRPr lang="uk-UA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x-none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x-none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x-none" sz="2400" b="0" strike="noStrike" spc="-1">
              <a:latin typeface="Arial"/>
            </a:endParaRPr>
          </a:p>
          <a:p>
            <a:pPr algn="ctr">
              <a:spcBef>
                <a:spcPts val="1191"/>
              </a:spcBef>
              <a:spcAft>
                <a:spcPts val="992"/>
              </a:spcAft>
            </a:pPr>
            <a:endParaRPr lang="uk-UA" sz="2400" b="0" strike="noStrike" spc="-1" dirty="0">
              <a:latin typeface="Arial"/>
            </a:endParaRPr>
          </a:p>
        </p:txBody>
      </p:sp>
      <p:pic>
        <p:nvPicPr>
          <p:cNvPr id="97" name="Рисунок 96"/>
          <p:cNvPicPr/>
          <p:nvPr/>
        </p:nvPicPr>
        <p:blipFill>
          <a:blip r:embed="rId2"/>
          <a:stretch/>
        </p:blipFill>
        <p:spPr>
          <a:xfrm>
            <a:off x="500034" y="1803134"/>
            <a:ext cx="1973520" cy="2554560"/>
          </a:xfrm>
          <a:prstGeom prst="rect">
            <a:avLst/>
          </a:prstGeom>
          <a:ln>
            <a:noFill/>
          </a:ln>
        </p:spPr>
      </p:pic>
      <p:pic>
        <p:nvPicPr>
          <p:cNvPr id="98" name="Рисунок 97"/>
          <p:cNvPicPr/>
          <p:nvPr/>
        </p:nvPicPr>
        <p:blipFill>
          <a:blip r:embed="rId3"/>
          <a:stretch/>
        </p:blipFill>
        <p:spPr>
          <a:xfrm>
            <a:off x="3071802" y="3571876"/>
            <a:ext cx="1978560" cy="2624400"/>
          </a:xfrm>
          <a:prstGeom prst="rect">
            <a:avLst/>
          </a:prstGeom>
          <a:ln>
            <a:noFill/>
          </a:ln>
        </p:spPr>
      </p:pic>
      <p:pic>
        <p:nvPicPr>
          <p:cNvPr id="99" name="Рисунок 98"/>
          <p:cNvPicPr/>
          <p:nvPr/>
        </p:nvPicPr>
        <p:blipFill>
          <a:blip r:embed="rId4"/>
          <a:stretch/>
        </p:blipFill>
        <p:spPr>
          <a:xfrm>
            <a:off x="5786446" y="1785926"/>
            <a:ext cx="2802960" cy="1224000"/>
          </a:xfrm>
          <a:prstGeom prst="rect">
            <a:avLst/>
          </a:prstGeom>
          <a:ln>
            <a:noFill/>
          </a:ln>
        </p:spPr>
      </p:pic>
      <p:pic>
        <p:nvPicPr>
          <p:cNvPr id="100" name="Рисунок 99"/>
          <p:cNvPicPr/>
          <p:nvPr/>
        </p:nvPicPr>
        <p:blipFill>
          <a:blip r:embed="rId5"/>
          <a:stretch/>
        </p:blipFill>
        <p:spPr>
          <a:xfrm>
            <a:off x="5715008" y="3500438"/>
            <a:ext cx="1857960" cy="2950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683640" y="170064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0F0E08"/>
                </a:solidFill>
                <a:latin typeface="Times New Roman"/>
              </a:rPr>
              <a:t> 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1303920" y="1152000"/>
            <a:ext cx="6400080" cy="32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uk-UA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uk-UA" sz="1800" b="0" strike="noStrike" spc="-1">
              <a:latin typeface="Arial"/>
            </a:endParaRPr>
          </a:p>
        </p:txBody>
      </p:sp>
      <p:sp>
        <p:nvSpPr>
          <p:cNvPr id="96" name="TextShape 3"/>
          <p:cNvSpPr txBox="1"/>
          <p:nvPr/>
        </p:nvSpPr>
        <p:spPr>
          <a:xfrm>
            <a:off x="1224000" y="1872000"/>
            <a:ext cx="6624000" cy="3615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x-none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x-none" sz="2400" b="0" strike="noStrike" spc="-1">
              <a:latin typeface="Arial"/>
            </a:endParaRPr>
          </a:p>
          <a:p>
            <a:endParaRPr lang="uk-UA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x-none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x-none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x-none" sz="2400" b="0" strike="noStrike" spc="-1">
              <a:latin typeface="Arial"/>
            </a:endParaRPr>
          </a:p>
          <a:p>
            <a:pPr algn="ctr">
              <a:spcBef>
                <a:spcPts val="1191"/>
              </a:spcBef>
              <a:spcAft>
                <a:spcPts val="992"/>
              </a:spcAft>
            </a:pPr>
            <a:endParaRPr lang="uk-UA" sz="2400" b="0" strike="noStrike" spc="-1" dirty="0">
              <a:latin typeface="Arial"/>
            </a:endParaRPr>
          </a:p>
        </p:txBody>
      </p:sp>
      <p:pic>
        <p:nvPicPr>
          <p:cNvPr id="1026" name="Picture 2" descr="Riane Eisl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2428891" cy="2101560"/>
          </a:xfrm>
          <a:prstGeom prst="rect">
            <a:avLst/>
          </a:prstGeom>
          <a:noFill/>
        </p:spPr>
      </p:pic>
      <p:pic>
        <p:nvPicPr>
          <p:cNvPr id="1028" name="Picture 4" descr="Розалин Майл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57166"/>
            <a:ext cx="1818205" cy="264320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1472" y="285749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Ріан</a:t>
            </a:r>
            <a:r>
              <a:rPr lang="uk-UA" dirty="0" smtClean="0"/>
              <a:t> </a:t>
            </a:r>
            <a:r>
              <a:rPr lang="uk-UA" dirty="0" err="1" smtClean="0"/>
              <a:t>Айслер</a:t>
            </a:r>
            <a:r>
              <a:rPr lang="uk-UA" dirty="0" smtClean="0"/>
              <a:t> </a:t>
            </a:r>
            <a:r>
              <a:rPr lang="uk-UA" dirty="0" err="1" smtClean="0"/>
              <a:t>“Чаша</a:t>
            </a:r>
            <a:r>
              <a:rPr lang="uk-UA" dirty="0" smtClean="0"/>
              <a:t> та </a:t>
            </a:r>
            <a:r>
              <a:rPr lang="uk-UA" dirty="0" err="1" smtClean="0"/>
              <a:t>меч”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6143636" y="3214686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Розалінд</a:t>
            </a:r>
            <a:r>
              <a:rPr lang="uk-UA" dirty="0" smtClean="0"/>
              <a:t>  </a:t>
            </a:r>
            <a:r>
              <a:rPr lang="uk-UA" dirty="0" err="1" smtClean="0"/>
              <a:t>Майлз</a:t>
            </a:r>
            <a:r>
              <a:rPr lang="uk-UA" dirty="0" smtClean="0"/>
              <a:t> </a:t>
            </a:r>
            <a:r>
              <a:rPr lang="uk-UA" dirty="0" err="1" smtClean="0"/>
              <a:t>“Жіноча</a:t>
            </a:r>
            <a:r>
              <a:rPr lang="uk-UA" dirty="0" smtClean="0"/>
              <a:t> історія </a:t>
            </a:r>
            <a:r>
              <a:rPr lang="uk-UA" dirty="0" err="1" smtClean="0"/>
              <a:t>світу”</a:t>
            </a:r>
            <a:endParaRPr lang="uk-UA" dirty="0"/>
          </a:p>
        </p:txBody>
      </p:sp>
      <p:pic>
        <p:nvPicPr>
          <p:cNvPr id="18434" name="Picture 2" descr="Риан Айслер ☆ Чаша и клинок читать книгу онлайн бесплатн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00438"/>
            <a:ext cx="1785950" cy="2714210"/>
          </a:xfrm>
          <a:prstGeom prst="rect">
            <a:avLst/>
          </a:prstGeom>
          <a:noFill/>
        </p:spPr>
      </p:pic>
      <p:pic>
        <p:nvPicPr>
          <p:cNvPr id="18436" name="Picture 4" descr="undefin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214818"/>
            <a:ext cx="1428760" cy="2164788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3000364" y="3000372"/>
            <a:ext cx="2857520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Патріархату передувала епоха відносної гендерної рівноправності</a:t>
            </a:r>
            <a:endPara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000364" y="1857364"/>
            <a:ext cx="1000132" cy="135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лево 14"/>
          <p:cNvSpPr/>
          <p:nvPr/>
        </p:nvSpPr>
        <p:spPr>
          <a:xfrm>
            <a:off x="5214942" y="5429264"/>
            <a:ext cx="1071570" cy="1428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683640" y="170064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0F0E08"/>
                </a:solidFill>
                <a:latin typeface="Times New Roman"/>
              </a:rPr>
              <a:t> 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1303920" y="1152000"/>
            <a:ext cx="6400080" cy="32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uk-UA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uk-UA" sz="1800" b="0" strike="noStrike" spc="-1">
              <a:latin typeface="Arial"/>
            </a:endParaRPr>
          </a:p>
        </p:txBody>
      </p:sp>
      <p:sp>
        <p:nvSpPr>
          <p:cNvPr id="96" name="TextShape 3"/>
          <p:cNvSpPr txBox="1"/>
          <p:nvPr/>
        </p:nvSpPr>
        <p:spPr>
          <a:xfrm>
            <a:off x="1224000" y="1872000"/>
            <a:ext cx="6624000" cy="3615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x-none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x-none" sz="2400" b="0" strike="noStrike" spc="-1">
              <a:latin typeface="Arial"/>
            </a:endParaRPr>
          </a:p>
          <a:p>
            <a:endParaRPr lang="uk-UA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x-none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x-none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x-none" sz="2400" b="0" strike="noStrike" spc="-1">
              <a:latin typeface="Arial"/>
            </a:endParaRPr>
          </a:p>
          <a:p>
            <a:pPr algn="ctr">
              <a:spcBef>
                <a:spcPts val="1191"/>
              </a:spcBef>
              <a:spcAft>
                <a:spcPts val="992"/>
              </a:spcAft>
            </a:pPr>
            <a:endParaRPr lang="uk-UA" sz="2400" b="0" strike="noStrike" spc="-1" dirty="0">
              <a:latin typeface="Arial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3071802" y="2357430"/>
            <a:ext cx="2714644" cy="12858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Ідея матріархату</a:t>
            </a:r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внутренняя память 16"/>
          <p:cNvSpPr/>
          <p:nvPr/>
        </p:nvSpPr>
        <p:spPr>
          <a:xfrm>
            <a:off x="428596" y="2000240"/>
            <a:ext cx="2428892" cy="2428892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Сприяє розвитку жіночої самосвідомості як ідеал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гендерно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справедливого світу</a:t>
            </a:r>
            <a:endPara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внутренняя память 17"/>
          <p:cNvSpPr/>
          <p:nvPr/>
        </p:nvSpPr>
        <p:spPr>
          <a:xfrm>
            <a:off x="6000760" y="1928802"/>
            <a:ext cx="2428892" cy="2500330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Віра у власну одвічну рівноправність засліплює жінок та паралізує волю до змін</a:t>
            </a:r>
            <a:endPara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683640" y="170064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0F0E08"/>
                </a:solidFill>
                <a:latin typeface="Times New Roman"/>
              </a:rPr>
              <a:t> 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1303920" y="1152000"/>
            <a:ext cx="6400080" cy="32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uk-UA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uk-UA" sz="1800" b="0" strike="noStrike" spc="-1">
              <a:latin typeface="Arial"/>
            </a:endParaRPr>
          </a:p>
        </p:txBody>
      </p:sp>
      <p:sp>
        <p:nvSpPr>
          <p:cNvPr id="96" name="TextShape 3"/>
          <p:cNvSpPr txBox="1"/>
          <p:nvPr/>
        </p:nvSpPr>
        <p:spPr>
          <a:xfrm>
            <a:off x="1224000" y="1872000"/>
            <a:ext cx="6624000" cy="3615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x-none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x-none" sz="2400" b="0" strike="noStrike" spc="-1">
              <a:latin typeface="Arial"/>
            </a:endParaRPr>
          </a:p>
          <a:p>
            <a:endParaRPr lang="uk-UA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x-none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x-none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x-none" sz="2400" b="0" strike="noStrike" spc="-1">
              <a:latin typeface="Arial"/>
            </a:endParaRPr>
          </a:p>
          <a:p>
            <a:pPr algn="ctr">
              <a:spcBef>
                <a:spcPts val="1191"/>
              </a:spcBef>
              <a:spcAft>
                <a:spcPts val="992"/>
              </a:spcAft>
            </a:pPr>
            <a:endParaRPr lang="uk-UA" sz="2400" b="0" strike="noStrike" spc="-1" dirty="0"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428604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Берегиня – </a:t>
            </a:r>
            <a:r>
              <a:rPr lang="uk-UA" dirty="0" smtClean="0"/>
              <a:t>у давніх </a:t>
            </a:r>
            <a:r>
              <a:rPr lang="uk-UA" dirty="0" err="1" smtClean="0"/>
              <a:t>слов</a:t>
            </a:r>
            <a:r>
              <a:rPr lang="en-US" dirty="0" smtClean="0"/>
              <a:t>’</a:t>
            </a:r>
            <a:r>
              <a:rPr lang="uk-UA" dirty="0" err="1" smtClean="0"/>
              <a:t>ян</a:t>
            </a:r>
            <a:r>
              <a:rPr lang="uk-UA" dirty="0" smtClean="0"/>
              <a:t> дух, який оберігає людей від упирів. Живе у річках.</a:t>
            </a:r>
            <a:endParaRPr lang="uk-UA" b="1" dirty="0"/>
          </a:p>
        </p:txBody>
      </p:sp>
      <p:pic>
        <p:nvPicPr>
          <p:cNvPr id="38914" name="Picture 2" descr="Берегиня, оберега — Українська міфолог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2071702" cy="3398886"/>
          </a:xfrm>
          <a:prstGeom prst="rect">
            <a:avLst/>
          </a:prstGeom>
          <a:noFill/>
        </p:spPr>
      </p:pic>
      <p:pic>
        <p:nvPicPr>
          <p:cNvPr id="38916" name="Picture 4" descr="Берегини | Древнерусский словар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061818"/>
            <a:ext cx="3714776" cy="2258626"/>
          </a:xfrm>
          <a:prstGeom prst="rect">
            <a:avLst/>
          </a:prstGeom>
          <a:noFill/>
        </p:spPr>
      </p:pic>
      <p:pic>
        <p:nvPicPr>
          <p:cNvPr id="38918" name="Picture 6" descr="БЕРЕГИНЯ - Міфи тa легенди - СВІТ ФАНТАЗІЇ ТА МУДРОСТІ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562474"/>
            <a:ext cx="1762125" cy="2295526"/>
          </a:xfrm>
          <a:prstGeom prst="rect">
            <a:avLst/>
          </a:prstGeom>
          <a:noFill/>
        </p:spPr>
      </p:pic>
      <p:sp>
        <p:nvSpPr>
          <p:cNvPr id="38920" name="AutoShape 8" descr="Бережа - символ Берегині Роду | СПАДЩИНА ПРЕДКІ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8922" name="Picture 10" descr="Бережа - символ Берегині Роду | СПАДЩИНА ПРЕДКІ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429000"/>
            <a:ext cx="4357718" cy="960061"/>
          </a:xfrm>
          <a:prstGeom prst="rect">
            <a:avLst/>
          </a:prstGeom>
          <a:noFill/>
        </p:spPr>
      </p:pic>
      <p:sp>
        <p:nvSpPr>
          <p:cNvPr id="38924" name="AutoShape 12" descr="Берегини. Энциклопедия славянской культуры, письменности и мифолог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8925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4572008"/>
            <a:ext cx="21145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683640" y="170064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0F0E08"/>
                </a:solidFill>
                <a:latin typeface="Times New Roman"/>
              </a:rPr>
              <a:t> 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1303920" y="1152000"/>
            <a:ext cx="6400080" cy="32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uk-UA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uk-UA" sz="1800" b="0" strike="noStrike" spc="-1">
              <a:latin typeface="Arial"/>
            </a:endParaRPr>
          </a:p>
        </p:txBody>
      </p:sp>
      <p:sp>
        <p:nvSpPr>
          <p:cNvPr id="96" name="TextShape 3"/>
          <p:cNvSpPr txBox="1"/>
          <p:nvPr/>
        </p:nvSpPr>
        <p:spPr>
          <a:xfrm>
            <a:off x="1224000" y="1872000"/>
            <a:ext cx="6624000" cy="3615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x-none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x-none" sz="2400" b="0" strike="noStrike" spc="-1">
              <a:latin typeface="Arial"/>
            </a:endParaRPr>
          </a:p>
          <a:p>
            <a:endParaRPr lang="uk-UA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x-none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x-none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x-none" sz="2400" b="0" strike="noStrike" spc="-1">
              <a:latin typeface="Arial"/>
            </a:endParaRPr>
          </a:p>
          <a:p>
            <a:pPr algn="ctr">
              <a:spcBef>
                <a:spcPts val="1191"/>
              </a:spcBef>
              <a:spcAft>
                <a:spcPts val="992"/>
              </a:spcAft>
            </a:pPr>
            <a:endParaRPr lang="uk-UA" sz="2400" b="0" strike="noStrike" spc="-1" dirty="0">
              <a:latin typeface="Arial"/>
            </a:endParaRPr>
          </a:p>
        </p:txBody>
      </p:sp>
      <p:sp>
        <p:nvSpPr>
          <p:cNvPr id="38920" name="AutoShape 8" descr="Бережа - символ Берегині Роду | СПАДЩИНА ПРЕДКІ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924" name="AutoShape 12" descr="Берегини. Энциклопедия славянской культуры, письменности и мифолог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785786" y="357166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Відродження Берегині відбулося наприкінці 1980-х рр.</a:t>
            </a:r>
            <a:endParaRPr lang="uk-UA" sz="2400" dirty="0"/>
          </a:p>
        </p:txBody>
      </p:sp>
      <p:pic>
        <p:nvPicPr>
          <p:cNvPr id="40962" name="Picture 2" descr="Рубан Василь Федорови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1905000" cy="264795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571736" y="128586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Василь Рубан </a:t>
            </a:r>
            <a:r>
              <a:rPr lang="uk-UA" dirty="0" err="1" smtClean="0"/>
              <a:t>“Берегиня”</a:t>
            </a:r>
            <a:r>
              <a:rPr lang="uk-UA" dirty="0" smtClean="0"/>
              <a:t> (1992)</a:t>
            </a:r>
            <a:endParaRPr lang="uk-UA" dirty="0"/>
          </a:p>
        </p:txBody>
      </p:sp>
      <p:pic>
        <p:nvPicPr>
          <p:cNvPr id="40964" name="Picture 4" descr="Рубан, Василь Берегиня » Retroknig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9" y="1071546"/>
            <a:ext cx="1740504" cy="2643206"/>
          </a:xfrm>
          <a:prstGeom prst="rect">
            <a:avLst/>
          </a:prstGeom>
          <a:noFill/>
        </p:spPr>
      </p:pic>
      <p:pic>
        <p:nvPicPr>
          <p:cNvPr id="40966" name="Picture 6" descr="Skurativskii vasyl tymofiyovy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929066"/>
            <a:ext cx="1928826" cy="2430320"/>
          </a:xfrm>
          <a:prstGeom prst="rect">
            <a:avLst/>
          </a:prstGeom>
          <a:noFill/>
        </p:spPr>
      </p:pic>
      <p:pic>
        <p:nvPicPr>
          <p:cNvPr id="40968" name="Picture 8" descr="Берегиня»: спроба деконструкції одного «кабінетного» міфа - Україна модер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4024293"/>
            <a:ext cx="1798574" cy="254797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643174" y="4357694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Василь Скуратівський </a:t>
            </a:r>
            <a:r>
              <a:rPr lang="uk-UA" dirty="0" err="1" smtClean="0"/>
              <a:t>“Берегиня”</a:t>
            </a:r>
            <a:r>
              <a:rPr lang="uk-UA" dirty="0" smtClean="0"/>
              <a:t> (1987)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746</Words>
  <Application>LibreOffice/6.0.7.3$Linux_X86_64 LibreOffice_project/00m0$Build-3</Application>
  <PresentationFormat>Экран (4:3)</PresentationFormat>
  <Paragraphs>120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“Прояви сексизму у ЗМІ”</dc:title>
  <dc:subject/>
  <dc:creator>User</dc:creator>
  <dc:description/>
  <cp:lastModifiedBy>Ірина</cp:lastModifiedBy>
  <cp:revision>67</cp:revision>
  <dcterms:created xsi:type="dcterms:W3CDTF">2017-04-14T12:14:13Z</dcterms:created>
  <dcterms:modified xsi:type="dcterms:W3CDTF">2022-04-15T20:08:46Z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15</vt:i4>
  </property>
</Properties>
</file>