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57" r:id="rId2"/>
    <p:sldId id="258" r:id="rId3"/>
    <p:sldId id="259" r:id="rId4"/>
    <p:sldId id="262" r:id="rId5"/>
    <p:sldId id="290" r:id="rId6"/>
    <p:sldId id="263" r:id="rId7"/>
    <p:sldId id="264" r:id="rId8"/>
    <p:sldId id="265" r:id="rId9"/>
    <p:sldId id="266" r:id="rId10"/>
    <p:sldId id="304" r:id="rId11"/>
    <p:sldId id="291" r:id="rId12"/>
    <p:sldId id="267" r:id="rId13"/>
    <p:sldId id="292" r:id="rId14"/>
    <p:sldId id="268" r:id="rId15"/>
    <p:sldId id="293" r:id="rId16"/>
    <p:sldId id="269" r:id="rId17"/>
    <p:sldId id="294" r:id="rId18"/>
    <p:sldId id="295" r:id="rId19"/>
    <p:sldId id="270" r:id="rId20"/>
    <p:sldId id="271" r:id="rId21"/>
    <p:sldId id="272" r:id="rId22"/>
    <p:sldId id="273" r:id="rId23"/>
    <p:sldId id="274" r:id="rId24"/>
    <p:sldId id="296" r:id="rId25"/>
    <p:sldId id="297" r:id="rId26"/>
    <p:sldId id="275" r:id="rId27"/>
    <p:sldId id="276" r:id="rId28"/>
    <p:sldId id="298" r:id="rId29"/>
    <p:sldId id="277" r:id="rId30"/>
    <p:sldId id="299" r:id="rId31"/>
    <p:sldId id="278" r:id="rId32"/>
    <p:sldId id="305" r:id="rId33"/>
    <p:sldId id="281" r:id="rId34"/>
    <p:sldId id="300" r:id="rId35"/>
    <p:sldId id="302" r:id="rId36"/>
    <p:sldId id="301" r:id="rId37"/>
    <p:sldId id="282" r:id="rId38"/>
    <p:sldId id="283" r:id="rId39"/>
    <p:sldId id="284" r:id="rId40"/>
    <p:sldId id="303" r:id="rId41"/>
    <p:sldId id="285" r:id="rId42"/>
    <p:sldId id="286" r:id="rId43"/>
    <p:sldId id="287" r:id="rId44"/>
    <p:sldId id="288" r:id="rId45"/>
    <p:sldId id="289" r:id="rId46"/>
  </p:sldIdLst>
  <p:sldSz cx="12192000" cy="6858000"/>
  <p:notesSz cx="6858000" cy="9144000"/>
  <p:defaultTextStyle>
    <a:defPPr rtl="0"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019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368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00" y="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modSld modNotesMaster">
      <pc:chgData name="Fake Test User" userId="SID-0" providerId="Test" clId="FakeClientId" dt="2018-12-04T07:25:37.664" v="13" actId="790"/>
      <pc:docMkLst>
        <pc:docMk/>
      </pc:docMkLst>
      <pc:sldChg chg="mod">
        <pc:chgData name="Fake Test User" userId="SID-0" providerId="Test" clId="FakeClientId" dt="2018-12-04T07:22:42.186" v="12" actId="27918"/>
        <pc:sldMkLst>
          <pc:docMk/>
          <pc:sldMk cId="1177092903" sldId="259"/>
        </pc:sldMkLst>
      </pc:sldChg>
      <pc:sldChg chg="modSp">
        <pc:chgData name="Fake Test User" userId="SID-0" providerId="Test" clId="FakeClientId" dt="2018-12-04T07:16:28.203" v="4" actId="790"/>
        <pc:sldMkLst>
          <pc:docMk/>
          <pc:sldMk cId="2448389070" sldId="260"/>
        </pc:sldMkLst>
        <pc:graphicFrameChg chg="modGraphic">
          <ac:chgData name="Fake Test User" userId="SID-0" providerId="Test" clId="FakeClientId" dt="2018-12-04T07:16:28.203" v="4" actId="790"/>
          <ac:graphicFrameMkLst>
            <pc:docMk/>
            <pc:sldMk cId="2448389070" sldId="260"/>
            <ac:graphicFrameMk id="4" creationId="{00000000-0000-0000-0000-000000000000}"/>
          </ac:graphicFrameMkLst>
        </pc:graphicFrameChg>
      </pc:sldChg>
      <pc:sldChg chg="modSp">
        <pc:chgData name="Fake Test User" userId="SID-0" providerId="Test" clId="FakeClientId" dt="2018-12-04T07:16:18.407" v="3" actId="27636"/>
        <pc:sldMkLst>
          <pc:docMk/>
          <pc:sldMk cId="997282786" sldId="261"/>
        </pc:sldMkLst>
        <pc:graphicFrameChg chg="mod">
          <ac:chgData name="Fake Test User" userId="SID-0" providerId="Test" clId="FakeClientId" dt="2018-12-04T07:16:18.407" v="3" actId="27636"/>
          <ac:graphicFrameMkLst>
            <pc:docMk/>
            <pc:sldMk cId="997282786" sldId="261"/>
            <ac:graphicFrameMk id="9" creationId="{00000000-0000-0000-0000-000000000000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dirty="0">
              <a:latin typeface="Calibri" panose="020F0502020204030204" pitchFamily="34" charset="0"/>
            </a:endParaRP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EF1F3D5-ED58-45EF-91A3-21C20A8F1E6E}" type="datetime1">
              <a:rPr lang="uk-UA" smtClean="0">
                <a:latin typeface="Calibri" panose="020F0502020204030204" pitchFamily="34" charset="0"/>
              </a:rPr>
              <a:pPr rtl="0"/>
              <a:t>22.04.2022</a:t>
            </a:fld>
            <a:endParaRPr lang="uk-UA" dirty="0">
              <a:latin typeface="Calibri" panose="020F0502020204030204" pitchFamily="34" charset="0"/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dirty="0">
              <a:latin typeface="Calibri" panose="020F0502020204030204" pitchFamily="34" charset="0"/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C33ADDF-418B-4AEE-81B9-E77B3218F8B3}" type="slidenum">
              <a:rPr lang="uk-UA" smtClean="0">
                <a:latin typeface="Calibri" panose="020F0502020204030204" pitchFamily="34" charset="0"/>
              </a:rPr>
              <a:pPr rtl="0"/>
              <a:t>‹#›</a:t>
            </a:fld>
            <a:endParaRPr lang="uk-U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89590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uk-UA" noProof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CC1DB057-5836-49CC-A0D8-3172E00E0214}" type="datetime1">
              <a:rPr lang="uk-UA" noProof="0" smtClean="0"/>
              <a:pPr/>
              <a:t>22.04.2022</a:t>
            </a:fld>
            <a:endParaRPr lang="uk-UA" noProof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uk-UA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uk-UA" noProof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275029A-2D1E-47A5-9598-4A9AC47B3AC1}" type="slidenum">
              <a:rPr lang="uk-UA" noProof="0" smtClean="0"/>
              <a:pPr/>
              <a:t>‹#›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xmlns="" val="20307704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5029A-2D1E-47A5-9598-4A9AC47B3AC1}" type="slidenum">
              <a:rPr lang="uk-UA" smtClean="0"/>
              <a:pPr/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336358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5029A-2D1E-47A5-9598-4A9AC47B3AC1}" type="slidenum">
              <a:rPr lang="uk-UA" smtClean="0"/>
              <a:pPr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840609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041400"/>
            <a:ext cx="9144000" cy="2387600"/>
          </a:xfrm>
        </p:spPr>
        <p:txBody>
          <a:bodyPr rtlCol="0" anchor="b"/>
          <a:lstStyle>
            <a:lvl1pPr algn="l">
              <a:defRPr sz="60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uk-UA"/>
              <a:t>Клацніть, щоб змінити стиль зразка підзаголовка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C07B1EB-DE1E-4E70-BAE2-9A60F5FEB8D2}" type="datetime1">
              <a:rPr lang="uk-UA" smtClean="0"/>
              <a:pPr/>
              <a:t>22.04.2022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483261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5846E65-5B15-40AB-A154-967A8267FB1E}" type="datetime1">
              <a:rPr lang="uk-UA" smtClean="0"/>
              <a:pPr/>
              <a:t>22.04.2022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6317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 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64EE971-008B-411C-A4AC-6D38A0FFBFDC}" type="datetime1">
              <a:rPr lang="uk-UA" smtClean="0"/>
              <a:pPr/>
              <a:t>22.04.2022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44623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3F2DE438-15F8-4944-99C7-2BF576FAAD3E}" type="datetime1">
              <a:rPr lang="uk-UA" smtClean="0"/>
              <a:pPr/>
              <a:t>22.04.2022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702466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62262"/>
          </a:xfrm>
        </p:spPr>
        <p:txBody>
          <a:bodyPr rtlCol="0" anchor="b"/>
          <a:lstStyle>
            <a:lvl1pPr>
              <a:defRPr sz="600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uk-UA"/>
              <a:t>Зразки заголовків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7A1F9AA6-2115-49C7-BE35-81D1C8A8D780}" type="datetime1">
              <a:rPr lang="uk-UA" smtClean="0"/>
              <a:pPr/>
              <a:t>22.04.2022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23361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 sz="28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 sz="2000">
                <a:latin typeface="Century Gothic" panose="020B0502020202020204" pitchFamily="34" charset="0"/>
              </a:defRPr>
            </a:lvl3pPr>
            <a:lvl4pPr>
              <a:defRPr sz="1800">
                <a:latin typeface="Century Gothic" panose="020B0502020202020204" pitchFamily="34" charset="0"/>
              </a:defRPr>
            </a:lvl4pPr>
            <a:lvl5pPr>
              <a:defRPr sz="1800">
                <a:latin typeface="Century Gothic" panose="020B0502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 sz="28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 sz="2000">
                <a:latin typeface="Century Gothic" panose="020B0502020202020204" pitchFamily="34" charset="0"/>
              </a:defRPr>
            </a:lvl3pPr>
            <a:lvl4pPr>
              <a:defRPr sz="1800">
                <a:latin typeface="Century Gothic" panose="020B0502020202020204" pitchFamily="34" charset="0"/>
              </a:defRPr>
            </a:lvl4pPr>
            <a:lvl5pPr>
              <a:defRPr sz="1800">
                <a:latin typeface="Century Gothic" panose="020B0502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6B91D4E6-0B94-4876-AFB7-0596D2F6FC9A}" type="datetime1">
              <a:rPr lang="uk-UA" smtClean="0"/>
              <a:pPr/>
              <a:t>22.04.2022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52187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274638"/>
            <a:ext cx="10515600" cy="1143000"/>
          </a:xfrm>
        </p:spPr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1489075"/>
            <a:ext cx="5156200" cy="641350"/>
          </a:xfrm>
        </p:spPr>
        <p:txBody>
          <a:bodyPr rtlCol="0" anchor="b"/>
          <a:lstStyle>
            <a:lvl1pPr marL="0" indent="0">
              <a:buNone/>
              <a:defRPr sz="24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/>
              <a:t>Зразки заголовків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1850" y="2193925"/>
            <a:ext cx="5156200" cy="3978275"/>
          </a:xfrm>
        </p:spPr>
        <p:txBody>
          <a:bodyPr rtlCol="0"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89663" y="1489075"/>
            <a:ext cx="5157787" cy="641350"/>
          </a:xfrm>
        </p:spPr>
        <p:txBody>
          <a:bodyPr rtlCol="0" anchor="b"/>
          <a:lstStyle>
            <a:lvl1pPr marL="0" indent="0">
              <a:buNone/>
              <a:defRPr sz="24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/>
              <a:t>Зразки заголовків</a:t>
            </a:r>
            <a:endParaRPr lang="uk-UA" dirty="0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89663" y="2193925"/>
            <a:ext cx="5157787" cy="3978275"/>
          </a:xfrm>
        </p:spPr>
        <p:txBody>
          <a:bodyPr rtlCol="0"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CCBD8263-99FB-4C80-905D-BDA95BAE4CC0}" type="datetime1">
              <a:rPr lang="uk-UA" smtClean="0"/>
              <a:pPr/>
              <a:t>22.04.2022</a:t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10092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EA2BB0EE-CBC3-473D-8BD1-6783B6302703}" type="datetime1">
              <a:rPr lang="uk-UA" smtClean="0"/>
              <a:pPr/>
              <a:t>22.04.2022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91840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D3C281E-1DF0-4CB1-8DD2-5412615E3C69}" type="datetime1">
              <a:rPr lang="uk-UA" smtClean="0"/>
              <a:pPr/>
              <a:t>22.04.2022</a:t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49762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>
                <a:latin typeface="Century Gothic" panose="020B0502020202020204" pitchFamily="34" charset="0"/>
              </a:defRPr>
            </a:lvl1pPr>
            <a:lvl2pPr>
              <a:defRPr sz="2800">
                <a:latin typeface="Century Gothic" panose="020B0502020202020204" pitchFamily="34" charset="0"/>
              </a:defRPr>
            </a:lvl2pPr>
            <a:lvl3pPr>
              <a:defRPr sz="2400">
                <a:latin typeface="Century Gothic" panose="020B0502020202020204" pitchFamily="34" charset="0"/>
              </a:defRPr>
            </a:lvl3pPr>
            <a:lvl4pPr>
              <a:defRPr sz="2000">
                <a:latin typeface="Century Gothic" panose="020B0502020202020204" pitchFamily="34" charset="0"/>
              </a:defRPr>
            </a:lvl4pPr>
            <a:lvl5pPr>
              <a:defRPr sz="2000"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/>
              <a:t>Зразки заголовків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324E5B06-F87E-45D2-9ECB-C4F27D47BC48}" type="datetime1">
              <a:rPr lang="uk-UA" smtClean="0"/>
              <a:pPr/>
              <a:t>22.04.2022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94365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>
                <a:latin typeface="Century Gothic" panose="020B05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uk-UA"/>
              <a:t>Клацніть піктограму, щоб додати зображення</a:t>
            </a:r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/>
              <a:t>Зразки заголовків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3D9763D3-5D3D-41FD-ABE0-127872B8779F}" type="datetime1">
              <a:rPr lang="uk-UA" smtClean="0"/>
              <a:pPr/>
              <a:t>22.04.2022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52229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E663F4B9-4467-4D02-8A85-FBEED9039E4B}" type="datetime1">
              <a:rPr lang="uk-UA" smtClean="0"/>
              <a:pPr/>
              <a:t>22.04.2022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98156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://ekmair.ukma.edu.ua/bitstream/handle/123456789/12117/Obkladunka.pdf?sequence=2&amp;isAllowed=y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lib.chmnu.edu.ua/pdf/pidruchnuku/21/29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https://shron1.chtyvo.org.ua/Pavlychko_Solomiia/Feminizm_zbirka.pdf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ashtag/%D0%B3%D0%BE%D0%B4%D1%96%D0%BC%D0%BE%D0%B2%D1%87%D0%B0%D1%82%D0%B8?__eep__=6&amp;__cft__%5b0%5d=AZW7iHbeqI4Zh7gjSX7JVulWK3TN5ANbxaTkgae4hpo9B7b2vJd5olYsUsRvEM9le5rfI5_XQ8dCGDY38qghehhkVA0nCjdlPm1lmWOZHe2DesKwGrcj_LWMtieevJ11VpQUtY79S6BLiD6s9I5og41O&amp;__tn__=*NK-R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1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1720273"/>
          </a:xfrm>
        </p:spPr>
        <p:txBody>
          <a:bodyPr rtlCol="0">
            <a:normAutofit/>
          </a:bodyPr>
          <a:lstStyle/>
          <a:p>
            <a:pPr algn="ctr" rtl="0"/>
            <a:r>
              <a:rPr lang="uk-UA" sz="3200" b="1" dirty="0" smtClean="0">
                <a:latin typeface="Arial" pitchFamily="34" charset="0"/>
                <a:cs typeface="Arial" pitchFamily="34" charset="0"/>
              </a:rPr>
              <a:t>Фемінізм в Україні і світі</a:t>
            </a:r>
            <a:endParaRPr lang="uk-UA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algn="ctr" rtl="0"/>
            <a:r>
              <a:rPr lang="uk-UA" dirty="0" smtClean="0">
                <a:latin typeface="Arial" pitchFamily="34" charset="0"/>
                <a:cs typeface="Arial" pitchFamily="34" charset="0"/>
              </a:rPr>
              <a:t>Лекція 7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613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 Xiangning yout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302" y="330345"/>
            <a:ext cx="1913371" cy="264928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27563" y="332510"/>
            <a:ext cx="25861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latin typeface="Arial" pitchFamily="34" charset="0"/>
                <a:cs typeface="Arial" pitchFamily="34" charset="0"/>
              </a:rPr>
              <a:t>Сянінн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Хе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китайська революціонерка, художниця, поетеса . В уряді Сунь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Ятсена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/>
              <a:t> 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обіймала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посаду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міністра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у справах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жінок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виступала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за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гендерну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рівність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Adelaide Casely-Hayford, 19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7031" y="282576"/>
            <a:ext cx="1680783" cy="258993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908800" y="406400"/>
            <a:ext cx="24291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Аделаїда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Кейслі-Хейфорд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захисниця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креолів Сьєрра-Леоне,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активістка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культурного націоналізму,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вчителька, письменниця-фантаст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 descr="https://upload.wikimedia.org/wikipedia/commons/thumb/0/0e/Jam%27iat_e_nesvan_e_vatan-khah01.jpg/300px-Jam%27iat_e_nesvan_e_vatan-khah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6484" y="3447185"/>
            <a:ext cx="2857500" cy="21907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435927" y="3398982"/>
            <a:ext cx="2817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Рада директорів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“Патріотичної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жіночої ліги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Ірану”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(1923-1933)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2" name="Picture 8" descr="Нур уль-Худа Манганех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9065" y="4309628"/>
            <a:ext cx="2095500" cy="24098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14036" y="6105236"/>
            <a:ext cx="2890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latin typeface="Arial" pitchFamily="34" charset="0"/>
                <a:cs typeface="Arial" pitchFamily="34" charset="0"/>
              </a:rPr>
              <a:t>Мангенех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Нур-ол-Ходак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іранська інтелектуалка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" name="Picture 10" descr="https://genderindetail.org.ua/netcat_files/userfiles/0semko/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2339" y="3430573"/>
            <a:ext cx="2236643" cy="223131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8663709" y="3556000"/>
            <a:ext cx="30572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latin typeface="Arial" pitchFamily="34" charset="0"/>
                <a:cs typeface="Arial" pitchFamily="34" charset="0"/>
              </a:rPr>
              <a:t>Ріта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Сетіна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Гутьєррес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мексиканська феміністка, засновниця першої у Мексиці світської школи для дівчаток та художнього коледжу для молодих жінок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AutoShape 2" descr="Феминизм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" name="Подзаголовок 14"/>
          <p:cNvSpPr>
            <a:spLocks noGrp="1"/>
          </p:cNvSpPr>
          <p:nvPr>
            <p:ph type="subTitle" idx="1"/>
          </p:nvPr>
        </p:nvSpPr>
        <p:spPr>
          <a:xfrm>
            <a:off x="674255" y="3177309"/>
            <a:ext cx="10898909" cy="3260435"/>
          </a:xfrm>
        </p:spPr>
        <p:txBody>
          <a:bodyPr>
            <a:normAutofit/>
          </a:bodyPr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Напрями фемінізму 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 ХІХ ст.:</a:t>
            </a:r>
          </a:p>
          <a:p>
            <a:pPr marL="457200" indent="-457200">
              <a:buAutoNum type="arabicParenR"/>
            </a:pP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Суфражизм – рух за надання жінкам виборчих прав</a:t>
            </a:r>
          </a:p>
          <a:p>
            <a:pPr marL="457200" indent="-457200">
              <a:buAutoNum type="arabicParenR"/>
            </a:pP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Гуманістичний. Розглядав звільнення жінок через розвиток їх інтелекту, доступ до освіти</a:t>
            </a:r>
          </a:p>
          <a:p>
            <a:pPr marL="457200" indent="-457200">
              <a:buAutoNum type="arabicParenR"/>
            </a:pP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Марксистський. Становище жінки-робітниці зумовлено класовими причинами, тому боротьба за її звільнення збігається із звільненням усього пролетаріату. У цьому контексті окремого жіночого питання не існує. Цей напрям набув найбільшого поширення в Росії, СРСР. Ідеолог – Олександра </a:t>
            </a:r>
            <a:r>
              <a:rPr lang="uk-UA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Коллонтай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2800" y="471055"/>
            <a:ext cx="107234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Основні ідеї 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фемінізму першої хвилі:</a:t>
            </a:r>
          </a:p>
          <a:p>
            <a:pPr marL="457200" indent="-457200" algn="just">
              <a:buAutoNum type="arabicParenR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Емансипація жінок в освіті, праці, громадянських правах.</a:t>
            </a:r>
          </a:p>
          <a:p>
            <a:pPr marL="457200" indent="-457200" algn="just">
              <a:buAutoNum type="arabicParenR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 Суфражизм (право голосу).</a:t>
            </a:r>
          </a:p>
          <a:p>
            <a:pPr marL="457200" indent="-457200" algn="just">
              <a:buAutoNum type="arabicParenR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 Право на власність, на спадок, право розпоряджатися власним заробітком, ініціювати розлучення, право опіки над дітьми, право на навчання, право відстоювати себе у суді, бути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присяжною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buAutoNum type="arabicParenR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 Ідеї ліберальної політичної філософії.</a:t>
            </a: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AutoShape 2" descr="Феминизм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" name="TextBox 9"/>
          <p:cNvSpPr txBox="1"/>
          <p:nvPr/>
        </p:nvSpPr>
        <p:spPr>
          <a:xfrm>
            <a:off x="1607127" y="480291"/>
            <a:ext cx="9642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Друга хвиля 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– це боротьба за фактичну рівність жінок із чоловіками</a:t>
            </a: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637308" y="3768437"/>
            <a:ext cx="7241309" cy="2087418"/>
          </a:xfrm>
        </p:spPr>
        <p:txBody>
          <a:bodyPr>
            <a:normAutofit/>
          </a:bodyPr>
          <a:lstStyle/>
          <a:p>
            <a:pPr algn="just"/>
            <a:r>
              <a:rPr lang="uk-UA" dirty="0" smtClean="0">
                <a:latin typeface="Arial" pitchFamily="34" charset="0"/>
                <a:cs typeface="Arial" pitchFamily="34" charset="0"/>
              </a:rPr>
              <a:t>Поняття першої та другої хвилі фемінізму з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явилися наприкінці 1960-х – на початку 1970-х рр. Вперше вислів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“друга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хвиля”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з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явився в статті журналістки Марти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Вайнман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Лір в газеті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“Нью-Йорк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Таймс”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у березні 1968 р.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990" y="938792"/>
            <a:ext cx="1857679" cy="257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2752436" y="1154545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latin typeface="Arial" pitchFamily="34" charset="0"/>
                <a:cs typeface="Arial" pitchFamily="34" charset="0"/>
              </a:rPr>
              <a:t>Сімона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де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Бовуар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французька письменниця,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екзистенціалістська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філософиня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“Друга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стать”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(1949)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2228" y="2535960"/>
            <a:ext cx="3429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Глория Уоткинс 2014 г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03" y="465425"/>
            <a:ext cx="1719406" cy="241595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76945" y="591127"/>
            <a:ext cx="3435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latin typeface="Arial" pitchFamily="34" charset="0"/>
                <a:cs typeface="Arial" pitchFamily="34" charset="0"/>
              </a:rPr>
              <a:t>белл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гукс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(Глорія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Джинн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Воткінс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), американська письменниця, соціальна активістка. </a:t>
            </a:r>
          </a:p>
          <a:p>
            <a:r>
              <a:rPr lang="uk-UA" dirty="0" err="1" smtClean="0">
                <a:latin typeface="Arial" pitchFamily="34" charset="0"/>
                <a:cs typeface="Arial" pitchFamily="34" charset="0"/>
              </a:rPr>
              <a:t>“Чи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я не жінка? Чорні жінки і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фемінізм”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(1981),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“Феміністична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теорія: від краю до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центру”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(1984),</a:t>
            </a:r>
          </a:p>
          <a:p>
            <a:r>
              <a:rPr lang="uk-UA" dirty="0" err="1" smtClean="0">
                <a:latin typeface="Arial" pitchFamily="34" charset="0"/>
                <a:cs typeface="Arial" pitchFamily="34" charset="0"/>
              </a:rPr>
              <a:t>“Фемінізм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для всіх: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пристрастна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політика”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(1989)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4" name="Picture 4" descr="Ain't I a Wom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7066" y="451284"/>
            <a:ext cx="1708474" cy="2578244"/>
          </a:xfrm>
          <a:prstGeom prst="rect">
            <a:avLst/>
          </a:prstGeom>
          <a:noFill/>
        </p:spPr>
      </p:pic>
      <p:pic>
        <p:nvPicPr>
          <p:cNvPr id="51206" name="Picture 6" descr="Feminist Theory: From Margin to Center: bell hooks: 9780896086135:  Amazon.com: Book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5928" y="498763"/>
            <a:ext cx="1516363" cy="2567709"/>
          </a:xfrm>
          <a:prstGeom prst="rect">
            <a:avLst/>
          </a:prstGeom>
          <a:noFill/>
        </p:spPr>
      </p:pic>
      <p:pic>
        <p:nvPicPr>
          <p:cNvPr id="51208" name="Picture 8" descr="undefin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23056" y="471056"/>
            <a:ext cx="1610890" cy="2558472"/>
          </a:xfrm>
          <a:prstGeom prst="rect">
            <a:avLst/>
          </a:prstGeom>
          <a:noFill/>
        </p:spPr>
      </p:pic>
      <p:pic>
        <p:nvPicPr>
          <p:cNvPr id="51210" name="Picture 10" descr="Файрстоун, Шуламит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2667" y="3553484"/>
            <a:ext cx="3474316" cy="232084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211782" y="3722255"/>
            <a:ext cx="25769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latin typeface="Arial" pitchFamily="34" charset="0"/>
                <a:cs typeface="Arial" pitchFamily="34" charset="0"/>
              </a:rPr>
              <a:t>Шуламіт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“Шулі”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Фаєрстоун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канадсько-американська письменниця.</a:t>
            </a:r>
          </a:p>
          <a:p>
            <a:r>
              <a:rPr lang="uk-UA" dirty="0" err="1" smtClean="0">
                <a:latin typeface="Arial" pitchFamily="34" charset="0"/>
                <a:cs typeface="Arial" pitchFamily="34" charset="0"/>
              </a:rPr>
              <a:t>“Діалектика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статі”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(1970)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12" name="Picture 12" descr="http://www.demoscope.ru/weekly/2010/0411/img/g_foto0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56738" y="3484129"/>
            <a:ext cx="1814923" cy="2704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AutoShape 2" descr="Феминизм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" name="TextBox 9"/>
          <p:cNvSpPr txBox="1"/>
          <p:nvPr/>
        </p:nvSpPr>
        <p:spPr>
          <a:xfrm>
            <a:off x="1607127" y="480291"/>
            <a:ext cx="96427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Друга хвиля 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фемінізму позначена боротьбою </a:t>
            </a:r>
          </a:p>
          <a:p>
            <a:pPr>
              <a:buFontTx/>
              <a:buChar char="-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 за вихід жінок на ринок праці</a:t>
            </a:r>
          </a:p>
          <a:p>
            <a:pPr>
              <a:buFontTx/>
              <a:buChar char="-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 за гідну оплату праці</a:t>
            </a:r>
          </a:p>
          <a:p>
            <a:pPr>
              <a:buFontTx/>
              <a:buChar char="-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 за соціальну підтримку з боку держави</a:t>
            </a:r>
          </a:p>
          <a:p>
            <a:pPr>
              <a:buFontTx/>
              <a:buChar char="-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 за право на безпечний і легальний аборт, контрацепцію</a:t>
            </a:r>
          </a:p>
          <a:p>
            <a:pPr>
              <a:buFontTx/>
              <a:buChar char="-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 проти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“жіночого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обрізання”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“вбивства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честі”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, бинтування ніг дівчаток у Китаї</a:t>
            </a: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22" name="Picture 2" descr="Фемінізм у Франції: хвилі боротьби та емансипації жіно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793" y="2597294"/>
            <a:ext cx="4037734" cy="2682477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5192" y="2568617"/>
            <a:ext cx="2847100" cy="2686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64763" y="2533072"/>
            <a:ext cx="4111337" cy="2740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02584"/>
          </a:xfrm>
        </p:spPr>
        <p:txBody>
          <a:bodyPr>
            <a:normAutofit/>
          </a:bodyPr>
          <a:lstStyle/>
          <a:p>
            <a:r>
              <a:rPr lang="uk-UA" sz="2700" b="1" dirty="0" smtClean="0">
                <a:latin typeface="Arial" pitchFamily="34" charset="0"/>
                <a:cs typeface="Arial" pitchFamily="34" charset="0"/>
              </a:rPr>
              <a:t>Основні ідеї </a:t>
            </a:r>
            <a:r>
              <a:rPr lang="uk-UA" sz="2700" dirty="0" smtClean="0">
                <a:latin typeface="Arial" pitchFamily="34" charset="0"/>
                <a:cs typeface="Arial" pitchFamily="34" charset="0"/>
              </a:rPr>
              <a:t>фемінізму другої хвилі: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dirty="0" smtClean="0">
                <a:latin typeface="Arial" pitchFamily="34" charset="0"/>
                <a:cs typeface="Arial" pitchFamily="34" charset="0"/>
              </a:rPr>
            </a:br>
            <a:r>
              <a:rPr lang="uk-UA" sz="2000" dirty="0" smtClean="0">
                <a:latin typeface="Arial" pitchFamily="34" charset="0"/>
                <a:cs typeface="Arial" pitchFamily="34" charset="0"/>
              </a:rPr>
              <a:t>1) додається тематика гендерного сексуального насильства, проституції та порнографії, боротьба з гендерною дискримінацією, за збільшення політичного представництва жінок, розмаїття жінок як групи;</a:t>
            </a:r>
            <a:br>
              <a:rPr lang="uk-UA" sz="2000" dirty="0" smtClean="0">
                <a:latin typeface="Arial" pitchFamily="34" charset="0"/>
                <a:cs typeface="Arial" pitchFamily="34" charset="0"/>
              </a:rPr>
            </a:br>
            <a:r>
              <a:rPr lang="uk-UA" sz="2000" dirty="0" smtClean="0">
                <a:latin typeface="Arial" pitchFamily="34" charset="0"/>
                <a:cs typeface="Arial" pitchFamily="34" charset="0"/>
              </a:rPr>
              <a:t>2) розмаїття всередині фемінізму.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AutoShape 2" descr="Феминизм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" name="TextBox 9"/>
          <p:cNvSpPr txBox="1"/>
          <p:nvPr/>
        </p:nvSpPr>
        <p:spPr>
          <a:xfrm>
            <a:off x="1607127" y="480291"/>
            <a:ext cx="96427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>
                <a:latin typeface="Arial" pitchFamily="34" charset="0"/>
                <a:cs typeface="Arial" pitchFamily="34" charset="0"/>
              </a:rPr>
              <a:t>Третя хвиля 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– боротьба не тільки за остаточне зрівняння прав чоловіків та жінок, а й за знищення гендерних стереотипів, припинення практик, що калічать, вільний доступ усіх дівчат та жінок до гігієнічних засобів, знищення патріархального ладу та відхід від «традиційної родини», де жінка є безправною. Фемінізм третьої хвилі зосереджений на питанні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ідентичностей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, індивідуальному спротиві. </a:t>
            </a: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524000" y="5116945"/>
            <a:ext cx="9144000" cy="1246909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31746" name="Picture 2" descr="Нидерланды, 2003 год, фотограф Давид Фент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157" y="2438400"/>
            <a:ext cx="1834115" cy="253697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592945" y="2733964"/>
            <a:ext cx="679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err="1" smtClean="0">
                <a:latin typeface="Arial" pitchFamily="34" charset="0"/>
                <a:cs typeface="Arial" pitchFamily="34" charset="0"/>
              </a:rPr>
              <a:t>Ребекка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Уокер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американська письменниця, феміністка, активістка.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“Стаючи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третьою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хвилею”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(1992)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6151" y="3565400"/>
            <a:ext cx="4618614" cy="3076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Kimberlé Crenshaw (4090121515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631" y="379556"/>
            <a:ext cx="1784060" cy="26760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87782" y="424873"/>
            <a:ext cx="2863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latin typeface="Arial" pitchFamily="34" charset="0"/>
                <a:cs typeface="Arial" pitchFamily="34" charset="0"/>
              </a:rPr>
              <a:t>Кімберлі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Креншоу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американська юристка.</a:t>
            </a:r>
          </a:p>
          <a:p>
            <a:r>
              <a:rPr lang="uk-UA" dirty="0" err="1" smtClean="0">
                <a:latin typeface="Arial" pitchFamily="34" charset="0"/>
                <a:cs typeface="Arial" pitchFamily="34" charset="0"/>
              </a:rPr>
              <a:t>“Означуючи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межі: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інтерсекційність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політики і ідентичності та насилля проти кольорових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жінок”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(1989)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8" name="Picture 4" descr="https://images.gr-assets.com/books/1428182123l/7636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6013" y="3460745"/>
            <a:ext cx="1620170" cy="2653727"/>
          </a:xfrm>
          <a:prstGeom prst="rect">
            <a:avLst/>
          </a:prstGeom>
          <a:noFill/>
        </p:spPr>
      </p:pic>
      <p:pic>
        <p:nvPicPr>
          <p:cNvPr id="52230" name="Picture 6" descr="Сьюзен Фалуді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0447" y="3392055"/>
            <a:ext cx="2658717" cy="222365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426691" y="3546764"/>
            <a:ext cx="26600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юзен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Шарлотта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Фалуді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американська журналістка, лауреатка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Пулітцерівської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премії. </a:t>
            </a:r>
          </a:p>
          <a:p>
            <a:r>
              <a:rPr lang="uk-UA" dirty="0" err="1" smtClean="0">
                <a:latin typeface="Arial" pitchFamily="34" charset="0"/>
                <a:cs typeface="Arial" pitchFamily="34" charset="0"/>
              </a:rPr>
              <a:t>“Відкат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: неоголошена війна проти американських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жінок”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(1991)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32" name="Picture 8" descr="Предварительный выпуск &quot;Мисс&quot;, весна 1972 г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536926">
            <a:off x="6539345" y="443003"/>
            <a:ext cx="2057112" cy="2711649"/>
          </a:xfrm>
          <a:prstGeom prst="rect">
            <a:avLst/>
          </a:prstGeom>
          <a:noFill/>
        </p:spPr>
      </p:pic>
      <p:pic>
        <p:nvPicPr>
          <p:cNvPr id="52234" name="Picture 10" descr="https://upload.wikimedia.org/wikipedia/commons/thumb/b/b2/Ms._magazine_Cover_-_Fall_2006.jpg/220px-Ms._magazine_Cover_-_Fall_200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942112">
            <a:off x="8052665" y="425594"/>
            <a:ext cx="2052057" cy="2760951"/>
          </a:xfrm>
          <a:prstGeom prst="rect">
            <a:avLst/>
          </a:prstGeom>
          <a:noFill/>
        </p:spPr>
      </p:pic>
      <p:pic>
        <p:nvPicPr>
          <p:cNvPr id="52236" name="Picture 12" descr="On the Issues podcast ar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392226" y="757381"/>
            <a:ext cx="2069811" cy="2069811"/>
          </a:xfrm>
          <a:prstGeom prst="rect">
            <a:avLst/>
          </a:prstGeom>
          <a:noFill/>
        </p:spPr>
      </p:pic>
      <p:pic>
        <p:nvPicPr>
          <p:cNvPr id="52238" name="Picture 14" descr="ms. winter 2021 cov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896438">
            <a:off x="10212585" y="2945786"/>
            <a:ext cx="1711799" cy="2300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49130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Основні ідеї 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фемінізму третьої хвилі: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1) 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рух молодих феміністок, які зростали у фемінізмі;</a:t>
            </a:r>
            <a:br>
              <a:rPr lang="uk-UA" sz="2000" dirty="0" smtClean="0">
                <a:latin typeface="Arial" pitchFamily="34" charset="0"/>
                <a:cs typeface="Arial" pitchFamily="34" charset="0"/>
              </a:rPr>
            </a:br>
            <a:r>
              <a:rPr lang="uk-UA" sz="2000" dirty="0" smtClean="0">
                <a:latin typeface="Arial" pitchFamily="34" charset="0"/>
                <a:cs typeface="Arial" pitchFamily="34" charset="0"/>
              </a:rPr>
              <a:t>2) ідеї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перехресності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інтерсекційності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екофемінізму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трансфемінізму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та постмодерного фемінізму;</a:t>
            </a:r>
            <a:br>
              <a:rPr lang="uk-UA" sz="2000" dirty="0" smtClean="0">
                <a:latin typeface="Arial" pitchFamily="34" charset="0"/>
                <a:cs typeface="Arial" pitchFamily="34" charset="0"/>
              </a:rPr>
            </a:br>
            <a:r>
              <a:rPr lang="uk-UA" sz="2000" dirty="0" smtClean="0">
                <a:latin typeface="Arial" pitchFamily="34" charset="0"/>
                <a:cs typeface="Arial" pitchFamily="34" charset="0"/>
              </a:rPr>
              <a:t>3) до феміністичного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активізму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включаються чоловіки;</a:t>
            </a:r>
            <a:br>
              <a:rPr lang="uk-UA" sz="2000" dirty="0" smtClean="0">
                <a:latin typeface="Arial" pitchFamily="34" charset="0"/>
                <a:cs typeface="Arial" pitchFamily="34" charset="0"/>
              </a:rPr>
            </a:br>
            <a:r>
              <a:rPr lang="uk-UA" sz="2000" dirty="0" smtClean="0">
                <a:latin typeface="Arial" pitchFamily="34" charset="0"/>
                <a:cs typeface="Arial" pitchFamily="34" charset="0"/>
              </a:rPr>
              <a:t> гендерна рівність – це норма, жіноча дієвість і жіноча сексуальність – це форма влади.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5527" y="7366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AutoShape 2" descr="Феминизм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" name="TextBox 9"/>
          <p:cNvSpPr txBox="1"/>
          <p:nvPr/>
        </p:nvSpPr>
        <p:spPr>
          <a:xfrm>
            <a:off x="1597891" y="517239"/>
            <a:ext cx="96427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>
                <a:latin typeface="Arial" pitchFamily="34" charset="0"/>
                <a:cs typeface="Arial" pitchFamily="34" charset="0"/>
              </a:rPr>
              <a:t>Четверта хвиля 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бере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свій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початок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орієнтовно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2008 року. Зародилась,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відбувається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керується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переважно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Інтернеті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Інтернет – це місце, в якому з новими силами розгорнувся феміністичний дискурс, ведуться феміністичні дискусії, проходять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онлайн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феміністичні акції (наприклад, #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MeToo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та плануються заходи на вулицях міст (наприклад, Марш Жінок).</a:t>
            </a:r>
            <a:br>
              <a:rPr lang="uk-UA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524000" y="5116945"/>
            <a:ext cx="9144000" cy="1246909"/>
          </a:xfrm>
        </p:spPr>
        <p:txBody>
          <a:bodyPr/>
          <a:lstStyle/>
          <a:p>
            <a:r>
              <a:rPr lang="uk-UA" dirty="0" smtClean="0"/>
              <a:t>							</a:t>
            </a:r>
            <a:r>
              <a:rPr lang="uk-UA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Емма </a:t>
            </a:r>
            <a:r>
              <a:rPr lang="uk-UA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Уотсон</a:t>
            </a:r>
            <a:r>
              <a:rPr lang="uk-UA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								британська актриса та </a:t>
            </a:r>
          </a:p>
          <a:p>
            <a:r>
              <a:rPr lang="uk-UA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						</a:t>
            </a:r>
            <a:r>
              <a:rPr lang="uk-UA" sz="1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фотомодель</a:t>
            </a:r>
            <a:endParaRPr lang="uk-UA" dirty="0"/>
          </a:p>
        </p:txBody>
      </p:sp>
      <p:pic>
        <p:nvPicPr>
          <p:cNvPr id="32770" name="Picture 2" descr="Джессіка Валенті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2193" y="2084820"/>
            <a:ext cx="2095500" cy="31432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149600" y="2493818"/>
            <a:ext cx="2096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latin typeface="Arial" pitchFamily="34" charset="0"/>
                <a:cs typeface="Arial" pitchFamily="34" charset="0"/>
              </a:rPr>
              <a:t>Джессіка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Валенті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американська письменниця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2" name="Picture 4" descr="Laura Ba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3284" y="2143066"/>
            <a:ext cx="3289589" cy="19737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8672945" y="2327564"/>
            <a:ext cx="2983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Лора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Бейтс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американська письменниця,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блогерка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2893" y="4230255"/>
            <a:ext cx="1960657" cy="2627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uk-UA" sz="2800" dirty="0" smtClean="0">
                <a:latin typeface="Arial" pitchFamily="34" charset="0"/>
                <a:cs typeface="Arial" pitchFamily="34" charset="0"/>
              </a:rPr>
              <a:t>План</a:t>
            </a:r>
            <a:endParaRPr lang="uk-UA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Місце для вмісту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lvl="0" indent="-457200" rtl="0">
              <a:buAutoNum type="arabicPeriod"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Етапи жіночого руху.</a:t>
            </a:r>
          </a:p>
          <a:p>
            <a:pPr marL="457200" lvl="0" indent="-457200" rtl="0">
              <a:buAutoNum type="arabicPeriod"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 Типологія феміністичного руху.</a:t>
            </a:r>
          </a:p>
          <a:p>
            <a:pPr marL="457200" lvl="0" indent="-457200" rtl="0">
              <a:buAutoNum type="arabicPeriod"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 Феміністичний рух в Україні.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241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5527" y="7366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AutoShape 2" descr="Феминизм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387927" y="489528"/>
            <a:ext cx="11480800" cy="452582"/>
          </a:xfrm>
        </p:spPr>
        <p:txBody>
          <a:bodyPr/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Види фемінізму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30908" y="1126837"/>
            <a:ext cx="2179782" cy="102523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Ліберальний</a:t>
            </a:r>
            <a:endParaRPr lang="uk-UA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108037" y="1140692"/>
            <a:ext cx="2179782" cy="102523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Соціалістичний</a:t>
            </a:r>
            <a:endParaRPr lang="uk-UA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13054" y="1140691"/>
            <a:ext cx="2179782" cy="102523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Радикальний</a:t>
            </a:r>
            <a:endParaRPr lang="uk-UA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633525" y="1126838"/>
            <a:ext cx="2179782" cy="102523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Терористичний</a:t>
            </a:r>
            <a:endParaRPr lang="uk-UA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49381" y="2613890"/>
            <a:ext cx="2179782" cy="1708728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основі – концепція індивідуалізму</a:t>
            </a:r>
            <a:endPara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066472" y="2613891"/>
            <a:ext cx="2179782" cy="1699491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Рівність статей можлива за умови перемоги соціалізму</a:t>
            </a:r>
            <a:endPara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532582" y="2530763"/>
            <a:ext cx="3666835" cy="3232728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Подолання патріархату можливе шляхом формування нового суспільства через глобальну сексуальну революцію. Жінки володіють унікальним досвідом – репродуктивною функцією, тому вони повинні привласнити собі контроль над сексуальністю та репродукцією</a:t>
            </a:r>
            <a:endPara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541164" y="2530763"/>
            <a:ext cx="2410691" cy="201352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Законним шляхом права жінок захищати не можливо, бо закони створені для захисту чоловіків. </a:t>
            </a:r>
            <a:endPara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5527" y="480292"/>
            <a:ext cx="9144000" cy="51723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AutoShape 2" descr="Феминизм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387927" y="489528"/>
            <a:ext cx="11480800" cy="452582"/>
          </a:xfrm>
        </p:spPr>
        <p:txBody>
          <a:bodyPr/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Ліберальний фемінізм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16000" y="1025236"/>
            <a:ext cx="107049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Сформувався у першу хвилю фемінізму. </a:t>
            </a:r>
          </a:p>
          <a:p>
            <a:r>
              <a:rPr lang="uk-UA" b="1" dirty="0" smtClean="0">
                <a:latin typeface="Arial" pitchFamily="34" charset="0"/>
                <a:cs typeface="Arial" pitchFamily="34" charset="0"/>
              </a:rPr>
              <a:t>Вимоги: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>
                <a:latin typeface="Arial" pitchFamily="34" charset="0"/>
                <a:cs typeface="Arial" pitchFamily="34" charset="0"/>
              </a:rPr>
              <a:t> виборче право для жінок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>
                <a:latin typeface="Arial" pitchFamily="34" charset="0"/>
                <a:cs typeface="Arial" pitchFamily="34" charset="0"/>
              </a:rPr>
              <a:t> доступ до вищої освіти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надання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заміжнім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жінкам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права на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власне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майно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право на працю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однакове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трактування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чоловіками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питаннях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розлучень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успадкування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спільно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набутого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майна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отримання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рівних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чоловіками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прав на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дітей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у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випадках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розлучення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 descr="Международный альянс женщин - International Alliance of Women - qaz.wi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339" y="4114367"/>
            <a:ext cx="1905000" cy="1943101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2161310" y="4378036"/>
            <a:ext cx="166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latin typeface="Arial" pitchFamily="34" charset="0"/>
                <a:cs typeface="Arial" pitchFamily="34" charset="0"/>
              </a:rPr>
              <a:t>Міжнародний альянс жінок, 1904 (міжнародна організація суфражисток)</a:t>
            </a:r>
            <a:endParaRPr lang="uk-UA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0" name="Picture 4" descr="https://upload.wikimedia.org/wikipedia/commons/7/75/Marie_Strit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2412" y="4137329"/>
            <a:ext cx="1636280" cy="240779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5560291" y="4276436"/>
            <a:ext cx="1542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latin typeface="Arial" pitchFamily="34" charset="0"/>
                <a:cs typeface="Arial" pitchFamily="34" charset="0"/>
              </a:rPr>
              <a:t>Марі </a:t>
            </a:r>
            <a:r>
              <a:rPr lang="uk-UA" sz="1600" dirty="0" err="1" smtClean="0">
                <a:latin typeface="Arial" pitchFamily="34" charset="0"/>
                <a:cs typeface="Arial" pitchFamily="34" charset="0"/>
              </a:rPr>
              <a:t>Стрітт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, німецька феміністка, засновниця Міжнародного альянсу жінок </a:t>
            </a:r>
            <a:endParaRPr lang="uk-UA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79541" y="4137891"/>
            <a:ext cx="1236900" cy="2578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Box 28"/>
          <p:cNvSpPr txBox="1"/>
          <p:nvPr/>
        </p:nvSpPr>
        <p:spPr>
          <a:xfrm>
            <a:off x="8506691" y="4451927"/>
            <a:ext cx="1348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latin typeface="Arial" pitchFamily="34" charset="0"/>
                <a:cs typeface="Arial" pitchFamily="34" charset="0"/>
              </a:rPr>
              <a:t>Всесвітній союз католицьких жіночих організацій, 1910</a:t>
            </a:r>
            <a:endParaRPr lang="uk-UA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56932" y="4265102"/>
            <a:ext cx="2335068" cy="187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3384"/>
          </a:xfrm>
        </p:spPr>
        <p:txBody>
          <a:bodyPr>
            <a:normAutofit fontScale="90000"/>
          </a:bodyPr>
          <a:lstStyle/>
          <a:p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Теоретичним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поштовхом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конституювання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ліберального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неофемінізму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фемінізму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другої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хвилі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 стала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праця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Бетті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Фрідан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(1921-2006)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Таємниця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жіночності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(1963). У 1981 р.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опублікувала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працю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«Друга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стадія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»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Фундаторка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Національної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організації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жінок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(1966) у США.</a:t>
            </a: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5518" y="1591180"/>
            <a:ext cx="2667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8" name="Picture 4" descr="Читать бесплатно электронную книгу Загадка женственности (The Feminine  Mystique). Бетти Фридан онлайн. Скачать в FB2, EPUB, MOBI - LibreBook.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1576" y="1581727"/>
            <a:ext cx="2579896" cy="3572164"/>
          </a:xfrm>
          <a:prstGeom prst="rect">
            <a:avLst/>
          </a:prstGeom>
          <a:noFill/>
        </p:spPr>
      </p:pic>
      <p:pic>
        <p:nvPicPr>
          <p:cNvPr id="31750" name="Picture 6" descr="File:The Second Stage (Friedan book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90121" y="1602509"/>
            <a:ext cx="2076450" cy="2857500"/>
          </a:xfrm>
          <a:prstGeom prst="rect">
            <a:avLst/>
          </a:prstGeom>
          <a:noFill/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02700" y="163599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Соціалістичний фемінізм</a:t>
            </a:r>
            <a:endParaRPr lang="uk-UA" sz="24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14532" y="1361405"/>
            <a:ext cx="1596159" cy="237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 descr="C Zetkin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3829" y="1393392"/>
            <a:ext cx="1793298" cy="2319626"/>
          </a:xfrm>
          <a:prstGeom prst="rect">
            <a:avLst/>
          </a:prstGeom>
          <a:noFill/>
        </p:spPr>
      </p:pic>
      <p:pic>
        <p:nvPicPr>
          <p:cNvPr id="32774" name="Picture 6" descr="Посол СССР в Норвегии и Швеции А.М.Коллонта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88945" y="1397145"/>
            <a:ext cx="1775402" cy="2331695"/>
          </a:xfrm>
          <a:prstGeom prst="rect">
            <a:avLst/>
          </a:prstGeom>
          <a:noFill/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683491" y="4082473"/>
            <a:ext cx="1810327" cy="1690254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Август </a:t>
            </a:r>
            <a:r>
              <a:rPr lang="uk-UA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Бебель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“Жінка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і </a:t>
            </a:r>
            <a:r>
              <a:rPr lang="uk-UA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соціалізм”</a:t>
            </a:r>
            <a:endParaRPr lang="uk-UA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4174836" y="4077855"/>
            <a:ext cx="3168073" cy="1685636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Клара </a:t>
            </a:r>
            <a:r>
              <a:rPr lang="uk-UA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Цеткін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редакторка газети для жінок </a:t>
            </a:r>
            <a:r>
              <a:rPr lang="uk-UA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“Рівність”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авторка ідеї святкування 8 березня як Міжнародного жіночого дня (з 1911 р.)</a:t>
            </a:r>
            <a:endParaRPr lang="uk-UA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9107055" y="4031673"/>
            <a:ext cx="2863272" cy="1722582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Олександра </a:t>
            </a:r>
            <a:r>
              <a:rPr lang="uk-UA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Коллонтай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ініціаторка жіночого відділу при РКП(б), </a:t>
            </a:r>
            <a:r>
              <a:rPr lang="uk-UA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“піонерка”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сексуальної революції</a:t>
            </a:r>
            <a:endParaRPr lang="uk-UA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1639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latin typeface="Arial" pitchFamily="34" charset="0"/>
                <a:cs typeface="Arial" pitchFamily="34" charset="0"/>
              </a:rPr>
              <a:t>Сучасні представниці соціалістичного та </a:t>
            </a:r>
            <a:r>
              <a:rPr lang="uk-UA" sz="2400" dirty="0" err="1" smtClean="0">
                <a:latin typeface="Arial" pitchFamily="34" charset="0"/>
                <a:cs typeface="Arial" pitchFamily="34" charset="0"/>
              </a:rPr>
              <a:t>марксиського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 фемінізму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4" name="Picture 2" descr="Angela-Davis-Mar-28-2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557" y="1013691"/>
            <a:ext cx="1905000" cy="14287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58474" y="1182255"/>
            <a:ext cx="19858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Анжела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Девіс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американська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правозахисниця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“Жінки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раса і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клас”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(1983)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8" name="Picture 6" descr="Дэвис А. Женщины, раса, класс [DOC] - Все для студент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4291" y="1126835"/>
            <a:ext cx="915509" cy="1430484"/>
          </a:xfrm>
          <a:prstGeom prst="rect">
            <a:avLst/>
          </a:prstGeom>
          <a:noFill/>
        </p:spPr>
      </p:pic>
      <p:pic>
        <p:nvPicPr>
          <p:cNvPr id="54280" name="Picture 8" descr="Фотографія: Портрет Елеонори Берк Лікок, що сидить за столом, а за нею видно футляр для книг.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7818" y="969820"/>
            <a:ext cx="1888719" cy="206135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765310" y="979054"/>
            <a:ext cx="22259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" smtClean="0">
                <a:latin typeface="Arial" pitchFamily="34" charset="0"/>
                <a:cs typeface="Arial" pitchFamily="34" charset="0"/>
              </a:rPr>
              <a:t>Елеонора Берк Л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ікок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емериканська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антропологиня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“Інтерпретуючи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витоки гендерної нерівності: концептуальні та історичні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проблеми”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(1983)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82" name="Picture 10" descr="www.sowi.rub.de/mam/images/jahoda/profs/2000_ac..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720" y="3327400"/>
            <a:ext cx="1905000" cy="23812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447635" y="3269672"/>
            <a:ext cx="2133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" smtClean="0">
                <a:latin typeface="Arial" pitchFamily="34" charset="0"/>
                <a:cs typeface="Arial" pitchFamily="34" charset="0"/>
              </a:rPr>
              <a:t>Джоан Акер, американська соц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і</a:t>
            </a:r>
            <a:r>
              <a:rPr lang="" smtClean="0">
                <a:latin typeface="Arial" pitchFamily="34" charset="0"/>
                <a:cs typeface="Arial" pitchFamily="34" charset="0"/>
              </a:rPr>
              <a:t>ологиня. “Класове питання: фем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і</a:t>
            </a:r>
            <a:r>
              <a:rPr lang="" smtClean="0">
                <a:latin typeface="Arial" pitchFamily="34" charset="0"/>
                <a:cs typeface="Arial" pitchFamily="34" charset="0"/>
              </a:rPr>
              <a:t>н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і</a:t>
            </a:r>
            <a:r>
              <a:rPr lang="" smtClean="0">
                <a:latin typeface="Arial" pitchFamily="34" charset="0"/>
                <a:cs typeface="Arial" pitchFamily="34" charset="0"/>
              </a:rPr>
              <a:t>стичн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і</a:t>
            </a:r>
            <a:r>
              <a:rPr lang="" smtClean="0">
                <a:latin typeface="Arial" pitchFamily="34" charset="0"/>
                <a:cs typeface="Arial" pitchFamily="34" charset="0"/>
              </a:rPr>
              <a:t> в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і</a:t>
            </a:r>
            <a:r>
              <a:rPr lang="" smtClean="0">
                <a:latin typeface="Arial" pitchFamily="34" charset="0"/>
                <a:cs typeface="Arial" pitchFamily="34" charset="0"/>
              </a:rPr>
              <a:t>дпов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і</a:t>
            </a:r>
            <a:r>
              <a:rPr lang="" smtClean="0">
                <a:latin typeface="Arial" pitchFamily="34" charset="0"/>
                <a:cs typeface="Arial" pitchFamily="34" charset="0"/>
              </a:rPr>
              <a:t>д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і</a:t>
            </a:r>
            <a:r>
              <a:rPr lang="" smtClean="0">
                <a:latin typeface="Arial" pitchFamily="34" charset="0"/>
                <a:cs typeface="Arial" pitchFamily="34" charset="0"/>
              </a:rPr>
              <a:t>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(2006)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84" name="Picture 12" descr="undefine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91893" y="5089236"/>
            <a:ext cx="1061820" cy="1607126"/>
          </a:xfrm>
          <a:prstGeom prst="rect">
            <a:avLst/>
          </a:prstGeom>
          <a:noFill/>
        </p:spPr>
      </p:pic>
      <p:pic>
        <p:nvPicPr>
          <p:cNvPr id="54286" name="Picture 14" descr="Зилла Айзенштайн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35211" y="3325090"/>
            <a:ext cx="1905000" cy="19050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687127" y="3297382"/>
            <a:ext cx="23922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latin typeface="Arial" pitchFamily="34" charset="0"/>
                <a:cs typeface="Arial" pitchFamily="34" charset="0"/>
              </a:rPr>
              <a:t>Зілла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Айзенштайн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американська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політологиня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“Капіталістичний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патріархат і приклад соціалістичного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фемінізму”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(1978),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“Сексуальна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пастка: стать, раса і війна в імперіалістичній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демократії”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(2007)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 smtClean="0">
                <a:latin typeface="Arial" pitchFamily="34" charset="0"/>
                <a:cs typeface="Arial" pitchFamily="34" charset="0"/>
              </a:rPr>
              <a:t>За що ми можемо дякувати </a:t>
            </a:r>
            <a:r>
              <a:rPr lang="uk-UA" sz="2400" dirty="0" err="1" smtClean="0">
                <a:latin typeface="Arial" pitchFamily="34" charset="0"/>
                <a:cs typeface="Arial" pitchFamily="34" charset="0"/>
              </a:rPr>
              <a:t>марксиському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 та соціалістичному фемінізму?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Блок-схема: документ 3"/>
          <p:cNvSpPr/>
          <p:nvPr/>
        </p:nvSpPr>
        <p:spPr>
          <a:xfrm>
            <a:off x="331355" y="1691698"/>
            <a:ext cx="2290618" cy="1339272"/>
          </a:xfrm>
          <a:prstGeom prst="flowChartDocumen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Державна підтримка жінок і дітей</a:t>
            </a:r>
            <a:endParaRPr lang="uk-UA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Блок-схема: документ 5"/>
          <p:cNvSpPr/>
          <p:nvPr/>
        </p:nvSpPr>
        <p:spPr>
          <a:xfrm>
            <a:off x="2752726" y="2140527"/>
            <a:ext cx="2290618" cy="1339272"/>
          </a:xfrm>
          <a:prstGeom prst="flowChartDocumen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Рівна оплата праці</a:t>
            </a:r>
            <a:endParaRPr lang="uk-UA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Блок-схема: документ 6"/>
          <p:cNvSpPr/>
          <p:nvPr/>
        </p:nvSpPr>
        <p:spPr>
          <a:xfrm>
            <a:off x="5139460" y="2653723"/>
            <a:ext cx="2388176" cy="1339272"/>
          </a:xfrm>
          <a:prstGeom prst="flowChartDocumen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Проблематизування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неоплачуваної репродуктивної праці</a:t>
            </a:r>
            <a:endParaRPr lang="uk-UA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Блок-схема: документ 7"/>
          <p:cNvSpPr/>
          <p:nvPr/>
        </p:nvSpPr>
        <p:spPr>
          <a:xfrm>
            <a:off x="7656945" y="3142095"/>
            <a:ext cx="2290618" cy="1339272"/>
          </a:xfrm>
          <a:prstGeom prst="flowChartDocumen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Формування держави загального добробуту</a:t>
            </a:r>
            <a:endParaRPr lang="uk-UA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Блок-схема: документ 8"/>
          <p:cNvSpPr/>
          <p:nvPr/>
        </p:nvSpPr>
        <p:spPr>
          <a:xfrm>
            <a:off x="10058400" y="3693391"/>
            <a:ext cx="2133600" cy="1339272"/>
          </a:xfrm>
          <a:prstGeom prst="flowChartDocumen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Залучене </a:t>
            </a:r>
            <a:r>
              <a:rPr lang="uk-UA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татівство</a:t>
            </a:r>
            <a:endParaRPr lang="uk-UA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Радикальний фемінізм</a:t>
            </a:r>
            <a:endParaRPr lang="uk-UA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545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Частково базується на марксистській теорії. Але розглядає пригнічення жінок як щось таке, що існує само по собі, а не як доповнення до політичної теорії. Проблема у патріархаті.</a:t>
            </a: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775" y="2909454"/>
            <a:ext cx="2996785" cy="189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211782" y="3103418"/>
            <a:ext cx="52462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 smtClean="0">
                <a:latin typeface="Arial" pitchFamily="34" charset="0"/>
                <a:cs typeface="Arial" pitchFamily="34" charset="0"/>
              </a:rPr>
              <a:t>Кейт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 err="1" smtClean="0">
                <a:latin typeface="Arial" pitchFamily="34" charset="0"/>
                <a:cs typeface="Arial" pitchFamily="34" charset="0"/>
              </a:rPr>
              <a:t>Мілетт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b="1" dirty="0" err="1" smtClean="0">
                <a:latin typeface="Arial" pitchFamily="34" charset="0"/>
                <a:cs typeface="Arial" pitchFamily="34" charset="0"/>
              </a:rPr>
              <a:t>“Політика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 err="1" smtClean="0">
                <a:latin typeface="Arial" pitchFamily="34" charset="0"/>
                <a:cs typeface="Arial" pitchFamily="34" charset="0"/>
              </a:rPr>
              <a:t>статі”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(1970).</a:t>
            </a:r>
          </a:p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Першою стала розглядати поняття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“патріархат”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як систему соціальних структур і чоловічого панування над жінками.  Підкреслює, що головне пригнічення жінок проявляється у сім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ї.  Першою заговорила про домашнє насилля, домашнє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згвалтування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особисту владу чоловіка над дружиною. 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7" name="Picture 5" descr="Cover of Kate Millett's Sexual Politics book - PD-simp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42921" y="2502621"/>
            <a:ext cx="2181224" cy="31927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Радикальний фемінізм</a:t>
            </a:r>
            <a:endParaRPr lang="uk-UA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545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000" b="1" dirty="0" err="1" smtClean="0">
                <a:latin typeface="Arial" pitchFamily="34" charset="0"/>
                <a:cs typeface="Arial" pitchFamily="34" charset="0"/>
              </a:rPr>
              <a:t>Андреа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 err="1" smtClean="0">
                <a:latin typeface="Arial" pitchFamily="34" charset="0"/>
                <a:cs typeface="Arial" pitchFamily="34" charset="0"/>
              </a:rPr>
              <a:t>Дворкін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“Порнографія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: чоловіки володіють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жінками”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(1981),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“Статевий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акт”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(1987)</a:t>
            </a:r>
          </a:p>
          <a:p>
            <a:pPr>
              <a:buNone/>
            </a:pP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9964" y="3103418"/>
            <a:ext cx="2650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Критикує порнографію як тісно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пов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язану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зі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згвалтуванням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проституцією та іншими формами насилля проти жінок.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 descr="Dworkin on After Dar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9139" y="2917103"/>
            <a:ext cx="2667000" cy="2343151"/>
          </a:xfrm>
          <a:prstGeom prst="rect">
            <a:avLst/>
          </a:prstGeom>
          <a:noFill/>
        </p:spPr>
      </p:pic>
      <p:pic>
        <p:nvPicPr>
          <p:cNvPr id="34820" name="Picture 4" descr="Андреа Дворкин – биография, книги, отзывы, цитат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4921" y="2814782"/>
            <a:ext cx="1905000" cy="3343275"/>
          </a:xfrm>
          <a:prstGeom prst="rect">
            <a:avLst/>
          </a:prstGeom>
          <a:noFill/>
        </p:spPr>
      </p:pic>
      <p:pic>
        <p:nvPicPr>
          <p:cNvPr id="34822" name="Picture 6" descr="https://s1.livelib.ru/boocover/1000650597/o/91dd/Andrea_Dworkin__Intercourse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87139" y="2803958"/>
            <a:ext cx="1902988" cy="3319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Радикальний фемінізм</a:t>
            </a:r>
            <a:endParaRPr lang="uk-UA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545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" sz="2000" b="1" smtClean="0">
                <a:latin typeface="Arial" pitchFamily="34" charset="0"/>
                <a:cs typeface="Arial" pitchFamily="34" charset="0"/>
              </a:rPr>
              <a:t>Енн Коедт 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" sz="2000" smtClean="0">
                <a:latin typeface="Arial" pitchFamily="34" charset="0"/>
                <a:cs typeface="Arial" pitchFamily="34" charset="0"/>
              </a:rPr>
              <a:t>М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іф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про вагінальний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оргазм”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(1970). Засновниця групи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“Нью-Йоркські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радикальні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феміністки”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(1969)</a:t>
            </a:r>
          </a:p>
          <a:p>
            <a:pPr>
              <a:buNone/>
            </a:pP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22" name="Picture 2" descr="Women and the Radical Movement by Anne Koedt 19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0509" y="2481063"/>
            <a:ext cx="2373746" cy="2979133"/>
          </a:xfrm>
          <a:prstGeom prst="rect">
            <a:avLst/>
          </a:prstGeom>
          <a:noFill/>
        </p:spPr>
      </p:pic>
      <p:pic>
        <p:nvPicPr>
          <p:cNvPr id="56324" name="Picture 4" descr="Миф о вагинальном оргазм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1248" y="2503459"/>
            <a:ext cx="2264352" cy="289837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445164" y="2650836"/>
            <a:ext cx="2909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Критикує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фрейдиську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теорію жіночої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сексуальністі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Радикальний фемінізм</a:t>
            </a:r>
            <a:endParaRPr lang="uk-UA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18972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Що критикує 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радикальний фемінізм?</a:t>
            </a:r>
          </a:p>
          <a:p>
            <a:pPr marL="457200" indent="-457200">
              <a:buAutoNum type="arabicParenR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Об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єктивізацію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жіночого тіла</a:t>
            </a:r>
          </a:p>
          <a:p>
            <a:pPr marL="457200" indent="-457200">
              <a:buAutoNum type="arabicParenR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Традицію бинтування ніг дівчаток у Китаї</a:t>
            </a:r>
          </a:p>
          <a:p>
            <a:pPr marL="457200" indent="-457200">
              <a:buAutoNum type="arabicParenR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 Жіноче обрізання</a:t>
            </a:r>
          </a:p>
          <a:p>
            <a:pPr marL="457200" indent="-457200">
              <a:buAutoNum type="arabicParenR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 Харчові розлади у жінок як наслідок індустрії моди. Відповідь радикальних феміністок – рух за позитивне сприйняття свого тіла</a:t>
            </a:r>
          </a:p>
          <a:p>
            <a:pPr marL="457200" indent="-457200">
              <a:buAutoNum type="arabicParenR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 Нормативну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гетеросексуальність</a:t>
            </a:r>
            <a:endParaRPr lang="uk-UA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arenR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 Заборону абортів</a:t>
            </a:r>
          </a:p>
          <a:p>
            <a:pPr>
              <a:buNone/>
            </a:pP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72655"/>
            <a:ext cx="9144000" cy="74814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Література: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9272" y="1071418"/>
            <a:ext cx="10335491" cy="3916218"/>
          </a:xfrm>
        </p:spPr>
        <p:txBody>
          <a:bodyPr>
            <a:noAutofit/>
          </a:bodyPr>
          <a:lstStyle/>
          <a:p>
            <a:pPr marL="457200" indent="-457200"/>
            <a:r>
              <a:rPr lang="uk-UA" sz="1800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uk-UA" sz="1800" dirty="0" err="1" smtClean="0">
                <a:latin typeface="Arial" pitchFamily="34" charset="0"/>
                <a:cs typeface="Arial" pitchFamily="34" charset="0"/>
              </a:rPr>
              <a:t>Ворчакова</a:t>
            </a:r>
            <a:r>
              <a:rPr lang="uk-UA" sz="1800" dirty="0" smtClean="0">
                <a:latin typeface="Arial" pitchFamily="34" charset="0"/>
                <a:cs typeface="Arial" pitchFamily="34" charset="0"/>
              </a:rPr>
              <a:t> І. Фемінізм як ідеологія жіночих рухів. </a:t>
            </a:r>
            <a:r>
              <a:rPr lang="uk-UA" sz="1800" i="1" dirty="0" smtClean="0">
                <a:latin typeface="Arial" pitchFamily="34" charset="0"/>
                <a:cs typeface="Arial" pitchFamily="34" charset="0"/>
              </a:rPr>
              <a:t>Сучасна українська політика: політики і політологи про неї.</a:t>
            </a:r>
            <a:r>
              <a:rPr lang="uk-UA" sz="1800" dirty="0" smtClean="0">
                <a:latin typeface="Arial" pitchFamily="34" charset="0"/>
                <a:cs typeface="Arial" pitchFamily="34" charset="0"/>
              </a:rPr>
              <a:t> Київ; Миколаїв: МДГУ ім. П.Могили, 2004. С. 240-247.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URL : </a:t>
            </a:r>
            <a:r>
              <a:rPr lang="en-US" sz="1800" dirty="0" smtClean="0">
                <a:latin typeface="Arial" pitchFamily="34" charset="0"/>
                <a:cs typeface="Arial" pitchFamily="34" charset="0"/>
                <a:hlinkClick r:id="rId2"/>
              </a:rPr>
              <a:t>https://lib.chmnu.edu.ua/pdf/pidruchnuku/21/29.pdf</a:t>
            </a:r>
            <a:r>
              <a:rPr lang="uk-UA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uk-UA" sz="18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uk-UA" sz="1800" dirty="0" err="1" smtClean="0">
                <a:latin typeface="Arial" pitchFamily="34" charset="0"/>
                <a:cs typeface="Arial" pitchFamily="34" charset="0"/>
              </a:rPr>
              <a:t>Марценюк</a:t>
            </a:r>
            <a:r>
              <a:rPr lang="uk-UA" sz="1800" dirty="0" smtClean="0">
                <a:latin typeface="Arial" pitchFamily="34" charset="0"/>
                <a:cs typeface="Arial" pitchFamily="34" charset="0"/>
              </a:rPr>
              <a:t> Т. </a:t>
            </a:r>
            <a:r>
              <a:rPr lang="uk-UA" sz="1800" dirty="0" err="1" smtClean="0">
                <a:latin typeface="Arial" pitchFamily="34" charset="0"/>
                <a:cs typeface="Arial" pitchFamily="34" charset="0"/>
              </a:rPr>
              <a:t>Гендер</a:t>
            </a:r>
            <a:r>
              <a:rPr lang="uk-UA" sz="1800" dirty="0" smtClean="0">
                <a:latin typeface="Arial" pitchFamily="34" charset="0"/>
                <a:cs typeface="Arial" pitchFamily="34" charset="0"/>
              </a:rPr>
              <a:t> для всіх. Виклик стереотипам. Київ: Основи, 2017. 256 с.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URL : </a:t>
            </a:r>
            <a:r>
              <a:rPr lang="en-US" sz="1800" dirty="0" smtClean="0">
                <a:latin typeface="Arial" pitchFamily="34" charset="0"/>
                <a:cs typeface="Arial" pitchFamily="34" charset="0"/>
                <a:hlinkClick r:id="rId3"/>
              </a:rPr>
              <a:t>http://ekmair.ukma.edu.ua/bitstream/handle/123456789/12117/Obkladunka.pdf?sequence=2&amp;isAllowed=y</a:t>
            </a:r>
            <a:r>
              <a:rPr lang="uk-UA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uk-UA" sz="1800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uk-UA" sz="1800" dirty="0" err="1" smtClean="0">
                <a:latin typeface="Arial" pitchFamily="34" charset="0"/>
                <a:cs typeface="Arial" pitchFamily="34" charset="0"/>
              </a:rPr>
              <a:t>Марценюк</a:t>
            </a:r>
            <a:r>
              <a:rPr lang="uk-UA" sz="1800" dirty="0" smtClean="0">
                <a:latin typeface="Arial" pitchFamily="34" charset="0"/>
                <a:cs typeface="Arial" pitchFamily="34" charset="0"/>
              </a:rPr>
              <a:t> Т. Чому не варто боятися фемінізму. Київ : Видавничий Дім </a:t>
            </a:r>
            <a:r>
              <a:rPr lang="uk-UA" sz="1800" dirty="0" err="1" smtClean="0">
                <a:latin typeface="Arial" pitchFamily="34" charset="0"/>
                <a:cs typeface="Arial" pitchFamily="34" charset="0"/>
              </a:rPr>
              <a:t>“Комора”</a:t>
            </a:r>
            <a:r>
              <a:rPr lang="uk-UA" sz="1800" dirty="0" smtClean="0">
                <a:latin typeface="Arial" pitchFamily="34" charset="0"/>
                <a:cs typeface="Arial" pitchFamily="34" charset="0"/>
              </a:rPr>
              <a:t>, 2018. 325 с.</a:t>
            </a:r>
          </a:p>
          <a:p>
            <a:r>
              <a:rPr lang="uk-UA" sz="1800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uk-UA" sz="1800" dirty="0" err="1" smtClean="0">
                <a:latin typeface="Arial" pitchFamily="34" charset="0"/>
                <a:cs typeface="Arial" pitchFamily="34" charset="0"/>
              </a:rPr>
              <a:t>Кауфман</a:t>
            </a:r>
            <a:r>
              <a:rPr lang="uk-UA" sz="1800" dirty="0" smtClean="0">
                <a:latin typeface="Arial" pitchFamily="34" charset="0"/>
                <a:cs typeface="Arial" pitchFamily="34" charset="0"/>
              </a:rPr>
              <a:t> М., </a:t>
            </a:r>
            <a:r>
              <a:rPr lang="uk-UA" sz="1800" dirty="0" err="1" smtClean="0">
                <a:latin typeface="Arial" pitchFamily="34" charset="0"/>
                <a:cs typeface="Arial" pitchFamily="34" charset="0"/>
              </a:rPr>
              <a:t>Кіммел</a:t>
            </a:r>
            <a:r>
              <a:rPr lang="uk-UA" sz="1800" dirty="0" smtClean="0">
                <a:latin typeface="Arial" pitchFamily="34" charset="0"/>
                <a:cs typeface="Arial" pitchFamily="34" charset="0"/>
              </a:rPr>
              <a:t> М. Чоловіки про фемінізм. Київ : </a:t>
            </a:r>
            <a:r>
              <a:rPr lang="uk-UA" sz="1800" dirty="0" err="1" smtClean="0">
                <a:latin typeface="Arial" pitchFamily="34" charset="0"/>
                <a:cs typeface="Arial" pitchFamily="34" charset="0"/>
              </a:rPr>
              <a:t>Книголав</a:t>
            </a:r>
            <a:r>
              <a:rPr lang="uk-UA" sz="1800" dirty="0" smtClean="0">
                <a:latin typeface="Arial" pitchFamily="34" charset="0"/>
                <a:cs typeface="Arial" pitchFamily="34" charset="0"/>
              </a:rPr>
              <a:t>, 2019. 208 с.</a:t>
            </a:r>
          </a:p>
          <a:p>
            <a:r>
              <a:rPr lang="uk-UA" sz="1800" dirty="0" smtClean="0">
                <a:latin typeface="Arial" pitchFamily="34" charset="0"/>
                <a:cs typeface="Arial" pitchFamily="34" charset="0"/>
              </a:rPr>
              <a:t>5. Павличко С. Фемінізм. Київ : Основи, 2002. 322 с.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URL</a:t>
            </a:r>
            <a:r>
              <a:rPr lang="uk-UA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:</a:t>
            </a:r>
            <a:r>
              <a:rPr lang="uk-UA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latin typeface="Arial" pitchFamily="34" charset="0"/>
                <a:cs typeface="Arial" pitchFamily="34" charset="0"/>
                <a:hlinkClick r:id="rId4"/>
              </a:rPr>
              <a:t>https://shron1.chtyvo.org.ua/Pavlychko_Solomiia/Feminizm_zbirka.pdf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?</a:t>
            </a:r>
            <a:r>
              <a:rPr lang="uk-UA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uk-UA" sz="1800" dirty="0" smtClean="0">
              <a:latin typeface="Arial" pitchFamily="34" charset="0"/>
              <a:cs typeface="Arial" pitchFamily="34" charset="0"/>
            </a:endParaRPr>
          </a:p>
          <a:p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Чому не варто боятися фемінізму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0339" y="4015509"/>
            <a:ext cx="1905000" cy="2705100"/>
          </a:xfrm>
          <a:prstGeom prst="rect">
            <a:avLst/>
          </a:prstGeom>
          <a:noFill/>
        </p:spPr>
      </p:pic>
      <p:pic>
        <p:nvPicPr>
          <p:cNvPr id="11268" name="Picture 4" descr="Купити книгу Гендер для всіх. Виклик стереотипам (Тамара Марценюк) -  978-966-500-804-0 | Інтернет-магазин Yakaboo.u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7014" y="3985347"/>
            <a:ext cx="1909708" cy="2711017"/>
          </a:xfrm>
          <a:prstGeom prst="rect">
            <a:avLst/>
          </a:prstGeom>
          <a:noFill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95234" y="3990109"/>
            <a:ext cx="1724844" cy="27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6" name="Picture 2" descr="Фемінізм by Соломія Павличко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327285" y="3981594"/>
            <a:ext cx="1790332" cy="27332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Радикальний фемінізм</a:t>
            </a:r>
            <a:endParaRPr lang="uk-UA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20536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Критика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радикального фемінізму:</a:t>
            </a:r>
          </a:p>
          <a:p>
            <a:pPr marL="457200" indent="-457200">
              <a:buAutoNum type="arabicParenR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За неприйняття концепції вільного вибору</a:t>
            </a:r>
          </a:p>
          <a:p>
            <a:pPr marL="457200" indent="-457200">
              <a:buAutoNum type="arabicParenR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 За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трансфобію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(негативне ставлення до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трансгендерності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транссексуальності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457200" indent="-457200">
              <a:buAutoNum type="arabicParenR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 За відмови секс-працівницям у праві на вибір</a:t>
            </a:r>
          </a:p>
          <a:p>
            <a:pPr marL="457200" indent="-457200">
              <a:buAutoNum type="arabicParenR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 за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ессенціалізм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(ідею про існування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“жіночої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сутності”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, яка є незмінною).</a:t>
            </a:r>
          </a:p>
          <a:p>
            <a:pPr>
              <a:buNone/>
            </a:pP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Терористичний фемінізм</a:t>
            </a:r>
            <a:endParaRPr lang="uk-UA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797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Зародився у США у 1970-х рр.</a:t>
            </a: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2" name="Picture 2" descr="Логоти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756" y="2216149"/>
            <a:ext cx="1599335" cy="157134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58982" y="4165600"/>
            <a:ext cx="14039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Фракція Червоної Армії (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РАФ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), Німеччина, 1970-1998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4" name="Picture 4" descr="Action Directe.s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2885" y="2227985"/>
            <a:ext cx="1331492" cy="153121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97382" y="4193309"/>
            <a:ext cx="14039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latin typeface="Arial" pitchFamily="34" charset="0"/>
                <a:cs typeface="Arial" pitchFamily="34" charset="0"/>
              </a:rPr>
              <a:t>Аксьон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директ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(Пряма дія), Франція, 1979-1987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6" name="Picture 6" descr="Flag of the Brigate Rosse.sv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82485" y="2169246"/>
            <a:ext cx="1905000" cy="12668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410037" y="4137891"/>
            <a:ext cx="1902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Червоні бригади, Італія, 1970-1988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8" name="Picture 8" descr="Logo Rote Zor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18412" y="1942089"/>
            <a:ext cx="1428750" cy="184785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9827491" y="4054764"/>
            <a:ext cx="1616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latin typeface="Arial" pitchFamily="34" charset="0"/>
                <a:cs typeface="Arial" pitchFamily="34" charset="0"/>
              </a:rPr>
              <a:t>Роте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Зора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Німеччина, 1974-1995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Навчитися бути собою: Наталія Кобринська стояла біля витоків українського  фемінізму - Останні та актуальні новини України та світу, новини дня онлайн  - Україна Молод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0922" y="230910"/>
            <a:ext cx="1814512" cy="252412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1673" y="230909"/>
            <a:ext cx="24106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Основоположницею жіночого руху в Україні вважають письменницю та громадську діячку Наталію Кобринську 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18" name="Picture 6" descr="1849 - народилася Олена Пчілка, письменниц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285" y="3087342"/>
            <a:ext cx="2347480" cy="245728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50836" y="3214255"/>
            <a:ext cx="1819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Письменниці Олена Пчілка та Леся Українка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20" name="Picture 8" descr="Київські тріумфи і тюремні одіссеї Софії Русової - Вікен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8338" y="249381"/>
            <a:ext cx="4395195" cy="247332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264073" y="369455"/>
            <a:ext cx="2576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latin typeface="Arial" pitchFamily="34" charset="0"/>
                <a:cs typeface="Arial" pitchFamily="34" charset="0"/>
              </a:rPr>
              <a:t>Педагогиня</a:t>
            </a:r>
            <a:endParaRPr lang="uk-UA" dirty="0" smtClean="0">
              <a:latin typeface="Arial" pitchFamily="34" charset="0"/>
              <a:cs typeface="Arial" pitchFamily="34" charset="0"/>
            </a:endParaRPr>
          </a:p>
          <a:p>
            <a:r>
              <a:rPr lang="uk-UA" dirty="0" smtClean="0">
                <a:latin typeface="Arial" pitchFamily="34" charset="0"/>
                <a:cs typeface="Arial" pitchFamily="34" charset="0"/>
              </a:rPr>
              <a:t>Софія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Русова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22" name="Picture 10" descr="Софія Окуневська-Морачевська. Русалка з волоссям старого золот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9104" y="3103418"/>
            <a:ext cx="1959552" cy="253320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899564" y="3260436"/>
            <a:ext cx="2004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Перша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жінка-лікапка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Софія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Окуневська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26" name="Picture 14" descr="Христина Алчевська - UAHistor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84668" y="3142674"/>
            <a:ext cx="1716176" cy="253769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749309" y="4959927"/>
            <a:ext cx="2253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Письменниця,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педагогиея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Христя Алчевська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8364" y="163949"/>
            <a:ext cx="10150763" cy="657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53310" y="120073"/>
            <a:ext cx="9384146" cy="6546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Milena Rudnyc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4448" y="410729"/>
            <a:ext cx="2667000" cy="33147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44291" y="3943928"/>
            <a:ext cx="2844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latin typeface="Arial" pitchFamily="34" charset="0"/>
                <a:cs typeface="Arial" pitchFamily="34" charset="0"/>
              </a:rPr>
              <a:t>Мілена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Рудницька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Голова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“Союзу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українок”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у 1928-1939 рр.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20" name="Picture 4" descr="https://upload.wikimedia.org/wikipedia/commons/thumb/8/82/%D0%9A%D1%80%D0%B0%D0%B9%D0%BE%D0%B2%D0%B0_%D0%BF%D0%BB%D0%B0%D1%81%D1%82%D0%BE%D0%B2%D0%B0_%D1%80%D0%B0%D0%B4%D0%B0.jpg/300px-%D0%9A%D1%80%D0%B0%D0%B9%D0%BE%D0%B2%D0%B0_%D0%BF%D0%BB%D0%B0%D1%81%D1%82%D0%BE%D0%B2%D0%B0_%D1%80%D0%B0%D0%B4%D0%B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230" y="425016"/>
            <a:ext cx="2857500" cy="20097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28073" y="2650837"/>
            <a:ext cx="2992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Євгенія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Макарушка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перша Голова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“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Союзу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українок”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(друга праворуч) у 1917-1922 рр.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22" name="Picture 6" descr="Возможно, это изображение (1 особа та верхняя одежда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77380" y="378690"/>
            <a:ext cx="2800289" cy="316310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349673" y="4054764"/>
            <a:ext cx="2807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latin typeface="Arial" pitchFamily="34" charset="0"/>
                <a:cs typeface="Arial" pitchFamily="34" charset="0"/>
              </a:rPr>
              <a:t>Ореслава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Хомик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Голова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“Союзу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українок”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з 2013 р.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2024" y="0"/>
            <a:ext cx="8974665" cy="673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3309" y="7157"/>
            <a:ext cx="9107056" cy="670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Сучасні українські феміністки</a:t>
            </a:r>
            <a:endParaRPr lang="uk-UA" sz="2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7099" y="1667668"/>
            <a:ext cx="2345261" cy="203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2" name="Picture 4" descr="Файл:Oksana Zabuzhk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9902" y="1671781"/>
            <a:ext cx="2070389" cy="2288124"/>
          </a:xfrm>
          <a:prstGeom prst="rect">
            <a:avLst/>
          </a:prstGeom>
          <a:noFill/>
        </p:spPr>
      </p:pic>
      <p:pic>
        <p:nvPicPr>
          <p:cNvPr id="43014" name="Picture 6" descr="https://upload.wikimedia.org/wikipedia/commons/thumb/3/38/%D0%9E%D0%BA%D1%81%D0%B0%D0%BD%D0%B0_%D0%9A%D1%96%D1%81%D1%8C.jpg/120px-%D0%9E%D0%BA%D1%81%D0%B0%D0%BD%D0%B0_%D0%9A%D1%96%D1%81%D1%8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1" y="1648691"/>
            <a:ext cx="1629360" cy="2267527"/>
          </a:xfrm>
          <a:prstGeom prst="rect">
            <a:avLst/>
          </a:prstGeom>
          <a:noFill/>
        </p:spPr>
      </p:pic>
      <p:pic>
        <p:nvPicPr>
          <p:cNvPr id="43016" name="Picture 8" descr="https://upload.wikimedia.org/wikipedia/commons/thumb/e/e2/%D0%9C%D0%B0%D1%80%D1%96%D1%8F_%D0%94%D0%BC%D0%B8%D1%82%D1%80%D1%96%D1%94%D0%B2%D0%B0.png/120px-%D0%9C%D0%B0%D1%80%D1%96%D1%8F_%D0%94%D0%BC%D0%B8%D1%82%D1%80%D1%96%D1%94%D0%B2%D0%B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40073" y="1653021"/>
            <a:ext cx="1478011" cy="2217016"/>
          </a:xfrm>
          <a:prstGeom prst="rect">
            <a:avLst/>
          </a:prstGeom>
          <a:noFill/>
        </p:spPr>
      </p:pic>
      <p:pic>
        <p:nvPicPr>
          <p:cNvPr id="43020" name="Picture 12" descr="Тамара Марценюк: Фемінізм – це про те, що жінка – теж людина – Наше слов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68873" y="1671782"/>
            <a:ext cx="2161309" cy="216131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31273" y="4350327"/>
            <a:ext cx="2456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Соломія Павличко (1958-1999), письменниця, публіцистка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1345" y="4359564"/>
            <a:ext cx="2068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Оксана Забужко (1960), письменниця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72727" y="4396509"/>
            <a:ext cx="1717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Оксана Кісь (1970),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історикиня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38473" y="4414982"/>
            <a:ext cx="17641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Марія Дмитрієва (1975), перекладачка, ліва націоналістична радикальна феміністка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42764" y="4442691"/>
            <a:ext cx="2096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Тамара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Марценюк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(1981),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соціологиня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Феміністичні організації в Україні</a:t>
            </a:r>
            <a:endParaRPr lang="uk-UA" sz="2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8" name="Picture 6" descr="Feminist Ofenzy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3281"/>
            <a:ext cx="7669644" cy="161552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897091" y="1533236"/>
            <a:ext cx="291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2010-2014 рр.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40" name="Picture 8" descr="Інший бік освіти | Feminist Ofenzyv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484" y="2962492"/>
            <a:ext cx="2966316" cy="2224737"/>
          </a:xfrm>
          <a:prstGeom prst="rect">
            <a:avLst/>
          </a:prstGeom>
          <a:noFill/>
        </p:spPr>
      </p:pic>
      <p:pic>
        <p:nvPicPr>
          <p:cNvPr id="44042" name="Picture 10" descr="Феміністична офензива — Вікіпеді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98339" y="1206645"/>
            <a:ext cx="2095500" cy="1609726"/>
          </a:xfrm>
          <a:prstGeom prst="rect">
            <a:avLst/>
          </a:prstGeom>
          <a:noFill/>
        </p:spPr>
      </p:pic>
      <p:pic>
        <p:nvPicPr>
          <p:cNvPr id="44044" name="Picture 12" descr="Feminist Ofenzyv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7686" y="2946445"/>
            <a:ext cx="2957080" cy="2115081"/>
          </a:xfrm>
          <a:prstGeom prst="rect">
            <a:avLst/>
          </a:prstGeom>
          <a:noFill/>
        </p:spPr>
      </p:pic>
      <p:pic>
        <p:nvPicPr>
          <p:cNvPr id="44046" name="Picture 14" descr="Феміністична Офензива святкує 1 травня | Feminist Ofenzyv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94885" y="2983345"/>
            <a:ext cx="2931005" cy="21982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9273" y="452582"/>
            <a:ext cx="9144000" cy="2660073"/>
          </a:xfrm>
        </p:spPr>
        <p:txBody>
          <a:bodyPr>
            <a:noAutofit/>
          </a:bodyPr>
          <a:lstStyle/>
          <a:p>
            <a:pPr marL="457200" indent="-457200" algn="just"/>
            <a:r>
              <a:rPr lang="uk-UA" dirty="0" smtClean="0">
                <a:latin typeface="Arial" pitchFamily="34" charset="0"/>
                <a:cs typeface="Arial" pitchFamily="34" charset="0"/>
              </a:rPr>
              <a:t>За останні 100 років жінки 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uk-UA" dirty="0" smtClean="0">
                <a:latin typeface="Arial" pitchFamily="34" charset="0"/>
                <a:cs typeface="Arial" pitchFamily="34" charset="0"/>
              </a:rPr>
              <a:t> можуть навчатися в університеті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uk-UA" dirty="0" smtClean="0">
                <a:latin typeface="Arial" pitchFamily="34" charset="0"/>
                <a:cs typeface="Arial" pitchFamily="34" charset="0"/>
              </a:rPr>
              <a:t> отримали майнові права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uk-UA" dirty="0" smtClean="0">
                <a:latin typeface="Arial" pitchFamily="34" charset="0"/>
                <a:cs typeface="Arial" pitchFamily="34" charset="0"/>
              </a:rPr>
              <a:t> отримали виборче право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uk-UA" dirty="0" smtClean="0">
                <a:latin typeface="Arial" pitchFamily="34" charset="0"/>
                <a:cs typeface="Arial" pitchFamily="34" charset="0"/>
              </a:rPr>
              <a:t> мають можливості працевлаштування на ринку праці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uk-UA" dirty="0" smtClean="0">
                <a:latin typeface="Arial" pitchFamily="34" charset="0"/>
                <a:cs typeface="Arial" pitchFamily="34" charset="0"/>
              </a:rPr>
              <a:t> мають право на репродуктивне планування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5562" y="276795"/>
            <a:ext cx="2410402" cy="190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 descr="8 прав, які отримали жінки за останні 100 років - DDK.DN.U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848" y="3306811"/>
            <a:ext cx="3317297" cy="1904375"/>
          </a:xfrm>
          <a:prstGeom prst="rect">
            <a:avLst/>
          </a:prstGeom>
          <a:noFill/>
        </p:spPr>
      </p:pic>
      <p:pic>
        <p:nvPicPr>
          <p:cNvPr id="1033" name="Picture 9" descr="8 прав, які отримали жінки за останні 100 років - DDK.DN.U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77830" y="3259893"/>
            <a:ext cx="2652280" cy="1959740"/>
          </a:xfrm>
          <a:prstGeom prst="rect">
            <a:avLst/>
          </a:prstGeom>
          <a:noFill/>
        </p:spPr>
      </p:pic>
      <p:pic>
        <p:nvPicPr>
          <p:cNvPr id="1035" name="Picture 11" descr="8 прав, які отримали жінки за останні 100 років - DDK.DN.U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30267" y="3316341"/>
            <a:ext cx="3030970" cy="1911843"/>
          </a:xfrm>
          <a:prstGeom prst="rect">
            <a:avLst/>
          </a:prstGeom>
          <a:noFill/>
        </p:spPr>
      </p:pic>
      <p:pic>
        <p:nvPicPr>
          <p:cNvPr id="1037" name="Picture 13" descr="Майнові відносини подружжя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35645" y="1976582"/>
            <a:ext cx="2656355" cy="1495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Феміністичні організації в Україні</a:t>
            </a:r>
            <a:endParaRPr lang="uk-UA" sz="2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2466" name="Picture 2" descr="Немає опису світлини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3721" y="1616219"/>
            <a:ext cx="1809750" cy="1809751"/>
          </a:xfrm>
          <a:prstGeom prst="rect">
            <a:avLst/>
          </a:prstGeom>
          <a:noFill/>
        </p:spPr>
      </p:pic>
      <p:pic>
        <p:nvPicPr>
          <p:cNvPr id="62468" name="Picture 4" descr="Возможно, это художественное изображение (6 людей, люди стоять та у приміщенні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1358" y="1534031"/>
            <a:ext cx="2365952" cy="1774464"/>
          </a:xfrm>
          <a:prstGeom prst="rect">
            <a:avLst/>
          </a:prstGeom>
          <a:noFill/>
        </p:spPr>
      </p:pic>
      <p:pic>
        <p:nvPicPr>
          <p:cNvPr id="62470" name="Picture 6" descr="Возможно, это изображение (7 людей, люди стоять, просто неба та текст «день»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9890" y="1537496"/>
            <a:ext cx="2652857" cy="1758588"/>
          </a:xfrm>
          <a:prstGeom prst="rect">
            <a:avLst/>
          </a:prstGeom>
          <a:noFill/>
        </p:spPr>
      </p:pic>
      <p:pic>
        <p:nvPicPr>
          <p:cNvPr id="62472" name="Picture 8" descr="Немає опису світлини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97218" y="2786712"/>
            <a:ext cx="2749838" cy="2062379"/>
          </a:xfrm>
          <a:prstGeom prst="rect">
            <a:avLst/>
          </a:prstGeom>
          <a:noFill/>
        </p:spPr>
      </p:pic>
      <p:pic>
        <p:nvPicPr>
          <p:cNvPr id="62474" name="Picture 10" descr="Возможно, это изображение (1 особа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45256" y="3870036"/>
            <a:ext cx="1655690" cy="2207587"/>
          </a:xfrm>
          <a:prstGeom prst="rect">
            <a:avLst/>
          </a:prstGeom>
          <a:noFill/>
        </p:spPr>
      </p:pic>
      <p:pic>
        <p:nvPicPr>
          <p:cNvPr id="62476" name="Picture 12" descr="Возможно, это изображение (11 человек, в том числе Oksana Jazenko та людей посміхаються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35211" y="3821112"/>
            <a:ext cx="2318905" cy="1739179"/>
          </a:xfrm>
          <a:prstGeom prst="rect">
            <a:avLst/>
          </a:prstGeom>
          <a:noFill/>
        </p:spPr>
      </p:pic>
      <p:pic>
        <p:nvPicPr>
          <p:cNvPr id="62478" name="Picture 14" descr="Возможно, это изображение (3 человека, в том числе Oksana Jazenko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85684" y="4434249"/>
            <a:ext cx="2218171" cy="1663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Феміністичні організації в Україні</a:t>
            </a:r>
            <a:endParaRPr lang="uk-UA" sz="2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58" name="Picture 2" descr="FEMEN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7757" y="1649557"/>
            <a:ext cx="1714500" cy="19526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83491" y="4008582"/>
            <a:ext cx="23737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Створена у 2008 р. Відома епатажними –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“голими”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акціями. Власне феміністичні питання мало порушує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62" name="Picture 6" descr="Одна из основательниц движения Femen покончила с собой | Новости из  Германии о России | DW | 24.07.20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6775" y="1496146"/>
            <a:ext cx="2095500" cy="1181101"/>
          </a:xfrm>
          <a:prstGeom prst="rect">
            <a:avLst/>
          </a:prstGeom>
          <a:noFill/>
        </p:spPr>
      </p:pic>
      <p:pic>
        <p:nvPicPr>
          <p:cNvPr id="45064" name="Picture 8" descr="Активистки Femen провели в центре Милана акцию против Путина | Новости из  Германии об Украине | DW | 16.10.20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5175" y="1473610"/>
            <a:ext cx="3446607" cy="1939948"/>
          </a:xfrm>
          <a:prstGeom prst="rect">
            <a:avLst/>
          </a:prstGeom>
          <a:noFill/>
        </p:spPr>
      </p:pic>
      <p:pic>
        <p:nvPicPr>
          <p:cNvPr id="45066" name="Picture 10" descr="Femen провели акцию на участке Зеленского :: Политика :: РБ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6422" y="3468402"/>
            <a:ext cx="2726523" cy="1814797"/>
          </a:xfrm>
          <a:prstGeom prst="rect">
            <a:avLst/>
          </a:prstGeom>
          <a:noFill/>
        </p:spPr>
      </p:pic>
      <p:pic>
        <p:nvPicPr>
          <p:cNvPr id="45068" name="Picture 12" descr="Femen влаштували протест перед Королівським палацом у Парижі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93539" y="1385455"/>
            <a:ext cx="1839479" cy="2759219"/>
          </a:xfrm>
          <a:prstGeom prst="rect">
            <a:avLst/>
          </a:prstGeom>
          <a:noFill/>
        </p:spPr>
      </p:pic>
      <p:pic>
        <p:nvPicPr>
          <p:cNvPr id="45070" name="Picture 14" descr="Самые яркие акции Femen - Газета.Ru | Фото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62411" y="3587660"/>
            <a:ext cx="2735407" cy="1538667"/>
          </a:xfrm>
          <a:prstGeom prst="rect">
            <a:avLst/>
          </a:prstGeom>
          <a:noFill/>
        </p:spPr>
      </p:pic>
      <p:sp>
        <p:nvSpPr>
          <p:cNvPr id="45072" name="AutoShape 16" descr="Активистки Femen помочились на портрет Януковича в Париж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5074" name="AutoShape 18" descr="C:\Users\%D0%86%D1%80%D0%B8%D0%BD%D0%B0\Desktop\femen_3_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5076" name="Picture 20" descr="Активистки движения FEMEN демонстративно помочились на портреты Президента  Украины Виктора Януковича / Femen :: янукович / картинки, гифки, комиксы и  всякие приколы на SafeReacto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97975" y="4434465"/>
            <a:ext cx="2619375" cy="1743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Феміністичні організації в Україні</a:t>
            </a:r>
            <a:endParaRPr lang="uk-UA" sz="2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60" name="Picture 4" descr="Феміністична Майстерня Львів – Львівська кузня фемінізм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3" y="1228149"/>
            <a:ext cx="3810000" cy="17145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905163" y="3112655"/>
            <a:ext cx="311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Створена в 2014 р.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2" name="Picture 2" descr="Возможно, это изображение (4 людини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0" y="1628324"/>
            <a:ext cx="3069936" cy="2054843"/>
          </a:xfrm>
          <a:prstGeom prst="rect">
            <a:avLst/>
          </a:prstGeom>
          <a:noFill/>
        </p:spPr>
      </p:pic>
      <p:pic>
        <p:nvPicPr>
          <p:cNvPr id="46084" name="Picture 4" descr="Возможно, это изображение (11 людей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41799" y="1625601"/>
            <a:ext cx="2897816" cy="1939636"/>
          </a:xfrm>
          <a:prstGeom prst="rect">
            <a:avLst/>
          </a:prstGeom>
          <a:noFill/>
        </p:spPr>
      </p:pic>
      <p:pic>
        <p:nvPicPr>
          <p:cNvPr id="46086" name="Picture 6" descr="Возможно, это изображение (1 особа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5635" y="3694356"/>
            <a:ext cx="3213235" cy="2133789"/>
          </a:xfrm>
          <a:prstGeom prst="rect">
            <a:avLst/>
          </a:prstGeom>
          <a:noFill/>
        </p:spPr>
      </p:pic>
      <p:pic>
        <p:nvPicPr>
          <p:cNvPr id="46088" name="Picture 8" descr="Возможно, это изображение (4 людини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5043" y="3731491"/>
            <a:ext cx="2698652" cy="1930401"/>
          </a:xfrm>
          <a:prstGeom prst="rect">
            <a:avLst/>
          </a:prstGeom>
          <a:noFill/>
        </p:spPr>
      </p:pic>
      <p:pic>
        <p:nvPicPr>
          <p:cNvPr id="46090" name="Picture 10" descr="Возможно, это изображение (1 особа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01324" y="3796146"/>
            <a:ext cx="3615373" cy="2419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Феміністичні організації в Україні</a:t>
            </a:r>
            <a:endParaRPr lang="uk-UA" sz="2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 descr="Немає опису світлини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413" y="1474697"/>
            <a:ext cx="2116570" cy="205936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20436" y="4008582"/>
            <a:ext cx="2170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Створена в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НаУКМА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у 2016 р.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8" name="Picture 4" descr="IMG_23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0510" y="1416243"/>
            <a:ext cx="3334326" cy="2222884"/>
          </a:xfrm>
          <a:prstGeom prst="rect">
            <a:avLst/>
          </a:prstGeom>
          <a:noFill/>
        </p:spPr>
      </p:pic>
      <p:pic>
        <p:nvPicPr>
          <p:cNvPr id="47110" name="Picture 6" descr="Возможно, это изображение (6 людей та люди стоять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1428547"/>
            <a:ext cx="3315855" cy="2196753"/>
          </a:xfrm>
          <a:prstGeom prst="rect">
            <a:avLst/>
          </a:prstGeom>
          <a:noFill/>
        </p:spPr>
      </p:pic>
      <p:pic>
        <p:nvPicPr>
          <p:cNvPr id="47112" name="Picture 8" descr="Возможно, это изображение (одна або кілька осіб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18413" y="3575955"/>
            <a:ext cx="2061152" cy="3111172"/>
          </a:xfrm>
          <a:prstGeom prst="rect">
            <a:avLst/>
          </a:prstGeom>
          <a:noFill/>
        </p:spPr>
      </p:pic>
      <p:pic>
        <p:nvPicPr>
          <p:cNvPr id="47114" name="Picture 10" descr="Возможно, это изображение (1 особа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3862" y="3892340"/>
            <a:ext cx="2952974" cy="1968133"/>
          </a:xfrm>
          <a:prstGeom prst="rect">
            <a:avLst/>
          </a:prstGeom>
          <a:noFill/>
        </p:spPr>
      </p:pic>
      <p:pic>
        <p:nvPicPr>
          <p:cNvPr id="47116" name="Picture 12" descr="Немає опису світлини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39503" y="3688974"/>
            <a:ext cx="2199697" cy="31103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Феміністичні організації в Україні</a:t>
            </a:r>
            <a:endParaRPr lang="uk-UA" sz="2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0" name="Picture 2" descr="Возможно, это изображение (2 людини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02" y="1566474"/>
            <a:ext cx="2014971" cy="156764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60218" y="3398982"/>
            <a:ext cx="2235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Феміністична ініціатива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“Борщ”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створена у 2016 р. на базі філософського факультету Національного педагогічного університету ім. М.Драгоманова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2" name="Picture 4" descr="Возможно, это изображение (1 особа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3040" y="1487054"/>
            <a:ext cx="1603656" cy="2406072"/>
          </a:xfrm>
          <a:prstGeom prst="rect">
            <a:avLst/>
          </a:prstGeom>
          <a:noFill/>
        </p:spPr>
      </p:pic>
      <p:pic>
        <p:nvPicPr>
          <p:cNvPr id="48134" name="Picture 6" descr="Немає опису світлини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4812" y="1459346"/>
            <a:ext cx="1600848" cy="2410690"/>
          </a:xfrm>
          <a:prstGeom prst="rect">
            <a:avLst/>
          </a:prstGeom>
          <a:noFill/>
        </p:spPr>
      </p:pic>
      <p:pic>
        <p:nvPicPr>
          <p:cNvPr id="48136" name="Picture 8" descr="Возможно, это изображение (8 людей та людей посміхаються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25071" y="1499392"/>
            <a:ext cx="3352430" cy="2234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Феміністичні </a:t>
            </a:r>
            <a:r>
              <a:rPr lang="uk-UA" sz="24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онлайн-флешмоби</a:t>
            </a:r>
            <a:endParaRPr lang="uk-UA" sz="2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b="1" dirty="0" smtClean="0"/>
              <a:t> #</a:t>
            </a:r>
            <a:r>
              <a:rPr lang="uk-UA" b="1" dirty="0" err="1" smtClean="0"/>
              <a:t>яНеБоюсьСказати</a:t>
            </a:r>
            <a:endParaRPr lang="uk-UA" b="1" dirty="0" smtClean="0"/>
          </a:p>
          <a:p>
            <a:pPr>
              <a:buNone/>
            </a:pPr>
            <a:endParaRPr lang="uk-UA" b="1" dirty="0" smtClean="0"/>
          </a:p>
          <a:p>
            <a:pPr>
              <a:buNone/>
            </a:pPr>
            <a:r>
              <a:rPr lang="uk-UA" b="1" dirty="0" smtClean="0">
                <a:hlinkClick r:id="rId2"/>
              </a:rPr>
              <a:t>#</a:t>
            </a:r>
            <a:r>
              <a:rPr lang="uk-UA" b="1" dirty="0" err="1" smtClean="0">
                <a:hlinkClick r:id="rId2"/>
              </a:rPr>
              <a:t>Годімовчати</a:t>
            </a:r>
            <a:endParaRPr lang="uk-UA" b="1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b="1" dirty="0" smtClean="0"/>
              <a:t>#</a:t>
            </a:r>
            <a:r>
              <a:rPr lang="uk-UA" b="1" dirty="0" err="1" smtClean="0"/>
              <a:t>ЗабулаЗапитатиУМарченка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uk-UA" sz="2400" dirty="0" smtClean="0">
                <a:latin typeface="Arial" pitchFamily="34" charset="0"/>
                <a:cs typeface="Arial" pitchFamily="34" charset="0"/>
              </a:rPr>
              <a:t>Термін </a:t>
            </a:r>
            <a:r>
              <a:rPr lang="uk-UA" sz="2400" dirty="0" err="1" smtClean="0">
                <a:latin typeface="Arial" pitchFamily="34" charset="0"/>
                <a:cs typeface="Arial" pitchFamily="34" charset="0"/>
              </a:rPr>
              <a:t>“фемінізм”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 має французьке походження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61674" y="1671782"/>
            <a:ext cx="8592126" cy="450518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Франсуа Марі Шарль Фур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є (1772-1837), французький утопіст.</a:t>
            </a:r>
          </a:p>
          <a:p>
            <a:pPr>
              <a:buNone/>
            </a:pP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“Теорія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чотирьох рухів і загальних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доль”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“Фальшива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промисловість”</a:t>
            </a: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7" descr="Charles Fourier André Bret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2956" y="1714460"/>
            <a:ext cx="1682461" cy="22942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9273" y="2835563"/>
            <a:ext cx="9144000" cy="3731492"/>
          </a:xfrm>
        </p:spPr>
        <p:txBody>
          <a:bodyPr>
            <a:noAutofit/>
          </a:bodyPr>
          <a:lstStyle/>
          <a:p>
            <a:pPr marL="457200" indent="-457200" algn="just"/>
            <a:r>
              <a:rPr lang="uk-UA" b="1" dirty="0" smtClean="0">
                <a:latin typeface="Arial" pitchFamily="34" charset="0"/>
                <a:cs typeface="Arial" pitchFamily="34" charset="0"/>
              </a:rPr>
              <a:t>Фемінізм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– соціальна теорія і критика патріархату як несправедливого суспільного устрою та рух, який бореться за подолання гендерної дискримінації та несправедливості.</a:t>
            </a:r>
          </a:p>
          <a:p>
            <a:pPr marL="457200" indent="-457200" algn="just"/>
            <a:r>
              <a:rPr lang="uk-UA" b="1" dirty="0" smtClean="0">
                <a:latin typeface="Arial" pitchFamily="34" charset="0"/>
                <a:cs typeface="Arial" pitchFamily="34" charset="0"/>
              </a:rPr>
              <a:t>Фемінізм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– це боротьба за рівні права і </a:t>
            </a:r>
            <a:r>
              <a:rPr lang="uk-UA" u="sng" dirty="0" smtClean="0">
                <a:latin typeface="Arial" pitchFamily="34" charset="0"/>
                <a:cs typeface="Arial" pitchFamily="34" charset="0"/>
              </a:rPr>
              <a:t>можливості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жінок і чоловіків.</a:t>
            </a:r>
          </a:p>
          <a:p>
            <a:pPr marL="457200" indent="-457200" algn="just"/>
            <a:r>
              <a:rPr lang="uk-UA" b="1" dirty="0" smtClean="0">
                <a:latin typeface="Arial" pitchFamily="34" charset="0"/>
                <a:cs typeface="Arial" pitchFamily="34" charset="0"/>
              </a:rPr>
              <a:t>Фемінізм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– це суспільний рух, головна мета якого – рівність між жінками і чоловіками.</a:t>
            </a:r>
          </a:p>
          <a:p>
            <a:pPr marL="457200" indent="-457200" algn="just"/>
            <a:r>
              <a:rPr lang="uk-UA" b="1" dirty="0" smtClean="0">
                <a:latin typeface="Arial" pitchFamily="34" charset="0"/>
                <a:cs typeface="Arial" pitchFamily="34" charset="0"/>
              </a:rPr>
              <a:t>Фемінізм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– подолання ієрархій, нерівностей.</a:t>
            </a:r>
          </a:p>
          <a:p>
            <a:pPr marL="457200" indent="-457200" algn="just"/>
            <a:r>
              <a:rPr lang="uk-UA" b="1" dirty="0" smtClean="0">
                <a:latin typeface="Arial" pitchFamily="34" charset="0"/>
                <a:cs typeface="Arial" pitchFamily="34" charset="0"/>
              </a:rPr>
              <a:t>Фемінізм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– це право вибору.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AutoShape 2" descr="Феминизм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5604" name="Picture 4" descr="https://upload.wikimedia.org/wikipedia/commons/thumb/b/b7/Womanpower_logo.svg/800px-Womanpower_logo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0954" y="249382"/>
            <a:ext cx="1715324" cy="24014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0037" y="2780146"/>
            <a:ext cx="10326254" cy="812799"/>
          </a:xfrm>
        </p:spPr>
        <p:txBody>
          <a:bodyPr>
            <a:noAutofit/>
          </a:bodyPr>
          <a:lstStyle/>
          <a:p>
            <a:pPr marL="457200" indent="-457200" algn="just"/>
            <a:r>
              <a:rPr lang="uk-UA" b="1" dirty="0" smtClean="0">
                <a:latin typeface="Arial" pitchFamily="34" charset="0"/>
                <a:cs typeface="Arial" pitchFamily="34" charset="0"/>
              </a:rPr>
              <a:t>Феміністи (</a:t>
            </a:r>
            <a:r>
              <a:rPr lang="uk-UA" b="1" dirty="0" err="1" smtClean="0">
                <a:latin typeface="Arial" pitchFamily="34" charset="0"/>
                <a:cs typeface="Arial" pitchFamily="34" charset="0"/>
              </a:rPr>
              <a:t>профеміністи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– чоловіки, які борються поряд із жінками за гендерну рівність.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AutoShape 2" descr="Феминизм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6626" name="Picture 2" descr="Stuart Mill G F Wat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9358" y="655782"/>
            <a:ext cx="1559747" cy="194656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60436" y="914400"/>
            <a:ext cx="84050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Джон Стюарт Мілль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“Про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підпорядкування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жінки”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(1861): “…законодавча підтримка підпорядкування однієї статі іншій – шкідлива і є однією з головних перешкод на шляху до загальнолюдського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удосконалення”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. У 1867 р. подав до британського парламенту петицію про надання жінкам виборчих прав.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640" y="3592944"/>
            <a:ext cx="1926377" cy="234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06401" y="6022109"/>
            <a:ext cx="2752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dirty="0" err="1" smtClean="0">
                <a:latin typeface="Arial" pitchFamily="34" charset="0"/>
                <a:cs typeface="Arial" pitchFamily="34" charset="0"/>
              </a:rPr>
              <a:t>Агріппа</a:t>
            </a:r>
            <a:r>
              <a:rPr lang="uk-UA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1400" dirty="0" err="1" smtClean="0">
                <a:latin typeface="Arial" pitchFamily="34" charset="0"/>
                <a:cs typeface="Arial" pitchFamily="34" charset="0"/>
              </a:rPr>
              <a:t>Неттесгаймський</a:t>
            </a:r>
            <a:r>
              <a:rPr lang="uk-UA" sz="1400" dirty="0" smtClean="0">
                <a:latin typeface="Arial" pitchFamily="34" charset="0"/>
                <a:cs typeface="Arial" pitchFamily="34" charset="0"/>
              </a:rPr>
              <a:t>, німецький гуманіст Х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uk-UA" sz="1400" dirty="0" smtClean="0">
                <a:latin typeface="Arial" pitchFamily="34" charset="0"/>
                <a:cs typeface="Arial" pitchFamily="34" charset="0"/>
              </a:rPr>
              <a:t>І ст.</a:t>
            </a:r>
            <a:endParaRPr lang="uk-UA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9" name="Picture 5" descr="Nicolas de Condorce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9065" y="3620367"/>
            <a:ext cx="1905000" cy="235267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112655" y="6114472"/>
            <a:ext cx="3195781" cy="7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Марі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Жан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Антуан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Ніколя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де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Каріта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маркіз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де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Кондорсе,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політичний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діяч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Х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uk-UA" sz="1400" dirty="0" smtClean="0">
                <a:latin typeface="Arial" pitchFamily="34" charset="0"/>
                <a:cs typeface="Arial" pitchFamily="34" charset="0"/>
              </a:rPr>
              <a:t>ІІІ ст.</a:t>
            </a:r>
            <a:endParaRPr lang="uk-UA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31" name="Picture 7" descr="Charles Fourier André Breto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3175" y="3626388"/>
            <a:ext cx="1682461" cy="229426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299200" y="6086764"/>
            <a:ext cx="18010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dirty="0" smtClean="0">
                <a:latin typeface="Arial" pitchFamily="34" charset="0"/>
                <a:cs typeface="Arial" pitchFamily="34" charset="0"/>
              </a:rPr>
              <a:t>Шарль Фур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uk-UA" sz="1400" dirty="0" smtClean="0">
                <a:latin typeface="Arial" pitchFamily="34" charset="0"/>
                <a:cs typeface="Arial" pitchFamily="34" charset="0"/>
              </a:rPr>
              <a:t>є, французький філософ Х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uk-UA" sz="1400" dirty="0" smtClean="0">
                <a:latin typeface="Arial" pitchFamily="34" charset="0"/>
                <a:cs typeface="Arial" pitchFamily="34" charset="0"/>
              </a:rPr>
              <a:t>ІІІ ст.</a:t>
            </a:r>
            <a:endParaRPr lang="uk-UA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33" name="Picture 9" descr="Francisco de Miranda by Tovar y Tova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21964" y="3627361"/>
            <a:ext cx="1708728" cy="2303903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8174182" y="5957456"/>
            <a:ext cx="22721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dirty="0" err="1" smtClean="0">
                <a:latin typeface="Arial" pitchFamily="34" charset="0"/>
                <a:cs typeface="Arial" pitchFamily="34" charset="0"/>
              </a:rPr>
              <a:t>Франсіско</a:t>
            </a:r>
            <a:r>
              <a:rPr lang="uk-UA" sz="1400" dirty="0" smtClean="0">
                <a:latin typeface="Arial" pitchFamily="34" charset="0"/>
                <a:cs typeface="Arial" pitchFamily="34" charset="0"/>
              </a:rPr>
              <a:t> де </a:t>
            </a:r>
            <a:r>
              <a:rPr lang="uk-UA" sz="1400" dirty="0" err="1" smtClean="0">
                <a:latin typeface="Arial" pitchFamily="34" charset="0"/>
                <a:cs typeface="Arial" pitchFamily="34" charset="0"/>
              </a:rPr>
              <a:t>Міранда</a:t>
            </a:r>
            <a:r>
              <a:rPr lang="uk-UA" sz="1400" dirty="0" smtClean="0">
                <a:latin typeface="Arial" pitchFamily="34" charset="0"/>
                <a:cs typeface="Arial" pitchFamily="34" charset="0"/>
              </a:rPr>
              <a:t>, військовий і політичний діяч Венесуели Х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uk-UA" sz="1400" dirty="0" smtClean="0">
                <a:latin typeface="Arial" pitchFamily="34" charset="0"/>
                <a:cs typeface="Arial" pitchFamily="34" charset="0"/>
              </a:rPr>
              <a:t>ІІІ ст.</a:t>
            </a:r>
            <a:endParaRPr lang="uk-UA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AutoShape 2" descr="Феминизм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147127" y="212436"/>
            <a:ext cx="4064000" cy="7389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Хвилі фемінізму</a:t>
            </a:r>
            <a:endParaRPr lang="uk-UA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Облако 17"/>
          <p:cNvSpPr/>
          <p:nvPr/>
        </p:nvSpPr>
        <p:spPr>
          <a:xfrm>
            <a:off x="184727" y="1865747"/>
            <a:ext cx="2706255" cy="2290618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Кінець Х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ІІІ – перша половина ХХ ст.</a:t>
            </a:r>
            <a:endPara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Облако 18"/>
          <p:cNvSpPr/>
          <p:nvPr/>
        </p:nvSpPr>
        <p:spPr>
          <a:xfrm>
            <a:off x="3103417" y="1958109"/>
            <a:ext cx="2817091" cy="217978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Друга половина ХХ ст.</a:t>
            </a:r>
            <a:endPara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Облако 19"/>
          <p:cNvSpPr/>
          <p:nvPr/>
        </p:nvSpPr>
        <p:spPr>
          <a:xfrm>
            <a:off x="6109854" y="1999673"/>
            <a:ext cx="2817091" cy="217978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1990-ті – початок ХХІ ст.</a:t>
            </a:r>
            <a:endPara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Облако 20"/>
          <p:cNvSpPr/>
          <p:nvPr/>
        </p:nvSpPr>
        <p:spPr>
          <a:xfrm>
            <a:off x="9083964" y="1925783"/>
            <a:ext cx="2817091" cy="217978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 2008 (2012) р.</a:t>
            </a:r>
            <a:endPara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AutoShape 2" descr="Феминизм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" name="TextBox 9"/>
          <p:cNvSpPr txBox="1"/>
          <p:nvPr/>
        </p:nvSpPr>
        <p:spPr>
          <a:xfrm>
            <a:off x="1607127" y="480291"/>
            <a:ext cx="9642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Перша хвиля 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– це боротьба жінок за базові права.</a:t>
            </a: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0" name="Picture 2" descr="Mary Wollstonecraft by John Opie (c. 179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7975" y="1468583"/>
            <a:ext cx="1970457" cy="239973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206836" y="1487054"/>
            <a:ext cx="17641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Мері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Волстонкрафт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англійська письменниця.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“На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захист прав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жінок”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(1792)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2" name="Picture 4" descr="Aleksandra Kollonta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6156" y="4083227"/>
            <a:ext cx="1972788" cy="265932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285017" y="4234996"/>
            <a:ext cx="27524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Олександра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Коллонтай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радянська політична діячка, дипломатка.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“Жінка-робітниця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у сучасному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суспільстві”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(1908), </a:t>
            </a:r>
            <a:r>
              <a:rPr lang="" dirty="0" smtClean="0">
                <a:latin typeface="Arial" pitchFamily="34" charset="0"/>
                <a:cs typeface="Arial" pitchFamily="34" charset="0"/>
              </a:rPr>
              <a:t>“Дорогу крилатому Еросу! (Лист до трудящо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ї</a:t>
            </a:r>
            <a:r>
              <a:rPr lang="" dirty="0" smtClean="0">
                <a:latin typeface="Arial" pitchFamily="34" charset="0"/>
                <a:cs typeface="Arial" pitchFamily="34" charset="0"/>
              </a:rPr>
              <a:t> мо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лоді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)” (1923)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 descr="Marie-Olympe-de-Gou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194" y="1503938"/>
            <a:ext cx="1905000" cy="234315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364509" y="1551709"/>
            <a:ext cx="18103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Олімпія де Гуж, французька письменниця.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“Декларація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прав жінки і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громадянки”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(1791)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8" name="Picture 4" descr="Theodor Gottlieb von Hippel d. Ä.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15720" y="1440873"/>
            <a:ext cx="1905000" cy="254317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0067636" y="1542473"/>
            <a:ext cx="18195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Теодор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Готліб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фон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Гіппель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німецький державний діяч.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“Про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поліпшення цивільного становища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жінки”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81439" y="3964958"/>
            <a:ext cx="1882198" cy="274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3602182" y="4073236"/>
            <a:ext cx="19396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latin typeface="Arial" pitchFamily="34" charset="0"/>
                <a:cs typeface="Arial" pitchFamily="34" charset="0"/>
              </a:rPr>
              <a:t>Вірджінія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Вулф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британська письменниця.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“Місіс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Делловей”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(1925),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“Своя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кімната”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(1929)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3460530_win3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26714085_TF03460530" id="{6E594B4B-7986-4B59-8A06-6AB3A8126C3B}" vid="{51B1E1D0-2711-4909-8230-D2AA2C6DC812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tf03460530_win32</Template>
  <TotalTime>955</TotalTime>
  <Words>1996</Words>
  <PresentationFormat>Произвольный</PresentationFormat>
  <Paragraphs>197</Paragraphs>
  <Slides>45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tf03460530_win32</vt:lpstr>
      <vt:lpstr>Фемінізм в Україні і світі</vt:lpstr>
      <vt:lpstr>План</vt:lpstr>
      <vt:lpstr>Література: </vt:lpstr>
      <vt:lpstr> </vt:lpstr>
      <vt:lpstr>Термін “фемінізм” має французьке походження</vt:lpstr>
      <vt:lpstr> </vt:lpstr>
      <vt:lpstr> </vt:lpstr>
      <vt:lpstr> </vt:lpstr>
      <vt:lpstr> </vt:lpstr>
      <vt:lpstr>Слайд 10</vt:lpstr>
      <vt:lpstr> </vt:lpstr>
      <vt:lpstr> </vt:lpstr>
      <vt:lpstr>Слайд 13</vt:lpstr>
      <vt:lpstr> </vt:lpstr>
      <vt:lpstr>Основні ідеї фемінізму другої хвилі: 1) додається тематика гендерного сексуального насильства, проституції та порнографії, боротьба з гендерною дискримінацією, за збільшення політичного представництва жінок, розмаїття жінок як групи; 2) розмаїття всередині фемінізму.</vt:lpstr>
      <vt:lpstr> </vt:lpstr>
      <vt:lpstr>Слайд 17</vt:lpstr>
      <vt:lpstr>Основні ідеї фемінізму третьої хвилі: 1) рух молодих феміністок, які зростали у фемінізмі; 2) ідеї перехресності (інтерсекційності), екофемінізму, трансфемінізму та постмодерного фемінізму; 3) до феміністичного активізму включаються чоловіки;  гендерна рівність – це норма, жіноча дієвість і жіноча сексуальність – це форма влади.</vt:lpstr>
      <vt:lpstr> </vt:lpstr>
      <vt:lpstr> </vt:lpstr>
      <vt:lpstr> </vt:lpstr>
      <vt:lpstr>Теоретичним поштовхом конституювання ліберального неофемінізму (фемінізму другої хвилі) стала праця Бетті Фрідан (1921-2006) «Таємниця жіночності» (1963). У 1981 р. опублікувала працю «Друга стадія». Фундаторка Національної організації жінок (1966) у США.</vt:lpstr>
      <vt:lpstr>Соціалістичний фемінізм</vt:lpstr>
      <vt:lpstr>Сучасні представниці соціалістичного та марксиського фемінізму</vt:lpstr>
      <vt:lpstr>За що ми можемо дякувати марксиському та соціалістичному фемінізму?</vt:lpstr>
      <vt:lpstr>Радикальний фемінізм</vt:lpstr>
      <vt:lpstr>Радикальний фемінізм</vt:lpstr>
      <vt:lpstr>Радикальний фемінізм</vt:lpstr>
      <vt:lpstr>Радикальний фемінізм</vt:lpstr>
      <vt:lpstr>Радикальний фемінізм</vt:lpstr>
      <vt:lpstr>Терористичний фемінізм</vt:lpstr>
      <vt:lpstr>Слайд 32</vt:lpstr>
      <vt:lpstr>Слайд 33</vt:lpstr>
      <vt:lpstr>Слайд 34</vt:lpstr>
      <vt:lpstr>Слайд 35</vt:lpstr>
      <vt:lpstr>Слайд 36</vt:lpstr>
      <vt:lpstr>Слайд 37</vt:lpstr>
      <vt:lpstr>Сучасні українські феміністки</vt:lpstr>
      <vt:lpstr>Феміністичні організації в Україні</vt:lpstr>
      <vt:lpstr>Феміністичні організації в Україні</vt:lpstr>
      <vt:lpstr>Феміністичні організації в Україні</vt:lpstr>
      <vt:lpstr>Феміністичні організації в Україні</vt:lpstr>
      <vt:lpstr>Феміністичні організації в Україні</vt:lpstr>
      <vt:lpstr>Феміністичні організації в Україні</vt:lpstr>
      <vt:lpstr>Феміністичні онлайн-флешмоби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Фемінізм в Україні і світі</dc:title>
  <dc:creator>Ірина</dc:creator>
  <cp:lastModifiedBy>Ірина</cp:lastModifiedBy>
  <cp:revision>142</cp:revision>
  <dcterms:created xsi:type="dcterms:W3CDTF">2021-03-18T18:13:59Z</dcterms:created>
  <dcterms:modified xsi:type="dcterms:W3CDTF">2022-04-22T16:21:34Z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74064600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