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339" r:id="rId4"/>
    <p:sldId id="340" r:id="rId5"/>
    <p:sldId id="296" r:id="rId6"/>
    <p:sldId id="312" r:id="rId7"/>
    <p:sldId id="299" r:id="rId8"/>
    <p:sldId id="300" r:id="rId9"/>
    <p:sldId id="320" r:id="rId10"/>
    <p:sldId id="313" r:id="rId11"/>
    <p:sldId id="319" r:id="rId12"/>
    <p:sldId id="301" r:id="rId13"/>
    <p:sldId id="302" r:id="rId14"/>
    <p:sldId id="326" r:id="rId15"/>
    <p:sldId id="303" r:id="rId16"/>
    <p:sldId id="304" r:id="rId17"/>
    <p:sldId id="305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4" autoAdjust="0"/>
    <p:restoredTop sz="86329" autoAdjust="0"/>
  </p:normalViewPr>
  <p:slideViewPr>
    <p:cSldViewPr>
      <p:cViewPr varScale="1">
        <p:scale>
          <a:sx n="76" d="100"/>
          <a:sy n="76" d="100"/>
        </p:scale>
        <p:origin x="159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A969A97-6208-4312-B858-BD26152D8292}" type="datetimeFigureOut">
              <a:rPr lang="ru-RU" smtClean="0"/>
              <a:t>28.05.2024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565-2002-%D0%BF#Text" TargetMode="External"/><Relationship Id="rId2" Type="http://schemas.openxmlformats.org/officeDocument/2006/relationships/hyperlink" Target="https://zakon.rada.gov.ua/laws/show/564-2002-%D0%BF#Tex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893-2021-%D0%BF#Tex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1406-11#Text" TargetMode="External"/><Relationship Id="rId2" Type="http://schemas.openxmlformats.org/officeDocument/2006/relationships/hyperlink" Target="https://zakon.rada.gov.ua/laws/show/z1022-08#Tex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zakon.rada.gov.ua/laws/show/v003p710-09#Text" TargetMode="External"/><Relationship Id="rId4" Type="http://schemas.openxmlformats.org/officeDocument/2006/relationships/hyperlink" Target="http://zakon4.rada.gov.ua/laws/show/v-556323-06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201622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>
                <a:solidFill>
                  <a:srgbClr val="FF0000"/>
                </a:solidFill>
              </a:rPr>
              <a:t>СІМЕЙНЕ ПРАВО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2464297"/>
          </a:xfrm>
        </p:spPr>
        <p:txBody>
          <a:bodyPr>
            <a:normAutofit/>
          </a:bodyPr>
          <a:lstStyle/>
          <a:p>
            <a:r>
              <a:rPr lang="uk-UA" b="1" dirty="0" smtClean="0"/>
              <a:t>ТЕМА: </a:t>
            </a:r>
          </a:p>
          <a:p>
            <a:r>
              <a:rPr lang="uk-UA" sz="3600" b="1" dirty="0" smtClean="0">
                <a:solidFill>
                  <a:srgbClr val="FF0000"/>
                </a:solidFill>
              </a:rPr>
              <a:t>Влаштування дітей-сиріт і дітей, позбавлених батьківського піклування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66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Не можуть бути усиновлювачами особи, </a:t>
            </a:r>
            <a:r>
              <a:rPr lang="uk-UA" b="1" dirty="0" smtClean="0">
                <a:solidFill>
                  <a:srgbClr val="FF0000"/>
                </a:solidFill>
              </a:rPr>
              <a:t>які </a:t>
            </a:r>
            <a:r>
              <a:rPr lang="uk-UA" sz="3100" dirty="0" smtClean="0">
                <a:solidFill>
                  <a:srgbClr val="FF0000"/>
                </a:solidFill>
              </a:rPr>
              <a:t>(продовження)</a:t>
            </a:r>
            <a:r>
              <a:rPr lang="uk-UA" b="1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844824"/>
            <a:ext cx="3822192" cy="4281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9) є іноземцями та не перебувають у шлюбі, крім випадків, коли іноземець є родичем дитини;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10) були засуджені за злочини проти життя і здоров’я, волі, честі та гідності, статевої свободи та статевої недоторканості особи, проти громадської безпеки, громадського порядку та моральності, у сфері обігу наркотичних засобів, психотропних речовин, їх аналогів або прекурсорів, а також за злочини, передбачені ст.ст. </a:t>
            </a:r>
            <a:r>
              <a:rPr lang="uk-UA" dirty="0" smtClean="0"/>
              <a:t>148, 150, 150-1, 164, </a:t>
            </a:r>
            <a:r>
              <a:rPr lang="uk-UA" dirty="0"/>
              <a:t>167, 169, 181, 187, 324, 442 Кримінального кодексу України або мають непогашену чи не зняту в установленому законом порядку судимість за вчинення інших злочинів. </a:t>
            </a:r>
            <a:endParaRPr lang="ru-RU" dirty="0"/>
          </a:p>
          <a:p>
            <a:pPr marL="0" indent="0">
              <a:buNone/>
            </a:pPr>
            <a:endParaRPr lang="uk-UA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844824"/>
            <a:ext cx="3822192" cy="4281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11) за станом здоров'я потребують постійного стороннього догляду;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12) є особами без громадянства;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13) перебувають у шлюбі з особою, </a:t>
            </a:r>
            <a:r>
              <a:rPr lang="uk-UA" dirty="0" smtClean="0"/>
              <a:t>яка включається до переліку осіб, встановлених у </a:t>
            </a:r>
            <a:r>
              <a:rPr lang="uk-UA" smtClean="0"/>
              <a:t>СК України.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56928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Можливі переваги у виборі усиновлювачів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/>
              <a:t>Переважне право</a:t>
            </a:r>
            <a:r>
              <a:rPr lang="uk-UA" dirty="0"/>
              <a:t> стати усиновлювачем </a:t>
            </a:r>
            <a:r>
              <a:rPr lang="uk-UA" b="1" dirty="0" smtClean="0"/>
              <a:t>має:</a:t>
            </a:r>
          </a:p>
          <a:p>
            <a:pPr marL="0" indent="0">
              <a:buNone/>
            </a:pPr>
            <a:r>
              <a:rPr lang="uk-UA" b="1" dirty="0">
                <a:latin typeface="Calibri"/>
                <a:cs typeface="Calibri"/>
              </a:rPr>
              <a:t>г</a:t>
            </a:r>
            <a:r>
              <a:rPr lang="uk-UA" b="1" dirty="0" smtClean="0"/>
              <a:t>ромадянин </a:t>
            </a:r>
            <a:r>
              <a:rPr lang="uk-UA" b="1" dirty="0"/>
              <a:t>України, в сім'ї якого дитина уже виховується певний час, який є родичем цієї дитини, чоловіком (дружиною) матері (батька) дитини, усиновляє кількох братів, сестер</a:t>
            </a:r>
            <a:r>
              <a:rPr lang="uk-UA" dirty="0"/>
              <a:t>. Достатньою є наявність хоча б однієї з цих обставин. </a:t>
            </a:r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/>
              <a:t>Подружжю надається перевага перед одинокими особами</a:t>
            </a:r>
            <a:r>
              <a:rPr lang="uk-UA" dirty="0"/>
              <a:t> </a:t>
            </a:r>
            <a:r>
              <a:rPr lang="uk-UA" dirty="0" smtClean="0"/>
              <a:t>(бажаним </a:t>
            </a:r>
            <a:r>
              <a:rPr lang="uk-UA" dirty="0"/>
              <a:t>є виховання дитини у повноцінній сім'ї).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6875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До умов усиновлення належить вимога щодо згоди на усиновлення певних осіб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772816"/>
            <a:ext cx="3822192" cy="435366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b="1" dirty="0" smtClean="0"/>
              <a:t>Згода на усиновлення:</a:t>
            </a:r>
          </a:p>
          <a:p>
            <a:pPr marL="0" indent="0">
              <a:buNone/>
            </a:pPr>
            <a:r>
              <a:rPr lang="uk-UA" dirty="0" smtClean="0"/>
              <a:t>– письмова, нотаріально засвідчена згода батьків дитини;</a:t>
            </a:r>
          </a:p>
          <a:p>
            <a:pPr marL="0" indent="0">
              <a:buNone/>
            </a:pPr>
            <a:r>
              <a:rPr lang="uk-UA" dirty="0"/>
              <a:t>– згода </a:t>
            </a:r>
            <a:r>
              <a:rPr lang="uk-UA" dirty="0" smtClean="0"/>
              <a:t>дитини;</a:t>
            </a:r>
          </a:p>
          <a:p>
            <a:pPr marL="0" indent="0">
              <a:buNone/>
            </a:pPr>
            <a:r>
              <a:rPr lang="uk-UA" dirty="0"/>
              <a:t>– письмова, нотаріально посвідчена згода чоловіка або дружини </a:t>
            </a:r>
            <a:r>
              <a:rPr lang="uk-UA" dirty="0" smtClean="0"/>
              <a:t>усиновителя;</a:t>
            </a:r>
          </a:p>
          <a:p>
            <a:pPr marL="0" indent="0">
              <a:buNone/>
            </a:pPr>
            <a:r>
              <a:rPr lang="uk-UA" dirty="0"/>
              <a:t>– письмова згода опікуна чи піклувальника дитини, а за відсутності такої згоди – згода органу опіки і піклування;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письмова згода установи охорони здоров'я або навчального </a:t>
            </a:r>
            <a:r>
              <a:rPr lang="uk-UA" dirty="0" smtClean="0"/>
              <a:t>закладу.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772816"/>
            <a:ext cx="3822192" cy="435366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b="1" dirty="0"/>
              <a:t>Р</a:t>
            </a:r>
            <a:r>
              <a:rPr lang="uk-UA" b="1" dirty="0" smtClean="0"/>
              <a:t>озгляд </a:t>
            </a:r>
            <a:r>
              <a:rPr lang="uk-UA" b="1" dirty="0"/>
              <a:t>справи про усиновлення відбувається в судовому порядку</a:t>
            </a:r>
            <a:r>
              <a:rPr lang="uk-UA" dirty="0"/>
              <a:t>.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На </a:t>
            </a:r>
            <a:r>
              <a:rPr lang="uk-UA" dirty="0"/>
              <a:t>підставі рішення суду про усиновлення в актовий запис про народження дитини або повнолітньої особи, складений органами державної реєстрації актів цивільного стану України, орган державної реєстрації актів цивільного стану вносить відповідні зміни і </a:t>
            </a:r>
            <a:r>
              <a:rPr lang="uk-UA" b="1" dirty="0"/>
              <a:t>видає нове Свідоцтво про народження</a:t>
            </a:r>
            <a:r>
              <a:rPr lang="uk-UA" dirty="0"/>
              <a:t> з урахуванням цих змін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5206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2. Опіка та піклування над дітьми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772816"/>
            <a:ext cx="3822192" cy="4353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/>
              <a:t>Встановлюється</a:t>
            </a:r>
            <a:r>
              <a:rPr lang="uk-UA" dirty="0" smtClean="0"/>
              <a:t> органом </a:t>
            </a:r>
            <a:r>
              <a:rPr lang="uk-UA" dirty="0"/>
              <a:t>опіки та піклування або </a:t>
            </a:r>
            <a:endParaRPr lang="uk-UA" dirty="0" smtClean="0"/>
          </a:p>
          <a:p>
            <a:pPr marL="0" indent="0">
              <a:buNone/>
            </a:pPr>
            <a:r>
              <a:rPr lang="uk-UA" b="1" dirty="0" smtClean="0"/>
              <a:t>Опіка </a:t>
            </a:r>
            <a:r>
              <a:rPr lang="uk-UA" b="1" dirty="0"/>
              <a:t>встановлюється</a:t>
            </a:r>
            <a:r>
              <a:rPr lang="uk-UA" dirty="0"/>
              <a:t> над дитиною, яка не досягла чотирнадцяти </a:t>
            </a:r>
            <a:r>
              <a:rPr lang="uk-UA" dirty="0" smtClean="0"/>
              <a:t>років.</a:t>
            </a:r>
          </a:p>
          <a:p>
            <a:pPr marL="0" indent="0">
              <a:buNone/>
            </a:pPr>
            <a:r>
              <a:rPr lang="uk-UA" b="1" dirty="0" smtClean="0"/>
              <a:t>Піклування </a:t>
            </a:r>
            <a:r>
              <a:rPr lang="uk-UA" b="1" dirty="0"/>
              <a:t>встановлюється</a:t>
            </a:r>
            <a:r>
              <a:rPr lang="uk-UA" dirty="0"/>
              <a:t> над дитиною у віці від чотирнадцяти до вісімнадцяти років.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772816"/>
            <a:ext cx="3822192" cy="4353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В</a:t>
            </a:r>
            <a:r>
              <a:rPr lang="uk-UA" dirty="0" smtClean="0"/>
              <a:t>изначальними </a:t>
            </a:r>
            <a:r>
              <a:rPr lang="uk-UA" dirty="0"/>
              <a:t>є </a:t>
            </a:r>
            <a:r>
              <a:rPr lang="uk-UA" b="1" dirty="0"/>
              <a:t>право та обов'язок</a:t>
            </a:r>
            <a:r>
              <a:rPr lang="uk-UA" dirty="0"/>
              <a:t> батьків виховувати свою дитину, піклуватися про стан її здоров'я, фізичний, психічний, духовний розвиток, забезпечити здобуття нею освіти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945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3. Патронат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b="1" dirty="0">
                <a:solidFill>
                  <a:srgbClr val="FF0000"/>
                </a:solidFill>
              </a:rPr>
              <a:t>над дітьми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772816"/>
            <a:ext cx="3822192" cy="4353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Патронат </a:t>
            </a:r>
            <a:r>
              <a:rPr lang="uk-UA" b="1" dirty="0">
                <a:solidFill>
                  <a:srgbClr val="FF0000"/>
                </a:solidFill>
              </a:rPr>
              <a:t>над дитиною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/>
              <a:t>– </a:t>
            </a:r>
            <a:r>
              <a:rPr lang="uk-UA" dirty="0" smtClean="0">
                <a:solidFill>
                  <a:srgbClr val="00B0F0"/>
                </a:solidFill>
              </a:rPr>
              <a:t>тимчасовий </a:t>
            </a:r>
            <a:r>
              <a:rPr lang="uk-UA" dirty="0"/>
              <a:t>догляд, виховання та реабілітація дитини в сім’ї патронатного вихователя на період подолання дитиною, її батьками або іншими законними представниками складних життєвих обставин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772816"/>
            <a:ext cx="3822192" cy="4353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Сім’я патронатного вихователя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/>
              <a:t>– це сім’я, в якій за згоди всіх її членів повнолітня особа, яка пройшла спеціальний курс підготовки, виконує обов’язки патронатного вихователя на професійній основі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69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uk-UA" sz="3200" b="1" dirty="0">
                <a:solidFill>
                  <a:srgbClr val="FF0000"/>
                </a:solidFill>
              </a:rPr>
              <a:t>Патронат</a:t>
            </a:r>
            <a:r>
              <a:rPr lang="uk-UA" sz="3200" dirty="0">
                <a:solidFill>
                  <a:srgbClr val="FF0000"/>
                </a:solidFill>
              </a:rPr>
              <a:t> </a:t>
            </a:r>
            <a:r>
              <a:rPr lang="uk-UA" sz="3200" b="1" dirty="0">
                <a:solidFill>
                  <a:srgbClr val="FF0000"/>
                </a:solidFill>
              </a:rPr>
              <a:t>над дітьми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628800"/>
            <a:ext cx="3822192" cy="449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Патронатний вихователь</a:t>
            </a:r>
            <a:r>
              <a:rPr lang="uk-UA" dirty="0"/>
              <a:t> – це особа, яка за участю членів сім’ї надає послуги з догляду, виховання та реабілітації дитини у своїй сім’ї.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628800"/>
            <a:ext cx="3822192" cy="449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Патронатним вихователем не можуть бути особи, зазначені у ст. 212 </a:t>
            </a:r>
            <a:r>
              <a:rPr lang="uk-UA" dirty="0" smtClean="0"/>
              <a:t>СК.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До сім’ї патронатного вихователя можуть бути </a:t>
            </a:r>
            <a:r>
              <a:rPr lang="uk-UA" b="1" dirty="0"/>
              <a:t>одночасно влаштовані тільки діти, які є між собою рідними братами та сестрами, або діти, які виховувалися в одній сім’ї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4658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Патронат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b="1" dirty="0">
                <a:solidFill>
                  <a:srgbClr val="FF0000"/>
                </a:solidFill>
              </a:rPr>
              <a:t>над дітьми</a:t>
            </a:r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988840"/>
            <a:ext cx="3822192" cy="4137640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Термін перебування дитини в сім’ї патронатного вихователя встановлюється органом опіки та піклування і </a:t>
            </a:r>
            <a:r>
              <a:rPr lang="uk-UA" b="1" dirty="0"/>
              <a:t>не може перевищувати трьох місяців</a:t>
            </a:r>
            <a:r>
              <a:rPr lang="uk-UA" dirty="0"/>
              <a:t>.</a:t>
            </a:r>
            <a:endParaRPr lang="uk-UA" b="1" dirty="0" smtClean="0"/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060848"/>
            <a:ext cx="3822192" cy="4065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У разі наявності обставин, що обґрунтовують необхідність і доцільність перебування дитини в сім’ї патронатного вихователя понад зазначений термін, орган опіки та піклування може його продовжити.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Загальний термін перебування дитини в сім’ї патронатного вихователя </a:t>
            </a:r>
            <a:r>
              <a:rPr lang="uk-UA" b="1" dirty="0"/>
              <a:t>не може перевищувати шість місяців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762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>
                <a:solidFill>
                  <a:srgbClr val="FF0000"/>
                </a:solidFill>
              </a:rPr>
              <a:t>Договір про патронат над дитиною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060848"/>
            <a:ext cx="3822192" cy="4095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За договором про патронат над дитиною орган опіки та піклування влаштовує дитину, яка перебуває у складних життєвих обставинах, в сім’ю патронатного вихователя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060848"/>
            <a:ext cx="3822192" cy="4065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Договір про патронат над дитиною </a:t>
            </a:r>
            <a:r>
              <a:rPr lang="uk-UA" b="1" dirty="0"/>
              <a:t>укладається в письмовій формі</a:t>
            </a:r>
            <a:r>
              <a:rPr lang="uk-UA" dirty="0"/>
              <a:t>. Типовий договір про патронат над дитиною затверджується Кабінетом Міністрів України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517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>
                <a:solidFill>
                  <a:srgbClr val="FF0000"/>
                </a:solidFill>
              </a:rPr>
              <a:t>Права </a:t>
            </a:r>
            <a:r>
              <a:rPr lang="uk-UA" sz="3600" b="1" dirty="0" smtClean="0">
                <a:solidFill>
                  <a:srgbClr val="FF0000"/>
                </a:solidFill>
              </a:rPr>
              <a:t>та обов’язки</a:t>
            </a:r>
            <a:br>
              <a:rPr lang="uk-UA" sz="3600" b="1" dirty="0" smtClean="0">
                <a:solidFill>
                  <a:srgbClr val="FF0000"/>
                </a:solidFill>
              </a:rPr>
            </a:b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060848"/>
            <a:ext cx="3822192" cy="409536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dirty="0"/>
              <a:t>Права дитини, яка влаштовується в сім’ю патронатного вихователя</a:t>
            </a:r>
            <a:r>
              <a:rPr lang="uk-UA" dirty="0"/>
              <a:t>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За дитиною зберігається право:</a:t>
            </a:r>
          </a:p>
          <a:p>
            <a:pPr marL="0" indent="0">
              <a:buNone/>
            </a:pPr>
            <a:r>
              <a:rPr lang="uk-UA" dirty="0" smtClean="0">
                <a:latin typeface="Calibri"/>
                <a:cs typeface="Calibri"/>
              </a:rPr>
              <a:t>― </a:t>
            </a:r>
            <a:r>
              <a:rPr lang="uk-UA" dirty="0" smtClean="0"/>
              <a:t>на аліменти;</a:t>
            </a:r>
          </a:p>
          <a:p>
            <a:pPr marL="0" indent="0">
              <a:buNone/>
            </a:pPr>
            <a:r>
              <a:rPr lang="uk-UA" dirty="0" smtClean="0">
                <a:latin typeface="Calibri"/>
                <a:cs typeface="Calibri"/>
              </a:rPr>
              <a:t>―</a:t>
            </a:r>
            <a:r>
              <a:rPr lang="uk-UA" dirty="0" smtClean="0"/>
              <a:t> </a:t>
            </a:r>
            <a:r>
              <a:rPr lang="uk-UA" dirty="0"/>
              <a:t>на </a:t>
            </a:r>
            <a:r>
              <a:rPr lang="uk-UA" dirty="0" smtClean="0"/>
              <a:t>пенсію;</a:t>
            </a:r>
          </a:p>
          <a:p>
            <a:pPr marL="0" indent="0">
              <a:buNone/>
            </a:pPr>
            <a:r>
              <a:rPr lang="uk-UA" dirty="0">
                <a:latin typeface="Calibri"/>
                <a:cs typeface="Calibri"/>
              </a:rPr>
              <a:t>―</a:t>
            </a:r>
            <a:r>
              <a:rPr lang="uk-UA" dirty="0"/>
              <a:t> на </a:t>
            </a:r>
            <a:r>
              <a:rPr lang="uk-UA" dirty="0" smtClean="0"/>
              <a:t>інші </a:t>
            </a:r>
            <a:r>
              <a:rPr lang="uk-UA" dirty="0"/>
              <a:t>соціальні </a:t>
            </a:r>
            <a:r>
              <a:rPr lang="uk-UA" dirty="0" smtClean="0"/>
              <a:t>виплати;</a:t>
            </a:r>
          </a:p>
          <a:p>
            <a:pPr marL="0" indent="0">
              <a:buNone/>
            </a:pPr>
            <a:r>
              <a:rPr lang="uk-UA" dirty="0" smtClean="0">
                <a:latin typeface="Calibri"/>
                <a:cs typeface="Calibri"/>
              </a:rPr>
              <a:t>― </a:t>
            </a:r>
            <a:r>
              <a:rPr lang="uk-UA" dirty="0" smtClean="0"/>
              <a:t>на </a:t>
            </a:r>
            <a:r>
              <a:rPr lang="uk-UA" dirty="0"/>
              <a:t>відшкодування шкоди у зв’язку з втратою годувальника, які вона мала до влаштування в сім’ю патронатного </a:t>
            </a:r>
            <a:r>
              <a:rPr lang="uk-UA" dirty="0" smtClean="0"/>
              <a:t>вихователя.</a:t>
            </a:r>
          </a:p>
          <a:p>
            <a:pPr marL="0" indent="0">
              <a:buNone/>
            </a:pPr>
            <a:r>
              <a:rPr lang="uk-UA" dirty="0" smtClean="0"/>
              <a:t>Дитина</a:t>
            </a:r>
            <a:r>
              <a:rPr lang="uk-UA" dirty="0"/>
              <a:t>, влаштована в сім’ю патронатного вихователя, має </a:t>
            </a:r>
            <a:r>
              <a:rPr lang="uk-UA" dirty="0" smtClean="0"/>
              <a:t>право: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 smtClean="0">
                <a:latin typeface="Calibri"/>
                <a:cs typeface="Calibri"/>
              </a:rPr>
              <a:t>― </a:t>
            </a:r>
            <a:r>
              <a:rPr lang="uk-UA" dirty="0" smtClean="0"/>
              <a:t>підтримувати </a:t>
            </a:r>
            <a:r>
              <a:rPr lang="uk-UA" dirty="0"/>
              <a:t>особисті контакти з батьками та іншими </a:t>
            </a:r>
            <a:r>
              <a:rPr lang="uk-UA" dirty="0" smtClean="0"/>
              <a:t>родичами;</a:t>
            </a:r>
          </a:p>
          <a:p>
            <a:pPr marL="0" indent="0" algn="just">
              <a:buNone/>
            </a:pPr>
            <a:r>
              <a:rPr lang="uk-UA" dirty="0" smtClean="0">
                <a:latin typeface="Calibri"/>
                <a:cs typeface="Calibri"/>
              </a:rPr>
              <a:t>― </a:t>
            </a:r>
            <a:r>
              <a:rPr lang="uk-UA" dirty="0" smtClean="0"/>
              <a:t>інші </a:t>
            </a:r>
            <a:r>
              <a:rPr lang="uk-UA" dirty="0"/>
              <a:t>права, визначені </a:t>
            </a:r>
            <a:r>
              <a:rPr lang="uk-UA" dirty="0" smtClean="0"/>
              <a:t>законодавством.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060848"/>
            <a:ext cx="3822192" cy="406563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1" dirty="0"/>
              <a:t>Обов’язки патронатного </a:t>
            </a:r>
            <a:r>
              <a:rPr lang="uk-UA" b="1" dirty="0" smtClean="0"/>
              <a:t>вихователя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r>
              <a:rPr lang="uk-UA" dirty="0"/>
              <a:t>1) забезпечити дитину житлом, одягом, харчуванням тощо;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створити дитині умови для навчання, фізичного та духовного розвитку;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співпрацювати з батьками, іншими законними представниками дитини задля подолання складних життєвих обставин у межах та у спосіб, визначені органом опіки та піклування;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забезпечити надання чи доступ до послуг, визначених договором про патронат над дитиною;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5) сприяти контактам дитини з батьками, іншими законними представниками, родичами, крім випадків, коли батьки позбавлені батьківських прав або в судовому порядку обмежені у праві спілкування з дитиною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249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4. Прийомна сім’я як форма влаштування дітей-сиріт і дітей, позбавлених батьківського піклування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844824"/>
            <a:ext cx="4175319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b="1" dirty="0">
                <a:solidFill>
                  <a:srgbClr val="FF0000"/>
                </a:solidFill>
              </a:rPr>
              <a:t>Прийомна сім'я </a:t>
            </a:r>
            <a:endParaRPr lang="uk-UA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sz="2800" dirty="0" smtClean="0"/>
              <a:t>сім'я </a:t>
            </a:r>
            <a:r>
              <a:rPr lang="uk-UA" sz="2800" dirty="0"/>
              <a:t>або окрема особа, яка не перебуває у шлюбі, що добровільно за плату взяла на виховання та спільне проживання </a:t>
            </a:r>
            <a:r>
              <a:rPr lang="uk-UA" sz="2800" b="1" dirty="0"/>
              <a:t>від одного до чотирьох </a:t>
            </a:r>
            <a:r>
              <a:rPr lang="uk-UA" sz="2800" dirty="0"/>
              <a:t>дітей-сиріт та дітей, позбавлених батьківського піклування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844824"/>
            <a:ext cx="4103312" cy="46805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Прийомні батьки</a:t>
            </a:r>
            <a:r>
              <a:rPr lang="uk-UA" dirty="0"/>
              <a:t> – подружжя або окрема особа, яка не перебуває у шлюбі, які взяли на виховання та спільне проживання дітей-сиріт і дітей, позбавлених батьківського піклування.</a:t>
            </a:r>
            <a:endParaRPr lang="ru-RU" dirty="0"/>
          </a:p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Прийомні діти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/>
              <a:t>– діти-сироти і діти, позбавлені батьківського піклування, влаштовані до прийомної сім'ї.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3604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3200" dirty="0"/>
              <a:t>1. Усиновлення.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2. Опіка та піклування над дітьми.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3. Патронат над дітьми.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4. Прийомна сім’я як форма влаштування дітей-сиріт і дітей, позбавлених батьківського піклування.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5. Дитячий будинок сімейного типу як форма влаштування дітей-сиріт і дітей, позбавлених батьківського піклування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План лекційного заняття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71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74448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Прийомна сім'я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988840"/>
            <a:ext cx="4103311" cy="4608512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Прийомні діти виховуються у прийомній сім'ї </a:t>
            </a:r>
            <a:r>
              <a:rPr lang="uk-UA" b="1" dirty="0"/>
              <a:t>до досягнення 18-річного </a:t>
            </a:r>
            <a:r>
              <a:rPr lang="uk-UA" b="1" dirty="0" smtClean="0"/>
              <a:t>віку</a:t>
            </a:r>
          </a:p>
          <a:p>
            <a:pPr marL="0" indent="0">
              <a:buNone/>
            </a:pPr>
            <a:endParaRPr lang="uk-UA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988840"/>
            <a:ext cx="4103312" cy="4608512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у разі продовження навчання у професійно-технічних, вищих навчальних закладах I-IV рівня акредитації – </a:t>
            </a:r>
            <a:r>
              <a:rPr lang="uk-UA" b="1" dirty="0"/>
              <a:t>до 23 років </a:t>
            </a:r>
            <a:r>
              <a:rPr lang="uk-UA" dirty="0"/>
              <a:t>або до закінчення відповідних навчальних закладів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7476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548680"/>
            <a:ext cx="4175319" cy="60486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 smtClean="0"/>
              <a:t>Підстава </a:t>
            </a:r>
            <a:r>
              <a:rPr lang="uk-UA" dirty="0"/>
              <a:t>утворення прийомної </a:t>
            </a:r>
            <a:r>
              <a:rPr lang="uk-UA" dirty="0" smtClean="0"/>
              <a:t>сім'ї</a:t>
            </a:r>
            <a:r>
              <a:rPr lang="uk-UA" dirty="0"/>
              <a:t> </a:t>
            </a:r>
            <a:r>
              <a:rPr lang="uk-UA" dirty="0" smtClean="0">
                <a:latin typeface="Calibri"/>
                <a:cs typeface="Calibri"/>
              </a:rPr>
              <a:t>‒ р</a:t>
            </a:r>
            <a:r>
              <a:rPr lang="uk-UA" dirty="0" smtClean="0"/>
              <a:t>ішення </a:t>
            </a:r>
            <a:r>
              <a:rPr lang="uk-UA" dirty="0"/>
              <a:t>про утворення прийомної </a:t>
            </a:r>
            <a:r>
              <a:rPr lang="uk-UA" dirty="0" smtClean="0"/>
              <a:t>сім'ї, яке приймається </a:t>
            </a:r>
            <a:r>
              <a:rPr lang="uk-UA" dirty="0"/>
              <a:t>районною, </a:t>
            </a:r>
            <a:r>
              <a:rPr lang="uk-UA" dirty="0" smtClean="0"/>
              <a:t>районною у </a:t>
            </a:r>
            <a:r>
              <a:rPr lang="uk-UA" dirty="0"/>
              <a:t>мм. Києві та Севастополі держадміністрацією, виконавчими органами міських, районних у містах </a:t>
            </a:r>
            <a:r>
              <a:rPr lang="uk-UA" dirty="0" smtClean="0"/>
              <a:t>рад </a:t>
            </a:r>
            <a:r>
              <a:rPr lang="uk-UA" dirty="0"/>
              <a:t>на підставі заяви сім'ї або окремої особи, які виявили бажання утворити прийомну сім'ю, за поданням відповідного висновку служби у справах дітей районної, районної у мм. Києві та Севастополі держадміністрації, виконавчих органів міських, районних у містах </a:t>
            </a:r>
            <a:r>
              <a:rPr lang="uk-UA" dirty="0" smtClean="0"/>
              <a:t>рад </a:t>
            </a:r>
            <a:r>
              <a:rPr lang="uk-UA" dirty="0"/>
              <a:t>про можливість утворення прийомної сім'ї за результатами проходження курсу підготовки і рекомендацією відповідного центру соціальних служб для сім'ї, дітей та </a:t>
            </a:r>
            <a:r>
              <a:rPr lang="uk-UA" dirty="0" smtClean="0"/>
              <a:t>молоді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548680"/>
            <a:ext cx="4103312" cy="6048672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На підставі рішення про утворення прийомної сім'ї між прийомними батьками та органом, який прийняв рішення про її утворення, укладається </a:t>
            </a:r>
            <a:r>
              <a:rPr lang="uk-UA" b="1" dirty="0" smtClean="0"/>
              <a:t>договір </a:t>
            </a:r>
            <a:r>
              <a:rPr lang="uk-UA" b="1" dirty="0"/>
              <a:t>про влаштування дітей до прийомної сім'ї на виховання та спільне проживання</a:t>
            </a:r>
            <a:endParaRPr lang="ru-RU" b="1" dirty="0"/>
          </a:p>
          <a:p>
            <a:endParaRPr lang="uk-UA" dirty="0" smtClean="0"/>
          </a:p>
          <a:p>
            <a:r>
              <a:rPr lang="uk-UA" dirty="0" smtClean="0"/>
              <a:t>типовий</a:t>
            </a:r>
          </a:p>
          <a:p>
            <a:endParaRPr lang="uk-UA" dirty="0"/>
          </a:p>
          <a:p>
            <a:r>
              <a:rPr lang="uk-UA" dirty="0"/>
              <a:t>в</a:t>
            </a:r>
            <a:r>
              <a:rPr lang="uk-UA" dirty="0" smtClean="0"/>
              <a:t>ичерпний перелік підстав його припинення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8055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Договір </a:t>
            </a:r>
            <a:r>
              <a:rPr lang="uk-UA" sz="3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 влаштування дітей до прийомної сім'ї на виховання та спільне проживання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844824"/>
            <a:ext cx="4175319" cy="46085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Припинення договору:</a:t>
            </a:r>
          </a:p>
          <a:p>
            <a:pPr marL="0" indent="0">
              <a:buNone/>
            </a:pPr>
            <a:r>
              <a:rPr lang="uk-UA" dirty="0" smtClean="0">
                <a:latin typeface="Calibri"/>
                <a:cs typeface="Calibri"/>
              </a:rPr>
              <a:t>‒ </a:t>
            </a:r>
            <a:r>
              <a:rPr lang="uk-UA" dirty="0" smtClean="0"/>
              <a:t>виникнення </a:t>
            </a:r>
            <a:r>
              <a:rPr lang="uk-UA" dirty="0"/>
              <a:t>у прийомній сім’ї несприятливих умов для виховання дітей та спільного </a:t>
            </a:r>
            <a:r>
              <a:rPr lang="uk-UA" dirty="0" smtClean="0"/>
              <a:t>проживання;</a:t>
            </a:r>
          </a:p>
          <a:p>
            <a:pPr marL="0" indent="0">
              <a:buNone/>
            </a:pPr>
            <a:r>
              <a:rPr lang="uk-UA" dirty="0" smtClean="0">
                <a:latin typeface="Calibri"/>
                <a:cs typeface="Calibri"/>
              </a:rPr>
              <a:t>‒</a:t>
            </a:r>
            <a:r>
              <a:rPr lang="uk-UA" dirty="0" smtClean="0"/>
              <a:t> </a:t>
            </a:r>
            <a:r>
              <a:rPr lang="uk-UA" dirty="0"/>
              <a:t>невиконання прийомними батьками обов’язків щодо належного виховання, розвитку та утримання </a:t>
            </a:r>
            <a:r>
              <a:rPr lang="uk-UA" dirty="0" smtClean="0"/>
              <a:t>дітей;</a:t>
            </a:r>
          </a:p>
          <a:p>
            <a:pPr marL="0" indent="0">
              <a:buNone/>
            </a:pPr>
            <a:r>
              <a:rPr lang="uk-UA" dirty="0" smtClean="0">
                <a:latin typeface="Calibri"/>
                <a:cs typeface="Calibri"/>
              </a:rPr>
              <a:t>‒</a:t>
            </a:r>
            <a:r>
              <a:rPr lang="uk-UA" dirty="0" smtClean="0"/>
              <a:t> </a:t>
            </a:r>
            <a:r>
              <a:rPr lang="uk-UA" dirty="0"/>
              <a:t>порушення схеми антиретровірусної терапії </a:t>
            </a:r>
            <a:r>
              <a:rPr lang="uk-UA" dirty="0" smtClean="0"/>
              <a:t>дитини;</a:t>
            </a:r>
          </a:p>
          <a:p>
            <a:pPr marL="0" indent="0">
              <a:buNone/>
            </a:pPr>
            <a:r>
              <a:rPr lang="uk-UA" dirty="0" smtClean="0">
                <a:latin typeface="Calibri"/>
                <a:cs typeface="Calibri"/>
              </a:rPr>
              <a:t>‒</a:t>
            </a:r>
            <a:r>
              <a:rPr lang="uk-UA" dirty="0" smtClean="0"/>
              <a:t> </a:t>
            </a:r>
            <a:r>
              <a:rPr lang="uk-UA" dirty="0"/>
              <a:t>повернення дітей рідним батькам (опікуну, піклувальнику, усиновителю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r>
              <a:rPr lang="uk-UA" dirty="0" smtClean="0">
                <a:latin typeface="Calibri"/>
                <a:cs typeface="Calibri"/>
              </a:rPr>
              <a:t>‒</a:t>
            </a:r>
            <a:r>
              <a:rPr lang="uk-UA" dirty="0" smtClean="0"/>
              <a:t> </a:t>
            </a:r>
            <a:r>
              <a:rPr lang="uk-UA" dirty="0"/>
              <a:t>досягнення дитиною </a:t>
            </a:r>
            <a:r>
              <a:rPr lang="uk-UA" dirty="0" smtClean="0"/>
              <a:t>повноліття;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844824"/>
            <a:ext cx="4175320" cy="46085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>
                <a:latin typeface="Calibri"/>
                <a:cs typeface="Calibri"/>
              </a:rPr>
              <a:t>‒</a:t>
            </a:r>
            <a:r>
              <a:rPr lang="uk-UA" dirty="0"/>
              <a:t> досягнення батьками пенсійного віку;</a:t>
            </a:r>
          </a:p>
          <a:p>
            <a:pPr marL="0" indent="0">
              <a:buNone/>
            </a:pPr>
            <a:r>
              <a:rPr lang="uk-UA" dirty="0">
                <a:latin typeface="Calibri"/>
                <a:cs typeface="Calibri"/>
              </a:rPr>
              <a:t>‒ </a:t>
            </a:r>
            <a:r>
              <a:rPr lang="uk-UA" dirty="0"/>
              <a:t>виявлення обставин щодо навмисного виведення дитини з прийомної сім’ї з метою усиновлення її іноземцями</a:t>
            </a:r>
          </a:p>
          <a:p>
            <a:pPr marL="0" indent="0">
              <a:buNone/>
            </a:pPr>
            <a:r>
              <a:rPr lang="uk-UA" dirty="0">
                <a:latin typeface="Calibri"/>
                <a:cs typeface="Calibri"/>
              </a:rPr>
              <a:t>‒</a:t>
            </a:r>
            <a:r>
              <a:rPr lang="uk-UA" dirty="0"/>
              <a:t> за згодою сторін;</a:t>
            </a:r>
          </a:p>
          <a:p>
            <a:pPr marL="0" indent="0">
              <a:buNone/>
            </a:pPr>
            <a:r>
              <a:rPr lang="uk-UA" dirty="0">
                <a:latin typeface="Calibri"/>
                <a:cs typeface="Calibri"/>
              </a:rPr>
              <a:t>‒ </a:t>
            </a:r>
            <a:r>
              <a:rPr lang="uk-UA" dirty="0"/>
              <a:t>з інших причин, передбачених договором;</a:t>
            </a:r>
          </a:p>
          <a:p>
            <a:pPr marL="0" indent="0">
              <a:buNone/>
            </a:pPr>
            <a:r>
              <a:rPr lang="uk-UA" dirty="0">
                <a:latin typeface="Calibri"/>
                <a:cs typeface="Calibri"/>
              </a:rPr>
              <a:t>‒ </a:t>
            </a:r>
            <a:r>
              <a:rPr lang="uk-UA" dirty="0"/>
              <a:t>наявність обставин, зазначених у ст. 212 СК України;</a:t>
            </a:r>
          </a:p>
          <a:p>
            <a:pPr marL="0" indent="0">
              <a:buNone/>
            </a:pPr>
            <a:r>
              <a:rPr lang="uk-UA" dirty="0" smtClean="0">
                <a:latin typeface="Calibri"/>
                <a:cs typeface="Calibri"/>
              </a:rPr>
              <a:t>‒ </a:t>
            </a:r>
            <a:r>
              <a:rPr lang="uk-UA" dirty="0" smtClean="0"/>
              <a:t>прийомним </a:t>
            </a:r>
            <a:r>
              <a:rPr lang="uk-UA" dirty="0"/>
              <a:t>батькам або членам сім'ї, з якими вони проживають на спільній житловій площі, у тому числі малолітнім та неповнолітнім дітям, діагностовано певні захворювання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19852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Прийомні батьки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844824"/>
            <a:ext cx="3822192" cy="475252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/>
              <a:t>Прийомними батьками можуть бути </a:t>
            </a:r>
            <a:r>
              <a:rPr lang="uk-UA" b="1" dirty="0"/>
              <a:t>працездатні особи</a:t>
            </a:r>
            <a:r>
              <a:rPr lang="uk-UA" dirty="0"/>
              <a:t>, які </a:t>
            </a:r>
            <a:r>
              <a:rPr lang="uk-UA" b="1" dirty="0"/>
              <a:t>перебувають у </a:t>
            </a:r>
            <a:r>
              <a:rPr lang="uk-UA" b="1" dirty="0" smtClean="0"/>
              <a:t>шлюбі</a:t>
            </a:r>
          </a:p>
          <a:p>
            <a:pPr marL="0" indent="0">
              <a:buNone/>
            </a:pPr>
            <a:r>
              <a:rPr lang="uk-UA" b="1" dirty="0" smtClean="0"/>
              <a:t>крім </a:t>
            </a:r>
            <a:r>
              <a:rPr lang="uk-UA" b="1" dirty="0"/>
              <a:t>випадків, коли хоча б одна з них:</a:t>
            </a:r>
            <a:endParaRPr lang="ru-RU" dirty="0"/>
          </a:p>
          <a:p>
            <a:pPr marL="0" indent="0">
              <a:buNone/>
            </a:pPr>
            <a:r>
              <a:rPr lang="uk-UA" sz="2600" dirty="0"/>
              <a:t>– не пройшла курс підготовки потенційних кандидатів у прийомні батьки;</a:t>
            </a:r>
            <a:endParaRPr lang="ru-RU" sz="2600" dirty="0"/>
          </a:p>
          <a:p>
            <a:pPr marL="0" indent="0">
              <a:buNone/>
            </a:pPr>
            <a:r>
              <a:rPr lang="uk-UA" sz="2600" dirty="0"/>
              <a:t>– визнана в установленому порядку недієздатною або обмежено дієздатною;</a:t>
            </a:r>
            <a:endParaRPr lang="ru-RU" sz="2600" dirty="0"/>
          </a:p>
          <a:p>
            <a:pPr marL="0" indent="0">
              <a:buNone/>
            </a:pPr>
            <a:r>
              <a:rPr lang="uk-UA" sz="2600" dirty="0"/>
              <a:t>– позбавлена батьківських прав;</a:t>
            </a:r>
            <a:endParaRPr lang="ru-RU" sz="2600" dirty="0"/>
          </a:p>
          <a:p>
            <a:pPr marL="0" indent="0">
              <a:buNone/>
            </a:pPr>
            <a:r>
              <a:rPr lang="uk-UA" sz="2600" dirty="0"/>
              <a:t>– була усиновлювачем, опікуном, піклувальником, прийомним батьком, батьком-вихователем іншої дитини, але усиновлення було скасовано або визнано недійсним, опіку, піклування чи діяльність прийомної сім'ї або дитячого будинку сімейного типу було припинено з її вини</a:t>
            </a:r>
            <a:r>
              <a:rPr lang="uk-UA" sz="2600" dirty="0" smtClean="0"/>
              <a:t>;</a:t>
            </a:r>
          </a:p>
          <a:p>
            <a:pPr marL="0" indent="0">
              <a:buNone/>
            </a:pPr>
            <a:r>
              <a:rPr lang="uk-UA" sz="2600" dirty="0"/>
              <a:t>– зловживає спиртними напоями або наркотичними засобами;</a:t>
            </a:r>
            <a:endParaRPr lang="ru-RU" sz="2600" dirty="0"/>
          </a:p>
          <a:p>
            <a:pPr marL="0" indent="0">
              <a:buNone/>
            </a:pPr>
            <a:endParaRPr lang="ru-RU" sz="2600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4008" y="1772816"/>
            <a:ext cx="4103312" cy="468052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uk-UA" sz="1200" dirty="0" smtClean="0"/>
              <a:t>– </a:t>
            </a:r>
            <a:r>
              <a:rPr lang="uk-UA" sz="1600" dirty="0"/>
              <a:t>за станом здоров'я не може виконувати обов'язки щодо виховання дітей;</a:t>
            </a:r>
            <a:endParaRPr lang="ru-RU" sz="1600" dirty="0"/>
          </a:p>
          <a:p>
            <a:pPr marL="0" indent="0">
              <a:lnSpc>
                <a:spcPct val="80000"/>
              </a:lnSpc>
              <a:buNone/>
            </a:pPr>
            <a:r>
              <a:rPr lang="uk-UA" sz="1600" dirty="0"/>
              <a:t>– перебуває на обліку або на лікуванні у психоневрологічному чи наркологічному диспансері;</a:t>
            </a:r>
            <a:endParaRPr lang="ru-RU" sz="1600" dirty="0"/>
          </a:p>
          <a:p>
            <a:pPr marL="0" indent="0">
              <a:lnSpc>
                <a:spcPct val="80000"/>
              </a:lnSpc>
              <a:buNone/>
            </a:pPr>
            <a:r>
              <a:rPr lang="uk-UA" sz="1600" dirty="0"/>
              <a:t>– страждає на хвороби, перелік яких затверджений МОЗ щодо осіб, які не можуть бути усиновлювачами;</a:t>
            </a:r>
            <a:endParaRPr lang="ru-RU" sz="1600" dirty="0"/>
          </a:p>
          <a:p>
            <a:pPr marL="0" indent="0">
              <a:lnSpc>
                <a:spcPct val="80000"/>
              </a:lnSpc>
              <a:buNone/>
            </a:pPr>
            <a:r>
              <a:rPr lang="uk-UA" sz="1600" dirty="0"/>
              <a:t>– була засуджена за злочини проти життя і здоров'я, волі, честі та гідності, статевої свободи та статевої недоторканості особи, проти громадської безпеки, громадського порядку та моральності, у сфері обігу наркотичних засобів, психотропних речовин, їх аналогів або прекурсорів, а також за злочини, передбачені статтями 148, 150, 150-1, 164, 166, 167, 169, 181, 187, 324 і 442 </a:t>
            </a:r>
            <a:r>
              <a:rPr lang="uk-UA" sz="1600" dirty="0" smtClean="0"/>
              <a:t>КК України</a:t>
            </a:r>
            <a:r>
              <a:rPr lang="uk-UA" sz="1600" dirty="0"/>
              <a:t>, або має непогашену чи не зняту в установленому законом порядку судимість за вчинення інших злочинів.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99234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Матеріальне забезпечення прийомної сім'ї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916832"/>
            <a:ext cx="3822192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/>
              <a:t>Фінансування прийомних сімей здійснюється </a:t>
            </a:r>
            <a:r>
              <a:rPr lang="uk-UA" sz="4000" b="1" dirty="0"/>
              <a:t>за рахунок державного бюджету</a:t>
            </a:r>
            <a:endParaRPr lang="ru-RU" sz="40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916832"/>
            <a:ext cx="3822192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/>
              <a:t>Розмір щомісячної державної соціальної допомоги на дітей-сиріт та дітей, позбавлених батьківського піклування, становить </a:t>
            </a:r>
            <a:r>
              <a:rPr lang="uk-UA" sz="2800" b="1" dirty="0"/>
              <a:t>два прожиткових мінімуми для дітей відповідного віку</a:t>
            </a:r>
            <a:r>
              <a:rPr lang="uk-UA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386832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>
                <a:solidFill>
                  <a:srgbClr val="FF0000"/>
                </a:solidFill>
              </a:rPr>
              <a:t>5. Дитячий будинок сімейного типу як форма влаштування дітей-сиріт і дітей, позбавлених батьківського піклування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988840"/>
            <a:ext cx="4103311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Дитячий будинок сімейного типу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/>
              <a:t>– окрема сім'я, що створюється за бажанням подружжя або окремої особи, яка не перебуває у шлюбі, які беруть на виховання та спільне проживання </a:t>
            </a:r>
            <a:r>
              <a:rPr lang="uk-UA" b="1" dirty="0"/>
              <a:t>не менш як 5 дітей-сиріт і дітей, позбавлених батьківського піклування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988840"/>
            <a:ext cx="3822192" cy="4392488"/>
          </a:xfrm>
        </p:spPr>
        <p:txBody>
          <a:bodyPr/>
          <a:lstStyle/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Батьки-вихователі</a:t>
            </a:r>
            <a:r>
              <a:rPr lang="uk-UA" dirty="0"/>
              <a:t> – особи, які беруть на виховання та спільне проживання дітей-сиріт і дітей, позбавлених батьківського піклування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29623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Дитячий будинок сімейного типу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2060848"/>
            <a:ext cx="4103311" cy="4392488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Вихованці перебувають у дитячому будинку сімейного типу </a:t>
            </a:r>
            <a:r>
              <a:rPr lang="uk-UA" b="1" dirty="0"/>
              <a:t>до досягнення 18-річного віку</a:t>
            </a:r>
            <a:r>
              <a:rPr lang="uk-UA" dirty="0"/>
              <a:t>, а в разі продовження навчання у професійно-технічному, вищому навчальному закладі I-IV рівня акредитації – </a:t>
            </a:r>
            <a:r>
              <a:rPr lang="uk-UA" b="1" dirty="0"/>
              <a:t>до 23 років або до закінчення відповідних навчальних</a:t>
            </a:r>
            <a:r>
              <a:rPr lang="uk-UA" dirty="0"/>
              <a:t> </a:t>
            </a:r>
            <a:r>
              <a:rPr lang="uk-UA" b="1" dirty="0"/>
              <a:t>закладів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060848"/>
            <a:ext cx="4103312" cy="4392488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Загальна кількість дітей у дитячому будинку сімейного типу </a:t>
            </a:r>
            <a:r>
              <a:rPr lang="uk-UA" b="1" dirty="0"/>
              <a:t>не повинна перевищувати 10 осіб</a:t>
            </a:r>
            <a:r>
              <a:rPr lang="uk-UA" dirty="0"/>
              <a:t>, враховуючи рідних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8940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Дитячий будинок сімейного типу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На підставі рішення про створення дитячого будинку сімейного типу між батьками-вихователями та органом, який прийняв рішення про його створення, укладається </a:t>
            </a:r>
            <a:r>
              <a:rPr lang="uk-UA" b="1" dirty="0"/>
              <a:t>договір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Орган, що ухвалив рішення про створення дитячого будинку сімейного типу, позачергово надає батькам-вихователям індивідуальний житловий будинок або багатокімнатну </a:t>
            </a:r>
            <a:r>
              <a:rPr lang="uk-UA" dirty="0" smtClean="0"/>
              <a:t>квартиру.</a:t>
            </a:r>
          </a:p>
          <a:p>
            <a:pPr marL="0" indent="0">
              <a:buNone/>
            </a:pPr>
            <a:r>
              <a:rPr lang="uk-UA" dirty="0"/>
              <a:t>За згодою сторін договору дитячому будинку сімейного типу може надаватися у користування земельна ділянка для ведення садівництва та городництва поблизу місця його знаходження, а також транспортний засіб</a:t>
            </a:r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374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Батьки-вихователі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916832"/>
            <a:ext cx="4103311" cy="46085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Батьками-вихователями </a:t>
            </a:r>
            <a:r>
              <a:rPr lang="uk-UA" b="1" dirty="0"/>
              <a:t>можуть бути повнолітні та працездатні особи</a:t>
            </a:r>
            <a:r>
              <a:rPr lang="uk-UA" dirty="0"/>
              <a:t>, </a:t>
            </a:r>
            <a:r>
              <a:rPr lang="uk-UA" b="1" dirty="0"/>
              <a:t>за винятком</a:t>
            </a:r>
            <a:r>
              <a:rPr lang="uk-UA" b="1" dirty="0" smtClean="0"/>
              <a:t>: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осіб, визнаних у встановленому порядку недієздатними або обмежено дієздатними;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осіб, позбавлених батьківських прав;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осіб, які були усиновлювачами, опікунами, піклувальниками, прийомними батьками, батьками-вихователями іншої дитини, але усиновлення було скасовано або визнано недійсним, опіку, піклування чи діяльність прийомної сім'ї або дитячого будинку сімейного типу було припинено з їх вини;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916832"/>
            <a:ext cx="4031304" cy="46085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– осіб, які за станом здоров'я не можуть виконувати обов'язки щодо виховання </a:t>
            </a:r>
            <a:r>
              <a:rPr lang="uk-UA" dirty="0" smtClean="0"/>
              <a:t>дітей;</a:t>
            </a:r>
          </a:p>
          <a:p>
            <a:pPr marL="0" indent="0">
              <a:buNone/>
            </a:pPr>
            <a:r>
              <a:rPr lang="uk-UA" dirty="0"/>
              <a:t>– осіб, які перебувають на обліку або на лікуванні у психоневрологічному чи наркологічному диспансері;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осіб, які зловживають спиртними напоями або наркотичними засобами;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осіб, які страждають на хвороби, перелік яких затверджений МОЗ щодо осіб, які не можуть бути усиновлювачами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/>
              <a:t>– осіб, які були засуджені за злочини 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/>
              <a:t>– осіб, які не мають постійного місця проживання та постійного заробітку (доходу).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9831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Матеріальне забезпечення </a:t>
            </a:r>
            <a:r>
              <a:rPr lang="uk-UA" b="1" dirty="0" smtClean="0">
                <a:solidFill>
                  <a:srgbClr val="FF0000"/>
                </a:solidFill>
              </a:rPr>
              <a:t>дитячого будинку </a:t>
            </a:r>
            <a:r>
              <a:rPr lang="uk-UA" b="1" dirty="0">
                <a:solidFill>
                  <a:srgbClr val="FF0000"/>
                </a:solidFill>
              </a:rPr>
              <a:t>сімейного типу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916832"/>
            <a:ext cx="3822192" cy="46805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4000" dirty="0" smtClean="0"/>
              <a:t>Фінансування </a:t>
            </a:r>
          </a:p>
          <a:p>
            <a:pPr marL="0" indent="0">
              <a:buNone/>
            </a:pPr>
            <a:r>
              <a:rPr lang="uk-UA" sz="4000" dirty="0"/>
              <a:t>дитячих будинків сімейного типу </a:t>
            </a:r>
            <a:r>
              <a:rPr lang="uk-UA" sz="4000" dirty="0" smtClean="0"/>
              <a:t>здійснюється </a:t>
            </a:r>
            <a:r>
              <a:rPr lang="uk-UA" sz="4000" b="1" dirty="0"/>
              <a:t>за рахунок </a:t>
            </a:r>
            <a:r>
              <a:rPr lang="uk-UA" sz="4000" b="1" dirty="0" smtClean="0"/>
              <a:t>видатків державного </a:t>
            </a:r>
            <a:r>
              <a:rPr lang="uk-UA" sz="4000" b="1" dirty="0"/>
              <a:t>бюджету</a:t>
            </a:r>
            <a:endParaRPr lang="ru-RU" sz="40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916832"/>
            <a:ext cx="3822192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/>
              <a:t>Розмір щомісячної державної соціальної допомоги на дітей-сиріт та дітей, позбавлених батьківського піклування, становить </a:t>
            </a:r>
            <a:r>
              <a:rPr lang="uk-UA" sz="2800" b="1" dirty="0"/>
              <a:t>два прожиткових мінімуми для дітей відповідного віку</a:t>
            </a:r>
            <a:r>
              <a:rPr lang="uk-UA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73801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640959" cy="41373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 smtClean="0"/>
              <a:t>Про затвердження Положення про дитячий будинок сімейного типу : Постанова Кабінету Міністрів України від 26.04.2002 р. № 564 (із змінами). URL: </a:t>
            </a:r>
            <a:r>
              <a:rPr lang="uk-UA" u="sng" dirty="0" smtClean="0">
                <a:hlinkClick r:id="rId2"/>
              </a:rPr>
              <a:t>https://zakon.rada.gov.ua/laws/show/564-2002-%D0%BF#Text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Про затвердження Положення про прийомну сім’ю : Постанова Кабінету Міністрів України від 26.04.2002 р. № 565 (із змінами). URL: </a:t>
            </a:r>
            <a:r>
              <a:rPr lang="uk-UA" u="sng" dirty="0" smtClean="0">
                <a:hlinkClick r:id="rId3"/>
              </a:rPr>
              <a:t>https://zakon.rada.gov.ua/laws/show/565-2002-%D0%BF#Text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Деякі питання захисту прав дитини та надання послуги патронату над дитиною : Постанова Кабінету Міністрів України від 20.08.2021 р. (із змінами) № 893. URL: </a:t>
            </a:r>
            <a:r>
              <a:rPr lang="uk-UA" u="sng" dirty="0" smtClean="0">
                <a:hlinkClick r:id="rId4"/>
              </a:rPr>
              <a:t>https://zakon.rada.gov.ua/laws/show/893-2021-%D0%BF#Text</a:t>
            </a:r>
            <a:r>
              <a:rPr lang="uk-UA" dirty="0" smtClean="0"/>
              <a:t>.</a:t>
            </a:r>
            <a:endParaRPr lang="uk-UA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Рекомендовані нормативно-правові акти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862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640959" cy="413732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sz="2600" dirty="0" smtClean="0"/>
              <a:t>Про затвердження Переліку захворювань, за наявності яких особа не може бути усиновлювачем : Наказ Міністерства охорони здоров’я України від 20.08.2008 р. № 479 (із змінами). URL: </a:t>
            </a:r>
            <a:r>
              <a:rPr lang="uk-UA" sz="2600" u="sng" dirty="0" smtClean="0">
                <a:hlinkClick r:id="rId2"/>
              </a:rPr>
              <a:t>https://zakon.rada.gov.ua/laws/show/z1022-08#Text</a:t>
            </a:r>
            <a:r>
              <a:rPr lang="uk-UA" sz="2600" dirty="0" smtClean="0"/>
              <a:t>.</a:t>
            </a:r>
          </a:p>
          <a:p>
            <a:pPr marL="0" indent="0">
              <a:buNone/>
            </a:pPr>
            <a:r>
              <a:rPr lang="uk-UA" sz="2600" dirty="0" smtClean="0"/>
              <a:t>Про порядок та умови прийому громадян України, які проживають за межами України, та іноземців, які бажають усиновити дитину в Україні, для подання ними справ : Наказ </a:t>
            </a:r>
            <a:r>
              <a:rPr lang="uk-UA" sz="2600" dirty="0" err="1" smtClean="0"/>
              <a:t>Мінсоцполітики</a:t>
            </a:r>
            <a:r>
              <a:rPr lang="uk-UA" sz="2600" dirty="0" smtClean="0"/>
              <a:t> України від 17.11.2011 р. № 445 (із змінами). URL: </a:t>
            </a:r>
            <a:r>
              <a:rPr lang="uk-UA" sz="2600" u="sng" dirty="0" smtClean="0">
                <a:hlinkClick r:id="rId3"/>
              </a:rPr>
              <a:t>https://zakon.rada.gov.ua/laws/show/z1406-11#Text</a:t>
            </a:r>
            <a:r>
              <a:rPr lang="uk-UA" sz="2600" dirty="0" smtClean="0"/>
              <a:t>.</a:t>
            </a:r>
          </a:p>
          <a:p>
            <a:pPr marL="0" indent="0">
              <a:buNone/>
            </a:pPr>
            <a:r>
              <a:rPr lang="uk-UA" sz="2600" dirty="0" smtClean="0"/>
              <a:t>Щодо отримання згоди органів опіки та піклування : Лист Міністерства юстиції України від 25.07.2006 р. № 19-50-556. URL: </a:t>
            </a:r>
            <a:r>
              <a:rPr lang="uk-UA" sz="2600" u="sng" dirty="0" smtClean="0">
                <a:hlinkClick r:id="rId4"/>
              </a:rPr>
              <a:t>http://zakon4.rada.gov.ua/laws/show/v-556323-06</a:t>
            </a:r>
            <a:r>
              <a:rPr lang="uk-UA" sz="2600" dirty="0" smtClean="0"/>
              <a:t>.</a:t>
            </a:r>
          </a:p>
          <a:p>
            <a:pPr marL="0" indent="0">
              <a:buNone/>
            </a:pPr>
            <a:r>
              <a:rPr lang="uk-UA" sz="2600" dirty="0" smtClean="0"/>
              <a:t>Рішення Конституційного Суду України у справі за конституційним поданням Уповноваженого Верховної Ради України з прав людини щодо відповідності Конституції України (конституційності) окремого положення частини другої статті 211 Сімейного кодексу України (справа про різницю у віці між усиновлювачем та дитиною) № 3-рп/2009 від 03.02.2009 року. URL: </a:t>
            </a:r>
            <a:r>
              <a:rPr lang="uk-UA" sz="2600" u="sng" dirty="0" smtClean="0">
                <a:hlinkClick r:id="rId5"/>
              </a:rPr>
              <a:t>https://zakon.rada.gov.ua/laws/show/v003p710-09#Text</a:t>
            </a:r>
            <a:r>
              <a:rPr lang="uk-UA" sz="2600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Рекомендовані нормативно-правові акти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974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cap="all" dirty="0" smtClean="0"/>
          </a:p>
          <a:p>
            <a:pPr marL="0" indent="0">
              <a:buNone/>
            </a:pPr>
            <a:r>
              <a:rPr lang="uk-UA" cap="all" dirty="0" smtClean="0"/>
              <a:t>СК </a:t>
            </a:r>
            <a:r>
              <a:rPr lang="uk-UA" cap="all" dirty="0"/>
              <a:t>України передбачає такі </a:t>
            </a:r>
            <a:r>
              <a:rPr lang="uk-UA" b="1" cap="all" dirty="0"/>
              <a:t>форми передання </a:t>
            </a:r>
            <a:r>
              <a:rPr lang="uk-UA" b="1" cap="all" dirty="0" smtClean="0"/>
              <a:t>дітей-сиріт і </a:t>
            </a:r>
            <a:r>
              <a:rPr lang="uk-UA" b="1" cap="all" dirty="0"/>
              <a:t>дітей, позбавлених батьківського піклування, на виховання:</a:t>
            </a:r>
            <a:endParaRPr lang="ru-RU" b="1" cap="all" dirty="0"/>
          </a:p>
          <a:p>
            <a:pPr marL="0" indent="0">
              <a:buNone/>
            </a:pPr>
            <a:r>
              <a:rPr lang="uk-UA" dirty="0"/>
              <a:t>– усиновлення;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встановлення опіки (піклування);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патронат;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прийомна сім'я;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дитячий будинок сімейного </a:t>
            </a:r>
            <a:r>
              <a:rPr lang="uk-UA" dirty="0" smtClean="0"/>
              <a:t>типу.</a:t>
            </a:r>
            <a:endParaRPr lang="ru-RU" dirty="0"/>
          </a:p>
          <a:p>
            <a:pPr marL="0" indent="0" algn="ctr">
              <a:buNone/>
            </a:pPr>
            <a:endParaRPr lang="uk-UA" b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1. Усиновлення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20688"/>
            <a:ext cx="7660373" cy="58326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800" b="1" dirty="0">
                <a:solidFill>
                  <a:srgbClr val="FF0000"/>
                </a:solidFill>
              </a:rPr>
              <a:t>Усиновлення </a:t>
            </a:r>
            <a:r>
              <a:rPr lang="uk-UA" sz="2800" dirty="0">
                <a:solidFill>
                  <a:srgbClr val="FF0000"/>
                </a:solidFill>
              </a:rPr>
              <a:t>–</a:t>
            </a:r>
            <a:r>
              <a:rPr lang="uk-UA" sz="2800" dirty="0"/>
              <a:t> </a:t>
            </a:r>
            <a:r>
              <a:rPr lang="uk-UA" sz="2800" dirty="0" smtClean="0"/>
              <a:t>прийняття </a:t>
            </a:r>
            <a:r>
              <a:rPr lang="uk-UA" sz="2800" dirty="0"/>
              <a:t>усиновлювачем дитини у сім'ю на правах сина (дочки</a:t>
            </a:r>
            <a:r>
              <a:rPr lang="uk-UA" sz="2800" dirty="0" smtClean="0"/>
              <a:t>).</a:t>
            </a:r>
          </a:p>
          <a:p>
            <a:endParaRPr lang="uk-UA" sz="2800" dirty="0"/>
          </a:p>
          <a:p>
            <a:pPr marL="0" indent="0">
              <a:buNone/>
            </a:pPr>
            <a:r>
              <a:rPr lang="uk-UA" sz="2800" dirty="0"/>
              <a:t>Усиновленою може бути </a:t>
            </a:r>
            <a:r>
              <a:rPr lang="uk-UA" sz="2800" b="1" dirty="0"/>
              <a:t>особа віком від двох місяців і до досягнення нею повноліття (дитина)</a:t>
            </a:r>
            <a:r>
              <a:rPr lang="uk-UA" sz="2800" dirty="0"/>
              <a:t>, а у виняткових випадках і </a:t>
            </a:r>
            <a:r>
              <a:rPr lang="uk-UA" sz="2800" b="1" dirty="0"/>
              <a:t>повнолітня особа</a:t>
            </a:r>
            <a:r>
              <a:rPr lang="uk-UA" sz="2800" dirty="0" smtClean="0"/>
              <a:t>.</a:t>
            </a:r>
          </a:p>
          <a:p>
            <a:pPr marL="0" indent="0">
              <a:buNone/>
            </a:pPr>
            <a:r>
              <a:rPr lang="uk-UA" sz="2800" dirty="0" smtClean="0"/>
              <a:t>За </a:t>
            </a:r>
            <a:r>
              <a:rPr lang="uk-UA" sz="2800" dirty="0"/>
              <a:t>загальним правилом, рідних братів та сестер при усиновленні </a:t>
            </a:r>
            <a:r>
              <a:rPr lang="uk-UA" sz="2800" b="1" dirty="0"/>
              <a:t>роз'єднувати не можна</a:t>
            </a:r>
            <a:r>
              <a:rPr lang="uk-UA" sz="2800" dirty="0" smtClean="0"/>
              <a:t>.</a:t>
            </a:r>
          </a:p>
          <a:p>
            <a:pPr marL="0" indent="0">
              <a:buNone/>
            </a:pPr>
            <a:r>
              <a:rPr lang="uk-UA" sz="2800" dirty="0" smtClean="0"/>
              <a:t>Внаслідок </a:t>
            </a:r>
            <a:r>
              <a:rPr lang="uk-UA" sz="2800" dirty="0"/>
              <a:t>усиновлення встановлюються правовідносини, які повністю </a:t>
            </a:r>
            <a:r>
              <a:rPr lang="uk-UA" sz="2800" b="1" dirty="0"/>
              <a:t>прирівнюються до батьківських</a:t>
            </a:r>
            <a:r>
              <a:rPr lang="uk-UA" sz="2800" dirty="0"/>
              <a:t>, а правовідносини з рідними батьками припиняються.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20826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Вимоги до особи усиновлювача: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916832"/>
            <a:ext cx="3822192" cy="4209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має бути особа, що </a:t>
            </a:r>
            <a:r>
              <a:rPr lang="uk-UA" b="1" dirty="0"/>
              <a:t>старша за дитину</a:t>
            </a:r>
            <a:r>
              <a:rPr lang="uk-UA" dirty="0"/>
              <a:t>, яку вона бажає усиновити, </a:t>
            </a:r>
            <a:r>
              <a:rPr lang="uk-UA" b="1" dirty="0"/>
              <a:t>не менш як на п'ятнадцять років</a:t>
            </a:r>
            <a:r>
              <a:rPr lang="uk-UA" dirty="0"/>
              <a:t>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має бути дієздатна особа</a:t>
            </a:r>
            <a:r>
              <a:rPr lang="uk-UA" dirty="0" smtClean="0"/>
              <a:t>;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916832"/>
            <a:ext cx="3822192" cy="420964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/>
              <a:t>У разі усиновлення </a:t>
            </a:r>
            <a:r>
              <a:rPr lang="uk-UA" b="1" dirty="0"/>
              <a:t>повнолітньої особи різниця у віці не може бути меншою, ніж вісімнадцять років</a:t>
            </a:r>
            <a:r>
              <a:rPr lang="uk-UA" dirty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Усиновлювачами </a:t>
            </a:r>
            <a:r>
              <a:rPr lang="uk-UA" dirty="0" smtClean="0"/>
              <a:t>НЕ</a:t>
            </a:r>
            <a:r>
              <a:rPr lang="uk-UA" b="1" dirty="0" smtClean="0"/>
              <a:t> </a:t>
            </a:r>
            <a:r>
              <a:rPr lang="uk-UA" b="1" dirty="0"/>
              <a:t>можуть бути особи однієї статі</a:t>
            </a:r>
            <a:r>
              <a:rPr lang="uk-UA" dirty="0"/>
              <a:t>. Особи, </a:t>
            </a:r>
            <a:r>
              <a:rPr lang="uk-UA" b="1" dirty="0"/>
              <a:t>які не перебувають у шлюбі між собою, не можуть усиновити одну і ту ж дитину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7327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Не можуть бути усиновлювачами особи, які:</a:t>
            </a:r>
            <a:endParaRPr lang="uk-UA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844824"/>
            <a:ext cx="3822192" cy="42816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1) обмежені у дієздатності;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визнані недієздатними;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позбавлені батьківських прав, якщо ці права не були поновлені;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були усиновлювачами (опікунами, піклувальниками, прийомними батьками, батьками-вихователями) іншої дитини, але усиновлення було скасовано або визнано недійсним (було припинено опіку, піклування чи діяльність прийомної сім’ї або дитячого будинку сімейного типу) з їхньої вини</a:t>
            </a:r>
            <a:r>
              <a:rPr lang="uk-UA" dirty="0" smtClean="0"/>
              <a:t>;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844824"/>
            <a:ext cx="3822192" cy="42816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5) перебувають на обліку або на лікуванні у психоневрологічному чи наркологічному диспансері;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6) зловживають спиртними напоями або наркотичними засобами;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7) не мають постійного місця проживання та постійного заробітку (доходу</a:t>
            </a:r>
            <a:r>
              <a:rPr lang="uk-UA" dirty="0" smtClean="0"/>
              <a:t>);</a:t>
            </a:r>
            <a:r>
              <a:rPr lang="uk-UA" dirty="0"/>
              <a:t>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8) страждають </a:t>
            </a:r>
            <a:r>
              <a:rPr lang="uk-UA" dirty="0"/>
              <a:t>на хвороби, перелік яких затверджений центральним органом виконавчої влади, що забезпечує формування державної політики у сфері охорони </a:t>
            </a:r>
            <a:r>
              <a:rPr lang="uk-UA" dirty="0" smtClean="0"/>
              <a:t>здоров‘я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474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Окремі захворювання, за наявності яких особа </a:t>
            </a:r>
            <a:br>
              <a:rPr lang="uk-UA" sz="3200" b="1" dirty="0" smtClean="0">
                <a:solidFill>
                  <a:srgbClr val="FF0000"/>
                </a:solidFill>
              </a:rPr>
            </a:br>
            <a:r>
              <a:rPr lang="uk-UA" sz="3200" b="1" dirty="0" smtClean="0">
                <a:solidFill>
                  <a:srgbClr val="FF0000"/>
                </a:solidFill>
              </a:rPr>
              <a:t>не може бути усиновлювачем 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44824"/>
            <a:ext cx="8280919" cy="4608512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туберкульоз в активній фазі будь-якої </a:t>
            </a:r>
            <a:r>
              <a:rPr lang="uk-UA" dirty="0" smtClean="0"/>
              <a:t>локалізації</a:t>
            </a:r>
          </a:p>
          <a:p>
            <a:r>
              <a:rPr lang="uk-UA" dirty="0" smtClean="0"/>
              <a:t>лепра </a:t>
            </a:r>
            <a:r>
              <a:rPr lang="uk-UA" dirty="0"/>
              <a:t>(хвороба </a:t>
            </a:r>
            <a:r>
              <a:rPr lang="uk-UA" dirty="0" err="1"/>
              <a:t>Гансена</a:t>
            </a:r>
            <a:r>
              <a:rPr lang="uk-UA" dirty="0" smtClean="0"/>
              <a:t>)</a:t>
            </a:r>
          </a:p>
          <a:p>
            <a:r>
              <a:rPr lang="uk-UA" dirty="0" smtClean="0"/>
              <a:t>органічні</a:t>
            </a:r>
            <a:r>
              <a:rPr lang="uk-UA" dirty="0"/>
              <a:t>, включаючи симптоматичні, психічні </a:t>
            </a:r>
            <a:r>
              <a:rPr lang="uk-UA" dirty="0" smtClean="0"/>
              <a:t>розлади</a:t>
            </a:r>
          </a:p>
          <a:p>
            <a:r>
              <a:rPr lang="uk-UA" dirty="0" smtClean="0"/>
              <a:t> </a:t>
            </a:r>
            <a:r>
              <a:rPr lang="uk-UA" dirty="0"/>
              <a:t>шизофренія, </a:t>
            </a:r>
            <a:r>
              <a:rPr lang="uk-UA" dirty="0" err="1"/>
              <a:t>шизотипові</a:t>
            </a:r>
            <a:r>
              <a:rPr lang="uk-UA" dirty="0"/>
              <a:t> та маячні </a:t>
            </a:r>
            <a:r>
              <a:rPr lang="uk-UA" dirty="0" smtClean="0"/>
              <a:t>розлади</a:t>
            </a:r>
          </a:p>
          <a:p>
            <a:r>
              <a:rPr lang="uk-UA" dirty="0" smtClean="0"/>
              <a:t>розлади </a:t>
            </a:r>
            <a:r>
              <a:rPr lang="uk-UA" dirty="0"/>
              <a:t>настрою (афективні</a:t>
            </a:r>
            <a:r>
              <a:rPr lang="uk-UA" dirty="0" smtClean="0"/>
              <a:t>)</a:t>
            </a:r>
          </a:p>
          <a:p>
            <a:r>
              <a:rPr lang="uk-UA" dirty="0" smtClean="0"/>
              <a:t>невротичні</a:t>
            </a:r>
            <a:r>
              <a:rPr lang="uk-UA" dirty="0"/>
              <a:t>, пов’язані із стресом і </a:t>
            </a:r>
            <a:r>
              <a:rPr lang="uk-UA" dirty="0" err="1"/>
              <a:t>соматоформні</a:t>
            </a:r>
            <a:r>
              <a:rPr lang="uk-UA" dirty="0"/>
              <a:t> розлади, поведінкові синдроми, пов’язані з фізіологічними розладами та фізичними </a:t>
            </a:r>
            <a:r>
              <a:rPr lang="uk-UA" dirty="0" smtClean="0"/>
              <a:t>факторами</a:t>
            </a:r>
          </a:p>
          <a:p>
            <a:r>
              <a:rPr lang="uk-UA" dirty="0" smtClean="0"/>
              <a:t>розлади </a:t>
            </a:r>
            <a:r>
              <a:rPr lang="uk-UA" dirty="0"/>
              <a:t>особистості і поведінки у </a:t>
            </a:r>
            <a:r>
              <a:rPr lang="uk-UA" dirty="0" smtClean="0"/>
              <a:t>дорослих</a:t>
            </a:r>
          </a:p>
          <a:p>
            <a:r>
              <a:rPr lang="uk-UA" dirty="0" smtClean="0"/>
              <a:t>розумова відсталість</a:t>
            </a:r>
          </a:p>
          <a:p>
            <a:r>
              <a:rPr lang="uk-UA" dirty="0" smtClean="0"/>
              <a:t>розлади</a:t>
            </a:r>
            <a:r>
              <a:rPr lang="uk-UA" dirty="0"/>
              <a:t>, пов’язані з психологічним </a:t>
            </a:r>
            <a:r>
              <a:rPr lang="uk-UA" dirty="0" smtClean="0"/>
              <a:t>розвитком</a:t>
            </a:r>
          </a:p>
          <a:p>
            <a:r>
              <a:rPr lang="uk-UA" dirty="0" smtClean="0"/>
              <a:t>розлади </a:t>
            </a:r>
            <a:r>
              <a:rPr lang="uk-UA" dirty="0"/>
              <a:t>психіки та поведінки внаслідок вживання </a:t>
            </a:r>
            <a:r>
              <a:rPr lang="uk-UA" dirty="0" err="1"/>
              <a:t>психоактивних</a:t>
            </a:r>
            <a:r>
              <a:rPr lang="uk-UA" dirty="0"/>
              <a:t> речовин (крім розладів внаслідок вживання кофеїну</a:t>
            </a:r>
            <a:r>
              <a:rPr lang="uk-UA" dirty="0" smtClean="0"/>
              <a:t>)</a:t>
            </a:r>
          </a:p>
          <a:p>
            <a:r>
              <a:rPr lang="uk-UA" dirty="0" smtClean="0"/>
              <a:t>епізодичні </a:t>
            </a:r>
            <a:r>
              <a:rPr lang="uk-UA" dirty="0"/>
              <a:t>та пароксизмальні розлади (з </a:t>
            </a:r>
            <a:r>
              <a:rPr lang="uk-UA" dirty="0" err="1"/>
              <a:t>фармакорезистентністю</a:t>
            </a:r>
            <a:r>
              <a:rPr lang="uk-UA" dirty="0" smtClean="0"/>
              <a:t>)</a:t>
            </a:r>
          </a:p>
          <a:p>
            <a:r>
              <a:rPr lang="uk-UA" dirty="0" smtClean="0"/>
              <a:t>хвороба Альцгеймера</a:t>
            </a:r>
          </a:p>
          <a:p>
            <a:r>
              <a:rPr lang="uk-UA" dirty="0" smtClean="0"/>
              <a:t>онкологічні </a:t>
            </a:r>
            <a:r>
              <a:rPr lang="uk-UA" dirty="0"/>
              <a:t>захворювання четвертої стадії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9748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910</TotalTime>
  <Words>2364</Words>
  <Application>Microsoft Office PowerPoint</Application>
  <PresentationFormat>Экран (4:3)</PresentationFormat>
  <Paragraphs>182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Calibri</vt:lpstr>
      <vt:lpstr>Candara</vt:lpstr>
      <vt:lpstr>Symbol</vt:lpstr>
      <vt:lpstr>Times New Roman</vt:lpstr>
      <vt:lpstr>Волна</vt:lpstr>
      <vt:lpstr>  СІМЕЙНЕ ПРАВО  </vt:lpstr>
      <vt:lpstr>План лекційного заняття</vt:lpstr>
      <vt:lpstr>Рекомендовані нормативно-правові акти</vt:lpstr>
      <vt:lpstr>Рекомендовані нормативно-правові акти</vt:lpstr>
      <vt:lpstr>1. Усиновлення</vt:lpstr>
      <vt:lpstr>Презентация PowerPoint</vt:lpstr>
      <vt:lpstr>Вимоги до особи усиновлювача:</vt:lpstr>
      <vt:lpstr>Не можуть бути усиновлювачами особи, які:</vt:lpstr>
      <vt:lpstr>Окремі захворювання, за наявності яких особа  не може бути усиновлювачем </vt:lpstr>
      <vt:lpstr>Не можуть бути усиновлювачами особи, які (продовження):</vt:lpstr>
      <vt:lpstr>Можливі переваги у виборі усиновлювачів</vt:lpstr>
      <vt:lpstr>До умов усиновлення належить вимога щодо згоди на усиновлення певних осіб</vt:lpstr>
      <vt:lpstr>2. Опіка та піклування над дітьми</vt:lpstr>
      <vt:lpstr>3. Патронат над дітьми</vt:lpstr>
      <vt:lpstr> Патронат над дітьми </vt:lpstr>
      <vt:lpstr>Патронат над дітьми </vt:lpstr>
      <vt:lpstr>Договір про патронат над дитиною</vt:lpstr>
      <vt:lpstr>Права та обов’язки </vt:lpstr>
      <vt:lpstr>4. Прийомна сім’я як форма влаштування дітей-сиріт і дітей, позбавлених батьківського піклування</vt:lpstr>
      <vt:lpstr>Прийомна сім'я </vt:lpstr>
      <vt:lpstr>Презентация PowerPoint</vt:lpstr>
      <vt:lpstr> Договір про влаштування дітей до прийомної сім'ї на виховання та спільне проживання </vt:lpstr>
      <vt:lpstr>Прийомні батьки</vt:lpstr>
      <vt:lpstr>Матеріальне забезпечення прийомної сім'ї</vt:lpstr>
      <vt:lpstr>5. Дитячий будинок сімейного типу як форма влаштування дітей-сиріт і дітей, позбавлених батьківського піклування</vt:lpstr>
      <vt:lpstr>Дитячий будинок сімейного типу</vt:lpstr>
      <vt:lpstr>Дитячий будинок сімейного типу</vt:lpstr>
      <vt:lpstr>Батьки-вихователі</vt:lpstr>
      <vt:lpstr>Матеріальне забезпечення дитячого будинку сімейного типу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Инна</cp:lastModifiedBy>
  <cp:revision>53</cp:revision>
  <cp:lastPrinted>2019-04-03T17:50:47Z</cp:lastPrinted>
  <dcterms:created xsi:type="dcterms:W3CDTF">2019-03-06T08:46:50Z</dcterms:created>
  <dcterms:modified xsi:type="dcterms:W3CDTF">2024-05-28T07:30:39Z</dcterms:modified>
</cp:coreProperties>
</file>