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5" r:id="rId4"/>
    <p:sldId id="316" r:id="rId5"/>
    <p:sldId id="312" r:id="rId6"/>
    <p:sldId id="297" r:id="rId7"/>
    <p:sldId id="298" r:id="rId8"/>
    <p:sldId id="299" r:id="rId9"/>
    <p:sldId id="300" r:id="rId10"/>
    <p:sldId id="301" r:id="rId11"/>
    <p:sldId id="302" r:id="rId12"/>
    <p:sldId id="303" r:id="rId13"/>
    <p:sldId id="313" r:id="rId14"/>
    <p:sldId id="304" r:id="rId15"/>
    <p:sldId id="314" r:id="rId16"/>
    <p:sldId id="305" r:id="rId17"/>
    <p:sldId id="317" r:id="rId18"/>
    <p:sldId id="315" r:id="rId19"/>
    <p:sldId id="306" r:id="rId20"/>
    <p:sldId id="307" r:id="rId21"/>
    <p:sldId id="308" r:id="rId22"/>
    <p:sldId id="309" r:id="rId23"/>
    <p:sldId id="257" r:id="rId24"/>
    <p:sldId id="258" r:id="rId25"/>
    <p:sldId id="259" r:id="rId26"/>
    <p:sldId id="260" r:id="rId27"/>
    <p:sldId id="263" r:id="rId28"/>
    <p:sldId id="264" r:id="rId29"/>
    <p:sldId id="265" r:id="rId30"/>
    <p:sldId id="310" r:id="rId31"/>
    <p:sldId id="311" r:id="rId3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612" autoAdjust="0"/>
    <p:restoredTop sz="86329" autoAdjust="0"/>
  </p:normalViewPr>
  <p:slideViewPr>
    <p:cSldViewPr>
      <p:cViewPr varScale="1">
        <p:scale>
          <a:sx n="75" d="100"/>
          <a:sy n="75" d="100"/>
        </p:scale>
        <p:origin x="1109"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A969A97-6208-4312-B858-BD26152D8292}" type="datetimeFigureOut">
              <a:rPr lang="ru-RU" smtClean="0"/>
              <a:t>01.03.2026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97D9D-798E-4F76-80EF-EC81A0ADB2A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A969A97-6208-4312-B858-BD26152D8292}" type="datetimeFigureOut">
              <a:rPr lang="ru-RU" smtClean="0"/>
              <a:t>01.03.2026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97D9D-798E-4F76-80EF-EC81A0ADB2A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A969A97-6208-4312-B858-BD26152D8292}" type="datetimeFigureOut">
              <a:rPr lang="ru-RU" smtClean="0"/>
              <a:t>01.03.2026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97D9D-798E-4F76-80EF-EC81A0ADB2A1}"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A969A97-6208-4312-B858-BD26152D8292}" type="datetimeFigureOut">
              <a:rPr lang="ru-RU" smtClean="0"/>
              <a:t>01.03.2026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97D9D-798E-4F76-80EF-EC81A0ADB2A1}"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A969A97-6208-4312-B858-BD26152D8292}" type="datetimeFigureOut">
              <a:rPr lang="ru-RU" smtClean="0"/>
              <a:t>01.03.2026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97D9D-798E-4F76-80EF-EC81A0ADB2A1}"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3A969A97-6208-4312-B858-BD26152D8292}" type="datetimeFigureOut">
              <a:rPr lang="ru-RU" smtClean="0"/>
              <a:t>01.03.2026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B97D9D-798E-4F76-80EF-EC81A0ADB2A1}"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A969A97-6208-4312-B858-BD26152D8292}" type="datetimeFigureOut">
              <a:rPr lang="ru-RU" smtClean="0"/>
              <a:t>01.03.2026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BB97D9D-798E-4F76-80EF-EC81A0ADB2A1}"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3A969A97-6208-4312-B858-BD26152D8292}" type="datetimeFigureOut">
              <a:rPr lang="ru-RU" smtClean="0"/>
              <a:t>01.03.2026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BB97D9D-798E-4F76-80EF-EC81A0ADB2A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A969A97-6208-4312-B858-BD26152D8292}" type="datetimeFigureOut">
              <a:rPr lang="ru-RU" smtClean="0"/>
              <a:t>01.03.2026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BB97D9D-798E-4F76-80EF-EC81A0ADB2A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969A97-6208-4312-B858-BD26152D8292}" type="datetimeFigureOut">
              <a:rPr lang="ru-RU" smtClean="0"/>
              <a:t>01.03.2026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B97D9D-798E-4F76-80EF-EC81A0ADB2A1}"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A969A97-6208-4312-B858-BD26152D8292}" type="datetimeFigureOut">
              <a:rPr lang="ru-RU" smtClean="0"/>
              <a:t>01.03.2026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B97D9D-798E-4F76-80EF-EC81A0ADB2A1}"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A969A97-6208-4312-B858-BD26152D8292}" type="datetimeFigureOut">
              <a:rPr lang="ru-RU" smtClean="0"/>
              <a:t>01.03.2026</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BB97D9D-798E-4F76-80EF-EC81A0ADB2A1}"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2947-14#Text" TargetMode="External"/><Relationship Id="rId2" Type="http://schemas.openxmlformats.org/officeDocument/2006/relationships/hyperlink" Target="https://zakon.rada.gov.ua/laws/main/254%D0%BA/96-%D0%B2%D1%80#Text" TargetMode="External"/><Relationship Id="rId1" Type="http://schemas.openxmlformats.org/officeDocument/2006/relationships/slideLayout" Target="../slideLayouts/slideLayout2.xml"/><Relationship Id="rId6" Type="http://schemas.openxmlformats.org/officeDocument/2006/relationships/hyperlink" Target="https://zakon.rada.gov.ua/laws/show/66-2023-%D0%BF#Text" TargetMode="External"/><Relationship Id="rId5" Type="http://schemas.openxmlformats.org/officeDocument/2006/relationships/hyperlink" Target="https://zakon.rada.gov.ua/laws/main/2398-17#Text" TargetMode="External"/><Relationship Id="rId4" Type="http://schemas.openxmlformats.org/officeDocument/2006/relationships/hyperlink" Target="https://zakon.rada.gov.ua/laws/show/435-15#Text"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z0473-01#Text" TargetMode="External"/><Relationship Id="rId2" Type="http://schemas.openxmlformats.org/officeDocument/2006/relationships/hyperlink" Target="https://zakon.rada.gov.ua/laws/show/z0719-00#Text" TargetMode="External"/><Relationship Id="rId1" Type="http://schemas.openxmlformats.org/officeDocument/2006/relationships/slideLayout" Target="../slideLayouts/slideLayout2.xml"/><Relationship Id="rId6" Type="http://schemas.openxmlformats.org/officeDocument/2006/relationships/hyperlink" Target="https://zakon.rada.gov.ua/laws/show/n0058323-11#Text" TargetMode="External"/><Relationship Id="rId5" Type="http://schemas.openxmlformats.org/officeDocument/2006/relationships/hyperlink" Target="https://zakon.rada.gov.ua/laws/show/z0674-22#Text" TargetMode="External"/><Relationship Id="rId4" Type="http://schemas.openxmlformats.org/officeDocument/2006/relationships/hyperlink" Target="https://zakon.rada.gov.ua/laws/show/z0813-15#Tex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36712"/>
            <a:ext cx="7772400" cy="2543596"/>
          </a:xfrm>
        </p:spPr>
        <p:txBody>
          <a:bodyPr>
            <a:normAutofit/>
          </a:bodyPr>
          <a:lstStyle/>
          <a:p>
            <a:r>
              <a:rPr lang="uk-UA" b="1" dirty="0" smtClean="0">
                <a:solidFill>
                  <a:srgbClr val="FF0000"/>
                </a:solidFill>
              </a:rPr>
              <a:t>СІМЕЙНЕ ПРАВО</a:t>
            </a: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Подзаголовок 2"/>
          <p:cNvSpPr>
            <a:spLocks noGrp="1"/>
          </p:cNvSpPr>
          <p:nvPr>
            <p:ph type="subTitle" idx="1"/>
          </p:nvPr>
        </p:nvSpPr>
        <p:spPr/>
        <p:txBody>
          <a:bodyPr>
            <a:normAutofit lnSpcReduction="10000"/>
          </a:bodyPr>
          <a:lstStyle/>
          <a:p>
            <a:r>
              <a:rPr lang="uk-UA" b="1" dirty="0" smtClean="0">
                <a:solidFill>
                  <a:srgbClr val="FF0000"/>
                </a:solidFill>
              </a:rPr>
              <a:t>ТЕМА: </a:t>
            </a:r>
          </a:p>
          <a:p>
            <a:r>
              <a:rPr lang="uk-UA" sz="3600" b="1" dirty="0" smtClean="0">
                <a:solidFill>
                  <a:srgbClr val="FF0000"/>
                </a:solidFill>
              </a:rPr>
              <a:t>Поняття, </a:t>
            </a:r>
            <a:r>
              <a:rPr lang="uk-UA" sz="3600" b="1" dirty="0" smtClean="0">
                <a:solidFill>
                  <a:srgbClr val="FF0000"/>
                </a:solidFill>
              </a:rPr>
              <a:t>предмет, принципи </a:t>
            </a:r>
            <a:r>
              <a:rPr lang="uk-UA" sz="3600" b="1" dirty="0" smtClean="0">
                <a:solidFill>
                  <a:srgbClr val="FF0000"/>
                </a:solidFill>
              </a:rPr>
              <a:t>та система сімейного права</a:t>
            </a:r>
            <a:endParaRPr lang="ru-RU" sz="3600" dirty="0">
              <a:solidFill>
                <a:srgbClr val="FF0000"/>
              </a:solidFill>
            </a:endParaRPr>
          </a:p>
        </p:txBody>
      </p:sp>
    </p:spTree>
    <p:extLst>
      <p:ext uri="{BB962C8B-B14F-4D97-AF65-F5344CB8AC3E}">
        <p14:creationId xmlns:p14="http://schemas.microsoft.com/office/powerpoint/2010/main" val="12686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solidFill>
                  <a:srgbClr val="FF0000"/>
                </a:solidFill>
              </a:rPr>
              <a:t>Родинність буває повнорідною та неповнорідною</a:t>
            </a:r>
            <a:endParaRPr lang="ru-RU" dirty="0">
              <a:solidFill>
                <a:srgbClr val="FF0000"/>
              </a:solidFill>
            </a:endParaRPr>
          </a:p>
        </p:txBody>
      </p:sp>
      <p:sp>
        <p:nvSpPr>
          <p:cNvPr id="3" name="Объект 2"/>
          <p:cNvSpPr>
            <a:spLocks noGrp="1"/>
          </p:cNvSpPr>
          <p:nvPr>
            <p:ph sz="quarter" idx="13"/>
          </p:nvPr>
        </p:nvSpPr>
        <p:spPr>
          <a:xfrm>
            <a:off x="251520" y="2679192"/>
            <a:ext cx="4247327" cy="3447288"/>
          </a:xfrm>
        </p:spPr>
        <p:txBody>
          <a:bodyPr/>
          <a:lstStyle/>
          <a:p>
            <a:pPr marL="0" indent="0">
              <a:buNone/>
            </a:pPr>
            <a:r>
              <a:rPr lang="uk-UA" b="1" dirty="0" smtClean="0"/>
              <a:t>Повнорідна </a:t>
            </a:r>
            <a:r>
              <a:rPr lang="uk-UA" b="1" dirty="0"/>
              <a:t>родинність</a:t>
            </a:r>
            <a:r>
              <a:rPr lang="uk-UA" dirty="0"/>
              <a:t> </a:t>
            </a:r>
            <a:r>
              <a:rPr lang="uk-UA" dirty="0" smtClean="0"/>
              <a:t>- походження </a:t>
            </a:r>
            <a:r>
              <a:rPr lang="uk-UA" dirty="0"/>
              <a:t>рідних братів, сестер від спільних батька, </a:t>
            </a:r>
            <a:r>
              <a:rPr lang="uk-UA" dirty="0" smtClean="0"/>
              <a:t>матері</a:t>
            </a:r>
            <a:endParaRPr lang="ru-RU" dirty="0"/>
          </a:p>
        </p:txBody>
      </p:sp>
      <p:sp>
        <p:nvSpPr>
          <p:cNvPr id="4" name="Объект 3"/>
          <p:cNvSpPr>
            <a:spLocks noGrp="1"/>
          </p:cNvSpPr>
          <p:nvPr>
            <p:ph sz="quarter" idx="14"/>
          </p:nvPr>
        </p:nvSpPr>
        <p:spPr>
          <a:xfrm>
            <a:off x="4645152" y="2679192"/>
            <a:ext cx="4247328" cy="3447288"/>
          </a:xfrm>
        </p:spPr>
        <p:txBody>
          <a:bodyPr>
            <a:normAutofit fontScale="77500" lnSpcReduction="20000"/>
          </a:bodyPr>
          <a:lstStyle/>
          <a:p>
            <a:pPr marL="0" indent="0">
              <a:buNone/>
            </a:pPr>
            <a:r>
              <a:rPr lang="uk-UA" b="1" dirty="0" smtClean="0"/>
              <a:t>Неповнорідна </a:t>
            </a:r>
            <a:r>
              <a:rPr lang="uk-UA" b="1" dirty="0"/>
              <a:t>родинність</a:t>
            </a:r>
            <a:r>
              <a:rPr lang="uk-UA" dirty="0"/>
              <a:t> – походження рідних братів (сестер) від різних батька чи </a:t>
            </a:r>
            <a:r>
              <a:rPr lang="uk-UA" dirty="0" smtClean="0"/>
              <a:t>матері.</a:t>
            </a:r>
          </a:p>
          <a:p>
            <a:pPr marL="0" indent="0">
              <a:buNone/>
            </a:pPr>
            <a:r>
              <a:rPr lang="uk-UA" dirty="0"/>
              <a:t>Неповнорідна родинність також буває </a:t>
            </a:r>
            <a:r>
              <a:rPr lang="uk-UA" b="1" dirty="0"/>
              <a:t>єдинокровною</a:t>
            </a:r>
            <a:r>
              <a:rPr lang="uk-UA" dirty="0"/>
              <a:t> (походження неповнорідних братів та сестер від одного батька); </a:t>
            </a:r>
            <a:r>
              <a:rPr lang="uk-UA" b="1" dirty="0"/>
              <a:t>єдиноутробною</a:t>
            </a:r>
            <a:r>
              <a:rPr lang="uk-UA" dirty="0"/>
              <a:t> (походження неповнорідних братів та сестер від спільної матері). У разі, коли в сім'ю входять діти, в яких немає ні спільної матері, ні спільного батька, ці діти називаються </a:t>
            </a:r>
            <a:r>
              <a:rPr lang="uk-UA" b="1" dirty="0"/>
              <a:t>зведеними</a:t>
            </a:r>
            <a:r>
              <a:rPr lang="uk-UA" dirty="0"/>
              <a:t> стосовно один одного (зведені брати, сестри).</a:t>
            </a:r>
            <a:endParaRPr lang="ru-RU" dirty="0"/>
          </a:p>
        </p:txBody>
      </p:sp>
    </p:spTree>
    <p:extLst>
      <p:ext uri="{BB962C8B-B14F-4D97-AF65-F5344CB8AC3E}">
        <p14:creationId xmlns:p14="http://schemas.microsoft.com/office/powerpoint/2010/main" val="1835206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rgbClr val="FF0000"/>
                </a:solidFill>
              </a:rPr>
              <a:t>Кровне споріднення</a:t>
            </a:r>
            <a:endParaRPr lang="ru-RU" dirty="0">
              <a:solidFill>
                <a:srgbClr val="FF0000"/>
              </a:solidFill>
            </a:endParaRPr>
          </a:p>
        </p:txBody>
      </p:sp>
      <p:sp>
        <p:nvSpPr>
          <p:cNvPr id="3" name="Объект 2"/>
          <p:cNvSpPr>
            <a:spLocks noGrp="1"/>
          </p:cNvSpPr>
          <p:nvPr>
            <p:ph sz="quarter" idx="13"/>
          </p:nvPr>
        </p:nvSpPr>
        <p:spPr/>
        <p:txBody>
          <a:bodyPr>
            <a:normAutofit fontScale="85000" lnSpcReduction="20000"/>
          </a:bodyPr>
          <a:lstStyle/>
          <a:p>
            <a:pPr marL="0" indent="0">
              <a:buNone/>
            </a:pPr>
            <a:r>
              <a:rPr lang="uk-UA" b="1" dirty="0"/>
              <a:t>Ступінь кровного споріднення</a:t>
            </a:r>
            <a:r>
              <a:rPr lang="uk-UA" dirty="0"/>
              <a:t> – це кількість народжень, що пов'язують між собою двох осіб, які перебувають у родинних зв'язках. При цьому народження нащадка не </a:t>
            </a:r>
            <a:r>
              <a:rPr lang="uk-UA" dirty="0" smtClean="0"/>
              <a:t>враховується.</a:t>
            </a:r>
          </a:p>
          <a:p>
            <a:pPr marL="0" indent="0">
              <a:buNone/>
            </a:pPr>
            <a:r>
              <a:rPr lang="uk-UA" b="1" dirty="0" smtClean="0"/>
              <a:t>Близькими </a:t>
            </a:r>
            <a:r>
              <a:rPr lang="uk-UA" b="1" dirty="0"/>
              <a:t>родичами є</a:t>
            </a:r>
            <a:r>
              <a:rPr lang="uk-UA" dirty="0"/>
              <a:t> родичі по прямій лінії кровного споріднення, а також рідні брати і сестри побічної лінії споріднення</a:t>
            </a:r>
            <a:endParaRPr lang="ru-RU" dirty="0"/>
          </a:p>
          <a:p>
            <a:pPr marL="0" indent="0">
              <a:buNone/>
            </a:pPr>
            <a:r>
              <a:rPr lang="uk-UA" dirty="0" smtClean="0"/>
              <a:t>.</a:t>
            </a:r>
            <a:endParaRPr lang="ru-RU" dirty="0"/>
          </a:p>
        </p:txBody>
      </p:sp>
      <p:sp>
        <p:nvSpPr>
          <p:cNvPr id="4" name="Объект 3"/>
          <p:cNvSpPr>
            <a:spLocks noGrp="1"/>
          </p:cNvSpPr>
          <p:nvPr>
            <p:ph sz="quarter" idx="14"/>
          </p:nvPr>
        </p:nvSpPr>
        <p:spPr/>
        <p:txBody>
          <a:bodyPr>
            <a:normAutofit lnSpcReduction="10000"/>
          </a:bodyPr>
          <a:lstStyle/>
          <a:p>
            <a:pPr marL="0" indent="0">
              <a:buNone/>
            </a:pPr>
            <a:r>
              <a:rPr lang="uk-UA" dirty="0"/>
              <a:t>Наприклад, мати і дочка знаходяться у першому ступені споріднення, бабуся і онук – у другому. Рідні брати і сестри – у </a:t>
            </a:r>
            <a:r>
              <a:rPr lang="uk-UA" dirty="0" smtClean="0"/>
              <a:t>другому (для </a:t>
            </a:r>
            <a:r>
              <a:rPr lang="uk-UA" dirty="0"/>
              <a:t>виникнення між ними родинних зв'язків необхідно два народження – брата і </a:t>
            </a:r>
            <a:r>
              <a:rPr lang="uk-UA" dirty="0" smtClean="0"/>
              <a:t>сестри). </a:t>
            </a:r>
            <a:endParaRPr lang="ru-RU" dirty="0"/>
          </a:p>
        </p:txBody>
      </p:sp>
    </p:spTree>
    <p:extLst>
      <p:ext uri="{BB962C8B-B14F-4D97-AF65-F5344CB8AC3E}">
        <p14:creationId xmlns:p14="http://schemas.microsoft.com/office/powerpoint/2010/main" val="1182945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4000" b="1" dirty="0" smtClean="0"/>
              <a:t/>
            </a:r>
            <a:br>
              <a:rPr lang="uk-UA" sz="4000" b="1" dirty="0" smtClean="0"/>
            </a:br>
            <a:r>
              <a:rPr lang="uk-UA" sz="4000" b="1" dirty="0" smtClean="0">
                <a:solidFill>
                  <a:srgbClr val="FF0000"/>
                </a:solidFill>
              </a:rPr>
              <a:t>2</a:t>
            </a:r>
            <a:r>
              <a:rPr lang="uk-UA" sz="4000" b="1" dirty="0">
                <a:solidFill>
                  <a:srgbClr val="FF0000"/>
                </a:solidFill>
              </a:rPr>
              <a:t>. Предмет, система та принципи сімейного права</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Объект 2"/>
          <p:cNvSpPr>
            <a:spLocks noGrp="1"/>
          </p:cNvSpPr>
          <p:nvPr>
            <p:ph sz="quarter" idx="13"/>
          </p:nvPr>
        </p:nvSpPr>
        <p:spPr>
          <a:xfrm>
            <a:off x="251520" y="2679192"/>
            <a:ext cx="4247327" cy="3846152"/>
          </a:xfrm>
        </p:spPr>
        <p:txBody>
          <a:bodyPr>
            <a:normAutofit fontScale="92500" lnSpcReduction="20000"/>
          </a:bodyPr>
          <a:lstStyle/>
          <a:p>
            <a:pPr marL="0" indent="0">
              <a:buNone/>
            </a:pPr>
            <a:r>
              <a:rPr lang="uk-UA" b="1" dirty="0">
                <a:solidFill>
                  <a:srgbClr val="FF0000"/>
                </a:solidFill>
              </a:rPr>
              <a:t>Сімейне право</a:t>
            </a:r>
            <a:r>
              <a:rPr lang="uk-UA" dirty="0">
                <a:solidFill>
                  <a:srgbClr val="FF0000"/>
                </a:solidFill>
              </a:rPr>
              <a:t> </a:t>
            </a:r>
            <a:r>
              <a:rPr lang="uk-UA" dirty="0" smtClean="0"/>
              <a:t>– </a:t>
            </a:r>
            <a:r>
              <a:rPr lang="uk-UA" dirty="0"/>
              <a:t>це система правових норм, спрямованих на врегулювання особистих немайнових та майнових відносин між подружжям, батьками та дітьми, усиновлювачами та усиновленими, опікунами, піклувальниками та підопічними, патронатними вихователями та їх вихованцями, інших сімейних відносин між членами сім'ї та родичами</a:t>
            </a:r>
            <a:endParaRPr lang="ru-RU" dirty="0"/>
          </a:p>
        </p:txBody>
      </p:sp>
      <p:sp>
        <p:nvSpPr>
          <p:cNvPr id="4" name="Объект 3"/>
          <p:cNvSpPr>
            <a:spLocks noGrp="1"/>
          </p:cNvSpPr>
          <p:nvPr>
            <p:ph sz="quarter" idx="14"/>
          </p:nvPr>
        </p:nvSpPr>
        <p:spPr>
          <a:xfrm>
            <a:off x="4645152" y="2679192"/>
            <a:ext cx="4247328" cy="3846152"/>
          </a:xfrm>
        </p:spPr>
        <p:txBody>
          <a:bodyPr>
            <a:normAutofit fontScale="85000" lnSpcReduction="20000"/>
          </a:bodyPr>
          <a:lstStyle/>
          <a:p>
            <a:pPr marL="0" indent="0">
              <a:buNone/>
            </a:pPr>
            <a:r>
              <a:rPr lang="uk-UA" b="1" dirty="0">
                <a:solidFill>
                  <a:srgbClr val="FF0000"/>
                </a:solidFill>
              </a:rPr>
              <a:t>Предмет правового регулювання СП</a:t>
            </a:r>
            <a:r>
              <a:rPr lang="uk-UA" dirty="0">
                <a:solidFill>
                  <a:srgbClr val="FF0000"/>
                </a:solidFill>
              </a:rPr>
              <a:t> </a:t>
            </a:r>
            <a:r>
              <a:rPr lang="uk-UA" dirty="0"/>
              <a:t>– </a:t>
            </a:r>
            <a:r>
              <a:rPr lang="uk-UA" dirty="0" smtClean="0"/>
              <a:t>особисті немайнові та пов’язані із ними майнові відносини </a:t>
            </a:r>
            <a:r>
              <a:rPr lang="uk-UA" dirty="0"/>
              <a:t>між подружжям, батьками та дітьми, усиновлювачами та усиновленими, рідними братами і сестрами, бабою, дідом, прабабою, прадідом та внуками, правнуками, мачухою, вітчимом та падчеркою, пасинком, а у випадках, визначених законом, між іншими членами сім'ї та </a:t>
            </a:r>
            <a:r>
              <a:rPr lang="uk-UA" dirty="0" smtClean="0"/>
              <a:t>родичами, які (відносини) виникають зі шлюбу, сім’ї та споріднення</a:t>
            </a:r>
            <a:endParaRPr lang="ru-RU" dirty="0"/>
          </a:p>
          <a:p>
            <a:pPr marL="0" indent="0">
              <a:buNone/>
            </a:pPr>
            <a:endParaRPr lang="ru-RU" dirty="0"/>
          </a:p>
        </p:txBody>
      </p:sp>
    </p:spTree>
    <p:extLst>
      <p:ext uri="{BB962C8B-B14F-4D97-AF65-F5344CB8AC3E}">
        <p14:creationId xmlns:p14="http://schemas.microsoft.com/office/powerpoint/2010/main" val="1824658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1722520"/>
          </a:xfrm>
        </p:spPr>
        <p:txBody>
          <a:bodyPr>
            <a:normAutofit/>
          </a:bodyPr>
          <a:lstStyle/>
          <a:p>
            <a:pPr algn="just"/>
            <a:r>
              <a:rPr lang="uk-UA" sz="2200" b="1" dirty="0" smtClean="0">
                <a:solidFill>
                  <a:srgbClr val="FF0000"/>
                </a:solidFill>
              </a:rPr>
              <a:t>Сімейні правовідносини </a:t>
            </a:r>
            <a:r>
              <a:rPr lang="uk-UA" sz="2200" b="1" dirty="0" smtClean="0">
                <a:solidFill>
                  <a:srgbClr val="C00000"/>
                </a:solidFill>
              </a:rPr>
              <a:t>– </a:t>
            </a:r>
            <a:r>
              <a:rPr lang="uk-UA" sz="2200" dirty="0" smtClean="0">
                <a:solidFill>
                  <a:schemeClr val="tx1"/>
                </a:solidFill>
              </a:rPr>
              <a:t>врегульовані нормами права особисті немайнові та майнові відносини між подружжям, батьками (усиновлювачами та іншими вихователями) і дітьми, між іншими близькими родичами</a:t>
            </a:r>
            <a:endParaRPr lang="ru-RU" sz="2200" dirty="0">
              <a:solidFill>
                <a:schemeClr val="tx1"/>
              </a:solidFill>
            </a:endParaRPr>
          </a:p>
        </p:txBody>
      </p:sp>
      <p:sp>
        <p:nvSpPr>
          <p:cNvPr id="3" name="Объект 2"/>
          <p:cNvSpPr>
            <a:spLocks noGrp="1"/>
          </p:cNvSpPr>
          <p:nvPr>
            <p:ph sz="quarter" idx="13"/>
          </p:nvPr>
        </p:nvSpPr>
        <p:spPr>
          <a:xfrm>
            <a:off x="323528" y="2679192"/>
            <a:ext cx="4175319" cy="3447288"/>
          </a:xfrm>
        </p:spPr>
        <p:txBody>
          <a:bodyPr>
            <a:normAutofit fontScale="92500"/>
          </a:bodyPr>
          <a:lstStyle/>
          <a:p>
            <a:pPr marL="0" indent="0" algn="ctr">
              <a:buNone/>
            </a:pPr>
            <a:r>
              <a:rPr lang="uk-UA" b="1" dirty="0" smtClean="0">
                <a:solidFill>
                  <a:srgbClr val="FF0000"/>
                </a:solidFill>
              </a:rPr>
              <a:t>Широке розуміння сімейних правовідносин</a:t>
            </a:r>
          </a:p>
          <a:p>
            <a:pPr marL="0" indent="0" algn="just">
              <a:buNone/>
            </a:pPr>
            <a:r>
              <a:rPr lang="uk-UA" b="1" dirty="0" smtClean="0">
                <a:solidFill>
                  <a:schemeClr val="tx1"/>
                </a:solidFill>
              </a:rPr>
              <a:t>1)</a:t>
            </a:r>
            <a:r>
              <a:rPr lang="uk-UA" dirty="0" smtClean="0">
                <a:solidFill>
                  <a:schemeClr val="tx1"/>
                </a:solidFill>
              </a:rPr>
              <a:t> </a:t>
            </a:r>
            <a:r>
              <a:rPr lang="uk-UA" b="1" dirty="0" smtClean="0">
                <a:solidFill>
                  <a:srgbClr val="FF0000"/>
                </a:solidFill>
              </a:rPr>
              <a:t>внутрішні</a:t>
            </a:r>
            <a:r>
              <a:rPr lang="uk-UA" dirty="0" smtClean="0">
                <a:solidFill>
                  <a:schemeClr val="tx1"/>
                </a:solidFill>
              </a:rPr>
              <a:t> сімейні правовідносини (правовідносини між членами однієї сім’ї);</a:t>
            </a:r>
          </a:p>
          <a:p>
            <a:pPr marL="0" indent="0" algn="just">
              <a:buNone/>
            </a:pPr>
            <a:r>
              <a:rPr lang="uk-UA" b="1" dirty="0" smtClean="0">
                <a:solidFill>
                  <a:schemeClr val="tx1"/>
                </a:solidFill>
              </a:rPr>
              <a:t>2) </a:t>
            </a:r>
            <a:r>
              <a:rPr lang="uk-UA" b="1" dirty="0">
                <a:solidFill>
                  <a:srgbClr val="FF0000"/>
                </a:solidFill>
              </a:rPr>
              <a:t>зовнішні</a:t>
            </a:r>
            <a:r>
              <a:rPr lang="uk-UA" dirty="0">
                <a:solidFill>
                  <a:schemeClr val="tx1"/>
                </a:solidFill>
              </a:rPr>
              <a:t> (</a:t>
            </a:r>
            <a:r>
              <a:rPr lang="uk-UA" dirty="0" smtClean="0">
                <a:solidFill>
                  <a:schemeClr val="tx1"/>
                </a:solidFill>
              </a:rPr>
              <a:t>правовідносини, які визнаються сімейними, хоча вони виникають поза сім’єю) </a:t>
            </a:r>
            <a:endParaRPr lang="uk-UA" b="1" dirty="0">
              <a:solidFill>
                <a:schemeClr val="tx1"/>
              </a:solidFill>
            </a:endParaRPr>
          </a:p>
        </p:txBody>
      </p:sp>
      <p:sp>
        <p:nvSpPr>
          <p:cNvPr id="4" name="Объект 3"/>
          <p:cNvSpPr>
            <a:spLocks noGrp="1"/>
          </p:cNvSpPr>
          <p:nvPr>
            <p:ph sz="quarter" idx="14"/>
          </p:nvPr>
        </p:nvSpPr>
        <p:spPr>
          <a:xfrm>
            <a:off x="4645152" y="2679192"/>
            <a:ext cx="4175320" cy="3447288"/>
          </a:xfrm>
        </p:spPr>
        <p:txBody>
          <a:bodyPr>
            <a:normAutofit/>
          </a:bodyPr>
          <a:lstStyle/>
          <a:p>
            <a:pPr marL="0" indent="0" algn="ctr">
              <a:buNone/>
            </a:pPr>
            <a:r>
              <a:rPr lang="uk-UA" b="1" dirty="0" smtClean="0">
                <a:solidFill>
                  <a:srgbClr val="FF0000"/>
                </a:solidFill>
              </a:rPr>
              <a:t>Вузьке </a:t>
            </a:r>
            <a:r>
              <a:rPr lang="uk-UA" b="1" dirty="0">
                <a:solidFill>
                  <a:srgbClr val="FF0000"/>
                </a:solidFill>
              </a:rPr>
              <a:t>розуміння сімейних </a:t>
            </a:r>
            <a:r>
              <a:rPr lang="uk-UA" b="1" dirty="0" smtClean="0">
                <a:solidFill>
                  <a:srgbClr val="FF0000"/>
                </a:solidFill>
              </a:rPr>
              <a:t>правовідносин</a:t>
            </a:r>
          </a:p>
          <a:p>
            <a:pPr marL="0" indent="0" algn="ctr">
              <a:buNone/>
            </a:pPr>
            <a:endParaRPr lang="uk-UA" b="1" dirty="0">
              <a:solidFill>
                <a:srgbClr val="FF0000"/>
              </a:solidFill>
            </a:endParaRPr>
          </a:p>
          <a:p>
            <a:pPr marL="0" indent="0" algn="ctr">
              <a:buNone/>
            </a:pPr>
            <a:endParaRPr lang="uk-UA" b="1" dirty="0" smtClean="0">
              <a:solidFill>
                <a:srgbClr val="FF0000"/>
              </a:solidFill>
            </a:endParaRPr>
          </a:p>
          <a:p>
            <a:pPr marL="0" indent="0" algn="ctr">
              <a:buNone/>
            </a:pPr>
            <a:endParaRPr lang="uk-UA" b="1" dirty="0">
              <a:solidFill>
                <a:srgbClr val="FF0000"/>
              </a:solidFill>
            </a:endParaRPr>
          </a:p>
          <a:p>
            <a:pPr marL="0" indent="0" algn="ctr">
              <a:buNone/>
            </a:pPr>
            <a:r>
              <a:rPr lang="uk-UA" dirty="0" smtClean="0">
                <a:solidFill>
                  <a:schemeClr val="tx1"/>
                </a:solidFill>
              </a:rPr>
              <a:t>лише внутрішні сімейні</a:t>
            </a:r>
            <a:endParaRPr lang="uk-UA" dirty="0">
              <a:solidFill>
                <a:schemeClr val="tx1"/>
              </a:solidFill>
            </a:endParaRPr>
          </a:p>
          <a:p>
            <a:pPr marL="0" indent="0" algn="ctr">
              <a:buNone/>
            </a:pPr>
            <a:endParaRPr lang="ru-RU" dirty="0"/>
          </a:p>
        </p:txBody>
      </p:sp>
      <p:sp>
        <p:nvSpPr>
          <p:cNvPr id="5" name="Стрелка вниз 4"/>
          <p:cNvSpPr/>
          <p:nvPr/>
        </p:nvSpPr>
        <p:spPr>
          <a:xfrm>
            <a:off x="6372200" y="364502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3268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solidFill>
                  <a:srgbClr val="FF0000"/>
                </a:solidFill>
              </a:rPr>
              <a:t>Характер сімейних відносин за правовою природою</a:t>
            </a:r>
            <a:endParaRPr lang="ru-RU" dirty="0">
              <a:solidFill>
                <a:srgbClr val="FF0000"/>
              </a:solidFill>
            </a:endParaRPr>
          </a:p>
        </p:txBody>
      </p:sp>
      <p:sp>
        <p:nvSpPr>
          <p:cNvPr id="3" name="Объект 2"/>
          <p:cNvSpPr>
            <a:spLocks noGrp="1"/>
          </p:cNvSpPr>
          <p:nvPr>
            <p:ph sz="quarter" idx="13"/>
          </p:nvPr>
        </p:nvSpPr>
        <p:spPr>
          <a:xfrm>
            <a:off x="323528" y="2679192"/>
            <a:ext cx="4175319" cy="3447288"/>
          </a:xfrm>
        </p:spPr>
        <p:txBody>
          <a:bodyPr/>
          <a:lstStyle/>
          <a:p>
            <a:pPr marL="0" indent="0" algn="ctr">
              <a:buNone/>
            </a:pPr>
            <a:r>
              <a:rPr lang="uk-UA" dirty="0" smtClean="0"/>
              <a:t>1</a:t>
            </a:r>
            <a:r>
              <a:rPr lang="uk-UA" dirty="0" smtClean="0">
                <a:solidFill>
                  <a:srgbClr val="FF0000"/>
                </a:solidFill>
              </a:rPr>
              <a:t>) особистий немайновий</a:t>
            </a:r>
          </a:p>
          <a:p>
            <a:pPr marL="457200" indent="-457200">
              <a:buAutoNum type="arabicParenR"/>
            </a:pPr>
            <a:endParaRPr lang="uk-UA" dirty="0"/>
          </a:p>
          <a:p>
            <a:pPr marL="457200" indent="-457200">
              <a:buAutoNum type="arabicParenR"/>
            </a:pPr>
            <a:endParaRPr lang="uk-UA" dirty="0" smtClean="0"/>
          </a:p>
          <a:p>
            <a:pPr marL="0" indent="0" algn="ctr">
              <a:buNone/>
            </a:pPr>
            <a:r>
              <a:rPr lang="uk-UA" b="1" dirty="0" smtClean="0"/>
              <a:t>ПЕРЕВАЖАЄ!!!!!</a:t>
            </a:r>
            <a:endParaRPr lang="ru-RU" b="1" dirty="0"/>
          </a:p>
        </p:txBody>
      </p:sp>
      <p:sp>
        <p:nvSpPr>
          <p:cNvPr id="4" name="Объект 3"/>
          <p:cNvSpPr>
            <a:spLocks noGrp="1"/>
          </p:cNvSpPr>
          <p:nvPr>
            <p:ph sz="quarter" idx="14"/>
          </p:nvPr>
        </p:nvSpPr>
        <p:spPr>
          <a:xfrm>
            <a:off x="4645152" y="2679192"/>
            <a:ext cx="4175320" cy="3447288"/>
          </a:xfrm>
        </p:spPr>
        <p:txBody>
          <a:bodyPr/>
          <a:lstStyle/>
          <a:p>
            <a:pPr marL="0" indent="0" algn="ctr">
              <a:buNone/>
            </a:pPr>
            <a:r>
              <a:rPr lang="uk-UA" dirty="0"/>
              <a:t>2) майновий</a:t>
            </a:r>
            <a:endParaRPr lang="ru-RU" dirty="0"/>
          </a:p>
        </p:txBody>
      </p:sp>
    </p:spTree>
    <p:extLst>
      <p:ext uri="{BB962C8B-B14F-4D97-AF65-F5344CB8AC3E}">
        <p14:creationId xmlns:p14="http://schemas.microsoft.com/office/powerpoint/2010/main" val="3148762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100" b="1" dirty="0" smtClean="0">
                <a:solidFill>
                  <a:srgbClr val="FF0000"/>
                </a:solidFill>
              </a:rPr>
              <a:t>Співвідношення понять «сімейні відносини» та «відносини, що регулюються сімейним правом»</a:t>
            </a:r>
            <a:endParaRPr lang="ru-RU" sz="3100" dirty="0">
              <a:solidFill>
                <a:srgbClr val="FF0000"/>
              </a:solidFill>
            </a:endParaRPr>
          </a:p>
        </p:txBody>
      </p:sp>
      <p:sp>
        <p:nvSpPr>
          <p:cNvPr id="3" name="Объект 2"/>
          <p:cNvSpPr>
            <a:spLocks noGrp="1"/>
          </p:cNvSpPr>
          <p:nvPr>
            <p:ph sz="quarter" idx="13"/>
          </p:nvPr>
        </p:nvSpPr>
        <p:spPr>
          <a:xfrm>
            <a:off x="251520" y="2708920"/>
            <a:ext cx="4326248" cy="3447288"/>
          </a:xfrm>
        </p:spPr>
        <p:txBody>
          <a:bodyPr>
            <a:normAutofit/>
          </a:bodyPr>
          <a:lstStyle/>
          <a:p>
            <a:pPr marL="0" indent="0" algn="ctr">
              <a:buNone/>
            </a:pPr>
            <a:r>
              <a:rPr lang="uk-UA" b="1" dirty="0">
                <a:solidFill>
                  <a:srgbClr val="FF0000"/>
                </a:solidFill>
              </a:rPr>
              <a:t>«сімейні відносини</a:t>
            </a:r>
            <a:r>
              <a:rPr lang="uk-UA" b="1" dirty="0" smtClean="0">
                <a:solidFill>
                  <a:srgbClr val="FF0000"/>
                </a:solidFill>
              </a:rPr>
              <a:t>»</a:t>
            </a:r>
          </a:p>
          <a:p>
            <a:pPr marL="0" indent="0" algn="ctr">
              <a:buNone/>
            </a:pPr>
            <a:endParaRPr lang="uk-UA" b="1" dirty="0" smtClean="0">
              <a:solidFill>
                <a:srgbClr val="FF0000"/>
              </a:solidFill>
            </a:endParaRPr>
          </a:p>
          <a:p>
            <a:pPr marL="0" indent="0" algn="just">
              <a:buNone/>
            </a:pPr>
            <a:r>
              <a:rPr lang="uk-UA" dirty="0" smtClean="0">
                <a:solidFill>
                  <a:schemeClr val="tx1"/>
                </a:solidFill>
              </a:rPr>
              <a:t>поняття, що є вужчим за змістом</a:t>
            </a:r>
            <a:endParaRPr lang="ru-RU" dirty="0">
              <a:solidFill>
                <a:schemeClr val="tx1"/>
              </a:solidFill>
            </a:endParaRPr>
          </a:p>
        </p:txBody>
      </p:sp>
      <p:sp>
        <p:nvSpPr>
          <p:cNvPr id="4" name="Объект 3"/>
          <p:cNvSpPr>
            <a:spLocks noGrp="1"/>
          </p:cNvSpPr>
          <p:nvPr>
            <p:ph sz="quarter" idx="14"/>
          </p:nvPr>
        </p:nvSpPr>
        <p:spPr>
          <a:xfrm>
            <a:off x="4645152" y="2679192"/>
            <a:ext cx="4175320" cy="3447288"/>
          </a:xfrm>
        </p:spPr>
        <p:txBody>
          <a:bodyPr>
            <a:normAutofit fontScale="85000" lnSpcReduction="20000"/>
          </a:bodyPr>
          <a:lstStyle/>
          <a:p>
            <a:pPr marL="0" indent="0" algn="ctr">
              <a:buNone/>
            </a:pPr>
            <a:r>
              <a:rPr lang="uk-UA" b="1" dirty="0">
                <a:solidFill>
                  <a:srgbClr val="FF0000"/>
                </a:solidFill>
              </a:rPr>
              <a:t>«відносини, що регулюються сімейним правом</a:t>
            </a:r>
            <a:r>
              <a:rPr lang="uk-UA" b="1" dirty="0" smtClean="0">
                <a:solidFill>
                  <a:srgbClr val="FF0000"/>
                </a:solidFill>
              </a:rPr>
              <a:t>»</a:t>
            </a:r>
          </a:p>
          <a:p>
            <a:pPr marL="0" indent="0" algn="just">
              <a:buNone/>
            </a:pPr>
            <a:endParaRPr lang="uk-UA" dirty="0" smtClean="0">
              <a:solidFill>
                <a:schemeClr val="tx1"/>
              </a:solidFill>
            </a:endParaRPr>
          </a:p>
          <a:p>
            <a:pPr marL="0" indent="0" algn="just">
              <a:buNone/>
            </a:pPr>
            <a:r>
              <a:rPr lang="uk-UA" dirty="0" smtClean="0">
                <a:solidFill>
                  <a:schemeClr val="tx1"/>
                </a:solidFill>
              </a:rPr>
              <a:t>дія сімейно-правових норм поширюється і на відносини, які за своєю природою не є сімейними (наприклад, норми, які встановлюють порядок та умови укладання шлюбу, визнання його недійсним є не сімейними відносинами, а відносинами, що виникають у процесі створення сім’ї або її припинення)</a:t>
            </a:r>
            <a:endParaRPr lang="ru-RU" dirty="0">
              <a:solidFill>
                <a:schemeClr val="tx1"/>
              </a:solidFill>
            </a:endParaRPr>
          </a:p>
        </p:txBody>
      </p:sp>
    </p:spTree>
    <p:extLst>
      <p:ext uri="{BB962C8B-B14F-4D97-AF65-F5344CB8AC3E}">
        <p14:creationId xmlns:p14="http://schemas.microsoft.com/office/powerpoint/2010/main" val="1989745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
            </a:r>
            <a:br>
              <a:rPr lang="uk-UA" b="1" dirty="0" smtClean="0"/>
            </a:br>
            <a:r>
              <a:rPr lang="uk-UA" b="1" dirty="0" smtClean="0">
                <a:solidFill>
                  <a:srgbClr val="FF0000"/>
                </a:solidFill>
              </a:rPr>
              <a:t>Особливості </a:t>
            </a:r>
            <a:r>
              <a:rPr lang="uk-UA" b="1" dirty="0">
                <a:solidFill>
                  <a:srgbClr val="FF0000"/>
                </a:solidFill>
              </a:rPr>
              <a:t>сімейних відносин:</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Объект 2"/>
          <p:cNvSpPr>
            <a:spLocks noGrp="1"/>
          </p:cNvSpPr>
          <p:nvPr>
            <p:ph sz="quarter" idx="13"/>
          </p:nvPr>
        </p:nvSpPr>
        <p:spPr>
          <a:xfrm>
            <a:off x="251520" y="2708920"/>
            <a:ext cx="4326248" cy="3447288"/>
          </a:xfrm>
        </p:spPr>
        <p:txBody>
          <a:bodyPr>
            <a:normAutofit/>
          </a:bodyPr>
          <a:lstStyle/>
          <a:p>
            <a:pPr marL="0" indent="0">
              <a:buNone/>
            </a:pPr>
            <a:r>
              <a:rPr lang="uk-UA" dirty="0" smtClean="0"/>
              <a:t>1</a:t>
            </a:r>
            <a:r>
              <a:rPr lang="uk-UA" dirty="0"/>
              <a:t>) специфічні юридичні факти як підстави їх виникнення (шлюб, </a:t>
            </a:r>
            <a:r>
              <a:rPr lang="uk-UA" dirty="0" smtClean="0"/>
              <a:t>народження дитини, </a:t>
            </a:r>
            <a:r>
              <a:rPr lang="uk-UA" dirty="0"/>
              <a:t>усиновлення, договір патронату та ін.);</a:t>
            </a:r>
            <a:endParaRPr lang="ru-RU" dirty="0"/>
          </a:p>
          <a:p>
            <a:pPr marL="0" indent="0">
              <a:buNone/>
            </a:pPr>
            <a:r>
              <a:rPr lang="uk-UA" dirty="0"/>
              <a:t>2) суб'єктами є лише фізичні особи</a:t>
            </a:r>
            <a:r>
              <a:rPr lang="uk-UA" dirty="0" smtClean="0"/>
              <a:t>;</a:t>
            </a:r>
            <a:endParaRPr lang="ru-RU" dirty="0"/>
          </a:p>
        </p:txBody>
      </p:sp>
      <p:sp>
        <p:nvSpPr>
          <p:cNvPr id="4" name="Объект 3"/>
          <p:cNvSpPr>
            <a:spLocks noGrp="1"/>
          </p:cNvSpPr>
          <p:nvPr>
            <p:ph sz="quarter" idx="14"/>
          </p:nvPr>
        </p:nvSpPr>
        <p:spPr>
          <a:xfrm>
            <a:off x="4645152" y="2679192"/>
            <a:ext cx="4175320" cy="3447288"/>
          </a:xfrm>
        </p:spPr>
        <p:txBody>
          <a:bodyPr>
            <a:normAutofit fontScale="92500" lnSpcReduction="20000"/>
          </a:bodyPr>
          <a:lstStyle/>
          <a:p>
            <a:pPr marL="0" indent="0">
              <a:buNone/>
            </a:pPr>
            <a:r>
              <a:rPr lang="uk-UA" dirty="0"/>
              <a:t>3) сімейні права та обов'язки є </a:t>
            </a:r>
            <a:r>
              <a:rPr lang="uk-UA" dirty="0" smtClean="0"/>
              <a:t>НЕвідчужуваними </a:t>
            </a:r>
            <a:r>
              <a:rPr lang="uk-UA" dirty="0"/>
              <a:t>(їх не можна продати, подарувати, заповісти</a:t>
            </a:r>
            <a:r>
              <a:rPr lang="uk-UA" dirty="0" smtClean="0"/>
              <a:t>) + від них неможливо відмовитись + недопустимість правонаступництва;</a:t>
            </a:r>
            <a:endParaRPr lang="ru-RU" dirty="0"/>
          </a:p>
          <a:p>
            <a:pPr marL="0" indent="0">
              <a:buNone/>
            </a:pPr>
            <a:r>
              <a:rPr lang="uk-UA" dirty="0"/>
              <a:t>4) в регулюванні цього виду суспільних відносин тісно переплітаються норми права з нормами моралі, звичаями, релігійними канонами</a:t>
            </a:r>
            <a:endParaRPr lang="ru-RU" dirty="0"/>
          </a:p>
          <a:p>
            <a:endParaRPr lang="ru-RU" dirty="0"/>
          </a:p>
        </p:txBody>
      </p:sp>
    </p:spTree>
    <p:extLst>
      <p:ext uri="{BB962C8B-B14F-4D97-AF65-F5344CB8AC3E}">
        <p14:creationId xmlns:p14="http://schemas.microsoft.com/office/powerpoint/2010/main" val="3451517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
            </a:r>
            <a:br>
              <a:rPr lang="uk-UA" b="1" dirty="0" smtClean="0"/>
            </a:br>
            <a:r>
              <a:rPr lang="uk-UA" b="1" dirty="0" smtClean="0">
                <a:solidFill>
                  <a:srgbClr val="FF0000"/>
                </a:solidFill>
              </a:rPr>
              <a:t>Правове регулювання сімейних відносин здійснюється шляхом:</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Объект 2"/>
          <p:cNvSpPr>
            <a:spLocks noGrp="1"/>
          </p:cNvSpPr>
          <p:nvPr>
            <p:ph sz="quarter" idx="13"/>
          </p:nvPr>
        </p:nvSpPr>
        <p:spPr>
          <a:xfrm>
            <a:off x="251520" y="2708920"/>
            <a:ext cx="4326248" cy="3447288"/>
          </a:xfrm>
        </p:spPr>
        <p:txBody>
          <a:bodyPr>
            <a:normAutofit/>
          </a:bodyPr>
          <a:lstStyle/>
          <a:p>
            <a:pPr marL="0" indent="0" algn="ctr">
              <a:buNone/>
            </a:pPr>
            <a:r>
              <a:rPr lang="uk-UA" dirty="0" smtClean="0">
                <a:solidFill>
                  <a:srgbClr val="FF0000"/>
                </a:solidFill>
              </a:rPr>
              <a:t>основне</a:t>
            </a:r>
          </a:p>
          <a:p>
            <a:pPr marL="0" indent="0">
              <a:buNone/>
            </a:pPr>
            <a:endParaRPr lang="uk-UA" dirty="0"/>
          </a:p>
          <a:p>
            <a:pPr marL="0" indent="0">
              <a:buNone/>
            </a:pPr>
            <a:r>
              <a:rPr lang="uk-UA" dirty="0" smtClean="0"/>
              <a:t>1) надання особам суб’єктивних цивільних прав та обов’язків;</a:t>
            </a:r>
            <a:endParaRPr lang="ru-RU" dirty="0"/>
          </a:p>
        </p:txBody>
      </p:sp>
      <p:sp>
        <p:nvSpPr>
          <p:cNvPr id="4" name="Объект 3"/>
          <p:cNvSpPr>
            <a:spLocks noGrp="1"/>
          </p:cNvSpPr>
          <p:nvPr>
            <p:ph sz="quarter" idx="14"/>
          </p:nvPr>
        </p:nvSpPr>
        <p:spPr>
          <a:xfrm>
            <a:off x="4645152" y="2679192"/>
            <a:ext cx="4175320" cy="3447288"/>
          </a:xfrm>
        </p:spPr>
        <p:txBody>
          <a:bodyPr>
            <a:normAutofit fontScale="92500" lnSpcReduction="10000"/>
          </a:bodyPr>
          <a:lstStyle/>
          <a:p>
            <a:pPr marL="0" indent="0" algn="ctr">
              <a:buNone/>
            </a:pPr>
            <a:r>
              <a:rPr lang="uk-UA" dirty="0" smtClean="0">
                <a:solidFill>
                  <a:srgbClr val="FF0000"/>
                </a:solidFill>
              </a:rPr>
              <a:t>додатково</a:t>
            </a:r>
          </a:p>
          <a:p>
            <a:pPr marL="0" indent="0">
              <a:buNone/>
            </a:pPr>
            <a:endParaRPr lang="uk-UA" dirty="0"/>
          </a:p>
          <a:p>
            <a:pPr marL="0" indent="0">
              <a:buNone/>
            </a:pPr>
            <a:r>
              <a:rPr lang="uk-UA" dirty="0" smtClean="0"/>
              <a:t>2</a:t>
            </a:r>
            <a:r>
              <a:rPr lang="uk-UA" dirty="0"/>
              <a:t>) застосування примусу;</a:t>
            </a:r>
          </a:p>
          <a:p>
            <a:pPr marL="0" indent="0">
              <a:buNone/>
            </a:pPr>
            <a:r>
              <a:rPr lang="uk-UA" dirty="0"/>
              <a:t>3) можливістю застосування правового примусу (превентивна дія норм</a:t>
            </a:r>
            <a:r>
              <a:rPr lang="uk-UA" dirty="0" smtClean="0"/>
              <a:t>)</a:t>
            </a:r>
          </a:p>
          <a:p>
            <a:pPr marL="0" indent="0">
              <a:buNone/>
            </a:pPr>
            <a:endParaRPr lang="uk-UA" dirty="0"/>
          </a:p>
          <a:p>
            <a:pPr marL="0" indent="0">
              <a:buNone/>
            </a:pPr>
            <a:r>
              <a:rPr lang="uk-UA" dirty="0" smtClean="0"/>
              <a:t>Як міра захисту порушених сімейних прав + (інколи) як міра відповідальності</a:t>
            </a:r>
            <a:endParaRPr lang="ru-RU" dirty="0"/>
          </a:p>
          <a:p>
            <a:pPr marL="0" indent="0">
              <a:buNone/>
            </a:pPr>
            <a:endParaRPr lang="uk-UA" dirty="0" smtClean="0"/>
          </a:p>
          <a:p>
            <a:pPr marL="0" indent="0">
              <a:buNone/>
            </a:pPr>
            <a:endParaRPr lang="ru-RU" dirty="0"/>
          </a:p>
        </p:txBody>
      </p:sp>
    </p:spTree>
    <p:extLst>
      <p:ext uri="{BB962C8B-B14F-4D97-AF65-F5344CB8AC3E}">
        <p14:creationId xmlns:p14="http://schemas.microsoft.com/office/powerpoint/2010/main" val="1586130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smtClean="0">
                <a:solidFill>
                  <a:srgbClr val="FF0000"/>
                </a:solidFill>
              </a:rPr>
              <a:t>Метод сімейного права</a:t>
            </a:r>
            <a:endParaRPr lang="ru-RU" dirty="0">
              <a:solidFill>
                <a:srgbClr val="FF0000"/>
              </a:solidFill>
            </a:endParaRPr>
          </a:p>
        </p:txBody>
      </p:sp>
      <p:sp>
        <p:nvSpPr>
          <p:cNvPr id="3" name="Объект 2"/>
          <p:cNvSpPr>
            <a:spLocks noGrp="1"/>
          </p:cNvSpPr>
          <p:nvPr>
            <p:ph sz="quarter" idx="13"/>
          </p:nvPr>
        </p:nvSpPr>
        <p:spPr>
          <a:xfrm>
            <a:off x="251520" y="2708920"/>
            <a:ext cx="4326248" cy="3447288"/>
          </a:xfrm>
        </p:spPr>
        <p:txBody>
          <a:bodyPr>
            <a:normAutofit/>
          </a:bodyPr>
          <a:lstStyle/>
          <a:p>
            <a:pPr marL="0" indent="0">
              <a:buNone/>
            </a:pPr>
            <a:r>
              <a:rPr lang="uk-UA" dirty="0"/>
              <a:t>с</a:t>
            </a:r>
            <a:r>
              <a:rPr lang="uk-UA" dirty="0" smtClean="0"/>
              <a:t>истема засобів і прийомів юридичного впливу на поведінку учасників сімейних відносин</a:t>
            </a:r>
            <a:endParaRPr lang="uk-UA" dirty="0"/>
          </a:p>
        </p:txBody>
      </p:sp>
      <p:sp>
        <p:nvSpPr>
          <p:cNvPr id="4" name="Объект 3"/>
          <p:cNvSpPr>
            <a:spLocks noGrp="1"/>
          </p:cNvSpPr>
          <p:nvPr>
            <p:ph sz="quarter" idx="14"/>
          </p:nvPr>
        </p:nvSpPr>
        <p:spPr>
          <a:xfrm>
            <a:off x="4645152" y="2679192"/>
            <a:ext cx="4175320" cy="3447288"/>
          </a:xfrm>
        </p:spPr>
        <p:txBody>
          <a:bodyPr>
            <a:normAutofit/>
          </a:bodyPr>
          <a:lstStyle/>
          <a:p>
            <a:pPr marL="0" indent="0">
              <a:buNone/>
            </a:pPr>
            <a:r>
              <a:rPr lang="uk-UA" dirty="0" smtClean="0"/>
              <a:t>Сімейному праву властиві методи </a:t>
            </a:r>
            <a:r>
              <a:rPr lang="uk-UA" b="1" dirty="0" smtClean="0">
                <a:solidFill>
                  <a:srgbClr val="FF0000"/>
                </a:solidFill>
              </a:rPr>
              <a:t>як імперативного</a:t>
            </a:r>
            <a:r>
              <a:rPr lang="uk-UA" dirty="0" smtClean="0"/>
              <a:t>, так і </a:t>
            </a:r>
            <a:r>
              <a:rPr lang="uk-UA" b="1" dirty="0" smtClean="0">
                <a:solidFill>
                  <a:srgbClr val="FF0000"/>
                </a:solidFill>
              </a:rPr>
              <a:t>диспозитивного </a:t>
            </a:r>
            <a:r>
              <a:rPr lang="uk-UA" dirty="0" smtClean="0"/>
              <a:t>правового регулювання сімейних відносин.</a:t>
            </a:r>
          </a:p>
          <a:p>
            <a:endParaRPr lang="ru-RU" dirty="0"/>
          </a:p>
        </p:txBody>
      </p:sp>
    </p:spTree>
    <p:extLst>
      <p:ext uri="{BB962C8B-B14F-4D97-AF65-F5344CB8AC3E}">
        <p14:creationId xmlns:p14="http://schemas.microsoft.com/office/powerpoint/2010/main" val="1126492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400" b="1" dirty="0">
                <a:solidFill>
                  <a:srgbClr val="FF0000"/>
                </a:solidFill>
              </a:rPr>
              <a:t>Система СП </a:t>
            </a:r>
            <a:r>
              <a:rPr lang="uk-UA" sz="2400" dirty="0">
                <a:solidFill>
                  <a:srgbClr val="FF0000"/>
                </a:solidFill>
              </a:rPr>
              <a:t>– структура, елементами якої є сімейно-правові норми та інститути, розміщені у певній послідовності</a:t>
            </a:r>
            <a:endParaRPr lang="ru-RU" sz="2400" dirty="0">
              <a:solidFill>
                <a:srgbClr val="FF0000"/>
              </a:solidFill>
            </a:endParaRPr>
          </a:p>
        </p:txBody>
      </p:sp>
      <p:sp>
        <p:nvSpPr>
          <p:cNvPr id="3" name="Объект 2"/>
          <p:cNvSpPr>
            <a:spLocks noGrp="1"/>
          </p:cNvSpPr>
          <p:nvPr>
            <p:ph sz="quarter" idx="13"/>
          </p:nvPr>
        </p:nvSpPr>
        <p:spPr/>
        <p:txBody>
          <a:bodyPr>
            <a:normAutofit fontScale="85000" lnSpcReduction="20000"/>
          </a:bodyPr>
          <a:lstStyle/>
          <a:p>
            <a:pPr marL="0" indent="0">
              <a:buNone/>
            </a:pPr>
            <a:r>
              <a:rPr lang="uk-UA" b="1" dirty="0"/>
              <a:t>Загальна частина</a:t>
            </a:r>
            <a:r>
              <a:rPr lang="uk-UA" dirty="0"/>
              <a:t> – містить норми, які стосуються усіх сімейних правовідносин, зокрема, що визначають засади та джерела їх правового регулювання, коло учасників, підстави застосування до сімейних відносин цивільного законодавства, а також аналогії закону чи аналогії права, порядок реалізації сімейних прав, обов'язків та механізм їх захисту</a:t>
            </a:r>
            <a:endParaRPr lang="ru-RU" dirty="0"/>
          </a:p>
        </p:txBody>
      </p:sp>
      <p:sp>
        <p:nvSpPr>
          <p:cNvPr id="4" name="Объект 3"/>
          <p:cNvSpPr>
            <a:spLocks noGrp="1"/>
          </p:cNvSpPr>
          <p:nvPr>
            <p:ph sz="quarter" idx="14"/>
          </p:nvPr>
        </p:nvSpPr>
        <p:spPr/>
        <p:txBody>
          <a:bodyPr>
            <a:normAutofit fontScale="92500" lnSpcReduction="10000"/>
          </a:bodyPr>
          <a:lstStyle/>
          <a:p>
            <a:pPr marL="0" indent="0">
              <a:buNone/>
            </a:pPr>
            <a:r>
              <a:rPr lang="uk-UA" b="1" dirty="0"/>
              <a:t>Особлива частина </a:t>
            </a:r>
            <a:r>
              <a:rPr lang="uk-UA" dirty="0"/>
              <a:t>– сукупність інститутів, кожен з яких регулює визначений різновид сімейних відносин, наприклад, інститути шлюбу, материнства (батьківства), правового режиму майна подружжя, батьків та дітей, аліментів, форм виховання дітей, що залишились без батьківської опіки та ін.</a:t>
            </a:r>
            <a:endParaRPr lang="ru-RU" dirty="0"/>
          </a:p>
          <a:p>
            <a:pPr marL="0" indent="0">
              <a:buNone/>
            </a:pPr>
            <a:endParaRPr lang="ru-RU" dirty="0"/>
          </a:p>
        </p:txBody>
      </p:sp>
    </p:spTree>
    <p:extLst>
      <p:ext uri="{BB962C8B-B14F-4D97-AF65-F5344CB8AC3E}">
        <p14:creationId xmlns:p14="http://schemas.microsoft.com/office/powerpoint/2010/main" val="103398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675467"/>
            <a:ext cx="8568951" cy="3450696"/>
          </a:xfrm>
        </p:spPr>
        <p:txBody>
          <a:bodyPr/>
          <a:lstStyle/>
          <a:p>
            <a:pPr marL="0" indent="0">
              <a:buNone/>
            </a:pPr>
            <a:r>
              <a:rPr lang="uk-UA" sz="3200" dirty="0"/>
              <a:t>1. Поняття сім'ї.</a:t>
            </a:r>
            <a:endParaRPr lang="ru-RU" sz="3200" dirty="0"/>
          </a:p>
          <a:p>
            <a:pPr marL="0" indent="0">
              <a:buNone/>
            </a:pPr>
            <a:r>
              <a:rPr lang="uk-UA" sz="3200" dirty="0"/>
              <a:t>2. Предмет і система сімейного права.</a:t>
            </a:r>
            <a:endParaRPr lang="ru-RU" sz="3200" dirty="0"/>
          </a:p>
          <a:p>
            <a:pPr marL="0" indent="0">
              <a:buNone/>
            </a:pPr>
            <a:r>
              <a:rPr lang="uk-UA" sz="3200" dirty="0"/>
              <a:t>3. Джерела </a:t>
            </a:r>
            <a:r>
              <a:rPr lang="uk-UA" sz="3200" dirty="0" smtClean="0"/>
              <a:t>сімейного права.</a:t>
            </a:r>
            <a:endParaRPr lang="ru-RU" sz="3200" b="1" dirty="0"/>
          </a:p>
          <a:p>
            <a:endParaRPr lang="ru-RU" dirty="0"/>
          </a:p>
        </p:txBody>
      </p:sp>
      <p:sp>
        <p:nvSpPr>
          <p:cNvPr id="3" name="Заголовок 2"/>
          <p:cNvSpPr>
            <a:spLocks noGrp="1"/>
          </p:cNvSpPr>
          <p:nvPr>
            <p:ph type="title"/>
          </p:nvPr>
        </p:nvSpPr>
        <p:spPr/>
        <p:txBody>
          <a:bodyPr/>
          <a:lstStyle/>
          <a:p>
            <a:r>
              <a:rPr lang="uk-UA" b="1" dirty="0">
                <a:solidFill>
                  <a:srgbClr val="FF0000"/>
                </a:solidFill>
              </a:rPr>
              <a:t>План лекційного заняття</a:t>
            </a:r>
            <a:endParaRPr lang="ru-RU" dirty="0">
              <a:solidFill>
                <a:srgbClr val="FF0000"/>
              </a:solidFill>
            </a:endParaRPr>
          </a:p>
        </p:txBody>
      </p:sp>
    </p:spTree>
    <p:extLst>
      <p:ext uri="{BB962C8B-B14F-4D97-AF65-F5344CB8AC3E}">
        <p14:creationId xmlns:p14="http://schemas.microsoft.com/office/powerpoint/2010/main" val="14878717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400" b="1" dirty="0" smtClean="0">
                <a:solidFill>
                  <a:srgbClr val="FF0000"/>
                </a:solidFill>
              </a:rPr>
              <a:t>Принципи СП – </a:t>
            </a:r>
            <a:r>
              <a:rPr lang="uk-UA" sz="2400" dirty="0" smtClean="0">
                <a:solidFill>
                  <a:srgbClr val="FF0000"/>
                </a:solidFill>
              </a:rPr>
              <a:t>основні засади, керівні ідеї, відповідно до яких здійснюється сімейно-правове регулювання суспільних відносин</a:t>
            </a:r>
            <a:endParaRPr lang="uk-UA" sz="2400" dirty="0">
              <a:solidFill>
                <a:srgbClr val="FF0000"/>
              </a:solidFill>
            </a:endParaRPr>
          </a:p>
        </p:txBody>
      </p:sp>
      <p:sp>
        <p:nvSpPr>
          <p:cNvPr id="3" name="Объект 2"/>
          <p:cNvSpPr>
            <a:spLocks noGrp="1"/>
          </p:cNvSpPr>
          <p:nvPr>
            <p:ph sz="quarter" idx="13"/>
          </p:nvPr>
        </p:nvSpPr>
        <p:spPr/>
        <p:txBody>
          <a:bodyPr>
            <a:normAutofit fontScale="70000" lnSpcReduction="20000"/>
          </a:bodyPr>
          <a:lstStyle/>
          <a:p>
            <a:pPr marL="0" indent="0">
              <a:buNone/>
            </a:pPr>
            <a:r>
              <a:rPr lang="uk-UA" b="1" dirty="0" smtClean="0"/>
              <a:t>Основні принципи СП:</a:t>
            </a:r>
            <a:endParaRPr lang="uk-UA" dirty="0" smtClean="0"/>
          </a:p>
          <a:p>
            <a:pPr marL="0" indent="0">
              <a:buNone/>
            </a:pPr>
            <a:r>
              <a:rPr lang="uk-UA" b="1" dirty="0" smtClean="0"/>
              <a:t>1) одношлюбність </a:t>
            </a:r>
            <a:r>
              <a:rPr lang="uk-UA" dirty="0" smtClean="0"/>
              <a:t>(</a:t>
            </a:r>
            <a:r>
              <a:rPr lang="uk-UA" b="1" dirty="0" smtClean="0"/>
              <a:t>МОНОГАМІЯ</a:t>
            </a:r>
            <a:r>
              <a:rPr lang="uk-UA" dirty="0" smtClean="0"/>
              <a:t>) (ст. 25 СК України) – означає, що громадяни можуть одночасно перебувати тільки в одному шлюбі;</a:t>
            </a:r>
          </a:p>
          <a:p>
            <a:pPr marL="0" indent="0">
              <a:buNone/>
            </a:pPr>
            <a:r>
              <a:rPr lang="uk-UA" b="1" dirty="0" smtClean="0"/>
              <a:t>2) свободи і добровільності при укладенні шлюбу </a:t>
            </a:r>
            <a:r>
              <a:rPr lang="uk-UA" dirty="0" smtClean="0"/>
              <a:t>(ст. 51 Конституції України, ст. 24 СК України) – означає, що вибір дружини, чоловіка громадянами України здійснюється з їх власного бажання; держава гарантує захист інтересів особи, право якої на вільний вибір дружини, чоловіка порушено;</a:t>
            </a:r>
            <a:endParaRPr lang="uk-UA" dirty="0"/>
          </a:p>
        </p:txBody>
      </p:sp>
      <p:sp>
        <p:nvSpPr>
          <p:cNvPr id="4" name="Объект 3"/>
          <p:cNvSpPr>
            <a:spLocks noGrp="1"/>
          </p:cNvSpPr>
          <p:nvPr>
            <p:ph sz="quarter" idx="14"/>
          </p:nvPr>
        </p:nvSpPr>
        <p:spPr/>
        <p:txBody>
          <a:bodyPr>
            <a:normAutofit fontScale="92500" lnSpcReduction="20000"/>
          </a:bodyPr>
          <a:lstStyle/>
          <a:p>
            <a:pPr marL="0" indent="0">
              <a:buNone/>
            </a:pPr>
            <a:r>
              <a:rPr lang="uk-UA" dirty="0" smtClean="0"/>
              <a:t>3) свобода розірвання шлюбу (ст. 105 СК</a:t>
            </a:r>
            <a:r>
              <a:rPr lang="uk-UA" b="1" dirty="0" smtClean="0"/>
              <a:t> </a:t>
            </a:r>
            <a:r>
              <a:rPr lang="uk-UA" dirty="0" smtClean="0"/>
              <a:t>України);</a:t>
            </a:r>
            <a:endParaRPr lang="uk-UA" b="1" dirty="0" smtClean="0"/>
          </a:p>
          <a:p>
            <a:pPr marL="0" indent="0">
              <a:buNone/>
            </a:pPr>
            <a:r>
              <a:rPr lang="uk-UA" dirty="0" smtClean="0"/>
              <a:t>4) повна рівність чоловіка і жінки в особистих та майнових правах (ст.ст. 21, 24, 51 Конституції України, ст. 7 СК України);</a:t>
            </a:r>
            <a:endParaRPr lang="uk-UA" b="1" dirty="0" smtClean="0"/>
          </a:p>
          <a:p>
            <a:pPr marL="0" indent="0">
              <a:buNone/>
            </a:pPr>
            <a:r>
              <a:rPr lang="uk-UA" dirty="0" smtClean="0"/>
              <a:t>5) моральності та матеріальної підтримки членів сім'ї (ч. 2 ст. 51 Конституції України, ст. 180 СК України)</a:t>
            </a:r>
            <a:endParaRPr lang="uk-UA" dirty="0"/>
          </a:p>
        </p:txBody>
      </p:sp>
    </p:spTree>
    <p:extLst>
      <p:ext uri="{BB962C8B-B14F-4D97-AF65-F5344CB8AC3E}">
        <p14:creationId xmlns:p14="http://schemas.microsoft.com/office/powerpoint/2010/main" val="1257752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
            </a:r>
            <a:br>
              <a:rPr lang="uk-UA" b="1" dirty="0" smtClean="0"/>
            </a:br>
            <a:r>
              <a:rPr lang="uk-UA" b="1" dirty="0" smtClean="0">
                <a:solidFill>
                  <a:srgbClr val="FF0000"/>
                </a:solidFill>
              </a:rPr>
              <a:t>3</a:t>
            </a:r>
            <a:r>
              <a:rPr lang="uk-UA" b="1" dirty="0">
                <a:solidFill>
                  <a:srgbClr val="FF0000"/>
                </a:solidFill>
              </a:rPr>
              <a:t>. Джерела </a:t>
            </a:r>
            <a:r>
              <a:rPr lang="uk-UA" b="1" dirty="0" smtClean="0">
                <a:solidFill>
                  <a:srgbClr val="FF0000"/>
                </a:solidFill>
              </a:rPr>
              <a:t>сімейного права</a:t>
            </a:r>
            <a:r>
              <a:rPr lang="ru-RU" b="1" dirty="0"/>
              <a:t/>
            </a:r>
            <a:br>
              <a:rPr lang="ru-RU" b="1" dirty="0"/>
            </a:br>
            <a:endParaRPr lang="ru-RU" dirty="0"/>
          </a:p>
        </p:txBody>
      </p:sp>
      <p:sp>
        <p:nvSpPr>
          <p:cNvPr id="3" name="Объект 2"/>
          <p:cNvSpPr>
            <a:spLocks noGrp="1"/>
          </p:cNvSpPr>
          <p:nvPr>
            <p:ph sz="quarter" idx="13"/>
          </p:nvPr>
        </p:nvSpPr>
        <p:spPr/>
        <p:txBody>
          <a:bodyPr>
            <a:normAutofit fontScale="92500" lnSpcReduction="10000"/>
          </a:bodyPr>
          <a:lstStyle/>
          <a:p>
            <a:pPr marL="0" indent="0" algn="ctr">
              <a:buNone/>
            </a:pPr>
            <a:r>
              <a:rPr lang="uk-UA" b="1" dirty="0" smtClean="0">
                <a:solidFill>
                  <a:srgbClr val="FF0000"/>
                </a:solidFill>
              </a:rPr>
              <a:t>Нормативні джерела</a:t>
            </a:r>
          </a:p>
          <a:p>
            <a:pPr marL="0" indent="0" algn="just">
              <a:buNone/>
            </a:pPr>
            <a:r>
              <a:rPr lang="uk-UA" dirty="0"/>
              <a:t>– нормативно-правові акти, які в сукупності складають сімейне </a:t>
            </a:r>
            <a:r>
              <a:rPr lang="uk-UA" dirty="0" smtClean="0"/>
              <a:t>законодавство.</a:t>
            </a:r>
          </a:p>
          <a:p>
            <a:pPr marL="0" indent="0">
              <a:buNone/>
            </a:pPr>
            <a:r>
              <a:rPr lang="uk-UA" b="1" dirty="0"/>
              <a:t>Конституція </a:t>
            </a:r>
            <a:r>
              <a:rPr lang="uk-UA" b="1" dirty="0" smtClean="0"/>
              <a:t>України</a:t>
            </a:r>
            <a:endParaRPr lang="uk-UA" b="1" dirty="0"/>
          </a:p>
          <a:p>
            <a:pPr marL="0" indent="0">
              <a:buNone/>
            </a:pPr>
            <a:r>
              <a:rPr lang="uk-UA" b="1" dirty="0"/>
              <a:t>Сімейний кодекс України</a:t>
            </a:r>
          </a:p>
          <a:p>
            <a:pPr marL="0" indent="0">
              <a:buNone/>
            </a:pPr>
            <a:r>
              <a:rPr lang="uk-UA" b="1" dirty="0" smtClean="0"/>
              <a:t>Звичайні закони</a:t>
            </a:r>
          </a:p>
          <a:p>
            <a:pPr marL="0" indent="0">
              <a:buNone/>
            </a:pPr>
            <a:r>
              <a:rPr lang="uk-UA" b="1" dirty="0" smtClean="0"/>
              <a:t>Міжнародні договори</a:t>
            </a:r>
            <a:endParaRPr lang="uk-UA" b="1" dirty="0"/>
          </a:p>
          <a:p>
            <a:pPr marL="0" indent="0">
              <a:buNone/>
            </a:pPr>
            <a:r>
              <a:rPr lang="uk-UA" b="1" dirty="0"/>
              <a:t>Підзаконні акти</a:t>
            </a:r>
          </a:p>
          <a:p>
            <a:pPr marL="0" indent="0" algn="just">
              <a:buNone/>
            </a:pPr>
            <a:endParaRPr lang="ru-RU" dirty="0"/>
          </a:p>
          <a:p>
            <a:pPr marL="0" indent="0" algn="just">
              <a:buNone/>
            </a:pPr>
            <a:endParaRPr lang="ru-RU" dirty="0"/>
          </a:p>
        </p:txBody>
      </p:sp>
      <p:sp>
        <p:nvSpPr>
          <p:cNvPr id="4" name="Объект 3"/>
          <p:cNvSpPr>
            <a:spLocks noGrp="1"/>
          </p:cNvSpPr>
          <p:nvPr>
            <p:ph sz="quarter" idx="14"/>
          </p:nvPr>
        </p:nvSpPr>
        <p:spPr/>
        <p:txBody>
          <a:bodyPr>
            <a:normAutofit/>
          </a:bodyPr>
          <a:lstStyle/>
          <a:p>
            <a:pPr marL="0" indent="0" algn="ctr">
              <a:buNone/>
            </a:pPr>
            <a:r>
              <a:rPr lang="uk-UA" b="1" dirty="0" smtClean="0">
                <a:solidFill>
                  <a:srgbClr val="FF0000"/>
                </a:solidFill>
              </a:rPr>
              <a:t>Інші </a:t>
            </a:r>
            <a:r>
              <a:rPr lang="uk-UA" b="1" dirty="0">
                <a:solidFill>
                  <a:srgbClr val="FF0000"/>
                </a:solidFill>
              </a:rPr>
              <a:t>джерела сімейного </a:t>
            </a:r>
            <a:r>
              <a:rPr lang="uk-UA" b="1" dirty="0" smtClean="0">
                <a:solidFill>
                  <a:srgbClr val="FF0000"/>
                </a:solidFill>
              </a:rPr>
              <a:t>права</a:t>
            </a:r>
          </a:p>
          <a:p>
            <a:pPr marL="0" indent="0" algn="just">
              <a:buNone/>
            </a:pPr>
            <a:endParaRPr lang="ru-RU" dirty="0">
              <a:solidFill>
                <a:schemeClr val="tx1"/>
              </a:solidFill>
            </a:endParaRPr>
          </a:p>
          <a:p>
            <a:pPr marL="0" indent="0">
              <a:buNone/>
            </a:pPr>
            <a:r>
              <a:rPr lang="uk-UA" dirty="0"/>
              <a:t>– </a:t>
            </a:r>
            <a:r>
              <a:rPr lang="uk-UA" dirty="0" smtClean="0"/>
              <a:t>договір</a:t>
            </a:r>
          </a:p>
          <a:p>
            <a:pPr marL="0" indent="0">
              <a:buNone/>
            </a:pPr>
            <a:r>
              <a:rPr lang="uk-UA" dirty="0"/>
              <a:t>– </a:t>
            </a:r>
            <a:r>
              <a:rPr lang="uk-UA" dirty="0" smtClean="0"/>
              <a:t>звичай</a:t>
            </a:r>
            <a:endParaRPr lang="uk-UA" dirty="0"/>
          </a:p>
        </p:txBody>
      </p:sp>
    </p:spTree>
    <p:extLst>
      <p:ext uri="{BB962C8B-B14F-4D97-AF65-F5344CB8AC3E}">
        <p14:creationId xmlns:p14="http://schemas.microsoft.com/office/powerpoint/2010/main" val="779878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Сімейний кодекс України </a:t>
            </a:r>
            <a:endParaRPr lang="ru-RU" dirty="0">
              <a:solidFill>
                <a:srgbClr val="FF0000"/>
              </a:solidFill>
            </a:endParaRPr>
          </a:p>
        </p:txBody>
      </p:sp>
      <p:sp>
        <p:nvSpPr>
          <p:cNvPr id="3" name="Объект 2"/>
          <p:cNvSpPr>
            <a:spLocks noGrp="1"/>
          </p:cNvSpPr>
          <p:nvPr>
            <p:ph sz="quarter" idx="13"/>
          </p:nvPr>
        </p:nvSpPr>
        <p:spPr/>
        <p:txBody>
          <a:bodyPr>
            <a:normAutofit fontScale="70000" lnSpcReduction="20000"/>
          </a:bodyPr>
          <a:lstStyle/>
          <a:p>
            <a:pPr marL="0" indent="0">
              <a:buNone/>
            </a:pPr>
            <a:r>
              <a:rPr lang="uk-UA" dirty="0" smtClean="0"/>
              <a:t>Є основним </a:t>
            </a:r>
            <a:r>
              <a:rPr lang="uk-UA" dirty="0"/>
              <a:t>регулятором усього розмаїття сімейних правовідносин є </a:t>
            </a:r>
            <a:r>
              <a:rPr lang="uk-UA" b="1" dirty="0"/>
              <a:t>Сімейний кодекс України </a:t>
            </a:r>
            <a:endParaRPr lang="uk-UA" dirty="0" smtClean="0"/>
          </a:p>
          <a:p>
            <a:pPr marL="0" indent="0">
              <a:buNone/>
            </a:pPr>
            <a:r>
              <a:rPr lang="uk-UA" dirty="0" smtClean="0"/>
              <a:t>У </a:t>
            </a:r>
            <a:r>
              <a:rPr lang="uk-UA" dirty="0"/>
              <a:t>ньому в загальному вигляді сформульовані такі </a:t>
            </a:r>
            <a:r>
              <a:rPr lang="uk-UA" b="1" dirty="0"/>
              <a:t>принципи сімейного законодавства:</a:t>
            </a:r>
            <a:endParaRPr lang="ru-RU" dirty="0"/>
          </a:p>
          <a:p>
            <a:pPr marL="0" indent="0">
              <a:buNone/>
            </a:pPr>
            <a:r>
              <a:rPr lang="uk-UA" dirty="0"/>
              <a:t>1) демократичність, рівність, гарантування прав та свобод особи;</a:t>
            </a:r>
            <a:endParaRPr lang="ru-RU" dirty="0"/>
          </a:p>
          <a:p>
            <a:pPr marL="0" indent="0">
              <a:buNone/>
            </a:pPr>
            <a:r>
              <a:rPr lang="uk-UA" dirty="0"/>
              <a:t>2) зміцнення сім'ї та утвердження її ролі в суспільстві;</a:t>
            </a:r>
            <a:endParaRPr lang="ru-RU" dirty="0"/>
          </a:p>
          <a:p>
            <a:pPr marL="0" indent="0">
              <a:buNone/>
            </a:pPr>
            <a:r>
              <a:rPr lang="uk-UA" dirty="0"/>
              <a:t>3) побудова сімейних відносин на паритетних засадах, почуттях взаємної любові та поваги, підтримки;</a:t>
            </a:r>
            <a:endParaRPr lang="ru-RU" dirty="0"/>
          </a:p>
          <a:p>
            <a:pPr marL="0" indent="0">
              <a:buNone/>
            </a:pPr>
            <a:endParaRPr lang="ru-RU" dirty="0"/>
          </a:p>
        </p:txBody>
      </p:sp>
      <p:sp>
        <p:nvSpPr>
          <p:cNvPr id="4" name="Объект 3"/>
          <p:cNvSpPr>
            <a:spLocks noGrp="1"/>
          </p:cNvSpPr>
          <p:nvPr>
            <p:ph sz="quarter" idx="14"/>
          </p:nvPr>
        </p:nvSpPr>
        <p:spPr/>
        <p:txBody>
          <a:bodyPr>
            <a:normAutofit fontScale="62500" lnSpcReduction="20000"/>
          </a:bodyPr>
          <a:lstStyle/>
          <a:p>
            <a:pPr marL="0" indent="0">
              <a:buNone/>
            </a:pPr>
            <a:r>
              <a:rPr lang="uk-UA" b="1" dirty="0"/>
              <a:t>СК України складається з семи розділів:</a:t>
            </a:r>
            <a:endParaRPr lang="ru-RU" dirty="0"/>
          </a:p>
          <a:p>
            <a:pPr marL="0" indent="0">
              <a:buNone/>
            </a:pPr>
            <a:r>
              <a:rPr lang="uk-UA" dirty="0"/>
              <a:t>І. Загальні положення;</a:t>
            </a:r>
            <a:endParaRPr lang="ru-RU" dirty="0"/>
          </a:p>
          <a:p>
            <a:pPr marL="0" indent="0">
              <a:buNone/>
            </a:pPr>
            <a:r>
              <a:rPr lang="uk-UA" dirty="0"/>
              <a:t>IІ. Шлюб. Права та обов'язки подружжя;</a:t>
            </a:r>
            <a:endParaRPr lang="ru-RU" dirty="0"/>
          </a:p>
          <a:p>
            <a:pPr marL="0" indent="0">
              <a:buNone/>
            </a:pPr>
            <a:r>
              <a:rPr lang="uk-UA" dirty="0"/>
              <a:t>ІІІ. Права та обов'язки матері, батька і дитини;</a:t>
            </a:r>
            <a:endParaRPr lang="ru-RU" dirty="0"/>
          </a:p>
          <a:p>
            <a:pPr marL="0" indent="0">
              <a:buNone/>
            </a:pPr>
            <a:r>
              <a:rPr lang="uk-UA" dirty="0"/>
              <a:t>IV. Влаштування дітей-сиріт і дітей, позбавлених батьківського піклування;</a:t>
            </a:r>
            <a:endParaRPr lang="ru-RU" dirty="0"/>
          </a:p>
          <a:p>
            <a:pPr marL="0" indent="0">
              <a:buNone/>
            </a:pPr>
            <a:r>
              <a:rPr lang="uk-UA" dirty="0"/>
              <a:t>V. Права та обов'язки інших членів сім'ї та родичів;</a:t>
            </a:r>
            <a:endParaRPr lang="ru-RU" dirty="0"/>
          </a:p>
          <a:p>
            <a:pPr marL="0" indent="0">
              <a:buNone/>
            </a:pPr>
            <a:r>
              <a:rPr lang="uk-UA" dirty="0"/>
              <a:t>VI. Особливості усиновлення дітей громадянами України, які проживають за її межами та іноземцями;</a:t>
            </a:r>
            <a:endParaRPr lang="ru-RU" dirty="0"/>
          </a:p>
          <a:p>
            <a:pPr marL="0" indent="0">
              <a:buNone/>
            </a:pPr>
            <a:r>
              <a:rPr lang="uk-UA" dirty="0"/>
              <a:t>VII. Прикінцеві положення.</a:t>
            </a:r>
            <a:endParaRPr lang="ru-RU" dirty="0"/>
          </a:p>
          <a:p>
            <a:endParaRPr lang="ru-RU" dirty="0"/>
          </a:p>
        </p:txBody>
      </p:sp>
    </p:spTree>
    <p:extLst>
      <p:ext uri="{BB962C8B-B14F-4D97-AF65-F5344CB8AC3E}">
        <p14:creationId xmlns:p14="http://schemas.microsoft.com/office/powerpoint/2010/main" val="3747464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6" name="Group 3"/>
          <p:cNvGrpSpPr>
            <a:grpSpLocks noChangeAspect="1"/>
          </p:cNvGrpSpPr>
          <p:nvPr/>
        </p:nvGrpSpPr>
        <p:grpSpPr bwMode="auto">
          <a:xfrm>
            <a:off x="152400" y="152400"/>
            <a:ext cx="4429125" cy="6594475"/>
            <a:chOff x="567" y="709"/>
            <a:chExt cx="6974" cy="10386"/>
          </a:xfrm>
        </p:grpSpPr>
        <p:sp>
          <p:nvSpPr>
            <p:cNvPr id="7" name="AutoShape 21"/>
            <p:cNvSpPr>
              <a:spLocks noChangeAspect="1" noChangeArrowheads="1" noTextEdit="1"/>
            </p:cNvSpPr>
            <p:nvPr/>
          </p:nvSpPr>
          <p:spPr bwMode="auto">
            <a:xfrm>
              <a:off x="567" y="709"/>
              <a:ext cx="6974" cy="1038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20"/>
            <p:cNvSpPr>
              <a:spLocks noChangeArrowheads="1"/>
            </p:cNvSpPr>
            <p:nvPr/>
          </p:nvSpPr>
          <p:spPr bwMode="auto">
            <a:xfrm>
              <a:off x="967" y="858"/>
              <a:ext cx="6142" cy="1588"/>
            </a:xfrm>
            <a:prstGeom prst="flowChartAlternateProcess">
              <a:avLst/>
            </a:prstGeom>
            <a:solidFill>
              <a:srgbClr val="FFFFFF"/>
            </a:solidFill>
            <a:ln w="57150" cmpd="thinThick">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Завдання Сімейного кодексу України</a:t>
              </a:r>
              <a:endParaRPr kumimoji="0" lang="uk-U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Визначає:</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Line 19"/>
            <p:cNvSpPr>
              <a:spLocks noChangeShapeType="1"/>
            </p:cNvSpPr>
            <p:nvPr/>
          </p:nvSpPr>
          <p:spPr bwMode="auto">
            <a:xfrm>
              <a:off x="1298" y="6735"/>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Line 18"/>
            <p:cNvSpPr>
              <a:spLocks noChangeShapeType="1"/>
            </p:cNvSpPr>
            <p:nvPr/>
          </p:nvSpPr>
          <p:spPr bwMode="auto">
            <a:xfrm>
              <a:off x="1298" y="5518"/>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17"/>
            <p:cNvSpPr>
              <a:spLocks noChangeShapeType="1"/>
            </p:cNvSpPr>
            <p:nvPr/>
          </p:nvSpPr>
          <p:spPr bwMode="auto">
            <a:xfrm>
              <a:off x="1297" y="4436"/>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Line 16"/>
            <p:cNvSpPr>
              <a:spLocks noChangeShapeType="1"/>
            </p:cNvSpPr>
            <p:nvPr/>
          </p:nvSpPr>
          <p:spPr bwMode="auto">
            <a:xfrm flipV="1">
              <a:off x="1267" y="2433"/>
              <a:ext cx="1" cy="3572"/>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15"/>
            <p:cNvSpPr>
              <a:spLocks noChangeShapeType="1"/>
            </p:cNvSpPr>
            <p:nvPr/>
          </p:nvSpPr>
          <p:spPr bwMode="auto">
            <a:xfrm>
              <a:off x="1268" y="10421"/>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14"/>
            <p:cNvSpPr>
              <a:spLocks noChangeShapeType="1"/>
            </p:cNvSpPr>
            <p:nvPr/>
          </p:nvSpPr>
          <p:spPr bwMode="auto">
            <a:xfrm>
              <a:off x="1268" y="9251"/>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Line 13"/>
            <p:cNvSpPr>
              <a:spLocks noChangeShapeType="1"/>
            </p:cNvSpPr>
            <p:nvPr/>
          </p:nvSpPr>
          <p:spPr bwMode="auto">
            <a:xfrm>
              <a:off x="1298" y="8025"/>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12"/>
            <p:cNvSpPr>
              <a:spLocks noChangeShapeType="1"/>
            </p:cNvSpPr>
            <p:nvPr/>
          </p:nvSpPr>
          <p:spPr bwMode="auto">
            <a:xfrm flipH="1" flipV="1">
              <a:off x="1267" y="5988"/>
              <a:ext cx="1" cy="4479"/>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AutoShape 11"/>
            <p:cNvSpPr>
              <a:spLocks noChangeArrowheads="1"/>
            </p:cNvSpPr>
            <p:nvPr/>
          </p:nvSpPr>
          <p:spPr bwMode="auto">
            <a:xfrm>
              <a:off x="1664" y="2910"/>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засади шлюбу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AutoShape 10"/>
            <p:cNvSpPr>
              <a:spLocks noChangeArrowheads="1"/>
            </p:cNvSpPr>
            <p:nvPr/>
          </p:nvSpPr>
          <p:spPr bwMode="auto">
            <a:xfrm>
              <a:off x="1662" y="4005"/>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особисті немайнові права і обов'язки подружжя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AutoShape 9"/>
            <p:cNvSpPr>
              <a:spLocks noChangeArrowheads="1"/>
            </p:cNvSpPr>
            <p:nvPr/>
          </p:nvSpPr>
          <p:spPr bwMode="auto">
            <a:xfrm>
              <a:off x="1664" y="5100"/>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майнові права і обов'язки подружжя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AutoShape 8"/>
            <p:cNvSpPr>
              <a:spLocks noChangeArrowheads="1"/>
            </p:cNvSpPr>
            <p:nvPr/>
          </p:nvSpPr>
          <p:spPr bwMode="auto">
            <a:xfrm>
              <a:off x="1633" y="6341"/>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підстави виникнення особистих немайнових прав і обов'язків батьків і дітей</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AutoShape 7"/>
            <p:cNvSpPr>
              <a:spLocks noChangeArrowheads="1"/>
            </p:cNvSpPr>
            <p:nvPr/>
          </p:nvSpPr>
          <p:spPr bwMode="auto">
            <a:xfrm>
              <a:off x="1635" y="7581"/>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підстави виникнення майнових прав і обов'язків батьків і дітей</a:t>
              </a:r>
              <a:endParaRPr kumimoji="0" lang="uk-UA"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AutoShape 6"/>
            <p:cNvSpPr>
              <a:spLocks noChangeArrowheads="1"/>
            </p:cNvSpPr>
            <p:nvPr/>
          </p:nvSpPr>
          <p:spPr bwMode="auto">
            <a:xfrm>
              <a:off x="1633" y="8811"/>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зміст особистих немайнових прав та обов'язків батьків і дітей, ін.</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Line 5"/>
            <p:cNvSpPr>
              <a:spLocks noChangeShapeType="1"/>
            </p:cNvSpPr>
            <p:nvPr/>
          </p:nvSpPr>
          <p:spPr bwMode="auto">
            <a:xfrm>
              <a:off x="1267" y="3405"/>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AutoShape 4"/>
            <p:cNvSpPr>
              <a:spLocks noChangeArrowheads="1"/>
            </p:cNvSpPr>
            <p:nvPr/>
          </p:nvSpPr>
          <p:spPr bwMode="auto">
            <a:xfrm>
              <a:off x="1633" y="10026"/>
              <a:ext cx="5445" cy="85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зміст майнових прав та обов'язків батьків і дітей, ін.</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25" name="Picture 7" descr="1373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860032" y="1017551"/>
            <a:ext cx="3744416" cy="4824536"/>
          </a:xfrm>
          <a:prstGeom prst="rect">
            <a:avLst/>
          </a:prstGeom>
        </p:spPr>
      </p:pic>
    </p:spTree>
    <p:extLst>
      <p:ext uri="{BB962C8B-B14F-4D97-AF65-F5344CB8AC3E}">
        <p14:creationId xmlns:p14="http://schemas.microsoft.com/office/powerpoint/2010/main" val="252259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2000"/>
                                        <p:tgtEl>
                                          <p:spTgt spid="25"/>
                                        </p:tgtEl>
                                      </p:cBhvr>
                                    </p:animEffect>
                                    <p:anim calcmode="lin" valueType="num">
                                      <p:cBhvr>
                                        <p:cTn id="8" dur="2000" fill="hold"/>
                                        <p:tgtEl>
                                          <p:spTgt spid="25"/>
                                        </p:tgtEl>
                                        <p:attrNameLst>
                                          <p:attrName>style.rotation</p:attrName>
                                        </p:attrNameLst>
                                      </p:cBhvr>
                                      <p:tavLst>
                                        <p:tav tm="0">
                                          <p:val>
                                            <p:fltVal val="720"/>
                                          </p:val>
                                        </p:tav>
                                        <p:tav tm="100000">
                                          <p:val>
                                            <p:fltVal val="0"/>
                                          </p:val>
                                        </p:tav>
                                      </p:tavLst>
                                    </p:anim>
                                    <p:anim calcmode="lin" valueType="num">
                                      <p:cBhvr>
                                        <p:cTn id="9" dur="2000" fill="hold"/>
                                        <p:tgtEl>
                                          <p:spTgt spid="25"/>
                                        </p:tgtEl>
                                        <p:attrNameLst>
                                          <p:attrName>ppt_h</p:attrName>
                                        </p:attrNameLst>
                                      </p:cBhvr>
                                      <p:tavLst>
                                        <p:tav tm="0">
                                          <p:val>
                                            <p:fltVal val="0"/>
                                          </p:val>
                                        </p:tav>
                                        <p:tav tm="100000">
                                          <p:val>
                                            <p:strVal val="#ppt_h"/>
                                          </p:val>
                                        </p:tav>
                                      </p:tavLst>
                                    </p:anim>
                                    <p:anim calcmode="lin" valueType="num">
                                      <p:cBhvr>
                                        <p:cTn id="10" dur="2000" fill="hold"/>
                                        <p:tgtEl>
                                          <p:spTgt spid="2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578600"/>
            <a:chOff x="600" y="3274"/>
            <a:chExt cx="7200" cy="10697"/>
          </a:xfrm>
        </p:grpSpPr>
        <p:sp>
          <p:nvSpPr>
            <p:cNvPr id="4" name="AutoShape 12"/>
            <p:cNvSpPr>
              <a:spLocks noChangeAspect="1" noChangeArrowheads="1" noTextEdit="1"/>
            </p:cNvSpPr>
            <p:nvPr/>
          </p:nvSpPr>
          <p:spPr bwMode="auto">
            <a:xfrm>
              <a:off x="600" y="3274"/>
              <a:ext cx="7200" cy="1069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11"/>
            <p:cNvSpPr>
              <a:spLocks noChangeArrowheads="1"/>
            </p:cNvSpPr>
            <p:nvPr/>
          </p:nvSpPr>
          <p:spPr bwMode="auto">
            <a:xfrm>
              <a:off x="1765" y="6150"/>
              <a:ext cx="5327" cy="1158"/>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зміцнення сім'ї як соціального інституту і як союзу конкретних осіб</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Line 10"/>
            <p:cNvSpPr>
              <a:spLocks noChangeShapeType="1"/>
            </p:cNvSpPr>
            <p:nvPr/>
          </p:nvSpPr>
          <p:spPr bwMode="auto">
            <a:xfrm>
              <a:off x="1387" y="10049"/>
              <a:ext cx="379"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Line 9"/>
            <p:cNvSpPr>
              <a:spLocks noChangeShapeType="1"/>
            </p:cNvSpPr>
            <p:nvPr/>
          </p:nvSpPr>
          <p:spPr bwMode="auto">
            <a:xfrm>
              <a:off x="1387" y="8473"/>
              <a:ext cx="379"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Line 8"/>
            <p:cNvSpPr>
              <a:spLocks noChangeShapeType="1"/>
            </p:cNvSpPr>
            <p:nvPr/>
          </p:nvSpPr>
          <p:spPr bwMode="auto">
            <a:xfrm>
              <a:off x="1387" y="6766"/>
              <a:ext cx="378"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7"/>
            <p:cNvSpPr>
              <a:spLocks noChangeArrowheads="1"/>
            </p:cNvSpPr>
            <p:nvPr/>
          </p:nvSpPr>
          <p:spPr bwMode="auto">
            <a:xfrm>
              <a:off x="1013" y="3867"/>
              <a:ext cx="6341" cy="1639"/>
            </a:xfrm>
            <a:prstGeom prst="flowChartAlternateProcess">
              <a:avLst/>
            </a:prstGeom>
            <a:solidFill>
              <a:srgbClr val="FFFFFF"/>
            </a:solidFill>
            <a:ln w="57150" cmpd="thinThick">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Мета регулювання Сімейним кодексом сімейних відносин</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Line 6"/>
            <p:cNvSpPr>
              <a:spLocks noChangeShapeType="1"/>
            </p:cNvSpPr>
            <p:nvPr/>
          </p:nvSpPr>
          <p:spPr bwMode="auto">
            <a:xfrm flipV="1">
              <a:off x="1323" y="5493"/>
              <a:ext cx="1" cy="6233"/>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5"/>
            <p:cNvSpPr>
              <a:spLocks noChangeShapeType="1"/>
            </p:cNvSpPr>
            <p:nvPr/>
          </p:nvSpPr>
          <p:spPr bwMode="auto">
            <a:xfrm>
              <a:off x="1346" y="11675"/>
              <a:ext cx="379"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AutoShape 4"/>
            <p:cNvSpPr>
              <a:spLocks noChangeArrowheads="1"/>
            </p:cNvSpPr>
            <p:nvPr/>
          </p:nvSpPr>
          <p:spPr bwMode="auto">
            <a:xfrm>
              <a:off x="1765" y="7823"/>
              <a:ext cx="5327" cy="1157"/>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утвердження почуття обов'язку перед батьками, дітьми та іншими членами сім'ї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AutoShape 3"/>
            <p:cNvSpPr>
              <a:spLocks noChangeArrowheads="1"/>
            </p:cNvSpPr>
            <p:nvPr/>
          </p:nvSpPr>
          <p:spPr bwMode="auto">
            <a:xfrm>
              <a:off x="1765" y="9433"/>
              <a:ext cx="5327" cy="1511"/>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побудови сімейних відносин на паритетних засадах, на почуттях взаємної любові та поваги, взаємодопомоги і підтримки</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AutoShape 2"/>
            <p:cNvSpPr>
              <a:spLocks noChangeArrowheads="1"/>
            </p:cNvSpPr>
            <p:nvPr/>
          </p:nvSpPr>
          <p:spPr bwMode="auto">
            <a:xfrm>
              <a:off x="1725" y="11137"/>
              <a:ext cx="5328" cy="1157"/>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забезпечення кожної дитини сімейним вихованням, можливістю духовного та фізичного розвитку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15" name="Picture 9" descr="_0000657_pre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029199" y="961223"/>
            <a:ext cx="3821113" cy="5400675"/>
          </a:xfrm>
          <a:prstGeom prst="rect">
            <a:avLst/>
          </a:prstGeom>
        </p:spPr>
      </p:pic>
    </p:spTree>
    <p:extLst>
      <p:ext uri="{BB962C8B-B14F-4D97-AF65-F5344CB8AC3E}">
        <p14:creationId xmlns:p14="http://schemas.microsoft.com/office/powerpoint/2010/main" val="2431102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5000" fill="hold"/>
                                        <p:tgtEl>
                                          <p:spTgt spid="15"/>
                                        </p:tgtEl>
                                        <p:attrNameLst>
                                          <p:attrName>ppt_x</p:attrName>
                                        </p:attrNameLst>
                                      </p:cBhvr>
                                      <p:tavLst>
                                        <p:tav tm="0">
                                          <p:val>
                                            <p:strVal val="#ppt_x"/>
                                          </p:val>
                                        </p:tav>
                                        <p:tav tm="100000">
                                          <p:val>
                                            <p:strVal val="#ppt_x"/>
                                          </p:val>
                                        </p:tav>
                                      </p:tavLst>
                                    </p:anim>
                                    <p:anim calcmode="lin" valueType="num">
                                      <p:cBhvr>
                                        <p:cTn id="8" dur="15000" fill="hold"/>
                                        <p:tgtEl>
                                          <p:spTgt spid="15"/>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4"/>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203841" y="990857"/>
            <a:ext cx="4429125" cy="5318221"/>
            <a:chOff x="737" y="791"/>
            <a:chExt cx="6974" cy="8376"/>
          </a:xfrm>
        </p:grpSpPr>
        <p:sp>
          <p:nvSpPr>
            <p:cNvPr id="4" name="AutoShape 23"/>
            <p:cNvSpPr>
              <a:spLocks noChangeAspect="1" noChangeArrowheads="1" noTextEdit="1"/>
            </p:cNvSpPr>
            <p:nvPr/>
          </p:nvSpPr>
          <p:spPr bwMode="auto">
            <a:xfrm>
              <a:off x="737" y="2095"/>
              <a:ext cx="6974" cy="707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22"/>
            <p:cNvSpPr>
              <a:spLocks noChangeArrowheads="1"/>
            </p:cNvSpPr>
            <p:nvPr/>
          </p:nvSpPr>
          <p:spPr bwMode="auto">
            <a:xfrm>
              <a:off x="1867" y="791"/>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Учасники сімейних відносин, які регулює СК України</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Line 21"/>
            <p:cNvSpPr>
              <a:spLocks noChangeShapeType="1"/>
            </p:cNvSpPr>
            <p:nvPr/>
          </p:nvSpPr>
          <p:spPr bwMode="auto">
            <a:xfrm flipH="1">
              <a:off x="1059" y="1306"/>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Line 20"/>
            <p:cNvSpPr>
              <a:spLocks noChangeShapeType="1"/>
            </p:cNvSpPr>
            <p:nvPr/>
          </p:nvSpPr>
          <p:spPr bwMode="auto">
            <a:xfrm>
              <a:off x="1026" y="200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Line 19"/>
            <p:cNvSpPr>
              <a:spLocks noChangeShapeType="1"/>
            </p:cNvSpPr>
            <p:nvPr/>
          </p:nvSpPr>
          <p:spPr bwMode="auto">
            <a:xfrm flipH="1">
              <a:off x="1024" y="1306"/>
              <a:ext cx="1" cy="6520"/>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18"/>
            <p:cNvSpPr>
              <a:spLocks noChangeShapeType="1"/>
            </p:cNvSpPr>
            <p:nvPr/>
          </p:nvSpPr>
          <p:spPr bwMode="auto">
            <a:xfrm>
              <a:off x="1059" y="267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17"/>
            <p:cNvSpPr>
              <a:spLocks noChangeArrowheads="1"/>
            </p:cNvSpPr>
            <p:nvPr/>
          </p:nvSpPr>
          <p:spPr bwMode="auto">
            <a:xfrm>
              <a:off x="1399" y="177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Подружжя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AutoShape 16"/>
            <p:cNvSpPr>
              <a:spLocks noChangeArrowheads="1"/>
            </p:cNvSpPr>
            <p:nvPr/>
          </p:nvSpPr>
          <p:spPr bwMode="auto">
            <a:xfrm>
              <a:off x="1399" y="249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Батьки та діти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Line 15"/>
            <p:cNvSpPr>
              <a:spLocks noChangeShapeType="1"/>
            </p:cNvSpPr>
            <p:nvPr/>
          </p:nvSpPr>
          <p:spPr bwMode="auto">
            <a:xfrm>
              <a:off x="1025" y="344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14"/>
            <p:cNvSpPr>
              <a:spLocks noChangeShapeType="1"/>
            </p:cNvSpPr>
            <p:nvPr/>
          </p:nvSpPr>
          <p:spPr bwMode="auto">
            <a:xfrm>
              <a:off x="1058" y="411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13"/>
            <p:cNvSpPr>
              <a:spLocks noChangeArrowheads="1"/>
            </p:cNvSpPr>
            <p:nvPr/>
          </p:nvSpPr>
          <p:spPr bwMode="auto">
            <a:xfrm>
              <a:off x="1398" y="321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Усиновлювачі та усиновлені</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AutoShape 12"/>
            <p:cNvSpPr>
              <a:spLocks noChangeArrowheads="1"/>
            </p:cNvSpPr>
            <p:nvPr/>
          </p:nvSpPr>
          <p:spPr bwMode="auto">
            <a:xfrm>
              <a:off x="1398" y="393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Внуки та правнуки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Line 11"/>
            <p:cNvSpPr>
              <a:spLocks noChangeShapeType="1"/>
            </p:cNvSpPr>
            <p:nvPr/>
          </p:nvSpPr>
          <p:spPr bwMode="auto">
            <a:xfrm>
              <a:off x="1024" y="485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Line 10"/>
            <p:cNvSpPr>
              <a:spLocks noChangeShapeType="1"/>
            </p:cNvSpPr>
            <p:nvPr/>
          </p:nvSpPr>
          <p:spPr bwMode="auto">
            <a:xfrm>
              <a:off x="1057" y="552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AutoShape 9"/>
            <p:cNvSpPr>
              <a:spLocks noChangeArrowheads="1"/>
            </p:cNvSpPr>
            <p:nvPr/>
          </p:nvSpPr>
          <p:spPr bwMode="auto">
            <a:xfrm>
              <a:off x="1397" y="462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Мати і батько дитини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AutoShape 8"/>
            <p:cNvSpPr>
              <a:spLocks noChangeArrowheads="1"/>
            </p:cNvSpPr>
            <p:nvPr/>
          </p:nvSpPr>
          <p:spPr bwMode="auto">
            <a:xfrm>
              <a:off x="1397" y="534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Баба,дід та прабаба,прадід</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Line 7"/>
            <p:cNvSpPr>
              <a:spLocks noChangeShapeType="1"/>
            </p:cNvSpPr>
            <p:nvPr/>
          </p:nvSpPr>
          <p:spPr bwMode="auto">
            <a:xfrm>
              <a:off x="1058" y="638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Line 6"/>
            <p:cNvSpPr>
              <a:spLocks noChangeShapeType="1"/>
            </p:cNvSpPr>
            <p:nvPr/>
          </p:nvSpPr>
          <p:spPr bwMode="auto">
            <a:xfrm>
              <a:off x="1091" y="705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AutoShape 5"/>
            <p:cNvSpPr>
              <a:spLocks noChangeArrowheads="1"/>
            </p:cNvSpPr>
            <p:nvPr/>
          </p:nvSpPr>
          <p:spPr bwMode="auto">
            <a:xfrm>
              <a:off x="1431" y="615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Рідні брати і сестри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AutoShape 4"/>
            <p:cNvSpPr>
              <a:spLocks noChangeArrowheads="1"/>
            </p:cNvSpPr>
            <p:nvPr/>
          </p:nvSpPr>
          <p:spPr bwMode="auto">
            <a:xfrm>
              <a:off x="1431" y="687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Мачуха, вітчим, падчерка та пасинок</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Line 3"/>
            <p:cNvSpPr>
              <a:spLocks noChangeShapeType="1"/>
            </p:cNvSpPr>
            <p:nvPr/>
          </p:nvSpPr>
          <p:spPr bwMode="auto">
            <a:xfrm>
              <a:off x="1059" y="7785"/>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AutoShape 2"/>
            <p:cNvSpPr>
              <a:spLocks noChangeArrowheads="1"/>
            </p:cNvSpPr>
            <p:nvPr/>
          </p:nvSpPr>
          <p:spPr bwMode="auto">
            <a:xfrm>
              <a:off x="1399" y="7605"/>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Інші члени сім</a:t>
              </a:r>
              <a:r>
                <a:rPr kumimoji="0" lang="en-US"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26" name="Picture 10" descr="45-8acJ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756511" y="766977"/>
            <a:ext cx="3791797" cy="5542343"/>
          </a:xfrm>
          <a:prstGeom prst="rect">
            <a:avLst/>
          </a:prstGeom>
        </p:spPr>
      </p:pic>
    </p:spTree>
    <p:extLst>
      <p:ext uri="{BB962C8B-B14F-4D97-AF65-F5344CB8AC3E}">
        <p14:creationId xmlns:p14="http://schemas.microsoft.com/office/powerpoint/2010/main" val="677989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80">
                                          <p:stCondLst>
                                            <p:cond delay="0"/>
                                          </p:stCondLst>
                                        </p:cTn>
                                        <p:tgtEl>
                                          <p:spTgt spid="26"/>
                                        </p:tgtEl>
                                      </p:cBhvr>
                                    </p:animEffect>
                                    <p:anim calcmode="lin" valueType="num">
                                      <p:cBhvr>
                                        <p:cTn id="8"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3" dur="26">
                                          <p:stCondLst>
                                            <p:cond delay="650"/>
                                          </p:stCondLst>
                                        </p:cTn>
                                        <p:tgtEl>
                                          <p:spTgt spid="26"/>
                                        </p:tgtEl>
                                      </p:cBhvr>
                                      <p:to x="100000" y="60000"/>
                                    </p:animScale>
                                    <p:animScale>
                                      <p:cBhvr>
                                        <p:cTn id="14" dur="166" decel="50000">
                                          <p:stCondLst>
                                            <p:cond delay="676"/>
                                          </p:stCondLst>
                                        </p:cTn>
                                        <p:tgtEl>
                                          <p:spTgt spid="26"/>
                                        </p:tgtEl>
                                      </p:cBhvr>
                                      <p:to x="100000" y="100000"/>
                                    </p:animScale>
                                    <p:animScale>
                                      <p:cBhvr>
                                        <p:cTn id="15" dur="26">
                                          <p:stCondLst>
                                            <p:cond delay="1312"/>
                                          </p:stCondLst>
                                        </p:cTn>
                                        <p:tgtEl>
                                          <p:spTgt spid="26"/>
                                        </p:tgtEl>
                                      </p:cBhvr>
                                      <p:to x="100000" y="80000"/>
                                    </p:animScale>
                                    <p:animScale>
                                      <p:cBhvr>
                                        <p:cTn id="16" dur="166" decel="50000">
                                          <p:stCondLst>
                                            <p:cond delay="1338"/>
                                          </p:stCondLst>
                                        </p:cTn>
                                        <p:tgtEl>
                                          <p:spTgt spid="26"/>
                                        </p:tgtEl>
                                      </p:cBhvr>
                                      <p:to x="100000" y="100000"/>
                                    </p:animScale>
                                    <p:animScale>
                                      <p:cBhvr>
                                        <p:cTn id="17" dur="26">
                                          <p:stCondLst>
                                            <p:cond delay="1642"/>
                                          </p:stCondLst>
                                        </p:cTn>
                                        <p:tgtEl>
                                          <p:spTgt spid="26"/>
                                        </p:tgtEl>
                                      </p:cBhvr>
                                      <p:to x="100000" y="90000"/>
                                    </p:animScale>
                                    <p:animScale>
                                      <p:cBhvr>
                                        <p:cTn id="18" dur="166" decel="50000">
                                          <p:stCondLst>
                                            <p:cond delay="1668"/>
                                          </p:stCondLst>
                                        </p:cTn>
                                        <p:tgtEl>
                                          <p:spTgt spid="26"/>
                                        </p:tgtEl>
                                      </p:cBhvr>
                                      <p:to x="100000" y="100000"/>
                                    </p:animScale>
                                    <p:animScale>
                                      <p:cBhvr>
                                        <p:cTn id="19" dur="26">
                                          <p:stCondLst>
                                            <p:cond delay="1808"/>
                                          </p:stCondLst>
                                        </p:cTn>
                                        <p:tgtEl>
                                          <p:spTgt spid="26"/>
                                        </p:tgtEl>
                                      </p:cBhvr>
                                      <p:to x="100000" y="95000"/>
                                    </p:animScale>
                                    <p:animScale>
                                      <p:cBhvr>
                                        <p:cTn id="20" dur="166" decel="50000">
                                          <p:stCondLst>
                                            <p:cond delay="1834"/>
                                          </p:stCondLst>
                                        </p:cTn>
                                        <p:tgtEl>
                                          <p:spTgt spid="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1"/>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45275"/>
            <a:chOff x="567" y="713"/>
            <a:chExt cx="6974" cy="10466"/>
          </a:xfrm>
        </p:grpSpPr>
        <p:sp>
          <p:nvSpPr>
            <p:cNvPr id="4" name="AutoShape 20"/>
            <p:cNvSpPr>
              <a:spLocks noChangeAspect="1" noChangeArrowheads="1" noTextEdit="1"/>
            </p:cNvSpPr>
            <p:nvPr/>
          </p:nvSpPr>
          <p:spPr bwMode="auto">
            <a:xfrm>
              <a:off x="567" y="713"/>
              <a:ext cx="6974" cy="1046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19"/>
            <p:cNvSpPr>
              <a:spLocks noChangeArrowheads="1"/>
            </p:cNvSpPr>
            <p:nvPr/>
          </p:nvSpPr>
          <p:spPr bwMode="auto">
            <a:xfrm>
              <a:off x="2703" y="1030"/>
              <a:ext cx="2913" cy="850"/>
            </a:xfrm>
            <a:prstGeom prst="flowChartAlternateProcess">
              <a:avLst/>
            </a:prstGeom>
            <a:solidFill>
              <a:srgbClr val="FFFFFF"/>
            </a:solidFill>
            <a:ln w="57150" cmpd="thinThick">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СК України</a:t>
              </a:r>
              <a:r>
                <a:rPr kumimoji="0" lang="uk-UA" sz="11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uk-UA"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регулює</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AutoShape 18"/>
            <p:cNvSpPr>
              <a:spLocks noChangeArrowheads="1"/>
            </p:cNvSpPr>
            <p:nvPr/>
          </p:nvSpPr>
          <p:spPr bwMode="auto">
            <a:xfrm>
              <a:off x="1224" y="2088"/>
              <a:ext cx="2586" cy="1047"/>
            </a:xfrm>
            <a:prstGeom prst="flowChartAlternateProcess">
              <a:avLst/>
            </a:prstGeom>
            <a:solidFill>
              <a:srgbClr val="FFFFFF"/>
            </a:solidFill>
            <a:ln w="38100" cmpd="dbl">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Сімейні особисті немайнові відносини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AutoShape 17"/>
            <p:cNvSpPr>
              <a:spLocks noChangeArrowheads="1"/>
            </p:cNvSpPr>
            <p:nvPr/>
          </p:nvSpPr>
          <p:spPr bwMode="auto">
            <a:xfrm>
              <a:off x="4350" y="2096"/>
              <a:ext cx="2607" cy="1043"/>
            </a:xfrm>
            <a:prstGeom prst="flowChartAlternateProcess">
              <a:avLst/>
            </a:prstGeom>
            <a:solidFill>
              <a:srgbClr val="FFFFFF"/>
            </a:solidFill>
            <a:ln w="38100" cmpd="dbl">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Сімейні майнові відносини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Line 16"/>
            <p:cNvSpPr>
              <a:spLocks noChangeShapeType="1"/>
            </p:cNvSpPr>
            <p:nvPr/>
          </p:nvSpPr>
          <p:spPr bwMode="auto">
            <a:xfrm flipH="1">
              <a:off x="1754" y="1420"/>
              <a:ext cx="927"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15"/>
            <p:cNvSpPr>
              <a:spLocks noChangeShapeType="1"/>
            </p:cNvSpPr>
            <p:nvPr/>
          </p:nvSpPr>
          <p:spPr bwMode="auto">
            <a:xfrm flipH="1">
              <a:off x="5594" y="1465"/>
              <a:ext cx="927" cy="5"/>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Line 14"/>
            <p:cNvSpPr>
              <a:spLocks noChangeShapeType="1"/>
            </p:cNvSpPr>
            <p:nvPr/>
          </p:nvSpPr>
          <p:spPr bwMode="auto">
            <a:xfrm>
              <a:off x="6521" y="1465"/>
              <a:ext cx="1" cy="6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13"/>
            <p:cNvSpPr>
              <a:spLocks noChangeShapeType="1"/>
            </p:cNvSpPr>
            <p:nvPr/>
          </p:nvSpPr>
          <p:spPr bwMode="auto">
            <a:xfrm>
              <a:off x="1754" y="1420"/>
              <a:ext cx="1" cy="6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AutoShape 12"/>
            <p:cNvSpPr>
              <a:spLocks noChangeArrowheads="1"/>
            </p:cNvSpPr>
            <p:nvPr/>
          </p:nvSpPr>
          <p:spPr bwMode="auto">
            <a:xfrm>
              <a:off x="1901" y="4320"/>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1"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Сімейний кодекс України не регулює сімейні відносини між</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Line 11"/>
            <p:cNvSpPr>
              <a:spLocks noChangeShapeType="1"/>
            </p:cNvSpPr>
            <p:nvPr/>
          </p:nvSpPr>
          <p:spPr bwMode="auto">
            <a:xfrm flipH="1">
              <a:off x="1093" y="4835"/>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10"/>
            <p:cNvSpPr>
              <a:spLocks noChangeShapeType="1"/>
            </p:cNvSpPr>
            <p:nvPr/>
          </p:nvSpPr>
          <p:spPr bwMode="auto">
            <a:xfrm>
              <a:off x="1060" y="5538"/>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Line 9"/>
            <p:cNvSpPr>
              <a:spLocks noChangeShapeType="1"/>
            </p:cNvSpPr>
            <p:nvPr/>
          </p:nvSpPr>
          <p:spPr bwMode="auto">
            <a:xfrm>
              <a:off x="1060" y="4836"/>
              <a:ext cx="33" cy="2835"/>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8"/>
            <p:cNvSpPr>
              <a:spLocks noChangeShapeType="1"/>
            </p:cNvSpPr>
            <p:nvPr/>
          </p:nvSpPr>
          <p:spPr bwMode="auto">
            <a:xfrm>
              <a:off x="1093" y="6199"/>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AutoShape 7"/>
            <p:cNvSpPr>
              <a:spLocks noChangeArrowheads="1"/>
            </p:cNvSpPr>
            <p:nvPr/>
          </p:nvSpPr>
          <p:spPr bwMode="auto">
            <a:xfrm>
              <a:off x="1433" y="529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двоюрідними братами та сестрами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AutoShape 6"/>
            <p:cNvSpPr>
              <a:spLocks noChangeArrowheads="1"/>
            </p:cNvSpPr>
            <p:nvPr/>
          </p:nvSpPr>
          <p:spPr bwMode="auto">
            <a:xfrm>
              <a:off x="1433" y="601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тіткою, дядьком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Line 5"/>
            <p:cNvSpPr>
              <a:spLocks noChangeShapeType="1"/>
            </p:cNvSpPr>
            <p:nvPr/>
          </p:nvSpPr>
          <p:spPr bwMode="auto">
            <a:xfrm>
              <a:off x="1059" y="6978"/>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Line 4"/>
            <p:cNvSpPr>
              <a:spLocks noChangeShapeType="1"/>
            </p:cNvSpPr>
            <p:nvPr/>
          </p:nvSpPr>
          <p:spPr bwMode="auto">
            <a:xfrm>
              <a:off x="1125" y="7638"/>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AutoShape 3"/>
            <p:cNvSpPr>
              <a:spLocks noChangeArrowheads="1"/>
            </p:cNvSpPr>
            <p:nvPr/>
          </p:nvSpPr>
          <p:spPr bwMode="auto">
            <a:xfrm>
              <a:off x="1432" y="673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племінницею, племінником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AutoShape 2"/>
            <p:cNvSpPr>
              <a:spLocks noChangeArrowheads="1"/>
            </p:cNvSpPr>
            <p:nvPr/>
          </p:nvSpPr>
          <p:spPr bwMode="auto">
            <a:xfrm>
              <a:off x="1432" y="745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іншими родичами за походженням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23" name="Picture 7" descr="640x4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rot="409148">
            <a:off x="4435159" y="2458320"/>
            <a:ext cx="4495800" cy="4114800"/>
          </a:xfrm>
          <a:prstGeom prst="rect">
            <a:avLst/>
          </a:prstGeom>
        </p:spPr>
      </p:pic>
    </p:spTree>
    <p:extLst>
      <p:ext uri="{BB962C8B-B14F-4D97-AF65-F5344CB8AC3E}">
        <p14:creationId xmlns:p14="http://schemas.microsoft.com/office/powerpoint/2010/main" val="226755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anim calcmode="lin" valueType="num">
                                      <p:cBhvr>
                                        <p:cTn id="9" dur="1000" fill="hold"/>
                                        <p:tgtEl>
                                          <p:spTgt spid="2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54800"/>
            <a:chOff x="567" y="709"/>
            <a:chExt cx="6974" cy="10481"/>
          </a:xfrm>
        </p:grpSpPr>
        <p:sp>
          <p:nvSpPr>
            <p:cNvPr id="4" name="AutoShape 34"/>
            <p:cNvSpPr>
              <a:spLocks noChangeAspect="1" noChangeArrowheads="1" noTextEdit="1"/>
            </p:cNvSpPr>
            <p:nvPr/>
          </p:nvSpPr>
          <p:spPr bwMode="auto">
            <a:xfrm>
              <a:off x="567" y="709"/>
              <a:ext cx="6974" cy="104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33"/>
            <p:cNvSpPr>
              <a:spLocks noChangeArrowheads="1"/>
            </p:cNvSpPr>
            <p:nvPr/>
          </p:nvSpPr>
          <p:spPr bwMode="auto">
            <a:xfrm>
              <a:off x="1943" y="990"/>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1"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Державна охорона сім'ї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Line 32"/>
            <p:cNvSpPr>
              <a:spLocks noChangeShapeType="1"/>
            </p:cNvSpPr>
            <p:nvPr/>
          </p:nvSpPr>
          <p:spPr bwMode="auto">
            <a:xfrm flipH="1">
              <a:off x="1039" y="1474"/>
              <a:ext cx="907"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Line 31"/>
            <p:cNvSpPr>
              <a:spLocks noChangeShapeType="1"/>
            </p:cNvSpPr>
            <p:nvPr/>
          </p:nvSpPr>
          <p:spPr bwMode="auto">
            <a:xfrm>
              <a:off x="1102" y="2208"/>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Line 30"/>
            <p:cNvSpPr>
              <a:spLocks noChangeShapeType="1"/>
            </p:cNvSpPr>
            <p:nvPr/>
          </p:nvSpPr>
          <p:spPr bwMode="auto">
            <a:xfrm>
              <a:off x="1068" y="1476"/>
              <a:ext cx="34" cy="8050"/>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29"/>
            <p:cNvSpPr>
              <a:spLocks noChangeShapeType="1"/>
            </p:cNvSpPr>
            <p:nvPr/>
          </p:nvSpPr>
          <p:spPr bwMode="auto">
            <a:xfrm>
              <a:off x="1100" y="5175"/>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28"/>
            <p:cNvSpPr>
              <a:spLocks noChangeArrowheads="1"/>
            </p:cNvSpPr>
            <p:nvPr/>
          </p:nvSpPr>
          <p:spPr bwMode="auto">
            <a:xfrm>
              <a:off x="1475" y="196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Держава охороняє</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AutoShape 27"/>
            <p:cNvSpPr>
              <a:spLocks noChangeArrowheads="1"/>
            </p:cNvSpPr>
            <p:nvPr/>
          </p:nvSpPr>
          <p:spPr bwMode="auto">
            <a:xfrm>
              <a:off x="1440" y="4995"/>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Держава створює</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Line 26"/>
            <p:cNvSpPr>
              <a:spLocks noChangeShapeType="1"/>
            </p:cNvSpPr>
            <p:nvPr/>
          </p:nvSpPr>
          <p:spPr bwMode="auto">
            <a:xfrm>
              <a:off x="1101" y="734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25"/>
            <p:cNvSpPr>
              <a:spLocks noChangeShapeType="1"/>
            </p:cNvSpPr>
            <p:nvPr/>
          </p:nvSpPr>
          <p:spPr bwMode="auto">
            <a:xfrm>
              <a:off x="1135" y="9495"/>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24"/>
            <p:cNvSpPr>
              <a:spLocks noChangeArrowheads="1"/>
            </p:cNvSpPr>
            <p:nvPr/>
          </p:nvSpPr>
          <p:spPr bwMode="auto">
            <a:xfrm>
              <a:off x="1474" y="711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Держава забезпечує</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AutoShape 23"/>
            <p:cNvSpPr>
              <a:spLocks noChangeArrowheads="1"/>
            </p:cNvSpPr>
            <p:nvPr/>
          </p:nvSpPr>
          <p:spPr bwMode="auto">
            <a:xfrm>
              <a:off x="1475" y="9315"/>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Держава заохочує і підтримує</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Line 22"/>
            <p:cNvSpPr>
              <a:spLocks noChangeShapeType="1"/>
            </p:cNvSpPr>
            <p:nvPr/>
          </p:nvSpPr>
          <p:spPr bwMode="auto">
            <a:xfrm>
              <a:off x="1943" y="2449"/>
              <a:ext cx="1" cy="2154"/>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Line 21"/>
            <p:cNvSpPr>
              <a:spLocks noChangeShapeType="1"/>
            </p:cNvSpPr>
            <p:nvPr/>
          </p:nvSpPr>
          <p:spPr bwMode="auto">
            <a:xfrm>
              <a:off x="2610" y="5475"/>
              <a:ext cx="1" cy="674"/>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Line 20"/>
            <p:cNvSpPr>
              <a:spLocks noChangeShapeType="1"/>
            </p:cNvSpPr>
            <p:nvPr/>
          </p:nvSpPr>
          <p:spPr bwMode="auto">
            <a:xfrm>
              <a:off x="6044" y="5475"/>
              <a:ext cx="1" cy="674"/>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Line 19"/>
            <p:cNvSpPr>
              <a:spLocks noChangeShapeType="1"/>
            </p:cNvSpPr>
            <p:nvPr/>
          </p:nvSpPr>
          <p:spPr bwMode="auto">
            <a:xfrm>
              <a:off x="2611" y="7590"/>
              <a:ext cx="2" cy="345"/>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Line 18"/>
            <p:cNvSpPr>
              <a:spLocks noChangeShapeType="1"/>
            </p:cNvSpPr>
            <p:nvPr/>
          </p:nvSpPr>
          <p:spPr bwMode="auto">
            <a:xfrm flipH="1">
              <a:off x="6044" y="7590"/>
              <a:ext cx="1" cy="345"/>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Line 17"/>
            <p:cNvSpPr>
              <a:spLocks noChangeShapeType="1"/>
            </p:cNvSpPr>
            <p:nvPr/>
          </p:nvSpPr>
          <p:spPr bwMode="auto">
            <a:xfrm>
              <a:off x="2612" y="9795"/>
              <a:ext cx="1" cy="674"/>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Line 16"/>
            <p:cNvSpPr>
              <a:spLocks noChangeShapeType="1"/>
            </p:cNvSpPr>
            <p:nvPr/>
          </p:nvSpPr>
          <p:spPr bwMode="auto">
            <a:xfrm>
              <a:off x="6046" y="9795"/>
              <a:ext cx="1" cy="674"/>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AutoShape 15"/>
            <p:cNvSpPr>
              <a:spLocks noChangeArrowheads="1"/>
            </p:cNvSpPr>
            <p:nvPr/>
          </p:nvSpPr>
          <p:spPr bwMode="auto">
            <a:xfrm>
              <a:off x="1305" y="6149"/>
              <a:ext cx="2612" cy="780"/>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умови для зміцнення сім'ї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AutoShape 14"/>
            <p:cNvSpPr>
              <a:spLocks noChangeArrowheads="1"/>
            </p:cNvSpPr>
            <p:nvPr/>
          </p:nvSpPr>
          <p:spPr bwMode="auto">
            <a:xfrm>
              <a:off x="1305" y="10469"/>
              <a:ext cx="2612" cy="645"/>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материнство</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AutoShape 13"/>
            <p:cNvSpPr>
              <a:spLocks noChangeArrowheads="1"/>
            </p:cNvSpPr>
            <p:nvPr/>
          </p:nvSpPr>
          <p:spPr bwMode="auto">
            <a:xfrm>
              <a:off x="4727" y="7994"/>
              <a:ext cx="2612" cy="1017"/>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пріоритет сімейного виховання дитини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AutoShape 12"/>
            <p:cNvSpPr>
              <a:spLocks noChangeArrowheads="1"/>
            </p:cNvSpPr>
            <p:nvPr/>
          </p:nvSpPr>
          <p:spPr bwMode="auto">
            <a:xfrm>
              <a:off x="1305" y="7994"/>
              <a:ext cx="2612" cy="807"/>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охорону прав матері та батька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AutoShape 11"/>
            <p:cNvSpPr>
              <a:spLocks noChangeArrowheads="1"/>
            </p:cNvSpPr>
            <p:nvPr/>
          </p:nvSpPr>
          <p:spPr bwMode="auto">
            <a:xfrm>
              <a:off x="4320" y="6179"/>
              <a:ext cx="3019" cy="750"/>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умови для материнства та батьківства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AutoShape 10"/>
            <p:cNvSpPr>
              <a:spLocks noChangeArrowheads="1"/>
            </p:cNvSpPr>
            <p:nvPr/>
          </p:nvSpPr>
          <p:spPr bwMode="auto">
            <a:xfrm>
              <a:off x="4727" y="10469"/>
              <a:ext cx="2612" cy="645"/>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батьківство</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Line 9"/>
            <p:cNvSpPr>
              <a:spLocks noChangeShapeType="1"/>
            </p:cNvSpPr>
            <p:nvPr/>
          </p:nvSpPr>
          <p:spPr bwMode="auto">
            <a:xfrm>
              <a:off x="1970" y="2834"/>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Line 8"/>
            <p:cNvSpPr>
              <a:spLocks noChangeShapeType="1"/>
            </p:cNvSpPr>
            <p:nvPr/>
          </p:nvSpPr>
          <p:spPr bwMode="auto">
            <a:xfrm>
              <a:off x="1973" y="3975"/>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Line 7"/>
            <p:cNvSpPr>
              <a:spLocks noChangeShapeType="1"/>
            </p:cNvSpPr>
            <p:nvPr/>
          </p:nvSpPr>
          <p:spPr bwMode="auto">
            <a:xfrm>
              <a:off x="1959" y="335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Line 6"/>
            <p:cNvSpPr>
              <a:spLocks noChangeShapeType="1"/>
            </p:cNvSpPr>
            <p:nvPr/>
          </p:nvSpPr>
          <p:spPr bwMode="auto">
            <a:xfrm>
              <a:off x="1977" y="4545"/>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AutoShape 5"/>
            <p:cNvSpPr>
              <a:spLocks noChangeArrowheads="1"/>
            </p:cNvSpPr>
            <p:nvPr/>
          </p:nvSpPr>
          <p:spPr bwMode="auto">
            <a:xfrm>
              <a:off x="2317" y="2610"/>
              <a:ext cx="2612" cy="420"/>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сім'ю</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AutoShape 4"/>
            <p:cNvSpPr>
              <a:spLocks noChangeArrowheads="1"/>
            </p:cNvSpPr>
            <p:nvPr/>
          </p:nvSpPr>
          <p:spPr bwMode="auto">
            <a:xfrm>
              <a:off x="2298" y="3165"/>
              <a:ext cx="2612" cy="420"/>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дитинство</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AutoShape 3"/>
            <p:cNvSpPr>
              <a:spLocks noChangeArrowheads="1"/>
            </p:cNvSpPr>
            <p:nvPr/>
          </p:nvSpPr>
          <p:spPr bwMode="auto">
            <a:xfrm>
              <a:off x="2317" y="3765"/>
              <a:ext cx="2612" cy="420"/>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материнство</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AutoShape 2"/>
            <p:cNvSpPr>
              <a:spLocks noChangeArrowheads="1"/>
            </p:cNvSpPr>
            <p:nvPr/>
          </p:nvSpPr>
          <p:spPr bwMode="auto">
            <a:xfrm>
              <a:off x="2317" y="4335"/>
              <a:ext cx="2612" cy="420"/>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батьківство</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38" name="Picture 6" descr="1204236250_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932040" y="1219200"/>
            <a:ext cx="3600400" cy="4802088"/>
          </a:xfrm>
          <a:prstGeom prst="rect">
            <a:avLst/>
          </a:prstGeom>
        </p:spPr>
      </p:pic>
    </p:spTree>
    <p:extLst>
      <p:ext uri="{BB962C8B-B14F-4D97-AF65-F5344CB8AC3E}">
        <p14:creationId xmlns:p14="http://schemas.microsoft.com/office/powerpoint/2010/main" val="30564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p:cTn id="7" dur="1000" fill="hold"/>
                                        <p:tgtEl>
                                          <p:spTgt spid="38"/>
                                        </p:tgtEl>
                                        <p:attrNameLst>
                                          <p:attrName>ppt_x</p:attrName>
                                        </p:attrNameLst>
                                      </p:cBhvr>
                                      <p:tavLst>
                                        <p:tav tm="0">
                                          <p:val>
                                            <p:strVal val="#ppt_x-.2"/>
                                          </p:val>
                                        </p:tav>
                                        <p:tav tm="100000">
                                          <p:val>
                                            <p:strVal val="#ppt_x"/>
                                          </p:val>
                                        </p:tav>
                                      </p:tavLst>
                                    </p:anim>
                                    <p:anim calcmode="lin" valueType="num">
                                      <p:cBhvr>
                                        <p:cTn id="8" dur="1000" fill="hold"/>
                                        <p:tgtEl>
                                          <p:spTgt spid="38"/>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0"/>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54800"/>
            <a:chOff x="567" y="709"/>
            <a:chExt cx="6974" cy="10481"/>
          </a:xfrm>
        </p:grpSpPr>
        <p:sp>
          <p:nvSpPr>
            <p:cNvPr id="4" name="AutoShape 29"/>
            <p:cNvSpPr>
              <a:spLocks noChangeAspect="1" noChangeArrowheads="1" noTextEdit="1"/>
            </p:cNvSpPr>
            <p:nvPr/>
          </p:nvSpPr>
          <p:spPr bwMode="auto">
            <a:xfrm>
              <a:off x="567" y="709"/>
              <a:ext cx="6974" cy="104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28"/>
            <p:cNvSpPr>
              <a:spLocks noChangeArrowheads="1"/>
            </p:cNvSpPr>
            <p:nvPr/>
          </p:nvSpPr>
          <p:spPr bwMode="auto">
            <a:xfrm>
              <a:off x="2703" y="1030"/>
              <a:ext cx="2913" cy="850"/>
            </a:xfrm>
            <a:prstGeom prst="flowChartAlternateProcess">
              <a:avLst/>
            </a:prstGeom>
            <a:solidFill>
              <a:srgbClr val="FFFFFF"/>
            </a:solidFill>
            <a:ln w="57150" cmpd="thinThick">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Дитина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AutoShape 27"/>
            <p:cNvSpPr>
              <a:spLocks noChangeArrowheads="1"/>
            </p:cNvSpPr>
            <p:nvPr/>
          </p:nvSpPr>
          <p:spPr bwMode="auto">
            <a:xfrm>
              <a:off x="804" y="2088"/>
              <a:ext cx="3201" cy="1051"/>
            </a:xfrm>
            <a:prstGeom prst="flowChartAlternateProcess">
              <a:avLst/>
            </a:prstGeom>
            <a:solidFill>
              <a:srgbClr val="FFFFFF"/>
            </a:solidFill>
            <a:ln w="38100" cmpd="dbl">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Малолітня</a:t>
              </a:r>
              <a:endParaRPr kumimoji="0" lang="uk-UA"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дитина до досягнення нею 14 років</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AutoShape 26"/>
            <p:cNvSpPr>
              <a:spLocks noChangeArrowheads="1"/>
            </p:cNvSpPr>
            <p:nvPr/>
          </p:nvSpPr>
          <p:spPr bwMode="auto">
            <a:xfrm>
              <a:off x="4350" y="2096"/>
              <a:ext cx="3000" cy="1043"/>
            </a:xfrm>
            <a:prstGeom prst="flowChartAlternateProcess">
              <a:avLst/>
            </a:prstGeom>
            <a:solidFill>
              <a:srgbClr val="FFFFFF"/>
            </a:solidFill>
            <a:ln w="38100" cmpd="dbl">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Неповнолітня</a:t>
              </a:r>
              <a:endParaRPr kumimoji="0" lang="uk-UA"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дитина у віці від 14 до 18 років</a:t>
              </a:r>
              <a:endParaRPr kumimoji="0" lang="uk-UA"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Line 25"/>
            <p:cNvSpPr>
              <a:spLocks noChangeShapeType="1"/>
            </p:cNvSpPr>
            <p:nvPr/>
          </p:nvSpPr>
          <p:spPr bwMode="auto">
            <a:xfrm flipH="1">
              <a:off x="1754" y="1420"/>
              <a:ext cx="927"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24"/>
            <p:cNvSpPr>
              <a:spLocks noChangeShapeType="1"/>
            </p:cNvSpPr>
            <p:nvPr/>
          </p:nvSpPr>
          <p:spPr bwMode="auto">
            <a:xfrm flipH="1">
              <a:off x="5594" y="1465"/>
              <a:ext cx="927" cy="5"/>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Line 23"/>
            <p:cNvSpPr>
              <a:spLocks noChangeShapeType="1"/>
            </p:cNvSpPr>
            <p:nvPr/>
          </p:nvSpPr>
          <p:spPr bwMode="auto">
            <a:xfrm>
              <a:off x="6521" y="1465"/>
              <a:ext cx="1" cy="6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22"/>
            <p:cNvSpPr>
              <a:spLocks noChangeShapeType="1"/>
            </p:cNvSpPr>
            <p:nvPr/>
          </p:nvSpPr>
          <p:spPr bwMode="auto">
            <a:xfrm>
              <a:off x="1754" y="1420"/>
              <a:ext cx="1" cy="6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AutoShape 21"/>
            <p:cNvSpPr>
              <a:spLocks noChangeArrowheads="1"/>
            </p:cNvSpPr>
            <p:nvPr/>
          </p:nvSpPr>
          <p:spPr bwMode="auto">
            <a:xfrm>
              <a:off x="1901" y="3454"/>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Регулювання сімейних відносин здійснюється: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Line 20"/>
            <p:cNvSpPr>
              <a:spLocks noChangeShapeType="1"/>
            </p:cNvSpPr>
            <p:nvPr/>
          </p:nvSpPr>
          <p:spPr bwMode="auto">
            <a:xfrm flipH="1">
              <a:off x="1093" y="3969"/>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19"/>
            <p:cNvSpPr>
              <a:spLocks noChangeShapeType="1"/>
            </p:cNvSpPr>
            <p:nvPr/>
          </p:nvSpPr>
          <p:spPr bwMode="auto">
            <a:xfrm>
              <a:off x="1060" y="4672"/>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Line 18"/>
            <p:cNvSpPr>
              <a:spLocks noChangeShapeType="1"/>
            </p:cNvSpPr>
            <p:nvPr/>
          </p:nvSpPr>
          <p:spPr bwMode="auto">
            <a:xfrm>
              <a:off x="1059" y="3969"/>
              <a:ext cx="1" cy="2426"/>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17"/>
            <p:cNvSpPr>
              <a:spLocks noChangeShapeType="1"/>
            </p:cNvSpPr>
            <p:nvPr/>
          </p:nvSpPr>
          <p:spPr bwMode="auto">
            <a:xfrm>
              <a:off x="1093" y="5333"/>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AutoShape 16"/>
            <p:cNvSpPr>
              <a:spLocks noChangeArrowheads="1"/>
            </p:cNvSpPr>
            <p:nvPr/>
          </p:nvSpPr>
          <p:spPr bwMode="auto">
            <a:xfrm>
              <a:off x="1433" y="4433"/>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Сімейним кодексом України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AutoShape 15"/>
            <p:cNvSpPr>
              <a:spLocks noChangeArrowheads="1"/>
            </p:cNvSpPr>
            <p:nvPr/>
          </p:nvSpPr>
          <p:spPr bwMode="auto">
            <a:xfrm>
              <a:off x="1433" y="5153"/>
              <a:ext cx="5667" cy="772"/>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Іншими нормативно-правовими актами( ЦКУ, закони, міжнародні договори)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Line 14"/>
            <p:cNvSpPr>
              <a:spLocks noChangeShapeType="1"/>
            </p:cNvSpPr>
            <p:nvPr/>
          </p:nvSpPr>
          <p:spPr bwMode="auto">
            <a:xfrm>
              <a:off x="1059" y="6352"/>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AutoShape 13"/>
            <p:cNvSpPr>
              <a:spLocks noChangeArrowheads="1"/>
            </p:cNvSpPr>
            <p:nvPr/>
          </p:nvSpPr>
          <p:spPr bwMode="auto">
            <a:xfrm>
              <a:off x="1432" y="6113"/>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Домовленістю,договорами між учасниками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AutoShape 12"/>
            <p:cNvSpPr>
              <a:spLocks noChangeArrowheads="1"/>
            </p:cNvSpPr>
            <p:nvPr/>
          </p:nvSpPr>
          <p:spPr bwMode="auto">
            <a:xfrm>
              <a:off x="1560" y="6757"/>
              <a:ext cx="4536" cy="516"/>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Регулювання сімейних відносин </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Line 11"/>
            <p:cNvSpPr>
              <a:spLocks noChangeShapeType="1"/>
            </p:cNvSpPr>
            <p:nvPr/>
          </p:nvSpPr>
          <p:spPr bwMode="auto">
            <a:xfrm flipH="1">
              <a:off x="752" y="7047"/>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Line 10"/>
            <p:cNvSpPr>
              <a:spLocks noChangeShapeType="1"/>
            </p:cNvSpPr>
            <p:nvPr/>
          </p:nvSpPr>
          <p:spPr bwMode="auto">
            <a:xfrm>
              <a:off x="719" y="7750"/>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Line 9"/>
            <p:cNvSpPr>
              <a:spLocks noChangeShapeType="1"/>
            </p:cNvSpPr>
            <p:nvPr/>
          </p:nvSpPr>
          <p:spPr bwMode="auto">
            <a:xfrm>
              <a:off x="718" y="7047"/>
              <a:ext cx="1" cy="3628"/>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Line 8"/>
            <p:cNvSpPr>
              <a:spLocks noChangeShapeType="1"/>
            </p:cNvSpPr>
            <p:nvPr/>
          </p:nvSpPr>
          <p:spPr bwMode="auto">
            <a:xfrm>
              <a:off x="772" y="8621"/>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AutoShape 7"/>
            <p:cNvSpPr>
              <a:spLocks noChangeArrowheads="1"/>
            </p:cNvSpPr>
            <p:nvPr/>
          </p:nvSpPr>
          <p:spPr bwMode="auto">
            <a:xfrm>
              <a:off x="1092" y="7511"/>
              <a:ext cx="6364" cy="81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9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Можливе лише у тій частині, у якій це є допустимим і можливим з точки зору інтересів їх учасників та інтересів суспільства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AutoShape 6"/>
            <p:cNvSpPr>
              <a:spLocks noChangeArrowheads="1"/>
            </p:cNvSpPr>
            <p:nvPr/>
          </p:nvSpPr>
          <p:spPr bwMode="auto">
            <a:xfrm>
              <a:off x="1112" y="8441"/>
              <a:ext cx="6343" cy="1065"/>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9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Здійснюється з урахуванням права на таємницю особистого життя їх учасників, їхнього права на особисту свободу та недопустимості свавільного втручання у сімейне життя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Line 5"/>
            <p:cNvSpPr>
              <a:spLocks noChangeShapeType="1"/>
            </p:cNvSpPr>
            <p:nvPr/>
          </p:nvSpPr>
          <p:spPr bwMode="auto">
            <a:xfrm>
              <a:off x="758" y="9865"/>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AutoShape 4"/>
            <p:cNvSpPr>
              <a:spLocks noChangeArrowheads="1"/>
            </p:cNvSpPr>
            <p:nvPr/>
          </p:nvSpPr>
          <p:spPr bwMode="auto">
            <a:xfrm>
              <a:off x="1131" y="9626"/>
              <a:ext cx="6323" cy="66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9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Має здійснюватися з максимально можливим урахуванням інтересів дитини, непрацездатних членів сім'ї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Line 3"/>
            <p:cNvSpPr>
              <a:spLocks noChangeShapeType="1"/>
            </p:cNvSpPr>
            <p:nvPr/>
          </p:nvSpPr>
          <p:spPr bwMode="auto">
            <a:xfrm>
              <a:off x="718" y="10630"/>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AutoShape 2"/>
            <p:cNvSpPr>
              <a:spLocks noChangeArrowheads="1"/>
            </p:cNvSpPr>
            <p:nvPr/>
          </p:nvSpPr>
          <p:spPr bwMode="auto">
            <a:xfrm>
              <a:off x="1121" y="10391"/>
              <a:ext cx="6323" cy="66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9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на засадах справедливості, добросовісності та розумності, відповідно до моральних засад суспільства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32" name="Picture 7" descr="423_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076055" y="1742923"/>
            <a:ext cx="3600401" cy="3412165"/>
          </a:xfrm>
          <a:prstGeom prst="rect">
            <a:avLst/>
          </a:prstGeom>
        </p:spPr>
      </p:pic>
    </p:spTree>
    <p:extLst>
      <p:ext uri="{BB962C8B-B14F-4D97-AF65-F5344CB8AC3E}">
        <p14:creationId xmlns:p14="http://schemas.microsoft.com/office/powerpoint/2010/main" val="1815251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p:cTn id="7" dur="5000" fill="hold"/>
                                        <p:tgtEl>
                                          <p:spTgt spid="32"/>
                                        </p:tgtEl>
                                        <p:attrNameLst>
                                          <p:attrName>ppt_w</p:attrName>
                                        </p:attrNameLst>
                                      </p:cBhvr>
                                      <p:tavLst>
                                        <p:tav tm="0" fmla="#ppt_w*sin(2.5*pi*$)">
                                          <p:val>
                                            <p:fltVal val="0"/>
                                          </p:val>
                                        </p:tav>
                                        <p:tav tm="100000">
                                          <p:val>
                                            <p:fltVal val="1"/>
                                          </p:val>
                                        </p:tav>
                                      </p:tavLst>
                                    </p:anim>
                                    <p:anim calcmode="lin" valueType="num">
                                      <p:cBhvr>
                                        <p:cTn id="8" dur="5000" fill="hold"/>
                                        <p:tgtEl>
                                          <p:spTgt spid="3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1"/>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54800"/>
            <a:chOff x="567" y="713"/>
            <a:chExt cx="6974" cy="10481"/>
          </a:xfrm>
        </p:grpSpPr>
        <p:sp>
          <p:nvSpPr>
            <p:cNvPr id="4" name="AutoShape 20"/>
            <p:cNvSpPr>
              <a:spLocks noChangeAspect="1" noChangeArrowheads="1" noTextEdit="1"/>
            </p:cNvSpPr>
            <p:nvPr/>
          </p:nvSpPr>
          <p:spPr bwMode="auto">
            <a:xfrm>
              <a:off x="567" y="713"/>
              <a:ext cx="6974" cy="104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19"/>
            <p:cNvSpPr>
              <a:spLocks noChangeArrowheads="1"/>
            </p:cNvSpPr>
            <p:nvPr/>
          </p:nvSpPr>
          <p:spPr bwMode="auto">
            <a:xfrm>
              <a:off x="2703" y="1034"/>
              <a:ext cx="2913" cy="850"/>
            </a:xfrm>
            <a:prstGeom prst="flowChartAlternateProcess">
              <a:avLst/>
            </a:prstGeom>
            <a:solidFill>
              <a:srgbClr val="FFFFFF"/>
            </a:solidFill>
            <a:ln w="57150" cmpd="thinThick">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Сімейні права (ст.14)</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AutoShape 18"/>
            <p:cNvSpPr>
              <a:spLocks noChangeArrowheads="1"/>
            </p:cNvSpPr>
            <p:nvPr/>
          </p:nvSpPr>
          <p:spPr bwMode="auto">
            <a:xfrm>
              <a:off x="804" y="2092"/>
              <a:ext cx="3201" cy="1051"/>
            </a:xfrm>
            <a:prstGeom prst="flowChartAlternateProcess">
              <a:avLst/>
            </a:prstGeom>
            <a:solidFill>
              <a:srgbClr val="FFFFFF"/>
            </a:solidFill>
            <a:ln w="38100" cmpd="dbl">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здійснюються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AutoShape 17"/>
            <p:cNvSpPr>
              <a:spLocks noChangeArrowheads="1"/>
            </p:cNvSpPr>
            <p:nvPr/>
          </p:nvSpPr>
          <p:spPr bwMode="auto">
            <a:xfrm>
              <a:off x="4350" y="2100"/>
              <a:ext cx="3000" cy="1043"/>
            </a:xfrm>
            <a:prstGeom prst="flowChartAlternateProcess">
              <a:avLst/>
            </a:prstGeom>
            <a:solidFill>
              <a:srgbClr val="FFFFFF"/>
            </a:solidFill>
            <a:ln w="38100" cmpd="dbl">
              <a:solidFill>
                <a:srgbClr val="000000"/>
              </a:solidFill>
              <a:miter lim="800000"/>
              <a:headEnd/>
              <a:tailEnd/>
            </a:ln>
          </p:spPr>
          <p:txBody>
            <a:bodyPr vert="horz" wrap="square" lIns="113386" tIns="56693" rIns="113386" bIns="56693"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не можуть бути передані іншій особі</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Line 16"/>
            <p:cNvSpPr>
              <a:spLocks noChangeShapeType="1"/>
            </p:cNvSpPr>
            <p:nvPr/>
          </p:nvSpPr>
          <p:spPr bwMode="auto">
            <a:xfrm flipH="1">
              <a:off x="1754" y="1424"/>
              <a:ext cx="927"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15"/>
            <p:cNvSpPr>
              <a:spLocks noChangeShapeType="1"/>
            </p:cNvSpPr>
            <p:nvPr/>
          </p:nvSpPr>
          <p:spPr bwMode="auto">
            <a:xfrm flipH="1">
              <a:off x="5594" y="1469"/>
              <a:ext cx="927" cy="5"/>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Line 14"/>
            <p:cNvSpPr>
              <a:spLocks noChangeShapeType="1"/>
            </p:cNvSpPr>
            <p:nvPr/>
          </p:nvSpPr>
          <p:spPr bwMode="auto">
            <a:xfrm>
              <a:off x="6521" y="1469"/>
              <a:ext cx="1" cy="6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13"/>
            <p:cNvSpPr>
              <a:spLocks noChangeShapeType="1"/>
            </p:cNvSpPr>
            <p:nvPr/>
          </p:nvSpPr>
          <p:spPr bwMode="auto">
            <a:xfrm>
              <a:off x="1754" y="1424"/>
              <a:ext cx="1" cy="668"/>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AutoShape 12"/>
            <p:cNvSpPr>
              <a:spLocks noChangeArrowheads="1"/>
            </p:cNvSpPr>
            <p:nvPr/>
          </p:nvSpPr>
          <p:spPr bwMode="auto">
            <a:xfrm>
              <a:off x="1867" y="5010"/>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Сімейні обов</a:t>
              </a:r>
              <a:r>
                <a:rPr kumimoji="0" lang="en-US"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язки(ст.15)</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Line 11"/>
            <p:cNvSpPr>
              <a:spLocks noChangeShapeType="1"/>
            </p:cNvSpPr>
            <p:nvPr/>
          </p:nvSpPr>
          <p:spPr bwMode="auto">
            <a:xfrm flipH="1">
              <a:off x="1059" y="5525"/>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10"/>
            <p:cNvSpPr>
              <a:spLocks noChangeShapeType="1"/>
            </p:cNvSpPr>
            <p:nvPr/>
          </p:nvSpPr>
          <p:spPr bwMode="auto">
            <a:xfrm>
              <a:off x="1026" y="6228"/>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Line 9"/>
            <p:cNvSpPr>
              <a:spLocks noChangeShapeType="1"/>
            </p:cNvSpPr>
            <p:nvPr/>
          </p:nvSpPr>
          <p:spPr bwMode="auto">
            <a:xfrm>
              <a:off x="1025" y="5525"/>
              <a:ext cx="1" cy="3730"/>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8"/>
            <p:cNvSpPr>
              <a:spLocks noChangeShapeType="1"/>
            </p:cNvSpPr>
            <p:nvPr/>
          </p:nvSpPr>
          <p:spPr bwMode="auto">
            <a:xfrm>
              <a:off x="1059" y="6889"/>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AutoShape 7"/>
            <p:cNvSpPr>
              <a:spLocks noChangeArrowheads="1"/>
            </p:cNvSpPr>
            <p:nvPr/>
          </p:nvSpPr>
          <p:spPr bwMode="auto">
            <a:xfrm>
              <a:off x="1399" y="598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Виконуються</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AutoShape 6"/>
            <p:cNvSpPr>
              <a:spLocks noChangeArrowheads="1"/>
            </p:cNvSpPr>
            <p:nvPr/>
          </p:nvSpPr>
          <p:spPr bwMode="auto">
            <a:xfrm>
              <a:off x="1399" y="6709"/>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не можуть бути перекладені на іншу особу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Line 5"/>
            <p:cNvSpPr>
              <a:spLocks noChangeShapeType="1"/>
            </p:cNvSpPr>
            <p:nvPr/>
          </p:nvSpPr>
          <p:spPr bwMode="auto">
            <a:xfrm>
              <a:off x="1025" y="7668"/>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Line 4"/>
            <p:cNvSpPr>
              <a:spLocks noChangeShapeType="1"/>
            </p:cNvSpPr>
            <p:nvPr/>
          </p:nvSpPr>
          <p:spPr bwMode="auto">
            <a:xfrm>
              <a:off x="1058" y="9213"/>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AutoShape 3"/>
            <p:cNvSpPr>
              <a:spLocks noChangeArrowheads="1"/>
            </p:cNvSpPr>
            <p:nvPr/>
          </p:nvSpPr>
          <p:spPr bwMode="auto">
            <a:xfrm>
              <a:off x="1398" y="7429"/>
              <a:ext cx="5667" cy="1346"/>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сімейний обов'язок особистого немайнового характеру припиняється у разі визнаня особи недієздатною у зв'язку з неможливістю його виконання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AutoShape 2"/>
            <p:cNvSpPr>
              <a:spLocks noChangeArrowheads="1"/>
            </p:cNvSpPr>
            <p:nvPr/>
          </p:nvSpPr>
          <p:spPr bwMode="auto">
            <a:xfrm>
              <a:off x="1398" y="9019"/>
              <a:ext cx="5667" cy="1342"/>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Невиконання або ухилення від виконання сімейного обов'язку може бути підставою для застосування наслідків, встановлених СК або домовленістю (договором) сторін.</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10270"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0071" y="64143"/>
            <a:ext cx="4432300" cy="665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2476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916832"/>
            <a:ext cx="8712968" cy="4608512"/>
          </a:xfrm>
        </p:spPr>
        <p:txBody>
          <a:bodyPr>
            <a:normAutofit fontScale="92500" lnSpcReduction="20000"/>
          </a:bodyPr>
          <a:lstStyle/>
          <a:p>
            <a:pPr marL="0" indent="360000" algn="just">
              <a:buNone/>
            </a:pPr>
            <a:r>
              <a:rPr lang="uk-UA" dirty="0"/>
              <a:t>Конституція України від 28.06.1996 р. (із змінами). </a:t>
            </a:r>
            <a:r>
              <a:rPr lang="en-US" dirty="0"/>
              <a:t>URL</a:t>
            </a:r>
            <a:r>
              <a:rPr lang="uk-UA" dirty="0"/>
              <a:t>: </a:t>
            </a:r>
            <a:r>
              <a:rPr lang="uk-UA" u="sng" dirty="0">
                <a:hlinkClick r:id="rId2"/>
              </a:rPr>
              <a:t>https://zakon.rada.gov.ua/laws/main/254%D0%BA/96-%D0%B2%D1%80#Text</a:t>
            </a:r>
            <a:r>
              <a:rPr lang="uk-UA" dirty="0"/>
              <a:t>.</a:t>
            </a:r>
            <a:endParaRPr lang="en-US" dirty="0"/>
          </a:p>
          <a:p>
            <a:pPr marL="0" indent="360000" algn="just">
              <a:buNone/>
            </a:pPr>
            <a:r>
              <a:rPr lang="uk-UA" dirty="0"/>
              <a:t>Сімейний кодекс України від 10.01.2002 р. (із змінами). № 2947-ІІІ. </a:t>
            </a:r>
            <a:r>
              <a:rPr lang="en-US" dirty="0"/>
              <a:t>URL</a:t>
            </a:r>
            <a:r>
              <a:rPr lang="uk-UA" dirty="0"/>
              <a:t>: </a:t>
            </a:r>
            <a:r>
              <a:rPr lang="uk-UA" u="sng" dirty="0">
                <a:hlinkClick r:id="rId3"/>
              </a:rPr>
              <a:t>https://zakon.rada.gov.ua/laws/show/2947-14#Text</a:t>
            </a:r>
            <a:r>
              <a:rPr lang="uk-UA" dirty="0"/>
              <a:t>.</a:t>
            </a:r>
            <a:endParaRPr lang="en-US" dirty="0"/>
          </a:p>
          <a:p>
            <a:pPr marL="0" indent="360000" algn="just">
              <a:buNone/>
            </a:pPr>
            <a:r>
              <a:rPr lang="uk-UA" dirty="0"/>
              <a:t>Цивільний кодекс України від 16.01.2003 р. (із змінами). № 435-ІV. </a:t>
            </a:r>
            <a:r>
              <a:rPr lang="en-US" dirty="0"/>
              <a:t>URL</a:t>
            </a:r>
            <a:r>
              <a:rPr lang="uk-UA" dirty="0"/>
              <a:t>: </a:t>
            </a:r>
            <a:r>
              <a:rPr lang="uk-UA" u="sng" dirty="0">
                <a:hlinkClick r:id="rId4"/>
              </a:rPr>
              <a:t>https://zakon.rada.gov.ua/laws/show/435-15#Text</a:t>
            </a:r>
            <a:r>
              <a:rPr lang="uk-UA" dirty="0"/>
              <a:t>.</a:t>
            </a:r>
            <a:endParaRPr lang="en-US" dirty="0"/>
          </a:p>
          <a:p>
            <a:pPr marL="0" indent="360000" algn="just">
              <a:buNone/>
            </a:pPr>
            <a:r>
              <a:rPr lang="uk-UA" dirty="0"/>
              <a:t>Про державну реєстрацію актів цивільного стану : Закон України від 01.07.2010 р. (із змінами) № 2398-VI. </a:t>
            </a:r>
            <a:r>
              <a:rPr lang="en-US" dirty="0"/>
              <a:t>URL</a:t>
            </a:r>
            <a:r>
              <a:rPr lang="uk-UA" dirty="0"/>
              <a:t>: </a:t>
            </a:r>
            <a:r>
              <a:rPr lang="uk-UA" u="sng" dirty="0">
                <a:hlinkClick r:id="rId5"/>
              </a:rPr>
              <a:t>https://zakon.rada.gov.ua/laws/main/2398-17#Text</a:t>
            </a:r>
            <a:r>
              <a:rPr lang="uk-UA" dirty="0"/>
              <a:t>.</a:t>
            </a:r>
            <a:endParaRPr lang="en-US" dirty="0"/>
          </a:p>
          <a:p>
            <a:pPr marL="0" indent="360000" algn="just">
              <a:buNone/>
            </a:pPr>
            <a:r>
              <a:rPr lang="uk-UA" dirty="0"/>
              <a:t>Про забезпечення здійснення закордонними дипломатичними установами України повноважень у сфері державної реєстрації актів цивільного стану в умовах воєнного стану : Постанова Кабінету Міністрів України від 24.01.2023 р. № 66.</a:t>
            </a:r>
            <a:r>
              <a:rPr lang="en-US" dirty="0"/>
              <a:t> URL</a:t>
            </a:r>
            <a:r>
              <a:rPr lang="uk-UA" dirty="0"/>
              <a:t>: </a:t>
            </a:r>
            <a:r>
              <a:rPr lang="uk-UA" u="sng" dirty="0">
                <a:hlinkClick r:id="rId6"/>
              </a:rPr>
              <a:t>https://zakon.rada.gov.ua/laws/show/66-2023-%D0%BF#Text</a:t>
            </a:r>
            <a:r>
              <a:rPr lang="uk-UA" dirty="0"/>
              <a:t>.</a:t>
            </a:r>
            <a:endParaRPr lang="en-US" dirty="0"/>
          </a:p>
        </p:txBody>
      </p:sp>
      <p:sp>
        <p:nvSpPr>
          <p:cNvPr id="3" name="Заголовок 2"/>
          <p:cNvSpPr>
            <a:spLocks noGrp="1"/>
          </p:cNvSpPr>
          <p:nvPr>
            <p:ph type="title"/>
          </p:nvPr>
        </p:nvSpPr>
        <p:spPr/>
        <p:txBody>
          <a:bodyPr>
            <a:normAutofit/>
          </a:bodyPr>
          <a:lstStyle/>
          <a:p>
            <a:r>
              <a:rPr lang="uk-UA" b="1" dirty="0" smtClean="0">
                <a:solidFill>
                  <a:srgbClr val="FF0000"/>
                </a:solidFill>
              </a:rPr>
              <a:t>Нормативне регулювання</a:t>
            </a:r>
            <a:endParaRPr lang="ru-RU" dirty="0">
              <a:solidFill>
                <a:srgbClr val="FF0000"/>
              </a:solidFill>
            </a:endParaRPr>
          </a:p>
        </p:txBody>
      </p:sp>
    </p:spTree>
    <p:extLst>
      <p:ext uri="{BB962C8B-B14F-4D97-AF65-F5344CB8AC3E}">
        <p14:creationId xmlns:p14="http://schemas.microsoft.com/office/powerpoint/2010/main" val="21274426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54800"/>
            <a:chOff x="567" y="709"/>
            <a:chExt cx="6974" cy="10481"/>
          </a:xfrm>
        </p:grpSpPr>
        <p:sp>
          <p:nvSpPr>
            <p:cNvPr id="4" name="AutoShape 21"/>
            <p:cNvSpPr>
              <a:spLocks noChangeAspect="1" noChangeArrowheads="1" noTextEdit="1"/>
            </p:cNvSpPr>
            <p:nvPr/>
          </p:nvSpPr>
          <p:spPr bwMode="auto">
            <a:xfrm>
              <a:off x="567" y="709"/>
              <a:ext cx="6974" cy="104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20"/>
            <p:cNvSpPr>
              <a:spLocks noChangeArrowheads="1"/>
            </p:cNvSpPr>
            <p:nvPr/>
          </p:nvSpPr>
          <p:spPr bwMode="auto">
            <a:xfrm>
              <a:off x="967" y="858"/>
              <a:ext cx="6142" cy="972"/>
            </a:xfrm>
            <a:prstGeom prst="flowChartAlternateProcess">
              <a:avLst/>
            </a:prstGeom>
            <a:solidFill>
              <a:srgbClr val="FFFFFF"/>
            </a:solidFill>
            <a:ln w="57150" cmpd="thinThick">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Способи захисту сімейних прав та інтересів (ст.18)</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Line 19"/>
            <p:cNvSpPr>
              <a:spLocks noChangeShapeType="1"/>
            </p:cNvSpPr>
            <p:nvPr/>
          </p:nvSpPr>
          <p:spPr bwMode="auto">
            <a:xfrm>
              <a:off x="1298" y="6645"/>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Line 18"/>
            <p:cNvSpPr>
              <a:spLocks noChangeShapeType="1"/>
            </p:cNvSpPr>
            <p:nvPr/>
          </p:nvSpPr>
          <p:spPr bwMode="auto">
            <a:xfrm>
              <a:off x="1298" y="5563"/>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Line 17"/>
            <p:cNvSpPr>
              <a:spLocks noChangeShapeType="1"/>
            </p:cNvSpPr>
            <p:nvPr/>
          </p:nvSpPr>
          <p:spPr bwMode="auto">
            <a:xfrm>
              <a:off x="1297" y="4451"/>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16"/>
            <p:cNvSpPr>
              <a:spLocks noChangeShapeType="1"/>
            </p:cNvSpPr>
            <p:nvPr/>
          </p:nvSpPr>
          <p:spPr bwMode="auto">
            <a:xfrm flipV="1">
              <a:off x="1267" y="1830"/>
              <a:ext cx="1" cy="4146"/>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Line 15"/>
            <p:cNvSpPr>
              <a:spLocks noChangeShapeType="1"/>
            </p:cNvSpPr>
            <p:nvPr/>
          </p:nvSpPr>
          <p:spPr bwMode="auto">
            <a:xfrm>
              <a:off x="1268" y="10421"/>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Line 14"/>
            <p:cNvSpPr>
              <a:spLocks noChangeShapeType="1"/>
            </p:cNvSpPr>
            <p:nvPr/>
          </p:nvSpPr>
          <p:spPr bwMode="auto">
            <a:xfrm>
              <a:off x="1268" y="9131"/>
              <a:ext cx="367"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Line 13"/>
            <p:cNvSpPr>
              <a:spLocks noChangeShapeType="1"/>
            </p:cNvSpPr>
            <p:nvPr/>
          </p:nvSpPr>
          <p:spPr bwMode="auto">
            <a:xfrm>
              <a:off x="1298" y="7815"/>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12"/>
            <p:cNvSpPr>
              <a:spLocks noChangeShapeType="1"/>
            </p:cNvSpPr>
            <p:nvPr/>
          </p:nvSpPr>
          <p:spPr bwMode="auto">
            <a:xfrm flipH="1" flipV="1">
              <a:off x="1267" y="6018"/>
              <a:ext cx="1" cy="4422"/>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11"/>
            <p:cNvSpPr>
              <a:spLocks noChangeArrowheads="1"/>
            </p:cNvSpPr>
            <p:nvPr/>
          </p:nvSpPr>
          <p:spPr bwMode="auto">
            <a:xfrm>
              <a:off x="1664" y="2925"/>
              <a:ext cx="5445" cy="852"/>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примусове виконання добровільно не виконаного обов'язку;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AutoShape 10"/>
            <p:cNvSpPr>
              <a:spLocks noChangeArrowheads="1"/>
            </p:cNvSpPr>
            <p:nvPr/>
          </p:nvSpPr>
          <p:spPr bwMode="auto">
            <a:xfrm>
              <a:off x="1662" y="4020"/>
              <a:ext cx="5445" cy="852"/>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припинення правовідношення, а також його анулювання;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AutoShape 9"/>
            <p:cNvSpPr>
              <a:spLocks noChangeArrowheads="1"/>
            </p:cNvSpPr>
            <p:nvPr/>
          </p:nvSpPr>
          <p:spPr bwMode="auto">
            <a:xfrm>
              <a:off x="1664" y="5145"/>
              <a:ext cx="5445" cy="852"/>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припинення дій, які порушують сімейні права;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AutoShape 8"/>
            <p:cNvSpPr>
              <a:spLocks noChangeArrowheads="1"/>
            </p:cNvSpPr>
            <p:nvPr/>
          </p:nvSpPr>
          <p:spPr bwMode="auto">
            <a:xfrm>
              <a:off x="1633" y="6251"/>
              <a:ext cx="5445" cy="852"/>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відновлення правовідношення, яке існувало до порушення права;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AutoShape 7"/>
            <p:cNvSpPr>
              <a:spLocks noChangeArrowheads="1"/>
            </p:cNvSpPr>
            <p:nvPr/>
          </p:nvSpPr>
          <p:spPr bwMode="auto">
            <a:xfrm>
              <a:off x="1635" y="7371"/>
              <a:ext cx="5445" cy="1044"/>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відшкодування матеріальної та моральної шкоди, якщо це передбачено цим Кодексом або договором;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AutoShape 6"/>
            <p:cNvSpPr>
              <a:spLocks noChangeArrowheads="1"/>
            </p:cNvSpPr>
            <p:nvPr/>
          </p:nvSpPr>
          <p:spPr bwMode="auto">
            <a:xfrm>
              <a:off x="1633" y="8691"/>
              <a:ext cx="5445" cy="57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зміна правовідношення;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Line 5"/>
            <p:cNvSpPr>
              <a:spLocks noChangeShapeType="1"/>
            </p:cNvSpPr>
            <p:nvPr/>
          </p:nvSpPr>
          <p:spPr bwMode="auto">
            <a:xfrm>
              <a:off x="1267" y="3420"/>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AutoShape 4"/>
            <p:cNvSpPr>
              <a:spLocks noChangeArrowheads="1"/>
            </p:cNvSpPr>
            <p:nvPr/>
          </p:nvSpPr>
          <p:spPr bwMode="auto">
            <a:xfrm>
              <a:off x="1633" y="9465"/>
              <a:ext cx="5445" cy="1605"/>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визнання незаконними рішень, дій чи бездіяльності органу державної влади, органу влади АРК або органу місцевого самоврядування, їх посадових і службових осіб.</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AutoShape 3"/>
            <p:cNvSpPr>
              <a:spLocks noChangeArrowheads="1"/>
            </p:cNvSpPr>
            <p:nvPr/>
          </p:nvSpPr>
          <p:spPr bwMode="auto">
            <a:xfrm>
              <a:off x="1696" y="2186"/>
              <a:ext cx="5445" cy="499"/>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встановлення правовідношення;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Line 2"/>
            <p:cNvSpPr>
              <a:spLocks noChangeShapeType="1"/>
            </p:cNvSpPr>
            <p:nvPr/>
          </p:nvSpPr>
          <p:spPr bwMode="auto">
            <a:xfrm>
              <a:off x="1299" y="2441"/>
              <a:ext cx="366" cy="4"/>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24" name="Rectangle 61"/>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25" name="Group 32"/>
          <p:cNvGrpSpPr>
            <a:grpSpLocks noChangeAspect="1"/>
          </p:cNvGrpSpPr>
          <p:nvPr/>
        </p:nvGrpSpPr>
        <p:grpSpPr bwMode="auto">
          <a:xfrm>
            <a:off x="4451920" y="183158"/>
            <a:ext cx="4508500" cy="6681788"/>
            <a:chOff x="440" y="667"/>
            <a:chExt cx="7101" cy="10523"/>
          </a:xfrm>
        </p:grpSpPr>
        <p:sp>
          <p:nvSpPr>
            <p:cNvPr id="26" name="AutoShape 60"/>
            <p:cNvSpPr>
              <a:spLocks noChangeAspect="1" noChangeArrowheads="1" noTextEdit="1"/>
            </p:cNvSpPr>
            <p:nvPr/>
          </p:nvSpPr>
          <p:spPr bwMode="auto">
            <a:xfrm>
              <a:off x="440" y="667"/>
              <a:ext cx="7101" cy="1052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AutoShape 59"/>
            <p:cNvSpPr>
              <a:spLocks noChangeArrowheads="1"/>
            </p:cNvSpPr>
            <p:nvPr/>
          </p:nvSpPr>
          <p:spPr bwMode="auto">
            <a:xfrm>
              <a:off x="1507" y="735"/>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Участь органу опіки та піклування у захисті сімейних прав та інтересів (ст.19)</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Line 58"/>
            <p:cNvSpPr>
              <a:spLocks noChangeShapeType="1"/>
            </p:cNvSpPr>
            <p:nvPr/>
          </p:nvSpPr>
          <p:spPr bwMode="auto">
            <a:xfrm flipH="1">
              <a:off x="699" y="1250"/>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Line 57"/>
            <p:cNvSpPr>
              <a:spLocks noChangeShapeType="1"/>
            </p:cNvSpPr>
            <p:nvPr/>
          </p:nvSpPr>
          <p:spPr bwMode="auto">
            <a:xfrm>
              <a:off x="666" y="1953"/>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Line 56"/>
            <p:cNvSpPr>
              <a:spLocks noChangeShapeType="1"/>
            </p:cNvSpPr>
            <p:nvPr/>
          </p:nvSpPr>
          <p:spPr bwMode="auto">
            <a:xfrm>
              <a:off x="699" y="3784"/>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AutoShape 55"/>
            <p:cNvSpPr>
              <a:spLocks noChangeArrowheads="1"/>
            </p:cNvSpPr>
            <p:nvPr/>
          </p:nvSpPr>
          <p:spPr bwMode="auto">
            <a:xfrm>
              <a:off x="1039" y="1714"/>
              <a:ext cx="6206" cy="1196"/>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 випадках, передбачених СК, особа має право на попереднє звернення за захистом своїх сімейних прав та інтересів до органу опіки та піклування.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2" name="AutoShape 54"/>
            <p:cNvSpPr>
              <a:spLocks noChangeArrowheads="1"/>
            </p:cNvSpPr>
            <p:nvPr/>
          </p:nvSpPr>
          <p:spPr bwMode="auto">
            <a:xfrm>
              <a:off x="1039" y="3030"/>
              <a:ext cx="6206" cy="1804"/>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Рішення органу опіки та піклування є обов'язковим до виконання, якщо протягом 10 днів від часу його винесення заінтересована особа не звернулася за захистом своїх прав або інтересів до суду, крім випадку, передбаченого частиною другою статті 170 СК.</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Line 53"/>
            <p:cNvSpPr>
              <a:spLocks noChangeShapeType="1"/>
            </p:cNvSpPr>
            <p:nvPr/>
          </p:nvSpPr>
          <p:spPr bwMode="auto">
            <a:xfrm>
              <a:off x="665" y="5523"/>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AutoShape 52"/>
            <p:cNvSpPr>
              <a:spLocks noChangeArrowheads="1"/>
            </p:cNvSpPr>
            <p:nvPr/>
          </p:nvSpPr>
          <p:spPr bwMode="auto">
            <a:xfrm>
              <a:off x="1038" y="4969"/>
              <a:ext cx="6206" cy="986"/>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Звернення за захистом до органу опіки та піклування не позбавляє особу права на звернення до суду.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Line 51"/>
            <p:cNvSpPr>
              <a:spLocks noChangeShapeType="1"/>
            </p:cNvSpPr>
            <p:nvPr/>
          </p:nvSpPr>
          <p:spPr bwMode="auto">
            <a:xfrm>
              <a:off x="664" y="1251"/>
              <a:ext cx="1" cy="4309"/>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AutoShape 50"/>
            <p:cNvSpPr>
              <a:spLocks noChangeArrowheads="1"/>
            </p:cNvSpPr>
            <p:nvPr/>
          </p:nvSpPr>
          <p:spPr bwMode="auto">
            <a:xfrm>
              <a:off x="699" y="6211"/>
              <a:ext cx="6374"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Випадки обов’язкової участі органів опіки та піклування при розгляді судом спорів щодо:</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Line 49"/>
            <p:cNvSpPr>
              <a:spLocks noChangeShapeType="1"/>
            </p:cNvSpPr>
            <p:nvPr/>
          </p:nvSpPr>
          <p:spPr bwMode="auto">
            <a:xfrm>
              <a:off x="3863" y="7018"/>
              <a:ext cx="1" cy="3878"/>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Line 48"/>
            <p:cNvSpPr>
              <a:spLocks noChangeShapeType="1"/>
            </p:cNvSpPr>
            <p:nvPr/>
          </p:nvSpPr>
          <p:spPr bwMode="auto">
            <a:xfrm>
              <a:off x="3863" y="9475"/>
              <a:ext cx="360" cy="1"/>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Line 47"/>
            <p:cNvSpPr>
              <a:spLocks noChangeShapeType="1"/>
            </p:cNvSpPr>
            <p:nvPr/>
          </p:nvSpPr>
          <p:spPr bwMode="auto">
            <a:xfrm>
              <a:off x="3863" y="8591"/>
              <a:ext cx="360" cy="6"/>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Line 46"/>
            <p:cNvSpPr>
              <a:spLocks noChangeShapeType="1"/>
            </p:cNvSpPr>
            <p:nvPr/>
          </p:nvSpPr>
          <p:spPr bwMode="auto">
            <a:xfrm>
              <a:off x="3863" y="7738"/>
              <a:ext cx="360" cy="6"/>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Line 45"/>
            <p:cNvSpPr>
              <a:spLocks noChangeShapeType="1"/>
            </p:cNvSpPr>
            <p:nvPr/>
          </p:nvSpPr>
          <p:spPr bwMode="auto">
            <a:xfrm flipH="1">
              <a:off x="3503" y="7738"/>
              <a:ext cx="360" cy="6"/>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Line 44"/>
            <p:cNvSpPr>
              <a:spLocks noChangeShapeType="1"/>
            </p:cNvSpPr>
            <p:nvPr/>
          </p:nvSpPr>
          <p:spPr bwMode="auto">
            <a:xfrm flipH="1">
              <a:off x="3503" y="8591"/>
              <a:ext cx="360" cy="6"/>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Line 43"/>
            <p:cNvSpPr>
              <a:spLocks noChangeShapeType="1"/>
            </p:cNvSpPr>
            <p:nvPr/>
          </p:nvSpPr>
          <p:spPr bwMode="auto">
            <a:xfrm flipH="1">
              <a:off x="3503" y="9475"/>
              <a:ext cx="360" cy="6"/>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Line 42"/>
            <p:cNvSpPr>
              <a:spLocks noChangeShapeType="1"/>
            </p:cNvSpPr>
            <p:nvPr/>
          </p:nvSpPr>
          <p:spPr bwMode="auto">
            <a:xfrm>
              <a:off x="3863" y="10855"/>
              <a:ext cx="360" cy="1"/>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Line 41"/>
            <p:cNvSpPr>
              <a:spLocks noChangeShapeType="1"/>
            </p:cNvSpPr>
            <p:nvPr/>
          </p:nvSpPr>
          <p:spPr bwMode="auto">
            <a:xfrm flipH="1">
              <a:off x="3503" y="10855"/>
              <a:ext cx="360" cy="6"/>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AutoShape 40"/>
            <p:cNvSpPr>
              <a:spLocks noChangeArrowheads="1"/>
            </p:cNvSpPr>
            <p:nvPr/>
          </p:nvSpPr>
          <p:spPr bwMode="auto">
            <a:xfrm>
              <a:off x="440" y="7203"/>
              <a:ext cx="3063" cy="945"/>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участі одного з батьків у вихованні дитини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7" name="AutoShape 39"/>
            <p:cNvSpPr>
              <a:spLocks noChangeArrowheads="1"/>
            </p:cNvSpPr>
            <p:nvPr/>
          </p:nvSpPr>
          <p:spPr bwMode="auto">
            <a:xfrm>
              <a:off x="4212" y="7203"/>
              <a:ext cx="3063" cy="945"/>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місця проживання дитини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8" name="AutoShape 38"/>
            <p:cNvSpPr>
              <a:spLocks noChangeArrowheads="1"/>
            </p:cNvSpPr>
            <p:nvPr/>
          </p:nvSpPr>
          <p:spPr bwMode="auto">
            <a:xfrm>
              <a:off x="440" y="8298"/>
              <a:ext cx="3063" cy="690"/>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позбавлення батьківських прав</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9" name="AutoShape 37"/>
            <p:cNvSpPr>
              <a:spLocks noChangeArrowheads="1"/>
            </p:cNvSpPr>
            <p:nvPr/>
          </p:nvSpPr>
          <p:spPr bwMode="auto">
            <a:xfrm>
              <a:off x="4212" y="8298"/>
              <a:ext cx="3063" cy="690"/>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поновлення батьківських прав</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50" name="AutoShape 36"/>
            <p:cNvSpPr>
              <a:spLocks noChangeArrowheads="1"/>
            </p:cNvSpPr>
            <p:nvPr/>
          </p:nvSpPr>
          <p:spPr bwMode="auto">
            <a:xfrm>
              <a:off x="440" y="9138"/>
              <a:ext cx="3063" cy="1050"/>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побачення з дитиною матері, батька, які позбавлені батьківських прав</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51" name="AutoShape 35"/>
            <p:cNvSpPr>
              <a:spLocks noChangeArrowheads="1"/>
            </p:cNvSpPr>
            <p:nvPr/>
          </p:nvSpPr>
          <p:spPr bwMode="auto">
            <a:xfrm>
              <a:off x="4212" y="9138"/>
              <a:ext cx="3063" cy="1200"/>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відібрання дитини від особи, яка тримає її у себе не на підставі закону або рішення суду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AutoShape 34"/>
            <p:cNvSpPr>
              <a:spLocks noChangeArrowheads="1"/>
            </p:cNvSpPr>
            <p:nvPr/>
          </p:nvSpPr>
          <p:spPr bwMode="auto">
            <a:xfrm>
              <a:off x="440" y="10338"/>
              <a:ext cx="3063" cy="852"/>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усиновлення та визнання його недійсним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53" name="AutoShape 33"/>
            <p:cNvSpPr>
              <a:spLocks noChangeArrowheads="1"/>
            </p:cNvSpPr>
            <p:nvPr/>
          </p:nvSpPr>
          <p:spPr bwMode="auto">
            <a:xfrm>
              <a:off x="4212" y="10500"/>
              <a:ext cx="3063" cy="690"/>
            </a:xfrm>
            <a:prstGeom prst="flowChartAlternateProcess">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управління батьками майном дитини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25100630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51"/>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25" name="Group 30"/>
          <p:cNvGrpSpPr>
            <a:grpSpLocks noChangeAspect="1"/>
          </p:cNvGrpSpPr>
          <p:nvPr/>
        </p:nvGrpSpPr>
        <p:grpSpPr bwMode="auto">
          <a:xfrm>
            <a:off x="360690" y="843988"/>
            <a:ext cx="4211638" cy="5624513"/>
            <a:chOff x="567" y="709"/>
            <a:chExt cx="6974" cy="9312"/>
          </a:xfrm>
        </p:grpSpPr>
        <p:sp>
          <p:nvSpPr>
            <p:cNvPr id="26" name="AutoShape 50"/>
            <p:cNvSpPr>
              <a:spLocks noChangeAspect="1" noChangeArrowheads="1" noTextEdit="1"/>
            </p:cNvSpPr>
            <p:nvPr/>
          </p:nvSpPr>
          <p:spPr bwMode="auto">
            <a:xfrm>
              <a:off x="567" y="709"/>
              <a:ext cx="6974" cy="931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AutoShape 49"/>
            <p:cNvSpPr>
              <a:spLocks noChangeArrowheads="1"/>
            </p:cNvSpPr>
            <p:nvPr/>
          </p:nvSpPr>
          <p:spPr bwMode="auto">
            <a:xfrm>
              <a:off x="1972" y="709"/>
              <a:ext cx="4082" cy="1237"/>
            </a:xfrm>
            <a:prstGeom prst="flowChartAlternateProcess">
              <a:avLst/>
            </a:prstGeom>
            <a:solidFill>
              <a:srgbClr val="FFFFFF"/>
            </a:solidFill>
            <a:ln w="57150" cmpd="thinThick">
              <a:solidFill>
                <a:srgbClr val="000000"/>
              </a:solidFill>
              <a:miter lim="800000"/>
              <a:headEnd/>
              <a:tailEnd/>
            </a:ln>
          </p:spPr>
          <p:txBody>
            <a:bodyPr vert="horz" wrap="square" lIns="103373" tIns="51687" rIns="103373" bIns="51687"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1"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Застосування позовної давності до вимог, що випливають із сімейних відносин (ст.20)</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Line 48"/>
            <p:cNvSpPr>
              <a:spLocks noChangeShapeType="1"/>
            </p:cNvSpPr>
            <p:nvPr/>
          </p:nvSpPr>
          <p:spPr bwMode="auto">
            <a:xfrm flipH="1">
              <a:off x="1730" y="1540"/>
              <a:ext cx="170" cy="4"/>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Line 47"/>
            <p:cNvSpPr>
              <a:spLocks noChangeShapeType="1"/>
            </p:cNvSpPr>
            <p:nvPr/>
          </p:nvSpPr>
          <p:spPr bwMode="auto">
            <a:xfrm flipH="1" flipV="1">
              <a:off x="6112" y="1481"/>
              <a:ext cx="227" cy="4"/>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AutoShape 46"/>
            <p:cNvSpPr>
              <a:spLocks noChangeArrowheads="1"/>
            </p:cNvSpPr>
            <p:nvPr/>
          </p:nvSpPr>
          <p:spPr bwMode="auto">
            <a:xfrm>
              <a:off x="1198" y="2183"/>
              <a:ext cx="5627" cy="1053"/>
            </a:xfrm>
            <a:prstGeom prst="flowChartAlternateProcess">
              <a:avLst/>
            </a:prstGeom>
            <a:solidFill>
              <a:srgbClr val="FFFFFF"/>
            </a:solidFill>
            <a:ln w="57150" cmpd="thinThick">
              <a:solidFill>
                <a:srgbClr val="000000"/>
              </a:solidFill>
              <a:miter lim="800000"/>
              <a:headEnd/>
              <a:tailEnd/>
            </a:ln>
          </p:spPr>
          <p:txBody>
            <a:bodyPr vert="horz" wrap="square" lIns="103373" tIns="51687" rIns="103373" bIns="51687"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До вимог, що випливають із сімейних відносин, позовна давність не застосовується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Line 45"/>
            <p:cNvSpPr>
              <a:spLocks noChangeShapeType="1"/>
            </p:cNvSpPr>
            <p:nvPr/>
          </p:nvSpPr>
          <p:spPr bwMode="auto">
            <a:xfrm>
              <a:off x="6303" y="1481"/>
              <a:ext cx="1" cy="698"/>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Line 44"/>
            <p:cNvSpPr>
              <a:spLocks noChangeShapeType="1"/>
            </p:cNvSpPr>
            <p:nvPr/>
          </p:nvSpPr>
          <p:spPr bwMode="auto">
            <a:xfrm>
              <a:off x="1711" y="1525"/>
              <a:ext cx="1" cy="658"/>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AutoShape 43"/>
            <p:cNvSpPr>
              <a:spLocks noChangeArrowheads="1"/>
            </p:cNvSpPr>
            <p:nvPr/>
          </p:nvSpPr>
          <p:spPr bwMode="auto">
            <a:xfrm>
              <a:off x="1730" y="3646"/>
              <a:ext cx="3895" cy="812"/>
            </a:xfrm>
            <a:prstGeom prst="flowChartAlternateProcess">
              <a:avLst/>
            </a:prstGeom>
            <a:solidFill>
              <a:srgbClr val="FFFFFF"/>
            </a:solidFill>
            <a:ln w="57150" cmpd="thinThick">
              <a:solidFill>
                <a:srgbClr val="000000"/>
              </a:solidFill>
              <a:miter lim="800000"/>
              <a:headEnd/>
              <a:tailEnd/>
            </a:ln>
          </p:spPr>
          <p:txBody>
            <a:bodyPr vert="horz" wrap="square" lIns="95555" tIns="47776" rIns="95555" bIns="477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Винятки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Line 42"/>
            <p:cNvSpPr>
              <a:spLocks noChangeShapeType="1"/>
            </p:cNvSpPr>
            <p:nvPr/>
          </p:nvSpPr>
          <p:spPr bwMode="auto">
            <a:xfrm>
              <a:off x="5895" y="3251"/>
              <a:ext cx="1" cy="794"/>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Line 41"/>
            <p:cNvSpPr>
              <a:spLocks noChangeShapeType="1"/>
            </p:cNvSpPr>
            <p:nvPr/>
          </p:nvSpPr>
          <p:spPr bwMode="auto">
            <a:xfrm flipH="1">
              <a:off x="5635" y="4045"/>
              <a:ext cx="260" cy="3"/>
            </a:xfrm>
            <a:prstGeom prst="line">
              <a:avLst/>
            </a:prstGeom>
            <a:noFill/>
            <a:ln w="57150" cmpd="thinThick">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Line 40"/>
            <p:cNvSpPr>
              <a:spLocks noChangeShapeType="1"/>
            </p:cNvSpPr>
            <p:nvPr/>
          </p:nvSpPr>
          <p:spPr bwMode="auto">
            <a:xfrm>
              <a:off x="1025" y="494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Line 39"/>
            <p:cNvSpPr>
              <a:spLocks noChangeShapeType="1"/>
            </p:cNvSpPr>
            <p:nvPr/>
          </p:nvSpPr>
          <p:spPr bwMode="auto">
            <a:xfrm>
              <a:off x="1024" y="4246"/>
              <a:ext cx="1" cy="4365"/>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Line 38"/>
            <p:cNvSpPr>
              <a:spLocks noChangeShapeType="1"/>
            </p:cNvSpPr>
            <p:nvPr/>
          </p:nvSpPr>
          <p:spPr bwMode="auto">
            <a:xfrm>
              <a:off x="1058" y="6105"/>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AutoShape 37"/>
            <p:cNvSpPr>
              <a:spLocks noChangeArrowheads="1"/>
            </p:cNvSpPr>
            <p:nvPr/>
          </p:nvSpPr>
          <p:spPr bwMode="auto">
            <a:xfrm>
              <a:off x="1398" y="4710"/>
              <a:ext cx="5667" cy="821"/>
            </a:xfrm>
            <a:prstGeom prst="roundRect">
              <a:avLst>
                <a:gd name="adj" fmla="val 16667"/>
              </a:avLst>
            </a:prstGeom>
            <a:solidFill>
              <a:srgbClr val="FFFFFF"/>
            </a:solidFill>
            <a:ln w="38100" cmpd="dbl">
              <a:solidFill>
                <a:srgbClr val="000000"/>
              </a:solidFill>
              <a:round/>
              <a:headEnd/>
              <a:tailEnd/>
            </a:ln>
          </p:spPr>
          <p:txBody>
            <a:bodyPr vert="horz" wrap="square" lIns="66454" tIns="33227" rIns="66454" bIns="33227"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вимоги про поділ майна, заявленої після розірвання шлюбу – позовна давність 3 роки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0" name="AutoShape 36"/>
            <p:cNvSpPr>
              <a:spLocks noChangeArrowheads="1"/>
            </p:cNvSpPr>
            <p:nvPr/>
          </p:nvSpPr>
          <p:spPr bwMode="auto">
            <a:xfrm>
              <a:off x="1398" y="5925"/>
              <a:ext cx="5667" cy="776"/>
            </a:xfrm>
            <a:prstGeom prst="roundRect">
              <a:avLst>
                <a:gd name="adj" fmla="val 16667"/>
              </a:avLst>
            </a:prstGeom>
            <a:solidFill>
              <a:srgbClr val="FFFFFF"/>
            </a:solidFill>
            <a:ln w="38100" cmpd="dbl">
              <a:solidFill>
                <a:srgbClr val="000000"/>
              </a:solidFill>
              <a:round/>
              <a:headEnd/>
              <a:tailEnd/>
            </a:ln>
          </p:spPr>
          <p:txBody>
            <a:bodyPr vert="horz" wrap="square" lIns="66454" tIns="33227" rIns="66454" bIns="33227"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вимоги про визнання батьківства - позовна давність 1 рік</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1" name="Line 35"/>
            <p:cNvSpPr>
              <a:spLocks noChangeShapeType="1"/>
            </p:cNvSpPr>
            <p:nvPr/>
          </p:nvSpPr>
          <p:spPr bwMode="auto">
            <a:xfrm>
              <a:off x="1024" y="719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Line 34"/>
            <p:cNvSpPr>
              <a:spLocks noChangeShapeType="1"/>
            </p:cNvSpPr>
            <p:nvPr/>
          </p:nvSpPr>
          <p:spPr bwMode="auto">
            <a:xfrm>
              <a:off x="1057" y="858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AutoShape 33"/>
            <p:cNvSpPr>
              <a:spLocks noChangeArrowheads="1"/>
            </p:cNvSpPr>
            <p:nvPr/>
          </p:nvSpPr>
          <p:spPr bwMode="auto">
            <a:xfrm>
              <a:off x="1397" y="6960"/>
              <a:ext cx="5667" cy="1106"/>
            </a:xfrm>
            <a:prstGeom prst="roundRect">
              <a:avLst>
                <a:gd name="adj" fmla="val 16667"/>
              </a:avLst>
            </a:prstGeom>
            <a:solidFill>
              <a:srgbClr val="FFFFFF"/>
            </a:solidFill>
            <a:ln w="38100" cmpd="dbl">
              <a:solidFill>
                <a:srgbClr val="000000"/>
              </a:solidFill>
              <a:round/>
              <a:headEnd/>
              <a:tailEnd/>
            </a:ln>
          </p:spPr>
          <p:txBody>
            <a:bodyPr vert="horz" wrap="square" lIns="66454" tIns="33227" rIns="66454" bIns="33227"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вимоги матері про внесення змін до актового запису про народження дитини – позовна давність 1 рік</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4" name="AutoShape 32"/>
            <p:cNvSpPr>
              <a:spLocks noChangeArrowheads="1"/>
            </p:cNvSpPr>
            <p:nvPr/>
          </p:nvSpPr>
          <p:spPr bwMode="auto">
            <a:xfrm>
              <a:off x="1397" y="8400"/>
              <a:ext cx="5667" cy="776"/>
            </a:xfrm>
            <a:prstGeom prst="roundRect">
              <a:avLst>
                <a:gd name="adj" fmla="val 16667"/>
              </a:avLst>
            </a:prstGeom>
            <a:solidFill>
              <a:srgbClr val="FFFFFF"/>
            </a:solidFill>
            <a:ln w="38100" cmpd="dbl">
              <a:solidFill>
                <a:srgbClr val="000000"/>
              </a:solidFill>
              <a:round/>
              <a:headEnd/>
              <a:tailEnd/>
            </a:ln>
          </p:spPr>
          <p:txBody>
            <a:bodyPr vert="horz" wrap="square" lIns="66454" tIns="33227" rIns="66454" bIns="33227"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вимоги про визнання материнства - позовна давність 1 рік</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Line 31"/>
            <p:cNvSpPr>
              <a:spLocks noChangeShapeType="1"/>
            </p:cNvSpPr>
            <p:nvPr/>
          </p:nvSpPr>
          <p:spPr bwMode="auto">
            <a:xfrm flipH="1">
              <a:off x="1024" y="4245"/>
              <a:ext cx="652"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46" name="Прямоугольник 45"/>
          <p:cNvSpPr/>
          <p:nvPr/>
        </p:nvSpPr>
        <p:spPr>
          <a:xfrm>
            <a:off x="5508104" y="1731878"/>
            <a:ext cx="3096344" cy="3416320"/>
          </a:xfrm>
          <a:prstGeom prst="rect">
            <a:avLst/>
          </a:prstGeom>
        </p:spPr>
        <p:txBody>
          <a:bodyPr wrap="square">
            <a:spAutoFit/>
          </a:bodyPr>
          <a:lstStyle/>
          <a:p>
            <a:pPr algn="ctr"/>
            <a:r>
              <a:rPr lang="uk-UA" sz="3600" dirty="0" smtClean="0"/>
              <a:t>Дякую</a:t>
            </a:r>
          </a:p>
          <a:p>
            <a:pPr algn="ctr"/>
            <a:r>
              <a:rPr lang="uk-UA" sz="3600" dirty="0"/>
              <a:t>з</a:t>
            </a:r>
            <a:r>
              <a:rPr lang="uk-UA" sz="3600" dirty="0" smtClean="0"/>
              <a:t>а</a:t>
            </a:r>
          </a:p>
          <a:p>
            <a:pPr algn="ctr"/>
            <a:r>
              <a:rPr lang="uk-UA" sz="3600" dirty="0" smtClean="0"/>
              <a:t>увагу!!!</a:t>
            </a:r>
          </a:p>
          <a:p>
            <a:pPr algn="ctr"/>
            <a:endParaRPr lang="uk-UA" sz="3600" dirty="0"/>
          </a:p>
          <a:p>
            <a:pPr algn="ctr"/>
            <a:r>
              <a:rPr lang="uk-UA" sz="3600" dirty="0" smtClean="0">
                <a:sym typeface="Wingdings" pitchFamily="2" charset="2"/>
              </a:rPr>
              <a:t></a:t>
            </a:r>
            <a:endParaRPr lang="uk-UA" sz="3600" dirty="0" smtClean="0"/>
          </a:p>
          <a:p>
            <a:endParaRPr lang="ru-RU" dirty="0"/>
          </a:p>
          <a:p>
            <a:endParaRPr lang="ru-RU" dirty="0"/>
          </a:p>
        </p:txBody>
      </p:sp>
    </p:spTree>
    <p:extLst>
      <p:ext uri="{BB962C8B-B14F-4D97-AF65-F5344CB8AC3E}">
        <p14:creationId xmlns:p14="http://schemas.microsoft.com/office/powerpoint/2010/main" val="3655704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916832"/>
            <a:ext cx="8712968" cy="4608512"/>
          </a:xfrm>
        </p:spPr>
        <p:txBody>
          <a:bodyPr>
            <a:normAutofit fontScale="70000" lnSpcReduction="20000"/>
          </a:bodyPr>
          <a:lstStyle/>
          <a:p>
            <a:pPr marL="0" indent="360000">
              <a:buNone/>
            </a:pPr>
            <a:r>
              <a:rPr lang="uk-UA" dirty="0"/>
              <a:t>Про затвердження Правил державної реєстрації актів цивільного стану в Україні (назва із змінами, внесеними згідно з Наказом Міністерства юстиції № 2690/5 від 28.08.2019}) : Наказ Міністерства юстиції України від 18.10.2000 р. (із змінами) № 52/5. </a:t>
            </a:r>
            <a:r>
              <a:rPr lang="en-US" dirty="0"/>
              <a:t>URL</a:t>
            </a:r>
            <a:r>
              <a:rPr lang="uk-UA" dirty="0"/>
              <a:t>: </a:t>
            </a:r>
            <a:r>
              <a:rPr lang="uk-UA" u="sng" dirty="0">
                <a:hlinkClick r:id="rId2"/>
              </a:rPr>
              <a:t>https://zakon.rada.gov.ua/laws/show/z0719-00#Text</a:t>
            </a:r>
            <a:r>
              <a:rPr lang="uk-UA" dirty="0"/>
              <a:t>.</a:t>
            </a:r>
            <a:endParaRPr lang="en-US" dirty="0"/>
          </a:p>
          <a:p>
            <a:pPr marL="0" indent="360000">
              <a:buNone/>
            </a:pPr>
            <a:r>
              <a:rPr lang="uk-UA" dirty="0"/>
              <a:t>Про затвердження Інструкції про порядок реєстрації актів громадянського стану в дипломатичних представництвах та консульських установах України : Наказ Міністерства юстиції України, МЗС України від 23.05.2001 р. (із змінами) № 32/5/101. </a:t>
            </a:r>
            <a:r>
              <a:rPr lang="en-US" dirty="0"/>
              <a:t>URL</a:t>
            </a:r>
            <a:r>
              <a:rPr lang="uk-UA" dirty="0"/>
              <a:t>: </a:t>
            </a:r>
            <a:r>
              <a:rPr lang="uk-UA" u="sng" dirty="0">
                <a:hlinkClick r:id="rId3"/>
              </a:rPr>
              <a:t>https://zakon.rada.gov.ua/laws/show/z0473-01#Text</a:t>
            </a:r>
            <a:r>
              <a:rPr lang="uk-UA" dirty="0"/>
              <a:t>.</a:t>
            </a:r>
            <a:endParaRPr lang="en-US" dirty="0"/>
          </a:p>
          <a:p>
            <a:pPr marL="0" indent="360000">
              <a:buNone/>
            </a:pPr>
            <a:r>
              <a:rPr lang="uk-UA" dirty="0"/>
              <a:t>Порядок розгляду відділами державної реєстрації актів цивільного стану – учасниками пілотного проекту заяв у сфері державної реєстрації актів цивільного стану, поданих через мережу Інтернет : Наказ Міністерства юстиції України; Порядок від 09.07.2015 р. № 1187/5. </a:t>
            </a:r>
            <a:r>
              <a:rPr lang="en-US" dirty="0"/>
              <a:t>URL</a:t>
            </a:r>
            <a:r>
              <a:rPr lang="uk-UA" dirty="0"/>
              <a:t>: </a:t>
            </a:r>
            <a:r>
              <a:rPr lang="uk-UA" u="sng" dirty="0">
                <a:hlinkClick r:id="rId4"/>
              </a:rPr>
              <a:t>https://zakon.rada.gov.ua/laws/show/z0813-15#Text</a:t>
            </a:r>
            <a:r>
              <a:rPr lang="uk-UA" dirty="0"/>
              <a:t>.</a:t>
            </a:r>
            <a:endParaRPr lang="en-US" dirty="0"/>
          </a:p>
          <a:p>
            <a:pPr marL="0" indent="360000">
              <a:buNone/>
            </a:pPr>
            <a:r>
              <a:rPr lang="uk-UA" dirty="0"/>
              <a:t>Деякі питання організації роботи відділів державної реєстрації актів цивільного стану в умовах воєнного стану : Наказ Міністерства юстиції України від 16.06.2022 р. (із змінами) № 2512/5. </a:t>
            </a:r>
            <a:r>
              <a:rPr lang="en-US" dirty="0"/>
              <a:t>URL</a:t>
            </a:r>
            <a:r>
              <a:rPr lang="uk-UA" dirty="0"/>
              <a:t>: </a:t>
            </a:r>
            <a:r>
              <a:rPr lang="uk-UA" u="sng" dirty="0">
                <a:hlinkClick r:id="rId5"/>
              </a:rPr>
              <a:t>https://zakon.rada.gov.ua/laws/show/z0674-22#Text</a:t>
            </a:r>
            <a:r>
              <a:rPr lang="uk-UA" dirty="0"/>
              <a:t>.</a:t>
            </a:r>
            <a:endParaRPr lang="en-US" dirty="0"/>
          </a:p>
          <a:p>
            <a:pPr marL="0" indent="360000">
              <a:buNone/>
            </a:pPr>
            <a:r>
              <a:rPr lang="uk-UA" dirty="0"/>
              <a:t>Порядок надання платних послуг відділами державної реєстрації актів цивільного стану : Роз'яснення Мін'юсту України; від 25.08.2011 р. </a:t>
            </a:r>
            <a:r>
              <a:rPr lang="en-US" dirty="0"/>
              <a:t>URL</a:t>
            </a:r>
            <a:r>
              <a:rPr lang="uk-UA" dirty="0"/>
              <a:t>: </a:t>
            </a:r>
            <a:r>
              <a:rPr lang="ru-RU" u="sng" dirty="0">
                <a:hlinkClick r:id="rId6"/>
              </a:rPr>
              <a:t>https://zakon.rada.gov.ua/laws/show/n0058323-11#Text</a:t>
            </a:r>
            <a:r>
              <a:rPr lang="uk-UA" dirty="0"/>
              <a:t>.</a:t>
            </a:r>
            <a:endParaRPr lang="en-US" dirty="0"/>
          </a:p>
        </p:txBody>
      </p:sp>
      <p:sp>
        <p:nvSpPr>
          <p:cNvPr id="3" name="Заголовок 2"/>
          <p:cNvSpPr>
            <a:spLocks noGrp="1"/>
          </p:cNvSpPr>
          <p:nvPr>
            <p:ph type="title"/>
          </p:nvPr>
        </p:nvSpPr>
        <p:spPr/>
        <p:txBody>
          <a:bodyPr>
            <a:normAutofit/>
          </a:bodyPr>
          <a:lstStyle/>
          <a:p>
            <a:r>
              <a:rPr lang="uk-UA" b="1" dirty="0" smtClean="0">
                <a:solidFill>
                  <a:srgbClr val="FF0000"/>
                </a:solidFill>
              </a:rPr>
              <a:t>Нормативне регулювання</a:t>
            </a:r>
            <a:endParaRPr lang="ru-RU" dirty="0">
              <a:solidFill>
                <a:srgbClr val="FF0000"/>
              </a:solidFill>
            </a:endParaRPr>
          </a:p>
        </p:txBody>
      </p:sp>
    </p:spTree>
    <p:extLst>
      <p:ext uri="{BB962C8B-B14F-4D97-AF65-F5344CB8AC3E}">
        <p14:creationId xmlns:p14="http://schemas.microsoft.com/office/powerpoint/2010/main" val="361464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844824"/>
            <a:ext cx="8640959" cy="4680520"/>
          </a:xfrm>
        </p:spPr>
        <p:txBody>
          <a:bodyPr>
            <a:normAutofit lnSpcReduction="10000"/>
          </a:bodyPr>
          <a:lstStyle/>
          <a:p>
            <a:pPr marL="0" indent="0" algn="ctr">
              <a:buNone/>
            </a:pPr>
            <a:r>
              <a:rPr lang="uk-UA" b="1" dirty="0">
                <a:solidFill>
                  <a:srgbClr val="FF0000"/>
                </a:solidFill>
              </a:rPr>
              <a:t>Сім'я</a:t>
            </a:r>
            <a:r>
              <a:rPr lang="uk-UA" dirty="0">
                <a:solidFill>
                  <a:srgbClr val="FF0000"/>
                </a:solidFill>
              </a:rPr>
              <a:t> </a:t>
            </a:r>
            <a:r>
              <a:rPr lang="uk-UA" dirty="0"/>
              <a:t>– особи, які спільно проживають, пов'язані спільним побутом, мають взаємні права та обов'язки (ч. 2 ст. 3 СК України</a:t>
            </a:r>
            <a:r>
              <a:rPr lang="uk-UA" dirty="0" smtClean="0"/>
              <a:t>).</a:t>
            </a:r>
            <a:endParaRPr lang="en-US" dirty="0" smtClean="0"/>
          </a:p>
          <a:p>
            <a:pPr marL="0" indent="0" algn="just">
              <a:buNone/>
            </a:pPr>
            <a:r>
              <a:rPr lang="uk-UA" dirty="0" smtClean="0"/>
              <a:t>Сім’я </a:t>
            </a:r>
            <a:r>
              <a:rPr lang="uk-UA" dirty="0" smtClean="0">
                <a:solidFill>
                  <a:srgbClr val="FF0000"/>
                </a:solidFill>
              </a:rPr>
              <a:t>НЕ є самостійним елементом сімейних правовідносин</a:t>
            </a:r>
            <a:r>
              <a:rPr lang="uk-UA" dirty="0" smtClean="0"/>
              <a:t>, попри визнання її об'єднанням фізичних осіб, сім’я в цілому суб'єктом права НЕ визнається, НЕ наділяється будь-якими майновими правами та обов'язками, НЕ є  учасником майнових відносин. У цивілістичній доктрині сім’я розглядається як єдине ціле в тих випадках, коли вона є особливим об'єктом державної охорони і захисту, але не як суб'єкта права. </a:t>
            </a:r>
            <a:r>
              <a:rPr lang="uk-UA" dirty="0" smtClean="0">
                <a:solidFill>
                  <a:srgbClr val="FF0000"/>
                </a:solidFill>
              </a:rPr>
              <a:t>Суб'єктами правовідносин </a:t>
            </a:r>
            <a:r>
              <a:rPr lang="uk-UA" dirty="0" smtClean="0"/>
              <a:t>(особами, які безпосередньо набувають юридичні права та обов'язки, </a:t>
            </a:r>
            <a:r>
              <a:rPr lang="uk-UA" dirty="0" smtClean="0">
                <a:solidFill>
                  <a:srgbClr val="FF0000"/>
                </a:solidFill>
              </a:rPr>
              <a:t>є конкретні члени сім'ї</a:t>
            </a:r>
            <a:r>
              <a:rPr lang="uk-UA" dirty="0" smtClean="0"/>
              <a:t>, а не сім’я в цілому.</a:t>
            </a:r>
            <a:endParaRPr lang="ru-RU" dirty="0"/>
          </a:p>
        </p:txBody>
      </p:sp>
      <p:sp>
        <p:nvSpPr>
          <p:cNvPr id="3" name="Заголовок 2"/>
          <p:cNvSpPr>
            <a:spLocks noGrp="1"/>
          </p:cNvSpPr>
          <p:nvPr>
            <p:ph type="title"/>
          </p:nvPr>
        </p:nvSpPr>
        <p:spPr/>
        <p:txBody>
          <a:bodyPr/>
          <a:lstStyle/>
          <a:p>
            <a:r>
              <a:rPr lang="uk-UA" b="1" dirty="0">
                <a:solidFill>
                  <a:srgbClr val="FF0000"/>
                </a:solidFill>
              </a:rPr>
              <a:t>1. Поняття сім'ї</a:t>
            </a:r>
            <a:endParaRPr lang="ru-RU" dirty="0">
              <a:solidFill>
                <a:srgbClr val="FF0000"/>
              </a:solidFill>
            </a:endParaRPr>
          </a:p>
        </p:txBody>
      </p:sp>
    </p:spTree>
    <p:extLst>
      <p:ext uri="{BB962C8B-B14F-4D97-AF65-F5344CB8AC3E}">
        <p14:creationId xmlns:p14="http://schemas.microsoft.com/office/powerpoint/2010/main" val="3315822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7"/>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75438"/>
            <a:chOff x="621" y="709"/>
            <a:chExt cx="6974" cy="10513"/>
          </a:xfrm>
        </p:grpSpPr>
        <p:sp>
          <p:nvSpPr>
            <p:cNvPr id="4" name="AutoShape 26"/>
            <p:cNvSpPr>
              <a:spLocks noChangeAspect="1" noChangeArrowheads="1" noTextEdit="1"/>
            </p:cNvSpPr>
            <p:nvPr/>
          </p:nvSpPr>
          <p:spPr bwMode="auto">
            <a:xfrm>
              <a:off x="621" y="709"/>
              <a:ext cx="6974" cy="1051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25"/>
            <p:cNvSpPr>
              <a:spLocks noChangeArrowheads="1"/>
            </p:cNvSpPr>
            <p:nvPr/>
          </p:nvSpPr>
          <p:spPr bwMode="auto">
            <a:xfrm>
              <a:off x="1476" y="2116"/>
              <a:ext cx="2613" cy="923"/>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пов'язані спільним побутом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AutoShape 24"/>
            <p:cNvSpPr>
              <a:spLocks noChangeArrowheads="1"/>
            </p:cNvSpPr>
            <p:nvPr/>
          </p:nvSpPr>
          <p:spPr bwMode="auto">
            <a:xfrm>
              <a:off x="1476" y="3195"/>
              <a:ext cx="2612" cy="928"/>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мають взаємні права та обов'язки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AutoShape 23"/>
            <p:cNvSpPr>
              <a:spLocks noChangeArrowheads="1"/>
            </p:cNvSpPr>
            <p:nvPr/>
          </p:nvSpPr>
          <p:spPr bwMode="auto">
            <a:xfrm>
              <a:off x="1476" y="4274"/>
              <a:ext cx="2612" cy="929"/>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спільно проживають</a:t>
              </a:r>
              <a:endParaRPr kumimoji="0" lang="uk-UA"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Винятки: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Line 22"/>
            <p:cNvSpPr>
              <a:spLocks noChangeShapeType="1"/>
            </p:cNvSpPr>
            <p:nvPr/>
          </p:nvSpPr>
          <p:spPr bwMode="auto">
            <a:xfrm>
              <a:off x="1116" y="3735"/>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21"/>
            <p:cNvSpPr>
              <a:spLocks noChangeShapeType="1"/>
            </p:cNvSpPr>
            <p:nvPr/>
          </p:nvSpPr>
          <p:spPr bwMode="auto">
            <a:xfrm>
              <a:off x="1118" y="1829"/>
              <a:ext cx="1" cy="3005"/>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20"/>
            <p:cNvSpPr>
              <a:spLocks noChangeArrowheads="1"/>
            </p:cNvSpPr>
            <p:nvPr/>
          </p:nvSpPr>
          <p:spPr bwMode="auto">
            <a:xfrm>
              <a:off x="928" y="956"/>
              <a:ext cx="6172" cy="840"/>
            </a:xfrm>
            <a:prstGeom prst="flowChartAlternateProcess">
              <a:avLst/>
            </a:prstGeom>
            <a:solidFill>
              <a:srgbClr val="FFFFFF"/>
            </a:solidFill>
            <a:ln w="57150" cmpd="thinThick">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Сім'я є первинним та основним осередком суспільства, який складають особи, які:</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Line 19"/>
            <p:cNvSpPr>
              <a:spLocks noChangeShapeType="1"/>
            </p:cNvSpPr>
            <p:nvPr/>
          </p:nvSpPr>
          <p:spPr bwMode="auto">
            <a:xfrm>
              <a:off x="1116" y="2656"/>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Line 18"/>
            <p:cNvSpPr>
              <a:spLocks noChangeShapeType="1"/>
            </p:cNvSpPr>
            <p:nvPr/>
          </p:nvSpPr>
          <p:spPr bwMode="auto">
            <a:xfrm>
              <a:off x="1116" y="4814"/>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17"/>
            <p:cNvSpPr>
              <a:spLocks noChangeShapeType="1"/>
            </p:cNvSpPr>
            <p:nvPr/>
          </p:nvSpPr>
          <p:spPr bwMode="auto">
            <a:xfrm>
              <a:off x="5799" y="4811"/>
              <a:ext cx="1" cy="480"/>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16"/>
            <p:cNvSpPr>
              <a:spLocks noChangeShapeType="1"/>
            </p:cNvSpPr>
            <p:nvPr/>
          </p:nvSpPr>
          <p:spPr bwMode="auto">
            <a:xfrm>
              <a:off x="4089" y="4811"/>
              <a:ext cx="1710" cy="1"/>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AutoShape 15"/>
            <p:cNvSpPr>
              <a:spLocks noChangeArrowheads="1"/>
            </p:cNvSpPr>
            <p:nvPr/>
          </p:nvSpPr>
          <p:spPr bwMode="auto">
            <a:xfrm>
              <a:off x="3991" y="5291"/>
              <a:ext cx="3414" cy="848"/>
            </a:xfrm>
            <a:prstGeom prst="flowChartAlternateProcess">
              <a:avLst/>
            </a:prstGeom>
            <a:solidFill>
              <a:srgbClr val="FFFFFF"/>
            </a:solidFill>
            <a:ln w="57150" cmpd="thinThick">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Дитина належить до сім’ї в будь-якому випадку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Line 14"/>
            <p:cNvSpPr>
              <a:spLocks noChangeShapeType="1"/>
            </p:cNvSpPr>
            <p:nvPr/>
          </p:nvSpPr>
          <p:spPr bwMode="auto">
            <a:xfrm>
              <a:off x="2245" y="5203"/>
              <a:ext cx="1" cy="1144"/>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AutoShape 13"/>
            <p:cNvSpPr>
              <a:spLocks noChangeArrowheads="1"/>
            </p:cNvSpPr>
            <p:nvPr/>
          </p:nvSpPr>
          <p:spPr bwMode="auto">
            <a:xfrm>
              <a:off x="621" y="6347"/>
              <a:ext cx="6257" cy="1078"/>
            </a:xfrm>
            <a:prstGeom prst="flowChartAlternateProcess">
              <a:avLst/>
            </a:prstGeom>
            <a:solidFill>
              <a:srgbClr val="FFFFFF"/>
            </a:solidFill>
            <a:ln w="57150" cmpd="thinThick">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1"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Подружжя вважається сім'єю і тоді, коли вони не проживають спільно, у зв’язку з:</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Line 12"/>
            <p:cNvSpPr>
              <a:spLocks noChangeShapeType="1"/>
            </p:cNvSpPr>
            <p:nvPr/>
          </p:nvSpPr>
          <p:spPr bwMode="auto">
            <a:xfrm flipH="1">
              <a:off x="1113" y="7425"/>
              <a:ext cx="3" cy="3402"/>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Line 11"/>
            <p:cNvSpPr>
              <a:spLocks noChangeShapeType="1"/>
            </p:cNvSpPr>
            <p:nvPr/>
          </p:nvSpPr>
          <p:spPr bwMode="auto">
            <a:xfrm>
              <a:off x="1134" y="793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Line 10"/>
            <p:cNvSpPr>
              <a:spLocks noChangeShapeType="1"/>
            </p:cNvSpPr>
            <p:nvPr/>
          </p:nvSpPr>
          <p:spPr bwMode="auto">
            <a:xfrm>
              <a:off x="1167" y="860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AutoShape 9"/>
            <p:cNvSpPr>
              <a:spLocks noChangeArrowheads="1"/>
            </p:cNvSpPr>
            <p:nvPr/>
          </p:nvSpPr>
          <p:spPr bwMode="auto">
            <a:xfrm>
              <a:off x="1507" y="770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навчанням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AutoShape 8"/>
            <p:cNvSpPr>
              <a:spLocks noChangeArrowheads="1"/>
            </p:cNvSpPr>
            <p:nvPr/>
          </p:nvSpPr>
          <p:spPr bwMode="auto">
            <a:xfrm>
              <a:off x="1507" y="842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роботою</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Line 7"/>
            <p:cNvSpPr>
              <a:spLocks noChangeShapeType="1"/>
            </p:cNvSpPr>
            <p:nvPr/>
          </p:nvSpPr>
          <p:spPr bwMode="auto">
            <a:xfrm>
              <a:off x="1133" y="937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Line 6"/>
            <p:cNvSpPr>
              <a:spLocks noChangeShapeType="1"/>
            </p:cNvSpPr>
            <p:nvPr/>
          </p:nvSpPr>
          <p:spPr bwMode="auto">
            <a:xfrm>
              <a:off x="1166" y="10040"/>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AutoShape 5"/>
            <p:cNvSpPr>
              <a:spLocks noChangeArrowheads="1"/>
            </p:cNvSpPr>
            <p:nvPr/>
          </p:nvSpPr>
          <p:spPr bwMode="auto">
            <a:xfrm>
              <a:off x="1506" y="914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лікуванням</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AutoShape 4"/>
            <p:cNvSpPr>
              <a:spLocks noChangeArrowheads="1"/>
            </p:cNvSpPr>
            <p:nvPr/>
          </p:nvSpPr>
          <p:spPr bwMode="auto">
            <a:xfrm>
              <a:off x="1506" y="986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необхідністю догляду за батьками, дітьми</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Line 3"/>
            <p:cNvSpPr>
              <a:spLocks noChangeShapeType="1"/>
            </p:cNvSpPr>
            <p:nvPr/>
          </p:nvSpPr>
          <p:spPr bwMode="auto">
            <a:xfrm>
              <a:off x="1132" y="10789"/>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AutoShape 2"/>
            <p:cNvSpPr>
              <a:spLocks noChangeArrowheads="1"/>
            </p:cNvSpPr>
            <p:nvPr/>
          </p:nvSpPr>
          <p:spPr bwMode="auto">
            <a:xfrm>
              <a:off x="1505" y="10550"/>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з інших поважних причин</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29" name="Picture 5" descr="IMG_5580-webbig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652120" y="1388686"/>
            <a:ext cx="3312368" cy="4688618"/>
          </a:xfrm>
          <a:prstGeom prst="rect">
            <a:avLst/>
          </a:prstGeom>
        </p:spPr>
      </p:pic>
    </p:spTree>
    <p:extLst>
      <p:ext uri="{BB962C8B-B14F-4D97-AF65-F5344CB8AC3E}">
        <p14:creationId xmlns:p14="http://schemas.microsoft.com/office/powerpoint/2010/main" val="175987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2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6"/>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3" name="Group 1"/>
          <p:cNvGrpSpPr>
            <a:grpSpLocks noChangeAspect="1"/>
          </p:cNvGrpSpPr>
          <p:nvPr/>
        </p:nvGrpSpPr>
        <p:grpSpPr bwMode="auto">
          <a:xfrm>
            <a:off x="152400" y="152400"/>
            <a:ext cx="4429125" cy="6654800"/>
            <a:chOff x="567" y="713"/>
            <a:chExt cx="6974" cy="10481"/>
          </a:xfrm>
        </p:grpSpPr>
        <p:sp>
          <p:nvSpPr>
            <p:cNvPr id="4" name="AutoShape 25"/>
            <p:cNvSpPr>
              <a:spLocks noChangeAspect="1" noChangeArrowheads="1" noTextEdit="1"/>
            </p:cNvSpPr>
            <p:nvPr/>
          </p:nvSpPr>
          <p:spPr bwMode="auto">
            <a:xfrm>
              <a:off x="567" y="713"/>
              <a:ext cx="6974" cy="104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24"/>
            <p:cNvSpPr>
              <a:spLocks noChangeArrowheads="1"/>
            </p:cNvSpPr>
            <p:nvPr/>
          </p:nvSpPr>
          <p:spPr bwMode="auto">
            <a:xfrm>
              <a:off x="1867" y="799"/>
              <a:ext cx="4536" cy="807"/>
            </a:xfrm>
            <a:prstGeom prst="flowChartAlternateProcess">
              <a:avLst/>
            </a:prstGeom>
            <a:solidFill>
              <a:srgbClr val="FFFFFF"/>
            </a:solidFill>
            <a:ln w="57150" cmpd="thinThick">
              <a:solidFill>
                <a:srgbClr val="000000"/>
              </a:solidFill>
              <a:miter lim="800000"/>
              <a:headEnd/>
              <a:tailEnd/>
            </a:ln>
          </p:spPr>
          <p:txBody>
            <a:bodyPr vert="horz" wrap="square" lIns="69952" tIns="34976" rIns="69952" bIns="34976" numCol="1" anchor="t" anchorCtr="0" compatLnSpc="1">
              <a:prstTxWarp prst="textNoShape">
                <a:avLst/>
              </a:prstTxWarp>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Підстави створення сім</a:t>
              </a:r>
              <a:r>
                <a:rPr kumimoji="0" lang="en-US"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uk-UA" sz="11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Line 23"/>
            <p:cNvSpPr>
              <a:spLocks noChangeShapeType="1"/>
            </p:cNvSpPr>
            <p:nvPr/>
          </p:nvSpPr>
          <p:spPr bwMode="auto">
            <a:xfrm flipH="1">
              <a:off x="1059" y="1314"/>
              <a:ext cx="850" cy="1"/>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Line 22"/>
            <p:cNvSpPr>
              <a:spLocks noChangeShapeType="1"/>
            </p:cNvSpPr>
            <p:nvPr/>
          </p:nvSpPr>
          <p:spPr bwMode="auto">
            <a:xfrm>
              <a:off x="1026" y="2017"/>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Line 21"/>
            <p:cNvSpPr>
              <a:spLocks noChangeShapeType="1"/>
            </p:cNvSpPr>
            <p:nvPr/>
          </p:nvSpPr>
          <p:spPr bwMode="auto">
            <a:xfrm>
              <a:off x="1025" y="1314"/>
              <a:ext cx="1" cy="2835"/>
            </a:xfrm>
            <a:prstGeom prst="line">
              <a:avLst/>
            </a:prstGeom>
            <a:noFill/>
            <a:ln w="57150" cmpd="thickThin">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Line 20"/>
            <p:cNvSpPr>
              <a:spLocks noChangeShapeType="1"/>
            </p:cNvSpPr>
            <p:nvPr/>
          </p:nvSpPr>
          <p:spPr bwMode="auto">
            <a:xfrm>
              <a:off x="1059" y="2678"/>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19"/>
            <p:cNvSpPr>
              <a:spLocks noChangeArrowheads="1"/>
            </p:cNvSpPr>
            <p:nvPr/>
          </p:nvSpPr>
          <p:spPr bwMode="auto">
            <a:xfrm>
              <a:off x="1399" y="1778"/>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Шлюб</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AutoShape 18"/>
            <p:cNvSpPr>
              <a:spLocks noChangeArrowheads="1"/>
            </p:cNvSpPr>
            <p:nvPr/>
          </p:nvSpPr>
          <p:spPr bwMode="auto">
            <a:xfrm>
              <a:off x="1399" y="2498"/>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Кровне споріднення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Line 17"/>
            <p:cNvSpPr>
              <a:spLocks noChangeShapeType="1"/>
            </p:cNvSpPr>
            <p:nvPr/>
          </p:nvSpPr>
          <p:spPr bwMode="auto">
            <a:xfrm>
              <a:off x="1025" y="3457"/>
              <a:ext cx="339"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16"/>
            <p:cNvSpPr>
              <a:spLocks noChangeShapeType="1"/>
            </p:cNvSpPr>
            <p:nvPr/>
          </p:nvSpPr>
          <p:spPr bwMode="auto">
            <a:xfrm>
              <a:off x="1058" y="4118"/>
              <a:ext cx="340" cy="1"/>
            </a:xfrm>
            <a:prstGeom prst="line">
              <a:avLst/>
            </a:prstGeom>
            <a:noFill/>
            <a:ln w="38100" cmpd="dbl">
              <a:solidFill>
                <a:srgbClr val="000000"/>
              </a:solidFill>
              <a:round/>
              <a:headEnd/>
              <a:tailEnd type="stealth" w="med"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15"/>
            <p:cNvSpPr>
              <a:spLocks noChangeArrowheads="1"/>
            </p:cNvSpPr>
            <p:nvPr/>
          </p:nvSpPr>
          <p:spPr bwMode="auto">
            <a:xfrm>
              <a:off x="1398" y="3218"/>
              <a:ext cx="5667" cy="480"/>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Усиновлення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AutoShape 14"/>
            <p:cNvSpPr>
              <a:spLocks noChangeArrowheads="1"/>
            </p:cNvSpPr>
            <p:nvPr/>
          </p:nvSpPr>
          <p:spPr bwMode="auto">
            <a:xfrm>
              <a:off x="1398" y="3938"/>
              <a:ext cx="5667" cy="787"/>
            </a:xfrm>
            <a:prstGeom prst="roundRect">
              <a:avLst>
                <a:gd name="adj" fmla="val 16667"/>
              </a:avLst>
            </a:prstGeom>
            <a:solidFill>
              <a:srgbClr val="FFFFFF"/>
            </a:solidFill>
            <a:ln w="38100" cmpd="dbl">
              <a:solidFill>
                <a:srgbClr val="000000"/>
              </a:solidFill>
              <a:round/>
              <a:headEnd/>
              <a:tailEnd/>
            </a:ln>
          </p:spPr>
          <p:txBody>
            <a:bodyPr vert="horz" wrap="square" lIns="69952" tIns="34976" rIns="69952" bIns="349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Інші підстави, що не суперечать закону та моральним засадам суспільства</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AutoShape 13"/>
            <p:cNvSpPr>
              <a:spLocks noChangeArrowheads="1"/>
            </p:cNvSpPr>
            <p:nvPr/>
          </p:nvSpPr>
          <p:spPr bwMode="auto">
            <a:xfrm>
              <a:off x="1494" y="5623"/>
              <a:ext cx="5401" cy="846"/>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особа, яка народила дитину, незалежно від віку.</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AutoShape 12"/>
            <p:cNvSpPr>
              <a:spLocks noChangeArrowheads="1"/>
            </p:cNvSpPr>
            <p:nvPr/>
          </p:nvSpPr>
          <p:spPr bwMode="auto">
            <a:xfrm>
              <a:off x="1494" y="6672"/>
              <a:ext cx="5399" cy="545"/>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право на проживання в сім'ї.</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Line 11"/>
            <p:cNvSpPr>
              <a:spLocks noChangeShapeType="1"/>
            </p:cNvSpPr>
            <p:nvPr/>
          </p:nvSpPr>
          <p:spPr bwMode="auto">
            <a:xfrm>
              <a:off x="1116" y="6910"/>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Line 10"/>
            <p:cNvSpPr>
              <a:spLocks noChangeShapeType="1"/>
            </p:cNvSpPr>
            <p:nvPr/>
          </p:nvSpPr>
          <p:spPr bwMode="auto">
            <a:xfrm>
              <a:off x="1116" y="5457"/>
              <a:ext cx="16" cy="3135"/>
            </a:xfrm>
            <a:prstGeom prst="line">
              <a:avLst/>
            </a:prstGeom>
            <a:noFill/>
            <a:ln w="57150" cmpd="thinThick">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AutoShape 9"/>
            <p:cNvSpPr>
              <a:spLocks noChangeArrowheads="1"/>
            </p:cNvSpPr>
            <p:nvPr/>
          </p:nvSpPr>
          <p:spPr bwMode="auto">
            <a:xfrm>
              <a:off x="928" y="5000"/>
              <a:ext cx="6172" cy="457"/>
            </a:xfrm>
            <a:prstGeom prst="flowChartAlternateProcess">
              <a:avLst/>
            </a:prstGeom>
            <a:solidFill>
              <a:srgbClr val="FFFFFF"/>
            </a:solidFill>
            <a:ln w="57150" cmpd="thinThick">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1"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Право особи на сім</a:t>
              </a:r>
              <a:r>
                <a:rPr kumimoji="0" lang="en-US" sz="1000" b="1"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’ю</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Line 8"/>
            <p:cNvSpPr>
              <a:spLocks noChangeShapeType="1"/>
            </p:cNvSpPr>
            <p:nvPr/>
          </p:nvSpPr>
          <p:spPr bwMode="auto">
            <a:xfrm>
              <a:off x="1134" y="5888"/>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Line 7"/>
            <p:cNvSpPr>
              <a:spLocks noChangeShapeType="1"/>
            </p:cNvSpPr>
            <p:nvPr/>
          </p:nvSpPr>
          <p:spPr bwMode="auto">
            <a:xfrm>
              <a:off x="4064" y="9335"/>
              <a:ext cx="1" cy="674"/>
            </a:xfrm>
            <a:prstGeom prst="line">
              <a:avLst/>
            </a:prstGeom>
            <a:noFill/>
            <a:ln w="38100" cmpd="dbl">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AutoShape 6"/>
            <p:cNvSpPr>
              <a:spLocks noChangeArrowheads="1"/>
            </p:cNvSpPr>
            <p:nvPr/>
          </p:nvSpPr>
          <p:spPr bwMode="auto">
            <a:xfrm>
              <a:off x="921" y="10009"/>
              <a:ext cx="6257" cy="1185"/>
            </a:xfrm>
            <a:prstGeom prst="flowChartAlternateProcess">
              <a:avLst/>
            </a:prstGeom>
            <a:solidFill>
              <a:srgbClr val="FFFFFF"/>
            </a:solidFill>
            <a:ln w="57150" cmpd="thinThick">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За заявою особи, яка досягла </a:t>
              </a:r>
              <a:r>
                <a:rPr kumimoji="0" lang="uk-UA" sz="1000" b="1" i="0" u="sng"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шістнадцяти</a:t>
              </a:r>
              <a:r>
                <a:rPr kumimoji="0" lang="uk-UA" sz="1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років, за рішенням суду їй може бути надано право на шлюб.</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AutoShape 5"/>
            <p:cNvSpPr>
              <a:spLocks noChangeArrowheads="1"/>
            </p:cNvSpPr>
            <p:nvPr/>
          </p:nvSpPr>
          <p:spPr bwMode="auto">
            <a:xfrm>
              <a:off x="1492" y="7384"/>
              <a:ext cx="5401" cy="731"/>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0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право на повагу до свого сімейного життя.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AutoShape 4"/>
            <p:cNvSpPr>
              <a:spLocks noChangeArrowheads="1"/>
            </p:cNvSpPr>
            <p:nvPr/>
          </p:nvSpPr>
          <p:spPr bwMode="auto">
            <a:xfrm>
              <a:off x="1492" y="8337"/>
              <a:ext cx="5399" cy="998"/>
            </a:xfrm>
            <a:prstGeom prst="flowChartAlternateProcess">
              <a:avLst/>
            </a:prstGeom>
            <a:solidFill>
              <a:srgbClr val="FFFFFF"/>
            </a:solidFill>
            <a:ln w="38100" cmpd="dbl">
              <a:solidFill>
                <a:srgbClr val="000000"/>
              </a:solidFill>
              <a:miter lim="800000"/>
              <a:headEnd/>
              <a:tailEnd/>
            </a:ln>
          </p:spPr>
          <p:txBody>
            <a:bodyPr vert="horz" wrap="square" lIns="66751" tIns="33376" rIns="66751" bIns="333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1000" dirty="0">
                  <a:solidFill>
                    <a:srgbClr val="000000"/>
                  </a:solidFill>
                  <a:latin typeface="Arial" pitchFamily="34" charset="0"/>
                  <a:ea typeface="Times New Roman" pitchFamily="18" charset="0"/>
                  <a:cs typeface="Times New Roman" pitchFamily="18" charset="0"/>
                </a:rPr>
                <a:t>о</a:t>
              </a:r>
              <a:r>
                <a:rPr kumimoji="0" lang="uk-UA" sz="1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соба, яка досягла шлюбного віку</a:t>
              </a:r>
              <a:endParaRPr kumimoji="0" lang="uk-U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0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Виняток</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Line 3"/>
            <p:cNvSpPr>
              <a:spLocks noChangeShapeType="1"/>
            </p:cNvSpPr>
            <p:nvPr/>
          </p:nvSpPr>
          <p:spPr bwMode="auto">
            <a:xfrm>
              <a:off x="1114" y="8575"/>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Line 2"/>
            <p:cNvSpPr>
              <a:spLocks noChangeShapeType="1"/>
            </p:cNvSpPr>
            <p:nvPr/>
          </p:nvSpPr>
          <p:spPr bwMode="auto">
            <a:xfrm>
              <a:off x="1132" y="7838"/>
              <a:ext cx="392" cy="5"/>
            </a:xfrm>
            <a:prstGeom prst="line">
              <a:avLst/>
            </a:prstGeom>
            <a:noFill/>
            <a:ln w="38100" cmpd="dbl">
              <a:solidFill>
                <a:srgbClr val="000000"/>
              </a:solidFill>
              <a:round/>
              <a:headEnd/>
              <a:tailEnd type="stealth"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pic>
        <p:nvPicPr>
          <p:cNvPr id="29" name="Picture 15" descr="x_eec3f77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148064" y="719402"/>
            <a:ext cx="3528392" cy="5335396"/>
          </a:xfrm>
          <a:prstGeom prst="rect">
            <a:avLst/>
          </a:prstGeom>
        </p:spPr>
      </p:pic>
    </p:spTree>
    <p:extLst>
      <p:ext uri="{BB962C8B-B14F-4D97-AF65-F5344CB8AC3E}">
        <p14:creationId xmlns:p14="http://schemas.microsoft.com/office/powerpoint/2010/main" val="57793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9"/>
                                        </p:tgtEl>
                                        <p:attrNameLst>
                                          <p:attrName>style.visibility</p:attrName>
                                        </p:attrNameLst>
                                      </p:cBhvr>
                                      <p:to>
                                        <p:strVal val="visible"/>
                                      </p:to>
                                    </p:set>
                                    <p:anim calcmode="lin" valueType="num">
                                      <p:cBhvr>
                                        <p:cTn id="7" dur="1000" fill="hold"/>
                                        <p:tgtEl>
                                          <p:spTgt spid="29"/>
                                        </p:tgtEl>
                                        <p:attrNameLst>
                                          <p:attrName>ppt_w</p:attrName>
                                        </p:attrNameLst>
                                      </p:cBhvr>
                                      <p:tavLst>
                                        <p:tav tm="0">
                                          <p:val>
                                            <p:fltVal val="0"/>
                                          </p:val>
                                        </p:tav>
                                        <p:tav tm="100000">
                                          <p:val>
                                            <p:strVal val="#ppt_w"/>
                                          </p:val>
                                        </p:tav>
                                      </p:tavLst>
                                    </p:anim>
                                    <p:anim calcmode="lin" valueType="num">
                                      <p:cBhvr>
                                        <p:cTn id="8" dur="1000" fill="hold"/>
                                        <p:tgtEl>
                                          <p:spTgt spid="29"/>
                                        </p:tgtEl>
                                        <p:attrNameLst>
                                          <p:attrName>ppt_h</p:attrName>
                                        </p:attrNameLst>
                                      </p:cBhvr>
                                      <p:tavLst>
                                        <p:tav tm="0">
                                          <p:val>
                                            <p:fltVal val="0"/>
                                          </p:val>
                                        </p:tav>
                                        <p:tav tm="100000">
                                          <p:val>
                                            <p:strVal val="#ppt_h"/>
                                          </p:val>
                                        </p:tav>
                                      </p:tavLst>
                                    </p:anim>
                                    <p:anim calcmode="lin" valueType="num">
                                      <p:cBhvr>
                                        <p:cTn id="9" dur="1000" fill="hold"/>
                                        <p:tgtEl>
                                          <p:spTgt spid="29"/>
                                        </p:tgtEl>
                                        <p:attrNameLst>
                                          <p:attrName>style.rotation</p:attrName>
                                        </p:attrNameLst>
                                      </p:cBhvr>
                                      <p:tavLst>
                                        <p:tav tm="0">
                                          <p:val>
                                            <p:fltVal val="90"/>
                                          </p:val>
                                        </p:tav>
                                        <p:tav tm="100000">
                                          <p:val>
                                            <p:fltVal val="0"/>
                                          </p:val>
                                        </p:tav>
                                      </p:tavLst>
                                    </p:anim>
                                    <p:animEffect transition="in" filter="fade">
                                      <p:cBhvr>
                                        <p:cTn id="10"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solidFill>
                  <a:srgbClr val="FF0000"/>
                </a:solidFill>
              </a:rPr>
              <a:t>Родинність (кровне споріднення) і свояцтво</a:t>
            </a:r>
            <a:endParaRPr lang="ru-RU" dirty="0">
              <a:solidFill>
                <a:srgbClr val="FF0000"/>
              </a:solidFill>
            </a:endParaRPr>
          </a:p>
        </p:txBody>
      </p:sp>
      <p:sp>
        <p:nvSpPr>
          <p:cNvPr id="3" name="Объект 2"/>
          <p:cNvSpPr>
            <a:spLocks noGrp="1"/>
          </p:cNvSpPr>
          <p:nvPr>
            <p:ph sz="quarter" idx="13"/>
          </p:nvPr>
        </p:nvSpPr>
        <p:spPr>
          <a:xfrm>
            <a:off x="251520" y="2679192"/>
            <a:ext cx="4247327" cy="3447288"/>
          </a:xfrm>
        </p:spPr>
        <p:txBody>
          <a:bodyPr/>
          <a:lstStyle/>
          <a:p>
            <a:pPr marL="0" indent="0">
              <a:buNone/>
            </a:pPr>
            <a:r>
              <a:rPr lang="uk-UA" b="1" dirty="0"/>
              <a:t>Родинність</a:t>
            </a:r>
            <a:r>
              <a:rPr lang="uk-UA" dirty="0"/>
              <a:t> – кровний зв'язок осіб, що походять один від одного чи від спільного пращура</a:t>
            </a:r>
            <a:endParaRPr lang="ru-RU" dirty="0"/>
          </a:p>
        </p:txBody>
      </p:sp>
      <p:sp>
        <p:nvSpPr>
          <p:cNvPr id="4" name="Объект 3"/>
          <p:cNvSpPr>
            <a:spLocks noGrp="1"/>
          </p:cNvSpPr>
          <p:nvPr>
            <p:ph sz="quarter" idx="14"/>
          </p:nvPr>
        </p:nvSpPr>
        <p:spPr>
          <a:xfrm>
            <a:off x="4645152" y="2679192"/>
            <a:ext cx="4247328" cy="3447288"/>
          </a:xfrm>
        </p:spPr>
        <p:txBody>
          <a:bodyPr>
            <a:normAutofit fontScale="70000" lnSpcReduction="20000"/>
          </a:bodyPr>
          <a:lstStyle/>
          <a:p>
            <a:pPr marL="0" indent="0">
              <a:buNone/>
            </a:pPr>
            <a:r>
              <a:rPr lang="uk-UA" b="1" dirty="0"/>
              <a:t>Свояцтво</a:t>
            </a:r>
            <a:r>
              <a:rPr lang="uk-UA" dirty="0"/>
              <a:t> – це відносини між родичем одного з подружжя і другим з подружжя, а також між родичами кожного з подружжя. Свояцтво </a:t>
            </a:r>
            <a:r>
              <a:rPr lang="uk-UA" dirty="0" smtClean="0"/>
              <a:t>НЕ ҐРУНТУЄТЬСЯ ані </a:t>
            </a:r>
            <a:r>
              <a:rPr lang="uk-UA" dirty="0"/>
              <a:t>на походженні, ані на кровному спорідненні</a:t>
            </a:r>
            <a:r>
              <a:rPr lang="uk-UA" dirty="0" smtClean="0"/>
              <a:t>.</a:t>
            </a:r>
          </a:p>
          <a:p>
            <a:pPr marL="0" indent="0">
              <a:buNone/>
            </a:pPr>
            <a:r>
              <a:rPr lang="uk-UA" b="1" dirty="0" smtClean="0"/>
              <a:t>Підстава виникнення </a:t>
            </a:r>
            <a:r>
              <a:rPr lang="uk-UA" dirty="0" smtClean="0">
                <a:latin typeface="Calibri"/>
                <a:cs typeface="Calibri"/>
              </a:rPr>
              <a:t>‒</a:t>
            </a:r>
            <a:r>
              <a:rPr lang="uk-UA" dirty="0" smtClean="0"/>
              <a:t> </a:t>
            </a:r>
            <a:r>
              <a:rPr lang="uk-UA" dirty="0"/>
              <a:t>укладення шлюбу</a:t>
            </a:r>
            <a:r>
              <a:rPr lang="uk-UA" dirty="0" smtClean="0"/>
              <a:t>.</a:t>
            </a:r>
          </a:p>
          <a:p>
            <a:pPr marL="0" indent="0">
              <a:buNone/>
            </a:pPr>
            <a:r>
              <a:rPr lang="uk-UA" b="1" dirty="0" smtClean="0"/>
              <a:t>Підстава припинення </a:t>
            </a:r>
            <a:r>
              <a:rPr lang="uk-UA" dirty="0"/>
              <a:t>– розірвання шлюбу. Виняток з цього правила – продовження відносин свояцтва після смерті одного з подружжя або розірвання шлюбу, в якому залишились діти (дитина)</a:t>
            </a:r>
            <a:endParaRPr lang="ru-RU" dirty="0"/>
          </a:p>
        </p:txBody>
      </p:sp>
    </p:spTree>
    <p:extLst>
      <p:ext uri="{BB962C8B-B14F-4D97-AF65-F5344CB8AC3E}">
        <p14:creationId xmlns:p14="http://schemas.microsoft.com/office/powerpoint/2010/main" val="997327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a:solidFill>
                  <a:srgbClr val="FF0000"/>
                </a:solidFill>
              </a:rPr>
              <a:t>Родинна лінія може бути прямою чи побічною та поділяється на висхідну та низхідну</a:t>
            </a:r>
            <a:endParaRPr lang="ru-RU" sz="2800" dirty="0">
              <a:solidFill>
                <a:srgbClr val="FF0000"/>
              </a:solidFill>
            </a:endParaRPr>
          </a:p>
        </p:txBody>
      </p:sp>
      <p:sp>
        <p:nvSpPr>
          <p:cNvPr id="3" name="Объект 2"/>
          <p:cNvSpPr>
            <a:spLocks noGrp="1"/>
          </p:cNvSpPr>
          <p:nvPr>
            <p:ph sz="quarter" idx="13"/>
          </p:nvPr>
        </p:nvSpPr>
        <p:spPr>
          <a:xfrm>
            <a:off x="323528" y="2679192"/>
            <a:ext cx="4175319" cy="3447288"/>
          </a:xfrm>
        </p:spPr>
        <p:txBody>
          <a:bodyPr>
            <a:normAutofit/>
          </a:bodyPr>
          <a:lstStyle/>
          <a:p>
            <a:pPr marL="0" indent="0">
              <a:buNone/>
            </a:pPr>
            <a:r>
              <a:rPr lang="uk-UA" b="1" dirty="0"/>
              <a:t>Пряма низхідна лінія</a:t>
            </a:r>
            <a:r>
              <a:rPr lang="uk-UA" dirty="0"/>
              <a:t> визначається від пращурів до нащадків (напр.: прадід, дід, мати, дочка, онук). </a:t>
            </a:r>
            <a:r>
              <a:rPr lang="uk-UA" b="1" dirty="0"/>
              <a:t>Пряма висхідна лінія</a:t>
            </a:r>
            <a:r>
              <a:rPr lang="uk-UA" dirty="0"/>
              <a:t> визначається від нащадків до пращурів (напр.: онука, син, батько, баба, прадід). </a:t>
            </a:r>
            <a:endParaRPr lang="ru-RU" dirty="0"/>
          </a:p>
        </p:txBody>
      </p:sp>
      <p:sp>
        <p:nvSpPr>
          <p:cNvPr id="4" name="Объект 3"/>
          <p:cNvSpPr>
            <a:spLocks noGrp="1"/>
          </p:cNvSpPr>
          <p:nvPr>
            <p:ph sz="quarter" idx="14"/>
          </p:nvPr>
        </p:nvSpPr>
        <p:spPr>
          <a:xfrm>
            <a:off x="4645152" y="2679192"/>
            <a:ext cx="4175320" cy="3447288"/>
          </a:xfrm>
        </p:spPr>
        <p:txBody>
          <a:bodyPr/>
          <a:lstStyle/>
          <a:p>
            <a:pPr marL="0" indent="0">
              <a:buNone/>
            </a:pPr>
            <a:r>
              <a:rPr lang="uk-UA" b="1" dirty="0" smtClean="0"/>
              <a:t>Побічна лінія </a:t>
            </a:r>
            <a:r>
              <a:rPr lang="uk-UA" dirty="0" smtClean="0"/>
              <a:t>родинності </a:t>
            </a:r>
            <a:r>
              <a:rPr lang="uk-UA" dirty="0"/>
              <a:t>ґрунтується на походженні осіб від спільного пращура (походження рідних сестер (братів) від матері, двоюрідних братів (сестер) від спільних діда та баби).</a:t>
            </a:r>
            <a:endParaRPr lang="ru-RU" dirty="0"/>
          </a:p>
        </p:txBody>
      </p:sp>
    </p:spTree>
    <p:extLst>
      <p:ext uri="{BB962C8B-B14F-4D97-AF65-F5344CB8AC3E}">
        <p14:creationId xmlns:p14="http://schemas.microsoft.com/office/powerpoint/2010/main" val="18294748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333</TotalTime>
  <Words>2109</Words>
  <Application>Microsoft Office PowerPoint</Application>
  <PresentationFormat>Экран (4:3)</PresentationFormat>
  <Paragraphs>245</Paragraphs>
  <Slides>31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31</vt:i4>
      </vt:variant>
    </vt:vector>
  </HeadingPairs>
  <TitlesOfParts>
    <vt:vector size="38" baseType="lpstr">
      <vt:lpstr>Arial</vt:lpstr>
      <vt:lpstr>Calibri</vt:lpstr>
      <vt:lpstr>Candara</vt:lpstr>
      <vt:lpstr>Symbol</vt:lpstr>
      <vt:lpstr>Times New Roman</vt:lpstr>
      <vt:lpstr>Wingdings</vt:lpstr>
      <vt:lpstr>Волна</vt:lpstr>
      <vt:lpstr>СІМЕЙНЕ ПРАВО  </vt:lpstr>
      <vt:lpstr>План лекційного заняття</vt:lpstr>
      <vt:lpstr>Нормативне регулювання</vt:lpstr>
      <vt:lpstr>Нормативне регулювання</vt:lpstr>
      <vt:lpstr>1. Поняття сім'ї</vt:lpstr>
      <vt:lpstr>Презентация PowerPoint</vt:lpstr>
      <vt:lpstr>Презентация PowerPoint</vt:lpstr>
      <vt:lpstr>Родинність (кровне споріднення) і свояцтво</vt:lpstr>
      <vt:lpstr>Родинна лінія може бути прямою чи побічною та поділяється на висхідну та низхідну</vt:lpstr>
      <vt:lpstr>Родинність буває повнорідною та неповнорідною</vt:lpstr>
      <vt:lpstr>Кровне споріднення</vt:lpstr>
      <vt:lpstr> 2. Предмет, система та принципи сімейного права </vt:lpstr>
      <vt:lpstr>Сімейні правовідносини – врегульовані нормами права особисті немайнові та майнові відносини між подружжям, батьками (усиновлювачами та іншими вихователями) і дітьми, між іншими близькими родичами</vt:lpstr>
      <vt:lpstr>Характер сімейних відносин за правовою природою</vt:lpstr>
      <vt:lpstr>Співвідношення понять «сімейні відносини» та «відносини, що регулюються сімейним правом»</vt:lpstr>
      <vt:lpstr> Особливості сімейних відносин: </vt:lpstr>
      <vt:lpstr> Правове регулювання сімейних відносин здійснюється шляхом: </vt:lpstr>
      <vt:lpstr>Метод сімейного права</vt:lpstr>
      <vt:lpstr>Система СП – структура, елементами якої є сімейно-правові норми та інститути, розміщені у певній послідовності</vt:lpstr>
      <vt:lpstr>Принципи СП – основні засади, керівні ідеї, відповідно до яких здійснюється сімейно-правове регулювання суспільних відносин</vt:lpstr>
      <vt:lpstr> 3. Джерела сімейного права </vt:lpstr>
      <vt:lpstr>Сімейний кодекс України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Инна</dc:creator>
  <cp:lastModifiedBy>Инна</cp:lastModifiedBy>
  <cp:revision>23</cp:revision>
  <cp:lastPrinted>2019-03-06T10:54:58Z</cp:lastPrinted>
  <dcterms:created xsi:type="dcterms:W3CDTF">2019-03-06T08:46:50Z</dcterms:created>
  <dcterms:modified xsi:type="dcterms:W3CDTF">2026-03-01T17:47:34Z</dcterms:modified>
</cp:coreProperties>
</file>