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36" r:id="rId3"/>
    <p:sldId id="337" r:id="rId4"/>
    <p:sldId id="338" r:id="rId5"/>
    <p:sldId id="339" r:id="rId6"/>
    <p:sldId id="333" r:id="rId7"/>
    <p:sldId id="334" r:id="rId8"/>
    <p:sldId id="319" r:id="rId9"/>
    <p:sldId id="320" r:id="rId10"/>
    <p:sldId id="321" r:id="rId11"/>
    <p:sldId id="322" r:id="rId12"/>
    <p:sldId id="323" r:id="rId13"/>
    <p:sldId id="324" r:id="rId14"/>
    <p:sldId id="325" r:id="rId15"/>
    <p:sldId id="326" r:id="rId16"/>
    <p:sldId id="327" r:id="rId17"/>
    <p:sldId id="328" r:id="rId18"/>
    <p:sldId id="329" r:id="rId19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02" autoAdjust="0"/>
    <p:restoredTop sz="86329" autoAdjust="0"/>
  </p:normalViewPr>
  <p:slideViewPr>
    <p:cSldViewPr>
      <p:cViewPr varScale="1">
        <p:scale>
          <a:sx n="75" d="100"/>
          <a:sy n="75" d="100"/>
        </p:scale>
        <p:origin x="1742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3A969A97-6208-4312-B858-BD26152D8292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995_015#Text" TargetMode="External"/><Relationship Id="rId2" Type="http://schemas.openxmlformats.org/officeDocument/2006/relationships/hyperlink" Target="https://zakon.rada.gov.ua/laws/main/254%D0%BA/96-%D0%B2%D1%80#Tex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zakon.rada.gov.ua/laws/show/995_043#Text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main/435-15#Text" TargetMode="External"/><Relationship Id="rId2" Type="http://schemas.openxmlformats.org/officeDocument/2006/relationships/hyperlink" Target="https://zakon.rada.gov.ua/laws/main/2947-14#Tex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2866-15#Text" TargetMode="External"/><Relationship Id="rId2" Type="http://schemas.openxmlformats.org/officeDocument/2006/relationships/hyperlink" Target="https://zakon.rada.gov.ua/laws/show/1618-15#Text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v0003700-06#Text" TargetMode="External"/><Relationship Id="rId2" Type="http://schemas.openxmlformats.org/officeDocument/2006/relationships/hyperlink" Target="https://zakon.rada.gov.ua/laws/show/146-93-%D0%BF#Tex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zakon.rada.gov.ua/laws/show/v0011700-07#Text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СІМЕЙНЕ ПРАВО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24944"/>
            <a:ext cx="6400800" cy="2104257"/>
          </a:xfrm>
        </p:spPr>
        <p:txBody>
          <a:bodyPr>
            <a:normAutofit/>
          </a:bodyPr>
          <a:lstStyle/>
          <a:p>
            <a:r>
              <a:rPr lang="uk-UA" sz="4800" b="1" dirty="0" smtClean="0">
                <a:solidFill>
                  <a:srgbClr val="FF0000"/>
                </a:solidFill>
              </a:rPr>
              <a:t>Права </a:t>
            </a:r>
            <a:r>
              <a:rPr lang="uk-UA" sz="4800" b="1" dirty="0" smtClean="0">
                <a:solidFill>
                  <a:srgbClr val="FF0000"/>
                </a:solidFill>
              </a:rPr>
              <a:t>та </a:t>
            </a:r>
            <a:r>
              <a:rPr lang="uk-UA" sz="4800" b="1" dirty="0">
                <a:solidFill>
                  <a:srgbClr val="FF0000"/>
                </a:solidFill>
              </a:rPr>
              <a:t>обов’язки </a:t>
            </a:r>
            <a:r>
              <a:rPr lang="uk-UA" sz="4800" b="1" dirty="0" smtClean="0">
                <a:solidFill>
                  <a:srgbClr val="FF0000"/>
                </a:solidFill>
              </a:rPr>
              <a:t>подружжя</a:t>
            </a:r>
            <a:endParaRPr lang="ru-RU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660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060848"/>
            <a:ext cx="7408333" cy="439248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uk-UA" dirty="0"/>
              <a:t>6) земельна ділянка, набута нею, ним за час шлюбу внаслідок приватизації земельної ділянки, що перебувала у її, його користуванні, або одержана внаслідок приватизації земельних ділянок державних і комунальних сільськогосподарських підприємств, установ та організацій, або одержана із земель державної і комунальної власності в межах норм безоплатної приватизації, визначених Земельним кодексом України;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7) речі індивідуального користування (в т.ч. коштовності, навіть тоді, коли вони були придбані за рахунок спільних коштів подружжя);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8) премії та нагороди, одержані за особисті заслуги;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9) страхові суми, одержані нею, ним за обов'язковим особистим страхуванням, а також за добровільним особистим страхуванням, якщо страхові внески сплачувалися за рахунок коштів, що були особистою приватною власністю кожного з них.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100" b="1" dirty="0" smtClean="0">
                <a:solidFill>
                  <a:srgbClr val="FF0000"/>
                </a:solidFill>
              </a:rPr>
              <a:t/>
            </a:r>
            <a:br>
              <a:rPr lang="uk-UA" sz="3100" b="1" dirty="0" smtClean="0">
                <a:solidFill>
                  <a:srgbClr val="FF0000"/>
                </a:solidFill>
              </a:rPr>
            </a:br>
            <a:r>
              <a:rPr lang="uk-UA" sz="3100" b="1" dirty="0" smtClean="0">
                <a:solidFill>
                  <a:srgbClr val="FF0000"/>
                </a:solidFill>
              </a:rPr>
              <a:t>Майно</a:t>
            </a:r>
            <a:r>
              <a:rPr lang="uk-UA" sz="3100" b="1" dirty="0">
                <a:solidFill>
                  <a:srgbClr val="FF0000"/>
                </a:solidFill>
              </a:rPr>
              <a:t>, що може належати на праві особистої приватної власності кожному із </a:t>
            </a:r>
            <a:r>
              <a:rPr lang="uk-UA" sz="3100" b="1" dirty="0" smtClean="0">
                <a:solidFill>
                  <a:srgbClr val="FF0000"/>
                </a:solidFill>
              </a:rPr>
              <a:t>подружжя (продовження):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15277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276872"/>
            <a:ext cx="8712967" cy="4248472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uk-UA" b="1" dirty="0"/>
              <a:t>Зобов'язання </a:t>
            </a:r>
            <a:r>
              <a:rPr lang="uk-UA" b="1" dirty="0" smtClean="0"/>
              <a:t>з утримання</a:t>
            </a:r>
            <a:r>
              <a:rPr lang="uk-UA" dirty="0" smtClean="0"/>
              <a:t> </a:t>
            </a:r>
            <a:r>
              <a:rPr lang="uk-UA" dirty="0"/>
              <a:t>– зобов'язання, в якому особа за визначених законом чи шлюбним договором підстав зобов'язана надавати утримання членові своєї сім'ї чи родичу, а останній має право вимагати виконання такого </a:t>
            </a:r>
            <a:r>
              <a:rPr lang="uk-UA" dirty="0" smtClean="0"/>
              <a:t>обов'язку.</a:t>
            </a:r>
          </a:p>
          <a:p>
            <a:pPr marL="0" indent="0">
              <a:buNone/>
            </a:pPr>
            <a:r>
              <a:rPr lang="uk-UA" b="1" dirty="0"/>
              <a:t>Особливості зобов'язань </a:t>
            </a:r>
            <a:r>
              <a:rPr lang="uk-UA" b="1" dirty="0" smtClean="0"/>
              <a:t>з утримання: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1) підстави їх виникнення визначені законом чи договором;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2) їх сторонами можуть бути лише фізичні особи, які знаходяться між собою у відносинах кровного споріднення, усиновлення, є або були подружжям, проживали або проживають однією сім'єю;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3) мають особистий характер. Переміна осіб в цьому зобов'язанні є неможливою, відповідні права та обов'язки не успадковуються;</a:t>
            </a:r>
            <a:endParaRPr lang="ru-RU" dirty="0"/>
          </a:p>
          <a:p>
            <a:pPr marL="0" indent="0" algn="just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>
                <a:solidFill>
                  <a:srgbClr val="FF0000"/>
                </a:solidFill>
              </a:rPr>
              <a:t>Майнові права та обов'язки подружжя щодо взаємного утримання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75228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3140967"/>
            <a:ext cx="8640959" cy="2985195"/>
          </a:xfrm>
        </p:spPr>
        <p:txBody>
          <a:bodyPr/>
          <a:lstStyle/>
          <a:p>
            <a:pPr marL="0" indent="0" algn="just">
              <a:buNone/>
            </a:pPr>
            <a:r>
              <a:rPr lang="uk-UA" dirty="0"/>
              <a:t>4) мають триваючий характер. Особа, яка має право на утримання, може вимагати їх виплати незалежно від часу виникнення у неї цього права;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5) </a:t>
            </a:r>
            <a:r>
              <a:rPr lang="uk-UA" dirty="0" smtClean="0"/>
              <a:t>безоплатність</a:t>
            </a:r>
            <a:r>
              <a:rPr lang="uk-UA" dirty="0"/>
              <a:t>. Особа, яка отримала допомогу у вигляді аліментів, не зобов'язана вчиняти відплатних дій;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6) аліменти мають цільове призначення, а саме систематичне утримання управомоченої особи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uk-UA" sz="2800" b="1" dirty="0">
                <a:solidFill>
                  <a:srgbClr val="FF0000"/>
                </a:solidFill>
              </a:rPr>
              <a:t>Особливості зобов'язань </a:t>
            </a:r>
            <a:r>
              <a:rPr lang="uk-UA" sz="2800" b="1" dirty="0" smtClean="0">
                <a:solidFill>
                  <a:srgbClr val="FF0000"/>
                </a:solidFill>
              </a:rPr>
              <a:t>з утримання (продовження):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8753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636912"/>
            <a:ext cx="8712967" cy="374441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b="1" dirty="0"/>
              <a:t>Залежно від суб'єктного </a:t>
            </a:r>
            <a:r>
              <a:rPr lang="uk-UA" b="1" dirty="0" smtClean="0"/>
              <a:t>складу:</a:t>
            </a:r>
          </a:p>
          <a:p>
            <a:pPr marL="0" indent="0">
              <a:buNone/>
            </a:pPr>
            <a:endParaRPr lang="ru-RU" dirty="0"/>
          </a:p>
          <a:p>
            <a:pPr marL="0" indent="0" algn="just">
              <a:buNone/>
            </a:pPr>
            <a:r>
              <a:rPr lang="uk-UA" dirty="0" smtClean="0"/>
              <a:t>1) зобов'язання з утримання </a:t>
            </a:r>
            <a:r>
              <a:rPr lang="uk-UA" dirty="0"/>
              <a:t>між подружжям</a:t>
            </a:r>
            <a:r>
              <a:rPr lang="uk-UA" dirty="0" smtClean="0"/>
              <a:t>;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uk-UA" dirty="0"/>
              <a:t>2) зобов'язання </a:t>
            </a:r>
            <a:r>
              <a:rPr lang="uk-UA" dirty="0" smtClean="0"/>
              <a:t>з утримання </a:t>
            </a:r>
            <a:r>
              <a:rPr lang="uk-UA" dirty="0"/>
              <a:t>між батьками та дітьми (синами, дочками</a:t>
            </a:r>
            <a:r>
              <a:rPr lang="uk-UA" dirty="0" smtClean="0"/>
              <a:t>);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uk-UA" dirty="0"/>
              <a:t>3) зобов'язання </a:t>
            </a:r>
            <a:r>
              <a:rPr lang="uk-UA" dirty="0" smtClean="0"/>
              <a:t>з утримання </a:t>
            </a:r>
            <a:r>
              <a:rPr lang="uk-UA" dirty="0"/>
              <a:t>між іншими членами сім'ї та родичами.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Різновиди зобов'язань з утримання 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97695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636912"/>
            <a:ext cx="8568951" cy="374441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dirty="0"/>
              <a:t>1) непрацездатність одного з них;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2) п</a:t>
            </a:r>
            <a:r>
              <a:rPr lang="uk-UA" dirty="0" smtClean="0"/>
              <a:t>отреба у матеріальній допомозі </a:t>
            </a:r>
            <a:r>
              <a:rPr lang="uk-UA" dirty="0"/>
              <a:t>одного з них;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3) спроможність іншого надавати таку </a:t>
            </a:r>
            <a:r>
              <a:rPr lang="uk-UA" dirty="0" smtClean="0"/>
              <a:t>допомогу.</a:t>
            </a:r>
          </a:p>
          <a:p>
            <a:pPr marL="0" indent="0">
              <a:buNone/>
            </a:pPr>
            <a:endParaRPr lang="uk-UA" dirty="0"/>
          </a:p>
          <a:p>
            <a:pPr marL="0" indent="0" algn="just">
              <a:buNone/>
            </a:pPr>
            <a:r>
              <a:rPr lang="uk-UA" b="1" dirty="0" smtClean="0"/>
              <a:t>Непрацездатні особи </a:t>
            </a:r>
            <a:r>
              <a:rPr lang="uk-UA" dirty="0" smtClean="0">
                <a:latin typeface="Calibri"/>
                <a:cs typeface="Calibri"/>
              </a:rPr>
              <a:t>‒ особи</a:t>
            </a:r>
            <a:r>
              <a:rPr lang="uk-UA" dirty="0" smtClean="0"/>
              <a:t>, </a:t>
            </a:r>
            <a:r>
              <a:rPr lang="uk-UA" dirty="0"/>
              <a:t>які досягли пенсійного віку або є </a:t>
            </a:r>
            <a:r>
              <a:rPr lang="uk-UA" dirty="0" smtClean="0"/>
              <a:t>особами з інвалідністю (І, </a:t>
            </a:r>
            <a:r>
              <a:rPr lang="uk-UA" dirty="0"/>
              <a:t>II чи III </a:t>
            </a:r>
            <a:r>
              <a:rPr lang="uk-UA" dirty="0" smtClean="0"/>
              <a:t>групи).</a:t>
            </a:r>
          </a:p>
          <a:p>
            <a:pPr marL="0" indent="0">
              <a:buNone/>
            </a:pPr>
            <a:endParaRPr lang="ru-RU" dirty="0"/>
          </a:p>
          <a:p>
            <a:pPr marL="0" indent="0" algn="just">
              <a:buNone/>
            </a:pPr>
            <a:r>
              <a:rPr lang="uk-UA" b="1" dirty="0"/>
              <a:t>Особа, яка потребує матеріальної допомоги </a:t>
            </a:r>
            <a:r>
              <a:rPr lang="uk-UA" dirty="0"/>
              <a:t>–</a:t>
            </a:r>
            <a:r>
              <a:rPr lang="uk-UA" b="1" dirty="0"/>
              <a:t> </a:t>
            </a:r>
            <a:r>
              <a:rPr lang="uk-UA" dirty="0"/>
              <a:t>особа, усі доходи якої в сукупності </a:t>
            </a:r>
            <a:r>
              <a:rPr lang="uk-UA" dirty="0" smtClean="0"/>
              <a:t>НЕ </a:t>
            </a:r>
            <a:r>
              <a:rPr lang="uk-UA" dirty="0"/>
              <a:t>складають прожиткового мінімуму, </a:t>
            </a:r>
            <a:r>
              <a:rPr lang="uk-UA" dirty="0" smtClean="0"/>
              <a:t>який встановлюється щороку законом</a:t>
            </a:r>
            <a:r>
              <a:rPr lang="uk-UA" dirty="0"/>
              <a:t>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>
                <a:solidFill>
                  <a:srgbClr val="FF0000"/>
                </a:solidFill>
              </a:rPr>
              <a:t>Підстави виникнення загального зобов'язання </a:t>
            </a:r>
            <a:r>
              <a:rPr lang="uk-UA" sz="2800" b="1" dirty="0" smtClean="0">
                <a:solidFill>
                  <a:srgbClr val="FF0000"/>
                </a:solidFill>
              </a:rPr>
              <a:t>з утримання </a:t>
            </a:r>
            <a:r>
              <a:rPr lang="uk-UA" sz="2800" b="1" dirty="0">
                <a:solidFill>
                  <a:srgbClr val="FF0000"/>
                </a:solidFill>
              </a:rPr>
              <a:t>між подружжям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9893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564904"/>
            <a:ext cx="8640959" cy="35612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1) поновлення працездатності аліментоуправомоченої особи;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2) укладення нею повторного шлюбу;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3) неспроможність платника надалі надавати матеріальну допомогу;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4) відсутність потреби у її наданні </a:t>
            </a:r>
            <a:r>
              <a:rPr lang="uk-UA" dirty="0" smtClean="0"/>
              <a:t>у одержувача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>
                <a:solidFill>
                  <a:srgbClr val="FF0000"/>
                </a:solidFill>
              </a:rPr>
              <a:t>Припинення права на утримання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84815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564904"/>
            <a:ext cx="8640959" cy="37444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uk-UA" b="1" dirty="0" smtClean="0"/>
          </a:p>
          <a:p>
            <a:pPr marL="0" indent="0" algn="ctr">
              <a:buNone/>
            </a:pPr>
            <a:endParaRPr lang="uk-UA" b="1" dirty="0"/>
          </a:p>
          <a:p>
            <a:pPr marL="0" indent="0" algn="ctr">
              <a:buNone/>
            </a:pPr>
            <a:r>
              <a:rPr lang="uk-UA" b="1" dirty="0" smtClean="0"/>
              <a:t>Підстави </a:t>
            </a:r>
            <a:r>
              <a:rPr lang="uk-UA" b="1" dirty="0"/>
              <a:t>виникнення спеціального обов'язку з утримання: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1) вагітність дружини;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2) проживання дружини (чоловіка) із дитиною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b="1" dirty="0" smtClean="0">
                <a:solidFill>
                  <a:srgbClr val="FF0000"/>
                </a:solidFill>
              </a:rPr>
              <a:t>спеціальний обов'язок </a:t>
            </a:r>
            <a:r>
              <a:rPr lang="uk-UA" sz="3600" b="1" dirty="0">
                <a:solidFill>
                  <a:srgbClr val="FF0000"/>
                </a:solidFill>
              </a:rPr>
              <a:t>з утримання</a:t>
            </a:r>
            <a:endParaRPr lang="ru-RU" sz="31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2020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564904"/>
            <a:ext cx="8640959" cy="388843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/>
              <a:t>1) грошова;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2) натуральна.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У </a:t>
            </a:r>
            <a:r>
              <a:rPr lang="uk-UA" dirty="0">
                <a:solidFill>
                  <a:srgbClr val="FF0000"/>
                </a:solidFill>
              </a:rPr>
              <a:t>примусовому</a:t>
            </a:r>
            <a:r>
              <a:rPr lang="uk-UA" dirty="0"/>
              <a:t> порядку аліменти сплачуються, як правило, грошима і присуджуються рішенням суду від дня подання позовної заяви, або ж за минулий час, але не більше року, якщо платник ухилявся від добровільного виконання обов'язку, незважаючи на усі спонукання одержувача. Розмір аліментів визначається судом у частці від заробітку (доходу) другого з подружжя або у твердій грошовій сумі, враховується також можливість утримання від дочки, сина, батьків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>
                <a:solidFill>
                  <a:srgbClr val="FF0000"/>
                </a:solidFill>
              </a:rPr>
              <a:t>Форми надання утримання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3652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132856"/>
            <a:ext cx="8640959" cy="439248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uk-UA" b="1" dirty="0"/>
              <a:t>Шлюбний договір</a:t>
            </a:r>
            <a:r>
              <a:rPr lang="uk-UA" dirty="0"/>
              <a:t> – це договір між подружжям, спрямований на встановлення, зміну чи припинення </a:t>
            </a:r>
            <a:r>
              <a:rPr lang="uk-UA" b="1" dirty="0" smtClean="0">
                <a:solidFill>
                  <a:srgbClr val="FF0000"/>
                </a:solidFill>
              </a:rPr>
              <a:t>МАЙНОВИХ</a:t>
            </a:r>
            <a:r>
              <a:rPr lang="uk-UA" dirty="0" smtClean="0"/>
              <a:t> </a:t>
            </a:r>
            <a:r>
              <a:rPr lang="uk-UA" dirty="0"/>
              <a:t>прав та обов'язків між ними. Регулюється Главою 10 СК України.</a:t>
            </a:r>
            <a:endParaRPr lang="ru-RU" dirty="0"/>
          </a:p>
          <a:p>
            <a:pPr marL="0" indent="0" algn="just">
              <a:buNone/>
            </a:pPr>
            <a:r>
              <a:rPr lang="uk-UA" b="1" dirty="0"/>
              <a:t>Ознаки: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1) право на укладення мають наречені або подружжя;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2) для неповнолітньої особи на його укладення необхідна згода батьків;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3) договір не повинен зменшувати обсягу прав людини;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4) договір не повинен ставити одну із сторін у надзвичайно невигідне матеріальне становище;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5) повинен включати тільки майнові права й обов'язки подружжя одне до одного і щодо їхніх дітей.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b="1" dirty="0" smtClean="0">
                <a:solidFill>
                  <a:srgbClr val="FF0000"/>
                </a:solidFill>
              </a:rPr>
              <a:t>Шлюбний </a:t>
            </a:r>
            <a:r>
              <a:rPr lang="uk-UA" sz="4000" b="1" dirty="0">
                <a:solidFill>
                  <a:srgbClr val="FF0000"/>
                </a:solidFill>
              </a:rPr>
              <a:t>договір</a:t>
            </a:r>
            <a:endParaRPr lang="ru-RU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0039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996952"/>
            <a:ext cx="8640959" cy="345069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uk-UA" dirty="0" smtClean="0"/>
              <a:t>Конституція України від 28.06.1996 р. (із змінами). URL: </a:t>
            </a:r>
            <a:r>
              <a:rPr lang="uk-UA" u="sng" dirty="0" smtClean="0">
                <a:hlinkClick r:id="rId2"/>
              </a:rPr>
              <a:t>https://zakon.rada.gov.ua/laws/main/254%D0%BA/96-%D0%B2%D1%80#Text</a:t>
            </a:r>
            <a:r>
              <a:rPr lang="uk-UA" u="sng" dirty="0" smtClean="0"/>
              <a:t>.</a:t>
            </a:r>
            <a:endParaRPr lang="uk-UA" dirty="0" smtClean="0"/>
          </a:p>
          <a:p>
            <a:pPr marL="0" indent="0" algn="just">
              <a:buNone/>
            </a:pPr>
            <a:r>
              <a:rPr lang="uk-UA" dirty="0" smtClean="0"/>
              <a:t>Загальна декларація прав людини : Декларація, Міжнародний документ від 10.12.1948 р. URL: </a:t>
            </a:r>
            <a:r>
              <a:rPr lang="uk-UA" u="sng" dirty="0" smtClean="0">
                <a:hlinkClick r:id="rId3"/>
              </a:rPr>
              <a:t>https://zakon.rada.gov.ua/laws/show/995_015#Text</a:t>
            </a:r>
            <a:r>
              <a:rPr lang="uk-UA" dirty="0" smtClean="0"/>
              <a:t>.</a:t>
            </a:r>
            <a:endParaRPr lang="en-US" dirty="0" smtClean="0"/>
          </a:p>
          <a:p>
            <a:pPr marL="0" indent="0" algn="just">
              <a:buNone/>
            </a:pPr>
            <a:r>
              <a:rPr lang="uk-UA" dirty="0"/>
              <a:t>Міжнародний пакт про громадянські і політичні права : Міжнародний документ від 16.12.1966 р. (дата набуття чинності для України 23.03.1976 р.). </a:t>
            </a:r>
            <a:r>
              <a:rPr lang="en-US" dirty="0"/>
              <a:t>URL</a:t>
            </a:r>
            <a:r>
              <a:rPr lang="uk-UA" dirty="0"/>
              <a:t>: </a:t>
            </a:r>
            <a:r>
              <a:rPr lang="uk-UA" u="sng" dirty="0">
                <a:hlinkClick r:id="rId4"/>
              </a:rPr>
              <a:t>https://zakon.rada.gov.ua/laws/show/995_043#Text</a:t>
            </a:r>
            <a:r>
              <a:rPr lang="uk-UA" u="sng" dirty="0"/>
              <a:t>.</a:t>
            </a:r>
            <a:endParaRPr lang="ru-RU" dirty="0"/>
          </a:p>
          <a:p>
            <a:pPr marL="0" indent="0" algn="just">
              <a:buNone/>
            </a:pPr>
            <a:endParaRPr lang="uk-UA" dirty="0" smtClean="0"/>
          </a:p>
          <a:p>
            <a:pPr algn="just"/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FF0000"/>
                </a:solidFill>
              </a:rPr>
              <a:t>Рекомендовані нормативно-правові акти</a:t>
            </a:r>
            <a:endParaRPr lang="uk-U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397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675467"/>
            <a:ext cx="8712967" cy="34506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 smtClean="0"/>
              <a:t>Сімейний </a:t>
            </a:r>
            <a:r>
              <a:rPr lang="uk-UA" dirty="0"/>
              <a:t>кодекс України від 10.01.2002 р. (із змінами). № 2947-ІІІ. </a:t>
            </a:r>
            <a:r>
              <a:rPr lang="en-US" dirty="0"/>
              <a:t>URL</a:t>
            </a:r>
            <a:r>
              <a:rPr lang="uk-UA" dirty="0"/>
              <a:t>: </a:t>
            </a:r>
            <a:r>
              <a:rPr lang="uk-UA" u="sng" dirty="0">
                <a:hlinkClick r:id="rId2"/>
              </a:rPr>
              <a:t>https://zakon.rada.gov.ua/laws/main/2947-14#Text</a:t>
            </a:r>
            <a:r>
              <a:rPr lang="uk-UA" u="sng" dirty="0" smtClean="0"/>
              <a:t>.</a:t>
            </a:r>
          </a:p>
          <a:p>
            <a:pPr marL="0" indent="0" algn="just">
              <a:buNone/>
            </a:pPr>
            <a:endParaRPr lang="en-US" u="sng" dirty="0" smtClean="0"/>
          </a:p>
          <a:p>
            <a:pPr marL="0" indent="0" algn="just">
              <a:buNone/>
            </a:pPr>
            <a:r>
              <a:rPr lang="uk-UA" dirty="0"/>
              <a:t>Цивільний кодекс України від 16.01.2003 р. (із змінами). № 435-ІV. URL: </a:t>
            </a:r>
            <a:r>
              <a:rPr lang="uk-UA" u="sng" dirty="0">
                <a:hlinkClick r:id="rId3"/>
              </a:rPr>
              <a:t>https://zakon.rada.gov.ua/laws/main/435-15#Text</a:t>
            </a:r>
            <a:r>
              <a:rPr lang="uk-UA" dirty="0"/>
              <a:t>.</a:t>
            </a:r>
          </a:p>
          <a:p>
            <a:pPr marL="0" indent="0" algn="just">
              <a:buNone/>
            </a:pPr>
            <a:endParaRPr lang="ru-RU" dirty="0"/>
          </a:p>
          <a:p>
            <a:pPr algn="just"/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FF0000"/>
                </a:solidFill>
              </a:rPr>
              <a:t>Рекомендовані нормативно-правові акти (продовження)</a:t>
            </a:r>
            <a:endParaRPr lang="uk-U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6864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2675467"/>
            <a:ext cx="8568951" cy="34506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 smtClean="0"/>
              <a:t>Цивільний процесуальний кодекс України від 18.03.2004 р. (із змінами) № 1618-ІV. URL: </a:t>
            </a:r>
            <a:r>
              <a:rPr lang="uk-UA" u="sng" dirty="0" smtClean="0">
                <a:hlinkClick r:id="rId2"/>
              </a:rPr>
              <a:t>https://zakon.rada.gov.ua/laws/show/1618-15#Text</a:t>
            </a:r>
            <a:r>
              <a:rPr lang="uk-UA" dirty="0" smtClean="0"/>
              <a:t>.</a:t>
            </a:r>
          </a:p>
          <a:p>
            <a:pPr marL="0" indent="0" algn="just">
              <a:buNone/>
            </a:pPr>
            <a:r>
              <a:rPr lang="uk-UA" dirty="0" smtClean="0"/>
              <a:t>Про забезпечення рівних прав та можливостей жінок і чоловіків : Закон України від 08.09.2005 р. № 2866-ІV (із змінами). URL: </a:t>
            </a:r>
            <a:r>
              <a:rPr lang="uk-UA" u="sng" dirty="0" smtClean="0">
                <a:hlinkClick r:id="rId3"/>
              </a:rPr>
              <a:t>https://zakon.rada.gov.ua/laws/show/2866-15#Text</a:t>
            </a:r>
            <a:r>
              <a:rPr lang="uk-UA" dirty="0" smtClean="0"/>
              <a:t>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FF0000"/>
                </a:solidFill>
              </a:rPr>
              <a:t>Рекомендовані нормативно-правові акти (продовження)</a:t>
            </a:r>
            <a:endParaRPr lang="uk-U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4166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988840"/>
            <a:ext cx="8352927" cy="446449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uk-UA" dirty="0" smtClean="0"/>
              <a:t>Про перелік видів доходів, які враховуються при визначенні розміру аліментів на одного з подружжя, дітей, батьків, інших осіб : Постанова Кабінету Міністрів України від 26.02.1993 р. № 146 (із змінами). URL: </a:t>
            </a:r>
            <a:r>
              <a:rPr lang="uk-UA" dirty="0" smtClean="0">
                <a:hlinkClick r:id="rId2"/>
              </a:rPr>
              <a:t>https://zakon.rada.gov.ua/laws/show/146-93-%D0%BF#Text</a:t>
            </a:r>
            <a:r>
              <a:rPr lang="uk-UA" dirty="0" smtClean="0"/>
              <a:t>.</a:t>
            </a:r>
          </a:p>
          <a:p>
            <a:pPr marL="0" indent="0" algn="just">
              <a:buNone/>
            </a:pPr>
            <a:r>
              <a:rPr lang="uk-UA" dirty="0" smtClean="0"/>
              <a:t>Про застосування судами окремих норм Сімейного кодексу України при розгляді справ щодо батьківства, материнства та стягнення аліментів: Постанова Верховного Суду України від 15.05.2006 р. № 3. URL: </a:t>
            </a:r>
            <a:r>
              <a:rPr lang="uk-UA" u="sng" dirty="0" smtClean="0">
                <a:hlinkClick r:id="rId3"/>
              </a:rPr>
              <a:t>https://zakon.rada.gov.ua/laws/show/v0003700-06#Text</a:t>
            </a:r>
            <a:r>
              <a:rPr lang="uk-UA" dirty="0" smtClean="0"/>
              <a:t>.</a:t>
            </a:r>
          </a:p>
          <a:p>
            <a:pPr marL="0" indent="0" algn="just">
              <a:buNone/>
            </a:pPr>
            <a:r>
              <a:rPr lang="uk-UA" dirty="0" smtClean="0"/>
              <a:t>Про практику застосування судами законодавства при розгляді справ про право на шлюб, розірвання шлюбу, визнання його недійсним та поділ спільного майна подружжя : Постанова Верховного Суду України від 21.12.2007 р. № 11. URL: </a:t>
            </a:r>
            <a:r>
              <a:rPr lang="uk-UA" u="sng" dirty="0" smtClean="0">
                <a:hlinkClick r:id="rId4"/>
              </a:rPr>
              <a:t>https://zakon.rada.gov.ua/laws/show/v0011700-07#Text</a:t>
            </a:r>
            <a:r>
              <a:rPr lang="uk-UA" dirty="0" smtClean="0"/>
              <a:t>.</a:t>
            </a:r>
          </a:p>
          <a:p>
            <a:pPr marL="0" indent="0" algn="just">
              <a:buNone/>
            </a:pPr>
            <a:r>
              <a:rPr lang="uk-UA" dirty="0" smtClean="0"/>
              <a:t>Огляд практики Касаційного цивільного суду у складі Верховного Суду у справах про призначення, зміни, стягнення аліментів. Офіційний сайт </a:t>
            </a:r>
            <a:r>
              <a:rPr lang="uk-UA" dirty="0" err="1" smtClean="0"/>
              <a:t>Верховно</a:t>
            </a:r>
            <a:r>
              <a:rPr lang="uk-UA" dirty="0" smtClean="0"/>
              <a:t> суду. Київ. 2019. 20 с. URL: ttps://supreme.court.gov.ua.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FF0000"/>
                </a:solidFill>
              </a:rPr>
              <a:t>Рекомендовані нормативно-правові акти </a:t>
            </a:r>
            <a:r>
              <a:rPr lang="uk-UA" sz="2200" dirty="0" smtClean="0">
                <a:solidFill>
                  <a:schemeClr val="tx1"/>
                </a:solidFill>
              </a:rPr>
              <a:t>(продовження)</a:t>
            </a:r>
            <a:endParaRPr lang="uk-UA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1961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2348880"/>
            <a:ext cx="8568951" cy="41044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/>
              <a:t>Особисті немайнові відносини </a:t>
            </a:r>
            <a:r>
              <a:rPr lang="uk-UA" b="1" dirty="0" smtClean="0"/>
              <a:t>за </a:t>
            </a:r>
            <a:r>
              <a:rPr lang="uk-UA" b="1" dirty="0"/>
              <a:t>участю подружжя – </a:t>
            </a:r>
            <a:r>
              <a:rPr lang="uk-UA" dirty="0"/>
              <a:t>врегульовані нормами </a:t>
            </a:r>
            <a:r>
              <a:rPr lang="uk-UA" dirty="0" smtClean="0"/>
              <a:t>сімейного права відносини </a:t>
            </a:r>
            <a:r>
              <a:rPr lang="uk-UA" dirty="0"/>
              <a:t>з приводу особистих немайнових благ та інтересів осіб, що перебувають у </a:t>
            </a:r>
            <a:r>
              <a:rPr lang="uk-UA" dirty="0" smtClean="0"/>
              <a:t>шлюбі.</a:t>
            </a:r>
          </a:p>
          <a:p>
            <a:pPr marL="0" indent="0">
              <a:buNone/>
            </a:pPr>
            <a:r>
              <a:rPr lang="uk-UA" b="1" dirty="0"/>
              <a:t>СК України відносить до особистих немайнових прав подружжя:</a:t>
            </a:r>
            <a:endParaRPr lang="ru-RU" b="1" dirty="0"/>
          </a:p>
          <a:p>
            <a:pPr marL="0" indent="0">
              <a:buNone/>
            </a:pPr>
            <a:r>
              <a:rPr lang="uk-UA" dirty="0"/>
              <a:t>1) право на </a:t>
            </a:r>
            <a:r>
              <a:rPr lang="uk-UA" dirty="0" smtClean="0"/>
              <a:t>материнство </a:t>
            </a:r>
            <a:r>
              <a:rPr lang="uk-UA" dirty="0"/>
              <a:t>(ст. 49 СК України</a:t>
            </a:r>
            <a:r>
              <a:rPr lang="uk-UA" dirty="0" smtClean="0"/>
              <a:t>);</a:t>
            </a:r>
          </a:p>
          <a:p>
            <a:pPr marL="0" indent="0">
              <a:buNone/>
            </a:pPr>
            <a:r>
              <a:rPr lang="uk-UA" dirty="0"/>
              <a:t>2) право на батьківство (ст. 50 СК України</a:t>
            </a:r>
            <a:r>
              <a:rPr lang="uk-UA" dirty="0" smtClean="0"/>
              <a:t>);</a:t>
            </a:r>
          </a:p>
          <a:p>
            <a:pPr marL="0" indent="0">
              <a:buNone/>
            </a:pPr>
            <a:r>
              <a:rPr lang="uk-UA" dirty="0"/>
              <a:t>3) право на повагу до своєї індивідуальності (ст. 51 СК України)</a:t>
            </a:r>
            <a:endParaRPr lang="uk-UA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О</a:t>
            </a:r>
            <a:r>
              <a:rPr lang="uk-UA" b="1" cap="all" dirty="0" smtClean="0">
                <a:solidFill>
                  <a:srgbClr val="FF0000"/>
                </a:solidFill>
              </a:rPr>
              <a:t>собисті </a:t>
            </a:r>
            <a:r>
              <a:rPr lang="uk-UA" b="1" cap="all" dirty="0" smtClean="0">
                <a:solidFill>
                  <a:srgbClr val="FF0000"/>
                </a:solidFill>
              </a:rPr>
              <a:t>немайнові права та обов’язки подружжя</a:t>
            </a:r>
            <a:endParaRPr lang="uk-UA" b="1" cap="al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76429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348880"/>
            <a:ext cx="8640959" cy="41764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4) право на фізичний та духовний розвиток (ст. 52 СК України</a:t>
            </a:r>
            <a:r>
              <a:rPr lang="uk-UA" dirty="0" smtClean="0"/>
              <a:t>);</a:t>
            </a:r>
          </a:p>
          <a:p>
            <a:pPr marL="0" indent="0">
              <a:buNone/>
            </a:pPr>
            <a:r>
              <a:rPr lang="uk-UA" dirty="0"/>
              <a:t>5) право на зміну прізвища (ст. 53 СК України);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6) на розподіл обов'язків та спільне вирішення питань життя сім'ї (ст. 54 СК України);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7) на свободу та особисту недоторканність (ст. 56 СК України</a:t>
            </a:r>
            <a:r>
              <a:rPr lang="uk-UA" dirty="0" smtClean="0"/>
              <a:t>).</a:t>
            </a:r>
          </a:p>
          <a:p>
            <a:pPr marL="0" indent="0">
              <a:buNone/>
            </a:pPr>
            <a:r>
              <a:rPr lang="uk-UA" b="1" dirty="0"/>
              <a:t>До особистих немайнових прав можуть бути віднесені</a:t>
            </a:r>
            <a:r>
              <a:rPr lang="uk-UA" dirty="0"/>
              <a:t> також інші права, передбачені сімейним законодавством, зокрема, права, пов'язані з визначенням походження дитини (ст.ст. 123, 124 СК України), усиновленням (ст. 207 СК України</a:t>
            </a:r>
            <a:r>
              <a:rPr lang="uk-UA" dirty="0" smtClean="0"/>
              <a:t>) тощо.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uk-UA" sz="2400" b="1" dirty="0" smtClean="0">
                <a:solidFill>
                  <a:srgbClr val="FF0000"/>
                </a:solidFill>
              </a:rPr>
              <a:t>Особисті немайнові права подружжя (продовження):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151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420888"/>
            <a:ext cx="8640959" cy="370527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b="1" dirty="0"/>
              <a:t>Майновими є</a:t>
            </a:r>
            <a:r>
              <a:rPr lang="uk-UA" dirty="0"/>
              <a:t> права та обов'язки жінки та чоловіка щодо володіння, користування та розпорядження спільним майном, а також щодо взаємного </a:t>
            </a:r>
            <a:r>
              <a:rPr lang="uk-UA" dirty="0" smtClean="0"/>
              <a:t>утримання.</a:t>
            </a:r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r>
              <a:rPr lang="uk-UA" b="1" dirty="0"/>
              <a:t>СК України </a:t>
            </a:r>
            <a:r>
              <a:rPr lang="uk-UA" dirty="0"/>
              <a:t>(ст. 57)</a:t>
            </a:r>
            <a:r>
              <a:rPr lang="uk-UA" b="1" dirty="0"/>
              <a:t> містить вичерпний перелік майна, що може належати на праві особистої приватної власності кожному із </a:t>
            </a:r>
            <a:r>
              <a:rPr lang="uk-UA" b="1" dirty="0" smtClean="0"/>
              <a:t>подружжя.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Майнові </a:t>
            </a:r>
            <a:r>
              <a:rPr lang="uk-UA" b="1" dirty="0">
                <a:solidFill>
                  <a:srgbClr val="FF0000"/>
                </a:solidFill>
              </a:rPr>
              <a:t>права </a:t>
            </a:r>
            <a:r>
              <a:rPr lang="uk-UA" b="1" dirty="0" smtClean="0">
                <a:solidFill>
                  <a:srgbClr val="FF0000"/>
                </a:solidFill>
              </a:rPr>
              <a:t>та </a:t>
            </a:r>
            <a:r>
              <a:rPr lang="uk-UA" b="1" dirty="0">
                <a:solidFill>
                  <a:srgbClr val="FF0000"/>
                </a:solidFill>
              </a:rPr>
              <a:t>обов'язки подружжя</a:t>
            </a:r>
            <a:endParaRPr lang="uk-U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72324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852936"/>
            <a:ext cx="8640959" cy="32732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1) майно, набуте до шлюбу;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2) майно, набуте за договором дарування;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3) майно, успадковане кожним із подружжя;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4) майно, набуте за особисті кошти;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5) житло, набуте нею, ним за час шлюбу внаслідок його приватизації відповідно до Закону України "Про приватизацію державного житлового фонду</a:t>
            </a:r>
            <a:r>
              <a:rPr lang="uk-UA" dirty="0" smtClean="0"/>
              <a:t>";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800" b="1" dirty="0">
                <a:solidFill>
                  <a:srgbClr val="FF0000"/>
                </a:solidFill>
              </a:rPr>
              <a:t>М</a:t>
            </a:r>
            <a:r>
              <a:rPr lang="uk-UA" sz="2800" b="1" dirty="0" smtClean="0">
                <a:solidFill>
                  <a:srgbClr val="FF0000"/>
                </a:solidFill>
              </a:rPr>
              <a:t>айно, </a:t>
            </a:r>
            <a:r>
              <a:rPr lang="uk-UA" sz="2800" b="1" dirty="0">
                <a:solidFill>
                  <a:srgbClr val="FF0000"/>
                </a:solidFill>
              </a:rPr>
              <a:t>що може належати на праві особистої приватної власності кожному із </a:t>
            </a:r>
            <a:r>
              <a:rPr lang="uk-UA" sz="2800" b="1" dirty="0" smtClean="0">
                <a:solidFill>
                  <a:srgbClr val="FF0000"/>
                </a:solidFill>
              </a:rPr>
              <a:t>подружжя: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4005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398</TotalTime>
  <Words>986</Words>
  <Application>Microsoft Office PowerPoint</Application>
  <PresentationFormat>Экран (4:3)</PresentationFormat>
  <Paragraphs>94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2" baseType="lpstr">
      <vt:lpstr>Calibri</vt:lpstr>
      <vt:lpstr>Candara</vt:lpstr>
      <vt:lpstr>Symbol</vt:lpstr>
      <vt:lpstr>Волна</vt:lpstr>
      <vt:lpstr>СІМЕЙНЕ ПРАВО </vt:lpstr>
      <vt:lpstr>Рекомендовані нормативно-правові акти</vt:lpstr>
      <vt:lpstr>Рекомендовані нормативно-правові акти (продовження)</vt:lpstr>
      <vt:lpstr>Рекомендовані нормативно-правові акти (продовження)</vt:lpstr>
      <vt:lpstr>Рекомендовані нормативно-правові акти (продовження)</vt:lpstr>
      <vt:lpstr>Особисті немайнові права та обов’язки подружжя</vt:lpstr>
      <vt:lpstr>Особисті немайнові права подружжя (продовження):</vt:lpstr>
      <vt:lpstr>Майнові права та обов'язки подружжя</vt:lpstr>
      <vt:lpstr>Майно, що може належати на праві особистої приватної власності кожному із подружжя:</vt:lpstr>
      <vt:lpstr> Майно, що може належати на праві особистої приватної власності кожному із подружжя (продовження): </vt:lpstr>
      <vt:lpstr>Майнові права та обов'язки подружжя щодо взаємного утримання</vt:lpstr>
      <vt:lpstr>Особливості зобов'язань з утримання (продовження):</vt:lpstr>
      <vt:lpstr>Різновиди зобов'язань з утримання </vt:lpstr>
      <vt:lpstr>Підстави виникнення загального зобов'язання з утримання між подружжям</vt:lpstr>
      <vt:lpstr>Припинення права на утримання</vt:lpstr>
      <vt:lpstr>спеціальний обов'язок з утримання</vt:lpstr>
      <vt:lpstr>Форми надання утримання</vt:lpstr>
      <vt:lpstr>Шлюбний договір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Инна</dc:creator>
  <cp:lastModifiedBy>Инна</cp:lastModifiedBy>
  <cp:revision>29</cp:revision>
  <cp:lastPrinted>2019-03-20T19:23:33Z</cp:lastPrinted>
  <dcterms:created xsi:type="dcterms:W3CDTF">2019-03-06T08:46:50Z</dcterms:created>
  <dcterms:modified xsi:type="dcterms:W3CDTF">2026-03-01T18:32:40Z</dcterms:modified>
</cp:coreProperties>
</file>