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sldIdLst>
    <p:sldId id="256" r:id="rId2"/>
    <p:sldId id="294" r:id="rId3"/>
    <p:sldId id="296" r:id="rId4"/>
    <p:sldId id="312" r:id="rId5"/>
    <p:sldId id="299" r:id="rId6"/>
    <p:sldId id="300" r:id="rId7"/>
    <p:sldId id="313" r:id="rId8"/>
    <p:sldId id="301" r:id="rId9"/>
    <p:sldId id="302" r:id="rId10"/>
    <p:sldId id="315" r:id="rId11"/>
    <p:sldId id="304" r:id="rId12"/>
    <p:sldId id="305" r:id="rId13"/>
    <p:sldId id="316" r:id="rId14"/>
    <p:sldId id="317" r:id="rId15"/>
    <p:sldId id="318" r:id="rId16"/>
    <p:sldId id="319" r:id="rId17"/>
    <p:sldId id="320" r:id="rId18"/>
    <p:sldId id="321" r:id="rId19"/>
    <p:sldId id="322" r:id="rId20"/>
    <p:sldId id="323" r:id="rId21"/>
    <p:sldId id="324" r:id="rId22"/>
    <p:sldId id="325" r:id="rId23"/>
    <p:sldId id="326" r:id="rId24"/>
    <p:sldId id="328" r:id="rId25"/>
    <p:sldId id="327" r:id="rId26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86329" autoAdjust="0"/>
  </p:normalViewPr>
  <p:slideViewPr>
    <p:cSldViewPr>
      <p:cViewPr varScale="1">
        <p:scale>
          <a:sx n="87" d="100"/>
          <a:sy n="87" d="100"/>
        </p:scale>
        <p:origin x="1358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9A97-6208-4312-B858-BD26152D8292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97D9D-798E-4F76-80EF-EC81A0ADB2A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9A97-6208-4312-B858-BD26152D8292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97D9D-798E-4F76-80EF-EC81A0ADB2A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9A97-6208-4312-B858-BD26152D8292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97D9D-798E-4F76-80EF-EC81A0ADB2A1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9A97-6208-4312-B858-BD26152D8292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97D9D-798E-4F76-80EF-EC81A0ADB2A1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9A97-6208-4312-B858-BD26152D8292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97D9D-798E-4F76-80EF-EC81A0ADB2A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9A97-6208-4312-B858-BD26152D8292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97D9D-798E-4F76-80EF-EC81A0ADB2A1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9A97-6208-4312-B858-BD26152D8292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97D9D-798E-4F76-80EF-EC81A0ADB2A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9A97-6208-4312-B858-BD26152D8292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97D9D-798E-4F76-80EF-EC81A0ADB2A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9A97-6208-4312-B858-BD26152D8292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97D9D-798E-4F76-80EF-EC81A0ADB2A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9A97-6208-4312-B858-BD26152D8292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97D9D-798E-4F76-80EF-EC81A0ADB2A1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9A97-6208-4312-B858-BD26152D8292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97D9D-798E-4F76-80EF-EC81A0ADB2A1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3A969A97-6208-4312-B858-BD26152D8292}" type="datetimeFigureOut">
              <a:rPr lang="ru-RU" smtClean="0"/>
              <a:t>21.04.2026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ABB97D9D-798E-4F76-80EF-EC81A0ADB2A1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20688"/>
            <a:ext cx="7772400" cy="2016224"/>
          </a:xfrm>
        </p:spPr>
        <p:txBody>
          <a:bodyPr>
            <a:normAutofit fontScale="90000"/>
          </a:bodyPr>
          <a:lstStyle/>
          <a:p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b="1" dirty="0"/>
              <a:t/>
            </a:r>
            <a:br>
              <a:rPr lang="uk-UA" b="1" dirty="0"/>
            </a:br>
            <a:r>
              <a:rPr lang="uk-UA" b="1" dirty="0" smtClean="0">
                <a:solidFill>
                  <a:srgbClr val="FF0000"/>
                </a:solidFill>
              </a:rPr>
              <a:t>СІМЕЙНЕ ПРАВО</a:t>
            </a: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564904"/>
            <a:ext cx="6400800" cy="2464297"/>
          </a:xfrm>
        </p:spPr>
        <p:txBody>
          <a:bodyPr>
            <a:normAutofit/>
          </a:bodyPr>
          <a:lstStyle/>
          <a:p>
            <a:endParaRPr lang="uk-UA" b="1" dirty="0" smtClean="0"/>
          </a:p>
          <a:p>
            <a:r>
              <a:rPr lang="uk-UA" sz="3600" b="1" dirty="0">
                <a:solidFill>
                  <a:srgbClr val="FF0000"/>
                </a:solidFill>
              </a:rPr>
              <a:t>Особисті немайнові </a:t>
            </a:r>
            <a:r>
              <a:rPr lang="uk-UA" sz="3600" b="1" dirty="0" smtClean="0">
                <a:solidFill>
                  <a:srgbClr val="FF0000"/>
                </a:solidFill>
              </a:rPr>
              <a:t>та майнові правовідносини </a:t>
            </a:r>
            <a:r>
              <a:rPr lang="uk-UA" sz="3600" b="1" dirty="0">
                <a:solidFill>
                  <a:srgbClr val="FF0000"/>
                </a:solidFill>
              </a:rPr>
              <a:t>батьків та дітей</a:t>
            </a:r>
            <a:endParaRPr lang="ru-RU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86606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Підстави </a:t>
            </a:r>
            <a:r>
              <a:rPr lang="uk-UA" b="1" dirty="0">
                <a:solidFill>
                  <a:srgbClr val="FF0000"/>
                </a:solidFill>
              </a:rPr>
              <a:t>позбавлення батьківських прав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76655" y="1628800"/>
            <a:ext cx="3822192" cy="449768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uk-UA" b="1" dirty="0">
                <a:solidFill>
                  <a:srgbClr val="FF0000"/>
                </a:solidFill>
              </a:rPr>
              <a:t>з </a:t>
            </a:r>
            <a:r>
              <a:rPr lang="uk-UA" b="1" dirty="0" smtClean="0">
                <a:solidFill>
                  <a:srgbClr val="FF0000"/>
                </a:solidFill>
              </a:rPr>
              <a:t>18 </a:t>
            </a:r>
            <a:r>
              <a:rPr lang="uk-UA" b="1" dirty="0">
                <a:solidFill>
                  <a:srgbClr val="FF0000"/>
                </a:solidFill>
              </a:rPr>
              <a:t>років (щодо батьків)</a:t>
            </a:r>
            <a:endParaRPr lang="ru-RU" dirty="0"/>
          </a:p>
          <a:p>
            <a:pPr>
              <a:buFont typeface="Wingdings" panose="05000000000000000000" pitchFamily="2" charset="2"/>
              <a:buChar char="Ø"/>
            </a:pPr>
            <a:r>
              <a:rPr lang="uk-UA" dirty="0"/>
              <a:t>ухиляються від виконання своїх обов’язків щодо виховання дитини, забезпечення безпечних умов життя дитини та/або забезпечення здобуття нею повної загальної середньої освіти;</a:t>
            </a:r>
            <a:endParaRPr lang="ru-RU" dirty="0"/>
          </a:p>
          <a:p>
            <a:pPr>
              <a:buFont typeface="Wingdings" panose="05000000000000000000" pitchFamily="2" charset="2"/>
              <a:buChar char="Ø"/>
            </a:pPr>
            <a:r>
              <a:rPr lang="uk-UA" dirty="0" smtClean="0"/>
              <a:t>хронічний </a:t>
            </a:r>
            <a:r>
              <a:rPr lang="uk-UA" dirty="0"/>
              <a:t>алкоголізм або наркоманія батьків;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 smtClean="0"/>
              <a:t>експлуатація </a:t>
            </a:r>
            <a:r>
              <a:rPr lang="uk-UA" dirty="0"/>
              <a:t>дитини, примушування її до жебракування чи </a:t>
            </a:r>
            <a:r>
              <a:rPr lang="uk-UA" dirty="0" smtClean="0"/>
              <a:t>бродяжництва</a:t>
            </a:r>
            <a:endParaRPr lang="uk-UA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645152" y="1628800"/>
            <a:ext cx="3822192" cy="449768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uk-UA" dirty="0" smtClean="0"/>
              <a:t>невиконання </a:t>
            </a:r>
            <a:r>
              <a:rPr lang="uk-UA" dirty="0"/>
              <a:t>обов'язку забрати дитину з пологового будинку чи іншого закладу охорони здоров'я і відсутність піклування нею протягом шести місяців</a:t>
            </a:r>
            <a:r>
              <a:rPr lang="uk-UA" dirty="0" smtClean="0"/>
              <a:t>;</a:t>
            </a:r>
            <a:r>
              <a:rPr lang="uk-UA" dirty="0"/>
              <a:t> </a:t>
            </a:r>
            <a:endParaRPr lang="uk-UA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uk-UA" dirty="0" smtClean="0"/>
              <a:t>жорстоке </a:t>
            </a:r>
            <a:r>
              <a:rPr lang="uk-UA" dirty="0"/>
              <a:t>поводження з дитиною;</a:t>
            </a:r>
            <a:endParaRPr lang="ru-RU" dirty="0"/>
          </a:p>
          <a:p>
            <a:pPr>
              <a:buFont typeface="Wingdings" panose="05000000000000000000" pitchFamily="2" charset="2"/>
              <a:buChar char="Ø"/>
            </a:pPr>
            <a:r>
              <a:rPr lang="uk-UA" dirty="0" smtClean="0"/>
              <a:t>засудження за вчинення умисного кримінального правопорушення проти дитини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674880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позов </a:t>
            </a:r>
            <a:r>
              <a:rPr lang="uk-UA" b="1" dirty="0">
                <a:solidFill>
                  <a:srgbClr val="FF0000"/>
                </a:solidFill>
              </a:rPr>
              <a:t>про позбавлення батьківських прав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76655" y="1988840"/>
            <a:ext cx="3822192" cy="4137640"/>
          </a:xfrm>
        </p:spPr>
        <p:txBody>
          <a:bodyPr/>
          <a:lstStyle/>
          <a:p>
            <a:pPr marL="0" indent="0">
              <a:buNone/>
            </a:pPr>
            <a:r>
              <a:rPr lang="uk-UA" b="1" dirty="0"/>
              <a:t>Право на звернення до суду </a:t>
            </a:r>
            <a:r>
              <a:rPr lang="uk-UA" b="1" dirty="0" smtClean="0"/>
              <a:t>мають:</a:t>
            </a:r>
          </a:p>
          <a:p>
            <a:pPr marL="0" indent="0">
              <a:buNone/>
            </a:pPr>
            <a:r>
              <a:rPr lang="uk-UA" dirty="0"/>
              <a:t>1) один з батьків;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2) опікун;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3) піклувальник;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4) особа, в сім'ї якої проживає дитина;</a:t>
            </a:r>
            <a:endParaRPr lang="ru-RU" dirty="0"/>
          </a:p>
          <a:p>
            <a:pPr marL="0" indent="0">
              <a:buNone/>
            </a:pPr>
            <a:endParaRPr lang="uk-UA" b="1" dirty="0" smtClean="0"/>
          </a:p>
          <a:p>
            <a:pPr marL="0" indent="0">
              <a:buNone/>
            </a:pPr>
            <a:endParaRPr lang="uk-UA" b="1" dirty="0"/>
          </a:p>
          <a:p>
            <a:pPr marL="0" indent="0">
              <a:buNone/>
            </a:pPr>
            <a:endParaRPr lang="ru-RU" b="1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645152" y="2060848"/>
            <a:ext cx="3822192" cy="4065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/>
              <a:t>5) заклад охорони здоров'я, навчальний або інший дитячий заклад, в якому вона перебуває;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6) орган опіки та піклування;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7) прокурор;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8) сама дитина, яка досягла чотирнадцяти років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487621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600" b="1" dirty="0" smtClean="0">
                <a:solidFill>
                  <a:srgbClr val="FF0000"/>
                </a:solidFill>
              </a:rPr>
              <a:t>Правові </a:t>
            </a:r>
            <a:r>
              <a:rPr lang="uk-UA" sz="3600" b="1" dirty="0">
                <a:solidFill>
                  <a:srgbClr val="FF0000"/>
                </a:solidFill>
              </a:rPr>
              <a:t>наслідки позбавлення батьківських прав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55576" y="2060848"/>
            <a:ext cx="3822192" cy="409536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uk-UA" b="1" dirty="0"/>
              <a:t>Особа, позбавлена батьківських прав: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1) втрачає особисті немайнові права щодо дитини та звільняється від обов'язків щодо її виховання;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2) перестає бути законним представником дитини;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3) втрачає права на пільги та державну допомогу, що надаються сім'ям з дітьми;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645152" y="2060848"/>
            <a:ext cx="3822192" cy="406563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uk-UA" dirty="0"/>
              <a:t>4) не може бути усиновлювачем, опікуном та піклувальником;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5) не може одержати в майбутньому тих майнових прав, пов'язаних із батьківством, які вона могла б мати у разі своєї непрацездатності (право на утримання від дитини, право на пенсію та відшкодування шкоди у разі втрати годувальника, право на спадкування);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6) втрачає інші права, засновані на спорідненості з дитиною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15175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600" b="1" dirty="0" smtClean="0">
                <a:solidFill>
                  <a:srgbClr val="FF0000"/>
                </a:solidFill>
              </a:rPr>
              <a:t>Відібрання дитини від батьків без позбавлення їх батьківських прав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76655" y="1628800"/>
            <a:ext cx="3822192" cy="449768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1) ухилення </a:t>
            </a:r>
            <a:r>
              <a:rPr lang="uk-UA" dirty="0"/>
              <a:t>від виконання обов'язків щодо виховання;</a:t>
            </a:r>
            <a:endParaRPr lang="ru-RU" dirty="0"/>
          </a:p>
          <a:p>
            <a:pPr marL="0" indent="0">
              <a:buNone/>
            </a:pPr>
            <a:r>
              <a:rPr lang="uk-UA" dirty="0" smtClean="0"/>
              <a:t>2) </a:t>
            </a:r>
            <a:r>
              <a:rPr lang="uk-UA" dirty="0"/>
              <a:t>жорстоке поводження з дитиною;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3) хронічний алкоголізм або наркоманія батьків;</a:t>
            </a:r>
          </a:p>
          <a:p>
            <a:pPr marL="0" indent="0">
              <a:buNone/>
            </a:pPr>
            <a:r>
              <a:rPr lang="uk-UA" dirty="0"/>
              <a:t>4) експлуатація дитини, примушування її до жебракування чи бродяжництва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645152" y="1628800"/>
            <a:ext cx="3822192" cy="449768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+ інші випадки, </a:t>
            </a:r>
            <a:r>
              <a:rPr lang="uk-UA" dirty="0"/>
              <a:t>якщо залишення дитини у </a:t>
            </a:r>
            <a:r>
              <a:rPr lang="uk-UA" dirty="0" smtClean="0"/>
              <a:t>батьків </a:t>
            </a:r>
            <a:r>
              <a:rPr lang="uk-UA" dirty="0"/>
              <a:t>є небезпечним для </a:t>
            </a:r>
            <a:r>
              <a:rPr lang="uk-UA" dirty="0" smtClean="0"/>
              <a:t>її життя</a:t>
            </a:r>
            <a:r>
              <a:rPr lang="uk-UA" dirty="0"/>
              <a:t>, здоров'я і морального </a:t>
            </a:r>
            <a:r>
              <a:rPr lang="uk-UA" dirty="0" smtClean="0"/>
              <a:t>виховання</a:t>
            </a:r>
          </a:p>
        </p:txBody>
      </p:sp>
    </p:spTree>
    <p:extLst>
      <p:ext uri="{BB962C8B-B14F-4D97-AF65-F5344CB8AC3E}">
        <p14:creationId xmlns:p14="http://schemas.microsoft.com/office/powerpoint/2010/main" val="33898900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600" b="1" dirty="0" smtClean="0">
                <a:solidFill>
                  <a:srgbClr val="FF0000"/>
                </a:solidFill>
              </a:rPr>
              <a:t>Негайне відібрання дитини від батьків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76655" y="1628800"/>
            <a:ext cx="3822192" cy="44976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 smtClean="0"/>
              <a:t>У </a:t>
            </a:r>
            <a:r>
              <a:rPr lang="uk-UA" dirty="0"/>
              <a:t>виняткових випадках, при безпосередній загрозі для життя або здоров'я </a:t>
            </a:r>
            <a:r>
              <a:rPr lang="uk-UA" dirty="0" smtClean="0"/>
              <a:t>дитини</a:t>
            </a:r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r>
              <a:rPr lang="uk-UA" dirty="0"/>
              <a:t>орган опіки та піклування або прокурор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645152" y="1628800"/>
            <a:ext cx="3822192" cy="449768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r>
              <a:rPr lang="uk-UA" dirty="0"/>
              <a:t>У цьому разі орган опіки та піклування зобов'язаний негайно повідомити прокурора та у </a:t>
            </a:r>
            <a:r>
              <a:rPr lang="uk-UA" b="1" dirty="0"/>
              <a:t>семиденний строк </a:t>
            </a:r>
            <a:r>
              <a:rPr lang="uk-UA" dirty="0"/>
              <a:t>після постановлення рішення звернутися до суду </a:t>
            </a:r>
            <a:r>
              <a:rPr lang="uk-UA" b="1" dirty="0"/>
              <a:t>з позовом про позбавлення батьків чи одного з них батьківських прав або про відібрання дитини від матері, батька без позбавлення їх батьківських прав</a:t>
            </a:r>
            <a:r>
              <a:rPr lang="uk-UA" dirty="0"/>
              <a:t>.</a:t>
            </a:r>
            <a:endParaRPr lang="en-US" dirty="0"/>
          </a:p>
          <a:p>
            <a:pPr marL="0" indent="0">
              <a:buNone/>
            </a:pPr>
            <a:r>
              <a:rPr lang="uk-UA" dirty="0"/>
              <a:t>З таким позовом до суду має право звернутися </a:t>
            </a:r>
            <a:r>
              <a:rPr lang="uk-UA" b="1" dirty="0" smtClean="0"/>
              <a:t>ПРОКУРОР</a:t>
            </a:r>
            <a:r>
              <a:rPr lang="uk-UA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38783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>
                <a:solidFill>
                  <a:srgbClr val="FF0000"/>
                </a:solidFill>
              </a:rPr>
              <a:t>3</a:t>
            </a:r>
            <a:r>
              <a:rPr lang="uk-UA" b="1" dirty="0" smtClean="0">
                <a:solidFill>
                  <a:srgbClr val="FF0000"/>
                </a:solidFill>
              </a:rPr>
              <a:t>.</a:t>
            </a:r>
            <a:r>
              <a:rPr lang="uk-UA" dirty="0" smtClean="0">
                <a:solidFill>
                  <a:srgbClr val="FF0000"/>
                </a:solidFill>
              </a:rPr>
              <a:t> М</a:t>
            </a:r>
            <a:r>
              <a:rPr lang="uk-UA" b="1" dirty="0" smtClean="0">
                <a:solidFill>
                  <a:srgbClr val="FF0000"/>
                </a:solidFill>
              </a:rPr>
              <a:t>айнові </a:t>
            </a:r>
            <a:r>
              <a:rPr lang="uk-UA" b="1" dirty="0">
                <a:solidFill>
                  <a:srgbClr val="FF0000"/>
                </a:solidFill>
              </a:rPr>
              <a:t>права та обов'язки матері, батька та дитини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51520" y="1772816"/>
            <a:ext cx="4254240" cy="435366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b="1" dirty="0"/>
              <a:t>Права батьків майнового характеру</a:t>
            </a:r>
            <a:r>
              <a:rPr lang="uk-UA" b="1" dirty="0" smtClean="0"/>
              <a:t>:</a:t>
            </a:r>
          </a:p>
          <a:p>
            <a:pPr marL="0" indent="0">
              <a:buNone/>
            </a:pPr>
            <a:endParaRPr lang="en-US" dirty="0"/>
          </a:p>
          <a:p>
            <a:pPr marL="0" indent="0" algn="just">
              <a:buNone/>
            </a:pPr>
            <a:r>
              <a:rPr lang="uk-UA" dirty="0"/>
              <a:t>1) пов'язані з набуттям та управлінням майном в </a:t>
            </a:r>
            <a:r>
              <a:rPr lang="uk-UA" dirty="0" smtClean="0"/>
              <a:t>сім'ї</a:t>
            </a:r>
            <a:endParaRPr lang="en-US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645152" y="1772816"/>
            <a:ext cx="4247328" cy="435366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b="1" dirty="0"/>
              <a:t>Права батьків майнового характеру:</a:t>
            </a:r>
            <a:endParaRPr lang="en-US" dirty="0"/>
          </a:p>
          <a:p>
            <a:endParaRPr lang="uk-UA" dirty="0" smtClean="0"/>
          </a:p>
          <a:p>
            <a:pPr marL="0" indent="0" algn="just">
              <a:buNone/>
            </a:pPr>
            <a:r>
              <a:rPr lang="uk-UA" dirty="0" smtClean="0"/>
              <a:t>2</a:t>
            </a:r>
            <a:r>
              <a:rPr lang="uk-UA" dirty="0"/>
              <a:t>) пов'язані з виплатою аліментів.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66029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2276872"/>
            <a:ext cx="8640959" cy="432048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uk-UA" sz="2800" b="1" dirty="0"/>
              <a:t>Діє принцип роздільності майна, </a:t>
            </a:r>
            <a:r>
              <a:rPr lang="uk-UA" sz="2800" dirty="0"/>
              <a:t>але майно, набуте внаслідок їхньої спільної праці чи спільних коштів, належить їм на праві спільної сумісної </a:t>
            </a:r>
            <a:r>
              <a:rPr lang="uk-UA" sz="2800" dirty="0" smtClean="0"/>
              <a:t>власності.</a:t>
            </a:r>
          </a:p>
          <a:p>
            <a:pPr marL="0" indent="0" algn="just">
              <a:buNone/>
            </a:pPr>
            <a:endParaRPr lang="uk-UA" sz="2800" dirty="0"/>
          </a:p>
          <a:p>
            <a:pPr marL="0" indent="0">
              <a:buNone/>
            </a:pPr>
            <a:r>
              <a:rPr lang="uk-UA" b="1" dirty="0"/>
              <a:t>Стаття 173. Роздільність майна батьків і дітей</a:t>
            </a:r>
            <a:endParaRPr lang="en-US" b="1" dirty="0"/>
          </a:p>
          <a:p>
            <a:pPr marL="0" indent="0" algn="just">
              <a:buNone/>
            </a:pPr>
            <a:r>
              <a:rPr lang="uk-UA" dirty="0"/>
              <a:t>1. Батьки і діти, зокрема ті, які спільно проживають, можуть бути самостійними власниками майна.</a:t>
            </a:r>
            <a:endParaRPr lang="en-US" dirty="0"/>
          </a:p>
          <a:p>
            <a:pPr marL="0" indent="0" algn="just">
              <a:buNone/>
            </a:pPr>
            <a:r>
              <a:rPr lang="uk-UA" dirty="0"/>
              <a:t>2. При вирішенні спору між батьками та малолітніми, неповнолітніми дітьми, які спільно проживають, щодо належності їм майна вважається, що воно є власністю батьків, якщо інше не встановлено судом.</a:t>
            </a:r>
            <a:endParaRPr lang="en-US" dirty="0"/>
          </a:p>
          <a:p>
            <a:pPr marL="0" indent="0" algn="just"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Правовий режим майна батьків і дітей </a:t>
            </a:r>
            <a:r>
              <a:rPr lang="uk-UA" sz="2400" b="1" dirty="0" smtClean="0">
                <a:solidFill>
                  <a:srgbClr val="FF0000"/>
                </a:solidFill>
              </a:rPr>
              <a:t>(продовження)</a:t>
            </a:r>
            <a:endParaRPr lang="uk-UA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30280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2276872"/>
            <a:ext cx="8640959" cy="432048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2800" b="1" dirty="0"/>
              <a:t>Стаття 174. Право власності дитини на майно, призначене для її розвитку, навчання та </a:t>
            </a:r>
            <a:r>
              <a:rPr lang="uk-UA" sz="2800" b="1" dirty="0" smtClean="0"/>
              <a:t>виховання</a:t>
            </a:r>
          </a:p>
          <a:p>
            <a:pPr marL="0" indent="0" algn="just">
              <a:buNone/>
            </a:pPr>
            <a:endParaRPr lang="uk-UA" sz="2800" b="1" dirty="0"/>
          </a:p>
          <a:p>
            <a:pPr marL="0" indent="0" algn="just">
              <a:buNone/>
            </a:pPr>
            <a:r>
              <a:rPr lang="uk-UA" sz="2800" dirty="0"/>
              <a:t>1. Майно, придбане батьками або одним із них для забезпечення розвитку, навчання та виховання дитини (одяг, інші речі особистого вжитку, іграшки, книги, музичні інструменти, спортивне обладнання тощо), </a:t>
            </a:r>
            <a:r>
              <a:rPr lang="uk-UA" sz="2800" b="1" dirty="0" smtClean="0">
                <a:solidFill>
                  <a:srgbClr val="FF0000"/>
                </a:solidFill>
              </a:rPr>
              <a:t>Є ВЛАСНІСТЮ ДИТИНИ</a:t>
            </a:r>
            <a:r>
              <a:rPr lang="uk-UA" sz="2800" dirty="0" smtClean="0"/>
              <a:t>.</a:t>
            </a:r>
            <a:endParaRPr lang="uk-UA" sz="2800" dirty="0"/>
          </a:p>
          <a:p>
            <a:pPr marL="0" indent="0" algn="just"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Правовий режим майна батьків і дітей </a:t>
            </a:r>
            <a:r>
              <a:rPr lang="uk-UA" sz="2200" b="1" dirty="0" smtClean="0">
                <a:solidFill>
                  <a:srgbClr val="FF0000"/>
                </a:solidFill>
              </a:rPr>
              <a:t>(</a:t>
            </a:r>
            <a:r>
              <a:rPr lang="uk-UA" sz="2200" b="1" dirty="0">
                <a:solidFill>
                  <a:srgbClr val="FF0000"/>
                </a:solidFill>
              </a:rPr>
              <a:t>продовження)</a:t>
            </a:r>
            <a:endParaRPr lang="uk-UA" sz="2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53459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2276872"/>
            <a:ext cx="8640959" cy="432048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uk-UA" b="1" dirty="0"/>
              <a:t>Стаття 175. Право спільної сумісної власності батьків і дітей</a:t>
            </a:r>
            <a:endParaRPr lang="en-US" b="1" dirty="0"/>
          </a:p>
          <a:p>
            <a:pPr marL="0" indent="0" algn="just">
              <a:buNone/>
            </a:pPr>
            <a:r>
              <a:rPr lang="uk-UA" dirty="0"/>
              <a:t>1. Майно, набуте батьками і дітьми за рахунок їхньої спільної праці чи спільних коштів, належить їм на праві спільної </a:t>
            </a:r>
            <a:r>
              <a:rPr lang="uk-UA" dirty="0">
                <a:solidFill>
                  <a:srgbClr val="FF0000"/>
                </a:solidFill>
              </a:rPr>
              <a:t>сумісної </a:t>
            </a:r>
            <a:r>
              <a:rPr lang="uk-UA" dirty="0"/>
              <a:t>власності.</a:t>
            </a:r>
            <a:endParaRPr lang="en-US" dirty="0"/>
          </a:p>
          <a:p>
            <a:pPr marL="0" indent="0" algn="just">
              <a:buNone/>
            </a:pPr>
            <a:r>
              <a:rPr lang="uk-UA" dirty="0"/>
              <a:t>2. Діти мають право на виділ у натурі майна, що є у спільній сумісній власності батьків і дітей.</a:t>
            </a:r>
            <a:endParaRPr lang="en-US" dirty="0"/>
          </a:p>
          <a:p>
            <a:pPr marL="0" indent="0" algn="just">
              <a:buNone/>
            </a:pPr>
            <a:r>
              <a:rPr lang="uk-UA" dirty="0"/>
              <a:t>У разі виділу частки із майна, що є у спільній сумісній власності, вважається, що частки кожного із співвласників у праві спільної сумісної власності є рівними, якщо інше не встановлено домовленістю між ними, законом або рішенням суду.</a:t>
            </a:r>
            <a:endParaRPr lang="en-US" dirty="0"/>
          </a:p>
          <a:p>
            <a:pPr marL="0" indent="0" algn="just">
              <a:buNone/>
            </a:pPr>
            <a:r>
              <a:rPr lang="uk-UA" dirty="0"/>
              <a:t>Якщо виділ у натурі частки із спільного майна є </a:t>
            </a:r>
            <a:r>
              <a:rPr lang="uk-UA" dirty="0" smtClean="0"/>
              <a:t>неможливим, </a:t>
            </a:r>
            <a:r>
              <a:rPr lang="uk-UA" dirty="0"/>
              <a:t>діти, які мають право на виділ частки із майна у натурі, мають право на одержання від інших співвласників грошової або іншої матеріальної компенсації вартості його частки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Правовий режим майна батьків і дітей </a:t>
            </a:r>
            <a:r>
              <a:rPr lang="uk-UA" sz="2200" b="1" dirty="0" smtClean="0">
                <a:solidFill>
                  <a:srgbClr val="FF0000"/>
                </a:solidFill>
              </a:rPr>
              <a:t>(</a:t>
            </a:r>
            <a:r>
              <a:rPr lang="uk-UA" sz="2200" b="1" dirty="0">
                <a:solidFill>
                  <a:srgbClr val="FF0000"/>
                </a:solidFill>
              </a:rPr>
              <a:t>продовження)</a:t>
            </a:r>
            <a:endParaRPr lang="uk-UA" sz="2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51309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2276872"/>
            <a:ext cx="8640959" cy="432048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uk-UA" b="1" dirty="0">
                <a:solidFill>
                  <a:srgbClr val="FF0000"/>
                </a:solidFill>
              </a:rPr>
              <a:t>У</a:t>
            </a:r>
            <a:r>
              <a:rPr lang="uk-UA" b="1" dirty="0" smtClean="0">
                <a:solidFill>
                  <a:srgbClr val="FF0000"/>
                </a:solidFill>
              </a:rPr>
              <a:t>тримання </a:t>
            </a:r>
            <a:r>
              <a:rPr lang="uk-UA" b="1" dirty="0">
                <a:solidFill>
                  <a:srgbClr val="FF0000"/>
                </a:solidFill>
              </a:rPr>
              <a:t>своїх дітей до досягнення ними повноліття</a:t>
            </a:r>
            <a:r>
              <a:rPr lang="uk-UA" b="1" dirty="0" smtClean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endParaRPr lang="uk-UA" dirty="0"/>
          </a:p>
          <a:p>
            <a:pPr marL="0" indent="0" algn="just">
              <a:buNone/>
            </a:pPr>
            <a:r>
              <a:rPr lang="uk-UA" dirty="0" smtClean="0"/>
              <a:t> </a:t>
            </a:r>
            <a:r>
              <a:rPr lang="uk-UA" dirty="0"/>
              <a:t>Утримання дитини може бути </a:t>
            </a:r>
            <a:r>
              <a:rPr lang="uk-UA" b="1" dirty="0"/>
              <a:t>добровільним у натуральній чи грошовій формі або примусовим (за рішенням суду) шляхом сплати щомісяця частки від заробітку (доходу) або твердої грошової суми</a:t>
            </a:r>
            <a:r>
              <a:rPr lang="uk-UA" dirty="0"/>
              <a:t>. Аліменти на дитину присуджуються за рішенням суду від дня пред'явлення позову, а в разі подання заяви про видачу судового наказу – </a:t>
            </a:r>
            <a:r>
              <a:rPr lang="uk-UA" b="1" dirty="0">
                <a:solidFill>
                  <a:srgbClr val="FF0000"/>
                </a:solidFill>
              </a:rPr>
              <a:t>із дня подання такої заяви</a:t>
            </a:r>
            <a:r>
              <a:rPr lang="uk-UA" dirty="0"/>
              <a:t>, а у визначених законом випадках і за минулий час, але </a:t>
            </a:r>
            <a:r>
              <a:rPr lang="uk-UA" b="1" dirty="0">
                <a:solidFill>
                  <a:srgbClr val="FF0000"/>
                </a:solidFill>
              </a:rPr>
              <a:t>не більш як </a:t>
            </a:r>
            <a:r>
              <a:rPr lang="uk-UA" b="1">
                <a:solidFill>
                  <a:srgbClr val="FF0000"/>
                </a:solidFill>
              </a:rPr>
              <a:t>за </a:t>
            </a:r>
            <a:r>
              <a:rPr lang="uk-UA" b="1" smtClean="0">
                <a:solidFill>
                  <a:srgbClr val="FF0000"/>
                </a:solidFill>
              </a:rPr>
              <a:t>десять років</a:t>
            </a:r>
            <a:r>
              <a:rPr lang="uk-UA" smtClean="0"/>
              <a:t>. </a:t>
            </a:r>
            <a:r>
              <a:rPr lang="uk-UA" dirty="0"/>
              <a:t>Розмір аліментів має бути необхідним та достатнім для забезпечення гармонійного розвитку дитини. </a:t>
            </a:r>
            <a:r>
              <a:rPr lang="uk-UA" b="1" dirty="0"/>
              <a:t>Мінімальний гарантований розмір аліментів на одну дитину </a:t>
            </a:r>
            <a:r>
              <a:rPr lang="uk-UA" b="1" dirty="0">
                <a:solidFill>
                  <a:srgbClr val="FF0000"/>
                </a:solidFill>
              </a:rPr>
              <a:t>не може бути меншим, ніж 50 відсотків прожиткового мінімуму для дитини відповідного віку</a:t>
            </a:r>
            <a:r>
              <a:rPr lang="uk-UA" dirty="0"/>
              <a:t>.</a:t>
            </a:r>
            <a:endParaRPr lang="en-US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b="1" dirty="0">
                <a:solidFill>
                  <a:srgbClr val="FF0000"/>
                </a:solidFill>
              </a:rPr>
              <a:t>Майнові обов'язки батьків:</a:t>
            </a:r>
            <a:endParaRPr lang="uk-UA" sz="2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24398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988840"/>
            <a:ext cx="7408333" cy="4137323"/>
          </a:xfrm>
        </p:spPr>
        <p:txBody>
          <a:bodyPr/>
          <a:lstStyle/>
          <a:p>
            <a:pPr marL="0" indent="0">
              <a:buNone/>
            </a:pPr>
            <a:r>
              <a:rPr lang="uk-UA" sz="3200" dirty="0"/>
              <a:t>1. Презумпції у сімейному праві.</a:t>
            </a:r>
            <a:endParaRPr lang="ru-RU" sz="3200" dirty="0"/>
          </a:p>
          <a:p>
            <a:pPr marL="0" indent="0">
              <a:buNone/>
            </a:pPr>
            <a:r>
              <a:rPr lang="uk-UA" sz="3200" dirty="0"/>
              <a:t>2. Особисті немайнові права та обов'язки матері, батька та дитини.</a:t>
            </a:r>
            <a:endParaRPr lang="ru-RU" sz="3200" dirty="0"/>
          </a:p>
          <a:p>
            <a:pPr marL="0" indent="0">
              <a:buNone/>
            </a:pPr>
            <a:r>
              <a:rPr lang="uk-UA" sz="3200" dirty="0"/>
              <a:t>3. Майнові права та обов'язки матері, батька та </a:t>
            </a:r>
            <a:r>
              <a:rPr lang="uk-UA" sz="3200" dirty="0" smtClean="0"/>
              <a:t>дитини.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>
                <a:solidFill>
                  <a:srgbClr val="FF0000"/>
                </a:solidFill>
              </a:rPr>
              <a:t>План лекційного заняття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78717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2276872"/>
            <a:ext cx="8640959" cy="4320480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uk-UA" b="1" dirty="0"/>
              <a:t>Обставини, які враховуються судом при визначенні розміру аліментів </a:t>
            </a:r>
            <a:r>
              <a:rPr lang="uk-UA" dirty="0"/>
              <a:t>(ст. 182 СК України):</a:t>
            </a:r>
            <a:endParaRPr lang="en-US" dirty="0"/>
          </a:p>
          <a:p>
            <a:pPr marL="0" indent="0" algn="just">
              <a:buNone/>
            </a:pPr>
            <a:r>
              <a:rPr lang="uk-UA" dirty="0"/>
              <a:t>1) стан здоров'я та матеріальне становище дитини;</a:t>
            </a:r>
            <a:endParaRPr lang="en-US" dirty="0"/>
          </a:p>
          <a:p>
            <a:pPr marL="0" indent="0" algn="just">
              <a:buNone/>
            </a:pPr>
            <a:r>
              <a:rPr lang="uk-UA" dirty="0"/>
              <a:t>2) стан здоров'я та матеріальне становище платника аліментів;</a:t>
            </a:r>
            <a:endParaRPr lang="en-US" dirty="0"/>
          </a:p>
          <a:p>
            <a:pPr marL="0" indent="0" algn="just">
              <a:buNone/>
            </a:pPr>
            <a:r>
              <a:rPr lang="uk-UA" dirty="0"/>
              <a:t>3) наявність у платника аліментів інших дітей, непрацездатних чоловіка, дружини, батьків, дочки, сина;</a:t>
            </a:r>
            <a:endParaRPr lang="en-US" dirty="0"/>
          </a:p>
          <a:p>
            <a:pPr marL="0" indent="0" algn="just">
              <a:buNone/>
            </a:pPr>
            <a:r>
              <a:rPr lang="uk-UA" dirty="0"/>
              <a:t>4) наявність на праві власності, володіння та/або користування у платника аліментів майна та майнових прав, у тому числі рухомого та нерухомого майна, грошових коштів, виключних прав на результати інтелектуальної діяльності, корпоративних прав;</a:t>
            </a:r>
            <a:endParaRPr lang="en-US" dirty="0"/>
          </a:p>
          <a:p>
            <a:pPr marL="0" indent="0" algn="just">
              <a:buNone/>
            </a:pPr>
            <a:r>
              <a:rPr lang="uk-UA" dirty="0"/>
              <a:t>5) доведені стягувачем аліментів витрати платника аліментів, у тому числі на придбання нерухомого або рухомого майна, сума яких перевищує десятикратний розмір прожиткового мінімуму для працездатної особи, якщо платником аліментів не доведено джерело походження коштів;</a:t>
            </a:r>
            <a:endParaRPr lang="en-US" dirty="0"/>
          </a:p>
          <a:p>
            <a:pPr marL="0" indent="0" algn="just">
              <a:buNone/>
            </a:pPr>
            <a:r>
              <a:rPr lang="uk-UA" dirty="0"/>
              <a:t>6) інші обставини, що мають істотне значення.</a:t>
            </a:r>
            <a:endParaRPr lang="en-US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Утримання </a:t>
            </a:r>
            <a:r>
              <a:rPr lang="uk-UA" b="1" dirty="0">
                <a:solidFill>
                  <a:srgbClr val="FF0000"/>
                </a:solidFill>
              </a:rPr>
              <a:t>своїх дітей до досягнення ними </a:t>
            </a:r>
            <a:r>
              <a:rPr lang="uk-UA" b="1" dirty="0" smtClean="0">
                <a:solidFill>
                  <a:srgbClr val="FF0000"/>
                </a:solidFill>
              </a:rPr>
              <a:t>повноліття</a:t>
            </a:r>
            <a:endParaRPr lang="uk-UA" sz="2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97070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2276872"/>
            <a:ext cx="8640959" cy="432048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uk-UA" dirty="0" smtClean="0"/>
              <a:t>Аліменти</a:t>
            </a:r>
            <a:r>
              <a:rPr lang="uk-UA" dirty="0"/>
              <a:t>, одержані на дитину, </a:t>
            </a:r>
            <a:r>
              <a:rPr lang="uk-UA" b="1" dirty="0" smtClean="0">
                <a:solidFill>
                  <a:srgbClr val="FF0000"/>
                </a:solidFill>
              </a:rPr>
              <a:t>Є ВЛАСНІСТЮ ДИТИНИ</a:t>
            </a:r>
            <a:r>
              <a:rPr lang="uk-UA" dirty="0" smtClean="0"/>
              <a:t>.</a:t>
            </a:r>
          </a:p>
          <a:p>
            <a:pPr marL="0" indent="0" algn="just">
              <a:buNone/>
            </a:pPr>
            <a:r>
              <a:rPr lang="uk-UA" dirty="0" smtClean="0"/>
              <a:t>Той </a:t>
            </a:r>
            <a:r>
              <a:rPr lang="uk-UA" dirty="0"/>
              <a:t>із батьків або інших законних представників дитини, на ім’я якого виплачуються аліменти, </a:t>
            </a:r>
            <a:r>
              <a:rPr lang="uk-UA" b="1" dirty="0"/>
              <a:t>розпоряджається аліментами виключно за цільовим призначенням в інтересах дитини</a:t>
            </a:r>
            <a:r>
              <a:rPr lang="uk-UA" dirty="0" smtClean="0"/>
              <a:t>.</a:t>
            </a:r>
          </a:p>
          <a:p>
            <a:pPr marL="0" indent="0" algn="just">
              <a:buNone/>
            </a:pPr>
            <a:r>
              <a:rPr lang="uk-UA" dirty="0" smtClean="0"/>
              <a:t>Неповнолітня </a:t>
            </a:r>
            <a:r>
              <a:rPr lang="uk-UA" dirty="0"/>
              <a:t>дитина </a:t>
            </a:r>
            <a:r>
              <a:rPr lang="uk-UA" b="1" dirty="0">
                <a:solidFill>
                  <a:srgbClr val="FF0000"/>
                </a:solidFill>
              </a:rPr>
              <a:t>має право брати участь у розпорядженні аліментами</a:t>
            </a:r>
            <a:r>
              <a:rPr lang="uk-UA" dirty="0"/>
              <a:t>, одержаними на її утримання. Неповнолітня дитина </a:t>
            </a:r>
            <a:r>
              <a:rPr lang="uk-UA" b="1" dirty="0">
                <a:solidFill>
                  <a:srgbClr val="FF0000"/>
                </a:solidFill>
              </a:rPr>
              <a:t>має право на самостійне одержання аліментів </a:t>
            </a:r>
            <a:r>
              <a:rPr lang="uk-UA" dirty="0"/>
              <a:t>та розпорядження </a:t>
            </a:r>
            <a:r>
              <a:rPr lang="uk-UA" dirty="0" smtClean="0"/>
              <a:t>ними.</a:t>
            </a:r>
          </a:p>
          <a:p>
            <a:pPr marL="0" indent="0" algn="just">
              <a:buNone/>
            </a:pPr>
            <a:r>
              <a:rPr lang="uk-UA" dirty="0" smtClean="0"/>
              <a:t>Батьки </a:t>
            </a:r>
            <a:r>
              <a:rPr lang="uk-UA" dirty="0"/>
              <a:t>можуть бути звільнені від виконання цього обов'язку, якщо дохід дитини </a:t>
            </a:r>
            <a:r>
              <a:rPr lang="uk-UA" b="1" dirty="0"/>
              <a:t>набагато перевищує </a:t>
            </a:r>
            <a:r>
              <a:rPr lang="uk-UA" dirty="0"/>
              <a:t>доходи кожного з них і </a:t>
            </a:r>
            <a:r>
              <a:rPr lang="uk-UA" b="1" dirty="0"/>
              <a:t>забезпечує її потреби</a:t>
            </a:r>
            <a:endParaRPr lang="en-US" b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Право власності на аліменти </a:t>
            </a:r>
            <a:endParaRPr lang="uk-UA" sz="2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436729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2276872"/>
            <a:ext cx="8640959" cy="432048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uk-UA" dirty="0"/>
              <a:t>Зобов'язання по утриманню батьками дітей можуть бути врегульовані також і договором, у якому визначають умови, розмір, строки виплат</a:t>
            </a:r>
            <a:r>
              <a:rPr lang="uk-UA" dirty="0" smtClean="0"/>
              <a:t>.</a:t>
            </a:r>
          </a:p>
          <a:p>
            <a:pPr marL="0" indent="0" algn="just">
              <a:buNone/>
            </a:pPr>
            <a:r>
              <a:rPr lang="uk-UA" dirty="0" smtClean="0"/>
              <a:t>Такий </a:t>
            </a:r>
            <a:r>
              <a:rPr lang="uk-UA" dirty="0"/>
              <a:t>договір </a:t>
            </a:r>
            <a:r>
              <a:rPr lang="uk-UA" b="1" dirty="0"/>
              <a:t>укладається у письмовій формі та нотаріально </a:t>
            </a:r>
            <a:r>
              <a:rPr lang="uk-UA" b="1" dirty="0" smtClean="0"/>
              <a:t>посвідчується</a:t>
            </a:r>
            <a:r>
              <a:rPr lang="uk-UA" dirty="0" smtClean="0"/>
              <a:t>.</a:t>
            </a:r>
          </a:p>
          <a:p>
            <a:pPr marL="0" indent="0" algn="just">
              <a:buNone/>
            </a:pPr>
            <a:r>
              <a:rPr lang="uk-UA" dirty="0" smtClean="0"/>
              <a:t>В </a:t>
            </a:r>
            <a:r>
              <a:rPr lang="uk-UA" dirty="0"/>
              <a:t>разі невиконання її умов сума боргу стягується </a:t>
            </a:r>
            <a:r>
              <a:rPr lang="uk-UA" b="1" dirty="0"/>
              <a:t>за виконавчим написом нотаріуса</a:t>
            </a:r>
            <a:r>
              <a:rPr lang="uk-UA" dirty="0" smtClean="0"/>
              <a:t>.</a:t>
            </a:r>
          </a:p>
          <a:p>
            <a:pPr marL="0" indent="0" algn="just">
              <a:buNone/>
            </a:pPr>
            <a:r>
              <a:rPr lang="uk-UA" dirty="0" smtClean="0"/>
              <a:t>Шляхом </a:t>
            </a:r>
            <a:r>
              <a:rPr lang="uk-UA" dirty="0"/>
              <a:t>укладання договору у такій же формі, з дозволу органів опіки та піклування може бути припинено право на аліменти на дитину </a:t>
            </a:r>
            <a:r>
              <a:rPr lang="uk-UA" b="1" dirty="0"/>
              <a:t>взамін на набуття дитиною права власності на нерухоме майно.</a:t>
            </a:r>
            <a:r>
              <a:rPr lang="uk-UA" dirty="0"/>
              <a:t> Крім аліментів, з платника можуть стягуватись у такому ж порядку і додаткові витрати, викликані певними обставинами (хвороба дитини, розвиток її здібностей, інші).</a:t>
            </a:r>
            <a:endParaRPr lang="en-US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Договірне врегулювання аліментних відносин</a:t>
            </a:r>
            <a:endParaRPr lang="uk-UA" sz="2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88495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2276872"/>
            <a:ext cx="8640959" cy="432048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b="1" dirty="0" smtClean="0">
                <a:solidFill>
                  <a:srgbClr val="FF0000"/>
                </a:solidFill>
              </a:rPr>
              <a:t>Підстави:</a:t>
            </a:r>
          </a:p>
          <a:p>
            <a:pPr marL="0" indent="0" algn="ctr">
              <a:buNone/>
            </a:pPr>
            <a:endParaRPr lang="en-US" dirty="0"/>
          </a:p>
          <a:p>
            <a:pPr marL="0" indent="0">
              <a:buNone/>
            </a:pPr>
            <a:r>
              <a:rPr lang="uk-UA" dirty="0"/>
              <a:t>1) непрацездатність;</a:t>
            </a:r>
            <a:endParaRPr lang="en-US" dirty="0"/>
          </a:p>
          <a:p>
            <a:pPr marL="0" indent="0">
              <a:buNone/>
            </a:pPr>
            <a:r>
              <a:rPr lang="uk-UA" dirty="0"/>
              <a:t>2) потреба у матеріальній допомозі для них;</a:t>
            </a:r>
            <a:endParaRPr lang="en-US" dirty="0"/>
          </a:p>
          <a:p>
            <a:pPr marL="0" indent="0">
              <a:buNone/>
            </a:pPr>
            <a:r>
              <a:rPr lang="uk-UA" dirty="0"/>
              <a:t>3) спроможність батьків надавати утримання</a:t>
            </a:r>
            <a:r>
              <a:rPr lang="uk-UA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 algn="just">
              <a:buNone/>
            </a:pPr>
            <a:r>
              <a:rPr lang="uk-UA" dirty="0"/>
              <a:t>Така допомога повинна надаватися батьками і повнолітнім працездатним синам й дочкам, які навчаються, </a:t>
            </a:r>
            <a:r>
              <a:rPr lang="uk-UA" b="1" dirty="0"/>
              <a:t>до досягнення ними двадцяти трьох років</a:t>
            </a:r>
            <a:r>
              <a:rPr lang="uk-UA" dirty="0"/>
              <a:t>.</a:t>
            </a:r>
            <a:endParaRPr lang="en-US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Стягнення </a:t>
            </a:r>
            <a:r>
              <a:rPr lang="uk-UA" b="1" dirty="0">
                <a:solidFill>
                  <a:srgbClr val="FF0000"/>
                </a:solidFill>
              </a:rPr>
              <a:t>з батьків утримання на повнолітніх синів чи дочок</a:t>
            </a:r>
            <a:endParaRPr lang="uk-UA" sz="2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776378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916832"/>
            <a:ext cx="8640959" cy="46805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/>
              <a:t> </a:t>
            </a:r>
            <a:r>
              <a:rPr lang="uk-UA" dirty="0" smtClean="0"/>
              <a:t>15</a:t>
            </a:r>
            <a:r>
              <a:rPr lang="uk-UA" dirty="0"/>
              <a:t>. </a:t>
            </a:r>
            <a:r>
              <a:rPr lang="uk-UA" dirty="0" smtClean="0"/>
              <a:t>…</a:t>
            </a:r>
            <a:endParaRPr lang="en-US" dirty="0"/>
          </a:p>
          <a:p>
            <a:pPr marL="0" indent="0" algn="just">
              <a:buNone/>
            </a:pPr>
            <a:r>
              <a:rPr lang="uk-UA" dirty="0"/>
              <a:t> При вирішенні спору про стягнення аліментів на неповнолітню дитину </a:t>
            </a:r>
            <a:r>
              <a:rPr lang="uk-UA" b="1" dirty="0"/>
              <a:t>судам необхідно враховувати</a:t>
            </a:r>
            <a:r>
              <a:rPr lang="uk-UA" dirty="0"/>
              <a:t>, що </a:t>
            </a:r>
            <a:r>
              <a:rPr lang="uk-UA" b="1" dirty="0" smtClean="0"/>
              <a:t>УКЛАДЕННЯ</a:t>
            </a:r>
            <a:r>
              <a:rPr lang="uk-UA" dirty="0" smtClean="0"/>
              <a:t> </a:t>
            </a:r>
            <a:r>
              <a:rPr lang="uk-UA" dirty="0"/>
              <a:t>нею </a:t>
            </a:r>
            <a:r>
              <a:rPr lang="uk-UA" b="1" dirty="0" smtClean="0"/>
              <a:t>ШЛЮБУ </a:t>
            </a:r>
            <a:r>
              <a:rPr lang="uk-UA" b="1" dirty="0" smtClean="0">
                <a:solidFill>
                  <a:srgbClr val="FF0000"/>
                </a:solidFill>
              </a:rPr>
              <a:t>НЕ ПРИПИНЯЄ </a:t>
            </a:r>
            <a:r>
              <a:rPr lang="uk-UA" dirty="0" smtClean="0"/>
              <a:t>передбаченого </a:t>
            </a:r>
            <a:r>
              <a:rPr lang="uk-UA" dirty="0"/>
              <a:t>законом </a:t>
            </a:r>
            <a:r>
              <a:rPr lang="uk-UA" b="1" dirty="0" smtClean="0"/>
              <a:t>ОБОВ'ЯЗКУ УТРИМУВАТИ ЇЇ ДО ДОСЯГНЕННЯ ПОВНОЛІТТЯ</a:t>
            </a:r>
            <a:r>
              <a:rPr lang="uk-UA" dirty="0" smtClean="0"/>
              <a:t>, </a:t>
            </a:r>
            <a:r>
              <a:rPr lang="uk-UA" dirty="0"/>
              <a:t>а утримання дитини, на яку стягуються аліменти, у державному чи комунальному закладі охорони здоров'я, навчальному або іншому дитячому закладі - стягнення аліментів на користь того з батьків, з яким до цього проживала дитина, якщо він витрачає їх за цільовим призначенням.</a:t>
            </a:r>
            <a:endParaRPr lang="en-US" dirty="0"/>
          </a:p>
          <a:p>
            <a:pPr marL="0" indent="0" algn="ctr">
              <a:buNone/>
            </a:pPr>
            <a:endParaRPr lang="uk-UA" b="1" dirty="0" smtClean="0">
              <a:solidFill>
                <a:srgbClr val="FF000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000" b="1" dirty="0">
                <a:solidFill>
                  <a:srgbClr val="FF0000"/>
                </a:solidFill>
              </a:rPr>
              <a:t>Постанова Пленуму Верховного Суду України від 15.05.2006 р. №3. URL: https://zakon.rada.gov.ua/laws/show/v0003700-06#Text</a:t>
            </a:r>
          </a:p>
        </p:txBody>
      </p:sp>
    </p:spTree>
    <p:extLst>
      <p:ext uri="{BB962C8B-B14F-4D97-AF65-F5344CB8AC3E}">
        <p14:creationId xmlns:p14="http://schemas.microsoft.com/office/powerpoint/2010/main" val="270036820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2276872"/>
            <a:ext cx="8640959" cy="432048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b="1" dirty="0" smtClean="0">
                <a:solidFill>
                  <a:srgbClr val="FF0000"/>
                </a:solidFill>
              </a:rPr>
              <a:t>Підстави:</a:t>
            </a:r>
          </a:p>
          <a:p>
            <a:pPr marL="0" indent="0" algn="ctr">
              <a:buNone/>
            </a:pPr>
            <a:endParaRPr lang="uk-UA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uk-UA" dirty="0" smtClean="0"/>
              <a:t>1</a:t>
            </a:r>
            <a:r>
              <a:rPr lang="uk-UA" dirty="0"/>
              <a:t>) непрацездатність їхніх батьків;</a:t>
            </a:r>
            <a:endParaRPr lang="en-US" dirty="0"/>
          </a:p>
          <a:p>
            <a:pPr marL="0" indent="0">
              <a:buNone/>
            </a:pPr>
            <a:r>
              <a:rPr lang="uk-UA" dirty="0"/>
              <a:t>2) потреба їх у матеріальній допомозі</a:t>
            </a:r>
            <a:r>
              <a:rPr lang="uk-UA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uk-UA" dirty="0" smtClean="0"/>
              <a:t>Можуть </a:t>
            </a:r>
            <a:r>
              <a:rPr lang="uk-UA" dirty="0"/>
              <a:t>стягуватись і </a:t>
            </a:r>
            <a:r>
              <a:rPr lang="uk-UA" b="1" dirty="0"/>
              <a:t>додаткові витрати</a:t>
            </a:r>
            <a:r>
              <a:rPr lang="uk-UA" dirty="0"/>
              <a:t>. </a:t>
            </a:r>
            <a:endParaRPr lang="uk-UA" dirty="0" smtClean="0"/>
          </a:p>
          <a:p>
            <a:pPr marL="0" indent="0">
              <a:buNone/>
            </a:pPr>
            <a:endParaRPr lang="uk-UA" dirty="0"/>
          </a:p>
          <a:p>
            <a:pPr marL="0" indent="0" algn="just">
              <a:buNone/>
            </a:pPr>
            <a:r>
              <a:rPr lang="uk-UA" dirty="0" smtClean="0"/>
              <a:t>Поширюються </a:t>
            </a:r>
            <a:r>
              <a:rPr lang="uk-UA" dirty="0"/>
              <a:t>загальні правила, визначені законом для інших видів зобов'язань по утриманню.</a:t>
            </a:r>
            <a:endParaRPr lang="en-US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Стягнення утримання з повнолітніх синів та дочок</a:t>
            </a:r>
            <a:endParaRPr lang="uk-UA" sz="2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04926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700808"/>
            <a:ext cx="7408333" cy="4425355"/>
          </a:xfrm>
        </p:spPr>
        <p:txBody>
          <a:bodyPr>
            <a:normAutofit lnSpcReduction="10000"/>
          </a:bodyPr>
          <a:lstStyle/>
          <a:p>
            <a:r>
              <a:rPr lang="uk-UA" sz="2800" b="1" dirty="0"/>
              <a:t>Презумпція материнства:</a:t>
            </a:r>
            <a:r>
              <a:rPr lang="uk-UA" sz="2800" dirty="0"/>
              <a:t> особа, записана при реєстрації народження матір'ю дитини, вважається такою, що її народила</a:t>
            </a:r>
            <a:r>
              <a:rPr lang="uk-UA" sz="2800" dirty="0" smtClean="0"/>
              <a:t>.</a:t>
            </a:r>
          </a:p>
          <a:p>
            <a:pPr marL="0" indent="0">
              <a:buNone/>
            </a:pPr>
            <a:endParaRPr lang="ru-RU" sz="2800" dirty="0"/>
          </a:p>
          <a:p>
            <a:r>
              <a:rPr lang="uk-UA" sz="2800" b="1" dirty="0"/>
              <a:t>Презумпція батьківства:</a:t>
            </a:r>
            <a:r>
              <a:rPr lang="uk-UA" sz="2800" dirty="0"/>
              <a:t> чоловік одруженої жінки вважається батьком народженої нею дитини (діє щодо дітей, народжених від батьків, які перебувають у шлюбі</a:t>
            </a:r>
            <a:r>
              <a:rPr lang="uk-UA" sz="2800" dirty="0" smtClean="0"/>
              <a:t>).</a:t>
            </a:r>
          </a:p>
          <a:p>
            <a:endParaRPr lang="ru-RU" dirty="0"/>
          </a:p>
          <a:p>
            <a:pPr marL="0" indent="0" algn="ctr">
              <a:buNone/>
            </a:pPr>
            <a:r>
              <a:rPr lang="uk-UA" b="1" dirty="0" smtClean="0"/>
              <a:t>МОЖУТЬ БУТИ СПРОСТОВАНІ у </a:t>
            </a:r>
            <a:r>
              <a:rPr lang="uk-UA" b="1" dirty="0"/>
              <a:t>судовому </a:t>
            </a:r>
            <a:r>
              <a:rPr lang="uk-UA" b="1" dirty="0" smtClean="0"/>
              <a:t>порядку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>
                <a:solidFill>
                  <a:srgbClr val="FF0000"/>
                </a:solidFill>
              </a:rPr>
              <a:t>1. Презумпції у сімейному праві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1363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620688"/>
            <a:ext cx="7660373" cy="5832648"/>
          </a:xfrm>
        </p:spPr>
        <p:txBody>
          <a:bodyPr>
            <a:normAutofit/>
          </a:bodyPr>
          <a:lstStyle/>
          <a:p>
            <a:r>
              <a:rPr lang="uk-UA" sz="2800" dirty="0"/>
              <a:t>Дружина та чоловік можуть подати </a:t>
            </a:r>
            <a:r>
              <a:rPr lang="uk-UA" sz="2800" b="1" dirty="0"/>
              <a:t>спільну заяву</a:t>
            </a:r>
            <a:r>
              <a:rPr lang="uk-UA" sz="2800" dirty="0"/>
              <a:t> про невизнання чоловіка батьком </a:t>
            </a:r>
            <a:r>
              <a:rPr lang="uk-UA" sz="2800" dirty="0" smtClean="0"/>
              <a:t>дитини</a:t>
            </a:r>
          </a:p>
          <a:p>
            <a:endParaRPr lang="uk-UA" sz="2800" dirty="0"/>
          </a:p>
          <a:p>
            <a:pPr algn="ctr"/>
            <a:r>
              <a:rPr lang="uk-UA" sz="2800" dirty="0"/>
              <a:t>Якщо батько та мати дитини </a:t>
            </a:r>
            <a:r>
              <a:rPr lang="uk-UA" sz="2800" b="1" dirty="0"/>
              <a:t>не перебувають у шлюбі</a:t>
            </a:r>
            <a:r>
              <a:rPr lang="uk-UA" sz="2800" dirty="0"/>
              <a:t> між собою, то батьківство </a:t>
            </a:r>
            <a:r>
              <a:rPr lang="uk-UA" sz="2800" dirty="0" smtClean="0"/>
              <a:t>визначається:</a:t>
            </a:r>
          </a:p>
          <a:p>
            <a:pPr marL="0" indent="0">
              <a:buNone/>
            </a:pPr>
            <a:r>
              <a:rPr lang="uk-UA" sz="2800" dirty="0" smtClean="0"/>
              <a:t>за </a:t>
            </a:r>
            <a:r>
              <a:rPr lang="uk-UA" sz="2800" dirty="0"/>
              <a:t>спільною заявою </a:t>
            </a:r>
            <a:r>
              <a:rPr lang="uk-UA" sz="2800" dirty="0" smtClean="0"/>
              <a:t>                     за </a:t>
            </a:r>
            <a:r>
              <a:rPr lang="uk-UA" sz="2800" dirty="0"/>
              <a:t>рішенням суду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0208269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Позовна давність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76655" y="1916832"/>
            <a:ext cx="3822192" cy="4209648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uk-UA" b="1" dirty="0" smtClean="0"/>
              <a:t>Не застосовується до вимог:</a:t>
            </a:r>
          </a:p>
          <a:p>
            <a:pPr marL="0" indent="0">
              <a:buNone/>
            </a:pPr>
            <a:r>
              <a:rPr lang="uk-UA" dirty="0"/>
              <a:t>― </a:t>
            </a:r>
            <a:r>
              <a:rPr lang="uk-UA" dirty="0" smtClean="0"/>
              <a:t>чоловіка </a:t>
            </a:r>
            <a:r>
              <a:rPr lang="uk-UA" dirty="0">
                <a:solidFill>
                  <a:srgbClr val="FF0000"/>
                </a:solidFill>
              </a:rPr>
              <a:t>про виключення запису </a:t>
            </a:r>
            <a:r>
              <a:rPr lang="uk-UA" dirty="0"/>
              <a:t>про нього як батька з актового запису про народження </a:t>
            </a:r>
            <a:r>
              <a:rPr lang="uk-UA" dirty="0" smtClean="0"/>
              <a:t>дитини;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― </a:t>
            </a:r>
            <a:r>
              <a:rPr lang="uk-UA" dirty="0" smtClean="0">
                <a:solidFill>
                  <a:srgbClr val="FF0000"/>
                </a:solidFill>
              </a:rPr>
              <a:t>про </a:t>
            </a:r>
            <a:r>
              <a:rPr lang="uk-UA" dirty="0">
                <a:solidFill>
                  <a:srgbClr val="FF0000"/>
                </a:solidFill>
              </a:rPr>
              <a:t>виключення запису про особу, яка померла, як батька дитини</a:t>
            </a:r>
            <a:r>
              <a:rPr lang="uk-UA" dirty="0"/>
              <a:t>, з актового запису про народження дитини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645152" y="1916832"/>
            <a:ext cx="3822192" cy="4209648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uk-UA" b="1" dirty="0" smtClean="0"/>
              <a:t>В один рік застосовується до вимог:</a:t>
            </a:r>
          </a:p>
          <a:p>
            <a:pPr marL="0" indent="0" algn="just">
              <a:buNone/>
            </a:pPr>
            <a:r>
              <a:rPr lang="uk-UA" sz="2600" dirty="0"/>
              <a:t>― </a:t>
            </a:r>
            <a:r>
              <a:rPr lang="uk-UA" sz="2600" dirty="0">
                <a:solidFill>
                  <a:srgbClr val="FF0000"/>
                </a:solidFill>
              </a:rPr>
              <a:t>про визнання батьківства </a:t>
            </a:r>
            <a:r>
              <a:rPr lang="uk-UA" sz="2600" dirty="0"/>
              <a:t>(починається від дня, коли особа дізналася або могла дізнатися про своє батьківство) (ч. 2 ст. 129 СК);</a:t>
            </a:r>
          </a:p>
          <a:p>
            <a:pPr marL="0" indent="0" algn="just">
              <a:buNone/>
            </a:pPr>
            <a:r>
              <a:rPr lang="uk-UA" sz="2600" dirty="0"/>
              <a:t>― </a:t>
            </a:r>
            <a:r>
              <a:rPr lang="uk-UA" sz="2600" dirty="0">
                <a:solidFill>
                  <a:srgbClr val="FF0000"/>
                </a:solidFill>
              </a:rPr>
              <a:t>про визнання материнства </a:t>
            </a:r>
            <a:r>
              <a:rPr lang="uk-UA" sz="2600" dirty="0"/>
              <a:t>(ч. 3 ст. 139 СК);</a:t>
            </a:r>
          </a:p>
          <a:p>
            <a:pPr marL="0" indent="0" algn="just">
              <a:buNone/>
            </a:pPr>
            <a:r>
              <a:rPr lang="uk-UA" sz="2600" dirty="0"/>
              <a:t>― </a:t>
            </a:r>
            <a:r>
              <a:rPr lang="uk-UA" sz="2600" dirty="0" smtClean="0"/>
              <a:t>матері </a:t>
            </a:r>
            <a:r>
              <a:rPr lang="uk-UA" sz="2600" dirty="0">
                <a:solidFill>
                  <a:srgbClr val="FF0000"/>
                </a:solidFill>
              </a:rPr>
              <a:t>про внесення змін до актового запису </a:t>
            </a:r>
            <a:r>
              <a:rPr lang="uk-UA" sz="2600" dirty="0"/>
              <a:t>про народження дитини. (ч. 3 ст. 138 СК)</a:t>
            </a:r>
            <a:endParaRPr lang="ru-RU" sz="2600" dirty="0"/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73277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4000" b="1" dirty="0" smtClean="0">
                <a:solidFill>
                  <a:srgbClr val="FF0000"/>
                </a:solidFill>
              </a:rPr>
              <a:t>Позов про визнання батьківства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76655" y="1844824"/>
            <a:ext cx="3822192" cy="42816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b="1" dirty="0"/>
              <a:t>Підставою для визнання батьківства є </a:t>
            </a:r>
            <a:r>
              <a:rPr lang="uk-UA" dirty="0"/>
              <a:t>будь-які відомості, що засвідчують походження дитини від певної особи, зібрані відповідно до ЦПК України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645152" y="1844824"/>
            <a:ext cx="3822192" cy="42816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b="1" dirty="0"/>
              <a:t>може бути </a:t>
            </a:r>
            <a:r>
              <a:rPr lang="uk-UA" b="1" dirty="0" smtClean="0"/>
              <a:t>пред'явлений:</a:t>
            </a:r>
          </a:p>
          <a:p>
            <a:pPr marL="0" indent="0">
              <a:buNone/>
            </a:pPr>
            <a:r>
              <a:rPr lang="uk-UA" b="1" dirty="0" smtClean="0">
                <a:latin typeface="Calibri"/>
                <a:cs typeface="Calibri"/>
              </a:rPr>
              <a:t>― </a:t>
            </a:r>
            <a:r>
              <a:rPr lang="uk-UA" dirty="0" smtClean="0"/>
              <a:t>матір'ю дитини;</a:t>
            </a:r>
          </a:p>
          <a:p>
            <a:pPr marL="0" indent="0">
              <a:buNone/>
            </a:pPr>
            <a:r>
              <a:rPr lang="uk-UA" b="1" dirty="0" smtClean="0">
                <a:latin typeface="Calibri"/>
                <a:cs typeface="Calibri"/>
              </a:rPr>
              <a:t>―</a:t>
            </a:r>
            <a:r>
              <a:rPr lang="uk-UA" dirty="0" smtClean="0"/>
              <a:t> опікуном дитини;</a:t>
            </a:r>
          </a:p>
          <a:p>
            <a:pPr marL="0" indent="0">
              <a:buNone/>
            </a:pPr>
            <a:r>
              <a:rPr lang="uk-UA" b="1" dirty="0">
                <a:latin typeface="Calibri"/>
                <a:cs typeface="Calibri"/>
              </a:rPr>
              <a:t>―</a:t>
            </a:r>
            <a:r>
              <a:rPr lang="uk-UA" dirty="0"/>
              <a:t> </a:t>
            </a:r>
            <a:r>
              <a:rPr lang="uk-UA" dirty="0" smtClean="0"/>
              <a:t>піклувальником дитини;</a:t>
            </a:r>
          </a:p>
          <a:p>
            <a:pPr marL="0" indent="0">
              <a:buNone/>
            </a:pPr>
            <a:r>
              <a:rPr lang="uk-UA" dirty="0" smtClean="0"/>
              <a:t> </a:t>
            </a:r>
            <a:r>
              <a:rPr lang="uk-UA" b="1" dirty="0" smtClean="0">
                <a:latin typeface="Calibri"/>
                <a:cs typeface="Calibri"/>
              </a:rPr>
              <a:t>― </a:t>
            </a:r>
            <a:r>
              <a:rPr lang="uk-UA" dirty="0" smtClean="0"/>
              <a:t>особою</a:t>
            </a:r>
            <a:r>
              <a:rPr lang="uk-UA" dirty="0"/>
              <a:t>, яка утримує та </a:t>
            </a:r>
            <a:r>
              <a:rPr lang="uk-UA" dirty="0" smtClean="0"/>
              <a:t>виховує дитину;</a:t>
            </a:r>
          </a:p>
          <a:p>
            <a:pPr marL="0" indent="0">
              <a:buNone/>
            </a:pPr>
            <a:r>
              <a:rPr lang="uk-UA" b="1" dirty="0">
                <a:latin typeface="Calibri"/>
                <a:cs typeface="Calibri"/>
              </a:rPr>
              <a:t>― </a:t>
            </a:r>
            <a:r>
              <a:rPr lang="uk-UA" dirty="0" smtClean="0"/>
              <a:t>самою </a:t>
            </a:r>
            <a:r>
              <a:rPr lang="uk-UA" dirty="0"/>
              <a:t>дитиною, яка досягла </a:t>
            </a:r>
            <a:r>
              <a:rPr lang="uk-UA" dirty="0" smtClean="0"/>
              <a:t>повноліття;</a:t>
            </a:r>
          </a:p>
          <a:p>
            <a:pPr marL="0" indent="0">
              <a:buNone/>
            </a:pPr>
            <a:r>
              <a:rPr lang="uk-UA" b="1" dirty="0">
                <a:latin typeface="Calibri"/>
                <a:cs typeface="Calibri"/>
              </a:rPr>
              <a:t>― </a:t>
            </a:r>
            <a:r>
              <a:rPr lang="uk-UA" dirty="0" smtClean="0"/>
              <a:t>особою</a:t>
            </a:r>
            <a:r>
              <a:rPr lang="uk-UA" dirty="0"/>
              <a:t>, яка вважає себе батьком дитини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294748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FF0000"/>
                </a:solidFill>
              </a:rPr>
              <a:t>Факт батьківства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76655" y="1844824"/>
            <a:ext cx="3822192" cy="4281656"/>
          </a:xfrm>
        </p:spPr>
        <p:txBody>
          <a:bodyPr>
            <a:normAutofit/>
          </a:bodyPr>
          <a:lstStyle/>
          <a:p>
            <a:r>
              <a:rPr lang="uk-UA" b="1" dirty="0" smtClean="0"/>
              <a:t>встановлюється</a:t>
            </a:r>
            <a:r>
              <a:rPr lang="uk-UA" dirty="0" smtClean="0"/>
              <a:t> у </a:t>
            </a:r>
            <a:r>
              <a:rPr lang="uk-UA" dirty="0"/>
              <a:t>разі смерті чоловіка, який не перебував у шлюбі з матір'ю </a:t>
            </a:r>
            <a:r>
              <a:rPr lang="uk-UA" dirty="0" smtClean="0"/>
              <a:t>дитини;</a:t>
            </a:r>
          </a:p>
          <a:p>
            <a:endParaRPr lang="uk-UA" dirty="0"/>
          </a:p>
          <a:p>
            <a:pPr marL="0" indent="0">
              <a:buNone/>
            </a:pPr>
            <a:endParaRPr lang="uk-UA" dirty="0" smtClean="0"/>
          </a:p>
          <a:p>
            <a:r>
              <a:rPr lang="uk-UA" b="1" dirty="0"/>
              <a:t>встановлюється</a:t>
            </a:r>
            <a:r>
              <a:rPr lang="uk-UA" dirty="0"/>
              <a:t> </a:t>
            </a:r>
            <a:r>
              <a:rPr lang="uk-UA" dirty="0" smtClean="0"/>
              <a:t>в судовому порядку;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645152" y="1844824"/>
            <a:ext cx="3822192" cy="4281656"/>
          </a:xfrm>
        </p:spPr>
        <p:txBody>
          <a:bodyPr/>
          <a:lstStyle/>
          <a:p>
            <a:r>
              <a:rPr lang="uk-UA" b="1" dirty="0"/>
              <a:t>встановлюється</a:t>
            </a:r>
            <a:r>
              <a:rPr lang="uk-UA" dirty="0"/>
              <a:t> в порядку окремого </a:t>
            </a:r>
            <a:r>
              <a:rPr lang="uk-UA" dirty="0" smtClean="0"/>
              <a:t>провадження;</a:t>
            </a:r>
          </a:p>
          <a:p>
            <a:endParaRPr lang="uk-UA" dirty="0"/>
          </a:p>
          <a:p>
            <a:r>
              <a:rPr lang="uk-UA" dirty="0" smtClean="0"/>
              <a:t>процесуальний документ </a:t>
            </a:r>
            <a:r>
              <a:rPr lang="uk-UA" dirty="0" smtClean="0">
                <a:latin typeface="Calibri"/>
                <a:cs typeface="Calibri"/>
              </a:rPr>
              <a:t>― заява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69283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>
                <a:solidFill>
                  <a:srgbClr val="FF0000"/>
                </a:solidFill>
              </a:rPr>
              <a:t>2.</a:t>
            </a:r>
            <a:r>
              <a:rPr lang="uk-UA" dirty="0">
                <a:solidFill>
                  <a:srgbClr val="FF0000"/>
                </a:solidFill>
              </a:rPr>
              <a:t> </a:t>
            </a:r>
            <a:r>
              <a:rPr lang="uk-UA" b="1" dirty="0">
                <a:solidFill>
                  <a:srgbClr val="FF0000"/>
                </a:solidFill>
              </a:rPr>
              <a:t>Особисті немайнові права та обов'язки матері, батька та дитини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76655" y="1772816"/>
            <a:ext cx="3822192" cy="435366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uk-UA" b="1" dirty="0"/>
              <a:t>Особисті немайнові права батьків: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1) право на особисте виховання дитини;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2) право на залучення до виховання дитини інших осіб;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3) право на передачу дитини на виховання фізичним і юридичним особам</a:t>
            </a:r>
            <a:r>
              <a:rPr lang="uk-UA" dirty="0" smtClean="0"/>
              <a:t>;</a:t>
            </a:r>
          </a:p>
          <a:p>
            <a:pPr marL="0" indent="0">
              <a:buNone/>
            </a:pPr>
            <a:r>
              <a:rPr lang="uk-UA" dirty="0"/>
              <a:t>4) право на вибір форм і методів виховання, які не суперечать закону і моралі</a:t>
            </a:r>
            <a:r>
              <a:rPr lang="uk-UA" dirty="0" smtClean="0"/>
              <a:t>;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645152" y="1772816"/>
            <a:ext cx="3822192" cy="435366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uk-UA" dirty="0" smtClean="0"/>
              <a:t>5</a:t>
            </a:r>
            <a:r>
              <a:rPr lang="uk-UA" dirty="0"/>
              <a:t>) право на безперешкодне спілкування з дітьми;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6) право на самозахист своєї дитини;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7) право на звернення до суду, інших органів державної влади, органів місцевого самоврядування за захистом прав своєї дитини як її законні представники;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8) право на визначення місця проживання дитини;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9) право на відібрання малолітньої дитини у будь-якої особи, що утримує її незаконно.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52069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>
                <a:solidFill>
                  <a:srgbClr val="FF0000"/>
                </a:solidFill>
              </a:rPr>
              <a:t>Особисті немайнові обов'язки </a:t>
            </a:r>
            <a:r>
              <a:rPr lang="uk-UA" b="1" dirty="0" smtClean="0">
                <a:solidFill>
                  <a:srgbClr val="FF0000"/>
                </a:solidFill>
              </a:rPr>
              <a:t>батьків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76655" y="1772816"/>
            <a:ext cx="3822192" cy="43536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/>
              <a:t>1) обов'язок забрати дитину із пологового будинку чи іншого закладу охорони здоров'я;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2) обов'язок зареєструвати народження дитини не пізніше одного місяця;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3) обов'язок визначити прізвище, ім'я та по батькові дитини</a:t>
            </a:r>
            <a:r>
              <a:rPr lang="uk-UA" dirty="0" smtClean="0"/>
              <a:t>.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645152" y="1772816"/>
            <a:ext cx="3822192" cy="43536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/>
              <a:t>В</a:t>
            </a:r>
            <a:r>
              <a:rPr lang="uk-UA" dirty="0" smtClean="0"/>
              <a:t>изначальними </a:t>
            </a:r>
            <a:r>
              <a:rPr lang="uk-UA" dirty="0"/>
              <a:t>є </a:t>
            </a:r>
            <a:r>
              <a:rPr lang="uk-UA" b="1" dirty="0"/>
              <a:t>право та обов'язок</a:t>
            </a:r>
            <a:r>
              <a:rPr lang="uk-UA" dirty="0"/>
              <a:t> батьків </a:t>
            </a:r>
            <a:r>
              <a:rPr lang="uk-UA" dirty="0"/>
              <a:t>виховувати свою дитину, піклуватися про стан її здоров'я та безпечні умови життя дитини, фізичний, психічний, духовний та моральний розвиток, забезпечити здобуття нею освіти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829457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1092</TotalTime>
  <Words>1769</Words>
  <Application>Microsoft Office PowerPoint</Application>
  <PresentationFormat>Экран (4:3)</PresentationFormat>
  <Paragraphs>165</Paragraphs>
  <Slides>25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0" baseType="lpstr">
      <vt:lpstr>Calibri</vt:lpstr>
      <vt:lpstr>Candara</vt:lpstr>
      <vt:lpstr>Symbol</vt:lpstr>
      <vt:lpstr>Wingdings</vt:lpstr>
      <vt:lpstr>Волна</vt:lpstr>
      <vt:lpstr>  СІМЕЙНЕ ПРАВО  </vt:lpstr>
      <vt:lpstr>План лекційного заняття</vt:lpstr>
      <vt:lpstr>1. Презумпції у сімейному праві</vt:lpstr>
      <vt:lpstr>Презентация PowerPoint</vt:lpstr>
      <vt:lpstr>Позовна давність</vt:lpstr>
      <vt:lpstr>Позов про визнання батьківства</vt:lpstr>
      <vt:lpstr>Факт батьківства</vt:lpstr>
      <vt:lpstr>2. Особисті немайнові права та обов'язки матері, батька та дитини</vt:lpstr>
      <vt:lpstr>Особисті немайнові обов'язки батьків</vt:lpstr>
      <vt:lpstr>Підстави позбавлення батьківських прав</vt:lpstr>
      <vt:lpstr>позов про позбавлення батьківських прав</vt:lpstr>
      <vt:lpstr>Правові наслідки позбавлення батьківських прав</vt:lpstr>
      <vt:lpstr>Відібрання дитини від батьків без позбавлення їх батьківських прав</vt:lpstr>
      <vt:lpstr>Негайне відібрання дитини від батьків</vt:lpstr>
      <vt:lpstr>3. Майнові права та обов'язки матері, батька та дитини</vt:lpstr>
      <vt:lpstr>Правовий режим майна батьків і дітей (продовження)</vt:lpstr>
      <vt:lpstr>Правовий режим майна батьків і дітей (продовження)</vt:lpstr>
      <vt:lpstr>Правовий режим майна батьків і дітей (продовження)</vt:lpstr>
      <vt:lpstr>Майнові обов'язки батьків:</vt:lpstr>
      <vt:lpstr>Утримання своїх дітей до досягнення ними повноліття</vt:lpstr>
      <vt:lpstr>Право власності на аліменти </vt:lpstr>
      <vt:lpstr>Договірне врегулювання аліментних відносин</vt:lpstr>
      <vt:lpstr>Стягнення з батьків утримання на повнолітніх синів чи дочок</vt:lpstr>
      <vt:lpstr>Постанова Пленуму Верховного Суду України від 15.05.2006 р. №3. URL: https://zakon.rada.gov.ua/laws/show/v0003700-06#Text</vt:lpstr>
      <vt:lpstr>Стягнення утримання з повнолітніх синів та дочок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Инна</dc:creator>
  <cp:lastModifiedBy>Инна</cp:lastModifiedBy>
  <cp:revision>52</cp:revision>
  <cp:lastPrinted>2019-03-27T21:01:52Z</cp:lastPrinted>
  <dcterms:created xsi:type="dcterms:W3CDTF">2019-03-06T08:46:50Z</dcterms:created>
  <dcterms:modified xsi:type="dcterms:W3CDTF">2026-04-21T11:58:36Z</dcterms:modified>
</cp:coreProperties>
</file>